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charts/chart4.xml" ContentType="application/vnd.openxmlformats-officedocument.drawingml.chart+xml"/>
  <Override PartName="/ppt/notesSlides/notesSlide17.xml" ContentType="application/vnd.openxmlformats-officedocument.presentationml.notesSlide+xml"/>
  <Override PartName="/ppt/charts/chart5.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6.xml" ContentType="application/vnd.openxmlformats-officedocument.drawingml.chart+xml"/>
  <Override PartName="/ppt/notesSlides/notesSlide25.xml" ContentType="application/vnd.openxmlformats-officedocument.presentationml.notesSlid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94" r:id="rId2"/>
  </p:sldMasterIdLst>
  <p:notesMasterIdLst>
    <p:notesMasterId r:id="rId29"/>
  </p:notesMasterIdLst>
  <p:handoutMasterIdLst>
    <p:handoutMasterId r:id="rId30"/>
  </p:handoutMasterIdLst>
  <p:sldIdLst>
    <p:sldId id="458" r:id="rId3"/>
    <p:sldId id="328" r:id="rId4"/>
    <p:sldId id="329" r:id="rId5"/>
    <p:sldId id="333" r:id="rId6"/>
    <p:sldId id="335" r:id="rId7"/>
    <p:sldId id="369" r:id="rId8"/>
    <p:sldId id="382" r:id="rId9"/>
    <p:sldId id="417" r:id="rId10"/>
    <p:sldId id="370" r:id="rId11"/>
    <p:sldId id="378" r:id="rId12"/>
    <p:sldId id="447" r:id="rId13"/>
    <p:sldId id="435" r:id="rId14"/>
    <p:sldId id="436" r:id="rId15"/>
    <p:sldId id="385" r:id="rId16"/>
    <p:sldId id="421" r:id="rId17"/>
    <p:sldId id="422" r:id="rId18"/>
    <p:sldId id="423" r:id="rId19"/>
    <p:sldId id="424" r:id="rId20"/>
    <p:sldId id="381" r:id="rId21"/>
    <p:sldId id="373" r:id="rId22"/>
    <p:sldId id="376" r:id="rId23"/>
    <p:sldId id="377" r:id="rId24"/>
    <p:sldId id="351" r:id="rId25"/>
    <p:sldId id="412" r:id="rId26"/>
    <p:sldId id="457" r:id="rId27"/>
    <p:sldId id="456" r:id="rId28"/>
  </p:sldIdLst>
  <p:sldSz cx="9144000" cy="6858000" type="screen4x3"/>
  <p:notesSz cx="6858000" cy="9144000"/>
  <p:defaultTextStyle>
    <a:defPPr>
      <a:defRPr lang="en-US"/>
    </a:defPPr>
    <a:lvl1pPr algn="l" rtl="0" eaLnBrk="0" fontAlgn="base" hangingPunct="0">
      <a:spcBef>
        <a:spcPct val="0"/>
      </a:spcBef>
      <a:spcAft>
        <a:spcPct val="0"/>
      </a:spcAft>
      <a:defRPr sz="3200" b="1" kern="1200" baseline="3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baseline="3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b="1" kern="1200" baseline="3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b="1" kern="1200" baseline="3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b="1" kern="1200" baseline="30000">
        <a:solidFill>
          <a:schemeClr val="tx1"/>
        </a:solidFill>
        <a:latin typeface="Times New Roman" panose="02020603050405020304" pitchFamily="18" charset="0"/>
        <a:ea typeface="+mn-ea"/>
        <a:cs typeface="+mn-cs"/>
      </a:defRPr>
    </a:lvl5pPr>
    <a:lvl6pPr marL="2286000" algn="l" defTabSz="914400" rtl="0" eaLnBrk="1" latinLnBrk="0" hangingPunct="1">
      <a:defRPr sz="3200" b="1" kern="1200" baseline="30000">
        <a:solidFill>
          <a:schemeClr val="tx1"/>
        </a:solidFill>
        <a:latin typeface="Times New Roman" panose="02020603050405020304" pitchFamily="18" charset="0"/>
        <a:ea typeface="+mn-ea"/>
        <a:cs typeface="+mn-cs"/>
      </a:defRPr>
    </a:lvl6pPr>
    <a:lvl7pPr marL="2743200" algn="l" defTabSz="914400" rtl="0" eaLnBrk="1" latinLnBrk="0" hangingPunct="1">
      <a:defRPr sz="3200" b="1" kern="1200" baseline="30000">
        <a:solidFill>
          <a:schemeClr val="tx1"/>
        </a:solidFill>
        <a:latin typeface="Times New Roman" panose="02020603050405020304" pitchFamily="18" charset="0"/>
        <a:ea typeface="+mn-ea"/>
        <a:cs typeface="+mn-cs"/>
      </a:defRPr>
    </a:lvl7pPr>
    <a:lvl8pPr marL="3200400" algn="l" defTabSz="914400" rtl="0" eaLnBrk="1" latinLnBrk="0" hangingPunct="1">
      <a:defRPr sz="3200" b="1" kern="1200" baseline="30000">
        <a:solidFill>
          <a:schemeClr val="tx1"/>
        </a:solidFill>
        <a:latin typeface="Times New Roman" panose="02020603050405020304" pitchFamily="18" charset="0"/>
        <a:ea typeface="+mn-ea"/>
        <a:cs typeface="+mn-cs"/>
      </a:defRPr>
    </a:lvl8pPr>
    <a:lvl9pPr marL="3657600" algn="l" defTabSz="914400" rtl="0" eaLnBrk="1" latinLnBrk="0" hangingPunct="1">
      <a:defRPr sz="3200" b="1" kern="1200" baseline="30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26026" autoAdjust="0"/>
    <p:restoredTop sz="67239"/>
  </p:normalViewPr>
  <p:slideViewPr>
    <p:cSldViewPr>
      <p:cViewPr varScale="1">
        <p:scale>
          <a:sx n="79" d="100"/>
          <a:sy n="79" d="100"/>
        </p:scale>
        <p:origin x="136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71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4.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Macro-Enabled_Worksheet5.xlsm"/></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1"/>
      <c:rotY val="20"/>
      <c:depthPercent val="200"/>
      <c:rAngAx val="1"/>
    </c:view3D>
    <c:floor>
      <c:thickness val="0"/>
      <c:spPr>
        <a:solidFill>
          <a:srgbClr val="C0C0C0"/>
        </a:solidFill>
        <a:ln w="12700">
          <a:solidFill>
            <a:srgbClr val="000000"/>
          </a:solidFill>
          <a:prstDash val="solid"/>
        </a:ln>
      </c:spPr>
    </c:floor>
    <c:sideWall>
      <c:thickness val="0"/>
      <c:spPr>
        <a:noFill/>
        <a:ln w="12700">
          <a:solidFill>
            <a:srgbClr val="000000"/>
          </a:solidFill>
          <a:prstDash val="solid"/>
        </a:ln>
      </c:spPr>
    </c:sideWall>
    <c:backWall>
      <c:thickness val="0"/>
      <c:spPr>
        <a:noFill/>
        <a:ln w="12700">
          <a:solidFill>
            <a:srgbClr val="000000"/>
          </a:solidFill>
          <a:prstDash val="solid"/>
        </a:ln>
      </c:spPr>
    </c:backWall>
    <c:plotArea>
      <c:layout>
        <c:manualLayout>
          <c:layoutTarget val="inner"/>
          <c:xMode val="edge"/>
          <c:yMode val="edge"/>
          <c:x val="4.8013245033112585E-2"/>
          <c:y val="1.8987341772151899E-2"/>
          <c:w val="0.77152317880794707"/>
          <c:h val="0.75632911392405067"/>
        </c:manualLayout>
      </c:layout>
      <c:bar3DChart>
        <c:barDir val="col"/>
        <c:grouping val="clustered"/>
        <c:varyColors val="0"/>
        <c:ser>
          <c:idx val="0"/>
          <c:order val="0"/>
          <c:tx>
            <c:strRef>
              <c:f>Sheet1!$A$2</c:f>
              <c:strCache>
                <c:ptCount val="1"/>
                <c:pt idx="0">
                  <c:v>Women</c:v>
                </c:pt>
              </c:strCache>
            </c:strRef>
          </c:tx>
          <c:spPr>
            <a:solidFill>
              <a:srgbClr val="787E8A"/>
            </a:solidFill>
            <a:ln w="14689">
              <a:solidFill>
                <a:srgbClr val="000000"/>
              </a:solidFill>
              <a:prstDash val="solid"/>
            </a:ln>
          </c:spPr>
          <c:invertIfNegative val="0"/>
          <c:cat>
            <c:strRef>
              <c:f>Sheet1!$B$1:$E$1</c:f>
              <c:strCache>
                <c:ptCount val="3"/>
                <c:pt idx="0">
                  <c:v>Gender Difference</c:v>
                </c:pt>
                <c:pt idx="2">
                  <c:v>No Gender Difference</c:v>
                </c:pt>
              </c:strCache>
            </c:strRef>
          </c:cat>
          <c:val>
            <c:numRef>
              <c:f>Sheet1!$B$2:$E$2</c:f>
              <c:numCache>
                <c:formatCode>General</c:formatCode>
                <c:ptCount val="4"/>
                <c:pt idx="0">
                  <c:v>7</c:v>
                </c:pt>
                <c:pt idx="2">
                  <c:v>18.5</c:v>
                </c:pt>
              </c:numCache>
            </c:numRef>
          </c:val>
          <c:extLst>
            <c:ext xmlns:c16="http://schemas.microsoft.com/office/drawing/2014/chart" uri="{C3380CC4-5D6E-409C-BE32-E72D297353CC}">
              <c16:uniqueId val="{00000000-A594-EB44-9619-6AB9186273E7}"/>
            </c:ext>
          </c:extLst>
        </c:ser>
        <c:ser>
          <c:idx val="1"/>
          <c:order val="1"/>
          <c:tx>
            <c:strRef>
              <c:f>Sheet1!$A$3</c:f>
              <c:strCache>
                <c:ptCount val="1"/>
                <c:pt idx="0">
                  <c:v>Men</c:v>
                </c:pt>
              </c:strCache>
            </c:strRef>
          </c:tx>
          <c:spPr>
            <a:solidFill>
              <a:srgbClr val="E6E6E6"/>
            </a:solidFill>
            <a:ln w="14689">
              <a:solidFill>
                <a:srgbClr val="000000"/>
              </a:solidFill>
              <a:prstDash val="solid"/>
            </a:ln>
          </c:spPr>
          <c:invertIfNegative val="0"/>
          <c:cat>
            <c:strRef>
              <c:f>Sheet1!$B$1:$E$1</c:f>
              <c:strCache>
                <c:ptCount val="3"/>
                <c:pt idx="0">
                  <c:v>Gender Difference</c:v>
                </c:pt>
                <c:pt idx="2">
                  <c:v>No Gender Difference</c:v>
                </c:pt>
              </c:strCache>
            </c:strRef>
          </c:cat>
          <c:val>
            <c:numRef>
              <c:f>Sheet1!$B$3:$E$3</c:f>
              <c:numCache>
                <c:formatCode>General</c:formatCode>
                <c:ptCount val="4"/>
                <c:pt idx="0">
                  <c:v>26.5</c:v>
                </c:pt>
                <c:pt idx="2">
                  <c:v>19</c:v>
                </c:pt>
              </c:numCache>
            </c:numRef>
          </c:val>
          <c:extLst>
            <c:ext xmlns:c16="http://schemas.microsoft.com/office/drawing/2014/chart" uri="{C3380CC4-5D6E-409C-BE32-E72D297353CC}">
              <c16:uniqueId val="{00000001-A594-EB44-9619-6AB9186273E7}"/>
            </c:ext>
          </c:extLst>
        </c:ser>
        <c:dLbls>
          <c:showLegendKey val="0"/>
          <c:showVal val="0"/>
          <c:showCatName val="0"/>
          <c:showSerName val="0"/>
          <c:showPercent val="0"/>
          <c:showBubbleSize val="0"/>
        </c:dLbls>
        <c:gapWidth val="0"/>
        <c:gapDepth val="0"/>
        <c:shape val="box"/>
        <c:axId val="966026944"/>
        <c:axId val="1"/>
        <c:axId val="0"/>
      </c:bar3DChart>
      <c:catAx>
        <c:axId val="966026944"/>
        <c:scaling>
          <c:orientation val="minMax"/>
        </c:scaling>
        <c:delete val="0"/>
        <c:axPos val="b"/>
        <c:numFmt formatCode="General" sourceLinked="1"/>
        <c:majorTickMark val="out"/>
        <c:minorTickMark val="none"/>
        <c:tickLblPos val="low"/>
        <c:spPr>
          <a:ln w="3672">
            <a:solidFill>
              <a:srgbClr val="000000"/>
            </a:solidFill>
            <a:prstDash val="solid"/>
          </a:ln>
        </c:spPr>
        <c:txPr>
          <a:bodyPr rot="0" vert="horz"/>
          <a:lstStyle/>
          <a:p>
            <a:pPr>
              <a:defRPr sz="2082" b="1" i="0" u="none" strike="noStrike" baseline="0">
                <a:solidFill>
                  <a:srgbClr val="000000"/>
                </a:solidFill>
                <a:latin typeface="Times"/>
                <a:ea typeface="Times"/>
                <a:cs typeface="Times"/>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14689">
              <a:solidFill>
                <a:srgbClr val="FFFFFF"/>
              </a:solidFill>
              <a:prstDash val="solid"/>
            </a:ln>
          </c:spPr>
        </c:majorGridlines>
        <c:numFmt formatCode="General" sourceLinked="1"/>
        <c:majorTickMark val="out"/>
        <c:minorTickMark val="none"/>
        <c:tickLblPos val="nextTo"/>
        <c:spPr>
          <a:ln w="3672">
            <a:solidFill>
              <a:srgbClr val="000000"/>
            </a:solidFill>
            <a:prstDash val="solid"/>
          </a:ln>
        </c:spPr>
        <c:txPr>
          <a:bodyPr rot="0" vert="horz"/>
          <a:lstStyle/>
          <a:p>
            <a:pPr>
              <a:defRPr sz="2082" b="1" i="0" u="none" strike="noStrike" baseline="0">
                <a:solidFill>
                  <a:srgbClr val="000000"/>
                </a:solidFill>
                <a:latin typeface="Arial"/>
                <a:ea typeface="Arial"/>
                <a:cs typeface="Arial"/>
              </a:defRPr>
            </a:pPr>
            <a:endParaRPr lang="en-US"/>
          </a:p>
        </c:txPr>
        <c:crossAx val="966026944"/>
        <c:crosses val="autoZero"/>
        <c:crossBetween val="between"/>
      </c:valAx>
      <c:spPr>
        <a:noFill/>
        <a:ln w="29379">
          <a:noFill/>
        </a:ln>
      </c:spPr>
    </c:plotArea>
    <c:legend>
      <c:legendPos val="r"/>
      <c:layout>
        <c:manualLayout>
          <c:xMode val="edge"/>
          <c:yMode val="edge"/>
          <c:x val="0.84602649006622521"/>
          <c:y val="0.42088607594936711"/>
          <c:w val="0.14735099337748345"/>
          <c:h val="0.16139240506329114"/>
        </c:manualLayout>
      </c:layout>
      <c:overlay val="0"/>
      <c:spPr>
        <a:noFill/>
        <a:ln w="14689">
          <a:solidFill>
            <a:srgbClr val="FFFFFF"/>
          </a:solidFill>
          <a:prstDash val="solid"/>
        </a:ln>
      </c:spPr>
      <c:txPr>
        <a:bodyPr/>
        <a:lstStyle/>
        <a:p>
          <a:pPr>
            <a:defRPr sz="1914" b="1"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2082" b="1"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37" b="1" i="0" u="none" strike="noStrike" baseline="0">
                <a:solidFill>
                  <a:srgbClr val="000000"/>
                </a:solidFill>
                <a:latin typeface="Arial"/>
                <a:ea typeface="Arial"/>
                <a:cs typeface="Arial"/>
              </a:defRPr>
            </a:pPr>
            <a:r>
              <a:rPr lang="en-US"/>
              <a:t>Vigilance: Recognition Memory for 
Details of the Conference Video</a:t>
            </a:r>
          </a:p>
        </c:rich>
      </c:tx>
      <c:layout>
        <c:manualLayout>
          <c:xMode val="edge"/>
          <c:yMode val="edge"/>
          <c:x val="0.20212765957446807"/>
          <c:y val="1.9900497512437811E-2"/>
        </c:manualLayout>
      </c:layout>
      <c:overlay val="0"/>
      <c:spPr>
        <a:noFill/>
        <a:ln w="18886">
          <a:noFill/>
        </a:ln>
      </c:spPr>
    </c:title>
    <c:autoTitleDeleted val="0"/>
    <c:plotArea>
      <c:layout>
        <c:manualLayout>
          <c:layoutTarget val="inner"/>
          <c:xMode val="edge"/>
          <c:yMode val="edge"/>
          <c:x val="0.19148936170212766"/>
          <c:y val="0.28358208955223879"/>
          <c:w val="0.61347517730496459"/>
          <c:h val="0.57213930348258701"/>
        </c:manualLayout>
      </c:layout>
      <c:barChart>
        <c:barDir val="col"/>
        <c:grouping val="clustered"/>
        <c:varyColors val="0"/>
        <c:ser>
          <c:idx val="0"/>
          <c:order val="0"/>
          <c:tx>
            <c:strRef>
              <c:f>'Memory for Video'!$B$3</c:f>
              <c:strCache>
                <c:ptCount val="1"/>
                <c:pt idx="0">
                  <c:v>Men</c:v>
                </c:pt>
              </c:strCache>
            </c:strRef>
          </c:tx>
          <c:spPr>
            <a:solidFill>
              <a:srgbClr val="9999FF"/>
            </a:solidFill>
            <a:ln w="9443">
              <a:solidFill>
                <a:srgbClr val="000000"/>
              </a:solidFill>
              <a:prstDash val="solid"/>
            </a:ln>
          </c:spPr>
          <c:invertIfNegative val="0"/>
          <c:errBars>
            <c:errBarType val="both"/>
            <c:errValType val="cust"/>
            <c:noEndCap val="0"/>
            <c:plus>
              <c:numRef>
                <c:f>'Memory for Video'!$E$3:$F$3</c:f>
                <c:numCache>
                  <c:formatCode>General</c:formatCode>
                  <c:ptCount val="2"/>
                  <c:pt idx="0">
                    <c:v>0.55000000000000004</c:v>
                  </c:pt>
                  <c:pt idx="1">
                    <c:v>0.6</c:v>
                  </c:pt>
                </c:numCache>
              </c:numRef>
            </c:plus>
            <c:minus>
              <c:numRef>
                <c:f>'Memory for Video'!$E$3:$F$3</c:f>
                <c:numCache>
                  <c:formatCode>General</c:formatCode>
                  <c:ptCount val="2"/>
                  <c:pt idx="0">
                    <c:v>0.55000000000000004</c:v>
                  </c:pt>
                  <c:pt idx="1">
                    <c:v>0.6</c:v>
                  </c:pt>
                </c:numCache>
              </c:numRef>
            </c:minus>
            <c:spPr>
              <a:ln w="9443">
                <a:solidFill>
                  <a:srgbClr val="000000"/>
                </a:solidFill>
                <a:prstDash val="solid"/>
              </a:ln>
            </c:spPr>
          </c:errBars>
          <c:cat>
            <c:strRef>
              <c:f>'Memory for Video'!$C$2:$D$2</c:f>
              <c:strCache>
                <c:ptCount val="2"/>
                <c:pt idx="0">
                  <c:v>Unbalanced Video</c:v>
                </c:pt>
                <c:pt idx="1">
                  <c:v>Balanced Video</c:v>
                </c:pt>
              </c:strCache>
            </c:strRef>
          </c:cat>
          <c:val>
            <c:numRef>
              <c:f>'Memory for Video'!$C$3:$D$3</c:f>
              <c:numCache>
                <c:formatCode>General</c:formatCode>
                <c:ptCount val="2"/>
                <c:pt idx="0">
                  <c:v>12.78</c:v>
                </c:pt>
                <c:pt idx="1">
                  <c:v>13.63</c:v>
                </c:pt>
              </c:numCache>
            </c:numRef>
          </c:val>
          <c:extLst>
            <c:ext xmlns:c16="http://schemas.microsoft.com/office/drawing/2014/chart" uri="{C3380CC4-5D6E-409C-BE32-E72D297353CC}">
              <c16:uniqueId val="{00000000-C6A5-1244-8F1B-E7F36E9508EF}"/>
            </c:ext>
          </c:extLst>
        </c:ser>
        <c:ser>
          <c:idx val="1"/>
          <c:order val="1"/>
          <c:tx>
            <c:strRef>
              <c:f>'Memory for Video'!$B$4</c:f>
              <c:strCache>
                <c:ptCount val="1"/>
                <c:pt idx="0">
                  <c:v>Women</c:v>
                </c:pt>
              </c:strCache>
            </c:strRef>
          </c:tx>
          <c:spPr>
            <a:solidFill>
              <a:srgbClr val="993366"/>
            </a:solidFill>
            <a:ln w="9443">
              <a:solidFill>
                <a:srgbClr val="000000"/>
              </a:solidFill>
              <a:prstDash val="solid"/>
            </a:ln>
          </c:spPr>
          <c:invertIfNegative val="0"/>
          <c:errBars>
            <c:errBarType val="both"/>
            <c:errValType val="cust"/>
            <c:noEndCap val="0"/>
            <c:plus>
              <c:numRef>
                <c:f>'Memory for Video'!$E$4:$F$4</c:f>
                <c:numCache>
                  <c:formatCode>General</c:formatCode>
                  <c:ptCount val="2"/>
                  <c:pt idx="0">
                    <c:v>0.75</c:v>
                  </c:pt>
                  <c:pt idx="1">
                    <c:v>0.25</c:v>
                  </c:pt>
                </c:numCache>
              </c:numRef>
            </c:plus>
            <c:minus>
              <c:numRef>
                <c:f>'Memory for Video'!$E$4:$F$4</c:f>
                <c:numCache>
                  <c:formatCode>General</c:formatCode>
                  <c:ptCount val="2"/>
                  <c:pt idx="0">
                    <c:v>0.75</c:v>
                  </c:pt>
                  <c:pt idx="1">
                    <c:v>0.25</c:v>
                  </c:pt>
                </c:numCache>
              </c:numRef>
            </c:minus>
            <c:spPr>
              <a:ln w="9443">
                <a:solidFill>
                  <a:srgbClr val="000000"/>
                </a:solidFill>
                <a:prstDash val="solid"/>
              </a:ln>
            </c:spPr>
          </c:errBars>
          <c:cat>
            <c:strRef>
              <c:f>'Memory for Video'!$C$2:$D$2</c:f>
              <c:strCache>
                <c:ptCount val="2"/>
                <c:pt idx="0">
                  <c:v>Unbalanced Video</c:v>
                </c:pt>
                <c:pt idx="1">
                  <c:v>Balanced Video</c:v>
                </c:pt>
              </c:strCache>
            </c:strRef>
          </c:cat>
          <c:val>
            <c:numRef>
              <c:f>'Memory for Video'!$C$4:$D$4</c:f>
              <c:numCache>
                <c:formatCode>General</c:formatCode>
                <c:ptCount val="2"/>
                <c:pt idx="0">
                  <c:v>14.18</c:v>
                </c:pt>
                <c:pt idx="1">
                  <c:v>12.81</c:v>
                </c:pt>
              </c:numCache>
            </c:numRef>
          </c:val>
          <c:extLst>
            <c:ext xmlns:c16="http://schemas.microsoft.com/office/drawing/2014/chart" uri="{C3380CC4-5D6E-409C-BE32-E72D297353CC}">
              <c16:uniqueId val="{00000001-C6A5-1244-8F1B-E7F36E9508EF}"/>
            </c:ext>
          </c:extLst>
        </c:ser>
        <c:dLbls>
          <c:showLegendKey val="0"/>
          <c:showVal val="0"/>
          <c:showCatName val="0"/>
          <c:showSerName val="0"/>
          <c:showPercent val="0"/>
          <c:showBubbleSize val="0"/>
        </c:dLbls>
        <c:gapWidth val="150"/>
        <c:axId val="194573088"/>
        <c:axId val="1"/>
      </c:barChart>
      <c:catAx>
        <c:axId val="194573088"/>
        <c:scaling>
          <c:orientation val="minMax"/>
        </c:scaling>
        <c:delete val="0"/>
        <c:axPos val="b"/>
        <c:numFmt formatCode="General" sourceLinked="1"/>
        <c:majorTickMark val="out"/>
        <c:minorTickMark val="none"/>
        <c:tickLblPos val="nextTo"/>
        <c:spPr>
          <a:ln w="2361">
            <a:solidFill>
              <a:srgbClr val="000000"/>
            </a:solidFill>
            <a:prstDash val="solid"/>
          </a:ln>
        </c:spPr>
        <c:txPr>
          <a:bodyPr rot="0" vert="horz"/>
          <a:lstStyle/>
          <a:p>
            <a:pPr>
              <a:defRPr sz="688"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ax val="15"/>
          <c:min val="12"/>
        </c:scaling>
        <c:delete val="0"/>
        <c:axPos val="l"/>
        <c:majorGridlines>
          <c:spPr>
            <a:ln w="2361">
              <a:solidFill>
                <a:srgbClr val="000000"/>
              </a:solidFill>
              <a:prstDash val="solid"/>
            </a:ln>
          </c:spPr>
        </c:majorGridlines>
        <c:title>
          <c:tx>
            <c:rich>
              <a:bodyPr/>
              <a:lstStyle/>
              <a:p>
                <a:pPr>
                  <a:defRPr sz="688" b="1" i="0" u="none" strike="noStrike" baseline="0">
                    <a:solidFill>
                      <a:srgbClr val="000000"/>
                    </a:solidFill>
                    <a:latin typeface="Arial"/>
                    <a:ea typeface="Arial"/>
                    <a:cs typeface="Arial"/>
                  </a:defRPr>
                </a:pPr>
                <a:r>
                  <a:rPr lang="en-US"/>
                  <a:t>Number correct: 15 total items</a:t>
                </a:r>
              </a:p>
            </c:rich>
          </c:tx>
          <c:layout>
            <c:manualLayout>
              <c:xMode val="edge"/>
              <c:yMode val="edge"/>
              <c:x val="3.1914893617021274E-2"/>
              <c:y val="0.24378109452736318"/>
            </c:manualLayout>
          </c:layout>
          <c:overlay val="0"/>
          <c:spPr>
            <a:noFill/>
            <a:ln w="18886">
              <a:noFill/>
            </a:ln>
          </c:spPr>
        </c:title>
        <c:numFmt formatCode="General" sourceLinked="1"/>
        <c:majorTickMark val="out"/>
        <c:minorTickMark val="none"/>
        <c:tickLblPos val="nextTo"/>
        <c:spPr>
          <a:ln w="2361">
            <a:solidFill>
              <a:srgbClr val="000000"/>
            </a:solidFill>
            <a:prstDash val="solid"/>
          </a:ln>
        </c:spPr>
        <c:txPr>
          <a:bodyPr rot="0" vert="horz"/>
          <a:lstStyle/>
          <a:p>
            <a:pPr>
              <a:defRPr sz="688" b="0" i="0" u="none" strike="noStrike" baseline="0">
                <a:solidFill>
                  <a:srgbClr val="000000"/>
                </a:solidFill>
                <a:latin typeface="Arial"/>
                <a:ea typeface="Arial"/>
                <a:cs typeface="Arial"/>
              </a:defRPr>
            </a:pPr>
            <a:endParaRPr lang="en-US"/>
          </a:p>
        </c:txPr>
        <c:crossAx val="194573088"/>
        <c:crosses val="autoZero"/>
        <c:crossBetween val="between"/>
      </c:valAx>
      <c:spPr>
        <a:solidFill>
          <a:srgbClr val="C0C0C0"/>
        </a:solidFill>
        <a:ln w="9443">
          <a:solidFill>
            <a:srgbClr val="808080"/>
          </a:solidFill>
          <a:prstDash val="solid"/>
        </a:ln>
      </c:spPr>
    </c:plotArea>
    <c:legend>
      <c:legendPos val="r"/>
      <c:layout>
        <c:manualLayout>
          <c:xMode val="edge"/>
          <c:yMode val="edge"/>
          <c:x val="0.82978723404255317"/>
          <c:y val="0.49751243781094528"/>
          <c:w val="0.15602836879432624"/>
          <c:h val="0.13432835820895522"/>
        </c:manualLayout>
      </c:layout>
      <c:overlay val="0"/>
      <c:spPr>
        <a:solidFill>
          <a:srgbClr val="FFFFFF"/>
        </a:solidFill>
        <a:ln w="2361">
          <a:solidFill>
            <a:srgbClr val="000000"/>
          </a:solidFill>
          <a:prstDash val="solid"/>
        </a:ln>
      </c:spPr>
      <c:txPr>
        <a:bodyPr/>
        <a:lstStyle/>
        <a:p>
          <a:pPr>
            <a:defRPr sz="632"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2361">
      <a:solidFill>
        <a:srgbClr val="000000"/>
      </a:solidFill>
      <a:prstDash val="solid"/>
    </a:ln>
  </c:spPr>
  <c:txPr>
    <a:bodyPr/>
    <a:lstStyle/>
    <a:p>
      <a:pPr>
        <a:defRPr sz="688"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37" b="1" i="0" u="none" strike="noStrike" baseline="0">
                <a:solidFill>
                  <a:srgbClr val="000000"/>
                </a:solidFill>
                <a:latin typeface="Arial"/>
                <a:ea typeface="Arial"/>
                <a:cs typeface="Arial"/>
              </a:defRPr>
            </a:pPr>
            <a:r>
              <a:rPr lang="en-US"/>
              <a:t>Vigilance:
Recall of Cues in Experimental Room</a:t>
            </a:r>
          </a:p>
        </c:rich>
      </c:tx>
      <c:layout>
        <c:manualLayout>
          <c:xMode val="edge"/>
          <c:yMode val="edge"/>
          <c:x val="0.16606498194945848"/>
          <c:y val="1.9900497512437811E-2"/>
        </c:manualLayout>
      </c:layout>
      <c:overlay val="0"/>
      <c:spPr>
        <a:noFill/>
        <a:ln w="18892">
          <a:noFill/>
        </a:ln>
      </c:spPr>
    </c:title>
    <c:autoTitleDeleted val="0"/>
    <c:plotArea>
      <c:layout>
        <c:manualLayout>
          <c:layoutTarget val="inner"/>
          <c:xMode val="edge"/>
          <c:yMode val="edge"/>
          <c:x val="0.22021660649819494"/>
          <c:y val="0.30348258706467662"/>
          <c:w val="0.58122743682310474"/>
          <c:h val="0.55223880597014929"/>
        </c:manualLayout>
      </c:layout>
      <c:barChart>
        <c:barDir val="col"/>
        <c:grouping val="clustered"/>
        <c:varyColors val="0"/>
        <c:ser>
          <c:idx val="0"/>
          <c:order val="0"/>
          <c:tx>
            <c:strRef>
              <c:f>'Cues in room'!$B$4</c:f>
              <c:strCache>
                <c:ptCount val="1"/>
                <c:pt idx="0">
                  <c:v>Men</c:v>
                </c:pt>
              </c:strCache>
            </c:strRef>
          </c:tx>
          <c:spPr>
            <a:solidFill>
              <a:srgbClr val="9999FF"/>
            </a:solidFill>
            <a:ln w="9446">
              <a:solidFill>
                <a:srgbClr val="000000"/>
              </a:solidFill>
              <a:prstDash val="solid"/>
            </a:ln>
          </c:spPr>
          <c:invertIfNegative val="0"/>
          <c:errBars>
            <c:errBarType val="both"/>
            <c:errValType val="cust"/>
            <c:noEndCap val="0"/>
            <c:plus>
              <c:numRef>
                <c:f>'Cues in room'!$E$4:$F$4</c:f>
                <c:numCache>
                  <c:formatCode>General</c:formatCode>
                  <c:ptCount val="2"/>
                  <c:pt idx="0">
                    <c:v>0.3</c:v>
                  </c:pt>
                  <c:pt idx="1">
                    <c:v>0.3</c:v>
                  </c:pt>
                </c:numCache>
              </c:numRef>
            </c:plus>
            <c:minus>
              <c:numRef>
                <c:f>'Cues in room'!$E$4:$F$4</c:f>
                <c:numCache>
                  <c:formatCode>General</c:formatCode>
                  <c:ptCount val="2"/>
                  <c:pt idx="0">
                    <c:v>0.3</c:v>
                  </c:pt>
                  <c:pt idx="1">
                    <c:v>0.3</c:v>
                  </c:pt>
                </c:numCache>
              </c:numRef>
            </c:minus>
            <c:spPr>
              <a:ln w="9446">
                <a:solidFill>
                  <a:srgbClr val="000000"/>
                </a:solidFill>
                <a:prstDash val="solid"/>
              </a:ln>
            </c:spPr>
          </c:errBars>
          <c:cat>
            <c:strRef>
              <c:f>'Cues in room'!$C$3:$D$3</c:f>
              <c:strCache>
                <c:ptCount val="2"/>
                <c:pt idx="0">
                  <c:v>Unbalanced Video</c:v>
                </c:pt>
                <c:pt idx="1">
                  <c:v>Balanced Video</c:v>
                </c:pt>
              </c:strCache>
            </c:strRef>
          </c:cat>
          <c:val>
            <c:numRef>
              <c:f>'Cues in room'!$C$4:$D$4</c:f>
              <c:numCache>
                <c:formatCode>General</c:formatCode>
                <c:ptCount val="2"/>
                <c:pt idx="0">
                  <c:v>5</c:v>
                </c:pt>
                <c:pt idx="1">
                  <c:v>4.83</c:v>
                </c:pt>
              </c:numCache>
            </c:numRef>
          </c:val>
          <c:extLst>
            <c:ext xmlns:c16="http://schemas.microsoft.com/office/drawing/2014/chart" uri="{C3380CC4-5D6E-409C-BE32-E72D297353CC}">
              <c16:uniqueId val="{00000000-0885-714A-881C-6B0CA0B40938}"/>
            </c:ext>
          </c:extLst>
        </c:ser>
        <c:ser>
          <c:idx val="1"/>
          <c:order val="1"/>
          <c:tx>
            <c:strRef>
              <c:f>'Cues in room'!$B$5</c:f>
              <c:strCache>
                <c:ptCount val="1"/>
                <c:pt idx="0">
                  <c:v>Women</c:v>
                </c:pt>
              </c:strCache>
            </c:strRef>
          </c:tx>
          <c:spPr>
            <a:solidFill>
              <a:srgbClr val="993366"/>
            </a:solidFill>
            <a:ln w="9446">
              <a:solidFill>
                <a:srgbClr val="000000"/>
              </a:solidFill>
              <a:prstDash val="solid"/>
            </a:ln>
          </c:spPr>
          <c:invertIfNegative val="0"/>
          <c:errBars>
            <c:errBarType val="both"/>
            <c:errValType val="cust"/>
            <c:noEndCap val="0"/>
            <c:plus>
              <c:numRef>
                <c:f>'Cues in room'!$E$5:$F$5</c:f>
                <c:numCache>
                  <c:formatCode>General</c:formatCode>
                  <c:ptCount val="2"/>
                  <c:pt idx="0">
                    <c:v>0.5</c:v>
                  </c:pt>
                  <c:pt idx="1">
                    <c:v>0.3</c:v>
                  </c:pt>
                </c:numCache>
              </c:numRef>
            </c:plus>
            <c:minus>
              <c:numRef>
                <c:f>'Cues in room'!$E$5:$F$5</c:f>
                <c:numCache>
                  <c:formatCode>General</c:formatCode>
                  <c:ptCount val="2"/>
                  <c:pt idx="0">
                    <c:v>0.5</c:v>
                  </c:pt>
                  <c:pt idx="1">
                    <c:v>0.3</c:v>
                  </c:pt>
                </c:numCache>
              </c:numRef>
            </c:minus>
            <c:spPr>
              <a:ln w="9446">
                <a:solidFill>
                  <a:srgbClr val="000000"/>
                </a:solidFill>
                <a:prstDash val="solid"/>
              </a:ln>
            </c:spPr>
          </c:errBars>
          <c:cat>
            <c:strRef>
              <c:f>'Cues in room'!$C$3:$D$3</c:f>
              <c:strCache>
                <c:ptCount val="2"/>
                <c:pt idx="0">
                  <c:v>Unbalanced Video</c:v>
                </c:pt>
                <c:pt idx="1">
                  <c:v>Balanced Video</c:v>
                </c:pt>
              </c:strCache>
            </c:strRef>
          </c:cat>
          <c:val>
            <c:numRef>
              <c:f>'Cues in room'!$C$5:$D$5</c:f>
              <c:numCache>
                <c:formatCode>General</c:formatCode>
                <c:ptCount val="2"/>
                <c:pt idx="0">
                  <c:v>5.67</c:v>
                </c:pt>
                <c:pt idx="1">
                  <c:v>4.25</c:v>
                </c:pt>
              </c:numCache>
            </c:numRef>
          </c:val>
          <c:extLst>
            <c:ext xmlns:c16="http://schemas.microsoft.com/office/drawing/2014/chart" uri="{C3380CC4-5D6E-409C-BE32-E72D297353CC}">
              <c16:uniqueId val="{00000001-0885-714A-881C-6B0CA0B40938}"/>
            </c:ext>
          </c:extLst>
        </c:ser>
        <c:dLbls>
          <c:showLegendKey val="0"/>
          <c:showVal val="0"/>
          <c:showCatName val="0"/>
          <c:showSerName val="0"/>
          <c:showPercent val="0"/>
          <c:showBubbleSize val="0"/>
        </c:dLbls>
        <c:gapWidth val="150"/>
        <c:axId val="195422192"/>
        <c:axId val="1"/>
      </c:barChart>
      <c:catAx>
        <c:axId val="195422192"/>
        <c:scaling>
          <c:orientation val="minMax"/>
        </c:scaling>
        <c:delete val="0"/>
        <c:axPos val="b"/>
        <c:numFmt formatCode="General" sourceLinked="1"/>
        <c:majorTickMark val="out"/>
        <c:minorTickMark val="none"/>
        <c:tickLblPos val="nextTo"/>
        <c:spPr>
          <a:ln w="2361">
            <a:solidFill>
              <a:srgbClr val="000000"/>
            </a:solidFill>
            <a:prstDash val="solid"/>
          </a:ln>
        </c:spPr>
        <c:txPr>
          <a:bodyPr rot="0" vert="horz"/>
          <a:lstStyle/>
          <a:p>
            <a:pPr>
              <a:defRPr sz="688"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3"/>
        </c:scaling>
        <c:delete val="0"/>
        <c:axPos val="l"/>
        <c:majorGridlines>
          <c:spPr>
            <a:ln w="2361">
              <a:solidFill>
                <a:srgbClr val="000000"/>
              </a:solidFill>
              <a:prstDash val="solid"/>
            </a:ln>
          </c:spPr>
        </c:majorGridlines>
        <c:title>
          <c:tx>
            <c:rich>
              <a:bodyPr/>
              <a:lstStyle/>
              <a:p>
                <a:pPr>
                  <a:defRPr sz="688" b="1" i="0" u="none" strike="noStrike" baseline="0">
                    <a:solidFill>
                      <a:srgbClr val="000000"/>
                    </a:solidFill>
                    <a:latin typeface="Arial"/>
                    <a:ea typeface="Arial"/>
                    <a:cs typeface="Arial"/>
                  </a:defRPr>
                </a:pPr>
                <a:r>
                  <a:rPr lang="en-US"/>
                  <a:t>Number of items 
recalled ( 7 possible)</a:t>
                </a:r>
              </a:p>
            </c:rich>
          </c:tx>
          <c:layout>
            <c:manualLayout>
              <c:xMode val="edge"/>
              <c:yMode val="edge"/>
              <c:x val="3.2490974729241874E-2"/>
              <c:y val="0.34825870646766172"/>
            </c:manualLayout>
          </c:layout>
          <c:overlay val="0"/>
          <c:spPr>
            <a:noFill/>
            <a:ln w="18892">
              <a:noFill/>
            </a:ln>
          </c:spPr>
        </c:title>
        <c:numFmt formatCode="General" sourceLinked="1"/>
        <c:majorTickMark val="out"/>
        <c:minorTickMark val="none"/>
        <c:tickLblPos val="nextTo"/>
        <c:spPr>
          <a:ln w="2361">
            <a:solidFill>
              <a:srgbClr val="000000"/>
            </a:solidFill>
            <a:prstDash val="solid"/>
          </a:ln>
        </c:spPr>
        <c:txPr>
          <a:bodyPr rot="0" vert="horz"/>
          <a:lstStyle/>
          <a:p>
            <a:pPr>
              <a:defRPr sz="688" b="0" i="0" u="none" strike="noStrike" baseline="0">
                <a:solidFill>
                  <a:srgbClr val="000000"/>
                </a:solidFill>
                <a:latin typeface="Arial"/>
                <a:ea typeface="Arial"/>
                <a:cs typeface="Arial"/>
              </a:defRPr>
            </a:pPr>
            <a:endParaRPr lang="en-US"/>
          </a:p>
        </c:txPr>
        <c:crossAx val="195422192"/>
        <c:crosses val="autoZero"/>
        <c:crossBetween val="between"/>
      </c:valAx>
      <c:spPr>
        <a:solidFill>
          <a:srgbClr val="C0C0C0"/>
        </a:solidFill>
        <a:ln w="9446">
          <a:solidFill>
            <a:srgbClr val="808080"/>
          </a:solidFill>
          <a:prstDash val="solid"/>
        </a:ln>
      </c:spPr>
    </c:plotArea>
    <c:legend>
      <c:legendPos val="r"/>
      <c:layout>
        <c:manualLayout>
          <c:xMode val="edge"/>
          <c:yMode val="edge"/>
          <c:x val="0.8267148014440433"/>
          <c:y val="0.5074626865671642"/>
          <c:w val="0.1588447653429603"/>
          <c:h val="0.13432835820895522"/>
        </c:manualLayout>
      </c:layout>
      <c:overlay val="0"/>
      <c:spPr>
        <a:solidFill>
          <a:srgbClr val="FFFFFF"/>
        </a:solidFill>
        <a:ln w="2361">
          <a:solidFill>
            <a:srgbClr val="000000"/>
          </a:solidFill>
          <a:prstDash val="solid"/>
        </a:ln>
      </c:spPr>
      <c:txPr>
        <a:bodyPr/>
        <a:lstStyle/>
        <a:p>
          <a:pPr>
            <a:defRPr sz="632"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2361">
      <a:solidFill>
        <a:srgbClr val="000000"/>
      </a:solidFill>
      <a:prstDash val="solid"/>
    </a:ln>
  </c:spPr>
  <c:txPr>
    <a:bodyPr/>
    <a:lstStyle/>
    <a:p>
      <a:pPr>
        <a:defRPr sz="688"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706" b="1" i="0" u="none" strike="noStrike" baseline="0">
                <a:solidFill>
                  <a:srgbClr val="000000"/>
                </a:solidFill>
                <a:latin typeface="Arial"/>
                <a:ea typeface="Arial"/>
                <a:cs typeface="Arial"/>
              </a:defRPr>
            </a:pPr>
            <a:r>
              <a:rPr lang="en-US"/>
              <a:t>Cardiovascular Reactivity
</a:t>
            </a:r>
          </a:p>
        </c:rich>
      </c:tx>
      <c:layout>
        <c:manualLayout>
          <c:xMode val="edge"/>
          <c:yMode val="edge"/>
          <c:x val="0.27659574468085107"/>
          <c:y val="1.9900497512437811E-2"/>
        </c:manualLayout>
      </c:layout>
      <c:overlay val="0"/>
      <c:spPr>
        <a:noFill/>
        <a:ln w="18886">
          <a:noFill/>
        </a:ln>
      </c:spPr>
    </c:title>
    <c:autoTitleDeleted val="0"/>
    <c:plotArea>
      <c:layout>
        <c:manualLayout>
          <c:layoutTarget val="inner"/>
          <c:xMode val="edge"/>
          <c:yMode val="edge"/>
          <c:x val="0.17375886524822695"/>
          <c:y val="0.22885572139303484"/>
          <c:w val="0.64893617021276595"/>
          <c:h val="0.70149253731343286"/>
        </c:manualLayout>
      </c:layout>
      <c:barChart>
        <c:barDir val="col"/>
        <c:grouping val="clustered"/>
        <c:varyColors val="0"/>
        <c:ser>
          <c:idx val="0"/>
          <c:order val="0"/>
          <c:tx>
            <c:strRef>
              <c:f>Physio!$A$2</c:f>
              <c:strCache>
                <c:ptCount val="1"/>
                <c:pt idx="0">
                  <c:v>Men</c:v>
                </c:pt>
              </c:strCache>
            </c:strRef>
          </c:tx>
          <c:spPr>
            <a:solidFill>
              <a:srgbClr val="9999FF"/>
            </a:solidFill>
            <a:ln w="9443">
              <a:solidFill>
                <a:srgbClr val="000000"/>
              </a:solidFill>
              <a:prstDash val="solid"/>
            </a:ln>
          </c:spPr>
          <c:invertIfNegative val="0"/>
          <c:errBars>
            <c:errBarType val="both"/>
            <c:errValType val="cust"/>
            <c:noEndCap val="0"/>
            <c:plus>
              <c:numRef>
                <c:f>Physio!$D$2:$E$2</c:f>
                <c:numCache>
                  <c:formatCode>General</c:formatCode>
                  <c:ptCount val="2"/>
                  <c:pt idx="0">
                    <c:v>2</c:v>
                  </c:pt>
                  <c:pt idx="1">
                    <c:v>1.3</c:v>
                  </c:pt>
                </c:numCache>
              </c:numRef>
            </c:plus>
            <c:minus>
              <c:numRef>
                <c:f>Physio!$D$2:$E$2</c:f>
                <c:numCache>
                  <c:formatCode>General</c:formatCode>
                  <c:ptCount val="2"/>
                  <c:pt idx="0">
                    <c:v>2</c:v>
                  </c:pt>
                  <c:pt idx="1">
                    <c:v>1.3</c:v>
                  </c:pt>
                </c:numCache>
              </c:numRef>
            </c:minus>
            <c:spPr>
              <a:ln w="9443">
                <a:solidFill>
                  <a:srgbClr val="000000"/>
                </a:solidFill>
                <a:prstDash val="solid"/>
              </a:ln>
            </c:spPr>
          </c:errBars>
          <c:val>
            <c:numRef>
              <c:f>Physio!$B$2:$C$2</c:f>
              <c:numCache>
                <c:formatCode>General</c:formatCode>
                <c:ptCount val="2"/>
                <c:pt idx="0">
                  <c:v>-3.68</c:v>
                </c:pt>
                <c:pt idx="1">
                  <c:v>-3.17</c:v>
                </c:pt>
              </c:numCache>
            </c:numRef>
          </c:val>
          <c:extLst>
            <c:ext xmlns:c16="http://schemas.microsoft.com/office/drawing/2014/chart" uri="{C3380CC4-5D6E-409C-BE32-E72D297353CC}">
              <c16:uniqueId val="{00000000-4ECF-1949-8F95-92F48AE15C3C}"/>
            </c:ext>
          </c:extLst>
        </c:ser>
        <c:ser>
          <c:idx val="1"/>
          <c:order val="1"/>
          <c:tx>
            <c:strRef>
              <c:f>Physio!$A$3</c:f>
              <c:strCache>
                <c:ptCount val="1"/>
                <c:pt idx="0">
                  <c:v>Women</c:v>
                </c:pt>
              </c:strCache>
            </c:strRef>
          </c:tx>
          <c:spPr>
            <a:solidFill>
              <a:srgbClr val="993366"/>
            </a:solidFill>
            <a:ln w="9443">
              <a:solidFill>
                <a:srgbClr val="000000"/>
              </a:solidFill>
              <a:prstDash val="solid"/>
            </a:ln>
          </c:spPr>
          <c:invertIfNegative val="0"/>
          <c:errBars>
            <c:errBarType val="both"/>
            <c:errValType val="cust"/>
            <c:noEndCap val="0"/>
            <c:plus>
              <c:numRef>
                <c:f>Physio!$D$3:$E$3</c:f>
                <c:numCache>
                  <c:formatCode>General</c:formatCode>
                  <c:ptCount val="2"/>
                  <c:pt idx="0">
                    <c:v>0.5</c:v>
                  </c:pt>
                  <c:pt idx="1">
                    <c:v>1</c:v>
                  </c:pt>
                </c:numCache>
              </c:numRef>
            </c:plus>
            <c:minus>
              <c:numRef>
                <c:f>Physio!$D$3:$E$3</c:f>
                <c:numCache>
                  <c:formatCode>General</c:formatCode>
                  <c:ptCount val="2"/>
                  <c:pt idx="0">
                    <c:v>0.5</c:v>
                  </c:pt>
                  <c:pt idx="1">
                    <c:v>1</c:v>
                  </c:pt>
                </c:numCache>
              </c:numRef>
            </c:minus>
            <c:spPr>
              <a:ln w="9443">
                <a:solidFill>
                  <a:srgbClr val="000000"/>
                </a:solidFill>
                <a:prstDash val="solid"/>
              </a:ln>
            </c:spPr>
          </c:errBars>
          <c:val>
            <c:numRef>
              <c:f>Physio!$B$3:$C$3</c:f>
              <c:numCache>
                <c:formatCode>General</c:formatCode>
                <c:ptCount val="2"/>
                <c:pt idx="0">
                  <c:v>2.27</c:v>
                </c:pt>
                <c:pt idx="1">
                  <c:v>-1.1499999999999999</c:v>
                </c:pt>
              </c:numCache>
            </c:numRef>
          </c:val>
          <c:extLst>
            <c:ext xmlns:c16="http://schemas.microsoft.com/office/drawing/2014/chart" uri="{C3380CC4-5D6E-409C-BE32-E72D297353CC}">
              <c16:uniqueId val="{00000001-4ECF-1949-8F95-92F48AE15C3C}"/>
            </c:ext>
          </c:extLst>
        </c:ser>
        <c:dLbls>
          <c:showLegendKey val="0"/>
          <c:showVal val="0"/>
          <c:showCatName val="0"/>
          <c:showSerName val="0"/>
          <c:showPercent val="0"/>
          <c:showBubbleSize val="0"/>
        </c:dLbls>
        <c:gapWidth val="150"/>
        <c:axId val="140975216"/>
        <c:axId val="1"/>
      </c:barChart>
      <c:catAx>
        <c:axId val="140975216"/>
        <c:scaling>
          <c:orientation val="minMax"/>
        </c:scaling>
        <c:delete val="1"/>
        <c:axPos val="b"/>
        <c:majorTickMark val="out"/>
        <c:minorTickMark val="none"/>
        <c:tickLblPos val="nextTo"/>
        <c:crossAx val="1"/>
        <c:crosses val="autoZero"/>
        <c:auto val="1"/>
        <c:lblAlgn val="ctr"/>
        <c:lblOffset val="100"/>
        <c:noMultiLvlLbl val="0"/>
      </c:catAx>
      <c:valAx>
        <c:axId val="1"/>
        <c:scaling>
          <c:orientation val="minMax"/>
        </c:scaling>
        <c:delete val="0"/>
        <c:axPos val="l"/>
        <c:majorGridlines>
          <c:spPr>
            <a:ln w="2361">
              <a:solidFill>
                <a:srgbClr val="000000"/>
              </a:solidFill>
              <a:prstDash val="solid"/>
            </a:ln>
          </c:spPr>
        </c:majorGridlines>
        <c:title>
          <c:tx>
            <c:rich>
              <a:bodyPr/>
              <a:lstStyle/>
              <a:p>
                <a:pPr>
                  <a:defRPr sz="595" b="1" i="0" u="none" strike="noStrike" baseline="0">
                    <a:solidFill>
                      <a:srgbClr val="000000"/>
                    </a:solidFill>
                    <a:latin typeface="Arial"/>
                    <a:ea typeface="Arial"/>
                    <a:cs typeface="Arial"/>
                  </a:defRPr>
                </a:pPr>
                <a:r>
                  <a:rPr lang="en-US"/>
                  <a:t>Z-scores Composite*
</a:t>
                </a:r>
              </a:p>
            </c:rich>
          </c:tx>
          <c:layout>
            <c:manualLayout>
              <c:xMode val="edge"/>
              <c:yMode val="edge"/>
              <c:x val="3.1914893617021274E-2"/>
              <c:y val="0.38805970149253732"/>
            </c:manualLayout>
          </c:layout>
          <c:overlay val="0"/>
          <c:spPr>
            <a:noFill/>
            <a:ln w="18886">
              <a:noFill/>
            </a:ln>
          </c:spPr>
        </c:title>
        <c:numFmt formatCode="General" sourceLinked="1"/>
        <c:majorTickMark val="out"/>
        <c:minorTickMark val="none"/>
        <c:tickLblPos val="nextTo"/>
        <c:spPr>
          <a:ln w="2361">
            <a:solidFill>
              <a:srgbClr val="000000"/>
            </a:solidFill>
            <a:prstDash val="solid"/>
          </a:ln>
        </c:spPr>
        <c:txPr>
          <a:bodyPr rot="0" vert="horz"/>
          <a:lstStyle/>
          <a:p>
            <a:pPr>
              <a:defRPr sz="595" b="0" i="0" u="none" strike="noStrike" baseline="0">
                <a:solidFill>
                  <a:srgbClr val="000000"/>
                </a:solidFill>
                <a:latin typeface="Arial"/>
                <a:ea typeface="Arial"/>
                <a:cs typeface="Arial"/>
              </a:defRPr>
            </a:pPr>
            <a:endParaRPr lang="en-US"/>
          </a:p>
        </c:txPr>
        <c:crossAx val="140975216"/>
        <c:crosses val="autoZero"/>
        <c:crossBetween val="between"/>
      </c:valAx>
      <c:spPr>
        <a:solidFill>
          <a:srgbClr val="C0C0C0"/>
        </a:solidFill>
        <a:ln w="9443">
          <a:solidFill>
            <a:srgbClr val="808080"/>
          </a:solidFill>
          <a:prstDash val="solid"/>
        </a:ln>
      </c:spPr>
    </c:plotArea>
    <c:legend>
      <c:legendPos val="r"/>
      <c:layout>
        <c:manualLayout>
          <c:xMode val="edge"/>
          <c:yMode val="edge"/>
          <c:x val="0.84751773049645385"/>
          <c:y val="0.51243781094527363"/>
          <c:w val="0.14184397163120568"/>
          <c:h val="0.12437810945273632"/>
        </c:manualLayout>
      </c:layout>
      <c:overlay val="0"/>
      <c:spPr>
        <a:solidFill>
          <a:srgbClr val="FFFFFF"/>
        </a:solidFill>
        <a:ln w="2361">
          <a:solidFill>
            <a:srgbClr val="000000"/>
          </a:solidFill>
          <a:prstDash val="solid"/>
        </a:ln>
      </c:spPr>
      <c:txPr>
        <a:bodyPr/>
        <a:lstStyle/>
        <a:p>
          <a:pPr>
            <a:defRPr sz="547"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2361">
      <a:solidFill>
        <a:srgbClr val="000000"/>
      </a:solidFill>
      <a:prstDash val="solid"/>
    </a:ln>
  </c:spPr>
  <c:txPr>
    <a:bodyPr/>
    <a:lstStyle/>
    <a:p>
      <a:pPr>
        <a:defRPr sz="595"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37" b="1" i="0" u="none" strike="noStrike" baseline="0">
                <a:solidFill>
                  <a:srgbClr val="000000"/>
                </a:solidFill>
                <a:latin typeface="Arial"/>
                <a:ea typeface="Arial"/>
                <a:cs typeface="Arial"/>
              </a:defRPr>
            </a:pPr>
            <a:r>
              <a:rPr lang="en-US"/>
              <a:t>Sense of Belonging</a:t>
            </a:r>
          </a:p>
        </c:rich>
      </c:tx>
      <c:layout>
        <c:manualLayout>
          <c:xMode val="edge"/>
          <c:yMode val="edge"/>
          <c:x val="0.32978723404255317"/>
          <c:y val="1.9900497512437811E-2"/>
        </c:manualLayout>
      </c:layout>
      <c:overlay val="0"/>
      <c:spPr>
        <a:noFill/>
        <a:ln w="18886">
          <a:noFill/>
        </a:ln>
      </c:spPr>
    </c:title>
    <c:autoTitleDeleted val="0"/>
    <c:plotArea>
      <c:layout>
        <c:manualLayout>
          <c:layoutTarget val="inner"/>
          <c:xMode val="edge"/>
          <c:yMode val="edge"/>
          <c:x val="0.19148936170212766"/>
          <c:y val="0.21393034825870647"/>
          <c:w val="0.61347517730496459"/>
          <c:h val="0.64179104477611937"/>
        </c:manualLayout>
      </c:layout>
      <c:barChart>
        <c:barDir val="col"/>
        <c:grouping val="clustered"/>
        <c:varyColors val="0"/>
        <c:ser>
          <c:idx val="0"/>
          <c:order val="0"/>
          <c:tx>
            <c:strRef>
              <c:f>Belonging!$B$3</c:f>
              <c:strCache>
                <c:ptCount val="1"/>
                <c:pt idx="0">
                  <c:v>Men</c:v>
                </c:pt>
              </c:strCache>
            </c:strRef>
          </c:tx>
          <c:spPr>
            <a:solidFill>
              <a:srgbClr val="9999FF"/>
            </a:solidFill>
            <a:ln w="9443">
              <a:solidFill>
                <a:srgbClr val="000000"/>
              </a:solidFill>
              <a:prstDash val="solid"/>
            </a:ln>
          </c:spPr>
          <c:invertIfNegative val="0"/>
          <c:errBars>
            <c:errBarType val="both"/>
            <c:errValType val="cust"/>
            <c:noEndCap val="0"/>
            <c:plus>
              <c:numRef>
                <c:f>Belonging!$E$3:$F$3</c:f>
                <c:numCache>
                  <c:formatCode>General</c:formatCode>
                  <c:ptCount val="2"/>
                  <c:pt idx="0">
                    <c:v>0.25</c:v>
                  </c:pt>
                  <c:pt idx="1">
                    <c:v>0.25</c:v>
                  </c:pt>
                </c:numCache>
              </c:numRef>
            </c:plus>
            <c:minus>
              <c:numRef>
                <c:f>Belonging!$E$3:$F$3</c:f>
                <c:numCache>
                  <c:formatCode>General</c:formatCode>
                  <c:ptCount val="2"/>
                  <c:pt idx="0">
                    <c:v>0.25</c:v>
                  </c:pt>
                  <c:pt idx="1">
                    <c:v>0.25</c:v>
                  </c:pt>
                </c:numCache>
              </c:numRef>
            </c:minus>
            <c:spPr>
              <a:ln w="9443">
                <a:solidFill>
                  <a:srgbClr val="000000"/>
                </a:solidFill>
                <a:prstDash val="solid"/>
              </a:ln>
            </c:spPr>
          </c:errBars>
          <c:cat>
            <c:strRef>
              <c:f>Belonging!$C$2:$D$2</c:f>
              <c:strCache>
                <c:ptCount val="2"/>
                <c:pt idx="0">
                  <c:v>Unbalanced Video</c:v>
                </c:pt>
                <c:pt idx="1">
                  <c:v>Balanced Video</c:v>
                </c:pt>
              </c:strCache>
            </c:strRef>
          </c:cat>
          <c:val>
            <c:numRef>
              <c:f>Belonging!$C$3:$D$3</c:f>
              <c:numCache>
                <c:formatCode>General</c:formatCode>
                <c:ptCount val="2"/>
                <c:pt idx="0">
                  <c:v>12.57</c:v>
                </c:pt>
                <c:pt idx="1">
                  <c:v>12.63</c:v>
                </c:pt>
              </c:numCache>
            </c:numRef>
          </c:val>
          <c:extLst>
            <c:ext xmlns:c16="http://schemas.microsoft.com/office/drawing/2014/chart" uri="{C3380CC4-5D6E-409C-BE32-E72D297353CC}">
              <c16:uniqueId val="{00000000-3A4B-A24A-AB5A-BD5F957D586A}"/>
            </c:ext>
          </c:extLst>
        </c:ser>
        <c:ser>
          <c:idx val="1"/>
          <c:order val="1"/>
          <c:tx>
            <c:strRef>
              <c:f>Belonging!$B$4</c:f>
              <c:strCache>
                <c:ptCount val="1"/>
                <c:pt idx="0">
                  <c:v>Women</c:v>
                </c:pt>
              </c:strCache>
            </c:strRef>
          </c:tx>
          <c:spPr>
            <a:solidFill>
              <a:srgbClr val="993366"/>
            </a:solidFill>
            <a:ln w="9443">
              <a:solidFill>
                <a:srgbClr val="000000"/>
              </a:solidFill>
              <a:prstDash val="solid"/>
            </a:ln>
          </c:spPr>
          <c:invertIfNegative val="0"/>
          <c:errBars>
            <c:errBarType val="both"/>
            <c:errValType val="cust"/>
            <c:noEndCap val="0"/>
            <c:plus>
              <c:numRef>
                <c:f>Belonging!$E$4:$F$4</c:f>
                <c:numCache>
                  <c:formatCode>General</c:formatCode>
                  <c:ptCount val="2"/>
                  <c:pt idx="0">
                    <c:v>0.35</c:v>
                  </c:pt>
                  <c:pt idx="1">
                    <c:v>0.4</c:v>
                  </c:pt>
                </c:numCache>
              </c:numRef>
            </c:plus>
            <c:minus>
              <c:numRef>
                <c:f>Belonging!$E$4:$F$4</c:f>
                <c:numCache>
                  <c:formatCode>General</c:formatCode>
                  <c:ptCount val="2"/>
                  <c:pt idx="0">
                    <c:v>0.35</c:v>
                  </c:pt>
                  <c:pt idx="1">
                    <c:v>0.4</c:v>
                  </c:pt>
                </c:numCache>
              </c:numRef>
            </c:minus>
            <c:spPr>
              <a:ln w="9443">
                <a:solidFill>
                  <a:srgbClr val="000000"/>
                </a:solidFill>
                <a:prstDash val="solid"/>
              </a:ln>
            </c:spPr>
          </c:errBars>
          <c:cat>
            <c:strRef>
              <c:f>Belonging!$C$2:$D$2</c:f>
              <c:strCache>
                <c:ptCount val="2"/>
                <c:pt idx="0">
                  <c:v>Unbalanced Video</c:v>
                </c:pt>
                <c:pt idx="1">
                  <c:v>Balanced Video</c:v>
                </c:pt>
              </c:strCache>
            </c:strRef>
          </c:cat>
          <c:val>
            <c:numRef>
              <c:f>Belonging!$C$4:$D$4</c:f>
              <c:numCache>
                <c:formatCode>General</c:formatCode>
                <c:ptCount val="2"/>
                <c:pt idx="0">
                  <c:v>11.9</c:v>
                </c:pt>
                <c:pt idx="1">
                  <c:v>13.09</c:v>
                </c:pt>
              </c:numCache>
            </c:numRef>
          </c:val>
          <c:extLst>
            <c:ext xmlns:c16="http://schemas.microsoft.com/office/drawing/2014/chart" uri="{C3380CC4-5D6E-409C-BE32-E72D297353CC}">
              <c16:uniqueId val="{00000001-3A4B-A24A-AB5A-BD5F957D586A}"/>
            </c:ext>
          </c:extLst>
        </c:ser>
        <c:dLbls>
          <c:showLegendKey val="0"/>
          <c:showVal val="0"/>
          <c:showCatName val="0"/>
          <c:showSerName val="0"/>
          <c:showPercent val="0"/>
          <c:showBubbleSize val="0"/>
        </c:dLbls>
        <c:gapWidth val="150"/>
        <c:axId val="141021360"/>
        <c:axId val="1"/>
      </c:barChart>
      <c:catAx>
        <c:axId val="141021360"/>
        <c:scaling>
          <c:orientation val="minMax"/>
        </c:scaling>
        <c:delete val="0"/>
        <c:axPos val="b"/>
        <c:numFmt formatCode="General" sourceLinked="1"/>
        <c:majorTickMark val="out"/>
        <c:minorTickMark val="none"/>
        <c:tickLblPos val="nextTo"/>
        <c:spPr>
          <a:ln w="2361">
            <a:solidFill>
              <a:srgbClr val="000000"/>
            </a:solidFill>
            <a:prstDash val="solid"/>
          </a:ln>
        </c:spPr>
        <c:txPr>
          <a:bodyPr rot="0" vert="horz"/>
          <a:lstStyle/>
          <a:p>
            <a:pPr>
              <a:defRPr sz="688"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ax val="13.5"/>
          <c:min val="11"/>
        </c:scaling>
        <c:delete val="0"/>
        <c:axPos val="l"/>
        <c:majorGridlines>
          <c:spPr>
            <a:ln w="2361">
              <a:solidFill>
                <a:srgbClr val="000000"/>
              </a:solidFill>
              <a:prstDash val="solid"/>
            </a:ln>
          </c:spPr>
        </c:majorGridlines>
        <c:title>
          <c:tx>
            <c:rich>
              <a:bodyPr/>
              <a:lstStyle/>
              <a:p>
                <a:pPr>
                  <a:defRPr sz="688" b="1" i="0" u="none" strike="noStrike" baseline="0">
                    <a:solidFill>
                      <a:srgbClr val="000000"/>
                    </a:solidFill>
                    <a:latin typeface="Arial"/>
                    <a:ea typeface="Arial"/>
                    <a:cs typeface="Arial"/>
                  </a:defRPr>
                </a:pPr>
                <a:r>
                  <a:rPr lang="en-US"/>
                  <a:t>0-15 scale</a:t>
                </a:r>
              </a:p>
            </c:rich>
          </c:tx>
          <c:layout>
            <c:manualLayout>
              <c:xMode val="edge"/>
              <c:yMode val="edge"/>
              <c:x val="3.1914893617021274E-2"/>
              <c:y val="0.41293532338308458"/>
            </c:manualLayout>
          </c:layout>
          <c:overlay val="0"/>
          <c:spPr>
            <a:noFill/>
            <a:ln w="18886">
              <a:noFill/>
            </a:ln>
          </c:spPr>
        </c:title>
        <c:numFmt formatCode="General" sourceLinked="1"/>
        <c:majorTickMark val="out"/>
        <c:minorTickMark val="none"/>
        <c:tickLblPos val="nextTo"/>
        <c:spPr>
          <a:ln w="2361">
            <a:solidFill>
              <a:srgbClr val="000000"/>
            </a:solidFill>
            <a:prstDash val="solid"/>
          </a:ln>
        </c:spPr>
        <c:txPr>
          <a:bodyPr rot="0" vert="horz"/>
          <a:lstStyle/>
          <a:p>
            <a:pPr>
              <a:defRPr sz="688" b="0" i="0" u="none" strike="noStrike" baseline="0">
                <a:solidFill>
                  <a:srgbClr val="000000"/>
                </a:solidFill>
                <a:latin typeface="Arial"/>
                <a:ea typeface="Arial"/>
                <a:cs typeface="Arial"/>
              </a:defRPr>
            </a:pPr>
            <a:endParaRPr lang="en-US"/>
          </a:p>
        </c:txPr>
        <c:crossAx val="141021360"/>
        <c:crosses val="autoZero"/>
        <c:crossBetween val="between"/>
        <c:majorUnit val="0.5"/>
      </c:valAx>
      <c:spPr>
        <a:solidFill>
          <a:srgbClr val="C0C0C0"/>
        </a:solidFill>
        <a:ln w="9443">
          <a:solidFill>
            <a:srgbClr val="808080"/>
          </a:solidFill>
          <a:prstDash val="solid"/>
        </a:ln>
      </c:spPr>
    </c:plotArea>
    <c:legend>
      <c:legendPos val="r"/>
      <c:layout>
        <c:manualLayout>
          <c:xMode val="edge"/>
          <c:yMode val="edge"/>
          <c:x val="0.82978723404255317"/>
          <c:y val="0.46268656716417911"/>
          <c:w val="0.15602836879432624"/>
          <c:h val="0.13432835820895522"/>
        </c:manualLayout>
      </c:layout>
      <c:overlay val="0"/>
      <c:spPr>
        <a:solidFill>
          <a:srgbClr val="FFFFFF"/>
        </a:solidFill>
        <a:ln w="2361">
          <a:solidFill>
            <a:srgbClr val="000000"/>
          </a:solidFill>
          <a:prstDash val="solid"/>
        </a:ln>
      </c:spPr>
      <c:txPr>
        <a:bodyPr/>
        <a:lstStyle/>
        <a:p>
          <a:pPr>
            <a:defRPr sz="632"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2361">
      <a:solidFill>
        <a:srgbClr val="000000"/>
      </a:solidFill>
      <a:prstDash val="solid"/>
    </a:ln>
  </c:spPr>
  <c:txPr>
    <a:bodyPr/>
    <a:lstStyle/>
    <a:p>
      <a:pPr>
        <a:defRPr sz="688"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3"/>
      <c:rotY val="20"/>
      <c:depthPercent val="200"/>
      <c:rAngAx val="1"/>
    </c:view3D>
    <c:floor>
      <c:thickness val="0"/>
      <c:spPr>
        <a:solidFill>
          <a:srgbClr val="C0C0C0"/>
        </a:solidFill>
        <a:ln w="12700">
          <a:solidFill>
            <a:srgbClr val="000000"/>
          </a:solidFill>
          <a:prstDash val="solid"/>
        </a:ln>
      </c:spPr>
    </c:floor>
    <c:sideWall>
      <c:thickness val="0"/>
      <c:spPr>
        <a:noFill/>
        <a:ln w="12700">
          <a:solidFill>
            <a:srgbClr val="000000"/>
          </a:solidFill>
          <a:prstDash val="solid"/>
        </a:ln>
      </c:spPr>
    </c:sideWall>
    <c:backWall>
      <c:thickness val="0"/>
      <c:spPr>
        <a:noFill/>
        <a:ln w="12700">
          <a:solidFill>
            <a:srgbClr val="000000"/>
          </a:solidFill>
          <a:prstDash val="solid"/>
        </a:ln>
      </c:spPr>
    </c:backWall>
    <c:plotArea>
      <c:layout>
        <c:manualLayout>
          <c:layoutTarget val="inner"/>
          <c:xMode val="edge"/>
          <c:yMode val="edge"/>
          <c:x val="6.6225165562913912E-2"/>
          <c:y val="2.8481012658227847E-2"/>
          <c:w val="0.7201986754966887"/>
          <c:h val="0.74683544303797467"/>
        </c:manualLayout>
      </c:layout>
      <c:bar3DChart>
        <c:barDir val="col"/>
        <c:grouping val="clustered"/>
        <c:varyColors val="0"/>
        <c:ser>
          <c:idx val="0"/>
          <c:order val="0"/>
          <c:tx>
            <c:strRef>
              <c:f>Sheet1!$A$2</c:f>
              <c:strCache>
                <c:ptCount val="1"/>
                <c:pt idx="0">
                  <c:v>Control</c:v>
                </c:pt>
              </c:strCache>
            </c:strRef>
          </c:tx>
          <c:spPr>
            <a:solidFill>
              <a:srgbClr val="6699FF"/>
            </a:solidFill>
            <a:ln w="7451">
              <a:solidFill>
                <a:srgbClr val="000000"/>
              </a:solidFill>
              <a:prstDash val="solid"/>
            </a:ln>
          </c:spPr>
          <c:invertIfNegative val="0"/>
          <c:cat>
            <c:strRef>
              <c:f>Sheet1!$B$1:$F$1</c:f>
              <c:strCache>
                <c:ptCount val="3"/>
                <c:pt idx="0">
                  <c:v>White Students</c:v>
                </c:pt>
                <c:pt idx="2">
                  <c:v>Black Students</c:v>
                </c:pt>
              </c:strCache>
            </c:strRef>
          </c:cat>
          <c:val>
            <c:numRef>
              <c:f>Sheet1!$B$2:$F$2</c:f>
              <c:numCache>
                <c:formatCode>General</c:formatCode>
                <c:ptCount val="5"/>
                <c:pt idx="0">
                  <c:v>0.02</c:v>
                </c:pt>
                <c:pt idx="2">
                  <c:v>-0.3</c:v>
                </c:pt>
              </c:numCache>
            </c:numRef>
          </c:val>
          <c:extLst>
            <c:ext xmlns:c16="http://schemas.microsoft.com/office/drawing/2014/chart" uri="{C3380CC4-5D6E-409C-BE32-E72D297353CC}">
              <c16:uniqueId val="{00000000-2BCA-154D-AC45-CA90C873C855}"/>
            </c:ext>
          </c:extLst>
        </c:ser>
        <c:ser>
          <c:idx val="1"/>
          <c:order val="1"/>
          <c:tx>
            <c:strRef>
              <c:f>Sheet1!$A$3</c:f>
              <c:strCache>
                <c:ptCount val="1"/>
                <c:pt idx="0">
                  <c:v>Treatment</c:v>
                </c:pt>
              </c:strCache>
            </c:strRef>
          </c:tx>
          <c:spPr>
            <a:solidFill>
              <a:srgbClr val="9933FF"/>
            </a:solidFill>
            <a:ln w="7451">
              <a:solidFill>
                <a:srgbClr val="000000"/>
              </a:solidFill>
              <a:prstDash val="solid"/>
            </a:ln>
          </c:spPr>
          <c:invertIfNegative val="0"/>
          <c:cat>
            <c:strRef>
              <c:f>Sheet1!$B$1:$F$1</c:f>
              <c:strCache>
                <c:ptCount val="3"/>
                <c:pt idx="0">
                  <c:v>White Students</c:v>
                </c:pt>
                <c:pt idx="2">
                  <c:v>Black Students</c:v>
                </c:pt>
              </c:strCache>
            </c:strRef>
          </c:cat>
          <c:val>
            <c:numRef>
              <c:f>Sheet1!$B$3:$F$3</c:f>
              <c:numCache>
                <c:formatCode>General</c:formatCode>
                <c:ptCount val="5"/>
                <c:pt idx="0">
                  <c:v>-0.23</c:v>
                </c:pt>
                <c:pt idx="2">
                  <c:v>0.3</c:v>
                </c:pt>
              </c:numCache>
            </c:numRef>
          </c:val>
          <c:extLst>
            <c:ext xmlns:c16="http://schemas.microsoft.com/office/drawing/2014/chart" uri="{C3380CC4-5D6E-409C-BE32-E72D297353CC}">
              <c16:uniqueId val="{00000001-2BCA-154D-AC45-CA90C873C855}"/>
            </c:ext>
          </c:extLst>
        </c:ser>
        <c:ser>
          <c:idx val="2"/>
          <c:order val="2"/>
          <c:tx>
            <c:strRef>
              <c:f>Sheet1!$A$4</c:f>
              <c:strCache>
                <c:ptCount val="1"/>
              </c:strCache>
            </c:strRef>
          </c:tx>
          <c:spPr>
            <a:solidFill>
              <a:srgbClr val="00FFFF"/>
            </a:solidFill>
            <a:ln w="7451">
              <a:solidFill>
                <a:srgbClr val="FFFFFF"/>
              </a:solidFill>
              <a:prstDash val="solid"/>
            </a:ln>
          </c:spPr>
          <c:invertIfNegative val="0"/>
          <c:cat>
            <c:strRef>
              <c:f>Sheet1!$B$1:$F$1</c:f>
              <c:strCache>
                <c:ptCount val="3"/>
                <c:pt idx="0">
                  <c:v>White Students</c:v>
                </c:pt>
                <c:pt idx="2">
                  <c:v>Black Students</c:v>
                </c:pt>
              </c:strCache>
            </c:strRef>
          </c:cat>
          <c:val>
            <c:numRef>
              <c:f>Sheet1!$B$4:$F$4</c:f>
              <c:numCache>
                <c:formatCode>General</c:formatCode>
                <c:ptCount val="5"/>
              </c:numCache>
            </c:numRef>
          </c:val>
          <c:extLst>
            <c:ext xmlns:c16="http://schemas.microsoft.com/office/drawing/2014/chart" uri="{C3380CC4-5D6E-409C-BE32-E72D297353CC}">
              <c16:uniqueId val="{00000002-2BCA-154D-AC45-CA90C873C855}"/>
            </c:ext>
          </c:extLst>
        </c:ser>
        <c:dLbls>
          <c:showLegendKey val="0"/>
          <c:showVal val="0"/>
          <c:showCatName val="0"/>
          <c:showSerName val="0"/>
          <c:showPercent val="0"/>
          <c:showBubbleSize val="0"/>
        </c:dLbls>
        <c:gapWidth val="0"/>
        <c:gapDepth val="0"/>
        <c:shape val="box"/>
        <c:axId val="194737136"/>
        <c:axId val="1"/>
        <c:axId val="0"/>
      </c:bar3DChart>
      <c:catAx>
        <c:axId val="194737136"/>
        <c:scaling>
          <c:orientation val="minMax"/>
        </c:scaling>
        <c:delete val="0"/>
        <c:axPos val="b"/>
        <c:numFmt formatCode="General" sourceLinked="1"/>
        <c:majorTickMark val="out"/>
        <c:minorTickMark val="none"/>
        <c:tickLblPos val="low"/>
        <c:spPr>
          <a:ln w="1863">
            <a:solidFill>
              <a:srgbClr val="000000"/>
            </a:solidFill>
            <a:prstDash val="solid"/>
          </a:ln>
        </c:spPr>
        <c:txPr>
          <a:bodyPr rot="0" vert="horz"/>
          <a:lstStyle/>
          <a:p>
            <a:pPr>
              <a:defRPr sz="1056" b="1" i="0" u="none" strike="noStrike" baseline="0">
                <a:solidFill>
                  <a:srgbClr val="000000"/>
                </a:solidFill>
                <a:latin typeface="Times"/>
                <a:ea typeface="Times"/>
                <a:cs typeface="Times"/>
              </a:defRPr>
            </a:pPr>
            <a:endParaRPr lang="en-US"/>
          </a:p>
        </c:txPr>
        <c:crossAx val="1"/>
        <c:crosses val="min"/>
        <c:auto val="1"/>
        <c:lblAlgn val="ctr"/>
        <c:lblOffset val="100"/>
        <c:tickLblSkip val="1"/>
        <c:tickMarkSkip val="2"/>
        <c:noMultiLvlLbl val="0"/>
      </c:catAx>
      <c:valAx>
        <c:axId val="1"/>
        <c:scaling>
          <c:orientation val="minMax"/>
          <c:max val="0.4"/>
          <c:min val="-0.4"/>
        </c:scaling>
        <c:delete val="0"/>
        <c:axPos val="l"/>
        <c:majorGridlines>
          <c:spPr>
            <a:ln w="7451">
              <a:solidFill>
                <a:srgbClr val="FFFFFF"/>
              </a:solidFill>
              <a:prstDash val="solid"/>
            </a:ln>
          </c:spPr>
        </c:majorGridlines>
        <c:numFmt formatCode="General" sourceLinked="1"/>
        <c:majorTickMark val="out"/>
        <c:minorTickMark val="none"/>
        <c:tickLblPos val="nextTo"/>
        <c:spPr>
          <a:ln w="1863">
            <a:solidFill>
              <a:srgbClr val="000000"/>
            </a:solidFill>
            <a:prstDash val="solid"/>
          </a:ln>
        </c:spPr>
        <c:txPr>
          <a:bodyPr rot="0" vert="horz"/>
          <a:lstStyle/>
          <a:p>
            <a:pPr>
              <a:defRPr sz="1056" b="1" i="0" u="none" strike="noStrike" baseline="0">
                <a:solidFill>
                  <a:srgbClr val="000000"/>
                </a:solidFill>
                <a:latin typeface="Arial"/>
                <a:ea typeface="Arial"/>
                <a:cs typeface="Arial"/>
              </a:defRPr>
            </a:pPr>
            <a:endParaRPr lang="en-US"/>
          </a:p>
        </c:txPr>
        <c:crossAx val="194737136"/>
        <c:crosses val="autoZero"/>
        <c:crossBetween val="between"/>
        <c:majorUnit val="0.1"/>
        <c:minorUnit val="0.01"/>
      </c:valAx>
      <c:spPr>
        <a:noFill/>
        <a:ln w="14901">
          <a:noFill/>
        </a:ln>
      </c:spPr>
    </c:plotArea>
    <c:legend>
      <c:legendPos val="r"/>
      <c:legendEntry>
        <c:idx val="2"/>
        <c:delete val="1"/>
      </c:legendEntry>
      <c:layout>
        <c:manualLayout>
          <c:xMode val="edge"/>
          <c:yMode val="edge"/>
          <c:x val="0.61105052085880585"/>
          <c:y val="0.36187998239350516"/>
          <c:w val="0.22083630850491515"/>
          <c:h val="0.16139240506329114"/>
        </c:manualLayout>
      </c:layout>
      <c:overlay val="0"/>
      <c:spPr>
        <a:noFill/>
        <a:ln w="7451">
          <a:solidFill>
            <a:srgbClr val="FFFFFF"/>
          </a:solidFill>
          <a:prstDash val="solid"/>
        </a:ln>
      </c:spPr>
      <c:txPr>
        <a:bodyPr/>
        <a:lstStyle/>
        <a:p>
          <a:pPr>
            <a:defRPr sz="971" b="1"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1056" b="1"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7"/>
      <c:rotY val="20"/>
      <c:depthPercent val="200"/>
      <c:rAngAx val="1"/>
    </c:view3D>
    <c:floor>
      <c:thickness val="0"/>
      <c:spPr>
        <a:solidFill>
          <a:srgbClr val="C0C0C0"/>
        </a:solidFill>
        <a:ln w="12700">
          <a:solidFill>
            <a:srgbClr val="000000"/>
          </a:solidFill>
          <a:prstDash val="solid"/>
        </a:ln>
      </c:spPr>
    </c:floor>
    <c:sideWall>
      <c:thickness val="0"/>
      <c:spPr>
        <a:noFill/>
        <a:ln w="12700">
          <a:solidFill>
            <a:srgbClr val="000000"/>
          </a:solidFill>
          <a:prstDash val="solid"/>
        </a:ln>
      </c:spPr>
    </c:sideWall>
    <c:backWall>
      <c:thickness val="0"/>
      <c:spPr>
        <a:noFill/>
        <a:ln w="12700">
          <a:solidFill>
            <a:srgbClr val="000000"/>
          </a:solidFill>
          <a:prstDash val="solid"/>
        </a:ln>
      </c:spPr>
    </c:backWall>
    <c:plotArea>
      <c:layout>
        <c:manualLayout>
          <c:layoutTarget val="inner"/>
          <c:xMode val="edge"/>
          <c:yMode val="edge"/>
          <c:x val="6.6225165562913912E-2"/>
          <c:y val="2.8481012658227847E-2"/>
          <c:w val="0.67052980132450335"/>
          <c:h val="0.74683544303797467"/>
        </c:manualLayout>
      </c:layout>
      <c:bar3DChart>
        <c:barDir val="col"/>
        <c:grouping val="clustered"/>
        <c:varyColors val="0"/>
        <c:ser>
          <c:idx val="0"/>
          <c:order val="0"/>
          <c:tx>
            <c:strRef>
              <c:f>Sheet1!$A$2</c:f>
              <c:strCache>
                <c:ptCount val="1"/>
                <c:pt idx="0">
                  <c:v>Campus Wide</c:v>
                </c:pt>
              </c:strCache>
            </c:strRef>
          </c:tx>
          <c:spPr>
            <a:solidFill>
              <a:srgbClr val="6699FF"/>
            </a:solidFill>
            <a:ln w="7451">
              <a:solidFill>
                <a:srgbClr val="000000"/>
              </a:solidFill>
              <a:prstDash val="solid"/>
            </a:ln>
          </c:spPr>
          <c:invertIfNegative val="0"/>
          <c:cat>
            <c:strRef>
              <c:f>Sheet1!$B$1:$F$1</c:f>
              <c:strCache>
                <c:ptCount val="3"/>
                <c:pt idx="0">
                  <c:v>White Students</c:v>
                </c:pt>
                <c:pt idx="2">
                  <c:v>Black Students</c:v>
                </c:pt>
              </c:strCache>
            </c:strRef>
          </c:cat>
          <c:val>
            <c:numRef>
              <c:f>Sheet1!$B$2:$F$2</c:f>
              <c:numCache>
                <c:formatCode>General</c:formatCode>
                <c:ptCount val="5"/>
                <c:pt idx="0">
                  <c:v>0.02</c:v>
                </c:pt>
                <c:pt idx="2">
                  <c:v>-0.14000000000000001</c:v>
                </c:pt>
              </c:numCache>
            </c:numRef>
          </c:val>
          <c:extLst>
            <c:ext xmlns:c16="http://schemas.microsoft.com/office/drawing/2014/chart" uri="{C3380CC4-5D6E-409C-BE32-E72D297353CC}">
              <c16:uniqueId val="{00000000-8C56-F545-9F0C-DCE08F59FC4D}"/>
            </c:ext>
          </c:extLst>
        </c:ser>
        <c:ser>
          <c:idx val="1"/>
          <c:order val="1"/>
          <c:tx>
            <c:strRef>
              <c:f>Sheet1!$A$3</c:f>
              <c:strCache>
                <c:ptCount val="1"/>
                <c:pt idx="0">
                  <c:v>Control</c:v>
                </c:pt>
              </c:strCache>
            </c:strRef>
          </c:tx>
          <c:spPr>
            <a:solidFill>
              <a:srgbClr val="9933FF"/>
            </a:solidFill>
            <a:ln w="7451">
              <a:solidFill>
                <a:srgbClr val="000000"/>
              </a:solidFill>
              <a:prstDash val="solid"/>
            </a:ln>
          </c:spPr>
          <c:invertIfNegative val="0"/>
          <c:cat>
            <c:strRef>
              <c:f>Sheet1!$B$1:$F$1</c:f>
              <c:strCache>
                <c:ptCount val="3"/>
                <c:pt idx="0">
                  <c:v>White Students</c:v>
                </c:pt>
                <c:pt idx="2">
                  <c:v>Black Students</c:v>
                </c:pt>
              </c:strCache>
            </c:strRef>
          </c:cat>
          <c:val>
            <c:numRef>
              <c:f>Sheet1!$B$3:$F$3</c:f>
              <c:numCache>
                <c:formatCode>General</c:formatCode>
                <c:ptCount val="5"/>
                <c:pt idx="0">
                  <c:v>0.22</c:v>
                </c:pt>
                <c:pt idx="2">
                  <c:v>-0.21</c:v>
                </c:pt>
              </c:numCache>
            </c:numRef>
          </c:val>
          <c:extLst>
            <c:ext xmlns:c16="http://schemas.microsoft.com/office/drawing/2014/chart" uri="{C3380CC4-5D6E-409C-BE32-E72D297353CC}">
              <c16:uniqueId val="{00000001-8C56-F545-9F0C-DCE08F59FC4D}"/>
            </c:ext>
          </c:extLst>
        </c:ser>
        <c:ser>
          <c:idx val="2"/>
          <c:order val="2"/>
          <c:tx>
            <c:strRef>
              <c:f>Sheet1!$A$4</c:f>
              <c:strCache>
                <c:ptCount val="1"/>
                <c:pt idx="0">
                  <c:v>Treatment</c:v>
                </c:pt>
              </c:strCache>
            </c:strRef>
          </c:tx>
          <c:spPr>
            <a:solidFill>
              <a:srgbClr val="00FFFF"/>
            </a:solidFill>
            <a:ln w="7451">
              <a:solidFill>
                <a:srgbClr val="FFFFFF"/>
              </a:solidFill>
              <a:prstDash val="solid"/>
            </a:ln>
          </c:spPr>
          <c:invertIfNegative val="0"/>
          <c:cat>
            <c:strRef>
              <c:f>Sheet1!$B$1:$F$1</c:f>
              <c:strCache>
                <c:ptCount val="3"/>
                <c:pt idx="0">
                  <c:v>White Students</c:v>
                </c:pt>
                <c:pt idx="2">
                  <c:v>Black Students</c:v>
                </c:pt>
              </c:strCache>
            </c:strRef>
          </c:cat>
          <c:val>
            <c:numRef>
              <c:f>Sheet1!$B$4:$F$4</c:f>
              <c:numCache>
                <c:formatCode>General</c:formatCode>
                <c:ptCount val="5"/>
                <c:pt idx="0">
                  <c:v>-0.14000000000000001</c:v>
                </c:pt>
                <c:pt idx="2">
                  <c:v>0.12</c:v>
                </c:pt>
              </c:numCache>
            </c:numRef>
          </c:val>
          <c:extLst>
            <c:ext xmlns:c16="http://schemas.microsoft.com/office/drawing/2014/chart" uri="{C3380CC4-5D6E-409C-BE32-E72D297353CC}">
              <c16:uniqueId val="{00000002-8C56-F545-9F0C-DCE08F59FC4D}"/>
            </c:ext>
          </c:extLst>
        </c:ser>
        <c:dLbls>
          <c:showLegendKey val="0"/>
          <c:showVal val="0"/>
          <c:showCatName val="0"/>
          <c:showSerName val="0"/>
          <c:showPercent val="0"/>
          <c:showBubbleSize val="0"/>
        </c:dLbls>
        <c:gapWidth val="0"/>
        <c:gapDepth val="0"/>
        <c:shape val="box"/>
        <c:axId val="139271168"/>
        <c:axId val="1"/>
        <c:axId val="0"/>
      </c:bar3DChart>
      <c:catAx>
        <c:axId val="139271168"/>
        <c:scaling>
          <c:orientation val="minMax"/>
        </c:scaling>
        <c:delete val="0"/>
        <c:axPos val="b"/>
        <c:numFmt formatCode="General" sourceLinked="1"/>
        <c:majorTickMark val="out"/>
        <c:minorTickMark val="none"/>
        <c:tickLblPos val="low"/>
        <c:spPr>
          <a:ln w="1863">
            <a:solidFill>
              <a:srgbClr val="000000"/>
            </a:solidFill>
            <a:prstDash val="solid"/>
          </a:ln>
        </c:spPr>
        <c:txPr>
          <a:bodyPr rot="0" vert="horz"/>
          <a:lstStyle/>
          <a:p>
            <a:pPr>
              <a:defRPr sz="1056" b="1" i="0" u="none" strike="noStrike" baseline="0">
                <a:solidFill>
                  <a:srgbClr val="000000"/>
                </a:solidFill>
                <a:latin typeface="Times"/>
                <a:ea typeface="Times"/>
                <a:cs typeface="Times"/>
              </a:defRPr>
            </a:pPr>
            <a:endParaRPr lang="en-US"/>
          </a:p>
        </c:txPr>
        <c:crossAx val="1"/>
        <c:crossesAt val="0"/>
        <c:auto val="1"/>
        <c:lblAlgn val="ctr"/>
        <c:lblOffset val="100"/>
        <c:tickLblSkip val="2"/>
        <c:tickMarkSkip val="2"/>
        <c:noMultiLvlLbl val="0"/>
      </c:catAx>
      <c:valAx>
        <c:axId val="1"/>
        <c:scaling>
          <c:orientation val="minMax"/>
          <c:max val="0.4"/>
          <c:min val="-0.4"/>
        </c:scaling>
        <c:delete val="0"/>
        <c:axPos val="l"/>
        <c:majorGridlines>
          <c:spPr>
            <a:ln w="7451">
              <a:solidFill>
                <a:srgbClr val="FFFFFF"/>
              </a:solidFill>
              <a:prstDash val="solid"/>
            </a:ln>
          </c:spPr>
        </c:majorGridlines>
        <c:numFmt formatCode="General" sourceLinked="1"/>
        <c:majorTickMark val="out"/>
        <c:minorTickMark val="none"/>
        <c:tickLblPos val="nextTo"/>
        <c:spPr>
          <a:ln w="1863">
            <a:solidFill>
              <a:srgbClr val="000000"/>
            </a:solidFill>
            <a:prstDash val="solid"/>
          </a:ln>
        </c:spPr>
        <c:txPr>
          <a:bodyPr rot="0" vert="horz"/>
          <a:lstStyle/>
          <a:p>
            <a:pPr>
              <a:defRPr sz="1056" b="1" i="0" u="none" strike="noStrike" baseline="0">
                <a:solidFill>
                  <a:srgbClr val="000000"/>
                </a:solidFill>
                <a:latin typeface="Arial"/>
                <a:ea typeface="Arial"/>
                <a:cs typeface="Arial"/>
              </a:defRPr>
            </a:pPr>
            <a:endParaRPr lang="en-US"/>
          </a:p>
        </c:txPr>
        <c:crossAx val="139271168"/>
        <c:crosses val="autoZero"/>
        <c:crossBetween val="between"/>
        <c:majorUnit val="0.1"/>
        <c:minorUnit val="0.01"/>
      </c:valAx>
      <c:spPr>
        <a:noFill/>
        <a:ln w="14901">
          <a:noFill/>
        </a:ln>
      </c:spPr>
    </c:plotArea>
    <c:legend>
      <c:legendPos val="r"/>
      <c:layout>
        <c:manualLayout>
          <c:xMode val="edge"/>
          <c:yMode val="edge"/>
          <c:x val="0.76158940397350994"/>
          <c:y val="0.38291139240506328"/>
          <c:w val="0.23178807947019867"/>
          <c:h val="0.24050632911392406"/>
        </c:manualLayout>
      </c:layout>
      <c:overlay val="0"/>
      <c:spPr>
        <a:noFill/>
        <a:ln w="7451">
          <a:solidFill>
            <a:srgbClr val="FFFFFF"/>
          </a:solidFill>
          <a:prstDash val="solid"/>
        </a:ln>
      </c:spPr>
      <c:txPr>
        <a:bodyPr/>
        <a:lstStyle/>
        <a:p>
          <a:pPr>
            <a:defRPr sz="971" b="1"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1056"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E7031B7-0B3B-EC47-A30D-B5EFDC815AA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baseline="0">
                <a:latin typeface="Times" pitchFamily="2" charset="0"/>
              </a:defRPr>
            </a:lvl1pPr>
          </a:lstStyle>
          <a:p>
            <a:endParaRPr lang="en-US" altLang="en-US"/>
          </a:p>
        </p:txBody>
      </p:sp>
      <p:sp>
        <p:nvSpPr>
          <p:cNvPr id="14339" name="Rectangle 3">
            <a:extLst>
              <a:ext uri="{FF2B5EF4-FFF2-40B4-BE49-F238E27FC236}">
                <a16:creationId xmlns:a16="http://schemas.microsoft.com/office/drawing/2014/main" id="{8DDC532D-B1FF-9A4D-8B6C-413BB5EC80A4}"/>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baseline="0">
                <a:latin typeface="Times" pitchFamily="2" charset="0"/>
              </a:defRPr>
            </a:lvl1pPr>
          </a:lstStyle>
          <a:p>
            <a:endParaRPr lang="en-US" altLang="en-US"/>
          </a:p>
        </p:txBody>
      </p:sp>
      <p:sp>
        <p:nvSpPr>
          <p:cNvPr id="14340" name="Rectangle 4">
            <a:extLst>
              <a:ext uri="{FF2B5EF4-FFF2-40B4-BE49-F238E27FC236}">
                <a16:creationId xmlns:a16="http://schemas.microsoft.com/office/drawing/2014/main" id="{633DD24C-1A30-4142-929D-374E1F71B796}"/>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baseline="0">
                <a:latin typeface="Times" pitchFamily="2" charset="0"/>
              </a:defRPr>
            </a:lvl1pPr>
          </a:lstStyle>
          <a:p>
            <a:endParaRPr lang="en-US" altLang="en-US"/>
          </a:p>
        </p:txBody>
      </p:sp>
      <p:sp>
        <p:nvSpPr>
          <p:cNvPr id="14341" name="Rectangle 5">
            <a:extLst>
              <a:ext uri="{FF2B5EF4-FFF2-40B4-BE49-F238E27FC236}">
                <a16:creationId xmlns:a16="http://schemas.microsoft.com/office/drawing/2014/main" id="{FCBEB11B-9468-6C41-B10C-74FCCF01BC2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baseline="0">
                <a:latin typeface="Times" pitchFamily="2" charset="0"/>
              </a:defRPr>
            </a:lvl1pPr>
          </a:lstStyle>
          <a:p>
            <a:fld id="{E020C5C4-01B2-6C4B-8654-CCFDE17E726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05FE72-2F8E-6F44-91DE-536871AE0B0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baseline="0">
                <a:latin typeface="Times" pitchFamily="2" charset="0"/>
              </a:defRPr>
            </a:lvl1pPr>
          </a:lstStyle>
          <a:p>
            <a:endParaRPr lang="en-US" altLang="en-US"/>
          </a:p>
        </p:txBody>
      </p:sp>
      <p:sp>
        <p:nvSpPr>
          <p:cNvPr id="1027" name="Rectangle 3">
            <a:extLst>
              <a:ext uri="{FF2B5EF4-FFF2-40B4-BE49-F238E27FC236}">
                <a16:creationId xmlns:a16="http://schemas.microsoft.com/office/drawing/2014/main" id="{A9EC3A86-99B1-9245-ACB6-7D56A31FDEE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baseline="0">
                <a:latin typeface="Times" pitchFamily="2" charset="0"/>
              </a:defRPr>
            </a:lvl1pPr>
          </a:lstStyle>
          <a:p>
            <a:endParaRPr lang="en-US" altLang="en-US"/>
          </a:p>
        </p:txBody>
      </p:sp>
      <p:sp>
        <p:nvSpPr>
          <p:cNvPr id="1028" name="Rectangle 4">
            <a:extLst>
              <a:ext uri="{FF2B5EF4-FFF2-40B4-BE49-F238E27FC236}">
                <a16:creationId xmlns:a16="http://schemas.microsoft.com/office/drawing/2014/main" id="{C50516AC-9711-CF40-B443-C3F87BA7C83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a:extLst>
              <a:ext uri="{FF2B5EF4-FFF2-40B4-BE49-F238E27FC236}">
                <a16:creationId xmlns:a16="http://schemas.microsoft.com/office/drawing/2014/main" id="{E93FE147-B9AC-8149-B1E5-503B2E83172C}"/>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90899134-EBC7-9A45-BCC4-53217059504D}"/>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baseline="0">
                <a:latin typeface="Times" pitchFamily="2" charset="0"/>
              </a:defRPr>
            </a:lvl1pPr>
          </a:lstStyle>
          <a:p>
            <a:endParaRPr lang="en-US" altLang="en-US"/>
          </a:p>
        </p:txBody>
      </p:sp>
      <p:sp>
        <p:nvSpPr>
          <p:cNvPr id="1031" name="Rectangle 7">
            <a:extLst>
              <a:ext uri="{FF2B5EF4-FFF2-40B4-BE49-F238E27FC236}">
                <a16:creationId xmlns:a16="http://schemas.microsoft.com/office/drawing/2014/main" id="{B1CCF2A8-5394-F444-A658-289E92DDE2B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baseline="0">
                <a:latin typeface="Times" pitchFamily="2" charset="0"/>
              </a:defRPr>
            </a:lvl1pPr>
          </a:lstStyle>
          <a:p>
            <a:fld id="{2F1B16EA-8BFD-4A46-9DE9-E10A8C9CE11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 charset="0"/>
        <a:ea typeface="+mn-ea"/>
        <a:cs typeface="+mn-cs"/>
      </a:defRPr>
    </a:lvl1pPr>
    <a:lvl2pPr marL="457200" algn="l" rtl="0" fontAlgn="base">
      <a:spcBef>
        <a:spcPct val="30000"/>
      </a:spcBef>
      <a:spcAft>
        <a:spcPct val="0"/>
      </a:spcAft>
      <a:defRPr sz="1200" kern="1200">
        <a:solidFill>
          <a:schemeClr val="tx1"/>
        </a:solidFill>
        <a:latin typeface="Times" pitchFamily="2" charset="0"/>
        <a:ea typeface="+mn-ea"/>
        <a:cs typeface="+mn-cs"/>
      </a:defRPr>
    </a:lvl2pPr>
    <a:lvl3pPr marL="914400" algn="l" rtl="0" fontAlgn="base">
      <a:spcBef>
        <a:spcPct val="30000"/>
      </a:spcBef>
      <a:spcAft>
        <a:spcPct val="0"/>
      </a:spcAft>
      <a:defRPr sz="1200" kern="1200">
        <a:solidFill>
          <a:schemeClr val="tx1"/>
        </a:solidFill>
        <a:latin typeface="Times" pitchFamily="2" charset="0"/>
        <a:ea typeface="+mn-ea"/>
        <a:cs typeface="+mn-cs"/>
      </a:defRPr>
    </a:lvl3pPr>
    <a:lvl4pPr marL="1371600" algn="l" rtl="0" fontAlgn="base">
      <a:spcBef>
        <a:spcPct val="30000"/>
      </a:spcBef>
      <a:spcAft>
        <a:spcPct val="0"/>
      </a:spcAft>
      <a:defRPr sz="1200" kern="1200">
        <a:solidFill>
          <a:schemeClr val="tx1"/>
        </a:solidFill>
        <a:latin typeface="Times" pitchFamily="2" charset="0"/>
        <a:ea typeface="+mn-ea"/>
        <a:cs typeface="+mn-cs"/>
      </a:defRPr>
    </a:lvl4pPr>
    <a:lvl5pPr marL="1828800" algn="l" rtl="0" fontAlgn="base">
      <a:spcBef>
        <a:spcPct val="30000"/>
      </a:spcBef>
      <a:spcAft>
        <a:spcPct val="0"/>
      </a:spcAft>
      <a:defRPr sz="1200" kern="1200">
        <a:solidFill>
          <a:schemeClr val="tx1"/>
        </a:solidFill>
        <a:latin typeface="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331537-78FB-2C41-BF00-FF5855273382}"/>
              </a:ext>
            </a:extLst>
          </p:cNvPr>
          <p:cNvSpPr>
            <a:spLocks noGrp="1" noChangeArrowheads="1"/>
          </p:cNvSpPr>
          <p:nvPr>
            <p:ph type="sldNum" sz="quarter" idx="5"/>
          </p:nvPr>
        </p:nvSpPr>
        <p:spPr>
          <a:ln/>
        </p:spPr>
        <p:txBody>
          <a:bodyPr/>
          <a:lstStyle/>
          <a:p>
            <a:fld id="{1C02F9E5-E8C4-2943-9E79-E0B994B04998}" type="slidenum">
              <a:rPr lang="en-US" altLang="en-US"/>
              <a:pPr/>
              <a:t>1</a:t>
            </a:fld>
            <a:endParaRPr lang="en-US" altLang="en-US"/>
          </a:p>
        </p:txBody>
      </p:sp>
      <p:sp>
        <p:nvSpPr>
          <p:cNvPr id="493570" name="Rectangle 2">
            <a:extLst>
              <a:ext uri="{FF2B5EF4-FFF2-40B4-BE49-F238E27FC236}">
                <a16:creationId xmlns:a16="http://schemas.microsoft.com/office/drawing/2014/main" id="{3D1EF4DA-5799-9845-82F6-C84C8536565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3571" name="Rectangle 3">
            <a:extLst>
              <a:ext uri="{FF2B5EF4-FFF2-40B4-BE49-F238E27FC236}">
                <a16:creationId xmlns:a16="http://schemas.microsoft.com/office/drawing/2014/main" id="{2CE5780F-1958-AC44-9215-B94A32DCA29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F54B64-E942-5649-844F-5402B9CD3779}"/>
              </a:ext>
            </a:extLst>
          </p:cNvPr>
          <p:cNvSpPr>
            <a:spLocks noGrp="1" noChangeArrowheads="1"/>
          </p:cNvSpPr>
          <p:nvPr>
            <p:ph type="sldNum" sz="quarter" idx="5"/>
          </p:nvPr>
        </p:nvSpPr>
        <p:spPr>
          <a:ln/>
        </p:spPr>
        <p:txBody>
          <a:bodyPr/>
          <a:lstStyle/>
          <a:p>
            <a:fld id="{58DEC131-3A73-7142-965A-BD76C246F60A}" type="slidenum">
              <a:rPr lang="en-US" altLang="en-US"/>
              <a:pPr/>
              <a:t>10</a:t>
            </a:fld>
            <a:endParaRPr lang="en-US" altLang="en-US"/>
          </a:p>
        </p:txBody>
      </p:sp>
      <p:sp>
        <p:nvSpPr>
          <p:cNvPr id="195586" name="Rectangle 2">
            <a:extLst>
              <a:ext uri="{FF2B5EF4-FFF2-40B4-BE49-F238E27FC236}">
                <a16:creationId xmlns:a16="http://schemas.microsoft.com/office/drawing/2014/main" id="{EE6F6877-DC15-B64A-BF42-6EF3C9899B76}"/>
              </a:ext>
            </a:extLst>
          </p:cNvPr>
          <p:cNvSpPr>
            <a:spLocks noGrp="1" noRot="1" noChangeAspect="1" noChangeArrowheads="1" noTextEdit="1"/>
          </p:cNvSpPr>
          <p:nvPr>
            <p:ph type="sldImg"/>
          </p:nvPr>
        </p:nvSpPr>
        <p:spPr>
          <a:ln/>
        </p:spPr>
      </p:sp>
      <p:sp>
        <p:nvSpPr>
          <p:cNvPr id="195587" name="Rectangle 3">
            <a:extLst>
              <a:ext uri="{FF2B5EF4-FFF2-40B4-BE49-F238E27FC236}">
                <a16:creationId xmlns:a16="http://schemas.microsoft.com/office/drawing/2014/main" id="{ABC076AE-1323-0E4A-9490-3B7329CC30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84DCF9-913B-FF40-883A-910445C2C939}"/>
              </a:ext>
            </a:extLst>
          </p:cNvPr>
          <p:cNvSpPr>
            <a:spLocks noGrp="1" noChangeArrowheads="1"/>
          </p:cNvSpPr>
          <p:nvPr>
            <p:ph type="sldNum" sz="quarter" idx="5"/>
          </p:nvPr>
        </p:nvSpPr>
        <p:spPr>
          <a:ln/>
        </p:spPr>
        <p:txBody>
          <a:bodyPr/>
          <a:lstStyle/>
          <a:p>
            <a:fld id="{8A384797-6D2D-5A4F-A082-0FC37AA4F8FF}" type="slidenum">
              <a:rPr lang="en-US" altLang="en-US"/>
              <a:pPr/>
              <a:t>12</a:t>
            </a:fld>
            <a:endParaRPr lang="en-US" altLang="en-US"/>
          </a:p>
        </p:txBody>
      </p:sp>
      <p:sp>
        <p:nvSpPr>
          <p:cNvPr id="402434" name="Rectangle 2">
            <a:extLst>
              <a:ext uri="{FF2B5EF4-FFF2-40B4-BE49-F238E27FC236}">
                <a16:creationId xmlns:a16="http://schemas.microsoft.com/office/drawing/2014/main" id="{758664E1-388F-AE41-AC2C-E5E8A7E84FC5}"/>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2435" name="Rectangle 3">
            <a:extLst>
              <a:ext uri="{FF2B5EF4-FFF2-40B4-BE49-F238E27FC236}">
                <a16:creationId xmlns:a16="http://schemas.microsoft.com/office/drawing/2014/main" id="{E70B7E0D-0146-9D49-9466-B03764FB2152}"/>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Here is your office in red.  Now, every time you use the restroom, and walk through the door marked for your gender, you are reminded of the fact that you are a male or female.  It’s the way the environment has been structured.</a:t>
            </a:r>
          </a:p>
          <a:p>
            <a:endParaRPr lang="en-US" altLang="en-US"/>
          </a:p>
          <a:p>
            <a:r>
              <a:rPr lang="en-US" altLang="en-US"/>
              <a:t>I would argue that this is a neutral structural cue, because it reminds you of your social identity in the setting, but it doesn’t have any specific contingencies attached to that identity in this setting.</a:t>
            </a:r>
          </a:p>
          <a:p>
            <a:endParaRPr lang="en-US" altLang="en-US"/>
          </a:p>
          <a:p>
            <a:r>
              <a:rPr lang="en-US" altLang="en-US"/>
              <a:t>However, imagine that your office building looks like the math building at Stanford, which is configured like this…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A11B19-8A93-9F49-A70D-EEFFE7CF2661}"/>
              </a:ext>
            </a:extLst>
          </p:cNvPr>
          <p:cNvSpPr>
            <a:spLocks noGrp="1" noChangeArrowheads="1"/>
          </p:cNvSpPr>
          <p:nvPr>
            <p:ph type="sldNum" sz="quarter" idx="5"/>
          </p:nvPr>
        </p:nvSpPr>
        <p:spPr>
          <a:ln/>
        </p:spPr>
        <p:txBody>
          <a:bodyPr/>
          <a:lstStyle/>
          <a:p>
            <a:fld id="{637EE59B-AD47-FE4E-9C2E-0DEF5BB3D3A1}" type="slidenum">
              <a:rPr lang="en-US" altLang="en-US"/>
              <a:pPr/>
              <a:t>13</a:t>
            </a:fld>
            <a:endParaRPr lang="en-US" altLang="en-US"/>
          </a:p>
        </p:txBody>
      </p:sp>
      <p:sp>
        <p:nvSpPr>
          <p:cNvPr id="404482" name="Rectangle 2">
            <a:extLst>
              <a:ext uri="{FF2B5EF4-FFF2-40B4-BE49-F238E27FC236}">
                <a16:creationId xmlns:a16="http://schemas.microsoft.com/office/drawing/2014/main" id="{1CBD1ED3-317F-4B45-8EC1-43B0FAA49D94}"/>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4483" name="Rectangle 3">
            <a:extLst>
              <a:ext uri="{FF2B5EF4-FFF2-40B4-BE49-F238E27FC236}">
                <a16:creationId xmlns:a16="http://schemas.microsoft.com/office/drawing/2014/main" id="{186B9240-90CA-B74F-8469-0F5F85133C85}"/>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sz="600" dirty="0"/>
              <a:t>If this is my office, and I am a woman. Because of the structure of THIS environment, every time I use the restroom, I am not only reminded of the fact that I am a woman, but now, I have to go downstairs two floors to use the only female facilities in the building!  </a:t>
            </a:r>
          </a:p>
          <a:p>
            <a:endParaRPr lang="en-US" altLang="en-US" sz="600" dirty="0"/>
          </a:p>
          <a:p>
            <a:r>
              <a:rPr lang="en-US" altLang="en-US" sz="600" dirty="0"/>
              <a:t>And I start to wonder, going through the possible contingencies that this cue is bring to the fore:</a:t>
            </a:r>
          </a:p>
          <a:p>
            <a:endParaRPr lang="en-US" altLang="en-US" sz="600" dirty="0"/>
          </a:p>
          <a:p>
            <a:r>
              <a:rPr lang="en-US" altLang="en-US" sz="600" dirty="0"/>
              <a:t>why is there only one bathroom for women?  </a:t>
            </a:r>
          </a:p>
          <a:p>
            <a:endParaRPr lang="en-US" altLang="en-US" sz="600" dirty="0"/>
          </a:p>
          <a:p>
            <a:r>
              <a:rPr lang="en-US" altLang="en-US" sz="600" dirty="0"/>
              <a:t>Why is it located in the basement? </a:t>
            </a:r>
          </a:p>
          <a:p>
            <a:endParaRPr lang="en-US" altLang="en-US" sz="600" dirty="0"/>
          </a:p>
          <a:p>
            <a:r>
              <a:rPr lang="en-US" altLang="en-US" sz="600" dirty="0"/>
              <a:t>How much weight should I give this cue?</a:t>
            </a:r>
          </a:p>
          <a:p>
            <a:endParaRPr lang="en-US" altLang="en-US" sz="600" dirty="0"/>
          </a:p>
          <a:p>
            <a:r>
              <a:rPr lang="en-US" altLang="en-US" sz="600" dirty="0"/>
              <a:t>Does this mean that women are not valued here?</a:t>
            </a:r>
          </a:p>
          <a:p>
            <a:endParaRPr lang="en-US" altLang="en-US" sz="600" dirty="0"/>
          </a:p>
          <a:p>
            <a:r>
              <a:rPr lang="en-US" altLang="en-US" sz="600" dirty="0"/>
              <a:t>Thus, when the cues and possible contingencies they imply are threatening, we argue that my identity as a woman will come to the fore and be psychologically central and strongly felt.</a:t>
            </a:r>
          </a:p>
          <a:p>
            <a:endParaRPr lang="en-US" altLang="en-US" sz="600" dirty="0"/>
          </a:p>
          <a:p>
            <a:r>
              <a:rPr lang="en-US" altLang="en-US" sz="600" dirty="0"/>
              <a:t>A second example of contingency cues is that of numbers…</a:t>
            </a:r>
          </a:p>
          <a:p>
            <a:endParaRPr lang="en-US" altLang="en-US" sz="600" dirty="0"/>
          </a:p>
          <a:p>
            <a:r>
              <a:rPr lang="en-US" altLang="en-US" sz="600" dirty="0"/>
              <a:t>Imagine that there are two classrooms…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857562-086E-EA41-9C05-C648F4DE0E2C}"/>
              </a:ext>
            </a:extLst>
          </p:cNvPr>
          <p:cNvSpPr>
            <a:spLocks noGrp="1" noChangeArrowheads="1"/>
          </p:cNvSpPr>
          <p:nvPr>
            <p:ph type="sldNum" sz="quarter" idx="5"/>
          </p:nvPr>
        </p:nvSpPr>
        <p:spPr>
          <a:ln/>
        </p:spPr>
        <p:txBody>
          <a:bodyPr/>
          <a:lstStyle/>
          <a:p>
            <a:fld id="{4D1D4C93-46DB-964B-A4FC-B3478FE437CA}" type="slidenum">
              <a:rPr lang="en-US" altLang="en-US"/>
              <a:pPr/>
              <a:t>14</a:t>
            </a:fld>
            <a:endParaRPr lang="en-US" altLang="en-US"/>
          </a:p>
        </p:txBody>
      </p:sp>
      <p:sp>
        <p:nvSpPr>
          <p:cNvPr id="284674" name="Rectangle 2">
            <a:extLst>
              <a:ext uri="{FF2B5EF4-FFF2-40B4-BE49-F238E27FC236}">
                <a16:creationId xmlns:a16="http://schemas.microsoft.com/office/drawing/2014/main" id="{94323A49-BA45-0F4C-ADE1-CE481C8F34CD}"/>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4675" name="Rectangle 3">
            <a:extLst>
              <a:ext uri="{FF2B5EF4-FFF2-40B4-BE49-F238E27FC236}">
                <a16:creationId xmlns:a16="http://schemas.microsoft.com/office/drawing/2014/main" id="{CC53EF5B-0473-8144-8AA7-491B751076A9}"/>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The pictorial representation of gender in these “conferences” were manipulated.</a:t>
            </a:r>
          </a:p>
          <a:p>
            <a:endParaRPr lang="en-US" altLang="en-US"/>
          </a:p>
          <a:p>
            <a:r>
              <a:rPr lang="en-US" altLang="en-US"/>
              <a:t>In the Balanced Video condition, there was an overall 1: 1 ratio of men to women depicted in the video</a:t>
            </a:r>
          </a:p>
          <a:p>
            <a:endParaRPr lang="en-US" altLang="en-US"/>
          </a:p>
          <a:p>
            <a:r>
              <a:rPr lang="en-US" altLang="en-US"/>
              <a:t>While in the Unbalanced Video condition, there was a 3:1 ratio of men to women depicted- mirroring the average ratio found in these majors nationally.</a:t>
            </a:r>
          </a:p>
          <a:p>
            <a:endParaRPr lang="en-US" altLang="en-US"/>
          </a:p>
          <a:p>
            <a:r>
              <a:rPr lang="en-US" altLang="en-US"/>
              <a:t>Thus, our design was a….</a:t>
            </a:r>
          </a:p>
          <a:p>
            <a:endParaRPr lang="en-US" altLang="en-US"/>
          </a:p>
          <a:p>
            <a:r>
              <a:rPr lang="en-US" altLang="en-US"/>
              <a:t>And the Unbalanced Video served as our identity threat cue for women.</a:t>
            </a:r>
          </a:p>
          <a:p>
            <a:endParaRPr lang="en-US" altLang="en-US"/>
          </a:p>
          <a:p>
            <a:r>
              <a:rPr lang="en-US" altLang="en-US"/>
              <a:t>And what did we expect?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9EEBD6-55F6-504C-8A7C-DFCBDC70DE3D}"/>
              </a:ext>
            </a:extLst>
          </p:cNvPr>
          <p:cNvSpPr>
            <a:spLocks noGrp="1" noChangeArrowheads="1"/>
          </p:cNvSpPr>
          <p:nvPr>
            <p:ph type="sldNum" sz="quarter" idx="5"/>
          </p:nvPr>
        </p:nvSpPr>
        <p:spPr>
          <a:ln/>
        </p:spPr>
        <p:txBody>
          <a:bodyPr/>
          <a:lstStyle/>
          <a:p>
            <a:fld id="{07E950C4-2E40-A049-8367-D7C84AF505B6}" type="slidenum">
              <a:rPr lang="en-US" altLang="en-US"/>
              <a:pPr/>
              <a:t>15</a:t>
            </a:fld>
            <a:endParaRPr lang="en-US" altLang="en-US"/>
          </a:p>
        </p:txBody>
      </p:sp>
      <p:sp>
        <p:nvSpPr>
          <p:cNvPr id="374786" name="Rectangle 2">
            <a:extLst>
              <a:ext uri="{FF2B5EF4-FFF2-40B4-BE49-F238E27FC236}">
                <a16:creationId xmlns:a16="http://schemas.microsoft.com/office/drawing/2014/main" id="{E925B8A6-0F3D-9444-AB30-CF8D8703A8C3}"/>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4787" name="Rectangle 3">
            <a:extLst>
              <a:ext uri="{FF2B5EF4-FFF2-40B4-BE49-F238E27FC236}">
                <a16:creationId xmlns:a16="http://schemas.microsoft.com/office/drawing/2014/main" id="{F9923329-FF43-E94A-9A16-53E0AE449FCA}"/>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In line with our hypothesis, you an see that women became vigilant in when watching the unbalanced video, remembering significantly more details about unbalanced video than the women watching the balanced video.</a:t>
            </a:r>
          </a:p>
          <a:p>
            <a:endParaRPr lang="en-US" altLang="en-US"/>
          </a:p>
          <a:p>
            <a:r>
              <a:rPr lang="en-US" altLang="en-US"/>
              <a:t>Also, we see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D84F6B-4636-7749-850B-33C69D4DD885}"/>
              </a:ext>
            </a:extLst>
          </p:cNvPr>
          <p:cNvSpPr>
            <a:spLocks noGrp="1" noChangeArrowheads="1"/>
          </p:cNvSpPr>
          <p:nvPr>
            <p:ph type="sldNum" sz="quarter" idx="5"/>
          </p:nvPr>
        </p:nvSpPr>
        <p:spPr>
          <a:ln/>
        </p:spPr>
        <p:txBody>
          <a:bodyPr/>
          <a:lstStyle/>
          <a:p>
            <a:fld id="{04DB9709-3538-B543-98B6-FDBECAFB679E}" type="slidenum">
              <a:rPr lang="en-US" altLang="en-US"/>
              <a:pPr/>
              <a:t>16</a:t>
            </a:fld>
            <a:endParaRPr lang="en-US" altLang="en-US"/>
          </a:p>
        </p:txBody>
      </p:sp>
      <p:sp>
        <p:nvSpPr>
          <p:cNvPr id="376834" name="Rectangle 2">
            <a:extLst>
              <a:ext uri="{FF2B5EF4-FFF2-40B4-BE49-F238E27FC236}">
                <a16:creationId xmlns:a16="http://schemas.microsoft.com/office/drawing/2014/main" id="{158A52A5-B617-854D-9A34-4B303AD7A71C}"/>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6835" name="Rectangle 3">
            <a:extLst>
              <a:ext uri="{FF2B5EF4-FFF2-40B4-BE49-F238E27FC236}">
                <a16:creationId xmlns:a16="http://schemas.microsoft.com/office/drawing/2014/main" id="{F9EF843B-5421-8845-B4D1-30A9AF7E2D27}"/>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that women recalled more of the identity cues planted in the experimental room when asked to do so…after watching the unbalanced video than women watching the balanced video…</a:t>
            </a:r>
          </a:p>
          <a:p>
            <a:endParaRPr lang="en-US" altLang="en-US"/>
          </a:p>
          <a:p>
            <a:r>
              <a:rPr lang="en-US" altLang="en-US"/>
              <a:t>So, we’ve shown that the cue of numbers matters for women’s physiology and for their level of vigilance and attention…</a:t>
            </a:r>
          </a:p>
          <a:p>
            <a:br>
              <a:rPr lang="en-US" altLang="en-US"/>
            </a:br>
            <a:r>
              <a:rPr lang="en-US" altLang="en-US"/>
              <a:t>What about for  their sense of belonging?</a:t>
            </a:r>
          </a:p>
          <a:p>
            <a:endParaRPr lang="en-US" altLang="en-US"/>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96D19F-C12C-9943-8BF1-B340D61A8938}"/>
              </a:ext>
            </a:extLst>
          </p:cNvPr>
          <p:cNvSpPr>
            <a:spLocks noGrp="1" noChangeArrowheads="1"/>
          </p:cNvSpPr>
          <p:nvPr>
            <p:ph type="sldNum" sz="quarter" idx="5"/>
          </p:nvPr>
        </p:nvSpPr>
        <p:spPr>
          <a:ln/>
        </p:spPr>
        <p:txBody>
          <a:bodyPr/>
          <a:lstStyle/>
          <a:p>
            <a:fld id="{F74FE8EC-4EB1-094B-BEDD-946318252283}" type="slidenum">
              <a:rPr lang="en-US" altLang="en-US"/>
              <a:pPr/>
              <a:t>17</a:t>
            </a:fld>
            <a:endParaRPr lang="en-US" altLang="en-US"/>
          </a:p>
        </p:txBody>
      </p:sp>
      <p:sp>
        <p:nvSpPr>
          <p:cNvPr id="378882" name="Rectangle 2">
            <a:extLst>
              <a:ext uri="{FF2B5EF4-FFF2-40B4-BE49-F238E27FC236}">
                <a16:creationId xmlns:a16="http://schemas.microsoft.com/office/drawing/2014/main" id="{8D960DC8-41FD-AD4E-8569-843518F2618E}"/>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883" name="Rectangle 3">
            <a:extLst>
              <a:ext uri="{FF2B5EF4-FFF2-40B4-BE49-F238E27FC236}">
                <a16:creationId xmlns:a16="http://schemas.microsoft.com/office/drawing/2014/main" id="{20095FA0-198C-5045-9295-2412348364FD}"/>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We found a significant interaction for our heart rate index.  In line with our hypothesis, women should increased cardiac responding when watching the unbalanced video than the women watching the balanced video, and the men watching either video.</a:t>
            </a:r>
          </a:p>
          <a:p>
            <a:endParaRPr lang="en-US" altLang="en-US"/>
          </a:p>
          <a:p>
            <a:r>
              <a:rPr lang="en-US" altLang="en-US"/>
              <a:t>What about vigilance?  Are they more vigilant in that condition?</a:t>
            </a:r>
          </a:p>
          <a:p>
            <a:endParaRPr lang="en-US" altLang="en-US"/>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E6B551-F527-954F-B966-59CE4D8315DF}"/>
              </a:ext>
            </a:extLst>
          </p:cNvPr>
          <p:cNvSpPr>
            <a:spLocks noGrp="1" noChangeArrowheads="1"/>
          </p:cNvSpPr>
          <p:nvPr>
            <p:ph type="sldNum" sz="quarter" idx="5"/>
          </p:nvPr>
        </p:nvSpPr>
        <p:spPr>
          <a:ln/>
        </p:spPr>
        <p:txBody>
          <a:bodyPr/>
          <a:lstStyle/>
          <a:p>
            <a:fld id="{102AFC88-DCD2-694B-B8D7-F0007634F7B4}" type="slidenum">
              <a:rPr lang="en-US" altLang="en-US"/>
              <a:pPr/>
              <a:t>18</a:t>
            </a:fld>
            <a:endParaRPr lang="en-US" altLang="en-US"/>
          </a:p>
        </p:txBody>
      </p:sp>
      <p:sp>
        <p:nvSpPr>
          <p:cNvPr id="380930" name="Rectangle 2">
            <a:extLst>
              <a:ext uri="{FF2B5EF4-FFF2-40B4-BE49-F238E27FC236}">
                <a16:creationId xmlns:a16="http://schemas.microsoft.com/office/drawing/2014/main" id="{1BB2F8B2-456B-8B43-8815-2CFAD7F7E1EB}"/>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0931" name="Rectangle 3">
            <a:extLst>
              <a:ext uri="{FF2B5EF4-FFF2-40B4-BE49-F238E27FC236}">
                <a16:creationId xmlns:a16="http://schemas.microsoft.com/office/drawing/2014/main" id="{7323DDEB-C0DD-D648-9B6C-FDB8881D8507}"/>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As predicted, women watching the balanced video that depicted an even number of men women in the video reported more sense of belonging in the domain of math, science and engineering than the women watching the unbalanced video.</a:t>
            </a:r>
          </a:p>
          <a:p>
            <a:endParaRPr lang="en-US" altLang="en-US"/>
          </a:p>
          <a:p>
            <a:r>
              <a:rPr lang="en-US" altLang="en-US"/>
              <a:t>Finally, let’s take a look at what happened with our stereotype activation measure.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B5E1A1-634F-E848-92C0-AB89D8DAE0B5}"/>
              </a:ext>
            </a:extLst>
          </p:cNvPr>
          <p:cNvSpPr>
            <a:spLocks noGrp="1" noChangeArrowheads="1"/>
          </p:cNvSpPr>
          <p:nvPr>
            <p:ph type="sldNum" sz="quarter" idx="5"/>
          </p:nvPr>
        </p:nvSpPr>
        <p:spPr>
          <a:ln/>
        </p:spPr>
        <p:txBody>
          <a:bodyPr/>
          <a:lstStyle/>
          <a:p>
            <a:fld id="{1E43867A-8DCD-E24D-9D53-645FEFCD73C5}" type="slidenum">
              <a:rPr lang="en-US" altLang="en-US"/>
              <a:pPr/>
              <a:t>19</a:t>
            </a:fld>
            <a:endParaRPr lang="en-US" altLang="en-US"/>
          </a:p>
        </p:txBody>
      </p:sp>
      <p:sp>
        <p:nvSpPr>
          <p:cNvPr id="206850" name="Rectangle 2">
            <a:extLst>
              <a:ext uri="{FF2B5EF4-FFF2-40B4-BE49-F238E27FC236}">
                <a16:creationId xmlns:a16="http://schemas.microsoft.com/office/drawing/2014/main" id="{0FAD6C7D-B750-A343-B488-4EDA9F2AA6EA}"/>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9E8E2E6A-4BDE-DE45-9B48-5BFEB3A5F2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673738-798E-BA43-BBD4-226121359188}"/>
              </a:ext>
            </a:extLst>
          </p:cNvPr>
          <p:cNvSpPr>
            <a:spLocks noGrp="1" noChangeArrowheads="1"/>
          </p:cNvSpPr>
          <p:nvPr>
            <p:ph type="sldNum" sz="quarter" idx="5"/>
          </p:nvPr>
        </p:nvSpPr>
        <p:spPr>
          <a:ln/>
        </p:spPr>
        <p:txBody>
          <a:bodyPr/>
          <a:lstStyle/>
          <a:p>
            <a:fld id="{3E778159-ACDE-3443-BC24-0BC0FA32BC32}" type="slidenum">
              <a:rPr lang="en-US" altLang="en-US"/>
              <a:pPr/>
              <a:t>20</a:t>
            </a:fld>
            <a:endParaRPr lang="en-US" altLang="en-US"/>
          </a:p>
        </p:txBody>
      </p:sp>
      <p:sp>
        <p:nvSpPr>
          <p:cNvPr id="207874" name="Rectangle 2">
            <a:extLst>
              <a:ext uri="{FF2B5EF4-FFF2-40B4-BE49-F238E27FC236}">
                <a16:creationId xmlns:a16="http://schemas.microsoft.com/office/drawing/2014/main" id="{2E7A3CE7-7CF7-7D46-BDDF-D7ACA42F8700}"/>
              </a:ext>
            </a:extLst>
          </p:cNvPr>
          <p:cNvSpPr>
            <a:spLocks noGrp="1" noRot="1" noChangeAspect="1" noChangeArrowheads="1" noTextEdit="1"/>
          </p:cNvSpPr>
          <p:nvPr>
            <p:ph type="sldImg"/>
          </p:nvPr>
        </p:nvSpPr>
        <p:spPr>
          <a:ln/>
        </p:spPr>
      </p:sp>
      <p:sp>
        <p:nvSpPr>
          <p:cNvPr id="207875" name="Rectangle 3">
            <a:extLst>
              <a:ext uri="{FF2B5EF4-FFF2-40B4-BE49-F238E27FC236}">
                <a16:creationId xmlns:a16="http://schemas.microsoft.com/office/drawing/2014/main" id="{64E7077B-AE34-4C45-A616-B73DD7FD79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E9E98F-BCFE-9C4F-9F83-4340E64E5579}"/>
              </a:ext>
            </a:extLst>
          </p:cNvPr>
          <p:cNvSpPr>
            <a:spLocks noGrp="1" noChangeArrowheads="1"/>
          </p:cNvSpPr>
          <p:nvPr>
            <p:ph type="sldNum" sz="quarter" idx="5"/>
          </p:nvPr>
        </p:nvSpPr>
        <p:spPr>
          <a:ln/>
        </p:spPr>
        <p:txBody>
          <a:bodyPr/>
          <a:lstStyle/>
          <a:p>
            <a:fld id="{26D2CCA4-E10D-E34A-B28E-D6BAC12BDCC9}" type="slidenum">
              <a:rPr lang="en-US" altLang="en-US"/>
              <a:pPr/>
              <a:t>2</a:t>
            </a:fld>
            <a:endParaRPr lang="en-US" altLang="en-US"/>
          </a:p>
        </p:txBody>
      </p:sp>
      <p:sp>
        <p:nvSpPr>
          <p:cNvPr id="183298" name="Rectangle 2">
            <a:extLst>
              <a:ext uri="{FF2B5EF4-FFF2-40B4-BE49-F238E27FC236}">
                <a16:creationId xmlns:a16="http://schemas.microsoft.com/office/drawing/2014/main" id="{063D1488-0441-C743-AEF2-D7D56A964332}"/>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60C90E5C-697B-B44F-B3F3-14EFD2DCA3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272BC8-AB43-4642-A41A-E402ACA073B6}"/>
              </a:ext>
            </a:extLst>
          </p:cNvPr>
          <p:cNvSpPr>
            <a:spLocks noGrp="1" noChangeArrowheads="1"/>
          </p:cNvSpPr>
          <p:nvPr>
            <p:ph type="sldNum" sz="quarter" idx="5"/>
          </p:nvPr>
        </p:nvSpPr>
        <p:spPr>
          <a:ln/>
        </p:spPr>
        <p:txBody>
          <a:bodyPr/>
          <a:lstStyle/>
          <a:p>
            <a:fld id="{A19C089B-31F0-9345-A34F-06893A0D0F99}" type="slidenum">
              <a:rPr lang="en-US" altLang="en-US"/>
              <a:pPr/>
              <a:t>21</a:t>
            </a:fld>
            <a:endParaRPr lang="en-US" altLang="en-US"/>
          </a:p>
        </p:txBody>
      </p:sp>
      <p:sp>
        <p:nvSpPr>
          <p:cNvPr id="210946" name="Rectangle 2">
            <a:extLst>
              <a:ext uri="{FF2B5EF4-FFF2-40B4-BE49-F238E27FC236}">
                <a16:creationId xmlns:a16="http://schemas.microsoft.com/office/drawing/2014/main" id="{D3A96073-BE41-C045-946B-BB39FCDA3A9D}"/>
              </a:ext>
            </a:extLst>
          </p:cNvPr>
          <p:cNvSpPr>
            <a:spLocks noGrp="1" noRot="1" noChangeAspect="1" noChangeArrowheads="1" noTextEdit="1"/>
          </p:cNvSpPr>
          <p:nvPr>
            <p:ph type="sldImg"/>
          </p:nvPr>
        </p:nvSpPr>
        <p:spPr>
          <a:ln/>
        </p:spPr>
      </p:sp>
      <p:sp>
        <p:nvSpPr>
          <p:cNvPr id="210947" name="Rectangle 3">
            <a:extLst>
              <a:ext uri="{FF2B5EF4-FFF2-40B4-BE49-F238E27FC236}">
                <a16:creationId xmlns:a16="http://schemas.microsoft.com/office/drawing/2014/main" id="{9395362D-AC69-A24A-A5A7-9DA0A6B2AE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E7712E-9706-4A42-978A-FE9B1B13AEA5}"/>
              </a:ext>
            </a:extLst>
          </p:cNvPr>
          <p:cNvSpPr>
            <a:spLocks noGrp="1" noChangeArrowheads="1"/>
          </p:cNvSpPr>
          <p:nvPr>
            <p:ph type="sldNum" sz="quarter" idx="5"/>
          </p:nvPr>
        </p:nvSpPr>
        <p:spPr>
          <a:ln/>
        </p:spPr>
        <p:txBody>
          <a:bodyPr/>
          <a:lstStyle/>
          <a:p>
            <a:fld id="{EDDC433E-5771-FE43-B480-4FFD8AD1EFCA}" type="slidenum">
              <a:rPr lang="en-US" altLang="en-US"/>
              <a:pPr/>
              <a:t>22</a:t>
            </a:fld>
            <a:endParaRPr lang="en-US" altLang="en-US"/>
          </a:p>
        </p:txBody>
      </p:sp>
      <p:sp>
        <p:nvSpPr>
          <p:cNvPr id="211970" name="Rectangle 2">
            <a:extLst>
              <a:ext uri="{FF2B5EF4-FFF2-40B4-BE49-F238E27FC236}">
                <a16:creationId xmlns:a16="http://schemas.microsoft.com/office/drawing/2014/main" id="{A6D360DB-6B66-214E-BA04-DFB963EE95FA}"/>
              </a:ext>
            </a:extLst>
          </p:cNvPr>
          <p:cNvSpPr>
            <a:spLocks noGrp="1" noRot="1" noChangeAspect="1" noChangeArrowheads="1" noTextEdit="1"/>
          </p:cNvSpPr>
          <p:nvPr>
            <p:ph type="sldImg"/>
          </p:nvPr>
        </p:nvSpPr>
        <p:spPr>
          <a:ln/>
        </p:spPr>
      </p:sp>
      <p:sp>
        <p:nvSpPr>
          <p:cNvPr id="211971" name="Rectangle 3">
            <a:extLst>
              <a:ext uri="{FF2B5EF4-FFF2-40B4-BE49-F238E27FC236}">
                <a16:creationId xmlns:a16="http://schemas.microsoft.com/office/drawing/2014/main" id="{B2476F92-CA3F-094F-873F-62BB106EEA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2F2066-5C67-8142-9925-7B7CA8F72274}"/>
              </a:ext>
            </a:extLst>
          </p:cNvPr>
          <p:cNvSpPr>
            <a:spLocks noGrp="1" noChangeArrowheads="1"/>
          </p:cNvSpPr>
          <p:nvPr>
            <p:ph type="sldNum" sz="quarter" idx="5"/>
          </p:nvPr>
        </p:nvSpPr>
        <p:spPr>
          <a:ln/>
        </p:spPr>
        <p:txBody>
          <a:bodyPr/>
          <a:lstStyle/>
          <a:p>
            <a:fld id="{8A6C3CE2-1571-A94E-86B4-BC5158910524}" type="slidenum">
              <a:rPr lang="en-US" altLang="en-US"/>
              <a:pPr/>
              <a:t>23</a:t>
            </a:fld>
            <a:endParaRPr lang="en-US" altLang="en-US"/>
          </a:p>
        </p:txBody>
      </p:sp>
      <p:sp>
        <p:nvSpPr>
          <p:cNvPr id="212994" name="Rectangle 2">
            <a:extLst>
              <a:ext uri="{FF2B5EF4-FFF2-40B4-BE49-F238E27FC236}">
                <a16:creationId xmlns:a16="http://schemas.microsoft.com/office/drawing/2014/main" id="{275A5663-EBE4-3E44-A4BA-BE056CAD767B}"/>
              </a:ext>
            </a:extLst>
          </p:cNvPr>
          <p:cNvSpPr>
            <a:spLocks noGrp="1" noRot="1" noChangeAspect="1" noChangeArrowheads="1" noTextEdit="1"/>
          </p:cNvSpPr>
          <p:nvPr>
            <p:ph type="sldImg"/>
          </p:nvPr>
        </p:nvSpPr>
        <p:spPr>
          <a:ln/>
        </p:spPr>
      </p:sp>
      <p:sp>
        <p:nvSpPr>
          <p:cNvPr id="212995" name="Rectangle 3">
            <a:extLst>
              <a:ext uri="{FF2B5EF4-FFF2-40B4-BE49-F238E27FC236}">
                <a16:creationId xmlns:a16="http://schemas.microsoft.com/office/drawing/2014/main" id="{48214D3B-13A5-9449-85C8-071F6464A2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8B51CE-7915-C043-88EC-F5D664303A92}"/>
              </a:ext>
            </a:extLst>
          </p:cNvPr>
          <p:cNvSpPr>
            <a:spLocks noGrp="1" noChangeArrowheads="1"/>
          </p:cNvSpPr>
          <p:nvPr>
            <p:ph type="sldNum" sz="quarter" idx="5"/>
          </p:nvPr>
        </p:nvSpPr>
        <p:spPr>
          <a:ln/>
        </p:spPr>
        <p:txBody>
          <a:bodyPr/>
          <a:lstStyle/>
          <a:p>
            <a:fld id="{A7EBB831-4369-9847-A594-7DFC5BD9220C}" type="slidenum">
              <a:rPr lang="en-US" altLang="en-US"/>
              <a:pPr/>
              <a:t>24</a:t>
            </a:fld>
            <a:endParaRPr lang="en-US" altLang="en-US"/>
          </a:p>
        </p:txBody>
      </p:sp>
      <p:sp>
        <p:nvSpPr>
          <p:cNvPr id="342018" name="Rectangle 2">
            <a:extLst>
              <a:ext uri="{FF2B5EF4-FFF2-40B4-BE49-F238E27FC236}">
                <a16:creationId xmlns:a16="http://schemas.microsoft.com/office/drawing/2014/main" id="{403EA515-7EE4-FE40-B452-D53725766E4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2019" name="Rectangle 3">
            <a:extLst>
              <a:ext uri="{FF2B5EF4-FFF2-40B4-BE49-F238E27FC236}">
                <a16:creationId xmlns:a16="http://schemas.microsoft.com/office/drawing/2014/main" id="{9A1AB3C3-7223-D840-8F98-6ED671E80BD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45A2F0-E973-FF41-A70D-C91A5D47D947}"/>
              </a:ext>
            </a:extLst>
          </p:cNvPr>
          <p:cNvSpPr>
            <a:spLocks noGrp="1" noChangeArrowheads="1"/>
          </p:cNvSpPr>
          <p:nvPr>
            <p:ph type="sldNum" sz="quarter" idx="5"/>
          </p:nvPr>
        </p:nvSpPr>
        <p:spPr>
          <a:ln/>
        </p:spPr>
        <p:txBody>
          <a:bodyPr/>
          <a:lstStyle/>
          <a:p>
            <a:fld id="{F35F8589-0BCE-134D-940C-D43D11F3E3E6}" type="slidenum">
              <a:rPr lang="en-US" altLang="en-US"/>
              <a:pPr/>
              <a:t>25</a:t>
            </a:fld>
            <a:endParaRPr lang="en-US" altLang="en-US"/>
          </a:p>
        </p:txBody>
      </p:sp>
      <p:sp>
        <p:nvSpPr>
          <p:cNvPr id="483330" name="Rectangle 2">
            <a:extLst>
              <a:ext uri="{FF2B5EF4-FFF2-40B4-BE49-F238E27FC236}">
                <a16:creationId xmlns:a16="http://schemas.microsoft.com/office/drawing/2014/main" id="{3A773F00-523F-1344-A021-45D97060CFA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3331" name="Rectangle 3">
            <a:extLst>
              <a:ext uri="{FF2B5EF4-FFF2-40B4-BE49-F238E27FC236}">
                <a16:creationId xmlns:a16="http://schemas.microsoft.com/office/drawing/2014/main" id="{40273509-C9E0-6141-87E1-63E901B125F6}"/>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4F4272-A404-AB4C-A31B-B78C428FCB17}"/>
              </a:ext>
            </a:extLst>
          </p:cNvPr>
          <p:cNvSpPr>
            <a:spLocks noGrp="1" noChangeArrowheads="1"/>
          </p:cNvSpPr>
          <p:nvPr>
            <p:ph type="sldNum" sz="quarter" idx="5"/>
          </p:nvPr>
        </p:nvSpPr>
        <p:spPr>
          <a:ln/>
        </p:spPr>
        <p:txBody>
          <a:bodyPr/>
          <a:lstStyle/>
          <a:p>
            <a:fld id="{8C4DD41D-183A-854F-B4CF-065AAEAEC853}" type="slidenum">
              <a:rPr lang="en-US" altLang="en-US"/>
              <a:pPr/>
              <a:t>26</a:t>
            </a:fld>
            <a:endParaRPr lang="en-US" altLang="en-US"/>
          </a:p>
        </p:txBody>
      </p:sp>
      <p:sp>
        <p:nvSpPr>
          <p:cNvPr id="481282" name="Rectangle 2">
            <a:extLst>
              <a:ext uri="{FF2B5EF4-FFF2-40B4-BE49-F238E27FC236}">
                <a16:creationId xmlns:a16="http://schemas.microsoft.com/office/drawing/2014/main" id="{56E0BFBC-B008-9345-BC39-95B6470A45F4}"/>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283" name="Rectangle 3">
            <a:extLst>
              <a:ext uri="{FF2B5EF4-FFF2-40B4-BE49-F238E27FC236}">
                <a16:creationId xmlns:a16="http://schemas.microsoft.com/office/drawing/2014/main" id="{90437210-DF8E-3940-90E6-AE7FACD6635D}"/>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960701-B019-9B44-A989-38AF02AC9839}"/>
              </a:ext>
            </a:extLst>
          </p:cNvPr>
          <p:cNvSpPr>
            <a:spLocks noGrp="1" noChangeArrowheads="1"/>
          </p:cNvSpPr>
          <p:nvPr>
            <p:ph type="sldNum" sz="quarter" idx="5"/>
          </p:nvPr>
        </p:nvSpPr>
        <p:spPr>
          <a:ln/>
        </p:spPr>
        <p:txBody>
          <a:bodyPr/>
          <a:lstStyle/>
          <a:p>
            <a:fld id="{4CB800CA-AD7A-E845-8334-72DDFA53D953}" type="slidenum">
              <a:rPr lang="en-US" altLang="en-US"/>
              <a:pPr/>
              <a:t>3</a:t>
            </a:fld>
            <a:endParaRPr lang="en-US" altLang="en-US"/>
          </a:p>
        </p:txBody>
      </p:sp>
      <p:sp>
        <p:nvSpPr>
          <p:cNvPr id="184322" name="Rectangle 2">
            <a:extLst>
              <a:ext uri="{FF2B5EF4-FFF2-40B4-BE49-F238E27FC236}">
                <a16:creationId xmlns:a16="http://schemas.microsoft.com/office/drawing/2014/main" id="{AE85CDD3-9DF7-6640-8610-F289AEE9EEA6}"/>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1AE94173-E779-B34E-B69F-5B1F696226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3FE093-0273-3C4A-B1FD-D81F2F3E6AD4}"/>
              </a:ext>
            </a:extLst>
          </p:cNvPr>
          <p:cNvSpPr>
            <a:spLocks noGrp="1" noChangeArrowheads="1"/>
          </p:cNvSpPr>
          <p:nvPr>
            <p:ph type="sldNum" sz="quarter" idx="5"/>
          </p:nvPr>
        </p:nvSpPr>
        <p:spPr>
          <a:ln/>
        </p:spPr>
        <p:txBody>
          <a:bodyPr/>
          <a:lstStyle/>
          <a:p>
            <a:fld id="{D4AA95F6-59C1-BE43-91CE-53BAA15C82B8}" type="slidenum">
              <a:rPr lang="en-US" altLang="en-US"/>
              <a:pPr/>
              <a:t>4</a:t>
            </a:fld>
            <a:endParaRPr lang="en-US" altLang="en-US"/>
          </a:p>
        </p:txBody>
      </p:sp>
      <p:sp>
        <p:nvSpPr>
          <p:cNvPr id="95234" name="Rectangle 2">
            <a:extLst>
              <a:ext uri="{FF2B5EF4-FFF2-40B4-BE49-F238E27FC236}">
                <a16:creationId xmlns:a16="http://schemas.microsoft.com/office/drawing/2014/main" id="{3B7CCB37-D1A9-AC4B-9E67-8A4CC329C26C}"/>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F101C8E5-7A15-5548-8D79-9F361601A8C1}"/>
              </a:ext>
            </a:extLst>
          </p:cNvPr>
          <p:cNvSpPr>
            <a:spLocks noGrp="1" noChangeArrowheads="1"/>
          </p:cNvSpPr>
          <p:nvPr>
            <p:ph type="body" idx="1"/>
          </p:nvPr>
        </p:nvSpPr>
        <p:spPr/>
        <p:txBody>
          <a:bodyPr/>
          <a:lstStyle/>
          <a:p>
            <a:r>
              <a:rPr lang="en-US" altLang="en-US" sz="3200"/>
              <a:t>--The experience of women in math careers</a:t>
            </a:r>
          </a:p>
          <a:p>
            <a:r>
              <a:rPr lang="en-US" altLang="en-US" sz="3200"/>
              <a:t>--The experience of whites in interracial interaction--the Steven Wright example</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90E76D-B647-6246-9AD6-3D11E9221701}"/>
              </a:ext>
            </a:extLst>
          </p:cNvPr>
          <p:cNvSpPr>
            <a:spLocks noGrp="1" noChangeArrowheads="1"/>
          </p:cNvSpPr>
          <p:nvPr>
            <p:ph type="sldNum" sz="quarter" idx="5"/>
          </p:nvPr>
        </p:nvSpPr>
        <p:spPr>
          <a:ln/>
        </p:spPr>
        <p:txBody>
          <a:bodyPr/>
          <a:lstStyle/>
          <a:p>
            <a:fld id="{CF5AC13A-B243-A247-9925-2D31899371F4}" type="slidenum">
              <a:rPr lang="en-US" altLang="en-US"/>
              <a:pPr/>
              <a:t>5</a:t>
            </a:fld>
            <a:endParaRPr lang="en-US" altLang="en-US"/>
          </a:p>
        </p:txBody>
      </p:sp>
      <p:sp>
        <p:nvSpPr>
          <p:cNvPr id="185346" name="Rectangle 2">
            <a:extLst>
              <a:ext uri="{FF2B5EF4-FFF2-40B4-BE49-F238E27FC236}">
                <a16:creationId xmlns:a16="http://schemas.microsoft.com/office/drawing/2014/main" id="{00B461AB-0C10-8C4B-B539-F985548E14CC}"/>
              </a:ext>
            </a:extLst>
          </p:cNvPr>
          <p:cNvSpPr>
            <a:spLocks noGrp="1" noRot="1" noChangeAspect="1" noChangeArrowheads="1" noTextEdit="1"/>
          </p:cNvSpPr>
          <p:nvPr>
            <p:ph type="sldImg"/>
          </p:nvPr>
        </p:nvSpPr>
        <p:spPr>
          <a:ln/>
        </p:spPr>
      </p:sp>
      <p:sp>
        <p:nvSpPr>
          <p:cNvPr id="185347" name="Rectangle 3">
            <a:extLst>
              <a:ext uri="{FF2B5EF4-FFF2-40B4-BE49-F238E27FC236}">
                <a16:creationId xmlns:a16="http://schemas.microsoft.com/office/drawing/2014/main" id="{A77BD66B-6DE4-914E-A405-9A3B2D438E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66A1AB-40DD-0C45-8B61-B887DACBFAC0}"/>
              </a:ext>
            </a:extLst>
          </p:cNvPr>
          <p:cNvSpPr>
            <a:spLocks noGrp="1" noChangeArrowheads="1"/>
          </p:cNvSpPr>
          <p:nvPr>
            <p:ph type="sldNum" sz="quarter" idx="5"/>
          </p:nvPr>
        </p:nvSpPr>
        <p:spPr>
          <a:ln/>
        </p:spPr>
        <p:txBody>
          <a:bodyPr/>
          <a:lstStyle/>
          <a:p>
            <a:fld id="{9CF76FC9-6507-3746-9CAE-7ABFC7F78B5C}" type="slidenum">
              <a:rPr lang="en-US" altLang="en-US"/>
              <a:pPr/>
              <a:t>6</a:t>
            </a:fld>
            <a:endParaRPr lang="en-US" altLang="en-US"/>
          </a:p>
        </p:txBody>
      </p:sp>
      <p:sp>
        <p:nvSpPr>
          <p:cNvPr id="187394" name="Rectangle 2">
            <a:extLst>
              <a:ext uri="{FF2B5EF4-FFF2-40B4-BE49-F238E27FC236}">
                <a16:creationId xmlns:a16="http://schemas.microsoft.com/office/drawing/2014/main" id="{62D4C512-D0DB-DA47-9B5F-E63B9A54C3C3}"/>
              </a:ext>
            </a:extLst>
          </p:cNvPr>
          <p:cNvSpPr>
            <a:spLocks noGrp="1" noRot="1" noChangeAspect="1" noChangeArrowheads="1" noTextEdit="1"/>
          </p:cNvSpPr>
          <p:nvPr>
            <p:ph type="sldImg"/>
          </p:nvPr>
        </p:nvSpPr>
        <p:spPr>
          <a:ln/>
        </p:spPr>
      </p:sp>
      <p:sp>
        <p:nvSpPr>
          <p:cNvPr id="187395" name="Rectangle 3">
            <a:extLst>
              <a:ext uri="{FF2B5EF4-FFF2-40B4-BE49-F238E27FC236}">
                <a16:creationId xmlns:a16="http://schemas.microsoft.com/office/drawing/2014/main" id="{7CE372D7-E572-244C-8909-AA398DDF23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544DF3-CFF7-954C-A13D-9BCCBD32D5CC}"/>
              </a:ext>
            </a:extLst>
          </p:cNvPr>
          <p:cNvSpPr>
            <a:spLocks noGrp="1" noChangeArrowheads="1"/>
          </p:cNvSpPr>
          <p:nvPr>
            <p:ph type="sldNum" sz="quarter" idx="5"/>
          </p:nvPr>
        </p:nvSpPr>
        <p:spPr>
          <a:ln/>
        </p:spPr>
        <p:txBody>
          <a:bodyPr/>
          <a:lstStyle/>
          <a:p>
            <a:fld id="{D1FC0C7B-CE24-354F-ADD9-2E867F1486BC}" type="slidenum">
              <a:rPr lang="en-US" altLang="en-US"/>
              <a:pPr/>
              <a:t>7</a:t>
            </a:fld>
            <a:endParaRPr lang="en-US" altLang="en-US"/>
          </a:p>
        </p:txBody>
      </p:sp>
      <p:sp>
        <p:nvSpPr>
          <p:cNvPr id="188418" name="Rectangle 2">
            <a:extLst>
              <a:ext uri="{FF2B5EF4-FFF2-40B4-BE49-F238E27FC236}">
                <a16:creationId xmlns:a16="http://schemas.microsoft.com/office/drawing/2014/main" id="{D008317C-C36C-014A-9860-7A1AC78FBC90}"/>
              </a:ext>
            </a:extLst>
          </p:cNvPr>
          <p:cNvSpPr>
            <a:spLocks noGrp="1" noRot="1" noChangeAspect="1" noChangeArrowheads="1" noTextEdit="1"/>
          </p:cNvSpPr>
          <p:nvPr>
            <p:ph type="sldImg"/>
          </p:nvPr>
        </p:nvSpPr>
        <p:spPr>
          <a:ln/>
        </p:spPr>
      </p:sp>
      <p:sp>
        <p:nvSpPr>
          <p:cNvPr id="188419" name="Rectangle 3">
            <a:extLst>
              <a:ext uri="{FF2B5EF4-FFF2-40B4-BE49-F238E27FC236}">
                <a16:creationId xmlns:a16="http://schemas.microsoft.com/office/drawing/2014/main" id="{97B338ED-C93B-2D45-A546-6203D1CF139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FE5550-A0D9-084B-97BC-8AE708A3CAEB}"/>
              </a:ext>
            </a:extLst>
          </p:cNvPr>
          <p:cNvSpPr>
            <a:spLocks noGrp="1" noChangeArrowheads="1"/>
          </p:cNvSpPr>
          <p:nvPr>
            <p:ph type="sldNum" sz="quarter" idx="5"/>
          </p:nvPr>
        </p:nvSpPr>
        <p:spPr>
          <a:ln/>
        </p:spPr>
        <p:txBody>
          <a:bodyPr/>
          <a:lstStyle/>
          <a:p>
            <a:fld id="{A5BBB6A4-253F-FC46-AE54-D538469C9F54}" type="slidenum">
              <a:rPr lang="en-US" altLang="en-US"/>
              <a:pPr/>
              <a:t>8</a:t>
            </a:fld>
            <a:endParaRPr lang="en-US" altLang="en-US"/>
          </a:p>
        </p:txBody>
      </p:sp>
      <p:sp>
        <p:nvSpPr>
          <p:cNvPr id="356354" name="Rectangle 2">
            <a:extLst>
              <a:ext uri="{FF2B5EF4-FFF2-40B4-BE49-F238E27FC236}">
                <a16:creationId xmlns:a16="http://schemas.microsoft.com/office/drawing/2014/main" id="{49FA406B-0007-9644-94A9-C23526CA6978}"/>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6355" name="Rectangle 3">
            <a:extLst>
              <a:ext uri="{FF2B5EF4-FFF2-40B4-BE49-F238E27FC236}">
                <a16:creationId xmlns:a16="http://schemas.microsoft.com/office/drawing/2014/main" id="{8739949B-E07C-1B42-B562-B29E9B87D0DA}"/>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C87A94-8D75-0041-9DE4-5D1B52AA6140}"/>
              </a:ext>
            </a:extLst>
          </p:cNvPr>
          <p:cNvSpPr>
            <a:spLocks noGrp="1" noChangeArrowheads="1"/>
          </p:cNvSpPr>
          <p:nvPr>
            <p:ph type="sldNum" sz="quarter" idx="5"/>
          </p:nvPr>
        </p:nvSpPr>
        <p:spPr>
          <a:ln/>
        </p:spPr>
        <p:txBody>
          <a:bodyPr/>
          <a:lstStyle/>
          <a:p>
            <a:fld id="{D0C3B567-9715-A54D-84AE-7FCB5DFDE9BC}" type="slidenum">
              <a:rPr lang="en-US" altLang="en-US"/>
              <a:pPr/>
              <a:t>9</a:t>
            </a:fld>
            <a:endParaRPr lang="en-US" altLang="en-US"/>
          </a:p>
        </p:txBody>
      </p:sp>
      <p:sp>
        <p:nvSpPr>
          <p:cNvPr id="194562" name="Rectangle 2">
            <a:extLst>
              <a:ext uri="{FF2B5EF4-FFF2-40B4-BE49-F238E27FC236}">
                <a16:creationId xmlns:a16="http://schemas.microsoft.com/office/drawing/2014/main" id="{7AB4DA84-D6A8-FC42-B435-BFB76BB0071A}"/>
              </a:ext>
            </a:extLst>
          </p:cNvPr>
          <p:cNvSpPr>
            <a:spLocks noGrp="1" noRot="1" noChangeAspect="1" noChangeArrowheads="1" noTextEdit="1"/>
          </p:cNvSpPr>
          <p:nvPr>
            <p:ph type="sldImg"/>
          </p:nvPr>
        </p:nvSpPr>
        <p:spPr>
          <a:ln/>
        </p:spPr>
      </p:sp>
      <p:sp>
        <p:nvSpPr>
          <p:cNvPr id="194563" name="Rectangle 3">
            <a:extLst>
              <a:ext uri="{FF2B5EF4-FFF2-40B4-BE49-F238E27FC236}">
                <a16:creationId xmlns:a16="http://schemas.microsoft.com/office/drawing/2014/main" id="{5C941A18-68FD-B340-AB4F-29C8D62D2FF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B542-DA46-2F43-8E10-50F2BAFE669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DEA4318-2ABA-BF47-AB0B-036D54129A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FB23356-8388-704F-85CC-3D0780568004}"/>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628E955B-BE6A-6747-A6FF-46FFD81A31D2}"/>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7C99BB89-A752-EE45-AB9D-19AD603AD0CB}"/>
              </a:ext>
            </a:extLst>
          </p:cNvPr>
          <p:cNvSpPr>
            <a:spLocks noGrp="1"/>
          </p:cNvSpPr>
          <p:nvPr>
            <p:ph type="sldNum" sz="quarter" idx="12"/>
          </p:nvPr>
        </p:nvSpPr>
        <p:spPr/>
        <p:txBody>
          <a:bodyPr/>
          <a:lstStyle/>
          <a:p>
            <a:fld id="{2DBC8BBE-E3ED-B347-8349-1680DFCA72C9}" type="slidenum">
              <a:rPr lang="en-US" altLang="en-US" smtClean="0"/>
              <a:pPr/>
              <a:t>‹#›</a:t>
            </a:fld>
            <a:endParaRPr lang="en-US" altLang="en-US"/>
          </a:p>
        </p:txBody>
      </p:sp>
    </p:spTree>
    <p:extLst>
      <p:ext uri="{BB962C8B-B14F-4D97-AF65-F5344CB8AC3E}">
        <p14:creationId xmlns:p14="http://schemas.microsoft.com/office/powerpoint/2010/main" val="3363965003"/>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0D31-0D18-7B49-9A7B-3B1BF30CD5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D62683-E7D9-F345-8109-AEF86BA8D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6375C-D108-1844-9356-C766D6664D8E}"/>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4FCAF758-83F1-7E4E-9B3D-99B3AA9BE130}"/>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C9098173-7E2D-7949-A1A2-4371316ED6C7}"/>
              </a:ext>
            </a:extLst>
          </p:cNvPr>
          <p:cNvSpPr>
            <a:spLocks noGrp="1"/>
          </p:cNvSpPr>
          <p:nvPr>
            <p:ph type="sldNum" sz="quarter" idx="12"/>
          </p:nvPr>
        </p:nvSpPr>
        <p:spPr/>
        <p:txBody>
          <a:bodyPr/>
          <a:lstStyle/>
          <a:p>
            <a:fld id="{E46A87B0-4A49-9342-B322-3EEC15B58F57}" type="slidenum">
              <a:rPr lang="en-US" altLang="en-US" smtClean="0"/>
              <a:pPr/>
              <a:t>‹#›</a:t>
            </a:fld>
            <a:endParaRPr lang="en-US" altLang="en-US"/>
          </a:p>
        </p:txBody>
      </p:sp>
    </p:spTree>
    <p:extLst>
      <p:ext uri="{BB962C8B-B14F-4D97-AF65-F5344CB8AC3E}">
        <p14:creationId xmlns:p14="http://schemas.microsoft.com/office/powerpoint/2010/main" val="84292853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3264F-D49D-E542-91AF-F6E723E432B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CD1079-478D-6A40-BE03-D2AE6278F1B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04567-9E3E-5548-AADA-D42CFD80B8A6}"/>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FE3B8F9B-C842-F54A-A61A-22220CC5D8B0}"/>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C4A7502B-BFDE-B746-9FE0-F1B8B962EFE8}"/>
              </a:ext>
            </a:extLst>
          </p:cNvPr>
          <p:cNvSpPr>
            <a:spLocks noGrp="1"/>
          </p:cNvSpPr>
          <p:nvPr>
            <p:ph type="sldNum" sz="quarter" idx="12"/>
          </p:nvPr>
        </p:nvSpPr>
        <p:spPr/>
        <p:txBody>
          <a:bodyPr/>
          <a:lstStyle/>
          <a:p>
            <a:fld id="{0A24DE6E-BCAE-1240-9C39-57329E67634C}" type="slidenum">
              <a:rPr lang="en-US" altLang="en-US" smtClean="0"/>
              <a:pPr/>
              <a:t>‹#›</a:t>
            </a:fld>
            <a:endParaRPr lang="en-US" altLang="en-US"/>
          </a:p>
        </p:txBody>
      </p:sp>
    </p:spTree>
    <p:extLst>
      <p:ext uri="{BB962C8B-B14F-4D97-AF65-F5344CB8AC3E}">
        <p14:creationId xmlns:p14="http://schemas.microsoft.com/office/powerpoint/2010/main" val="2347931504"/>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B2A6-C854-E14A-A37D-6AC1168080B0}"/>
              </a:ext>
            </a:extLst>
          </p:cNvPr>
          <p:cNvSpPr>
            <a:spLocks noGrp="1"/>
          </p:cNvSpPr>
          <p:nvPr>
            <p:ph type="title"/>
          </p:nvPr>
        </p:nvSpPr>
        <p:spPr>
          <a:xfrm>
            <a:off x="685800" y="609600"/>
            <a:ext cx="7772400" cy="9906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CB2F5C12-16E2-0643-9C45-275B353BE191}"/>
              </a:ext>
            </a:extLst>
          </p:cNvPr>
          <p:cNvSpPr>
            <a:spLocks noGrp="1"/>
          </p:cNvSpPr>
          <p:nvPr>
            <p:ph type="chart" idx="1"/>
          </p:nvPr>
        </p:nvSpPr>
        <p:spPr>
          <a:xfrm>
            <a:off x="685800" y="1752600"/>
            <a:ext cx="7772400" cy="4191000"/>
          </a:xfrm>
        </p:spPr>
        <p:txBody>
          <a:bodyPr/>
          <a:lstStyle/>
          <a:p>
            <a:endParaRPr lang="en-US"/>
          </a:p>
        </p:txBody>
      </p:sp>
      <p:sp>
        <p:nvSpPr>
          <p:cNvPr id="4" name="Date Placeholder 3">
            <a:extLst>
              <a:ext uri="{FF2B5EF4-FFF2-40B4-BE49-F238E27FC236}">
                <a16:creationId xmlns:a16="http://schemas.microsoft.com/office/drawing/2014/main" id="{15017A4E-D883-2042-8CCE-C9270F7AB39E}"/>
              </a:ext>
            </a:extLst>
          </p:cNvPr>
          <p:cNvSpPr>
            <a:spLocks noGrp="1"/>
          </p:cNvSpPr>
          <p:nvPr>
            <p:ph type="dt" sz="half" idx="10"/>
          </p:nvPr>
        </p:nvSpPr>
        <p:spPr>
          <a:xfrm>
            <a:off x="457200" y="6019800"/>
            <a:ext cx="1905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70DAB38-F04A-0949-9C00-42B57D105E77}"/>
              </a:ext>
            </a:extLst>
          </p:cNvPr>
          <p:cNvSpPr>
            <a:spLocks noGrp="1"/>
          </p:cNvSpPr>
          <p:nvPr>
            <p:ph type="ftr" sz="quarter" idx="11"/>
          </p:nvPr>
        </p:nvSpPr>
        <p:spPr>
          <a:xfrm>
            <a:off x="3124200" y="60198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E3689C5-10B0-F440-BE3F-197D4B396848}"/>
              </a:ext>
            </a:extLst>
          </p:cNvPr>
          <p:cNvSpPr>
            <a:spLocks noGrp="1"/>
          </p:cNvSpPr>
          <p:nvPr>
            <p:ph type="sldNum" sz="quarter" idx="12"/>
          </p:nvPr>
        </p:nvSpPr>
        <p:spPr>
          <a:xfrm>
            <a:off x="6858000" y="6019800"/>
            <a:ext cx="1905000" cy="457200"/>
          </a:xfrm>
        </p:spPr>
        <p:txBody>
          <a:bodyPr/>
          <a:lstStyle>
            <a:lvl1pPr>
              <a:defRPr/>
            </a:lvl1pPr>
          </a:lstStyle>
          <a:p>
            <a:fld id="{AFF16D94-E0A7-3147-A9B6-0BF909411A3C}" type="slidenum">
              <a:rPr lang="en-US" altLang="en-US"/>
              <a:pPr/>
              <a:t>‹#›</a:t>
            </a:fld>
            <a:endParaRPr lang="en-US" altLang="en-US"/>
          </a:p>
        </p:txBody>
      </p:sp>
    </p:spTree>
    <p:extLst>
      <p:ext uri="{BB962C8B-B14F-4D97-AF65-F5344CB8AC3E}">
        <p14:creationId xmlns:p14="http://schemas.microsoft.com/office/powerpoint/2010/main" val="2272279412"/>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968E8E-5F44-2448-ADA0-E0D208F1B304}"/>
              </a:ext>
            </a:extLst>
          </p:cNvPr>
          <p:cNvSpPr>
            <a:spLocks noGrp="1"/>
          </p:cNvSpPr>
          <p:nvPr>
            <p:ph/>
          </p:nvPr>
        </p:nvSpPr>
        <p:spPr>
          <a:xfrm>
            <a:off x="685800" y="609600"/>
            <a:ext cx="77724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8B91320-ED5C-B147-845A-70EEC409D0D0}"/>
              </a:ext>
            </a:extLst>
          </p:cNvPr>
          <p:cNvSpPr>
            <a:spLocks noGrp="1"/>
          </p:cNvSpPr>
          <p:nvPr>
            <p:ph type="dt" sz="half" idx="10"/>
          </p:nvPr>
        </p:nvSpPr>
        <p:spPr>
          <a:xfrm>
            <a:off x="457200" y="6019800"/>
            <a:ext cx="1905000" cy="457200"/>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E787CC6-EC76-0248-B0EA-6B9165066AB3}"/>
              </a:ext>
            </a:extLst>
          </p:cNvPr>
          <p:cNvSpPr>
            <a:spLocks noGrp="1"/>
          </p:cNvSpPr>
          <p:nvPr>
            <p:ph type="ftr" sz="quarter" idx="11"/>
          </p:nvPr>
        </p:nvSpPr>
        <p:spPr>
          <a:xfrm>
            <a:off x="3124200" y="6019800"/>
            <a:ext cx="28956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BB425F4-ED32-324A-8F90-51559F761193}"/>
              </a:ext>
            </a:extLst>
          </p:cNvPr>
          <p:cNvSpPr>
            <a:spLocks noGrp="1"/>
          </p:cNvSpPr>
          <p:nvPr>
            <p:ph type="sldNum" sz="quarter" idx="12"/>
          </p:nvPr>
        </p:nvSpPr>
        <p:spPr>
          <a:xfrm>
            <a:off x="6858000" y="6019800"/>
            <a:ext cx="1905000" cy="457200"/>
          </a:xfrm>
        </p:spPr>
        <p:txBody>
          <a:bodyPr/>
          <a:lstStyle>
            <a:lvl1pPr>
              <a:defRPr/>
            </a:lvl1pPr>
          </a:lstStyle>
          <a:p>
            <a:fld id="{D6BE4133-6CFF-6B4B-9B9C-BB32BD3CA4D2}" type="slidenum">
              <a:rPr lang="en-US" altLang="en-US"/>
              <a:pPr/>
              <a:t>‹#›</a:t>
            </a:fld>
            <a:endParaRPr lang="en-US" altLang="en-US"/>
          </a:p>
        </p:txBody>
      </p:sp>
    </p:spTree>
    <p:extLst>
      <p:ext uri="{BB962C8B-B14F-4D97-AF65-F5344CB8AC3E}">
        <p14:creationId xmlns:p14="http://schemas.microsoft.com/office/powerpoint/2010/main" val="3504876735"/>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B542-DA46-2F43-8E10-50F2BAFE669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DEA4318-2ABA-BF47-AB0B-036D54129A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FB23356-8388-704F-85CC-3D0780568004}"/>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628E955B-BE6A-6747-A6FF-46FFD81A31D2}"/>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7C99BB89-A752-EE45-AB9D-19AD603AD0CB}"/>
              </a:ext>
            </a:extLst>
          </p:cNvPr>
          <p:cNvSpPr>
            <a:spLocks noGrp="1"/>
          </p:cNvSpPr>
          <p:nvPr>
            <p:ph type="sldNum" sz="quarter" idx="12"/>
          </p:nvPr>
        </p:nvSpPr>
        <p:spPr/>
        <p:txBody>
          <a:bodyPr/>
          <a:lstStyle/>
          <a:p>
            <a:fld id="{13EB1401-8FAB-FE48-A060-A3A2D4754F12}" type="slidenum">
              <a:rPr lang="en-US" altLang="en-US" smtClean="0"/>
              <a:pPr/>
              <a:t>‹#›</a:t>
            </a:fld>
            <a:endParaRPr lang="en-US" altLang="en-US"/>
          </a:p>
        </p:txBody>
      </p:sp>
    </p:spTree>
    <p:extLst>
      <p:ext uri="{BB962C8B-B14F-4D97-AF65-F5344CB8AC3E}">
        <p14:creationId xmlns:p14="http://schemas.microsoft.com/office/powerpoint/2010/main" val="183023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E77-E29B-A84B-9B4B-D16ADC603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F22D0C-503F-144D-9F39-9CBBBD27E7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E8ABB-175A-0B44-A5B4-BE88DB8BB263}"/>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2163321B-08C8-BA45-8DFC-D400D3D41CD4}"/>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769DFF06-B441-6440-BF08-AFA8A3207CBE}"/>
              </a:ext>
            </a:extLst>
          </p:cNvPr>
          <p:cNvSpPr>
            <a:spLocks noGrp="1"/>
          </p:cNvSpPr>
          <p:nvPr>
            <p:ph type="sldNum" sz="quarter" idx="12"/>
          </p:nvPr>
        </p:nvSpPr>
        <p:spPr/>
        <p:txBody>
          <a:bodyPr/>
          <a:lstStyle/>
          <a:p>
            <a:fld id="{2FA68410-DD30-8941-B30A-613525889036}" type="slidenum">
              <a:rPr lang="en-US" altLang="en-US" smtClean="0"/>
              <a:pPr/>
              <a:t>‹#›</a:t>
            </a:fld>
            <a:endParaRPr lang="en-US" altLang="en-US"/>
          </a:p>
        </p:txBody>
      </p:sp>
    </p:spTree>
    <p:extLst>
      <p:ext uri="{BB962C8B-B14F-4D97-AF65-F5344CB8AC3E}">
        <p14:creationId xmlns:p14="http://schemas.microsoft.com/office/powerpoint/2010/main" val="1121347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F174-E3A3-7642-BEF3-EF3C7DA6005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23D4AA3-8052-8B4C-9832-87E719DD572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81DE4-5E8A-6846-9AE1-626579C5E9E1}"/>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EBCCCB15-2F16-1D40-B398-9A57494A7C37}"/>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126935F7-9C80-924E-8A05-D2EA2869C63F}"/>
              </a:ext>
            </a:extLst>
          </p:cNvPr>
          <p:cNvSpPr>
            <a:spLocks noGrp="1"/>
          </p:cNvSpPr>
          <p:nvPr>
            <p:ph type="sldNum" sz="quarter" idx="12"/>
          </p:nvPr>
        </p:nvSpPr>
        <p:spPr/>
        <p:txBody>
          <a:bodyPr/>
          <a:lstStyle/>
          <a:p>
            <a:fld id="{A05413A2-2EC7-A243-80DC-2CF0A2B5E913}" type="slidenum">
              <a:rPr lang="en-US" altLang="en-US" smtClean="0"/>
              <a:pPr/>
              <a:t>‹#›</a:t>
            </a:fld>
            <a:endParaRPr lang="en-US" altLang="en-US"/>
          </a:p>
        </p:txBody>
      </p:sp>
    </p:spTree>
    <p:extLst>
      <p:ext uri="{BB962C8B-B14F-4D97-AF65-F5344CB8AC3E}">
        <p14:creationId xmlns:p14="http://schemas.microsoft.com/office/powerpoint/2010/main" val="1782423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BD69-D936-D649-B532-478D8A9E2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2769B-2F7B-3D4F-98B9-7EEA9765042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9BFEC3-E9FA-7F44-84D4-0E784727EE5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4AA7C-2AAB-0044-8374-8AA7DD44CF28}"/>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73AD78C2-F72E-9448-BA75-50CF03115041}"/>
              </a:ext>
            </a:extLst>
          </p:cNvPr>
          <p:cNvSpPr>
            <a:spLocks noGrp="1"/>
          </p:cNvSpPr>
          <p:nvPr>
            <p:ph type="ftr" sz="quarter" idx="11"/>
          </p:nvPr>
        </p:nvSpPr>
        <p:spPr/>
        <p:txBody>
          <a:bodyPr/>
          <a:lstStyle/>
          <a:p>
            <a:endParaRPr lang="en-US" altLang="en-US"/>
          </a:p>
        </p:txBody>
      </p:sp>
      <p:sp>
        <p:nvSpPr>
          <p:cNvPr id="7" name="Slide Number Placeholder 6">
            <a:extLst>
              <a:ext uri="{FF2B5EF4-FFF2-40B4-BE49-F238E27FC236}">
                <a16:creationId xmlns:a16="http://schemas.microsoft.com/office/drawing/2014/main" id="{0476AE95-D0C9-184D-A3C4-D2E9354D0E41}"/>
              </a:ext>
            </a:extLst>
          </p:cNvPr>
          <p:cNvSpPr>
            <a:spLocks noGrp="1"/>
          </p:cNvSpPr>
          <p:nvPr>
            <p:ph type="sldNum" sz="quarter" idx="12"/>
          </p:nvPr>
        </p:nvSpPr>
        <p:spPr/>
        <p:txBody>
          <a:bodyPr/>
          <a:lstStyle/>
          <a:p>
            <a:fld id="{8901D05B-314C-DF45-AE7F-383A5AE05078}" type="slidenum">
              <a:rPr lang="en-US" altLang="en-US" smtClean="0"/>
              <a:pPr/>
              <a:t>‹#›</a:t>
            </a:fld>
            <a:endParaRPr lang="en-US" altLang="en-US"/>
          </a:p>
        </p:txBody>
      </p:sp>
    </p:spTree>
    <p:extLst>
      <p:ext uri="{BB962C8B-B14F-4D97-AF65-F5344CB8AC3E}">
        <p14:creationId xmlns:p14="http://schemas.microsoft.com/office/powerpoint/2010/main" val="359049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54B0-BDBB-A34C-BB49-57F432B0EA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07B4F0-90DC-394F-9EDD-574DCB3C3B6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0EEF9D1-EFBF-4C41-ADC6-01F1C56BB95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AEAD8-E7B5-8847-8F1D-0D1A38292C6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05010-A10F-CE43-A592-8CC4DD8B111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B6A82-1204-854C-8E85-4DB58742843A}"/>
              </a:ext>
            </a:extLst>
          </p:cNvPr>
          <p:cNvSpPr>
            <a:spLocks noGrp="1"/>
          </p:cNvSpPr>
          <p:nvPr>
            <p:ph type="dt" sz="half" idx="10"/>
          </p:nvPr>
        </p:nvSpPr>
        <p:spPr/>
        <p:txBody>
          <a:bodyPr/>
          <a:lstStyle/>
          <a:p>
            <a:endParaRPr lang="en-US" altLang="en-US"/>
          </a:p>
        </p:txBody>
      </p:sp>
      <p:sp>
        <p:nvSpPr>
          <p:cNvPr id="8" name="Footer Placeholder 7">
            <a:extLst>
              <a:ext uri="{FF2B5EF4-FFF2-40B4-BE49-F238E27FC236}">
                <a16:creationId xmlns:a16="http://schemas.microsoft.com/office/drawing/2014/main" id="{3D22204A-F2B6-8D4E-ACD5-93EE8B0B4C0B}"/>
              </a:ext>
            </a:extLst>
          </p:cNvPr>
          <p:cNvSpPr>
            <a:spLocks noGrp="1"/>
          </p:cNvSpPr>
          <p:nvPr>
            <p:ph type="ftr" sz="quarter" idx="11"/>
          </p:nvPr>
        </p:nvSpPr>
        <p:spPr/>
        <p:txBody>
          <a:bodyPr/>
          <a:lstStyle/>
          <a:p>
            <a:endParaRPr lang="en-US" altLang="en-US"/>
          </a:p>
        </p:txBody>
      </p:sp>
      <p:sp>
        <p:nvSpPr>
          <p:cNvPr id="9" name="Slide Number Placeholder 8">
            <a:extLst>
              <a:ext uri="{FF2B5EF4-FFF2-40B4-BE49-F238E27FC236}">
                <a16:creationId xmlns:a16="http://schemas.microsoft.com/office/drawing/2014/main" id="{05076AD2-09A3-0B4A-AB34-827FFD460EFC}"/>
              </a:ext>
            </a:extLst>
          </p:cNvPr>
          <p:cNvSpPr>
            <a:spLocks noGrp="1"/>
          </p:cNvSpPr>
          <p:nvPr>
            <p:ph type="sldNum" sz="quarter" idx="12"/>
          </p:nvPr>
        </p:nvSpPr>
        <p:spPr/>
        <p:txBody>
          <a:bodyPr/>
          <a:lstStyle/>
          <a:p>
            <a:fld id="{F675FD35-4696-4A43-B5B3-00D0C158FC87}" type="slidenum">
              <a:rPr lang="en-US" altLang="en-US" smtClean="0"/>
              <a:pPr/>
              <a:t>‹#›</a:t>
            </a:fld>
            <a:endParaRPr lang="en-US" altLang="en-US"/>
          </a:p>
        </p:txBody>
      </p:sp>
    </p:spTree>
    <p:extLst>
      <p:ext uri="{BB962C8B-B14F-4D97-AF65-F5344CB8AC3E}">
        <p14:creationId xmlns:p14="http://schemas.microsoft.com/office/powerpoint/2010/main" val="3722747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93A4-2833-D045-9D9A-B928122992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4A7549-3029-384C-A43F-DCA0F38C7C6A}"/>
              </a:ext>
            </a:extLst>
          </p:cNvPr>
          <p:cNvSpPr>
            <a:spLocks noGrp="1"/>
          </p:cNvSpPr>
          <p:nvPr>
            <p:ph type="dt" sz="half" idx="10"/>
          </p:nvPr>
        </p:nvSpPr>
        <p:spPr/>
        <p:txBody>
          <a:bodyPr/>
          <a:lstStyle/>
          <a:p>
            <a:endParaRPr lang="en-US" altLang="en-US"/>
          </a:p>
        </p:txBody>
      </p:sp>
      <p:sp>
        <p:nvSpPr>
          <p:cNvPr id="4" name="Footer Placeholder 3">
            <a:extLst>
              <a:ext uri="{FF2B5EF4-FFF2-40B4-BE49-F238E27FC236}">
                <a16:creationId xmlns:a16="http://schemas.microsoft.com/office/drawing/2014/main" id="{C3F61D51-8B3E-0347-9A4C-AD8DC4F9B127}"/>
              </a:ext>
            </a:extLst>
          </p:cNvPr>
          <p:cNvSpPr>
            <a:spLocks noGrp="1"/>
          </p:cNvSpPr>
          <p:nvPr>
            <p:ph type="ftr" sz="quarter" idx="11"/>
          </p:nvPr>
        </p:nvSpPr>
        <p:spPr/>
        <p:txBody>
          <a:bodyPr/>
          <a:lstStyle/>
          <a:p>
            <a:endParaRPr lang="en-US" altLang="en-US"/>
          </a:p>
        </p:txBody>
      </p:sp>
      <p:sp>
        <p:nvSpPr>
          <p:cNvPr id="5" name="Slide Number Placeholder 4">
            <a:extLst>
              <a:ext uri="{FF2B5EF4-FFF2-40B4-BE49-F238E27FC236}">
                <a16:creationId xmlns:a16="http://schemas.microsoft.com/office/drawing/2014/main" id="{6583908D-C620-D449-A830-2882E624CFBB}"/>
              </a:ext>
            </a:extLst>
          </p:cNvPr>
          <p:cNvSpPr>
            <a:spLocks noGrp="1"/>
          </p:cNvSpPr>
          <p:nvPr>
            <p:ph type="sldNum" sz="quarter" idx="12"/>
          </p:nvPr>
        </p:nvSpPr>
        <p:spPr/>
        <p:txBody>
          <a:bodyPr/>
          <a:lstStyle/>
          <a:p>
            <a:fld id="{EAC462BC-E6D1-A141-A719-BA454B20CD9A}" type="slidenum">
              <a:rPr lang="en-US" altLang="en-US" smtClean="0"/>
              <a:pPr/>
              <a:t>‹#›</a:t>
            </a:fld>
            <a:endParaRPr lang="en-US" altLang="en-US"/>
          </a:p>
        </p:txBody>
      </p:sp>
    </p:spTree>
    <p:extLst>
      <p:ext uri="{BB962C8B-B14F-4D97-AF65-F5344CB8AC3E}">
        <p14:creationId xmlns:p14="http://schemas.microsoft.com/office/powerpoint/2010/main" val="133202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E77-E29B-A84B-9B4B-D16ADC603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F22D0C-503F-144D-9F39-9CBBBD27E7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E8ABB-175A-0B44-A5B4-BE88DB8BB263}"/>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2163321B-08C8-BA45-8DFC-D400D3D41CD4}"/>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769DFF06-B441-6440-BF08-AFA8A3207CBE}"/>
              </a:ext>
            </a:extLst>
          </p:cNvPr>
          <p:cNvSpPr>
            <a:spLocks noGrp="1"/>
          </p:cNvSpPr>
          <p:nvPr>
            <p:ph type="sldNum" sz="quarter" idx="12"/>
          </p:nvPr>
        </p:nvSpPr>
        <p:spPr/>
        <p:txBody>
          <a:bodyPr/>
          <a:lstStyle/>
          <a:p>
            <a:fld id="{2DF86D4A-4464-574B-9ED8-40C63736CCCA}" type="slidenum">
              <a:rPr lang="en-US" altLang="en-US" smtClean="0"/>
              <a:pPr/>
              <a:t>‹#›</a:t>
            </a:fld>
            <a:endParaRPr lang="en-US" altLang="en-US"/>
          </a:p>
        </p:txBody>
      </p:sp>
    </p:spTree>
    <p:extLst>
      <p:ext uri="{BB962C8B-B14F-4D97-AF65-F5344CB8AC3E}">
        <p14:creationId xmlns:p14="http://schemas.microsoft.com/office/powerpoint/2010/main" val="206722331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0D4AF-0235-A347-8DDD-8805F54B9C17}"/>
              </a:ext>
            </a:extLst>
          </p:cNvPr>
          <p:cNvSpPr>
            <a:spLocks noGrp="1"/>
          </p:cNvSpPr>
          <p:nvPr>
            <p:ph type="dt" sz="half" idx="10"/>
          </p:nvPr>
        </p:nvSpPr>
        <p:spPr/>
        <p:txBody>
          <a:bodyPr/>
          <a:lstStyle/>
          <a:p>
            <a:endParaRPr lang="en-US" altLang="en-US"/>
          </a:p>
        </p:txBody>
      </p:sp>
      <p:sp>
        <p:nvSpPr>
          <p:cNvPr id="3" name="Footer Placeholder 2">
            <a:extLst>
              <a:ext uri="{FF2B5EF4-FFF2-40B4-BE49-F238E27FC236}">
                <a16:creationId xmlns:a16="http://schemas.microsoft.com/office/drawing/2014/main" id="{39B52E68-61F5-D74C-B421-BDEEC1EAB8EC}"/>
              </a:ext>
            </a:extLst>
          </p:cNvPr>
          <p:cNvSpPr>
            <a:spLocks noGrp="1"/>
          </p:cNvSpPr>
          <p:nvPr>
            <p:ph type="ftr" sz="quarter" idx="11"/>
          </p:nvPr>
        </p:nvSpPr>
        <p:spPr/>
        <p:txBody>
          <a:bodyPr/>
          <a:lstStyle/>
          <a:p>
            <a:endParaRPr lang="en-US" altLang="en-US"/>
          </a:p>
        </p:txBody>
      </p:sp>
      <p:sp>
        <p:nvSpPr>
          <p:cNvPr id="4" name="Slide Number Placeholder 3">
            <a:extLst>
              <a:ext uri="{FF2B5EF4-FFF2-40B4-BE49-F238E27FC236}">
                <a16:creationId xmlns:a16="http://schemas.microsoft.com/office/drawing/2014/main" id="{7152D37C-5443-0743-9403-B632D4946525}"/>
              </a:ext>
            </a:extLst>
          </p:cNvPr>
          <p:cNvSpPr>
            <a:spLocks noGrp="1"/>
          </p:cNvSpPr>
          <p:nvPr>
            <p:ph type="sldNum" sz="quarter" idx="12"/>
          </p:nvPr>
        </p:nvSpPr>
        <p:spPr/>
        <p:txBody>
          <a:bodyPr/>
          <a:lstStyle/>
          <a:p>
            <a:fld id="{7C5BABA8-601D-CB4A-B0A0-7AEF0F1370DE}" type="slidenum">
              <a:rPr lang="en-US" altLang="en-US" smtClean="0"/>
              <a:pPr/>
              <a:t>‹#›</a:t>
            </a:fld>
            <a:endParaRPr lang="en-US" altLang="en-US"/>
          </a:p>
        </p:txBody>
      </p:sp>
    </p:spTree>
    <p:extLst>
      <p:ext uri="{BB962C8B-B14F-4D97-AF65-F5344CB8AC3E}">
        <p14:creationId xmlns:p14="http://schemas.microsoft.com/office/powerpoint/2010/main" val="2069765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7B59-DAF8-D745-BFEA-0762E494214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3AFDBD7-6EE6-F448-AEDB-5577FD6AD2D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1434-4B03-DA48-B791-67323D2DC8D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199E9FA-E8B9-E04E-9F88-FD5FB8F23DA6}"/>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B2189045-DBA9-9C41-8447-25A47D7DC183}"/>
              </a:ext>
            </a:extLst>
          </p:cNvPr>
          <p:cNvSpPr>
            <a:spLocks noGrp="1"/>
          </p:cNvSpPr>
          <p:nvPr>
            <p:ph type="ftr" sz="quarter" idx="11"/>
          </p:nvPr>
        </p:nvSpPr>
        <p:spPr/>
        <p:txBody>
          <a:bodyPr/>
          <a:lstStyle/>
          <a:p>
            <a:endParaRPr lang="en-US" altLang="en-US"/>
          </a:p>
        </p:txBody>
      </p:sp>
      <p:sp>
        <p:nvSpPr>
          <p:cNvPr id="7" name="Slide Number Placeholder 6">
            <a:extLst>
              <a:ext uri="{FF2B5EF4-FFF2-40B4-BE49-F238E27FC236}">
                <a16:creationId xmlns:a16="http://schemas.microsoft.com/office/drawing/2014/main" id="{B4090460-4B7E-944B-AAEF-B60E026E39C8}"/>
              </a:ext>
            </a:extLst>
          </p:cNvPr>
          <p:cNvSpPr>
            <a:spLocks noGrp="1"/>
          </p:cNvSpPr>
          <p:nvPr>
            <p:ph type="sldNum" sz="quarter" idx="12"/>
          </p:nvPr>
        </p:nvSpPr>
        <p:spPr/>
        <p:txBody>
          <a:bodyPr/>
          <a:lstStyle/>
          <a:p>
            <a:fld id="{CB3F4BA2-EC07-0840-A797-A08F62ADF094}" type="slidenum">
              <a:rPr lang="en-US" altLang="en-US" smtClean="0"/>
              <a:pPr/>
              <a:t>‹#›</a:t>
            </a:fld>
            <a:endParaRPr lang="en-US" altLang="en-US"/>
          </a:p>
        </p:txBody>
      </p:sp>
    </p:spTree>
    <p:extLst>
      <p:ext uri="{BB962C8B-B14F-4D97-AF65-F5344CB8AC3E}">
        <p14:creationId xmlns:p14="http://schemas.microsoft.com/office/powerpoint/2010/main" val="1732412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1EDC-501F-A244-9757-752ED9190A0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05A420C-CDDE-454D-BD78-A9BB7317205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2D4604F-E288-F849-B1FF-0E4192B4D00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F52A45F-C407-CB49-867A-F6EDCE02527E}"/>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F2CADBA5-10B1-3946-AB4B-1E075F2B429F}"/>
              </a:ext>
            </a:extLst>
          </p:cNvPr>
          <p:cNvSpPr>
            <a:spLocks noGrp="1"/>
          </p:cNvSpPr>
          <p:nvPr>
            <p:ph type="ftr" sz="quarter" idx="11"/>
          </p:nvPr>
        </p:nvSpPr>
        <p:spPr/>
        <p:txBody>
          <a:bodyPr/>
          <a:lstStyle/>
          <a:p>
            <a:endParaRPr lang="en-US" altLang="en-US"/>
          </a:p>
        </p:txBody>
      </p:sp>
      <p:sp>
        <p:nvSpPr>
          <p:cNvPr id="7" name="Slide Number Placeholder 6">
            <a:extLst>
              <a:ext uri="{FF2B5EF4-FFF2-40B4-BE49-F238E27FC236}">
                <a16:creationId xmlns:a16="http://schemas.microsoft.com/office/drawing/2014/main" id="{EC1FA8A8-F31F-E941-9A0C-23AC695B4E87}"/>
              </a:ext>
            </a:extLst>
          </p:cNvPr>
          <p:cNvSpPr>
            <a:spLocks noGrp="1"/>
          </p:cNvSpPr>
          <p:nvPr>
            <p:ph type="sldNum" sz="quarter" idx="12"/>
          </p:nvPr>
        </p:nvSpPr>
        <p:spPr/>
        <p:txBody>
          <a:bodyPr/>
          <a:lstStyle/>
          <a:p>
            <a:fld id="{2E36B257-DD0A-254A-A754-70BF1628272D}" type="slidenum">
              <a:rPr lang="en-US" altLang="en-US" smtClean="0"/>
              <a:pPr/>
              <a:t>‹#›</a:t>
            </a:fld>
            <a:endParaRPr lang="en-US" altLang="en-US"/>
          </a:p>
        </p:txBody>
      </p:sp>
    </p:spTree>
    <p:extLst>
      <p:ext uri="{BB962C8B-B14F-4D97-AF65-F5344CB8AC3E}">
        <p14:creationId xmlns:p14="http://schemas.microsoft.com/office/powerpoint/2010/main" val="1497123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0D31-0D18-7B49-9A7B-3B1BF30CD5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D62683-E7D9-F345-8109-AEF86BA8D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6375C-D108-1844-9356-C766D6664D8E}"/>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4FCAF758-83F1-7E4E-9B3D-99B3AA9BE130}"/>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C9098173-7E2D-7949-A1A2-4371316ED6C7}"/>
              </a:ext>
            </a:extLst>
          </p:cNvPr>
          <p:cNvSpPr>
            <a:spLocks noGrp="1"/>
          </p:cNvSpPr>
          <p:nvPr>
            <p:ph type="sldNum" sz="quarter" idx="12"/>
          </p:nvPr>
        </p:nvSpPr>
        <p:spPr/>
        <p:txBody>
          <a:bodyPr/>
          <a:lstStyle/>
          <a:p>
            <a:fld id="{8DFBE3B6-175B-AE42-85CC-E50445FC37A2}" type="slidenum">
              <a:rPr lang="en-US" altLang="en-US" smtClean="0"/>
              <a:pPr/>
              <a:t>‹#›</a:t>
            </a:fld>
            <a:endParaRPr lang="en-US" altLang="en-US"/>
          </a:p>
        </p:txBody>
      </p:sp>
    </p:spTree>
    <p:extLst>
      <p:ext uri="{BB962C8B-B14F-4D97-AF65-F5344CB8AC3E}">
        <p14:creationId xmlns:p14="http://schemas.microsoft.com/office/powerpoint/2010/main" val="2144833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3264F-D49D-E542-91AF-F6E723E432B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CD1079-478D-6A40-BE03-D2AE6278F1B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04567-9E3E-5548-AADA-D42CFD80B8A6}"/>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FE3B8F9B-C842-F54A-A61A-22220CC5D8B0}"/>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C4A7502B-BFDE-B746-9FE0-F1B8B962EFE8}"/>
              </a:ext>
            </a:extLst>
          </p:cNvPr>
          <p:cNvSpPr>
            <a:spLocks noGrp="1"/>
          </p:cNvSpPr>
          <p:nvPr>
            <p:ph type="sldNum" sz="quarter" idx="12"/>
          </p:nvPr>
        </p:nvSpPr>
        <p:spPr/>
        <p:txBody>
          <a:bodyPr/>
          <a:lstStyle/>
          <a:p>
            <a:fld id="{036DF2A0-D51C-4241-99A5-7B06219B4D92}" type="slidenum">
              <a:rPr lang="en-US" altLang="en-US" smtClean="0"/>
              <a:pPr/>
              <a:t>‹#›</a:t>
            </a:fld>
            <a:endParaRPr lang="en-US" altLang="en-US"/>
          </a:p>
        </p:txBody>
      </p:sp>
    </p:spTree>
    <p:extLst>
      <p:ext uri="{BB962C8B-B14F-4D97-AF65-F5344CB8AC3E}">
        <p14:creationId xmlns:p14="http://schemas.microsoft.com/office/powerpoint/2010/main" val="612479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B336-A922-6043-BF03-5E8FA52E7962}"/>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5CE24957-AAD7-1B48-BA1B-11D06075B05E}"/>
              </a:ext>
            </a:extLst>
          </p:cNvPr>
          <p:cNvSpPr>
            <a:spLocks noGrp="1"/>
          </p:cNvSpPr>
          <p:nvPr>
            <p:ph type="chart" idx="1"/>
          </p:nvPr>
        </p:nvSpPr>
        <p:spPr>
          <a:xfrm>
            <a:off x="457200" y="1600200"/>
            <a:ext cx="8229600" cy="4498975"/>
          </a:xfrm>
        </p:spPr>
        <p:txBody>
          <a:bodyPr/>
          <a:lstStyle/>
          <a:p>
            <a:endParaRPr lang="en-US"/>
          </a:p>
        </p:txBody>
      </p:sp>
      <p:sp>
        <p:nvSpPr>
          <p:cNvPr id="4" name="Date Placeholder 3">
            <a:extLst>
              <a:ext uri="{FF2B5EF4-FFF2-40B4-BE49-F238E27FC236}">
                <a16:creationId xmlns:a16="http://schemas.microsoft.com/office/drawing/2014/main" id="{FD9B7587-8564-6748-9B60-C7D5BB7FFEE9}"/>
              </a:ext>
            </a:extLst>
          </p:cNvPr>
          <p:cNvSpPr>
            <a:spLocks noGrp="1"/>
          </p:cNvSpPr>
          <p:nvPr>
            <p:ph type="dt" sz="half" idx="10"/>
          </p:nvPr>
        </p:nvSpPr>
        <p:spPr>
          <a:xfrm>
            <a:off x="457200" y="6251575"/>
            <a:ext cx="2133600" cy="47625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A1A1C8-94E7-5246-AFE7-63F92EB277FE}"/>
              </a:ext>
            </a:extLst>
          </p:cNvPr>
          <p:cNvSpPr>
            <a:spLocks noGrp="1"/>
          </p:cNvSpPr>
          <p:nvPr>
            <p:ph type="ftr" sz="quarter" idx="11"/>
          </p:nvPr>
        </p:nvSpPr>
        <p:spPr>
          <a:xfrm>
            <a:off x="3124200" y="6248400"/>
            <a:ext cx="2895600" cy="4762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3443B65-A8DB-8D48-9E6C-F61EBE3E8650}"/>
              </a:ext>
            </a:extLst>
          </p:cNvPr>
          <p:cNvSpPr>
            <a:spLocks noGrp="1"/>
          </p:cNvSpPr>
          <p:nvPr>
            <p:ph type="sldNum" sz="quarter" idx="12"/>
          </p:nvPr>
        </p:nvSpPr>
        <p:spPr>
          <a:xfrm>
            <a:off x="6553200" y="6248400"/>
            <a:ext cx="2133600" cy="476250"/>
          </a:xfrm>
        </p:spPr>
        <p:txBody>
          <a:bodyPr/>
          <a:lstStyle>
            <a:lvl1pPr>
              <a:defRPr/>
            </a:lvl1pPr>
          </a:lstStyle>
          <a:p>
            <a:fld id="{DAFC0CA6-7ECB-EC40-A37F-9DA50DC5043B}" type="slidenum">
              <a:rPr lang="en-US" altLang="en-US"/>
              <a:pPr/>
              <a:t>‹#›</a:t>
            </a:fld>
            <a:endParaRPr lang="en-US" altLang="en-US"/>
          </a:p>
        </p:txBody>
      </p:sp>
    </p:spTree>
    <p:extLst>
      <p:ext uri="{BB962C8B-B14F-4D97-AF65-F5344CB8AC3E}">
        <p14:creationId xmlns:p14="http://schemas.microsoft.com/office/powerpoint/2010/main" val="283683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F174-E3A3-7642-BEF3-EF3C7DA6005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23D4AA3-8052-8B4C-9832-87E719DD572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81DE4-5E8A-6846-9AE1-626579C5E9E1}"/>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EBCCCB15-2F16-1D40-B398-9A57494A7C37}"/>
              </a:ext>
            </a:extLst>
          </p:cNvPr>
          <p:cNvSpPr>
            <a:spLocks noGrp="1"/>
          </p:cNvSpPr>
          <p:nvPr>
            <p:ph type="ftr" sz="quarter" idx="11"/>
          </p:nvPr>
        </p:nvSpPr>
        <p:spPr/>
        <p:txBody>
          <a:bodyPr/>
          <a:lstStyle/>
          <a:p>
            <a:endParaRPr lang="en-US" altLang="en-US"/>
          </a:p>
        </p:txBody>
      </p:sp>
      <p:sp>
        <p:nvSpPr>
          <p:cNvPr id="6" name="Slide Number Placeholder 5">
            <a:extLst>
              <a:ext uri="{FF2B5EF4-FFF2-40B4-BE49-F238E27FC236}">
                <a16:creationId xmlns:a16="http://schemas.microsoft.com/office/drawing/2014/main" id="{126935F7-9C80-924E-8A05-D2EA2869C63F}"/>
              </a:ext>
            </a:extLst>
          </p:cNvPr>
          <p:cNvSpPr>
            <a:spLocks noGrp="1"/>
          </p:cNvSpPr>
          <p:nvPr>
            <p:ph type="sldNum" sz="quarter" idx="12"/>
          </p:nvPr>
        </p:nvSpPr>
        <p:spPr/>
        <p:txBody>
          <a:bodyPr/>
          <a:lstStyle/>
          <a:p>
            <a:fld id="{830D38E2-506F-CD49-BDFC-8330B4251516}" type="slidenum">
              <a:rPr lang="en-US" altLang="en-US" smtClean="0"/>
              <a:pPr/>
              <a:t>‹#›</a:t>
            </a:fld>
            <a:endParaRPr lang="en-US" altLang="en-US"/>
          </a:p>
        </p:txBody>
      </p:sp>
    </p:spTree>
    <p:extLst>
      <p:ext uri="{BB962C8B-B14F-4D97-AF65-F5344CB8AC3E}">
        <p14:creationId xmlns:p14="http://schemas.microsoft.com/office/powerpoint/2010/main" val="257258384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BD69-D936-D649-B532-478D8A9E2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2769B-2F7B-3D4F-98B9-7EEA9765042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9BFEC3-E9FA-7F44-84D4-0E784727EE5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4AA7C-2AAB-0044-8374-8AA7DD44CF28}"/>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73AD78C2-F72E-9448-BA75-50CF03115041}"/>
              </a:ext>
            </a:extLst>
          </p:cNvPr>
          <p:cNvSpPr>
            <a:spLocks noGrp="1"/>
          </p:cNvSpPr>
          <p:nvPr>
            <p:ph type="ftr" sz="quarter" idx="11"/>
          </p:nvPr>
        </p:nvSpPr>
        <p:spPr/>
        <p:txBody>
          <a:bodyPr/>
          <a:lstStyle/>
          <a:p>
            <a:endParaRPr lang="en-US" altLang="en-US"/>
          </a:p>
        </p:txBody>
      </p:sp>
      <p:sp>
        <p:nvSpPr>
          <p:cNvPr id="7" name="Slide Number Placeholder 6">
            <a:extLst>
              <a:ext uri="{FF2B5EF4-FFF2-40B4-BE49-F238E27FC236}">
                <a16:creationId xmlns:a16="http://schemas.microsoft.com/office/drawing/2014/main" id="{0476AE95-D0C9-184D-A3C4-D2E9354D0E41}"/>
              </a:ext>
            </a:extLst>
          </p:cNvPr>
          <p:cNvSpPr>
            <a:spLocks noGrp="1"/>
          </p:cNvSpPr>
          <p:nvPr>
            <p:ph type="sldNum" sz="quarter" idx="12"/>
          </p:nvPr>
        </p:nvSpPr>
        <p:spPr/>
        <p:txBody>
          <a:bodyPr/>
          <a:lstStyle/>
          <a:p>
            <a:fld id="{29B170A6-D4CB-4949-B1AD-F58382C949E9}" type="slidenum">
              <a:rPr lang="en-US" altLang="en-US" smtClean="0"/>
              <a:pPr/>
              <a:t>‹#›</a:t>
            </a:fld>
            <a:endParaRPr lang="en-US" altLang="en-US"/>
          </a:p>
        </p:txBody>
      </p:sp>
    </p:spTree>
    <p:extLst>
      <p:ext uri="{BB962C8B-B14F-4D97-AF65-F5344CB8AC3E}">
        <p14:creationId xmlns:p14="http://schemas.microsoft.com/office/powerpoint/2010/main" val="3622709254"/>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54B0-BDBB-A34C-BB49-57F432B0EA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07B4F0-90DC-394F-9EDD-574DCB3C3B6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0EEF9D1-EFBF-4C41-ADC6-01F1C56BB95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AEAD8-E7B5-8847-8F1D-0D1A38292C6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05010-A10F-CE43-A592-8CC4DD8B111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B6A82-1204-854C-8E85-4DB58742843A}"/>
              </a:ext>
            </a:extLst>
          </p:cNvPr>
          <p:cNvSpPr>
            <a:spLocks noGrp="1"/>
          </p:cNvSpPr>
          <p:nvPr>
            <p:ph type="dt" sz="half" idx="10"/>
          </p:nvPr>
        </p:nvSpPr>
        <p:spPr/>
        <p:txBody>
          <a:bodyPr/>
          <a:lstStyle/>
          <a:p>
            <a:endParaRPr lang="en-US" altLang="en-US"/>
          </a:p>
        </p:txBody>
      </p:sp>
      <p:sp>
        <p:nvSpPr>
          <p:cNvPr id="8" name="Footer Placeholder 7">
            <a:extLst>
              <a:ext uri="{FF2B5EF4-FFF2-40B4-BE49-F238E27FC236}">
                <a16:creationId xmlns:a16="http://schemas.microsoft.com/office/drawing/2014/main" id="{3D22204A-F2B6-8D4E-ACD5-93EE8B0B4C0B}"/>
              </a:ext>
            </a:extLst>
          </p:cNvPr>
          <p:cNvSpPr>
            <a:spLocks noGrp="1"/>
          </p:cNvSpPr>
          <p:nvPr>
            <p:ph type="ftr" sz="quarter" idx="11"/>
          </p:nvPr>
        </p:nvSpPr>
        <p:spPr/>
        <p:txBody>
          <a:bodyPr/>
          <a:lstStyle/>
          <a:p>
            <a:endParaRPr lang="en-US" altLang="en-US"/>
          </a:p>
        </p:txBody>
      </p:sp>
      <p:sp>
        <p:nvSpPr>
          <p:cNvPr id="9" name="Slide Number Placeholder 8">
            <a:extLst>
              <a:ext uri="{FF2B5EF4-FFF2-40B4-BE49-F238E27FC236}">
                <a16:creationId xmlns:a16="http://schemas.microsoft.com/office/drawing/2014/main" id="{05076AD2-09A3-0B4A-AB34-827FFD460EFC}"/>
              </a:ext>
            </a:extLst>
          </p:cNvPr>
          <p:cNvSpPr>
            <a:spLocks noGrp="1"/>
          </p:cNvSpPr>
          <p:nvPr>
            <p:ph type="sldNum" sz="quarter" idx="12"/>
          </p:nvPr>
        </p:nvSpPr>
        <p:spPr/>
        <p:txBody>
          <a:bodyPr/>
          <a:lstStyle/>
          <a:p>
            <a:fld id="{B6FBC059-D947-8249-9D78-E69B35387750}" type="slidenum">
              <a:rPr lang="en-US" altLang="en-US" smtClean="0"/>
              <a:pPr/>
              <a:t>‹#›</a:t>
            </a:fld>
            <a:endParaRPr lang="en-US" altLang="en-US"/>
          </a:p>
        </p:txBody>
      </p:sp>
    </p:spTree>
    <p:extLst>
      <p:ext uri="{BB962C8B-B14F-4D97-AF65-F5344CB8AC3E}">
        <p14:creationId xmlns:p14="http://schemas.microsoft.com/office/powerpoint/2010/main" val="150681859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93A4-2833-D045-9D9A-B928122992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4A7549-3029-384C-A43F-DCA0F38C7C6A}"/>
              </a:ext>
            </a:extLst>
          </p:cNvPr>
          <p:cNvSpPr>
            <a:spLocks noGrp="1"/>
          </p:cNvSpPr>
          <p:nvPr>
            <p:ph type="dt" sz="half" idx="10"/>
          </p:nvPr>
        </p:nvSpPr>
        <p:spPr/>
        <p:txBody>
          <a:bodyPr/>
          <a:lstStyle/>
          <a:p>
            <a:endParaRPr lang="en-US" altLang="en-US"/>
          </a:p>
        </p:txBody>
      </p:sp>
      <p:sp>
        <p:nvSpPr>
          <p:cNvPr id="4" name="Footer Placeholder 3">
            <a:extLst>
              <a:ext uri="{FF2B5EF4-FFF2-40B4-BE49-F238E27FC236}">
                <a16:creationId xmlns:a16="http://schemas.microsoft.com/office/drawing/2014/main" id="{C3F61D51-8B3E-0347-9A4C-AD8DC4F9B127}"/>
              </a:ext>
            </a:extLst>
          </p:cNvPr>
          <p:cNvSpPr>
            <a:spLocks noGrp="1"/>
          </p:cNvSpPr>
          <p:nvPr>
            <p:ph type="ftr" sz="quarter" idx="11"/>
          </p:nvPr>
        </p:nvSpPr>
        <p:spPr/>
        <p:txBody>
          <a:bodyPr/>
          <a:lstStyle/>
          <a:p>
            <a:endParaRPr lang="en-US" altLang="en-US"/>
          </a:p>
        </p:txBody>
      </p:sp>
      <p:sp>
        <p:nvSpPr>
          <p:cNvPr id="5" name="Slide Number Placeholder 4">
            <a:extLst>
              <a:ext uri="{FF2B5EF4-FFF2-40B4-BE49-F238E27FC236}">
                <a16:creationId xmlns:a16="http://schemas.microsoft.com/office/drawing/2014/main" id="{6583908D-C620-D449-A830-2882E624CFBB}"/>
              </a:ext>
            </a:extLst>
          </p:cNvPr>
          <p:cNvSpPr>
            <a:spLocks noGrp="1"/>
          </p:cNvSpPr>
          <p:nvPr>
            <p:ph type="sldNum" sz="quarter" idx="12"/>
          </p:nvPr>
        </p:nvSpPr>
        <p:spPr/>
        <p:txBody>
          <a:bodyPr/>
          <a:lstStyle/>
          <a:p>
            <a:fld id="{1F00F28E-4C61-204D-83A2-5CBD779111AA}" type="slidenum">
              <a:rPr lang="en-US" altLang="en-US" smtClean="0"/>
              <a:pPr/>
              <a:t>‹#›</a:t>
            </a:fld>
            <a:endParaRPr lang="en-US" altLang="en-US"/>
          </a:p>
        </p:txBody>
      </p:sp>
    </p:spTree>
    <p:extLst>
      <p:ext uri="{BB962C8B-B14F-4D97-AF65-F5344CB8AC3E}">
        <p14:creationId xmlns:p14="http://schemas.microsoft.com/office/powerpoint/2010/main" val="145613590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0D4AF-0235-A347-8DDD-8805F54B9C17}"/>
              </a:ext>
            </a:extLst>
          </p:cNvPr>
          <p:cNvSpPr>
            <a:spLocks noGrp="1"/>
          </p:cNvSpPr>
          <p:nvPr>
            <p:ph type="dt" sz="half" idx="10"/>
          </p:nvPr>
        </p:nvSpPr>
        <p:spPr/>
        <p:txBody>
          <a:bodyPr/>
          <a:lstStyle/>
          <a:p>
            <a:endParaRPr lang="en-US" altLang="en-US"/>
          </a:p>
        </p:txBody>
      </p:sp>
      <p:sp>
        <p:nvSpPr>
          <p:cNvPr id="3" name="Footer Placeholder 2">
            <a:extLst>
              <a:ext uri="{FF2B5EF4-FFF2-40B4-BE49-F238E27FC236}">
                <a16:creationId xmlns:a16="http://schemas.microsoft.com/office/drawing/2014/main" id="{39B52E68-61F5-D74C-B421-BDEEC1EAB8EC}"/>
              </a:ext>
            </a:extLst>
          </p:cNvPr>
          <p:cNvSpPr>
            <a:spLocks noGrp="1"/>
          </p:cNvSpPr>
          <p:nvPr>
            <p:ph type="ftr" sz="quarter" idx="11"/>
          </p:nvPr>
        </p:nvSpPr>
        <p:spPr/>
        <p:txBody>
          <a:bodyPr/>
          <a:lstStyle/>
          <a:p>
            <a:endParaRPr lang="en-US" altLang="en-US"/>
          </a:p>
        </p:txBody>
      </p:sp>
      <p:sp>
        <p:nvSpPr>
          <p:cNvPr id="4" name="Slide Number Placeholder 3">
            <a:extLst>
              <a:ext uri="{FF2B5EF4-FFF2-40B4-BE49-F238E27FC236}">
                <a16:creationId xmlns:a16="http://schemas.microsoft.com/office/drawing/2014/main" id="{7152D37C-5443-0743-9403-B632D4946525}"/>
              </a:ext>
            </a:extLst>
          </p:cNvPr>
          <p:cNvSpPr>
            <a:spLocks noGrp="1"/>
          </p:cNvSpPr>
          <p:nvPr>
            <p:ph type="sldNum" sz="quarter" idx="12"/>
          </p:nvPr>
        </p:nvSpPr>
        <p:spPr/>
        <p:txBody>
          <a:bodyPr/>
          <a:lstStyle/>
          <a:p>
            <a:fld id="{99145B20-EA07-2B47-B1DB-CA46B517FBB9}" type="slidenum">
              <a:rPr lang="en-US" altLang="en-US" smtClean="0"/>
              <a:pPr/>
              <a:t>‹#›</a:t>
            </a:fld>
            <a:endParaRPr lang="en-US" altLang="en-US"/>
          </a:p>
        </p:txBody>
      </p:sp>
    </p:spTree>
    <p:extLst>
      <p:ext uri="{BB962C8B-B14F-4D97-AF65-F5344CB8AC3E}">
        <p14:creationId xmlns:p14="http://schemas.microsoft.com/office/powerpoint/2010/main" val="218833304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7B59-DAF8-D745-BFEA-0762E494214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3AFDBD7-6EE6-F448-AEDB-5577FD6AD2D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1434-4B03-DA48-B791-67323D2DC8D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199E9FA-E8B9-E04E-9F88-FD5FB8F23DA6}"/>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B2189045-DBA9-9C41-8447-25A47D7DC183}"/>
              </a:ext>
            </a:extLst>
          </p:cNvPr>
          <p:cNvSpPr>
            <a:spLocks noGrp="1"/>
          </p:cNvSpPr>
          <p:nvPr>
            <p:ph type="ftr" sz="quarter" idx="11"/>
          </p:nvPr>
        </p:nvSpPr>
        <p:spPr/>
        <p:txBody>
          <a:bodyPr/>
          <a:lstStyle/>
          <a:p>
            <a:endParaRPr lang="en-US" altLang="en-US"/>
          </a:p>
        </p:txBody>
      </p:sp>
      <p:sp>
        <p:nvSpPr>
          <p:cNvPr id="7" name="Slide Number Placeholder 6">
            <a:extLst>
              <a:ext uri="{FF2B5EF4-FFF2-40B4-BE49-F238E27FC236}">
                <a16:creationId xmlns:a16="http://schemas.microsoft.com/office/drawing/2014/main" id="{B4090460-4B7E-944B-AAEF-B60E026E39C8}"/>
              </a:ext>
            </a:extLst>
          </p:cNvPr>
          <p:cNvSpPr>
            <a:spLocks noGrp="1"/>
          </p:cNvSpPr>
          <p:nvPr>
            <p:ph type="sldNum" sz="quarter" idx="12"/>
          </p:nvPr>
        </p:nvSpPr>
        <p:spPr/>
        <p:txBody>
          <a:bodyPr/>
          <a:lstStyle/>
          <a:p>
            <a:fld id="{420C5CC9-D94A-484C-BCAC-80533DA05CFD}" type="slidenum">
              <a:rPr lang="en-US" altLang="en-US" smtClean="0"/>
              <a:pPr/>
              <a:t>‹#›</a:t>
            </a:fld>
            <a:endParaRPr lang="en-US" altLang="en-US"/>
          </a:p>
        </p:txBody>
      </p:sp>
    </p:spTree>
    <p:extLst>
      <p:ext uri="{BB962C8B-B14F-4D97-AF65-F5344CB8AC3E}">
        <p14:creationId xmlns:p14="http://schemas.microsoft.com/office/powerpoint/2010/main" val="175567004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1EDC-501F-A244-9757-752ED9190A0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05A420C-CDDE-454D-BD78-A9BB7317205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2D4604F-E288-F849-B1FF-0E4192B4D00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F52A45F-C407-CB49-867A-F6EDCE02527E}"/>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F2CADBA5-10B1-3946-AB4B-1E075F2B429F}"/>
              </a:ext>
            </a:extLst>
          </p:cNvPr>
          <p:cNvSpPr>
            <a:spLocks noGrp="1"/>
          </p:cNvSpPr>
          <p:nvPr>
            <p:ph type="ftr" sz="quarter" idx="11"/>
          </p:nvPr>
        </p:nvSpPr>
        <p:spPr/>
        <p:txBody>
          <a:bodyPr/>
          <a:lstStyle/>
          <a:p>
            <a:endParaRPr lang="en-US" altLang="en-US"/>
          </a:p>
        </p:txBody>
      </p:sp>
      <p:sp>
        <p:nvSpPr>
          <p:cNvPr id="7" name="Slide Number Placeholder 6">
            <a:extLst>
              <a:ext uri="{FF2B5EF4-FFF2-40B4-BE49-F238E27FC236}">
                <a16:creationId xmlns:a16="http://schemas.microsoft.com/office/drawing/2014/main" id="{EC1FA8A8-F31F-E941-9A0C-23AC695B4E87}"/>
              </a:ext>
            </a:extLst>
          </p:cNvPr>
          <p:cNvSpPr>
            <a:spLocks noGrp="1"/>
          </p:cNvSpPr>
          <p:nvPr>
            <p:ph type="sldNum" sz="quarter" idx="12"/>
          </p:nvPr>
        </p:nvSpPr>
        <p:spPr/>
        <p:txBody>
          <a:bodyPr/>
          <a:lstStyle/>
          <a:p>
            <a:fld id="{B9EF501C-3A55-9D4B-976D-F06B81213AD1}" type="slidenum">
              <a:rPr lang="en-US" altLang="en-US" smtClean="0"/>
              <a:pPr/>
              <a:t>‹#›</a:t>
            </a:fld>
            <a:endParaRPr lang="en-US" altLang="en-US"/>
          </a:p>
        </p:txBody>
      </p:sp>
    </p:spTree>
    <p:extLst>
      <p:ext uri="{BB962C8B-B14F-4D97-AF65-F5344CB8AC3E}">
        <p14:creationId xmlns:p14="http://schemas.microsoft.com/office/powerpoint/2010/main" val="372041162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5D6FE-AFCA-F247-8D02-BE6DF799FE3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7816B3-D925-FE4B-83C8-0A2124725A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E2097-4842-EE43-80F6-C3E3404F62D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5" name="Footer Placeholder 4">
            <a:extLst>
              <a:ext uri="{FF2B5EF4-FFF2-40B4-BE49-F238E27FC236}">
                <a16:creationId xmlns:a16="http://schemas.microsoft.com/office/drawing/2014/main" id="{D24441B5-40F2-BE4B-B53D-32E5ACD0730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en-US"/>
          </a:p>
        </p:txBody>
      </p:sp>
      <p:sp>
        <p:nvSpPr>
          <p:cNvPr id="6" name="Slide Number Placeholder 5">
            <a:extLst>
              <a:ext uri="{FF2B5EF4-FFF2-40B4-BE49-F238E27FC236}">
                <a16:creationId xmlns:a16="http://schemas.microsoft.com/office/drawing/2014/main" id="{FF857698-FB69-C649-B3A6-A900B1998A7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386778-5A3D-3747-96E9-3D9629168C7D}" type="slidenum">
              <a:rPr lang="en-US" altLang="en-US" smtClean="0"/>
              <a:pPr/>
              <a:t>‹#›</a:t>
            </a:fld>
            <a:endParaRPr lang="en-US" altLang="en-US"/>
          </a:p>
        </p:txBody>
      </p:sp>
    </p:spTree>
    <p:extLst>
      <p:ext uri="{BB962C8B-B14F-4D97-AF65-F5344CB8AC3E}">
        <p14:creationId xmlns:p14="http://schemas.microsoft.com/office/powerpoint/2010/main" val="38511414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ransition>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5D6FE-AFCA-F247-8D02-BE6DF799FE3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7816B3-D925-FE4B-83C8-0A2124725A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E2097-4842-EE43-80F6-C3E3404F62D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5" name="Footer Placeholder 4">
            <a:extLst>
              <a:ext uri="{FF2B5EF4-FFF2-40B4-BE49-F238E27FC236}">
                <a16:creationId xmlns:a16="http://schemas.microsoft.com/office/drawing/2014/main" id="{D24441B5-40F2-BE4B-B53D-32E5ACD0730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en-US"/>
          </a:p>
        </p:txBody>
      </p:sp>
      <p:sp>
        <p:nvSpPr>
          <p:cNvPr id="6" name="Slide Number Placeholder 5">
            <a:extLst>
              <a:ext uri="{FF2B5EF4-FFF2-40B4-BE49-F238E27FC236}">
                <a16:creationId xmlns:a16="http://schemas.microsoft.com/office/drawing/2014/main" id="{FF857698-FB69-C649-B3A6-A900B1998A7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1F8E87-510B-1A41-B851-9D805CD4A281}" type="slidenum">
              <a:rPr lang="en-US" altLang="en-US" smtClean="0"/>
              <a:pPr/>
              <a:t>‹#›</a:t>
            </a:fld>
            <a:endParaRPr lang="en-US" altLang="en-US"/>
          </a:p>
        </p:txBody>
      </p:sp>
    </p:spTree>
    <p:extLst>
      <p:ext uri="{BB962C8B-B14F-4D97-AF65-F5344CB8AC3E}">
        <p14:creationId xmlns:p14="http://schemas.microsoft.com/office/powerpoint/2010/main" val="78803400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66EB8572-F007-7E46-9813-081EF7C0E548}"/>
              </a:ext>
            </a:extLst>
          </p:cNvPr>
          <p:cNvSpPr>
            <a:spLocks noGrp="1" noChangeArrowheads="1"/>
          </p:cNvSpPr>
          <p:nvPr>
            <p:ph type="title"/>
          </p:nvPr>
        </p:nvSpPr>
        <p:spPr>
          <a:xfrm>
            <a:off x="609600" y="0"/>
            <a:ext cx="7772400" cy="1143000"/>
          </a:xfrm>
        </p:spPr>
        <p:txBody>
          <a:bodyPr/>
          <a:lstStyle/>
          <a:p>
            <a:r>
              <a:rPr lang="en-US" altLang="en-US" sz="2400" b="1" dirty="0">
                <a:latin typeface="Times" pitchFamily="2" charset="0"/>
              </a:rPr>
              <a:t>		The Underperformance Phenomenon</a:t>
            </a:r>
            <a:endParaRPr lang="en-US" altLang="en-US" sz="2000" dirty="0"/>
          </a:p>
        </p:txBody>
      </p:sp>
      <p:sp>
        <p:nvSpPr>
          <p:cNvPr id="492547" name="Line 3">
            <a:extLst>
              <a:ext uri="{FF2B5EF4-FFF2-40B4-BE49-F238E27FC236}">
                <a16:creationId xmlns:a16="http://schemas.microsoft.com/office/drawing/2014/main" id="{972C4B96-2E24-9E43-A9EB-5FAC1F77D05A}"/>
              </a:ext>
            </a:extLst>
          </p:cNvPr>
          <p:cNvSpPr>
            <a:spLocks noChangeShapeType="1"/>
          </p:cNvSpPr>
          <p:nvPr/>
        </p:nvSpPr>
        <p:spPr bwMode="auto">
          <a:xfrm>
            <a:off x="1828800" y="1447800"/>
            <a:ext cx="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48" name="Line 4">
            <a:extLst>
              <a:ext uri="{FF2B5EF4-FFF2-40B4-BE49-F238E27FC236}">
                <a16:creationId xmlns:a16="http://schemas.microsoft.com/office/drawing/2014/main" id="{19349745-B2DA-5A46-9AB2-9815057DA5B7}"/>
              </a:ext>
            </a:extLst>
          </p:cNvPr>
          <p:cNvSpPr>
            <a:spLocks noChangeShapeType="1"/>
          </p:cNvSpPr>
          <p:nvPr/>
        </p:nvSpPr>
        <p:spPr bwMode="auto">
          <a:xfrm>
            <a:off x="1828800" y="5410200"/>
            <a:ext cx="632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49" name="Line 5">
            <a:extLst>
              <a:ext uri="{FF2B5EF4-FFF2-40B4-BE49-F238E27FC236}">
                <a16:creationId xmlns:a16="http://schemas.microsoft.com/office/drawing/2014/main" id="{6078D76C-EE55-DB4C-ADE1-3784C652AC9D}"/>
              </a:ext>
            </a:extLst>
          </p:cNvPr>
          <p:cNvSpPr>
            <a:spLocks noChangeShapeType="1"/>
          </p:cNvSpPr>
          <p:nvPr/>
        </p:nvSpPr>
        <p:spPr bwMode="auto">
          <a:xfrm flipV="1">
            <a:off x="2286000" y="1447800"/>
            <a:ext cx="518160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50" name="Line 6">
            <a:extLst>
              <a:ext uri="{FF2B5EF4-FFF2-40B4-BE49-F238E27FC236}">
                <a16:creationId xmlns:a16="http://schemas.microsoft.com/office/drawing/2014/main" id="{AF0B84EC-3403-7444-A7E7-E1A8F879EF19}"/>
              </a:ext>
            </a:extLst>
          </p:cNvPr>
          <p:cNvSpPr>
            <a:spLocks noChangeShapeType="1"/>
          </p:cNvSpPr>
          <p:nvPr/>
        </p:nvSpPr>
        <p:spPr bwMode="auto">
          <a:xfrm flipV="1">
            <a:off x="2286000" y="2362200"/>
            <a:ext cx="518160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51" name="Text Box 7">
            <a:extLst>
              <a:ext uri="{FF2B5EF4-FFF2-40B4-BE49-F238E27FC236}">
                <a16:creationId xmlns:a16="http://schemas.microsoft.com/office/drawing/2014/main" id="{9DEF11C9-1E3D-C44F-8BDF-6F1ED52DDC76}"/>
              </a:ext>
            </a:extLst>
          </p:cNvPr>
          <p:cNvSpPr txBox="1">
            <a:spLocks noChangeArrowheads="1"/>
          </p:cNvSpPr>
          <p:nvPr/>
        </p:nvSpPr>
        <p:spPr bwMode="auto">
          <a:xfrm>
            <a:off x="2286000" y="5562600"/>
            <a:ext cx="5867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aseline="0">
                <a:latin typeface="Times" pitchFamily="2" charset="0"/>
              </a:rPr>
              <a:t>Ability (Preparation) Predictor Scores (e.g., SAT scores)</a:t>
            </a:r>
            <a:r>
              <a:rPr lang="en-US" altLang="en-US" sz="1800" b="0" baseline="0">
                <a:latin typeface="Times" pitchFamily="2" charset="0"/>
              </a:rPr>
              <a:t> </a:t>
            </a:r>
          </a:p>
        </p:txBody>
      </p:sp>
      <p:sp>
        <p:nvSpPr>
          <p:cNvPr id="492552" name="Text Box 8">
            <a:extLst>
              <a:ext uri="{FF2B5EF4-FFF2-40B4-BE49-F238E27FC236}">
                <a16:creationId xmlns:a16="http://schemas.microsoft.com/office/drawing/2014/main" id="{1E12B8C9-369C-574C-BC65-CB21FCDAA06E}"/>
              </a:ext>
            </a:extLst>
          </p:cNvPr>
          <p:cNvSpPr txBox="1">
            <a:spLocks noChangeArrowheads="1"/>
          </p:cNvSpPr>
          <p:nvPr/>
        </p:nvSpPr>
        <p:spPr bwMode="auto">
          <a:xfrm>
            <a:off x="381000" y="1447800"/>
            <a:ext cx="16764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aseline="0">
                <a:latin typeface="Times" pitchFamily="2" charset="0"/>
              </a:rPr>
              <a:t>Performance</a:t>
            </a:r>
          </a:p>
          <a:p>
            <a:r>
              <a:rPr lang="en-US" altLang="en-US" sz="1600" baseline="0">
                <a:latin typeface="Times" pitchFamily="2" charset="0"/>
              </a:rPr>
              <a:t>Criterion </a:t>
            </a:r>
          </a:p>
          <a:p>
            <a:r>
              <a:rPr lang="en-US" altLang="en-US" sz="1600" baseline="0">
                <a:latin typeface="Times" pitchFamily="2" charset="0"/>
              </a:rPr>
              <a:t>(e.g., Freshman</a:t>
            </a:r>
          </a:p>
          <a:p>
            <a:r>
              <a:rPr lang="en-US" altLang="en-US" sz="1600" baseline="0">
                <a:latin typeface="Times" pitchFamily="2" charset="0"/>
              </a:rPr>
              <a:t> or Cumulative</a:t>
            </a:r>
          </a:p>
          <a:p>
            <a:r>
              <a:rPr lang="en-US" altLang="en-US" sz="1600" baseline="0">
                <a:latin typeface="Times" pitchFamily="2" charset="0"/>
              </a:rPr>
              <a:t>GPA)</a:t>
            </a:r>
            <a:r>
              <a:rPr lang="en-US" altLang="en-US" sz="2000" baseline="0">
                <a:latin typeface="Times" pitchFamily="2" charset="0"/>
              </a:rPr>
              <a:t> </a:t>
            </a:r>
          </a:p>
        </p:txBody>
      </p:sp>
      <p:sp>
        <p:nvSpPr>
          <p:cNvPr id="492553" name="Text Box 9">
            <a:extLst>
              <a:ext uri="{FF2B5EF4-FFF2-40B4-BE49-F238E27FC236}">
                <a16:creationId xmlns:a16="http://schemas.microsoft.com/office/drawing/2014/main" id="{5D64B241-8388-2347-A247-E31A79441060}"/>
              </a:ext>
            </a:extLst>
          </p:cNvPr>
          <p:cNvSpPr txBox="1">
            <a:spLocks noChangeArrowheads="1"/>
          </p:cNvSpPr>
          <p:nvPr/>
        </p:nvSpPr>
        <p:spPr bwMode="auto">
          <a:xfrm>
            <a:off x="7375525" y="1217613"/>
            <a:ext cx="1250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latin typeface="Times" pitchFamily="2" charset="0"/>
              </a:rPr>
              <a:t>All Students</a:t>
            </a:r>
            <a:endParaRPr lang="en-US" altLang="en-US" sz="1800" baseline="0">
              <a:latin typeface="Times" pitchFamily="2" charset="0"/>
            </a:endParaRPr>
          </a:p>
        </p:txBody>
      </p:sp>
      <p:sp>
        <p:nvSpPr>
          <p:cNvPr id="492554" name="Text Box 10">
            <a:extLst>
              <a:ext uri="{FF2B5EF4-FFF2-40B4-BE49-F238E27FC236}">
                <a16:creationId xmlns:a16="http://schemas.microsoft.com/office/drawing/2014/main" id="{A09C8B69-FC29-5245-A9A1-14FC7BE20247}"/>
              </a:ext>
            </a:extLst>
          </p:cNvPr>
          <p:cNvSpPr txBox="1">
            <a:spLocks noChangeArrowheads="1"/>
          </p:cNvSpPr>
          <p:nvPr/>
        </p:nvSpPr>
        <p:spPr bwMode="auto">
          <a:xfrm>
            <a:off x="7375525" y="2185988"/>
            <a:ext cx="153987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aseline="0">
                <a:latin typeface="Times" pitchFamily="2" charset="0"/>
              </a:rPr>
              <a:t>Ability </a:t>
            </a:r>
          </a:p>
          <a:p>
            <a:r>
              <a:rPr lang="en-US" altLang="en-US" sz="1600" baseline="0">
                <a:latin typeface="Times" pitchFamily="2" charset="0"/>
              </a:rPr>
              <a:t>Stereotyped </a:t>
            </a:r>
          </a:p>
          <a:p>
            <a:r>
              <a:rPr lang="en-US" altLang="en-US" sz="1600" baseline="0">
                <a:latin typeface="Times" pitchFamily="2" charset="0"/>
              </a:rPr>
              <a:t>Students (e.g.,</a:t>
            </a:r>
          </a:p>
          <a:p>
            <a:r>
              <a:rPr lang="en-US" altLang="en-US" sz="1600" baseline="0">
                <a:latin typeface="Times" pitchFamily="2" charset="0"/>
              </a:rPr>
              <a:t>Women in math, </a:t>
            </a:r>
          </a:p>
          <a:p>
            <a:r>
              <a:rPr lang="en-US" altLang="en-US" sz="1600" baseline="0">
                <a:latin typeface="Times" pitchFamily="2" charset="0"/>
              </a:rPr>
              <a:t>African</a:t>
            </a:r>
          </a:p>
          <a:p>
            <a:r>
              <a:rPr lang="en-US" altLang="en-US" sz="1600" baseline="0">
                <a:latin typeface="Times" pitchFamily="2" charset="0"/>
              </a:rPr>
              <a:t>Americans)</a:t>
            </a:r>
          </a:p>
        </p:txBody>
      </p:sp>
      <p:sp>
        <p:nvSpPr>
          <p:cNvPr id="492555" name="Text Box 11">
            <a:extLst>
              <a:ext uri="{FF2B5EF4-FFF2-40B4-BE49-F238E27FC236}">
                <a16:creationId xmlns:a16="http://schemas.microsoft.com/office/drawing/2014/main" id="{6C6608F5-621D-394C-9645-C4E849B43774}"/>
              </a:ext>
            </a:extLst>
          </p:cNvPr>
          <p:cNvSpPr txBox="1">
            <a:spLocks noChangeArrowheads="1"/>
          </p:cNvSpPr>
          <p:nvPr/>
        </p:nvSpPr>
        <p:spPr bwMode="auto">
          <a:xfrm>
            <a:off x="381000" y="5867400"/>
            <a:ext cx="8651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aseline="0">
                <a:latin typeface="Times" pitchFamily="2" charset="0"/>
              </a:rPr>
              <a:t>Underperformance: At every level of preparation, performance on the criterion measure  is lower</a:t>
            </a:r>
          </a:p>
          <a:p>
            <a:r>
              <a:rPr lang="en-US" altLang="en-US" sz="1400" baseline="0">
                <a:latin typeface="Times" pitchFamily="2" charset="0"/>
              </a:rPr>
              <a:t>for members of the ability-stereotyped group</a:t>
            </a:r>
            <a:r>
              <a:rPr lang="en-US" altLang="en-US" sz="1400" b="0" baseline="0">
                <a:latin typeface="Times" pitchFamily="2" charset="0"/>
              </a:rPr>
              <a:t>.</a:t>
            </a:r>
            <a:r>
              <a:rPr lang="en-US" altLang="en-US" sz="1600" b="0" baseline="0">
                <a:latin typeface="Times" pitchFamily="2"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2549"/>
                                        </p:tgtEl>
                                        <p:attrNameLst>
                                          <p:attrName>style.visibility</p:attrName>
                                        </p:attrNameLst>
                                      </p:cBhvr>
                                      <p:to>
                                        <p:strVal val="visible"/>
                                      </p:to>
                                    </p:set>
                                    <p:animEffect transition="in" filter="wipe(left)">
                                      <p:cBhvr>
                                        <p:cTn id="7" dur="500"/>
                                        <p:tgtEl>
                                          <p:spTgt spid="492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2550"/>
                                        </p:tgtEl>
                                        <p:attrNameLst>
                                          <p:attrName>style.visibility</p:attrName>
                                        </p:attrNameLst>
                                      </p:cBhvr>
                                      <p:to>
                                        <p:strVal val="visible"/>
                                      </p:to>
                                    </p:set>
                                    <p:animEffect transition="in" filter="wipe(left)">
                                      <p:cBhvr>
                                        <p:cTn id="12" dur="500"/>
                                        <p:tgtEl>
                                          <p:spTgt spid="492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F7306C4F-422E-434A-85CA-E10E121C2E63}"/>
              </a:ext>
            </a:extLst>
          </p:cNvPr>
          <p:cNvSpPr>
            <a:spLocks noGrp="1" noChangeArrowheads="1"/>
          </p:cNvSpPr>
          <p:nvPr>
            <p:ph type="title"/>
          </p:nvPr>
        </p:nvSpPr>
        <p:spPr>
          <a:xfrm>
            <a:off x="838200" y="304800"/>
            <a:ext cx="7772400" cy="990600"/>
          </a:xfrm>
        </p:spPr>
        <p:txBody>
          <a:bodyPr/>
          <a:lstStyle/>
          <a:p>
            <a:endParaRPr lang="en-US" altLang="en-US"/>
          </a:p>
        </p:txBody>
      </p:sp>
      <p:sp>
        <p:nvSpPr>
          <p:cNvPr id="171011" name="Rectangle 3">
            <a:extLst>
              <a:ext uri="{FF2B5EF4-FFF2-40B4-BE49-F238E27FC236}">
                <a16:creationId xmlns:a16="http://schemas.microsoft.com/office/drawing/2014/main" id="{F7256F50-1115-DB48-A67D-12CCD4DFB6AF}"/>
              </a:ext>
            </a:extLst>
          </p:cNvPr>
          <p:cNvSpPr>
            <a:spLocks noGrp="1" noChangeArrowheads="1"/>
          </p:cNvSpPr>
          <p:nvPr>
            <p:ph idx="1"/>
          </p:nvPr>
        </p:nvSpPr>
        <p:spPr>
          <a:xfrm>
            <a:off x="914400" y="1828800"/>
            <a:ext cx="7772400" cy="4191000"/>
          </a:xfrm>
        </p:spPr>
        <p:txBody>
          <a:bodyPr/>
          <a:lstStyle/>
          <a:p>
            <a:pPr>
              <a:lnSpc>
                <a:spcPct val="90000"/>
              </a:lnSpc>
            </a:pPr>
            <a:r>
              <a:rPr lang="en-US" altLang="en-US" sz="4400">
                <a:latin typeface="Times New Roman" panose="02020603050405020304" pitchFamily="18" charset="0"/>
              </a:rPr>
              <a:t>Cues that signal non-threatening contingences foster belonging in the setting and thus, learning and performance. </a:t>
            </a:r>
            <a:endParaRPr lang="en-US" altLang="en-US"/>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AEA3096A-9CB3-E34C-9A95-C0869C32DF1D}"/>
              </a:ext>
            </a:extLst>
          </p:cNvPr>
          <p:cNvSpPr>
            <a:spLocks noGrp="1" noChangeArrowheads="1"/>
          </p:cNvSpPr>
          <p:nvPr>
            <p:ph type="title"/>
          </p:nvPr>
        </p:nvSpPr>
        <p:spPr>
          <a:xfrm>
            <a:off x="685800" y="762000"/>
            <a:ext cx="7772400" cy="990600"/>
          </a:xfrm>
        </p:spPr>
        <p:txBody>
          <a:bodyPr>
            <a:normAutofit fontScale="90000"/>
          </a:bodyPr>
          <a:lstStyle/>
          <a:p>
            <a:r>
              <a:rPr lang="en-US" altLang="en-US" b="1">
                <a:latin typeface="Times New Roman" panose="02020603050405020304" pitchFamily="18" charset="0"/>
              </a:rPr>
              <a:t>Contingencies deriving from features of a setting that would exist even without ongoing prejudice</a:t>
            </a:r>
            <a:endParaRPr lang="en-US" altLang="en-US" sz="4000" b="1">
              <a:latin typeface="Times New Roman" panose="02020603050405020304" pitchFamily="18" charset="0"/>
            </a:endParaRPr>
          </a:p>
        </p:txBody>
      </p:sp>
      <p:sp>
        <p:nvSpPr>
          <p:cNvPr id="443395" name="Rectangle 3">
            <a:extLst>
              <a:ext uri="{FF2B5EF4-FFF2-40B4-BE49-F238E27FC236}">
                <a16:creationId xmlns:a16="http://schemas.microsoft.com/office/drawing/2014/main" id="{143CDA23-B1B3-C045-8805-AECEF06CF961}"/>
              </a:ext>
            </a:extLst>
          </p:cNvPr>
          <p:cNvSpPr>
            <a:spLocks noGrp="1" noChangeArrowheads="1"/>
          </p:cNvSpPr>
          <p:nvPr>
            <p:ph idx="1"/>
          </p:nvPr>
        </p:nvSpPr>
        <p:spPr>
          <a:xfrm>
            <a:off x="609600" y="1905000"/>
            <a:ext cx="7772400" cy="4191000"/>
          </a:xfrm>
        </p:spPr>
        <p:txBody>
          <a:bodyPr/>
          <a:lstStyle/>
          <a:p>
            <a:pPr marL="342900" lvl="1" indent="0">
              <a:buNone/>
            </a:pPr>
            <a:endParaRPr lang="en-US" altLang="en-US" sz="2500" b="1" i="1" dirty="0">
              <a:latin typeface="Times New Roman" panose="02020603050405020304" pitchFamily="18" charset="0"/>
            </a:endParaRPr>
          </a:p>
          <a:p>
            <a:pPr lvl="1"/>
            <a:r>
              <a:rPr lang="en-US" altLang="en-US" sz="2500" b="1" i="1" dirty="0">
                <a:latin typeface="Times New Roman" panose="02020603050405020304" pitchFamily="18" charset="0"/>
              </a:rPr>
              <a:t>Identity-segregated networks, personal &amp; professional </a:t>
            </a:r>
          </a:p>
          <a:p>
            <a:pPr lvl="1"/>
            <a:endParaRPr lang="en-US" altLang="en-US" sz="2500" b="1" i="1" dirty="0">
              <a:latin typeface="Times New Roman" panose="02020603050405020304" pitchFamily="18" charset="0"/>
            </a:endParaRPr>
          </a:p>
          <a:p>
            <a:pPr lvl="1"/>
            <a:r>
              <a:rPr lang="en-US" altLang="en-US" sz="2500" b="1" i="1" dirty="0">
                <a:latin typeface="Times New Roman" panose="02020603050405020304" pitchFamily="18" charset="0"/>
              </a:rPr>
              <a:t>The form of “color-blindness” in which group differences in identity contingencies are not recognized</a:t>
            </a:r>
          </a:p>
          <a:p>
            <a:pPr lvl="1"/>
            <a:endParaRPr lang="en-US" altLang="en-US" sz="2500" b="1" i="1" dirty="0">
              <a:latin typeface="Times New Roman" panose="02020603050405020304" pitchFamily="18" charset="0"/>
            </a:endParaRPr>
          </a:p>
          <a:p>
            <a:pPr lvl="1"/>
            <a:r>
              <a:rPr lang="en-US" altLang="en-US" sz="2500" b="1" i="1" dirty="0">
                <a:latin typeface="Times New Roman" panose="02020603050405020304" pitchFamily="18" charset="0"/>
              </a:rPr>
              <a:t>Low priority on identity integration in the setting</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1410" name="Picture 2">
            <a:extLst>
              <a:ext uri="{FF2B5EF4-FFF2-40B4-BE49-F238E27FC236}">
                <a16:creationId xmlns:a16="http://schemas.microsoft.com/office/drawing/2014/main" id="{76103609-09FB-CB4F-8054-378548757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621588" cy="4802188"/>
          </a:xfrm>
          <a:prstGeom prst="rect">
            <a:avLst/>
          </a:prstGeom>
          <a:noFill/>
          <a:extLst>
            <a:ext uri="{909E8E84-426E-40DD-AFC4-6F175D3DCCD1}">
              <a14:hiddenFill xmlns:a14="http://schemas.microsoft.com/office/drawing/2010/main">
                <a:solidFill>
                  <a:srgbClr val="FFFFFF"/>
                </a:solidFill>
              </a14:hiddenFill>
            </a:ext>
          </a:extLst>
        </p:spPr>
      </p:pic>
      <p:sp>
        <p:nvSpPr>
          <p:cNvPr id="401411" name="Line 3">
            <a:extLst>
              <a:ext uri="{FF2B5EF4-FFF2-40B4-BE49-F238E27FC236}">
                <a16:creationId xmlns:a16="http://schemas.microsoft.com/office/drawing/2014/main" id="{8BE71FF8-3314-074E-AFE5-40B6AA2F5A4E}"/>
              </a:ext>
            </a:extLst>
          </p:cNvPr>
          <p:cNvSpPr>
            <a:spLocks noChangeShapeType="1"/>
          </p:cNvSpPr>
          <p:nvPr/>
        </p:nvSpPr>
        <p:spPr bwMode="auto">
          <a:xfrm flipV="1">
            <a:off x="5257800" y="609600"/>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12" name="Rectangle 4">
            <a:extLst>
              <a:ext uri="{FF2B5EF4-FFF2-40B4-BE49-F238E27FC236}">
                <a16:creationId xmlns:a16="http://schemas.microsoft.com/office/drawing/2014/main" id="{1BC8D2DF-FE62-584C-8747-D65523B67D18}"/>
              </a:ext>
            </a:extLst>
          </p:cNvPr>
          <p:cNvSpPr>
            <a:spLocks noChangeArrowheads="1"/>
          </p:cNvSpPr>
          <p:nvPr/>
        </p:nvSpPr>
        <p:spPr bwMode="auto">
          <a:xfrm>
            <a:off x="5029200" y="381000"/>
            <a:ext cx="1066800" cy="457200"/>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3" name="Text Box 5">
            <a:extLst>
              <a:ext uri="{FF2B5EF4-FFF2-40B4-BE49-F238E27FC236}">
                <a16:creationId xmlns:a16="http://schemas.microsoft.com/office/drawing/2014/main" id="{1593F2D6-5D78-6041-95C9-9371BF65FEEE}"/>
              </a:ext>
            </a:extLst>
          </p:cNvPr>
          <p:cNvSpPr txBox="1">
            <a:spLocks noChangeArrowheads="1"/>
          </p:cNvSpPr>
          <p:nvPr/>
        </p:nvSpPr>
        <p:spPr bwMode="auto">
          <a:xfrm>
            <a:off x="5181600" y="457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600" b="0" i="1" baseline="0">
                <a:solidFill>
                  <a:schemeClr val="bg1"/>
                </a:solidFill>
                <a:latin typeface="Arial" panose="020B0604020202020204" pitchFamily="34" charset="0"/>
              </a:rPr>
              <a:t>Office</a:t>
            </a:r>
          </a:p>
        </p:txBody>
      </p:sp>
      <p:sp>
        <p:nvSpPr>
          <p:cNvPr id="401414" name="Oval 6">
            <a:extLst>
              <a:ext uri="{FF2B5EF4-FFF2-40B4-BE49-F238E27FC236}">
                <a16:creationId xmlns:a16="http://schemas.microsoft.com/office/drawing/2014/main" id="{87DA8997-008B-284C-BFBC-2C100DE48840}"/>
              </a:ext>
            </a:extLst>
          </p:cNvPr>
          <p:cNvSpPr>
            <a:spLocks noChangeArrowheads="1"/>
          </p:cNvSpPr>
          <p:nvPr/>
        </p:nvSpPr>
        <p:spPr bwMode="auto">
          <a:xfrm>
            <a:off x="5181600" y="3124200"/>
            <a:ext cx="1524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5" name="Rectangle 7">
            <a:extLst>
              <a:ext uri="{FF2B5EF4-FFF2-40B4-BE49-F238E27FC236}">
                <a16:creationId xmlns:a16="http://schemas.microsoft.com/office/drawing/2014/main" id="{58E6541B-148D-0744-9812-64DED2D123AD}"/>
              </a:ext>
            </a:extLst>
          </p:cNvPr>
          <p:cNvSpPr>
            <a:spLocks noGrp="1" noChangeArrowheads="1"/>
          </p:cNvSpPr>
          <p:nvPr>
            <p:ph type="title"/>
          </p:nvPr>
        </p:nvSpPr>
        <p:spPr/>
        <p:txBody>
          <a:bodyPr/>
          <a:lstStyle/>
          <a:p>
            <a:r>
              <a:rPr lang="en-US" altLang="en-US"/>
              <a:t>Neutral </a:t>
            </a:r>
            <a:br>
              <a:rPr lang="en-US" altLang="en-US"/>
            </a:br>
            <a:r>
              <a:rPr lang="en-US" altLang="en-US"/>
              <a:t>Structural Cue</a:t>
            </a:r>
          </a:p>
        </p:txBody>
      </p:sp>
      <p:pic>
        <p:nvPicPr>
          <p:cNvPr id="401416" name="Picture 8">
            <a:extLst>
              <a:ext uri="{FF2B5EF4-FFF2-40B4-BE49-F238E27FC236}">
                <a16:creationId xmlns:a16="http://schemas.microsoft.com/office/drawing/2014/main" id="{B8889A99-4241-4441-AB32-DF63E08B4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895600"/>
            <a:ext cx="265113" cy="292100"/>
          </a:xfrm>
          <a:prstGeom prst="rect">
            <a:avLst/>
          </a:prstGeom>
          <a:noFill/>
          <a:extLst>
            <a:ext uri="{909E8E84-426E-40DD-AFC4-6F175D3DCCD1}">
              <a14:hiddenFill xmlns:a14="http://schemas.microsoft.com/office/drawing/2010/main">
                <a:solidFill>
                  <a:srgbClr val="FFFFFF"/>
                </a:solidFill>
              </a14:hiddenFill>
            </a:ext>
          </a:extLst>
        </p:spPr>
      </p:pic>
      <p:pic>
        <p:nvPicPr>
          <p:cNvPr id="401417" name="Picture 9">
            <a:extLst>
              <a:ext uri="{FF2B5EF4-FFF2-40B4-BE49-F238E27FC236}">
                <a16:creationId xmlns:a16="http://schemas.microsoft.com/office/drawing/2014/main" id="{32E9C7D1-56E1-8448-91B2-A6B46C365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895600"/>
            <a:ext cx="182563" cy="296863"/>
          </a:xfrm>
          <a:prstGeom prst="rect">
            <a:avLst/>
          </a:prstGeom>
          <a:noFill/>
          <a:extLst>
            <a:ext uri="{909E8E84-426E-40DD-AFC4-6F175D3DCCD1}">
              <a14:hiddenFill xmlns:a14="http://schemas.microsoft.com/office/drawing/2010/main">
                <a:solidFill>
                  <a:srgbClr val="FFFFFF"/>
                </a:solidFill>
              </a14:hiddenFill>
            </a:ext>
          </a:extLst>
        </p:spPr>
      </p:pic>
      <p:sp>
        <p:nvSpPr>
          <p:cNvPr id="401418" name="Oval 10">
            <a:extLst>
              <a:ext uri="{FF2B5EF4-FFF2-40B4-BE49-F238E27FC236}">
                <a16:creationId xmlns:a16="http://schemas.microsoft.com/office/drawing/2014/main" id="{3F04843A-99F3-0445-8A2E-0AEBE693D4BB}"/>
              </a:ext>
            </a:extLst>
          </p:cNvPr>
          <p:cNvSpPr>
            <a:spLocks noChangeArrowheads="1"/>
          </p:cNvSpPr>
          <p:nvPr/>
        </p:nvSpPr>
        <p:spPr bwMode="auto">
          <a:xfrm>
            <a:off x="3505200" y="2590800"/>
            <a:ext cx="838200" cy="838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9" name="Oval 11">
            <a:extLst>
              <a:ext uri="{FF2B5EF4-FFF2-40B4-BE49-F238E27FC236}">
                <a16:creationId xmlns:a16="http://schemas.microsoft.com/office/drawing/2014/main" id="{31C144C3-C64C-D048-8442-EA9CE3B50F8C}"/>
              </a:ext>
            </a:extLst>
          </p:cNvPr>
          <p:cNvSpPr>
            <a:spLocks noChangeArrowheads="1"/>
          </p:cNvSpPr>
          <p:nvPr/>
        </p:nvSpPr>
        <p:spPr bwMode="auto">
          <a:xfrm>
            <a:off x="4191000" y="2590800"/>
            <a:ext cx="838200" cy="838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141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0141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014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01419"/>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499"/>
                                          </p:stCondLst>
                                        </p:cTn>
                                        <p:tgtEl>
                                          <p:spTgt spid="40141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01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3" grpId="0" autoUpdateAnimBg="0"/>
      <p:bldP spid="40141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458" name="Picture 2">
            <a:extLst>
              <a:ext uri="{FF2B5EF4-FFF2-40B4-BE49-F238E27FC236}">
                <a16:creationId xmlns:a16="http://schemas.microsoft.com/office/drawing/2014/main" id="{F86ABE10-850A-9747-9974-D192254E3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621588" cy="4802188"/>
          </a:xfrm>
          <a:prstGeom prst="rect">
            <a:avLst/>
          </a:prstGeom>
          <a:noFill/>
          <a:extLst>
            <a:ext uri="{909E8E84-426E-40DD-AFC4-6F175D3DCCD1}">
              <a14:hiddenFill xmlns:a14="http://schemas.microsoft.com/office/drawing/2010/main">
                <a:solidFill>
                  <a:srgbClr val="FFFFFF"/>
                </a:solidFill>
              </a14:hiddenFill>
            </a:ext>
          </a:extLst>
        </p:spPr>
      </p:pic>
      <p:pic>
        <p:nvPicPr>
          <p:cNvPr id="403459" name="Picture 3">
            <a:extLst>
              <a:ext uri="{FF2B5EF4-FFF2-40B4-BE49-F238E27FC236}">
                <a16:creationId xmlns:a16="http://schemas.microsoft.com/office/drawing/2014/main" id="{ACCACEFA-266E-5A49-A9A2-787EED61C6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895600"/>
            <a:ext cx="182563" cy="296863"/>
          </a:xfrm>
          <a:prstGeom prst="rect">
            <a:avLst/>
          </a:prstGeom>
          <a:noFill/>
          <a:extLst>
            <a:ext uri="{909E8E84-426E-40DD-AFC4-6F175D3DCCD1}">
              <a14:hiddenFill xmlns:a14="http://schemas.microsoft.com/office/drawing/2010/main">
                <a:solidFill>
                  <a:srgbClr val="FFFFFF"/>
                </a:solidFill>
              </a14:hiddenFill>
            </a:ext>
          </a:extLst>
        </p:spPr>
      </p:pic>
      <p:pic>
        <p:nvPicPr>
          <p:cNvPr id="403460" name="Picture 4">
            <a:extLst>
              <a:ext uri="{FF2B5EF4-FFF2-40B4-BE49-F238E27FC236}">
                <a16:creationId xmlns:a16="http://schemas.microsoft.com/office/drawing/2014/main" id="{60FE011D-E887-EE42-B9A2-751B4470B1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410200"/>
            <a:ext cx="255588" cy="282575"/>
          </a:xfrm>
          <a:prstGeom prst="rect">
            <a:avLst/>
          </a:prstGeom>
          <a:noFill/>
          <a:extLst>
            <a:ext uri="{909E8E84-426E-40DD-AFC4-6F175D3DCCD1}">
              <a14:hiddenFill xmlns:a14="http://schemas.microsoft.com/office/drawing/2010/main">
                <a:solidFill>
                  <a:srgbClr val="FFFFFF"/>
                </a:solidFill>
              </a14:hiddenFill>
            </a:ext>
          </a:extLst>
        </p:spPr>
      </p:pic>
      <p:sp>
        <p:nvSpPr>
          <p:cNvPr id="403461" name="Line 5">
            <a:extLst>
              <a:ext uri="{FF2B5EF4-FFF2-40B4-BE49-F238E27FC236}">
                <a16:creationId xmlns:a16="http://schemas.microsoft.com/office/drawing/2014/main" id="{2E74B40C-14CD-5B4A-8407-56FA4AF51312}"/>
              </a:ext>
            </a:extLst>
          </p:cNvPr>
          <p:cNvSpPr>
            <a:spLocks noChangeShapeType="1"/>
          </p:cNvSpPr>
          <p:nvPr/>
        </p:nvSpPr>
        <p:spPr bwMode="auto">
          <a:xfrm flipV="1">
            <a:off x="5257800" y="6096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3462" name="Rectangle 6">
            <a:extLst>
              <a:ext uri="{FF2B5EF4-FFF2-40B4-BE49-F238E27FC236}">
                <a16:creationId xmlns:a16="http://schemas.microsoft.com/office/drawing/2014/main" id="{A3A34EF3-145A-3449-8F9E-250AA835C6B0}"/>
              </a:ext>
            </a:extLst>
          </p:cNvPr>
          <p:cNvSpPr>
            <a:spLocks noChangeArrowheads="1"/>
          </p:cNvSpPr>
          <p:nvPr/>
        </p:nvSpPr>
        <p:spPr bwMode="auto">
          <a:xfrm>
            <a:off x="5029200" y="381000"/>
            <a:ext cx="1066800" cy="457200"/>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63" name="Text Box 7">
            <a:extLst>
              <a:ext uri="{FF2B5EF4-FFF2-40B4-BE49-F238E27FC236}">
                <a16:creationId xmlns:a16="http://schemas.microsoft.com/office/drawing/2014/main" id="{51D6B4AD-5665-9B4E-A5F8-2D1F743BBFB2}"/>
              </a:ext>
            </a:extLst>
          </p:cNvPr>
          <p:cNvSpPr txBox="1">
            <a:spLocks noChangeArrowheads="1"/>
          </p:cNvSpPr>
          <p:nvPr/>
        </p:nvSpPr>
        <p:spPr bwMode="auto">
          <a:xfrm>
            <a:off x="5181600" y="457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600" b="0" i="1" baseline="0">
                <a:solidFill>
                  <a:schemeClr val="bg1"/>
                </a:solidFill>
                <a:latin typeface="Arial" panose="020B0604020202020204" pitchFamily="34" charset="0"/>
              </a:rPr>
              <a:t>Office</a:t>
            </a:r>
          </a:p>
        </p:txBody>
      </p:sp>
      <p:sp>
        <p:nvSpPr>
          <p:cNvPr id="403464" name="Oval 8">
            <a:extLst>
              <a:ext uri="{FF2B5EF4-FFF2-40B4-BE49-F238E27FC236}">
                <a16:creationId xmlns:a16="http://schemas.microsoft.com/office/drawing/2014/main" id="{D04615FF-FB2D-EF42-94BE-A043D3A6C2B2}"/>
              </a:ext>
            </a:extLst>
          </p:cNvPr>
          <p:cNvSpPr>
            <a:spLocks noChangeArrowheads="1"/>
          </p:cNvSpPr>
          <p:nvPr/>
        </p:nvSpPr>
        <p:spPr bwMode="auto">
          <a:xfrm>
            <a:off x="5181600" y="3124200"/>
            <a:ext cx="1524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65" name="Rectangle 9">
            <a:extLst>
              <a:ext uri="{FF2B5EF4-FFF2-40B4-BE49-F238E27FC236}">
                <a16:creationId xmlns:a16="http://schemas.microsoft.com/office/drawing/2014/main" id="{BE46EA5B-2746-EA4A-8063-D7CCFDB2B740}"/>
              </a:ext>
            </a:extLst>
          </p:cNvPr>
          <p:cNvSpPr>
            <a:spLocks noGrp="1" noChangeArrowheads="1"/>
          </p:cNvSpPr>
          <p:nvPr>
            <p:ph type="title"/>
          </p:nvPr>
        </p:nvSpPr>
        <p:spPr/>
        <p:txBody>
          <a:bodyPr/>
          <a:lstStyle/>
          <a:p>
            <a:r>
              <a:rPr lang="en-US" altLang="en-US"/>
              <a:t>Threatening </a:t>
            </a:r>
            <a:br>
              <a:rPr lang="en-US" altLang="en-US"/>
            </a:br>
            <a:r>
              <a:rPr lang="en-US" altLang="en-US"/>
              <a:t>Structural Cue</a:t>
            </a:r>
          </a:p>
        </p:txBody>
      </p:sp>
      <p:pic>
        <p:nvPicPr>
          <p:cNvPr id="403466" name="Picture 10">
            <a:extLst>
              <a:ext uri="{FF2B5EF4-FFF2-40B4-BE49-F238E27FC236}">
                <a16:creationId xmlns:a16="http://schemas.microsoft.com/office/drawing/2014/main" id="{0A77C35D-2CDD-E149-9296-453F77C1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114800"/>
            <a:ext cx="182563" cy="296863"/>
          </a:xfrm>
          <a:prstGeom prst="rect">
            <a:avLst/>
          </a:prstGeom>
          <a:noFill/>
          <a:extLst>
            <a:ext uri="{909E8E84-426E-40DD-AFC4-6F175D3DCCD1}">
              <a14:hiddenFill xmlns:a14="http://schemas.microsoft.com/office/drawing/2010/main">
                <a:solidFill>
                  <a:srgbClr val="FFFFFF"/>
                </a:solidFill>
              </a14:hiddenFill>
            </a:ext>
          </a:extLst>
        </p:spPr>
      </p:pic>
      <p:pic>
        <p:nvPicPr>
          <p:cNvPr id="403467" name="Picture 11">
            <a:extLst>
              <a:ext uri="{FF2B5EF4-FFF2-40B4-BE49-F238E27FC236}">
                <a16:creationId xmlns:a16="http://schemas.microsoft.com/office/drawing/2014/main" id="{FB8C381C-8C74-2744-81D0-B76189323C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362200"/>
            <a:ext cx="182563" cy="296863"/>
          </a:xfrm>
          <a:prstGeom prst="rect">
            <a:avLst/>
          </a:prstGeom>
          <a:noFill/>
          <a:extLst>
            <a:ext uri="{909E8E84-426E-40DD-AFC4-6F175D3DCCD1}">
              <a14:hiddenFill xmlns:a14="http://schemas.microsoft.com/office/drawing/2010/main">
                <a:solidFill>
                  <a:srgbClr val="FFFFFF"/>
                </a:solidFill>
              </a14:hiddenFill>
            </a:ext>
          </a:extLst>
        </p:spPr>
      </p:pic>
      <p:pic>
        <p:nvPicPr>
          <p:cNvPr id="403468" name="Picture 12">
            <a:extLst>
              <a:ext uri="{FF2B5EF4-FFF2-40B4-BE49-F238E27FC236}">
                <a16:creationId xmlns:a16="http://schemas.microsoft.com/office/drawing/2014/main" id="{ED7B32FD-D176-ED42-88D2-DC80A04BD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114800"/>
            <a:ext cx="182563" cy="296863"/>
          </a:xfrm>
          <a:prstGeom prst="rect">
            <a:avLst/>
          </a:prstGeom>
          <a:noFill/>
          <a:extLst>
            <a:ext uri="{909E8E84-426E-40DD-AFC4-6F175D3DCCD1}">
              <a14:hiddenFill xmlns:a14="http://schemas.microsoft.com/office/drawing/2010/main">
                <a:solidFill>
                  <a:srgbClr val="FFFFFF"/>
                </a:solidFill>
              </a14:hiddenFill>
            </a:ext>
          </a:extLst>
        </p:spPr>
      </p:pic>
      <p:sp>
        <p:nvSpPr>
          <p:cNvPr id="403469" name="Oval 13">
            <a:extLst>
              <a:ext uri="{FF2B5EF4-FFF2-40B4-BE49-F238E27FC236}">
                <a16:creationId xmlns:a16="http://schemas.microsoft.com/office/drawing/2014/main" id="{D7035ADC-12B6-544F-ACC1-849712854DD7}"/>
              </a:ext>
            </a:extLst>
          </p:cNvPr>
          <p:cNvSpPr>
            <a:spLocks noChangeArrowheads="1"/>
          </p:cNvSpPr>
          <p:nvPr/>
        </p:nvSpPr>
        <p:spPr bwMode="auto">
          <a:xfrm>
            <a:off x="3505200" y="2590800"/>
            <a:ext cx="838200" cy="838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70" name="Oval 14">
            <a:extLst>
              <a:ext uri="{FF2B5EF4-FFF2-40B4-BE49-F238E27FC236}">
                <a16:creationId xmlns:a16="http://schemas.microsoft.com/office/drawing/2014/main" id="{02045D23-ACA0-9549-85ED-73177865AE96}"/>
              </a:ext>
            </a:extLst>
          </p:cNvPr>
          <p:cNvSpPr>
            <a:spLocks noChangeArrowheads="1"/>
          </p:cNvSpPr>
          <p:nvPr/>
        </p:nvSpPr>
        <p:spPr bwMode="auto">
          <a:xfrm>
            <a:off x="3429000" y="3886200"/>
            <a:ext cx="838200" cy="838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71" name="Oval 15">
            <a:extLst>
              <a:ext uri="{FF2B5EF4-FFF2-40B4-BE49-F238E27FC236}">
                <a16:creationId xmlns:a16="http://schemas.microsoft.com/office/drawing/2014/main" id="{78E40211-85CB-1947-B803-05969ADB3F47}"/>
              </a:ext>
            </a:extLst>
          </p:cNvPr>
          <p:cNvSpPr>
            <a:spLocks noChangeArrowheads="1"/>
          </p:cNvSpPr>
          <p:nvPr/>
        </p:nvSpPr>
        <p:spPr bwMode="auto">
          <a:xfrm>
            <a:off x="5867400" y="3810000"/>
            <a:ext cx="838200" cy="838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72" name="Oval 16">
            <a:extLst>
              <a:ext uri="{FF2B5EF4-FFF2-40B4-BE49-F238E27FC236}">
                <a16:creationId xmlns:a16="http://schemas.microsoft.com/office/drawing/2014/main" id="{0C483384-E29E-0848-8240-A32471A538B9}"/>
              </a:ext>
            </a:extLst>
          </p:cNvPr>
          <p:cNvSpPr>
            <a:spLocks noChangeArrowheads="1"/>
          </p:cNvSpPr>
          <p:nvPr/>
        </p:nvSpPr>
        <p:spPr bwMode="auto">
          <a:xfrm>
            <a:off x="5715000" y="2057400"/>
            <a:ext cx="838200" cy="838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73" name="Oval 17">
            <a:extLst>
              <a:ext uri="{FF2B5EF4-FFF2-40B4-BE49-F238E27FC236}">
                <a16:creationId xmlns:a16="http://schemas.microsoft.com/office/drawing/2014/main" id="{4711114F-866C-F143-A658-D18602FD7B30}"/>
              </a:ext>
            </a:extLst>
          </p:cNvPr>
          <p:cNvSpPr>
            <a:spLocks noChangeArrowheads="1"/>
          </p:cNvSpPr>
          <p:nvPr/>
        </p:nvSpPr>
        <p:spPr bwMode="auto">
          <a:xfrm>
            <a:off x="6553200" y="5105400"/>
            <a:ext cx="838200" cy="838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347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0346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0347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403471"/>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403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1D44A232-1696-2347-A0E0-76BEEEB72D91}"/>
              </a:ext>
            </a:extLst>
          </p:cNvPr>
          <p:cNvSpPr>
            <a:spLocks noGrp="1" noChangeArrowheads="1"/>
          </p:cNvSpPr>
          <p:nvPr>
            <p:ph type="title"/>
          </p:nvPr>
        </p:nvSpPr>
        <p:spPr>
          <a:xfrm>
            <a:off x="628650" y="57943"/>
            <a:ext cx="7886700" cy="1325563"/>
          </a:xfrm>
        </p:spPr>
        <p:txBody>
          <a:bodyPr>
            <a:normAutofit fontScale="90000"/>
          </a:bodyPr>
          <a:lstStyle/>
          <a:p>
            <a:pPr algn="ctr"/>
            <a:r>
              <a:rPr lang="en-US" altLang="en-US" sz="3200" dirty="0">
                <a:latin typeface="Times New Roman" panose="02020603050405020304" pitchFamily="18" charset="0"/>
              </a:rPr>
              <a:t>Summer Conference Video</a:t>
            </a:r>
            <a:br>
              <a:rPr lang="en-US" altLang="en-US" sz="3200" dirty="0">
                <a:latin typeface="Times New Roman" panose="02020603050405020304" pitchFamily="18" charset="0"/>
              </a:rPr>
            </a:br>
            <a:r>
              <a:rPr lang="en-US" altLang="en-US" sz="3200" dirty="0">
                <a:latin typeface="Times New Roman" panose="02020603050405020304" pitchFamily="18" charset="0"/>
              </a:rPr>
              <a:t>Murphy &amp; Steele</a:t>
            </a:r>
            <a:br>
              <a:rPr lang="en-US" altLang="en-US" sz="4400" dirty="0">
                <a:latin typeface="Times New Roman" panose="02020603050405020304" pitchFamily="18" charset="0"/>
              </a:rPr>
            </a:br>
            <a:endParaRPr lang="en-US" altLang="en-US" dirty="0"/>
          </a:p>
        </p:txBody>
      </p:sp>
      <p:pic>
        <p:nvPicPr>
          <p:cNvPr id="283651" name="Picture 3">
            <a:extLst>
              <a:ext uri="{FF2B5EF4-FFF2-40B4-BE49-F238E27FC236}">
                <a16:creationId xmlns:a16="http://schemas.microsoft.com/office/drawing/2014/main" id="{C3560892-F476-004E-837F-A2F70070C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28956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3652" name="Picture 4">
            <a:extLst>
              <a:ext uri="{FF2B5EF4-FFF2-40B4-BE49-F238E27FC236}">
                <a16:creationId xmlns:a16="http://schemas.microsoft.com/office/drawing/2014/main" id="{33494049-E8BF-4E4B-869E-98002A6FA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276600"/>
            <a:ext cx="29718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83653" name="Picture 5">
            <a:extLst>
              <a:ext uri="{FF2B5EF4-FFF2-40B4-BE49-F238E27FC236}">
                <a16:creationId xmlns:a16="http://schemas.microsoft.com/office/drawing/2014/main" id="{E0ED695A-A240-5A46-8115-84C574F90A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7800"/>
            <a:ext cx="3048000" cy="2282825"/>
          </a:xfrm>
          <a:prstGeom prst="rect">
            <a:avLst/>
          </a:prstGeom>
          <a:noFill/>
          <a:extLst>
            <a:ext uri="{909E8E84-426E-40DD-AFC4-6F175D3DCCD1}">
              <a14:hiddenFill xmlns:a14="http://schemas.microsoft.com/office/drawing/2010/main">
                <a:solidFill>
                  <a:srgbClr val="FFFFFF"/>
                </a:solidFill>
              </a14:hiddenFill>
            </a:ext>
          </a:extLst>
        </p:spPr>
      </p:pic>
      <p:sp>
        <p:nvSpPr>
          <p:cNvPr id="283654" name="Text Box 6">
            <a:extLst>
              <a:ext uri="{FF2B5EF4-FFF2-40B4-BE49-F238E27FC236}">
                <a16:creationId xmlns:a16="http://schemas.microsoft.com/office/drawing/2014/main" id="{FDB25296-4F51-E74A-8CE5-70427FA1DDA1}"/>
              </a:ext>
            </a:extLst>
          </p:cNvPr>
          <p:cNvSpPr txBox="1">
            <a:spLocks noChangeArrowheads="1"/>
          </p:cNvSpPr>
          <p:nvPr/>
        </p:nvSpPr>
        <p:spPr bwMode="auto">
          <a:xfrm>
            <a:off x="228600" y="990600"/>
            <a:ext cx="3581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Tx/>
              <a:buChar char="•"/>
            </a:pPr>
            <a:r>
              <a:rPr lang="en-US" altLang="en-US" sz="2900" b="0" baseline="0" dirty="0"/>
              <a:t>Balanced Video (1:1)</a:t>
            </a:r>
            <a:endParaRPr lang="en-US" altLang="en-US" sz="2500" b="0" baseline="0" dirty="0">
              <a:latin typeface="Arial" panose="020B0604020202020204" pitchFamily="34" charset="0"/>
            </a:endParaRPr>
          </a:p>
        </p:txBody>
      </p:sp>
      <p:sp>
        <p:nvSpPr>
          <p:cNvPr id="283655" name="Text Box 7">
            <a:extLst>
              <a:ext uri="{FF2B5EF4-FFF2-40B4-BE49-F238E27FC236}">
                <a16:creationId xmlns:a16="http://schemas.microsoft.com/office/drawing/2014/main" id="{0908248C-D55C-974E-8E46-1AAA4F26BC81}"/>
              </a:ext>
            </a:extLst>
          </p:cNvPr>
          <p:cNvSpPr txBox="1">
            <a:spLocks noChangeArrowheads="1"/>
          </p:cNvSpPr>
          <p:nvPr/>
        </p:nvSpPr>
        <p:spPr bwMode="auto">
          <a:xfrm>
            <a:off x="4419600" y="914400"/>
            <a:ext cx="396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Tx/>
              <a:buChar char="•"/>
            </a:pPr>
            <a:r>
              <a:rPr lang="en-US" altLang="en-US" sz="2900" b="0" baseline="0"/>
              <a:t>Unbalanced Video (3:1)</a:t>
            </a:r>
            <a:endParaRPr lang="en-US" altLang="en-US" sz="2500" b="0" baseline="0">
              <a:latin typeface="Arial" panose="020B0604020202020204" pitchFamily="34" charset="0"/>
            </a:endParaRPr>
          </a:p>
        </p:txBody>
      </p:sp>
      <p:sp>
        <p:nvSpPr>
          <p:cNvPr id="283656" name="Rectangle 8">
            <a:extLst>
              <a:ext uri="{FF2B5EF4-FFF2-40B4-BE49-F238E27FC236}">
                <a16:creationId xmlns:a16="http://schemas.microsoft.com/office/drawing/2014/main" id="{439C369F-7C5E-D34F-9ADC-B6D72C99A17F}"/>
              </a:ext>
            </a:extLst>
          </p:cNvPr>
          <p:cNvSpPr>
            <a:spLocks noChangeArrowheads="1"/>
          </p:cNvSpPr>
          <p:nvPr/>
        </p:nvSpPr>
        <p:spPr bwMode="auto">
          <a:xfrm>
            <a:off x="533400" y="5029200"/>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a:solidFill>
                  <a:schemeClr val="tx2"/>
                </a:solidFill>
                <a:latin typeface="Arial" panose="020B0604020202020204" pitchFamily="34" charset="0"/>
              </a:defRPr>
            </a:lvl1pPr>
            <a:lvl2pPr>
              <a:defRPr sz="3600">
                <a:solidFill>
                  <a:schemeClr val="tx2"/>
                </a:solidFill>
                <a:latin typeface="Arial" panose="020B0604020202020204" pitchFamily="34" charset="0"/>
              </a:defRPr>
            </a:lvl2pPr>
            <a:lvl3pPr>
              <a:defRPr sz="3600">
                <a:solidFill>
                  <a:schemeClr val="tx2"/>
                </a:solidFill>
                <a:latin typeface="Arial" panose="020B0604020202020204" pitchFamily="34" charset="0"/>
              </a:defRPr>
            </a:lvl3pPr>
            <a:lvl4pPr>
              <a:defRPr sz="3600">
                <a:solidFill>
                  <a:schemeClr val="tx2"/>
                </a:solidFill>
                <a:latin typeface="Arial" panose="020B0604020202020204" pitchFamily="34" charset="0"/>
              </a:defRPr>
            </a:lvl4pPr>
            <a:lvl5pPr>
              <a:defRPr sz="3600">
                <a:solidFill>
                  <a:schemeClr val="tx2"/>
                </a:solidFill>
                <a:latin typeface="Arial" panose="020B0604020202020204" pitchFamily="34" charset="0"/>
              </a:defRPr>
            </a:lvl5pPr>
            <a:lvl6pPr marL="457200" fontAlgn="base">
              <a:spcBef>
                <a:spcPct val="0"/>
              </a:spcBef>
              <a:spcAft>
                <a:spcPct val="0"/>
              </a:spcAft>
              <a:defRPr sz="3600">
                <a:solidFill>
                  <a:schemeClr val="tx2"/>
                </a:solidFill>
                <a:latin typeface="Arial" panose="020B0604020202020204" pitchFamily="34" charset="0"/>
              </a:defRPr>
            </a:lvl6pPr>
            <a:lvl7pPr marL="914400" fontAlgn="base">
              <a:spcBef>
                <a:spcPct val="0"/>
              </a:spcBef>
              <a:spcAft>
                <a:spcPct val="0"/>
              </a:spcAft>
              <a:defRPr sz="3600">
                <a:solidFill>
                  <a:schemeClr val="tx2"/>
                </a:solidFill>
                <a:latin typeface="Arial" panose="020B0604020202020204" pitchFamily="34" charset="0"/>
              </a:defRPr>
            </a:lvl7pPr>
            <a:lvl8pPr marL="1371600" fontAlgn="base">
              <a:spcBef>
                <a:spcPct val="0"/>
              </a:spcBef>
              <a:spcAft>
                <a:spcPct val="0"/>
              </a:spcAft>
              <a:defRPr sz="3600">
                <a:solidFill>
                  <a:schemeClr val="tx2"/>
                </a:solidFill>
                <a:latin typeface="Arial" panose="020B0604020202020204" pitchFamily="34" charset="0"/>
              </a:defRPr>
            </a:lvl8pPr>
            <a:lvl9pPr marL="1828800" fontAlgn="base">
              <a:spcBef>
                <a:spcPct val="0"/>
              </a:spcBef>
              <a:spcAft>
                <a:spcPct val="0"/>
              </a:spcAft>
              <a:defRPr sz="3600">
                <a:solidFill>
                  <a:schemeClr val="tx2"/>
                </a:solidFill>
                <a:latin typeface="Arial" panose="020B0604020202020204" pitchFamily="34" charset="0"/>
              </a:defRPr>
            </a:lvl9pPr>
          </a:lstStyle>
          <a:p>
            <a:pPr eaLnBrk="1" hangingPunct="1">
              <a:buFontTx/>
              <a:buChar char="•"/>
            </a:pPr>
            <a:r>
              <a:rPr lang="en-US" altLang="en-US" sz="2200" b="0" baseline="0">
                <a:latin typeface="Times New Roman" panose="02020603050405020304" pitchFamily="18" charset="0"/>
              </a:rPr>
              <a:t>2 (participants gender) X 2 (video) factorial design</a:t>
            </a:r>
            <a:br>
              <a:rPr lang="en-US" altLang="en-US" sz="1800" b="0" baseline="0">
                <a:latin typeface="Times New Roman" panose="02020603050405020304" pitchFamily="18" charset="0"/>
              </a:rPr>
            </a:br>
            <a:br>
              <a:rPr lang="en-US" altLang="en-US" sz="1800" b="0" baseline="0">
                <a:latin typeface="Times New Roman" panose="02020603050405020304" pitchFamily="18" charset="0"/>
              </a:rPr>
            </a:br>
            <a:endParaRPr lang="en-US" altLang="en-US" sz="1800" b="0" baseline="0">
              <a:solidFill>
                <a:srgbClr val="FF0000"/>
              </a:solidFill>
            </a:endParaRPr>
          </a:p>
        </p:txBody>
      </p:sp>
      <p:pic>
        <p:nvPicPr>
          <p:cNvPr id="283657" name="Picture 9">
            <a:extLst>
              <a:ext uri="{FF2B5EF4-FFF2-40B4-BE49-F238E27FC236}">
                <a16:creationId xmlns:a16="http://schemas.microsoft.com/office/drawing/2014/main" id="{3AED4786-D704-424B-8B95-BF663FF049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276600"/>
            <a:ext cx="2971800" cy="2263775"/>
          </a:xfrm>
          <a:prstGeom prst="rect">
            <a:avLst/>
          </a:prstGeom>
          <a:noFill/>
          <a:extLst>
            <a:ext uri="{909E8E84-426E-40DD-AFC4-6F175D3DCCD1}">
              <a14:hiddenFill xmlns:a14="http://schemas.microsoft.com/office/drawing/2010/main">
                <a:solidFill>
                  <a:srgbClr val="FFFFFF"/>
                </a:solidFill>
              </a14:hiddenFill>
            </a:ext>
          </a:extLst>
        </p:spPr>
      </p:pic>
      <p:sp>
        <p:nvSpPr>
          <p:cNvPr id="283658" name="Oval 10">
            <a:extLst>
              <a:ext uri="{FF2B5EF4-FFF2-40B4-BE49-F238E27FC236}">
                <a16:creationId xmlns:a16="http://schemas.microsoft.com/office/drawing/2014/main" id="{4DAF622F-006B-1344-8C29-382E87764B04}"/>
              </a:ext>
            </a:extLst>
          </p:cNvPr>
          <p:cNvSpPr>
            <a:spLocks noChangeArrowheads="1"/>
          </p:cNvSpPr>
          <p:nvPr/>
        </p:nvSpPr>
        <p:spPr bwMode="auto">
          <a:xfrm>
            <a:off x="4495800" y="1066800"/>
            <a:ext cx="4343400" cy="464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9" name="Text Box 11">
            <a:extLst>
              <a:ext uri="{FF2B5EF4-FFF2-40B4-BE49-F238E27FC236}">
                <a16:creationId xmlns:a16="http://schemas.microsoft.com/office/drawing/2014/main" id="{592B72B2-CCA2-9B45-8330-FD329D795EC8}"/>
              </a:ext>
            </a:extLst>
          </p:cNvPr>
          <p:cNvSpPr txBox="1">
            <a:spLocks noChangeArrowheads="1"/>
          </p:cNvSpPr>
          <p:nvPr/>
        </p:nvSpPr>
        <p:spPr bwMode="auto">
          <a:xfrm>
            <a:off x="533400" y="5943600"/>
            <a:ext cx="7696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200" baseline="0">
                <a:solidFill>
                  <a:srgbClr val="FF0000"/>
                </a:solidFill>
              </a:rPr>
              <a:t>Unbalanced Video = cue of identity threat for women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365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36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5" grpId="0"/>
      <p:bldP spid="2836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F338D3B6-80D0-4248-AD9D-B57D5DE2CD4F}"/>
              </a:ext>
            </a:extLst>
          </p:cNvPr>
          <p:cNvGraphicFramePr>
            <a:graphicFrameLocks noChangeAspect="1"/>
          </p:cNvGraphicFramePr>
          <p:nvPr>
            <p:extLst>
              <p:ext uri="{D42A27DB-BD31-4B8C-83A1-F6EECF244321}">
                <p14:modId xmlns:p14="http://schemas.microsoft.com/office/powerpoint/2010/main" val="138080898"/>
              </p:ext>
            </p:extLst>
          </p:nvPr>
        </p:nvGraphicFramePr>
        <p:xfrm>
          <a:off x="508000" y="657225"/>
          <a:ext cx="7265988" cy="5210175"/>
        </p:xfrm>
        <a:graphic>
          <a:graphicData uri="http://schemas.openxmlformats.org/drawingml/2006/chart">
            <c:chart xmlns:c="http://schemas.openxmlformats.org/drawingml/2006/chart" xmlns:r="http://schemas.openxmlformats.org/officeDocument/2006/relationships" r:id="rId3"/>
          </a:graphicData>
        </a:graphic>
      </p:graphicFrame>
      <p:sp>
        <p:nvSpPr>
          <p:cNvPr id="373763" name="Text Box 3">
            <a:extLst>
              <a:ext uri="{FF2B5EF4-FFF2-40B4-BE49-F238E27FC236}">
                <a16:creationId xmlns:a16="http://schemas.microsoft.com/office/drawing/2014/main" id="{DD26E333-BB06-6D43-87B3-38C0CCF3F184}"/>
              </a:ext>
            </a:extLst>
          </p:cNvPr>
          <p:cNvSpPr txBox="1">
            <a:spLocks noChangeArrowheads="1"/>
          </p:cNvSpPr>
          <p:nvPr/>
        </p:nvSpPr>
        <p:spPr bwMode="auto">
          <a:xfrm>
            <a:off x="3581400" y="5486400"/>
            <a:ext cx="411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a:defRPr sz="2400">
                <a:solidFill>
                  <a:schemeClr val="tx1"/>
                </a:solidFill>
                <a:latin typeface="Times" pitchFamily="2" charset="0"/>
              </a:defRPr>
            </a:lvl1pPr>
            <a:lvl2pPr defTabSz="912813">
              <a:defRPr sz="2400">
                <a:solidFill>
                  <a:schemeClr val="tx1"/>
                </a:solidFill>
                <a:latin typeface="Times" pitchFamily="2" charset="0"/>
              </a:defRPr>
            </a:lvl2pPr>
            <a:lvl3pPr defTabSz="912813">
              <a:defRPr sz="2400">
                <a:solidFill>
                  <a:schemeClr val="tx1"/>
                </a:solidFill>
                <a:latin typeface="Times" pitchFamily="2" charset="0"/>
              </a:defRPr>
            </a:lvl3pPr>
            <a:lvl4pPr defTabSz="912813">
              <a:defRPr sz="2400">
                <a:solidFill>
                  <a:schemeClr val="tx1"/>
                </a:solidFill>
                <a:latin typeface="Times" pitchFamily="2" charset="0"/>
              </a:defRPr>
            </a:lvl4pPr>
            <a:lvl5pPr defTabSz="912813">
              <a:defRPr sz="2400">
                <a:solidFill>
                  <a:schemeClr val="tx1"/>
                </a:solidFill>
                <a:latin typeface="Times" pitchFamily="2" charset="0"/>
              </a:defRPr>
            </a:lvl5pPr>
            <a:lvl6pPr defTabSz="912813" eaLnBrk="0" fontAlgn="base" hangingPunct="0">
              <a:spcBef>
                <a:spcPct val="0"/>
              </a:spcBef>
              <a:spcAft>
                <a:spcPct val="0"/>
              </a:spcAft>
              <a:defRPr sz="2400">
                <a:solidFill>
                  <a:schemeClr val="tx1"/>
                </a:solidFill>
                <a:latin typeface="Times" pitchFamily="2" charset="0"/>
              </a:defRPr>
            </a:lvl6pPr>
            <a:lvl7pPr defTabSz="912813" eaLnBrk="0" fontAlgn="base" hangingPunct="0">
              <a:spcBef>
                <a:spcPct val="0"/>
              </a:spcBef>
              <a:spcAft>
                <a:spcPct val="0"/>
              </a:spcAft>
              <a:defRPr sz="2400">
                <a:solidFill>
                  <a:schemeClr val="tx1"/>
                </a:solidFill>
                <a:latin typeface="Times" pitchFamily="2" charset="0"/>
              </a:defRPr>
            </a:lvl7pPr>
            <a:lvl8pPr defTabSz="912813" eaLnBrk="0" fontAlgn="base" hangingPunct="0">
              <a:spcBef>
                <a:spcPct val="0"/>
              </a:spcBef>
              <a:spcAft>
                <a:spcPct val="0"/>
              </a:spcAft>
              <a:defRPr sz="2400">
                <a:solidFill>
                  <a:schemeClr val="tx1"/>
                </a:solidFill>
                <a:latin typeface="Times" pitchFamily="2" charset="0"/>
              </a:defRPr>
            </a:lvl8pPr>
            <a:lvl9pPr defTabSz="912813" eaLnBrk="0" fontAlgn="base" hangingPunct="0">
              <a:spcBef>
                <a:spcPct val="0"/>
              </a:spcBef>
              <a:spcAft>
                <a:spcPct val="0"/>
              </a:spcAft>
              <a:defRPr sz="2400">
                <a:solidFill>
                  <a:schemeClr val="tx1"/>
                </a:solidFill>
                <a:latin typeface="Times" pitchFamily="2" charset="0"/>
              </a:defRPr>
            </a:lvl9pPr>
          </a:lstStyle>
          <a:p>
            <a:pPr algn="r">
              <a:spcBef>
                <a:spcPct val="50000"/>
              </a:spcBef>
            </a:pPr>
            <a:r>
              <a:rPr lang="en-US" altLang="en-US" sz="1200" b="0" i="1" baseline="0">
                <a:latin typeface="Arial" panose="020B0604020202020204" pitchFamily="34" charset="0"/>
              </a:rPr>
              <a:t>Interaction, F</a:t>
            </a:r>
            <a:r>
              <a:rPr lang="en-US" altLang="en-US" sz="1200" b="0" baseline="0">
                <a:latin typeface="Arial" panose="020B0604020202020204" pitchFamily="34" charset="0"/>
              </a:rPr>
              <a:t>(3, 42) = 4.35</a:t>
            </a:r>
            <a:r>
              <a:rPr lang="en-US" altLang="en-US" sz="1200" b="0" i="1" baseline="0">
                <a:latin typeface="Arial" panose="020B0604020202020204" pitchFamily="34" charset="0"/>
              </a:rPr>
              <a:t>, p</a:t>
            </a:r>
            <a:r>
              <a:rPr lang="en-US" altLang="en-US" sz="1200" b="0" baseline="0">
                <a:latin typeface="Arial" panose="020B0604020202020204" pitchFamily="34" charset="0"/>
              </a:rPr>
              <a:t> &lt; .01</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DEA5A791-1BC4-124B-A719-BB81100C8FC0}"/>
              </a:ext>
            </a:extLst>
          </p:cNvPr>
          <p:cNvGraphicFramePr>
            <a:graphicFrameLocks noChangeAspect="1"/>
          </p:cNvGraphicFramePr>
          <p:nvPr/>
        </p:nvGraphicFramePr>
        <p:xfrm>
          <a:off x="355600" y="584200"/>
          <a:ext cx="7440613" cy="5211763"/>
        </p:xfrm>
        <a:graphic>
          <a:graphicData uri="http://schemas.openxmlformats.org/drawingml/2006/chart">
            <c:chart xmlns:c="http://schemas.openxmlformats.org/drawingml/2006/chart" xmlns:r="http://schemas.openxmlformats.org/officeDocument/2006/relationships" r:id="rId3"/>
          </a:graphicData>
        </a:graphic>
      </p:graphicFrame>
      <p:sp>
        <p:nvSpPr>
          <p:cNvPr id="375811" name="Text Box 3">
            <a:extLst>
              <a:ext uri="{FF2B5EF4-FFF2-40B4-BE49-F238E27FC236}">
                <a16:creationId xmlns:a16="http://schemas.microsoft.com/office/drawing/2014/main" id="{760387D7-6273-F048-A57A-F0F7AD05E4FB}"/>
              </a:ext>
            </a:extLst>
          </p:cNvPr>
          <p:cNvSpPr txBox="1">
            <a:spLocks noChangeArrowheads="1"/>
          </p:cNvSpPr>
          <p:nvPr/>
        </p:nvSpPr>
        <p:spPr bwMode="auto">
          <a:xfrm>
            <a:off x="3657600" y="5486400"/>
            <a:ext cx="411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a:defRPr sz="2400">
                <a:solidFill>
                  <a:schemeClr val="tx1"/>
                </a:solidFill>
                <a:latin typeface="Times" pitchFamily="2" charset="0"/>
              </a:defRPr>
            </a:lvl1pPr>
            <a:lvl2pPr defTabSz="912813">
              <a:defRPr sz="2400">
                <a:solidFill>
                  <a:schemeClr val="tx1"/>
                </a:solidFill>
                <a:latin typeface="Times" pitchFamily="2" charset="0"/>
              </a:defRPr>
            </a:lvl2pPr>
            <a:lvl3pPr defTabSz="912813">
              <a:defRPr sz="2400">
                <a:solidFill>
                  <a:schemeClr val="tx1"/>
                </a:solidFill>
                <a:latin typeface="Times" pitchFamily="2" charset="0"/>
              </a:defRPr>
            </a:lvl3pPr>
            <a:lvl4pPr defTabSz="912813">
              <a:defRPr sz="2400">
                <a:solidFill>
                  <a:schemeClr val="tx1"/>
                </a:solidFill>
                <a:latin typeface="Times" pitchFamily="2" charset="0"/>
              </a:defRPr>
            </a:lvl4pPr>
            <a:lvl5pPr defTabSz="912813">
              <a:defRPr sz="2400">
                <a:solidFill>
                  <a:schemeClr val="tx1"/>
                </a:solidFill>
                <a:latin typeface="Times" pitchFamily="2" charset="0"/>
              </a:defRPr>
            </a:lvl5pPr>
            <a:lvl6pPr defTabSz="912813" eaLnBrk="0" fontAlgn="base" hangingPunct="0">
              <a:spcBef>
                <a:spcPct val="0"/>
              </a:spcBef>
              <a:spcAft>
                <a:spcPct val="0"/>
              </a:spcAft>
              <a:defRPr sz="2400">
                <a:solidFill>
                  <a:schemeClr val="tx1"/>
                </a:solidFill>
                <a:latin typeface="Times" pitchFamily="2" charset="0"/>
              </a:defRPr>
            </a:lvl6pPr>
            <a:lvl7pPr defTabSz="912813" eaLnBrk="0" fontAlgn="base" hangingPunct="0">
              <a:spcBef>
                <a:spcPct val="0"/>
              </a:spcBef>
              <a:spcAft>
                <a:spcPct val="0"/>
              </a:spcAft>
              <a:defRPr sz="2400">
                <a:solidFill>
                  <a:schemeClr val="tx1"/>
                </a:solidFill>
                <a:latin typeface="Times" pitchFamily="2" charset="0"/>
              </a:defRPr>
            </a:lvl7pPr>
            <a:lvl8pPr defTabSz="912813" eaLnBrk="0" fontAlgn="base" hangingPunct="0">
              <a:spcBef>
                <a:spcPct val="0"/>
              </a:spcBef>
              <a:spcAft>
                <a:spcPct val="0"/>
              </a:spcAft>
              <a:defRPr sz="2400">
                <a:solidFill>
                  <a:schemeClr val="tx1"/>
                </a:solidFill>
                <a:latin typeface="Times" pitchFamily="2" charset="0"/>
              </a:defRPr>
            </a:lvl8pPr>
            <a:lvl9pPr defTabSz="912813" eaLnBrk="0" fontAlgn="base" hangingPunct="0">
              <a:spcBef>
                <a:spcPct val="0"/>
              </a:spcBef>
              <a:spcAft>
                <a:spcPct val="0"/>
              </a:spcAft>
              <a:defRPr sz="2400">
                <a:solidFill>
                  <a:schemeClr val="tx1"/>
                </a:solidFill>
                <a:latin typeface="Times" pitchFamily="2" charset="0"/>
              </a:defRPr>
            </a:lvl9pPr>
          </a:lstStyle>
          <a:p>
            <a:pPr algn="r">
              <a:spcBef>
                <a:spcPct val="50000"/>
              </a:spcBef>
            </a:pPr>
            <a:r>
              <a:rPr lang="en-US" altLang="en-US" sz="1200" b="0" i="1" baseline="0">
                <a:latin typeface="Gill Sans" panose="020B0502020104020203" pitchFamily="34" charset="-79"/>
                <a:ea typeface="Osaka" charset="-128"/>
              </a:rPr>
              <a:t>Interaction, F</a:t>
            </a:r>
            <a:r>
              <a:rPr lang="en-US" altLang="en-US" sz="1200" b="0" baseline="0">
                <a:latin typeface="Gill Sans" panose="020B0502020104020203" pitchFamily="34" charset="-79"/>
                <a:ea typeface="Osaka" charset="-128"/>
              </a:rPr>
              <a:t>(3, 46) = 2.80</a:t>
            </a:r>
            <a:r>
              <a:rPr lang="en-US" altLang="en-US" sz="1200" b="0" i="1" baseline="0">
                <a:latin typeface="Gill Sans" panose="020B0502020104020203" pitchFamily="34" charset="-79"/>
                <a:ea typeface="Osaka" charset="-128"/>
              </a:rPr>
              <a:t>, p</a:t>
            </a:r>
            <a:r>
              <a:rPr lang="en-US" altLang="en-US" sz="1200" b="0" baseline="0">
                <a:latin typeface="Gill Sans" panose="020B0502020104020203" pitchFamily="34" charset="-79"/>
                <a:ea typeface="Osaka" charset="-128"/>
              </a:rPr>
              <a:t> &lt; .05</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0DA6419F-3904-A440-95C0-58A63C5059CA}"/>
              </a:ext>
            </a:extLst>
          </p:cNvPr>
          <p:cNvGraphicFramePr>
            <a:graphicFrameLocks noGrp="1" noChangeAspect="1"/>
          </p:cNvGraphicFramePr>
          <p:nvPr>
            <p:ph/>
          </p:nvPr>
        </p:nvGraphicFramePr>
        <p:xfrm>
          <a:off x="1382713" y="508000"/>
          <a:ext cx="5210175" cy="5210175"/>
        </p:xfrm>
        <a:graphic>
          <a:graphicData uri="http://schemas.openxmlformats.org/drawingml/2006/chart">
            <c:chart xmlns:c="http://schemas.openxmlformats.org/drawingml/2006/chart" xmlns:r="http://schemas.openxmlformats.org/officeDocument/2006/relationships" r:id="rId3"/>
          </a:graphicData>
        </a:graphic>
      </p:graphicFrame>
      <p:sp>
        <p:nvSpPr>
          <p:cNvPr id="377859" name="Text Box 3">
            <a:extLst>
              <a:ext uri="{FF2B5EF4-FFF2-40B4-BE49-F238E27FC236}">
                <a16:creationId xmlns:a16="http://schemas.microsoft.com/office/drawing/2014/main" id="{5E51280D-2458-9941-BAB8-28897C29FE0E}"/>
              </a:ext>
            </a:extLst>
          </p:cNvPr>
          <p:cNvSpPr txBox="1">
            <a:spLocks noChangeArrowheads="1"/>
          </p:cNvSpPr>
          <p:nvPr/>
        </p:nvSpPr>
        <p:spPr bwMode="auto">
          <a:xfrm>
            <a:off x="1524000" y="5257800"/>
            <a:ext cx="472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baseline="0">
                <a:latin typeface="Arial" panose="020B0604020202020204" pitchFamily="34" charset="0"/>
              </a:rPr>
              <a:t>Unbalanced Video	Balanced Video</a:t>
            </a:r>
          </a:p>
        </p:txBody>
      </p:sp>
      <p:sp>
        <p:nvSpPr>
          <p:cNvPr id="377860" name="Text Box 4">
            <a:extLst>
              <a:ext uri="{FF2B5EF4-FFF2-40B4-BE49-F238E27FC236}">
                <a16:creationId xmlns:a16="http://schemas.microsoft.com/office/drawing/2014/main" id="{CB889AB1-933E-8B40-BBCA-885CC407110B}"/>
              </a:ext>
            </a:extLst>
          </p:cNvPr>
          <p:cNvSpPr txBox="1">
            <a:spLocks noChangeArrowheads="1"/>
          </p:cNvSpPr>
          <p:nvPr/>
        </p:nvSpPr>
        <p:spPr bwMode="auto">
          <a:xfrm>
            <a:off x="3352800" y="6019800"/>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tLang="en-US" sz="1800" b="0" baseline="0">
              <a:latin typeface="Arial" panose="020B0604020202020204" pitchFamily="34" charset="0"/>
            </a:endParaRPr>
          </a:p>
        </p:txBody>
      </p:sp>
      <p:sp>
        <p:nvSpPr>
          <p:cNvPr id="377861" name="Text Box 5">
            <a:extLst>
              <a:ext uri="{FF2B5EF4-FFF2-40B4-BE49-F238E27FC236}">
                <a16:creationId xmlns:a16="http://schemas.microsoft.com/office/drawing/2014/main" id="{4DD0AB88-A7D8-9F4E-A72F-BF44DE79C865}"/>
              </a:ext>
            </a:extLst>
          </p:cNvPr>
          <p:cNvSpPr txBox="1">
            <a:spLocks noChangeArrowheads="1"/>
          </p:cNvSpPr>
          <p:nvPr/>
        </p:nvSpPr>
        <p:spPr bwMode="auto">
          <a:xfrm>
            <a:off x="1981200" y="5715000"/>
            <a:ext cx="57150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a:defRPr sz="2400">
                <a:solidFill>
                  <a:schemeClr val="tx1"/>
                </a:solidFill>
                <a:latin typeface="Times" pitchFamily="2" charset="0"/>
              </a:defRPr>
            </a:lvl1pPr>
            <a:lvl2pPr defTabSz="912813">
              <a:defRPr sz="2400">
                <a:solidFill>
                  <a:schemeClr val="tx1"/>
                </a:solidFill>
                <a:latin typeface="Times" pitchFamily="2" charset="0"/>
              </a:defRPr>
            </a:lvl2pPr>
            <a:lvl3pPr defTabSz="912813">
              <a:defRPr sz="2400">
                <a:solidFill>
                  <a:schemeClr val="tx1"/>
                </a:solidFill>
                <a:latin typeface="Times" pitchFamily="2" charset="0"/>
              </a:defRPr>
            </a:lvl3pPr>
            <a:lvl4pPr defTabSz="912813">
              <a:defRPr sz="2400">
                <a:solidFill>
                  <a:schemeClr val="tx1"/>
                </a:solidFill>
                <a:latin typeface="Times" pitchFamily="2" charset="0"/>
              </a:defRPr>
            </a:lvl4pPr>
            <a:lvl5pPr defTabSz="912813">
              <a:defRPr sz="2400">
                <a:solidFill>
                  <a:schemeClr val="tx1"/>
                </a:solidFill>
                <a:latin typeface="Times" pitchFamily="2" charset="0"/>
              </a:defRPr>
            </a:lvl5pPr>
            <a:lvl6pPr defTabSz="912813" eaLnBrk="0" fontAlgn="base" hangingPunct="0">
              <a:spcBef>
                <a:spcPct val="0"/>
              </a:spcBef>
              <a:spcAft>
                <a:spcPct val="0"/>
              </a:spcAft>
              <a:defRPr sz="2400">
                <a:solidFill>
                  <a:schemeClr val="tx1"/>
                </a:solidFill>
                <a:latin typeface="Times" pitchFamily="2" charset="0"/>
              </a:defRPr>
            </a:lvl6pPr>
            <a:lvl7pPr defTabSz="912813" eaLnBrk="0" fontAlgn="base" hangingPunct="0">
              <a:spcBef>
                <a:spcPct val="0"/>
              </a:spcBef>
              <a:spcAft>
                <a:spcPct val="0"/>
              </a:spcAft>
              <a:defRPr sz="2400">
                <a:solidFill>
                  <a:schemeClr val="tx1"/>
                </a:solidFill>
                <a:latin typeface="Times" pitchFamily="2" charset="0"/>
              </a:defRPr>
            </a:lvl7pPr>
            <a:lvl8pPr defTabSz="912813" eaLnBrk="0" fontAlgn="base" hangingPunct="0">
              <a:spcBef>
                <a:spcPct val="0"/>
              </a:spcBef>
              <a:spcAft>
                <a:spcPct val="0"/>
              </a:spcAft>
              <a:defRPr sz="2400">
                <a:solidFill>
                  <a:schemeClr val="tx1"/>
                </a:solidFill>
                <a:latin typeface="Times" pitchFamily="2" charset="0"/>
              </a:defRPr>
            </a:lvl8pPr>
            <a:lvl9pPr defTabSz="912813" eaLnBrk="0" fontAlgn="base" hangingPunct="0">
              <a:spcBef>
                <a:spcPct val="0"/>
              </a:spcBef>
              <a:spcAft>
                <a:spcPct val="0"/>
              </a:spcAft>
              <a:defRPr sz="2400">
                <a:solidFill>
                  <a:schemeClr val="tx1"/>
                </a:solidFill>
                <a:latin typeface="Times" pitchFamily="2" charset="0"/>
              </a:defRPr>
            </a:lvl9pPr>
          </a:lstStyle>
          <a:p>
            <a:pPr algn="r">
              <a:spcBef>
                <a:spcPct val="50000"/>
              </a:spcBef>
            </a:pPr>
            <a:r>
              <a:rPr lang="en-US" altLang="en-US" sz="1200" b="0" i="1" baseline="0">
                <a:latin typeface="Arial" panose="020B0604020202020204" pitchFamily="34" charset="0"/>
                <a:ea typeface="Osaka" charset="-128"/>
              </a:rPr>
              <a:t>Interaction: F</a:t>
            </a:r>
            <a:r>
              <a:rPr lang="en-US" altLang="en-US" sz="1200" b="0" baseline="0">
                <a:latin typeface="Arial" panose="020B0604020202020204" pitchFamily="34" charset="0"/>
                <a:ea typeface="Osaka" charset="-128"/>
              </a:rPr>
              <a:t>(3, 42) = 4.35,</a:t>
            </a:r>
            <a:r>
              <a:rPr lang="en-US" altLang="en-US" sz="1200" b="0" i="1" baseline="0">
                <a:latin typeface="Arial" panose="020B0604020202020204" pitchFamily="34" charset="0"/>
                <a:ea typeface="Osaka" charset="-128"/>
              </a:rPr>
              <a:t> p &lt; </a:t>
            </a:r>
            <a:r>
              <a:rPr lang="en-US" altLang="en-US" sz="1200" b="0" baseline="0">
                <a:latin typeface="Arial" panose="020B0604020202020204" pitchFamily="34" charset="0"/>
                <a:ea typeface="Osaka" charset="-128"/>
              </a:rPr>
              <a:t>.01</a:t>
            </a:r>
          </a:p>
          <a:p>
            <a:pPr algn="r">
              <a:spcBef>
                <a:spcPct val="50000"/>
              </a:spcBef>
            </a:pPr>
            <a:r>
              <a:rPr lang="en-US" altLang="en-US" sz="1000" b="0" baseline="0">
                <a:latin typeface="Arial" panose="020B0604020202020204" pitchFamily="34" charset="0"/>
                <a:ea typeface="Osaka" charset="-128"/>
              </a:rPr>
              <a:t>*</a:t>
            </a:r>
            <a:r>
              <a:rPr lang="en-US" altLang="en-US" sz="1000" b="0" baseline="0">
                <a:latin typeface="Arial" panose="020B0604020202020204" pitchFamily="34" charset="0"/>
              </a:rPr>
              <a:t> Finger pulse amplitude, Ear pulse amplitude, Finger pulse transit time, Temperature</a:t>
            </a:r>
          </a:p>
          <a:p>
            <a:pPr algn="r">
              <a:spcBef>
                <a:spcPct val="50000"/>
              </a:spcBef>
            </a:pPr>
            <a:endParaRPr lang="en-US" altLang="en-US" sz="1000" b="0" baseline="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D2B8F3CD-D69A-5C4E-AE71-6783EA6EC6E6}"/>
              </a:ext>
            </a:extLst>
          </p:cNvPr>
          <p:cNvGraphicFramePr>
            <a:graphicFrameLocks noChangeAspect="1"/>
          </p:cNvGraphicFramePr>
          <p:nvPr/>
        </p:nvGraphicFramePr>
        <p:xfrm>
          <a:off x="508000" y="508000"/>
          <a:ext cx="7265988" cy="5210175"/>
        </p:xfrm>
        <a:graphic>
          <a:graphicData uri="http://schemas.openxmlformats.org/drawingml/2006/chart">
            <c:chart xmlns:c="http://schemas.openxmlformats.org/drawingml/2006/chart" xmlns:r="http://schemas.openxmlformats.org/officeDocument/2006/relationships" r:id="rId3"/>
          </a:graphicData>
        </a:graphic>
      </p:graphicFrame>
      <p:sp>
        <p:nvSpPr>
          <p:cNvPr id="379907" name="Text Box 3">
            <a:extLst>
              <a:ext uri="{FF2B5EF4-FFF2-40B4-BE49-F238E27FC236}">
                <a16:creationId xmlns:a16="http://schemas.microsoft.com/office/drawing/2014/main" id="{B26BB5BB-D821-724B-BBCD-985CE21FC6DA}"/>
              </a:ext>
            </a:extLst>
          </p:cNvPr>
          <p:cNvSpPr txBox="1">
            <a:spLocks noChangeArrowheads="1"/>
          </p:cNvSpPr>
          <p:nvPr/>
        </p:nvSpPr>
        <p:spPr bwMode="auto">
          <a:xfrm>
            <a:off x="3581400" y="5410200"/>
            <a:ext cx="411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a:defRPr sz="2400">
                <a:solidFill>
                  <a:schemeClr val="tx1"/>
                </a:solidFill>
                <a:latin typeface="Times" pitchFamily="2" charset="0"/>
              </a:defRPr>
            </a:lvl1pPr>
            <a:lvl2pPr defTabSz="912813">
              <a:defRPr sz="2400">
                <a:solidFill>
                  <a:schemeClr val="tx1"/>
                </a:solidFill>
                <a:latin typeface="Times" pitchFamily="2" charset="0"/>
              </a:defRPr>
            </a:lvl2pPr>
            <a:lvl3pPr defTabSz="912813">
              <a:defRPr sz="2400">
                <a:solidFill>
                  <a:schemeClr val="tx1"/>
                </a:solidFill>
                <a:latin typeface="Times" pitchFamily="2" charset="0"/>
              </a:defRPr>
            </a:lvl3pPr>
            <a:lvl4pPr defTabSz="912813">
              <a:defRPr sz="2400">
                <a:solidFill>
                  <a:schemeClr val="tx1"/>
                </a:solidFill>
                <a:latin typeface="Times" pitchFamily="2" charset="0"/>
              </a:defRPr>
            </a:lvl4pPr>
            <a:lvl5pPr defTabSz="912813">
              <a:defRPr sz="2400">
                <a:solidFill>
                  <a:schemeClr val="tx1"/>
                </a:solidFill>
                <a:latin typeface="Times" pitchFamily="2" charset="0"/>
              </a:defRPr>
            </a:lvl5pPr>
            <a:lvl6pPr defTabSz="912813" eaLnBrk="0" fontAlgn="base" hangingPunct="0">
              <a:spcBef>
                <a:spcPct val="0"/>
              </a:spcBef>
              <a:spcAft>
                <a:spcPct val="0"/>
              </a:spcAft>
              <a:defRPr sz="2400">
                <a:solidFill>
                  <a:schemeClr val="tx1"/>
                </a:solidFill>
                <a:latin typeface="Times" pitchFamily="2" charset="0"/>
              </a:defRPr>
            </a:lvl6pPr>
            <a:lvl7pPr defTabSz="912813" eaLnBrk="0" fontAlgn="base" hangingPunct="0">
              <a:spcBef>
                <a:spcPct val="0"/>
              </a:spcBef>
              <a:spcAft>
                <a:spcPct val="0"/>
              </a:spcAft>
              <a:defRPr sz="2400">
                <a:solidFill>
                  <a:schemeClr val="tx1"/>
                </a:solidFill>
                <a:latin typeface="Times" pitchFamily="2" charset="0"/>
              </a:defRPr>
            </a:lvl7pPr>
            <a:lvl8pPr defTabSz="912813" eaLnBrk="0" fontAlgn="base" hangingPunct="0">
              <a:spcBef>
                <a:spcPct val="0"/>
              </a:spcBef>
              <a:spcAft>
                <a:spcPct val="0"/>
              </a:spcAft>
              <a:defRPr sz="2400">
                <a:solidFill>
                  <a:schemeClr val="tx1"/>
                </a:solidFill>
                <a:latin typeface="Times" pitchFamily="2" charset="0"/>
              </a:defRPr>
            </a:lvl8pPr>
            <a:lvl9pPr defTabSz="912813" eaLnBrk="0" fontAlgn="base" hangingPunct="0">
              <a:spcBef>
                <a:spcPct val="0"/>
              </a:spcBef>
              <a:spcAft>
                <a:spcPct val="0"/>
              </a:spcAft>
              <a:defRPr sz="2400">
                <a:solidFill>
                  <a:schemeClr val="tx1"/>
                </a:solidFill>
                <a:latin typeface="Times" pitchFamily="2" charset="0"/>
              </a:defRPr>
            </a:lvl9pPr>
          </a:lstStyle>
          <a:p>
            <a:pPr algn="r">
              <a:spcBef>
                <a:spcPct val="50000"/>
              </a:spcBef>
            </a:pPr>
            <a:r>
              <a:rPr lang="en-US" altLang="en-US" sz="1200" b="0" i="1" baseline="0">
                <a:latin typeface="Gill Sans" panose="020B0502020104020203" pitchFamily="34" charset="-79"/>
                <a:ea typeface="Osaka" charset="-128"/>
              </a:rPr>
              <a:t>Interaction: F</a:t>
            </a:r>
            <a:r>
              <a:rPr lang="en-US" altLang="en-US" sz="1200" b="0" baseline="0">
                <a:latin typeface="Gill Sans" panose="020B0502020104020203" pitchFamily="34" charset="-79"/>
                <a:ea typeface="Osaka" charset="-128"/>
              </a:rPr>
              <a:t>(3, 46) = 2.17</a:t>
            </a:r>
            <a:r>
              <a:rPr lang="en-US" altLang="en-US" sz="1200" b="0" i="1" baseline="0">
                <a:latin typeface="Gill Sans" panose="020B0502020104020203" pitchFamily="34" charset="-79"/>
                <a:ea typeface="Osaka" charset="-128"/>
              </a:rPr>
              <a:t>, p</a:t>
            </a:r>
            <a:r>
              <a:rPr lang="en-US" altLang="en-US" sz="1200" b="0" baseline="0">
                <a:latin typeface="Gill Sans" panose="020B0502020104020203" pitchFamily="34" charset="-79"/>
                <a:ea typeface="Osaka" charset="-128"/>
              </a:rPr>
              <a:t> &lt; .04</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98CB01A5-CE07-E545-A0D5-FF59D954C808}"/>
              </a:ext>
            </a:extLst>
          </p:cNvPr>
          <p:cNvSpPr>
            <a:spLocks noGrp="1" noChangeArrowheads="1"/>
          </p:cNvSpPr>
          <p:nvPr>
            <p:ph type="ctrTitle"/>
          </p:nvPr>
        </p:nvSpPr>
        <p:spPr/>
        <p:txBody>
          <a:bodyPr/>
          <a:lstStyle/>
          <a:p>
            <a:endParaRPr lang="en-US" altLang="en-US"/>
          </a:p>
        </p:txBody>
      </p:sp>
      <p:sp>
        <p:nvSpPr>
          <p:cNvPr id="174083" name="Rectangle 3">
            <a:extLst>
              <a:ext uri="{FF2B5EF4-FFF2-40B4-BE49-F238E27FC236}">
                <a16:creationId xmlns:a16="http://schemas.microsoft.com/office/drawing/2014/main" id="{7041C10A-6A6A-D449-BDB2-1FEFA1E27BD7}"/>
              </a:ext>
            </a:extLst>
          </p:cNvPr>
          <p:cNvSpPr>
            <a:spLocks noGrp="1" noChangeArrowheads="1"/>
          </p:cNvSpPr>
          <p:nvPr>
            <p:ph type="subTitle" idx="1"/>
          </p:nvPr>
        </p:nvSpPr>
        <p:spPr/>
        <p:txBody>
          <a:bodyPr/>
          <a:lstStyle/>
          <a:p>
            <a:r>
              <a:rPr lang="en-US" altLang="en-US" sz="4000">
                <a:latin typeface="Times New Roman" panose="02020603050405020304" pitchFamily="18" charset="0"/>
              </a:rPr>
              <a:t>Toward Remedy</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37B3CA1-B6A1-8F41-AC28-C752F86EB272}"/>
              </a:ext>
            </a:extLst>
          </p:cNvPr>
          <p:cNvSpPr>
            <a:spLocks noGrp="1" noChangeArrowheads="1"/>
          </p:cNvSpPr>
          <p:nvPr>
            <p:ph type="title"/>
          </p:nvPr>
        </p:nvSpPr>
        <p:spPr/>
        <p:txBody>
          <a:bodyPr/>
          <a:lstStyle/>
          <a:p>
            <a:endParaRPr lang="en-US" altLang="en-US"/>
          </a:p>
        </p:txBody>
      </p:sp>
      <p:sp>
        <p:nvSpPr>
          <p:cNvPr id="87043" name="Text Box 3">
            <a:extLst>
              <a:ext uri="{FF2B5EF4-FFF2-40B4-BE49-F238E27FC236}">
                <a16:creationId xmlns:a16="http://schemas.microsoft.com/office/drawing/2014/main" id="{62E92E77-0F7D-7A44-A360-D763DE00F6E7}"/>
              </a:ext>
            </a:extLst>
          </p:cNvPr>
          <p:cNvSpPr txBox="1">
            <a:spLocks noChangeArrowheads="1"/>
          </p:cNvSpPr>
          <p:nvPr/>
        </p:nvSpPr>
        <p:spPr bwMode="auto">
          <a:xfrm>
            <a:off x="533400" y="1600200"/>
            <a:ext cx="8253413"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dirty="0">
                <a:latin typeface="Times" pitchFamily="2" charset="0"/>
              </a:rPr>
              <a:t>Social Identity:</a:t>
            </a:r>
            <a:r>
              <a:rPr lang="en-US" altLang="en-US" b="0" baseline="0" dirty="0">
                <a:latin typeface="Times" pitchFamily="2" charset="0"/>
              </a:rPr>
              <a:t> The part of personal identity</a:t>
            </a:r>
          </a:p>
          <a:p>
            <a:r>
              <a:rPr lang="en-US" altLang="en-US" b="0" baseline="0" dirty="0">
                <a:latin typeface="Times" pitchFamily="2" charset="0"/>
              </a:rPr>
              <a:t>--our sense of who we are-- that comes from </a:t>
            </a:r>
          </a:p>
          <a:p>
            <a:r>
              <a:rPr lang="en-US" altLang="en-US" b="0" baseline="0" dirty="0">
                <a:latin typeface="Times" pitchFamily="2" charset="0"/>
              </a:rPr>
              <a:t>our group memberships and the social categories</a:t>
            </a:r>
          </a:p>
          <a:p>
            <a:r>
              <a:rPr lang="en-US" altLang="en-US" b="0" baseline="0" dirty="0">
                <a:latin typeface="Times" pitchFamily="2" charset="0"/>
              </a:rPr>
              <a:t>to which we belong: our age, sex, race, </a:t>
            </a:r>
          </a:p>
          <a:p>
            <a:r>
              <a:rPr lang="en-US" altLang="en-US" b="0" baseline="0" dirty="0">
                <a:latin typeface="Times" pitchFamily="2" charset="0"/>
              </a:rPr>
              <a:t>religion, profession, ethnicity, nationality, sexual </a:t>
            </a:r>
          </a:p>
          <a:p>
            <a:r>
              <a:rPr lang="en-US" altLang="en-US" b="0" baseline="0" dirty="0">
                <a:latin typeface="Times" pitchFamily="2" charset="0"/>
              </a:rPr>
              <a:t>orientation, region, social class, ideological </a:t>
            </a:r>
          </a:p>
          <a:p>
            <a:r>
              <a:rPr lang="en-US" altLang="en-US" b="0" baseline="0" dirty="0">
                <a:latin typeface="Times" pitchFamily="2" charset="0"/>
              </a:rPr>
              <a:t>persuasion, political affiliation, mental health </a:t>
            </a:r>
          </a:p>
          <a:p>
            <a:r>
              <a:rPr lang="en-US" altLang="en-US" b="0" baseline="0" dirty="0">
                <a:latin typeface="Times" pitchFamily="2" charset="0"/>
              </a:rPr>
              <a:t>status, etc. </a:t>
            </a:r>
          </a:p>
          <a:p>
            <a:endParaRPr lang="en-US" altLang="en-US" sz="2400" b="0" baseline="0" dirty="0">
              <a:latin typeface="Times" pitchFamily="2" charset="0"/>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D95ACDF6-513E-7C40-B090-D43CF7C91483}"/>
              </a:ext>
            </a:extLst>
          </p:cNvPr>
          <p:cNvSpPr>
            <a:spLocks noGrp="1" noChangeArrowheads="1"/>
          </p:cNvSpPr>
          <p:nvPr>
            <p:ph type="title"/>
          </p:nvPr>
        </p:nvSpPr>
        <p:spPr/>
        <p:txBody>
          <a:bodyPr/>
          <a:lstStyle/>
          <a:p>
            <a:endParaRPr lang="en-US" altLang="en-US"/>
          </a:p>
        </p:txBody>
      </p:sp>
      <p:sp>
        <p:nvSpPr>
          <p:cNvPr id="165891" name="Rectangle 3">
            <a:extLst>
              <a:ext uri="{FF2B5EF4-FFF2-40B4-BE49-F238E27FC236}">
                <a16:creationId xmlns:a16="http://schemas.microsoft.com/office/drawing/2014/main" id="{525A2FF5-C9F5-FA43-8C2D-4D4E62FC236E}"/>
              </a:ext>
            </a:extLst>
          </p:cNvPr>
          <p:cNvSpPr>
            <a:spLocks noGrp="1" noChangeArrowheads="1"/>
          </p:cNvSpPr>
          <p:nvPr>
            <p:ph idx="1"/>
          </p:nvPr>
        </p:nvSpPr>
        <p:spPr>
          <a:xfrm>
            <a:off x="685800" y="2057400"/>
            <a:ext cx="7772400" cy="4191000"/>
          </a:xfrm>
        </p:spPr>
        <p:txBody>
          <a:bodyPr/>
          <a:lstStyle/>
          <a:p>
            <a:r>
              <a:rPr lang="en-US" altLang="en-US" sz="4400" b="1">
                <a:latin typeface="Times New Roman" panose="02020603050405020304" pitchFamily="18" charset="0"/>
              </a:rPr>
              <a:t>Bad news</a:t>
            </a:r>
            <a:r>
              <a:rPr lang="en-US" altLang="en-US" sz="4400">
                <a:latin typeface="Times New Roman" panose="02020603050405020304" pitchFamily="18" charset="0"/>
              </a:rPr>
              <a:t>: Identity threat is intrinsic to most diverse settings, the default state of affairs unless something is done to reduce it</a:t>
            </a:r>
            <a:r>
              <a:rPr lang="en-US" altLang="en-US">
                <a:latin typeface="Times New Roman" panose="02020603050405020304" pitchFamily="18" charset="0"/>
              </a:rPr>
              <a:t>.</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02CA414F-F8C8-1249-95E3-46589A5B4FE8}"/>
              </a:ext>
            </a:extLst>
          </p:cNvPr>
          <p:cNvSpPr>
            <a:spLocks noGrp="1" noChangeArrowheads="1"/>
          </p:cNvSpPr>
          <p:nvPr>
            <p:ph type="title"/>
          </p:nvPr>
        </p:nvSpPr>
        <p:spPr/>
        <p:txBody>
          <a:bodyPr/>
          <a:lstStyle/>
          <a:p>
            <a:endParaRPr lang="en-US" altLang="en-US"/>
          </a:p>
        </p:txBody>
      </p:sp>
      <p:sp>
        <p:nvSpPr>
          <p:cNvPr id="168963" name="Rectangle 3">
            <a:extLst>
              <a:ext uri="{FF2B5EF4-FFF2-40B4-BE49-F238E27FC236}">
                <a16:creationId xmlns:a16="http://schemas.microsoft.com/office/drawing/2014/main" id="{28404915-1B90-0F4F-9770-0A95B53EB0F9}"/>
              </a:ext>
            </a:extLst>
          </p:cNvPr>
          <p:cNvSpPr>
            <a:spLocks noGrp="1" noChangeArrowheads="1"/>
          </p:cNvSpPr>
          <p:nvPr>
            <p:ph idx="1"/>
          </p:nvPr>
        </p:nvSpPr>
        <p:spPr>
          <a:xfrm>
            <a:off x="685800" y="1676400"/>
            <a:ext cx="7772400" cy="4191000"/>
          </a:xfrm>
        </p:spPr>
        <p:txBody>
          <a:bodyPr/>
          <a:lstStyle/>
          <a:p>
            <a:pPr>
              <a:lnSpc>
                <a:spcPct val="90000"/>
              </a:lnSpc>
            </a:pPr>
            <a:r>
              <a:rPr lang="en-US" altLang="en-US" sz="4400" b="1">
                <a:latin typeface="Times New Roman" panose="02020603050405020304" pitchFamily="18" charset="0"/>
              </a:rPr>
              <a:t>Good news</a:t>
            </a:r>
            <a:r>
              <a:rPr lang="en-US" altLang="en-US" sz="4400">
                <a:latin typeface="Times New Roman" panose="02020603050405020304" pitchFamily="18" charset="0"/>
              </a:rPr>
              <a:t>: Some level and salience of identity safety cues in a setting can foster trust even when other cues in the setting might suggest otherwise.</a:t>
            </a:r>
            <a:endParaRPr lang="en-US" altLang="en-US">
              <a:latin typeface="Times New Roman" panose="02020603050405020304" pitchFamily="18" charset="0"/>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87858AE4-6AF9-C943-8070-1C2C38B71503}"/>
              </a:ext>
            </a:extLst>
          </p:cNvPr>
          <p:cNvSpPr>
            <a:spLocks noGrp="1" noChangeArrowheads="1"/>
          </p:cNvSpPr>
          <p:nvPr>
            <p:ph type="title"/>
          </p:nvPr>
        </p:nvSpPr>
        <p:spPr>
          <a:xfrm>
            <a:off x="609600" y="0"/>
            <a:ext cx="7772400" cy="990600"/>
          </a:xfrm>
        </p:spPr>
        <p:txBody>
          <a:bodyPr/>
          <a:lstStyle/>
          <a:p>
            <a:endParaRPr lang="en-US" altLang="en-US"/>
          </a:p>
        </p:txBody>
      </p:sp>
      <p:sp>
        <p:nvSpPr>
          <p:cNvPr id="169987" name="Rectangle 3">
            <a:extLst>
              <a:ext uri="{FF2B5EF4-FFF2-40B4-BE49-F238E27FC236}">
                <a16:creationId xmlns:a16="http://schemas.microsoft.com/office/drawing/2014/main" id="{B60C7904-1C8C-064F-AE67-BA97D5BA65E9}"/>
              </a:ext>
            </a:extLst>
          </p:cNvPr>
          <p:cNvSpPr>
            <a:spLocks noGrp="1" noChangeArrowheads="1"/>
          </p:cNvSpPr>
          <p:nvPr>
            <p:ph idx="1"/>
          </p:nvPr>
        </p:nvSpPr>
        <p:spPr>
          <a:xfrm>
            <a:off x="457200" y="990600"/>
            <a:ext cx="7772400" cy="4191000"/>
          </a:xfrm>
        </p:spPr>
        <p:txBody>
          <a:bodyPr>
            <a:normAutofit lnSpcReduction="10000"/>
          </a:bodyPr>
          <a:lstStyle/>
          <a:p>
            <a:pPr>
              <a:lnSpc>
                <a:spcPct val="90000"/>
              </a:lnSpc>
              <a:buFontTx/>
              <a:buNone/>
            </a:pPr>
            <a:r>
              <a:rPr lang="en-US" altLang="en-US" sz="4000" b="1">
                <a:latin typeface="Times New Roman" panose="02020603050405020304" pitchFamily="18" charset="0"/>
              </a:rPr>
              <a:t> Identity safety</a:t>
            </a:r>
            <a:r>
              <a:rPr lang="en-US" altLang="en-US" sz="4000">
                <a:latin typeface="Times New Roman" panose="02020603050405020304" pitchFamily="18" charset="0"/>
              </a:rPr>
              <a:t> = When enough cues, implicit or explicit, signal that identity-based threats are not normative in the setting, or that genuine acceptance in the setting is possible, a sense of identity safety results. Performance and trust are then less tied to group identity. </a:t>
            </a:r>
            <a:endParaRPr lang="en-US" altLang="en-US" sz="2800"/>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B678D63-715A-434B-9E4E-4C01DCE22ECB}"/>
              </a:ext>
            </a:extLst>
          </p:cNvPr>
          <p:cNvSpPr>
            <a:spLocks noGrp="1" noChangeArrowheads="1"/>
          </p:cNvSpPr>
          <p:nvPr>
            <p:ph type="title"/>
          </p:nvPr>
        </p:nvSpPr>
        <p:spPr>
          <a:xfrm>
            <a:off x="609600" y="533400"/>
            <a:ext cx="7772400" cy="990600"/>
          </a:xfrm>
        </p:spPr>
        <p:txBody>
          <a:bodyPr/>
          <a:lstStyle/>
          <a:p>
            <a:pPr algn="ctr"/>
            <a:r>
              <a:rPr lang="en-US" altLang="en-US" sz="2800" b="1">
                <a:latin typeface="Times New Roman" panose="02020603050405020304" pitchFamily="18" charset="0"/>
              </a:rPr>
              <a:t>Achieving the inter-subjective sense of “identity safety”: Strategies for Settings</a:t>
            </a:r>
            <a:endParaRPr lang="en-US" altLang="en-US" b="1">
              <a:latin typeface="Times New Roman" panose="02020603050405020304" pitchFamily="18" charset="0"/>
            </a:endParaRPr>
          </a:p>
        </p:txBody>
      </p:sp>
      <p:sp>
        <p:nvSpPr>
          <p:cNvPr id="114691" name="Rectangle 3">
            <a:extLst>
              <a:ext uri="{FF2B5EF4-FFF2-40B4-BE49-F238E27FC236}">
                <a16:creationId xmlns:a16="http://schemas.microsoft.com/office/drawing/2014/main" id="{7C933781-261B-AA49-914B-464CBE9C6A7F}"/>
              </a:ext>
            </a:extLst>
          </p:cNvPr>
          <p:cNvSpPr>
            <a:spLocks noGrp="1" noChangeArrowheads="1"/>
          </p:cNvSpPr>
          <p:nvPr>
            <p:ph idx="1"/>
          </p:nvPr>
        </p:nvSpPr>
        <p:spPr>
          <a:xfrm>
            <a:off x="685800" y="1905000"/>
            <a:ext cx="7772400" cy="4191000"/>
          </a:xfrm>
        </p:spPr>
        <p:txBody>
          <a:bodyPr>
            <a:normAutofit fontScale="92500" lnSpcReduction="10000"/>
          </a:bodyPr>
          <a:lstStyle/>
          <a:p>
            <a:pPr>
              <a:lnSpc>
                <a:spcPct val="90000"/>
              </a:lnSpc>
              <a:buFontTx/>
              <a:buNone/>
            </a:pPr>
            <a:endParaRPr lang="en-US" altLang="en-US" sz="2400">
              <a:latin typeface="Times New Roman" panose="02020603050405020304" pitchFamily="18" charset="0"/>
            </a:endParaRPr>
          </a:p>
          <a:p>
            <a:pPr>
              <a:lnSpc>
                <a:spcPct val="90000"/>
              </a:lnSpc>
            </a:pPr>
            <a:r>
              <a:rPr lang="en-US" altLang="en-US" sz="2400">
                <a:latin typeface="Times New Roman" panose="02020603050405020304" pitchFamily="18" charset="0"/>
              </a:rPr>
              <a:t>Relationships</a:t>
            </a:r>
          </a:p>
          <a:p>
            <a:pPr>
              <a:lnSpc>
                <a:spcPct val="90000"/>
              </a:lnSpc>
            </a:pPr>
            <a:r>
              <a:rPr lang="en-US" altLang="en-US" sz="2400">
                <a:latin typeface="Times New Roman" panose="02020603050405020304" pitchFamily="18" charset="0"/>
              </a:rPr>
              <a:t>Leadership/Normative Influence</a:t>
            </a:r>
          </a:p>
          <a:p>
            <a:pPr>
              <a:lnSpc>
                <a:spcPct val="90000"/>
              </a:lnSpc>
            </a:pPr>
            <a:r>
              <a:rPr lang="en-US" altLang="en-US" sz="2400">
                <a:latin typeface="Times New Roman" panose="02020603050405020304" pitchFamily="18" charset="0"/>
              </a:rPr>
              <a:t>Critical Mass</a:t>
            </a:r>
          </a:p>
          <a:p>
            <a:pPr>
              <a:lnSpc>
                <a:spcPct val="90000"/>
              </a:lnSpc>
            </a:pPr>
            <a:r>
              <a:rPr lang="en-US" altLang="en-US" sz="2400">
                <a:latin typeface="Times New Roman" panose="02020603050405020304" pitchFamily="18" charset="0"/>
              </a:rPr>
              <a:t>Attributional Strategies</a:t>
            </a:r>
          </a:p>
          <a:p>
            <a:pPr>
              <a:lnSpc>
                <a:spcPct val="90000"/>
              </a:lnSpc>
            </a:pPr>
            <a:r>
              <a:rPr lang="en-US" altLang="en-US" sz="2400">
                <a:latin typeface="Times New Roman" panose="02020603050405020304" pitchFamily="18" charset="0"/>
              </a:rPr>
              <a:t>De-racializing perception of setting</a:t>
            </a:r>
          </a:p>
          <a:p>
            <a:pPr>
              <a:lnSpc>
                <a:spcPct val="90000"/>
              </a:lnSpc>
            </a:pPr>
            <a:r>
              <a:rPr lang="en-US" altLang="en-US" sz="2400">
                <a:latin typeface="Times New Roman" panose="02020603050405020304" pitchFamily="18" charset="0"/>
              </a:rPr>
              <a:t>Resist permanent tracking &amp; fixed ability representations of jobs, careers, tests &amp; performances </a:t>
            </a:r>
          </a:p>
          <a:p>
            <a:pPr>
              <a:lnSpc>
                <a:spcPct val="90000"/>
              </a:lnSpc>
            </a:pPr>
            <a:r>
              <a:rPr lang="en-US" altLang="en-US" sz="2400">
                <a:latin typeface="Times New Roman" panose="02020603050405020304" pitchFamily="18" charset="0"/>
              </a:rPr>
              <a:t>Self-Affirmation </a:t>
            </a:r>
          </a:p>
          <a:p>
            <a:pPr>
              <a:lnSpc>
                <a:spcPct val="90000"/>
              </a:lnSpc>
            </a:pPr>
            <a:r>
              <a:rPr lang="en-US" altLang="en-US" sz="2400">
                <a:latin typeface="Times New Roman" panose="02020603050405020304" pitchFamily="18" charset="0"/>
              </a:rPr>
              <a:t>Challenge &amp; support (e.g., feedback)</a:t>
            </a:r>
          </a:p>
          <a:p>
            <a:pPr>
              <a:lnSpc>
                <a:spcPct val="90000"/>
              </a:lnSpc>
            </a:pPr>
            <a:r>
              <a:rPr lang="en-US" altLang="en-US" sz="2400">
                <a:latin typeface="Times New Roman" panose="02020603050405020304" pitchFamily="18" charset="0"/>
              </a:rPr>
              <a:t>Integrated friendship networks</a:t>
            </a:r>
          </a:p>
          <a:p>
            <a:pPr>
              <a:lnSpc>
                <a:spcPct val="90000"/>
              </a:lnSpc>
              <a:buFontTx/>
              <a:buNone/>
            </a:pPr>
            <a:endParaRPr lang="en-US" altLang="en-US" b="1">
              <a:latin typeface="Times New Roman" panose="02020603050405020304" pitchFamily="18" charset="0"/>
            </a:endParaRPr>
          </a:p>
          <a:p>
            <a:pPr>
              <a:lnSpc>
                <a:spcPct val="90000"/>
              </a:lnSpc>
            </a:pPr>
            <a:endParaRPr lang="en-US" altLang="en-US" sz="2800">
              <a:latin typeface="Times New Roman" panose="02020603050405020304" pitchFamily="18" charset="0"/>
            </a:endParaRPr>
          </a:p>
        </p:txBody>
      </p:sp>
      <p:sp>
        <p:nvSpPr>
          <p:cNvPr id="114692" name="Rectangle 4">
            <a:extLst>
              <a:ext uri="{FF2B5EF4-FFF2-40B4-BE49-F238E27FC236}">
                <a16:creationId xmlns:a16="http://schemas.microsoft.com/office/drawing/2014/main" id="{08F669CB-B1AF-204A-B7D1-01680A3F3894}"/>
              </a:ext>
            </a:extLst>
          </p:cNvPr>
          <p:cNvSpPr>
            <a:spLocks noChangeArrowheads="1"/>
          </p:cNvSpPr>
          <p:nvPr/>
        </p:nvSpPr>
        <p:spPr bwMode="auto">
          <a:xfrm>
            <a:off x="593725" y="215900"/>
            <a:ext cx="1841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D92C8ED6-0ED0-5344-B9EF-054EE9C495CA}"/>
              </a:ext>
            </a:extLst>
          </p:cNvPr>
          <p:cNvSpPr>
            <a:spLocks noGrp="1" noChangeArrowheads="1"/>
          </p:cNvSpPr>
          <p:nvPr>
            <p:ph type="title"/>
          </p:nvPr>
        </p:nvSpPr>
        <p:spPr/>
        <p:txBody>
          <a:bodyPr/>
          <a:lstStyle/>
          <a:p>
            <a:r>
              <a:rPr lang="en-US" altLang="en-US" sz="2000" b="1" dirty="0">
                <a:solidFill>
                  <a:schemeClr val="tx1"/>
                </a:solidFill>
              </a:rPr>
              <a:t>What happens when we focus on similarity rather than difference?</a:t>
            </a:r>
            <a:endParaRPr lang="en-US" altLang="en-US" sz="1000" dirty="0">
              <a:solidFill>
                <a:schemeClr val="tx1"/>
              </a:solidFill>
            </a:endParaRPr>
          </a:p>
        </p:txBody>
      </p:sp>
      <p:sp>
        <p:nvSpPr>
          <p:cNvPr id="5" name="Content Placeholder 4">
            <a:extLst>
              <a:ext uri="{FF2B5EF4-FFF2-40B4-BE49-F238E27FC236}">
                <a16:creationId xmlns:a16="http://schemas.microsoft.com/office/drawing/2014/main" id="{29AAD998-57FE-A01A-1DA6-9B981358C590}"/>
              </a:ext>
            </a:extLst>
          </p:cNvPr>
          <p:cNvSpPr>
            <a:spLocks noGrp="1"/>
          </p:cNvSpPr>
          <p:nvPr>
            <p:ph idx="1"/>
          </p:nvPr>
        </p:nvSpPr>
        <p:spPr/>
        <p:txBody>
          <a:bodyPr/>
          <a:lstStyle/>
          <a:p>
            <a:r>
              <a:rPr lang="en-US" dirty="0"/>
              <a:t>Remind students that ALL students have problems</a:t>
            </a:r>
          </a:p>
          <a:p>
            <a:r>
              <a:rPr lang="en-US" dirty="0"/>
              <a:t>Remind students that diversity is valued</a:t>
            </a:r>
          </a:p>
          <a:p>
            <a:r>
              <a:rPr lang="en-US" dirty="0"/>
              <a:t>Remind students that approaching faculty is the norm and not the exception</a:t>
            </a:r>
          </a:p>
          <a:p>
            <a:r>
              <a:rPr lang="en-US" dirty="0"/>
              <a:t>Reminding students that ALL are part of the institution</a:t>
            </a:r>
          </a:p>
          <a:p>
            <a:endParaRPr lang="en-US" dirty="0"/>
          </a:p>
          <a:p>
            <a:r>
              <a:rPr lang="en-US" dirty="0"/>
              <a:t>Results from a program at Michigan that ”intervened” prior to the start of school:</a:t>
            </a:r>
          </a:p>
          <a:p>
            <a:pPr lvl="1"/>
            <a:r>
              <a:rPr lang="en-US" dirty="0"/>
              <a:t>Arrived 6 weeks early</a:t>
            </a:r>
          </a:p>
          <a:p>
            <a:pPr lvl="1"/>
            <a:r>
              <a:rPr lang="en-US" dirty="0"/>
              <a:t>Randomly selected to represent the student body </a:t>
            </a:r>
          </a:p>
          <a:p>
            <a:pPr lvl="1"/>
            <a:r>
              <a:rPr lang="en-US" dirty="0"/>
              <a:t>Oversampled by race, SES</a:t>
            </a:r>
          </a:p>
          <a:p>
            <a:pPr lvl="1"/>
            <a:r>
              <a:rPr lang="en-US" dirty="0"/>
              <a:t>Engaged in group activities and courses that emphasized the above traits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A98C2F25-E9FC-2F4E-B5BA-52C99AADBA47}"/>
              </a:ext>
            </a:extLst>
          </p:cNvPr>
          <p:cNvSpPr>
            <a:spLocks noGrp="1" noChangeArrowheads="1"/>
          </p:cNvSpPr>
          <p:nvPr>
            <p:ph type="title"/>
          </p:nvPr>
        </p:nvSpPr>
        <p:spPr>
          <a:xfrm>
            <a:off x="609600" y="381000"/>
            <a:ext cx="7772400" cy="1371600"/>
          </a:xfrm>
        </p:spPr>
        <p:txBody>
          <a:bodyPr/>
          <a:lstStyle/>
          <a:p>
            <a:pPr algn="ctr"/>
            <a:r>
              <a:rPr lang="en-US" altLang="en-US" sz="2400" b="1">
                <a:latin typeface="Times New Roman" panose="02020603050405020304" pitchFamily="18" charset="0"/>
              </a:rPr>
              <a:t>Post Intervention Achievement Composite</a:t>
            </a:r>
            <a:br>
              <a:rPr lang="en-US" altLang="en-US" sz="2400" b="1">
                <a:latin typeface="Times New Roman" panose="02020603050405020304" pitchFamily="18" charset="0"/>
              </a:rPr>
            </a:br>
            <a:r>
              <a:rPr lang="en-US" altLang="en-US" sz="1800" b="1">
                <a:latin typeface="Times New Roman" panose="02020603050405020304" pitchFamily="18" charset="0"/>
              </a:rPr>
              <a:t>(Review session, study group &amp; office hour attendance, hours spent studying, emails to professors, in standardized score units</a:t>
            </a:r>
            <a:r>
              <a:rPr lang="en-US" altLang="en-US" sz="2400" b="1">
                <a:latin typeface="Times New Roman" panose="02020603050405020304" pitchFamily="18" charset="0"/>
              </a:rPr>
              <a:t>) </a:t>
            </a:r>
            <a:br>
              <a:rPr lang="en-US" altLang="en-US" sz="2400" b="1">
                <a:latin typeface="Times New Roman" panose="02020603050405020304" pitchFamily="18" charset="0"/>
              </a:rPr>
            </a:br>
            <a:r>
              <a:rPr lang="en-US" altLang="en-US" sz="1800" b="1">
                <a:latin typeface="Times New Roman" panose="02020603050405020304" pitchFamily="18" charset="0"/>
              </a:rPr>
              <a:t>Walton &amp; Cohen, </a:t>
            </a:r>
            <a:r>
              <a:rPr lang="en-US" altLang="en-US" sz="1800" i="1">
                <a:latin typeface="Times New Roman" panose="02020603050405020304" pitchFamily="18" charset="0"/>
              </a:rPr>
              <a:t>Journal of Personality and Social Psychology,</a:t>
            </a:r>
            <a:r>
              <a:rPr lang="en-US" altLang="en-US" sz="2000" b="1">
                <a:latin typeface="Times New Roman" panose="02020603050405020304" pitchFamily="18" charset="0"/>
              </a:rPr>
              <a:t> 2007</a:t>
            </a:r>
            <a:endParaRPr lang="en-US" altLang="en-US" sz="2000" b="1"/>
          </a:p>
        </p:txBody>
      </p:sp>
      <p:graphicFrame>
        <p:nvGraphicFramePr>
          <p:cNvPr id="2" name="Object 3">
            <a:extLst>
              <a:ext uri="{FF2B5EF4-FFF2-40B4-BE49-F238E27FC236}">
                <a16:creationId xmlns:a16="http://schemas.microsoft.com/office/drawing/2014/main" id="{AD4E98EA-396E-D945-B877-2A48B051D3B1}"/>
              </a:ext>
            </a:extLst>
          </p:cNvPr>
          <p:cNvGraphicFramePr>
            <a:graphicFrameLocks noGrp="1" noChangeAspect="1"/>
          </p:cNvGraphicFramePr>
          <p:nvPr>
            <p:ph type="chart" idx="1"/>
            <p:extLst>
              <p:ext uri="{D42A27DB-BD31-4B8C-83A1-F6EECF244321}">
                <p14:modId xmlns:p14="http://schemas.microsoft.com/office/powerpoint/2010/main" val="2209938730"/>
              </p:ext>
            </p:extLst>
          </p:nvPr>
        </p:nvGraphicFramePr>
        <p:xfrm>
          <a:off x="2527300" y="1803400"/>
          <a:ext cx="40894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left)">
                                      <p:cBhvr>
                                        <p:cTn id="7" dur="500"/>
                                        <p:tgtEl>
                                          <p:spTgt spid="2">
                                            <p:graphicEl>
                                              <a:chart seriesIdx="-4" categoryIdx="0" bldStep="category"/>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left)">
                                      <p:cBhvr>
                                        <p:cTn id="12" dur="500"/>
                                        <p:tgtEl>
                                          <p:spTgt spid="2">
                                            <p:graphicEl>
                                              <a:chart seriesIdx="-4" categoryIdx="1"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left)">
                                      <p:cBhvr>
                                        <p:cTn id="17" dur="500"/>
                                        <p:tgtEl>
                                          <p:spTgt spid="2">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left)">
                                      <p:cBhvr>
                                        <p:cTn id="22" dur="500"/>
                                        <p:tgtEl>
                                          <p:spTgt spid="2">
                                            <p:graphicEl>
                                              <a:chart seriesIdx="-4" categoryIdx="3"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left)">
                                      <p:cBhvr>
                                        <p:cTn id="27" dur="500"/>
                                        <p:tgtEl>
                                          <p:spTgt spid="2">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category" animBg="0"/>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DCFB9061-50B4-7646-97B4-81F3334FD0D4}"/>
              </a:ext>
            </a:extLst>
          </p:cNvPr>
          <p:cNvSpPr>
            <a:spLocks noGrp="1" noChangeArrowheads="1"/>
          </p:cNvSpPr>
          <p:nvPr>
            <p:ph type="title"/>
          </p:nvPr>
        </p:nvSpPr>
        <p:spPr>
          <a:xfrm>
            <a:off x="533400" y="228600"/>
            <a:ext cx="7772400" cy="1371600"/>
          </a:xfrm>
        </p:spPr>
        <p:txBody>
          <a:bodyPr/>
          <a:lstStyle/>
          <a:p>
            <a:pPr algn="ctr"/>
            <a:r>
              <a:rPr lang="en-US" altLang="en-US" sz="2400" b="1" dirty="0">
                <a:latin typeface="Times New Roman" panose="02020603050405020304" pitchFamily="18" charset="0"/>
              </a:rPr>
              <a:t>GPA Change Pre and Post Intervention</a:t>
            </a:r>
            <a:br>
              <a:rPr lang="en-US" altLang="en-US" sz="2000" b="1" dirty="0">
                <a:latin typeface="Times New Roman" panose="02020603050405020304" pitchFamily="18" charset="0"/>
              </a:rPr>
            </a:br>
            <a:r>
              <a:rPr lang="en-US" altLang="en-US" sz="1800" b="1" dirty="0">
                <a:latin typeface="Times New Roman" panose="02020603050405020304" pitchFamily="18" charset="0"/>
              </a:rPr>
              <a:t>(In Unstandardized residuals</a:t>
            </a:r>
            <a:r>
              <a:rPr lang="en-US" altLang="en-US" sz="2400" b="1" dirty="0">
                <a:latin typeface="Times New Roman" panose="02020603050405020304" pitchFamily="18" charset="0"/>
              </a:rPr>
              <a:t>) </a:t>
            </a:r>
            <a:br>
              <a:rPr lang="en-US" altLang="en-US" sz="2400" b="1" dirty="0">
                <a:latin typeface="Times New Roman" panose="02020603050405020304" pitchFamily="18" charset="0"/>
              </a:rPr>
            </a:br>
            <a:r>
              <a:rPr lang="en-US" altLang="en-US" sz="2000" b="1" dirty="0">
                <a:latin typeface="Times New Roman" panose="02020603050405020304" pitchFamily="18" charset="0"/>
              </a:rPr>
              <a:t>Walton &amp; Cohen, </a:t>
            </a:r>
            <a:r>
              <a:rPr lang="en-US" altLang="en-US" sz="2000" i="1" dirty="0">
                <a:latin typeface="Times New Roman" panose="02020603050405020304" pitchFamily="18" charset="0"/>
              </a:rPr>
              <a:t>Journal of Personality and Social Psychology,</a:t>
            </a:r>
            <a:r>
              <a:rPr lang="en-US" altLang="en-US" sz="2000" b="1" dirty="0">
                <a:latin typeface="Times New Roman" panose="02020603050405020304" pitchFamily="18" charset="0"/>
              </a:rPr>
              <a:t> 2007</a:t>
            </a:r>
            <a:endParaRPr lang="en-US" altLang="en-US" sz="2000" b="1" dirty="0"/>
          </a:p>
        </p:txBody>
      </p:sp>
      <p:graphicFrame>
        <p:nvGraphicFramePr>
          <p:cNvPr id="2" name="Object 3">
            <a:extLst>
              <a:ext uri="{FF2B5EF4-FFF2-40B4-BE49-F238E27FC236}">
                <a16:creationId xmlns:a16="http://schemas.microsoft.com/office/drawing/2014/main" id="{40120CC9-B561-F444-85B2-DCF2021EF7E4}"/>
              </a:ext>
            </a:extLst>
          </p:cNvPr>
          <p:cNvGraphicFramePr>
            <a:graphicFrameLocks noGrp="1" noChangeAspect="1"/>
          </p:cNvGraphicFramePr>
          <p:nvPr>
            <p:ph type="chart" idx="1"/>
          </p:nvPr>
        </p:nvGraphicFramePr>
        <p:xfrm>
          <a:off x="2527300" y="1803400"/>
          <a:ext cx="40894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left)">
                                      <p:cBhvr>
                                        <p:cTn id="7" dur="500"/>
                                        <p:tgtEl>
                                          <p:spTgt spid="2">
                                            <p:graphicEl>
                                              <a:chart seriesIdx="-4" categoryIdx="0" bldStep="category"/>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left)">
                                      <p:cBhvr>
                                        <p:cTn id="12" dur="500"/>
                                        <p:tgtEl>
                                          <p:spTgt spid="2">
                                            <p:graphicEl>
                                              <a:chart seriesIdx="-4" categoryIdx="1"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left)">
                                      <p:cBhvr>
                                        <p:cTn id="17" dur="500"/>
                                        <p:tgtEl>
                                          <p:spTgt spid="2">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left)">
                                      <p:cBhvr>
                                        <p:cTn id="22" dur="500"/>
                                        <p:tgtEl>
                                          <p:spTgt spid="2">
                                            <p:graphicEl>
                                              <a:chart seriesIdx="-4" categoryIdx="3"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left)">
                                      <p:cBhvr>
                                        <p:cTn id="27" dur="500"/>
                                        <p:tgtEl>
                                          <p:spTgt spid="2">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category" animBg="0"/>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42DB54C-99B7-8249-BEA1-9D4EB04354DD}"/>
              </a:ext>
            </a:extLst>
          </p:cNvPr>
          <p:cNvSpPr>
            <a:spLocks noGrp="1" noChangeArrowheads="1"/>
          </p:cNvSpPr>
          <p:nvPr>
            <p:ph type="title"/>
          </p:nvPr>
        </p:nvSpPr>
        <p:spPr/>
        <p:txBody>
          <a:bodyPr/>
          <a:lstStyle/>
          <a:p>
            <a:r>
              <a:rPr lang="en-US" altLang="en-US"/>
              <a:t>														</a:t>
            </a:r>
          </a:p>
        </p:txBody>
      </p:sp>
      <p:sp>
        <p:nvSpPr>
          <p:cNvPr id="88067" name="Text Box 3">
            <a:extLst>
              <a:ext uri="{FF2B5EF4-FFF2-40B4-BE49-F238E27FC236}">
                <a16:creationId xmlns:a16="http://schemas.microsoft.com/office/drawing/2014/main" id="{6F8739FC-BA50-F042-9091-5C99E5D54661}"/>
              </a:ext>
            </a:extLst>
          </p:cNvPr>
          <p:cNvSpPr txBox="1">
            <a:spLocks noChangeArrowheads="1"/>
          </p:cNvSpPr>
          <p:nvPr/>
        </p:nvSpPr>
        <p:spPr bwMode="auto">
          <a:xfrm>
            <a:off x="355600" y="1524000"/>
            <a:ext cx="8208963"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latin typeface="Times" pitchFamily="2" charset="0"/>
              </a:rPr>
              <a:t>Contingencies of Social Identity:</a:t>
            </a:r>
            <a:r>
              <a:rPr lang="en-US" altLang="en-US" b="0" baseline="0">
                <a:latin typeface="Times" pitchFamily="2" charset="0"/>
              </a:rPr>
              <a:t> The particular</a:t>
            </a:r>
          </a:p>
          <a:p>
            <a:r>
              <a:rPr lang="en-US" altLang="en-US" b="0" baseline="0">
                <a:latin typeface="Times" pitchFamily="2" charset="0"/>
              </a:rPr>
              <a:t>way that society and settings are set to judge and</a:t>
            </a:r>
          </a:p>
          <a:p>
            <a:r>
              <a:rPr lang="en-US" altLang="en-US" b="0" baseline="0">
                <a:latin typeface="Times" pitchFamily="2" charset="0"/>
              </a:rPr>
              <a:t>treat people based on a social identity they </a:t>
            </a:r>
          </a:p>
          <a:p>
            <a:r>
              <a:rPr lang="en-US" altLang="en-US" b="0" baseline="0">
                <a:latin typeface="Times" pitchFamily="2" charset="0"/>
              </a:rPr>
              <a:t>have.  </a:t>
            </a:r>
          </a:p>
          <a:p>
            <a:endParaRPr lang="en-US" altLang="en-US" b="0" baseline="0">
              <a:latin typeface="Times" pitchFamily="2" charset="0"/>
            </a:endParaRPr>
          </a:p>
          <a:p>
            <a:endParaRPr lang="en-US" altLang="en-US" sz="2400" b="0" baseline="0">
              <a:latin typeface="Times" pitchFamily="2"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28C36D6-13DF-3A45-BE1E-FA23BF77A998}"/>
              </a:ext>
            </a:extLst>
          </p:cNvPr>
          <p:cNvSpPr>
            <a:spLocks noGrp="1" noChangeArrowheads="1"/>
          </p:cNvSpPr>
          <p:nvPr>
            <p:ph type="title"/>
          </p:nvPr>
        </p:nvSpPr>
        <p:spPr>
          <a:xfrm>
            <a:off x="685800" y="-495300"/>
            <a:ext cx="7772400" cy="990600"/>
          </a:xfrm>
        </p:spPr>
        <p:txBody>
          <a:bodyPr/>
          <a:lstStyle/>
          <a:p>
            <a:endParaRPr lang="en-US" altLang="en-US"/>
          </a:p>
        </p:txBody>
      </p:sp>
      <p:sp>
        <p:nvSpPr>
          <p:cNvPr id="92163" name="Text Box 3">
            <a:extLst>
              <a:ext uri="{FF2B5EF4-FFF2-40B4-BE49-F238E27FC236}">
                <a16:creationId xmlns:a16="http://schemas.microsoft.com/office/drawing/2014/main" id="{0A161534-BDF2-454E-88AD-ACB39840AC6B}"/>
              </a:ext>
            </a:extLst>
          </p:cNvPr>
          <p:cNvSpPr txBox="1">
            <a:spLocks noChangeArrowheads="1"/>
          </p:cNvSpPr>
          <p:nvPr/>
        </p:nvSpPr>
        <p:spPr bwMode="auto">
          <a:xfrm>
            <a:off x="762000" y="1295400"/>
            <a:ext cx="7924800" cy="386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baseline="0">
                <a:latin typeface="Times" pitchFamily="2" charset="0"/>
              </a:rPr>
              <a:t>By affecting the comfort level and performance</a:t>
            </a:r>
          </a:p>
          <a:p>
            <a:r>
              <a:rPr lang="en-US" altLang="en-US" b="0" baseline="0">
                <a:latin typeface="Times" pitchFamily="2" charset="0"/>
              </a:rPr>
              <a:t>pressure that we feel in specific situations and </a:t>
            </a:r>
          </a:p>
          <a:p>
            <a:r>
              <a:rPr lang="en-US" altLang="en-US" b="0" baseline="0">
                <a:latin typeface="Times" pitchFamily="2" charset="0"/>
              </a:rPr>
              <a:t>in entire walks of life, identity contingencies</a:t>
            </a:r>
          </a:p>
          <a:p>
            <a:r>
              <a:rPr lang="en-US" altLang="en-US" b="0" baseline="0">
                <a:latin typeface="Times" pitchFamily="2" charset="0"/>
              </a:rPr>
              <a:t>can affect both specific performances and </a:t>
            </a:r>
          </a:p>
          <a:p>
            <a:r>
              <a:rPr lang="en-US" altLang="en-US" b="0" baseline="0">
                <a:latin typeface="Times" pitchFamily="2" charset="0"/>
              </a:rPr>
              <a:t>life defining choices of careers, relationships, </a:t>
            </a:r>
          </a:p>
          <a:p>
            <a:r>
              <a:rPr lang="en-US" altLang="en-US" b="0" baseline="0">
                <a:latin typeface="Times" pitchFamily="2" charset="0"/>
              </a:rPr>
              <a:t>regions of the country to live in, etc. </a:t>
            </a:r>
          </a:p>
          <a:p>
            <a:r>
              <a:rPr lang="en-US" altLang="en-US" b="0" baseline="0">
                <a:latin typeface="Times" pitchFamily="2" charset="0"/>
              </a:rPr>
              <a:t>    </a:t>
            </a:r>
          </a:p>
          <a:p>
            <a:endParaRPr lang="en-US" altLang="en-US" sz="2400" b="0" baseline="0">
              <a:latin typeface="Times" pitchFamily="2" charset="0"/>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6CC4717E-AEDE-6844-802C-37D50D5F1F91}"/>
              </a:ext>
            </a:extLst>
          </p:cNvPr>
          <p:cNvSpPr>
            <a:spLocks noGrp="1" noChangeArrowheads="1"/>
          </p:cNvSpPr>
          <p:nvPr>
            <p:ph type="title"/>
          </p:nvPr>
        </p:nvSpPr>
        <p:spPr>
          <a:xfrm>
            <a:off x="457200" y="-304800"/>
            <a:ext cx="8077200" cy="1219200"/>
          </a:xfrm>
        </p:spPr>
        <p:txBody>
          <a:bodyPr/>
          <a:lstStyle/>
          <a:p>
            <a:endParaRPr lang="en-US" altLang="en-US" sz="1800"/>
          </a:p>
        </p:txBody>
      </p:sp>
      <p:sp>
        <p:nvSpPr>
          <p:cNvPr id="97283" name="Text Box 3">
            <a:extLst>
              <a:ext uri="{FF2B5EF4-FFF2-40B4-BE49-F238E27FC236}">
                <a16:creationId xmlns:a16="http://schemas.microsoft.com/office/drawing/2014/main" id="{F0869C74-EE3E-5E48-962F-9A5E78EF456B}"/>
              </a:ext>
            </a:extLst>
          </p:cNvPr>
          <p:cNvSpPr txBox="1">
            <a:spLocks noChangeArrowheads="1"/>
          </p:cNvSpPr>
          <p:nvPr/>
        </p:nvSpPr>
        <p:spPr bwMode="auto">
          <a:xfrm>
            <a:off x="533400" y="990600"/>
            <a:ext cx="9883775"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itchFamily="2" charset="0"/>
              </a:defRPr>
            </a:lvl1pPr>
            <a:lvl2pPr marL="914400" indent="-457200">
              <a:defRPr sz="2400">
                <a:solidFill>
                  <a:schemeClr val="tx1"/>
                </a:solidFill>
                <a:latin typeface="Times" pitchFamily="2" charset="0"/>
              </a:defRPr>
            </a:lvl2pPr>
            <a:lvl3pPr marL="1371600" indent="-457200">
              <a:defRPr sz="2400">
                <a:solidFill>
                  <a:schemeClr val="tx1"/>
                </a:solidFill>
                <a:latin typeface="Times" pitchFamily="2" charset="0"/>
              </a:defRPr>
            </a:lvl3pPr>
            <a:lvl4pPr marL="1828800" indent="-457200">
              <a:defRPr sz="2400">
                <a:solidFill>
                  <a:schemeClr val="tx1"/>
                </a:solidFill>
                <a:latin typeface="Times" pitchFamily="2" charset="0"/>
              </a:defRPr>
            </a:lvl4pPr>
            <a:lvl5pPr marL="2286000" indent="-457200">
              <a:defRPr sz="2400">
                <a:solidFill>
                  <a:schemeClr val="tx1"/>
                </a:solidFill>
                <a:latin typeface="Times" pitchFamily="2" charset="0"/>
              </a:defRPr>
            </a:lvl5pPr>
            <a:lvl6pPr marL="2743200" indent="-457200" eaLnBrk="0" fontAlgn="base" hangingPunct="0">
              <a:spcBef>
                <a:spcPct val="0"/>
              </a:spcBef>
              <a:spcAft>
                <a:spcPct val="0"/>
              </a:spcAft>
              <a:defRPr sz="2400">
                <a:solidFill>
                  <a:schemeClr val="tx1"/>
                </a:solidFill>
                <a:latin typeface="Times" pitchFamily="2" charset="0"/>
              </a:defRPr>
            </a:lvl6pPr>
            <a:lvl7pPr marL="3200400" indent="-457200" eaLnBrk="0" fontAlgn="base" hangingPunct="0">
              <a:spcBef>
                <a:spcPct val="0"/>
              </a:spcBef>
              <a:spcAft>
                <a:spcPct val="0"/>
              </a:spcAft>
              <a:defRPr sz="2400">
                <a:solidFill>
                  <a:schemeClr val="tx1"/>
                </a:solidFill>
                <a:latin typeface="Times" pitchFamily="2" charset="0"/>
              </a:defRPr>
            </a:lvl7pPr>
            <a:lvl8pPr marL="3657600" indent="-457200" eaLnBrk="0" fontAlgn="base" hangingPunct="0">
              <a:spcBef>
                <a:spcPct val="0"/>
              </a:spcBef>
              <a:spcAft>
                <a:spcPct val="0"/>
              </a:spcAft>
              <a:defRPr sz="2400">
                <a:solidFill>
                  <a:schemeClr val="tx1"/>
                </a:solidFill>
                <a:latin typeface="Times" pitchFamily="2" charset="0"/>
              </a:defRPr>
            </a:lvl8pPr>
            <a:lvl9pPr marL="4114800" indent="-457200" eaLnBrk="0" fontAlgn="base" hangingPunct="0">
              <a:spcBef>
                <a:spcPct val="0"/>
              </a:spcBef>
              <a:spcAft>
                <a:spcPct val="0"/>
              </a:spcAft>
              <a:defRPr sz="2400">
                <a:solidFill>
                  <a:schemeClr val="tx1"/>
                </a:solidFill>
                <a:latin typeface="Times" pitchFamily="2" charset="0"/>
              </a:defRPr>
            </a:lvl9pPr>
          </a:lstStyle>
          <a:p>
            <a:pPr>
              <a:buFont typeface="Times" pitchFamily="2" charset="0"/>
              <a:buNone/>
            </a:pPr>
            <a:endParaRPr lang="en-US" altLang="en-US" sz="1800" baseline="0" dirty="0"/>
          </a:p>
          <a:p>
            <a:pPr>
              <a:buFont typeface="Times" pitchFamily="2" charset="0"/>
              <a:buNone/>
            </a:pPr>
            <a:r>
              <a:rPr lang="en-US" altLang="en-US" sz="3200" b="0" baseline="0" dirty="0"/>
              <a:t>“People often see themselves in terms of </a:t>
            </a:r>
          </a:p>
          <a:p>
            <a:pPr>
              <a:buFont typeface="Times" pitchFamily="2" charset="0"/>
              <a:buNone/>
            </a:pPr>
            <a:r>
              <a:rPr lang="en-US" altLang="en-US" sz="3200" b="0" baseline="0" dirty="0"/>
              <a:t>whichever one of their allegiances (identities) </a:t>
            </a:r>
          </a:p>
          <a:p>
            <a:pPr>
              <a:buFont typeface="Times" pitchFamily="2" charset="0"/>
              <a:buNone/>
            </a:pPr>
            <a:r>
              <a:rPr lang="en-US" altLang="en-US" sz="3200" b="0" baseline="0" dirty="0"/>
              <a:t>is under attack…whether he accepts or </a:t>
            </a:r>
          </a:p>
          <a:p>
            <a:pPr>
              <a:buFont typeface="Times" pitchFamily="2" charset="0"/>
              <a:buNone/>
            </a:pPr>
            <a:r>
              <a:rPr lang="en-US" altLang="en-US" sz="3200" b="0" baseline="0" dirty="0"/>
              <a:t>conceals it, proclaims it discreetly or flaunts it, </a:t>
            </a:r>
          </a:p>
          <a:p>
            <a:pPr>
              <a:buFont typeface="Times" pitchFamily="2" charset="0"/>
              <a:buNone/>
            </a:pPr>
            <a:r>
              <a:rPr lang="en-US" altLang="en-US" sz="3200" b="0" baseline="0" dirty="0"/>
              <a:t>it is with that allegiance that the person </a:t>
            </a:r>
          </a:p>
          <a:p>
            <a:pPr>
              <a:buFont typeface="Times" pitchFamily="2" charset="0"/>
              <a:buNone/>
            </a:pPr>
            <a:r>
              <a:rPr lang="en-US" altLang="en-US" sz="3200" b="0" baseline="0" dirty="0"/>
              <a:t>concerned identifies” (p. 26)  Amin </a:t>
            </a:r>
            <a:r>
              <a:rPr lang="en-US" altLang="en-US" sz="3200" b="0" baseline="0" dirty="0" err="1"/>
              <a:t>Maalouf</a:t>
            </a:r>
            <a:r>
              <a:rPr lang="en-US" altLang="en-US" sz="3200" b="0" baseline="0" dirty="0"/>
              <a:t> </a:t>
            </a:r>
          </a:p>
          <a:p>
            <a:pPr>
              <a:buFont typeface="Times" pitchFamily="2" charset="0"/>
              <a:buNone/>
            </a:pPr>
            <a:r>
              <a:rPr lang="en-US" altLang="en-US" sz="3200" b="0" baseline="0" dirty="0"/>
              <a:t>from</a:t>
            </a:r>
            <a:r>
              <a:rPr lang="en-US" altLang="en-US" sz="3200" baseline="0" dirty="0"/>
              <a:t> </a:t>
            </a:r>
            <a:r>
              <a:rPr lang="en-US" altLang="en-US" sz="3200" b="0" i="1" baseline="0" dirty="0"/>
              <a:t>In the Name of Identity; Violence and the</a:t>
            </a:r>
          </a:p>
          <a:p>
            <a:pPr>
              <a:buFont typeface="Times" pitchFamily="2" charset="0"/>
              <a:buNone/>
            </a:pPr>
            <a:r>
              <a:rPr lang="en-US" altLang="en-US" sz="3200" b="0" i="1" baseline="0" dirty="0"/>
              <a:t>Need to Belong</a:t>
            </a:r>
            <a:r>
              <a:rPr lang="en-US" altLang="en-US" sz="3200" baseline="0" dirty="0"/>
              <a:t>.</a:t>
            </a:r>
            <a:endParaRPr lang="en-US" altLang="en-US" sz="2000" baseline="0" dirty="0"/>
          </a:p>
          <a:p>
            <a:pPr>
              <a:buFont typeface="Times" pitchFamily="2" charset="0"/>
              <a:buAutoNum type="arabicPeriod" startAt="3"/>
            </a:pPr>
            <a:endParaRPr lang="en-US" altLang="en-US" sz="2000" baseline="0" dirty="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677030AF-2F51-EE49-9046-5572CCDBEA68}"/>
              </a:ext>
            </a:extLst>
          </p:cNvPr>
          <p:cNvSpPr>
            <a:spLocks noGrp="1" noChangeArrowheads="1"/>
          </p:cNvSpPr>
          <p:nvPr>
            <p:ph type="title"/>
          </p:nvPr>
        </p:nvSpPr>
        <p:spPr>
          <a:xfrm>
            <a:off x="914400" y="228600"/>
            <a:ext cx="7772400" cy="990600"/>
          </a:xfrm>
        </p:spPr>
        <p:txBody>
          <a:bodyPr/>
          <a:lstStyle/>
          <a:p>
            <a:endParaRPr lang="en-US" altLang="en-US"/>
          </a:p>
        </p:txBody>
      </p:sp>
      <p:sp>
        <p:nvSpPr>
          <p:cNvPr id="161795" name="Rectangle 3">
            <a:extLst>
              <a:ext uri="{FF2B5EF4-FFF2-40B4-BE49-F238E27FC236}">
                <a16:creationId xmlns:a16="http://schemas.microsoft.com/office/drawing/2014/main" id="{F9020895-5D64-8441-8850-94341B939E83}"/>
              </a:ext>
            </a:extLst>
          </p:cNvPr>
          <p:cNvSpPr>
            <a:spLocks noGrp="1" noChangeArrowheads="1"/>
          </p:cNvSpPr>
          <p:nvPr>
            <p:ph idx="1"/>
          </p:nvPr>
        </p:nvSpPr>
        <p:spPr>
          <a:xfrm>
            <a:off x="685800" y="1524000"/>
            <a:ext cx="7772400" cy="4191000"/>
          </a:xfrm>
        </p:spPr>
        <p:txBody>
          <a:bodyPr/>
          <a:lstStyle/>
          <a:p>
            <a:r>
              <a:rPr lang="en-US" altLang="en-US" sz="4400">
                <a:latin typeface="Times New Roman" panose="02020603050405020304" pitchFamily="18" charset="0"/>
              </a:rPr>
              <a:t>Social identities originate from, and are sustained by contingencies that go with them in particular situations.</a:t>
            </a:r>
            <a:endParaRPr lang="en-US" altLang="en-US"/>
          </a:p>
          <a:p>
            <a:pPr>
              <a:buFontTx/>
              <a:buNone/>
            </a:pPr>
            <a:endParaRPr lang="en-US" altLang="en-US"/>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6D08343B-5072-964A-9D54-658D605F7A56}"/>
              </a:ext>
            </a:extLst>
          </p:cNvPr>
          <p:cNvSpPr>
            <a:spLocks noGrp="1" noChangeArrowheads="1"/>
          </p:cNvSpPr>
          <p:nvPr>
            <p:ph type="title"/>
          </p:nvPr>
        </p:nvSpPr>
        <p:spPr>
          <a:xfrm>
            <a:off x="914400" y="228600"/>
            <a:ext cx="7772400" cy="990600"/>
          </a:xfrm>
        </p:spPr>
        <p:txBody>
          <a:bodyPr/>
          <a:lstStyle/>
          <a:p>
            <a:endParaRPr lang="en-US" altLang="en-US"/>
          </a:p>
        </p:txBody>
      </p:sp>
      <p:sp>
        <p:nvSpPr>
          <p:cNvPr id="175107" name="Rectangle 3">
            <a:extLst>
              <a:ext uri="{FF2B5EF4-FFF2-40B4-BE49-F238E27FC236}">
                <a16:creationId xmlns:a16="http://schemas.microsoft.com/office/drawing/2014/main" id="{A95ADC5C-E5AC-C94E-A98D-D6C3B6E55328}"/>
              </a:ext>
            </a:extLst>
          </p:cNvPr>
          <p:cNvSpPr>
            <a:spLocks noGrp="1" noChangeArrowheads="1"/>
          </p:cNvSpPr>
          <p:nvPr>
            <p:ph idx="1"/>
          </p:nvPr>
        </p:nvSpPr>
        <p:spPr>
          <a:xfrm>
            <a:off x="762000" y="762000"/>
            <a:ext cx="7772400" cy="4191000"/>
          </a:xfrm>
        </p:spPr>
        <p:txBody>
          <a:bodyPr/>
          <a:lstStyle/>
          <a:p>
            <a:endParaRPr lang="en-US" altLang="en-US" dirty="0"/>
          </a:p>
          <a:p>
            <a:endParaRPr lang="en-US" altLang="en-US" dirty="0"/>
          </a:p>
          <a:p>
            <a:r>
              <a:rPr lang="en-US" altLang="en-US" sz="4400" dirty="0">
                <a:latin typeface="Times New Roman" panose="02020603050405020304" pitchFamily="18" charset="0"/>
              </a:rPr>
              <a:t>The most psychologically impactful identity contingencies are those that in some way threaten the individual.</a:t>
            </a:r>
            <a:endParaRPr lang="en-US" altLang="en-US" dirty="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9084AC61-96AE-EA4B-B17D-0F690C2E84DD}"/>
              </a:ext>
            </a:extLst>
          </p:cNvPr>
          <p:cNvSpPr>
            <a:spLocks noGrp="1" noRot="1" noChangeArrowheads="1"/>
          </p:cNvSpPr>
          <p:nvPr>
            <p:ph type="title"/>
          </p:nvPr>
        </p:nvSpPr>
        <p:spPr>
          <a:xfrm>
            <a:off x="685800" y="228600"/>
            <a:ext cx="7772400" cy="1524000"/>
          </a:xfrm>
        </p:spPr>
        <p:txBody>
          <a:bodyPr/>
          <a:lstStyle/>
          <a:p>
            <a:r>
              <a:rPr lang="en-US" altLang="en-US" sz="2800"/>
              <a:t>Stereotype Threat &amp; Standardized Math Test Performance Among Women </a:t>
            </a:r>
            <a:br>
              <a:rPr lang="en-US" altLang="en-US" sz="2800"/>
            </a:br>
            <a:r>
              <a:rPr lang="en-US" altLang="en-US" sz="1800"/>
              <a:t>(Percent Correct Corrected for Guessing)</a:t>
            </a:r>
            <a:endParaRPr lang="en-US" altLang="en-US" sz="2800"/>
          </a:p>
        </p:txBody>
      </p:sp>
      <p:graphicFrame>
        <p:nvGraphicFramePr>
          <p:cNvPr id="2" name="Object 3">
            <a:extLst>
              <a:ext uri="{FF2B5EF4-FFF2-40B4-BE49-F238E27FC236}">
                <a16:creationId xmlns:a16="http://schemas.microsoft.com/office/drawing/2014/main" id="{F228256E-AF88-F240-A1AA-B67B50F5CD94}"/>
              </a:ext>
            </a:extLst>
          </p:cNvPr>
          <p:cNvGraphicFramePr>
            <a:graphicFrameLocks noGrp="1" noChangeAspect="1"/>
          </p:cNvGraphicFramePr>
          <p:nvPr>
            <p:ph type="chart" idx="1"/>
            <p:extLst>
              <p:ext uri="{D42A27DB-BD31-4B8C-83A1-F6EECF244321}">
                <p14:modId xmlns:p14="http://schemas.microsoft.com/office/powerpoint/2010/main" val="480480185"/>
              </p:ext>
            </p:extLst>
          </p:nvPr>
        </p:nvGraphicFramePr>
        <p:xfrm>
          <a:off x="203200" y="1895475"/>
          <a:ext cx="8890000" cy="4657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left)">
                                      <p:cBhvr>
                                        <p:cTn id="7" dur="500"/>
                                        <p:tgtEl>
                                          <p:spTgt spid="2">
                                            <p:graphicEl>
                                              <a:chart seriesIdx="-4" categoryIdx="0" bldStep="category"/>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left)">
                                      <p:cBhvr>
                                        <p:cTn id="12" dur="500"/>
                                        <p:tgtEl>
                                          <p:spTgt spid="2">
                                            <p:graphicEl>
                                              <a:chart seriesIdx="-4" categoryIdx="1"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left)">
                                      <p:cBhvr>
                                        <p:cTn id="17" dur="500"/>
                                        <p:tgtEl>
                                          <p:spTgt spid="2">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left)">
                                      <p:cBhvr>
                                        <p:cTn id="22" dur="500"/>
                                        <p:tgtEl>
                                          <p:spTgt spid="2">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category" animBg="0"/>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244B18A8-7CFC-4A44-AE39-9D6CD91C6816}"/>
              </a:ext>
            </a:extLst>
          </p:cNvPr>
          <p:cNvSpPr>
            <a:spLocks noGrp="1" noChangeArrowheads="1"/>
          </p:cNvSpPr>
          <p:nvPr>
            <p:ph type="title"/>
          </p:nvPr>
        </p:nvSpPr>
        <p:spPr>
          <a:xfrm>
            <a:off x="838200" y="304800"/>
            <a:ext cx="7772400" cy="990600"/>
          </a:xfrm>
        </p:spPr>
        <p:txBody>
          <a:bodyPr/>
          <a:lstStyle/>
          <a:p>
            <a:endParaRPr lang="en-US" altLang="en-US"/>
          </a:p>
        </p:txBody>
      </p:sp>
      <p:sp>
        <p:nvSpPr>
          <p:cNvPr id="162819" name="Rectangle 3">
            <a:extLst>
              <a:ext uri="{FF2B5EF4-FFF2-40B4-BE49-F238E27FC236}">
                <a16:creationId xmlns:a16="http://schemas.microsoft.com/office/drawing/2014/main" id="{FCE42767-2DD4-4145-BF0F-000CB3B9A2B2}"/>
              </a:ext>
            </a:extLst>
          </p:cNvPr>
          <p:cNvSpPr>
            <a:spLocks noGrp="1" noChangeArrowheads="1"/>
          </p:cNvSpPr>
          <p:nvPr>
            <p:ph idx="1"/>
          </p:nvPr>
        </p:nvSpPr>
        <p:spPr>
          <a:xfrm>
            <a:off x="1066800" y="1600200"/>
            <a:ext cx="7772400" cy="4191000"/>
          </a:xfrm>
        </p:spPr>
        <p:txBody>
          <a:bodyPr/>
          <a:lstStyle/>
          <a:p>
            <a:pPr>
              <a:lnSpc>
                <a:spcPct val="90000"/>
              </a:lnSpc>
              <a:buFontTx/>
              <a:buNone/>
            </a:pPr>
            <a:r>
              <a:rPr lang="en-US" altLang="en-US" sz="4400">
                <a:latin typeface="Times New Roman" panose="02020603050405020304" pitchFamily="18" charset="0"/>
              </a:rPr>
              <a:t>  Cues that signal threatening contingencies foster vigilance and hamper a sense of belonging in the setting. This, in turn, impairs learning and performance.</a:t>
            </a:r>
            <a:r>
              <a:rPr lang="en-US" altLang="en-US" sz="2800"/>
              <a:t> </a:t>
            </a:r>
          </a:p>
          <a:p>
            <a:pPr>
              <a:lnSpc>
                <a:spcPct val="90000"/>
              </a:lnSpc>
            </a:pPr>
            <a:endParaRPr lang="en-US" altLang="en-US" sz="2800"/>
          </a:p>
          <a:p>
            <a:pPr>
              <a:lnSpc>
                <a:spcPct val="90000"/>
              </a:lnSpc>
            </a:pPr>
            <a:endParaRPr lang="en-US" altLang="en-US" sz="2400"/>
          </a:p>
        </p:txBody>
      </p:sp>
    </p:spTree>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HD:Microsoft Office 2001:Templates:Presentations:Designs:Neon Frame</Template>
  <TotalTime>54669</TotalTime>
  <Words>1548</Words>
  <Application>Microsoft Macintosh PowerPoint</Application>
  <PresentationFormat>On-screen Show (4:3)</PresentationFormat>
  <Paragraphs>183</Paragraphs>
  <Slides>26</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Calibri Light</vt:lpstr>
      <vt:lpstr>Gill Sans</vt:lpstr>
      <vt:lpstr>Times</vt:lpstr>
      <vt:lpstr>Times New Roman</vt:lpstr>
      <vt:lpstr>Office Theme</vt:lpstr>
      <vt:lpstr>1_Office Theme</vt:lpstr>
      <vt:lpstr>  The Underperformance Phenomenon</vt:lpstr>
      <vt:lpstr>PowerPoint Presentation</vt:lpstr>
      <vt:lpstr>              </vt:lpstr>
      <vt:lpstr>PowerPoint Presentation</vt:lpstr>
      <vt:lpstr>PowerPoint Presentation</vt:lpstr>
      <vt:lpstr>PowerPoint Presentation</vt:lpstr>
      <vt:lpstr>PowerPoint Presentation</vt:lpstr>
      <vt:lpstr>Stereotype Threat &amp; Standardized Math Test Performance Among Women  (Percent Correct Corrected for Guessing)</vt:lpstr>
      <vt:lpstr>PowerPoint Presentation</vt:lpstr>
      <vt:lpstr>PowerPoint Presentation</vt:lpstr>
      <vt:lpstr>Contingencies deriving from features of a setting that would exist even without ongoing prejudice</vt:lpstr>
      <vt:lpstr>Neutral  Structural Cue</vt:lpstr>
      <vt:lpstr>Threatening  Structural Cue</vt:lpstr>
      <vt:lpstr>Summer Conference Video Murphy &amp; Steele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Achieving the inter-subjective sense of “identity safety”: Strategies for Settings</vt:lpstr>
      <vt:lpstr>What happens when we focus on similarity rather than difference?</vt:lpstr>
      <vt:lpstr>Post Intervention Achievement Composite (Review session, study group &amp; office hour attendance, hours spent studying, emails to professors, in standardized score units)  Walton &amp; Cohen, Journal of Personality and Social Psychology, 2007</vt:lpstr>
      <vt:lpstr>GPA Change Pre and Post Intervention (In Unstandardized residuals)  Walton &amp; Cohen, Journal of Personality and Social Psychology, 2007</vt:lpstr>
    </vt:vector>
  </TitlesOfParts>
  <Company>Stanford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Stereotype Threat &amp; Standardized Math Test Performance Among Women  (Percent Correct Corrected for Guessing)</dc:title>
  <dc:creator>A Worker</dc:creator>
  <cp:lastModifiedBy>Victor Thompson</cp:lastModifiedBy>
  <cp:revision>556</cp:revision>
  <cp:lastPrinted>2002-11-21T17:20:09Z</cp:lastPrinted>
  <dcterms:created xsi:type="dcterms:W3CDTF">2001-10-01T16:45:23Z</dcterms:created>
  <dcterms:modified xsi:type="dcterms:W3CDTF">2023-08-10T12:30:57Z</dcterms:modified>
</cp:coreProperties>
</file>