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70" r:id="rId4"/>
    <p:sldId id="276" r:id="rId5"/>
    <p:sldId id="280" r:id="rId6"/>
    <p:sldId id="277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59" r:id="rId16"/>
    <p:sldId id="271" r:id="rId17"/>
    <p:sldId id="272" r:id="rId18"/>
    <p:sldId id="273" r:id="rId19"/>
    <p:sldId id="274" r:id="rId20"/>
    <p:sldId id="258" r:id="rId21"/>
    <p:sldId id="275" r:id="rId22"/>
    <p:sldId id="282" r:id="rId23"/>
    <p:sldId id="281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7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BC98-9678-4D3C-809D-A906F97EEEFC}" type="datetimeFigureOut">
              <a:rPr lang="en-US" smtClean="0"/>
              <a:t>08/17/2022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CE92-3E54-4D0C-9208-C3169A22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ic4key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www.python.org/psf/sponsorship/sponsors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pythondiscord.com/" TargetMode="External"/><Relationship Id="rId5" Type="http://schemas.openxmlformats.org/officeDocument/2006/relationships/hyperlink" Target="https://pyslackers.com/" TargetMode="External"/><Relationship Id="rId4" Type="http://schemas.openxmlformats.org/officeDocument/2006/relationships/hyperlink" Target="https://realpython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reprints.org/manuscript/202012.0516/v1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python/overview-of-python-tools-for-visual-studio" TargetMode="External"/><Relationship Id="rId2" Type="http://schemas.openxmlformats.org/officeDocument/2006/relationships/hyperlink" Target="https://visualstudio.microsoft.com/vs/features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dev.org/" TargetMode="External"/><Relationship Id="rId5" Type="http://schemas.openxmlformats.org/officeDocument/2006/relationships/hyperlink" Target="https://code.visualstudio.com/docs/languages/python" TargetMode="External"/><Relationship Id="rId4" Type="http://schemas.openxmlformats.org/officeDocument/2006/relationships/hyperlink" Target="https://www.jetbrains.com/pychar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GRg9jQ4IuI" TargetMode="External"/><Relationship Id="rId2" Type="http://schemas.openxmlformats.org/officeDocument/2006/relationships/hyperlink" Target="https://www.raysearchlabs.com/rays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GPqqlwru3o" TargetMode="External"/><Relationship Id="rId2" Type="http://schemas.openxmlformats.org/officeDocument/2006/relationships/hyperlink" Target="https://www.slic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vI_84i2NNs" TargetMode="External"/><Relationship Id="rId2" Type="http://schemas.openxmlformats.org/officeDocument/2006/relationships/hyperlink" Target="https://www.dicompy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nawxr0WLJU" TargetMode="External"/><Relationship Id="rId2" Type="http://schemas.openxmlformats.org/officeDocument/2006/relationships/hyperlink" Target="https://www.paravie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16567/popular-programming-languages/" TargetMode="External"/><Relationship Id="rId2" Type="http://schemas.openxmlformats.org/officeDocument/2006/relationships/hyperlink" Target="https://pypl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itware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github.com/aws" TargetMode="External"/><Relationship Id="rId7" Type="http://schemas.openxmlformats.org/officeDocument/2006/relationships/hyperlink" Target="https://github.com/microsoft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github.com/googl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dropbox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uber" TargetMode="External"/><Relationship Id="rId10" Type="http://schemas.openxmlformats.org/officeDocument/2006/relationships/hyperlink" Target="https://github.com/VinAIResearch" TargetMode="External"/><Relationship Id="rId4" Type="http://schemas.openxmlformats.org/officeDocument/2006/relationships/hyperlink" Target="https://github.com/apple" TargetMode="External"/><Relationship Id="rId9" Type="http://schemas.openxmlformats.org/officeDocument/2006/relationships/hyperlink" Target="https://github.com/Netflix" TargetMode="Externa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uber.com/michelangelo-pyml/" TargetMode="External"/><Relationship Id="rId3" Type="http://schemas.openxmlformats.org/officeDocument/2006/relationships/hyperlink" Target="https://dspace.mit.edu/bitstream/handle/1721.1/128575/1220877663-MIT.pdf" TargetMode="External"/><Relationship Id="rId7" Type="http://schemas.openxmlformats.org/officeDocument/2006/relationships/hyperlink" Target="https://eng.uber.com/hypothesis-gu-funcs-unit-testing/" TargetMode="External"/><Relationship Id="rId2" Type="http://schemas.openxmlformats.org/officeDocument/2006/relationships/hyperlink" Target="https://news.mit.edu/2020/artificial-intelligence-identifies-new-antibiotic-02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ohot/corona.git" TargetMode="External"/><Relationship Id="rId5" Type="http://schemas.openxmlformats.org/officeDocument/2006/relationships/hyperlink" Target="https://github.com/covid19-model/simulator.git" TargetMode="External"/><Relationship Id="rId10" Type="http://schemas.openxmlformats.org/officeDocument/2006/relationships/hyperlink" Target="https://www.datacamp.com/blog/python-in-healthcare-ai-applications-in-hospitals" TargetMode="External"/><Relationship Id="rId4" Type="http://schemas.openxmlformats.org/officeDocument/2006/relationships/hyperlink" Target="https://www.python.org/success-stories/python-for-collaborative-drug-discovery/" TargetMode="External"/><Relationship Id="rId9" Type="http://schemas.openxmlformats.org/officeDocument/2006/relationships/hyperlink" Target="https://uit.stanford.edu/service/techtraining/class/python-healthca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ngnghevadoisong.vn/vi-sao-can-chon-python-la-ngon-ngu-lap-trinh-day-trong-cac-nha-truong-pho-thong-d36876.html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6897" y="5562600"/>
            <a:ext cx="5486400" cy="382786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latin typeface="Georgia" panose="02040502050405020303" pitchFamily="18" charset="0"/>
              </a:rPr>
              <a:t>take a quick journey into the python’s world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0" y="6096000"/>
            <a:ext cx="5486400" cy="304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Vic P. (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vic4key@gmail.com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57625"/>
            <a:ext cx="174353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35280" y="3998952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Hi there. Welcome to my world.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8" y="609600"/>
            <a:ext cx="5867399" cy="308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6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73050"/>
            <a:ext cx="5715000" cy="58531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All OS platform’s APIs are wrapped into Python’s built-in packages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Desktop (Windows, Linux, Mac OS,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Mobile (Android, iOS,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Web (App, Frontend, Backend,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Others (IoT, Raspberry Pi, Arduino, GPU,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Write Once Run Everywhere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1"/>
            <a:ext cx="5709519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58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73050"/>
            <a:ext cx="5334000" cy="58531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You have them – Yep. Me too!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Python Binding for almost popular libraries from other languages (</a:t>
            </a:r>
            <a:r>
              <a:rPr lang="en-US" sz="1800" dirty="0" err="1">
                <a:latin typeface="Georgia" panose="02040502050405020303" pitchFamily="18" charset="0"/>
              </a:rPr>
              <a:t>Qt</a:t>
            </a:r>
            <a:r>
              <a:rPr lang="en-US" sz="1800" dirty="0">
                <a:latin typeface="Georgia" panose="02040502050405020303" pitchFamily="18" charset="0"/>
              </a:rPr>
              <a:t>, OpenGL, </a:t>
            </a:r>
            <a:r>
              <a:rPr lang="en-US" sz="1800" dirty="0" err="1">
                <a:latin typeface="Georgia" panose="02040502050405020303" pitchFamily="18" charset="0"/>
              </a:rPr>
              <a:t>OpenCV</a:t>
            </a:r>
            <a:r>
              <a:rPr lang="en-US" sz="1800" dirty="0">
                <a:latin typeface="Georgia" panose="02040502050405020303" pitchFamily="18" charset="0"/>
              </a:rPr>
              <a:t>, CUDA, ITK, VTK, GDCM, </a:t>
            </a:r>
            <a:r>
              <a:rPr lang="en-US" sz="1800" dirty="0" err="1">
                <a:latin typeface="Georgia" panose="02040502050405020303" pitchFamily="18" charset="0"/>
              </a:rPr>
              <a:t>TensorFlow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r>
              <a:rPr lang="en-US" sz="2800" dirty="0">
                <a:latin typeface="Georgia" panose="02040502050405020303" pitchFamily="18" charset="0"/>
              </a:rPr>
              <a:t>Similar Libraries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C++ STL (math, string, list, map,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 ~ Python’s built-in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C++ Array, Matrix (Armadillo, GLM,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r>
              <a:rPr lang="en-US" sz="1800" dirty="0">
                <a:latin typeface="Georgia" panose="02040502050405020303" pitchFamily="18" charset="0"/>
              </a:rPr>
              <a:t>) ~ Python (</a:t>
            </a:r>
            <a:r>
              <a:rPr lang="en-US" sz="1800" dirty="0" err="1">
                <a:latin typeface="Georgia" panose="02040502050405020303" pitchFamily="18" charset="0"/>
              </a:rPr>
              <a:t>NumPy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r>
              <a:rPr lang="en-US" sz="2800" dirty="0">
                <a:latin typeface="Georgia" panose="02040502050405020303" pitchFamily="18" charset="0"/>
              </a:rPr>
              <a:t>Built-in Libraries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Popular Data Format (SQLite, JSON, CVS, XML, Zip, </a:t>
            </a:r>
            <a:r>
              <a:rPr lang="en-US" sz="1600" dirty="0" err="1">
                <a:latin typeface="Georgia" panose="02040502050405020303" pitchFamily="18" charset="0"/>
              </a:rPr>
              <a:t>Gzip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etc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Network (HTTP, FTP, Socket, SSL, </a:t>
            </a:r>
            <a:r>
              <a:rPr lang="en-US" sz="1600" dirty="0" err="1">
                <a:latin typeface="Georgia" panose="02040502050405020303" pitchFamily="18" charset="0"/>
              </a:rPr>
              <a:t>etc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GUI (</a:t>
            </a:r>
            <a:r>
              <a:rPr lang="en-US" sz="1600" dirty="0" err="1">
                <a:latin typeface="Georgia" panose="02040502050405020303" pitchFamily="18" charset="0"/>
              </a:rPr>
              <a:t>Tkinter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r>
              <a:rPr lang="en-US" sz="2800" dirty="0">
                <a:latin typeface="Georgia" panose="02040502050405020303" pitchFamily="18" charset="0"/>
              </a:rPr>
              <a:t>Community Sharing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2"/>
              </a:rPr>
              <a:t>https://pypi.org/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3"/>
              </a:rPr>
              <a:t>https://pythonhosted.org/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4"/>
              </a:rPr>
              <a:t>https://github.com/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Etc</a:t>
            </a: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Many Packages/Libraries (Built-in &amp; Community Sharing)</a:t>
            </a:r>
          </a:p>
        </p:txBody>
      </p:sp>
    </p:spTree>
    <p:extLst>
      <p:ext uri="{BB962C8B-B14F-4D97-AF65-F5344CB8AC3E}">
        <p14:creationId xmlns:p14="http://schemas.microsoft.com/office/powerpoint/2010/main" val="276135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914400"/>
            <a:ext cx="5715000" cy="52117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To Install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package-name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1400" dirty="0" err="1">
                <a:solidFill>
                  <a:srgbClr val="0070C0"/>
                </a:solidFill>
                <a:latin typeface="Georgia" panose="02040502050405020303" pitchFamily="18" charset="0"/>
              </a:rPr>
              <a:t>pydicom</a:t>
            </a:r>
            <a:endParaRPr lang="en-US" sz="14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</a:rPr>
              <a:t>install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Georgia" panose="02040502050405020303" pitchFamily="18" charset="0"/>
              </a:rPr>
              <a:t>git+https</a:t>
            </a:r>
            <a:r>
              <a:rPr lang="en-US" sz="1400" dirty="0">
                <a:solidFill>
                  <a:srgbClr val="0070C0"/>
                </a:solidFill>
                <a:latin typeface="Georgia" panose="02040502050405020303" pitchFamily="18" charset="0"/>
              </a:rPr>
              <a:t>://github.com/python/</a:t>
            </a:r>
            <a:r>
              <a:rPr lang="en-US" sz="1400" dirty="0" err="1">
                <a:solidFill>
                  <a:srgbClr val="0070C0"/>
                </a:solidFill>
                <a:latin typeface="Georgia" panose="02040502050405020303" pitchFamily="18" charset="0"/>
              </a:rPr>
              <a:t>hashlib</a:t>
            </a:r>
            <a:endParaRPr lang="en-US" sz="14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To Uninstall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 uninstall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package-name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</a:rPr>
              <a:t> uninstall </a:t>
            </a:r>
            <a:r>
              <a:rPr lang="en-US" sz="1400" dirty="0" err="1">
                <a:solidFill>
                  <a:srgbClr val="0070C0"/>
                </a:solidFill>
                <a:latin typeface="Georgia" panose="02040502050405020303" pitchFamily="18" charset="0"/>
              </a:rPr>
              <a:t>pydicom</a:t>
            </a:r>
            <a:endParaRPr lang="en-US" sz="14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To Upgrade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1800" dirty="0">
                <a:solidFill>
                  <a:srgbClr val="7030A0"/>
                </a:solidFill>
                <a:latin typeface="Georgia" panose="02040502050405020303" pitchFamily="18" charset="0"/>
              </a:rPr>
              <a:t>--upgrade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Georgia" panose="02040502050405020303" pitchFamily="18" charset="0"/>
              </a:rPr>
              <a:t>package-name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FF0000"/>
                </a:solidFill>
                <a:latin typeface="Georgia" panose="02040502050405020303" pitchFamily="18" charset="0"/>
              </a:rPr>
              <a:t>pip</a:t>
            </a:r>
            <a:r>
              <a:rPr lang="en-US" sz="14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1400" dirty="0">
                <a:solidFill>
                  <a:srgbClr val="7030A0"/>
                </a:solidFill>
                <a:latin typeface="Georgia" panose="02040502050405020303" pitchFamily="18" charset="0"/>
              </a:rPr>
              <a:t>--upgrade </a:t>
            </a:r>
            <a:r>
              <a:rPr lang="en-US" sz="1400" dirty="0" err="1">
                <a:solidFill>
                  <a:srgbClr val="0070C0"/>
                </a:solidFill>
                <a:latin typeface="Georgia" panose="02040502050405020303" pitchFamily="18" charset="0"/>
              </a:rPr>
              <a:t>pydicom</a:t>
            </a:r>
            <a:endParaRPr lang="en-US" sz="14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Easy to Install Packages/Libraries</a:t>
            </a:r>
          </a:p>
        </p:txBody>
      </p:sp>
    </p:spTree>
    <p:extLst>
      <p:ext uri="{BB962C8B-B14F-4D97-AF65-F5344CB8AC3E}">
        <p14:creationId xmlns:p14="http://schemas.microsoft.com/office/powerpoint/2010/main" val="3282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73050"/>
            <a:ext cx="5410200" cy="612775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Python is Free &amp; Open Source</a:t>
            </a: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Released under the license 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PSF aka Python Software Foundation (BSD-style)</a:t>
            </a:r>
          </a:p>
          <a:p>
            <a:pPr lvl="1"/>
            <a:r>
              <a:rPr lang="en-US" sz="1800" dirty="0">
                <a:latin typeface="Georgia" panose="02040502050405020303" pitchFamily="18" charset="0"/>
              </a:rPr>
              <a:t>BSD Zero Clause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These license are free with the following permissions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8E40"/>
                </a:solidFill>
                <a:latin typeface="Georgia" panose="02040502050405020303" pitchFamily="18" charset="0"/>
              </a:rPr>
              <a:t>Commercial use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8E40"/>
                </a:solidFill>
                <a:latin typeface="Georgia" panose="02040502050405020303" pitchFamily="18" charset="0"/>
              </a:rPr>
              <a:t>Distribution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8E40"/>
                </a:solidFill>
                <a:latin typeface="Georgia" panose="02040502050405020303" pitchFamily="18" charset="0"/>
              </a:rPr>
              <a:t>Modification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8E40"/>
                </a:solidFill>
                <a:latin typeface="Georgia" panose="02040502050405020303" pitchFamily="18" charset="0"/>
              </a:rPr>
              <a:t>Private 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Free and Open Source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3492689"/>
            <a:ext cx="5486402" cy="100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8" y="808018"/>
            <a:ext cx="5486402" cy="1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2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04800"/>
            <a:ext cx="5943600" cy="620395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Sponsoring &amp; Supporting by many big techs like Google, Microsoft, Facebook, Amazon, Nvidia,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  <a:hlinkClick r:id="rId2"/>
              </a:rPr>
              <a:t>https://www.python.org/psf/sponsorship/sponsors/</a:t>
            </a:r>
            <a:endParaRPr lang="en-US" sz="18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Community</a:t>
            </a:r>
          </a:p>
          <a:p>
            <a:pPr lvl="1"/>
            <a:r>
              <a:rPr lang="en-US" sz="1600" dirty="0" err="1">
                <a:latin typeface="Georgia" panose="02040502050405020303" pitchFamily="18" charset="0"/>
              </a:rPr>
              <a:t>StackOverflow</a:t>
            </a:r>
            <a:r>
              <a:rPr lang="en-US" sz="1600" dirty="0">
                <a:latin typeface="Georgia" panose="02040502050405020303" pitchFamily="18" charset="0"/>
              </a:rPr>
              <a:t> @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https://stackoverflow.com/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 err="1">
                <a:latin typeface="Georgia" panose="02040502050405020303" pitchFamily="18" charset="0"/>
              </a:rPr>
              <a:t>RealPython</a:t>
            </a:r>
            <a:r>
              <a:rPr lang="en-US" sz="1600" dirty="0">
                <a:latin typeface="Georgia" panose="02040502050405020303" pitchFamily="18" charset="0"/>
              </a:rPr>
              <a:t> @ </a:t>
            </a:r>
            <a:r>
              <a:rPr lang="en-US" sz="1600" dirty="0">
                <a:latin typeface="Georgia" panose="02040502050405020303" pitchFamily="18" charset="0"/>
                <a:hlinkClick r:id="rId4"/>
              </a:rPr>
              <a:t>https://realpython.com/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 err="1">
                <a:latin typeface="Georgia" panose="02040502050405020303" pitchFamily="18" charset="0"/>
              </a:rPr>
              <a:t>PySlackers</a:t>
            </a:r>
            <a:r>
              <a:rPr lang="en-US" sz="1600" dirty="0">
                <a:latin typeface="Georgia" panose="02040502050405020303" pitchFamily="18" charset="0"/>
              </a:rPr>
              <a:t> @ </a:t>
            </a:r>
            <a:r>
              <a:rPr lang="en-US" sz="1600" dirty="0">
                <a:latin typeface="Georgia" panose="02040502050405020303" pitchFamily="18" charset="0"/>
                <a:hlinkClick r:id="rId5"/>
              </a:rPr>
              <a:t>https://pyslackers.com/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 err="1">
                <a:latin typeface="Georgia" panose="02040502050405020303" pitchFamily="18" charset="0"/>
              </a:rPr>
              <a:t>PyDiscord</a:t>
            </a:r>
            <a:r>
              <a:rPr lang="en-US" sz="1600" dirty="0">
                <a:latin typeface="Georgia" panose="02040502050405020303" pitchFamily="18" charset="0"/>
              </a:rPr>
              <a:t> @ </a:t>
            </a:r>
            <a:r>
              <a:rPr lang="en-US" sz="1600" dirty="0">
                <a:latin typeface="Georgia" panose="02040502050405020303" pitchFamily="18" charset="0"/>
                <a:hlinkClick r:id="rId6"/>
              </a:rPr>
              <a:t>https://www.pythondiscord.com/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Large Community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483767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3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Python’s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Slow Speed &amp; High Memory Usage</a:t>
            </a:r>
          </a:p>
          <a:p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Multi-Threading Useless</a:t>
            </a:r>
          </a:p>
          <a:p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Weak Support in Mobile Computing</a:t>
            </a:r>
          </a:p>
          <a:p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269076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Memory Comparison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Time Comparison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48000" cy="46910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Slow Speed</a:t>
            </a:r>
          </a:p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High Memory Usage</a:t>
            </a:r>
          </a:p>
          <a:p>
            <a:endParaRPr lang="en-US" sz="2000" dirty="0">
              <a:solidFill>
                <a:srgbClr val="007635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latin typeface="Georgia" panose="02040502050405020303" pitchFamily="18" charset="0"/>
              </a:rPr>
              <a:t>Reference to “Comparative Analysis of C++ and Python in Terms of Memory and Time” at </a:t>
            </a:r>
            <a:r>
              <a:rPr lang="en-US" sz="1200" dirty="0">
                <a:solidFill>
                  <a:srgbClr val="007635"/>
                </a:solidFill>
                <a:latin typeface="Georgia" panose="02040502050405020303" pitchFamily="18" charset="0"/>
                <a:hlinkClick r:id="rId2"/>
              </a:rPr>
              <a:t>https://www.preprints.org/manuscript/202012.0516/v1</a:t>
            </a:r>
            <a:endParaRPr lang="en-US" sz="1200" dirty="0">
              <a:solidFill>
                <a:srgbClr val="007635"/>
              </a:solidFill>
              <a:latin typeface="Georgia" panose="02040502050405020303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81399"/>
            <a:ext cx="4572000" cy="27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0123"/>
            <a:ext cx="4572000" cy="236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70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In Python, Multi-threading is useless.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Why ?</a:t>
            </a:r>
          </a:p>
          <a:p>
            <a:r>
              <a:rPr lang="en-US" sz="1800" dirty="0">
                <a:latin typeface="Georgia" panose="02040502050405020303" pitchFamily="18" charset="0"/>
              </a:rPr>
              <a:t>It’s </a:t>
            </a:r>
            <a:r>
              <a:rPr lang="en-US" sz="1800" b="1" dirty="0">
                <a:latin typeface="Georgia" panose="02040502050405020303" pitchFamily="18" charset="0"/>
              </a:rPr>
              <a:t>GIL</a:t>
            </a:r>
            <a:r>
              <a:rPr lang="en-US" sz="1800" dirty="0">
                <a:latin typeface="Georgia" panose="02040502050405020303" pitchFamily="18" charset="0"/>
              </a:rPr>
              <a:t> (Global Interpreter Lock).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What it is? What it for?</a:t>
            </a:r>
          </a:p>
          <a:p>
            <a:r>
              <a:rPr lang="en-US" sz="1800" dirty="0">
                <a:latin typeface="Georgia" panose="02040502050405020303" pitchFamily="18" charset="0"/>
              </a:rPr>
              <a:t>Multi-processing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Multi-Threading Useless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85800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4572000"/>
            <a:ext cx="3924813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A0896-B0C2-DCD9-5E80-E9E9DD77D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57400"/>
            <a:ext cx="2895600" cy="45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Currently, Python is workable in Mobile OS but “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poor support</a:t>
            </a:r>
            <a:r>
              <a:rPr lang="en-US" sz="1800" dirty="0">
                <a:latin typeface="Georgia" panose="02040502050405020303" pitchFamily="18" charset="0"/>
              </a:rPr>
              <a:t>” and “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not fully utilized the power of SoC</a:t>
            </a:r>
            <a:r>
              <a:rPr lang="en-US" sz="1800" dirty="0">
                <a:latin typeface="Georgia" panose="02040502050405020303" pitchFamily="18" charset="0"/>
              </a:rPr>
              <a:t>”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But should not use Python for mobile app production that need “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performance</a:t>
            </a:r>
            <a:r>
              <a:rPr lang="en-US" sz="1800" dirty="0">
                <a:latin typeface="Georgia" panose="02040502050405020303" pitchFamily="18" charset="0"/>
              </a:rPr>
              <a:t>” and focus on “</a:t>
            </a:r>
            <a:r>
              <a:rPr lang="en-US" sz="1800" dirty="0">
                <a:solidFill>
                  <a:srgbClr val="FF0000"/>
                </a:solidFill>
                <a:latin typeface="Georgia" panose="02040502050405020303" pitchFamily="18" charset="0"/>
              </a:rPr>
              <a:t>mobile computing</a:t>
            </a:r>
            <a:r>
              <a:rPr lang="en-US" sz="1800" dirty="0">
                <a:latin typeface="Georgia" panose="02040502050405020303" pitchFamily="18" charset="0"/>
              </a:rPr>
              <a:t>”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Weak Support in Mobile Computing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23975"/>
            <a:ext cx="510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70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73050"/>
            <a:ext cx="556260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Runtime Error - Errors that show up at runtime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Dynamically typed</a:t>
            </a:r>
          </a:p>
          <a:p>
            <a:r>
              <a:rPr lang="en-US" sz="1800" dirty="0">
                <a:latin typeface="Georgia" panose="02040502050405020303" pitchFamily="18" charset="0"/>
              </a:rPr>
              <a:t>No semantic code analyzing &amp; code optimization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So have to spend a lot of effort for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Runtime Errors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513" y="4267200"/>
            <a:ext cx="525938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5801"/>
            <a:ext cx="5295902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63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Python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Created in 1991 - 32 years ago (by Guido van Rossum)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High-level Programming Language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Script/Interpreter Programming Language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Object-Oriented Programming (OOP)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Focus on Implementation &amp; Quick Create Production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Designed to be Highly Readable</a:t>
            </a:r>
          </a:p>
          <a:p>
            <a:pPr marL="457200" indent="-457200"/>
            <a:r>
              <a:rPr lang="en-US" sz="2400" dirty="0">
                <a:latin typeface="Georgia" panose="02040502050405020303" pitchFamily="18" charset="0"/>
              </a:rPr>
              <a:t>Cross-platform (Desktop, Mobile, Web, Etc)</a:t>
            </a:r>
          </a:p>
        </p:txBody>
      </p:sp>
    </p:spTree>
    <p:extLst>
      <p:ext uri="{BB962C8B-B14F-4D97-AF65-F5344CB8AC3E}">
        <p14:creationId xmlns:p14="http://schemas.microsoft.com/office/powerpoint/2010/main" val="395574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IDE(</a:t>
            </a:r>
            <a:r>
              <a:rPr lang="en-US" dirty="0" err="1">
                <a:latin typeface="Georgia" panose="02040502050405020303" pitchFamily="18" charset="0"/>
              </a:rPr>
              <a:t>es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Visual Studio (official fully support VS2017 and later)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[paid]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VS2015 and earlier support via extension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2"/>
              </a:rPr>
              <a:t>https://visualstudio.microsoft.com/vs/features/python/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3"/>
              </a:rPr>
              <a:t>https://docs.microsoft.com/en-us/visualstudio/python/overview-of-python-tools-for-visual-studio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PyCharm (by JetBrains)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[paid]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4"/>
              </a:rPr>
              <a:t>https://www.jetbrains.com/pycharm/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Visual Studio Code</a:t>
            </a:r>
            <a:r>
              <a:rPr lang="en-US" sz="2400" dirty="0">
                <a:solidFill>
                  <a:srgbClr val="008E40"/>
                </a:solidFill>
                <a:latin typeface="Georgia" panose="02040502050405020303" pitchFamily="18" charset="0"/>
              </a:rPr>
              <a:t> [free]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5"/>
              </a:rPr>
              <a:t>https://code.visualstudio.com/docs/languages/python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PyDev (Eclipse IDE)</a:t>
            </a:r>
            <a:r>
              <a:rPr lang="en-US" sz="2400" dirty="0">
                <a:solidFill>
                  <a:srgbClr val="008E40"/>
                </a:solidFill>
                <a:latin typeface="Georgia" panose="02040502050405020303" pitchFamily="18" charset="0"/>
              </a:rPr>
              <a:t> [free]</a:t>
            </a:r>
            <a:endParaRPr lang="en-US" sz="2400" dirty="0"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  <a:hlinkClick r:id="rId6"/>
              </a:rPr>
              <a:t>https://www.pydev.org/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IDLE (built-in) – but almost no one used it</a:t>
            </a:r>
            <a:r>
              <a:rPr lang="en-US" sz="2400" dirty="0">
                <a:solidFill>
                  <a:srgbClr val="008E40"/>
                </a:solidFill>
                <a:latin typeface="Georgia" panose="02040502050405020303" pitchFamily="18" charset="0"/>
              </a:rPr>
              <a:t> [free]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2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For Our Production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We can take advantages of Python for production as other companies are doing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Several cases we don’t need to modify C++ codes (</a:t>
            </a:r>
            <a:r>
              <a:rPr lang="en-US" sz="1900" dirty="0" err="1">
                <a:latin typeface="Georgia" panose="02040502050405020303" pitchFamily="18" charset="0"/>
              </a:rPr>
              <a:t>Eg</a:t>
            </a:r>
            <a:r>
              <a:rPr lang="en-US" sz="1900" dirty="0">
                <a:latin typeface="Georgia" panose="02040502050405020303" pitchFamily="18" charset="0"/>
              </a:rPr>
              <a:t>. Do a testing, run a task, make a new in-sensitive feature, </a:t>
            </a:r>
            <a:r>
              <a:rPr lang="en-US" sz="1900" dirty="0" err="1">
                <a:latin typeface="Georgia" panose="02040502050405020303" pitchFamily="18" charset="0"/>
              </a:rPr>
              <a:t>etc</a:t>
            </a:r>
            <a:r>
              <a:rPr lang="en-US" sz="19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Use directly Python’s libraries to avoid write many C++ codes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Easy to extends or make a new features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Saving time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Etc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To do this I have 3 ways as the following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Embedding Python into Application (C/C++ Application)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Integrate as a Service</a:t>
            </a:r>
          </a:p>
          <a:p>
            <a:pPr lvl="1"/>
            <a:r>
              <a:rPr lang="en-US" sz="1900" dirty="0">
                <a:latin typeface="Georgia" panose="02040502050405020303" pitchFamily="18" charset="0"/>
              </a:rPr>
              <a:t>Use PIPE I/O Technique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7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Popular Software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Georgia" panose="02040502050405020303" pitchFamily="18" charset="0"/>
              </a:rPr>
              <a:t>RayStation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2"/>
              </a:rPr>
              <a:t>https://www.raysearchlabs.com/raystation/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“Scripting in </a:t>
            </a:r>
            <a:r>
              <a:rPr lang="en-US" sz="1600" dirty="0" err="1">
                <a:latin typeface="Georgia" panose="02040502050405020303" pitchFamily="18" charset="0"/>
              </a:rPr>
              <a:t>RayStation</a:t>
            </a:r>
            <a:r>
              <a:rPr lang="en-US" sz="1600" dirty="0">
                <a:latin typeface="Georgia" panose="02040502050405020303" pitchFamily="18" charset="0"/>
              </a:rPr>
              <a:t> Demo” -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https://youtu.be/vGRg9jQ4IuI</a:t>
            </a:r>
            <a:endParaRPr lang="en-US" sz="1600" dirty="0">
              <a:latin typeface="Georgia" panose="02040502050405020303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22" y="2667000"/>
            <a:ext cx="5747378" cy="37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6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Popular Software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Georgia" panose="02040502050405020303" pitchFamily="18" charset="0"/>
              </a:rPr>
              <a:t>Kitware</a:t>
            </a:r>
            <a:r>
              <a:rPr lang="en-US" sz="2000" dirty="0">
                <a:latin typeface="Georgia" panose="02040502050405020303" pitchFamily="18" charset="0"/>
              </a:rPr>
              <a:t> 3D Slicer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2"/>
              </a:rPr>
              <a:t>https://www.slicer.org/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“3D Slicer - Crop Volume with Python module” -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https://youtu.be/0GPqqlwru3o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229350" cy="378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8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Popular Software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Georgia" panose="02040502050405020303" pitchFamily="18" charset="0"/>
              </a:rPr>
              <a:t>DicomPyler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2"/>
              </a:rPr>
              <a:t>https://www.dicompyler.com/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“Real-time Isodose Display” -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https://youtu.be/vvI_84i2NNs</a:t>
            </a:r>
            <a:endParaRPr lang="en-US" sz="1600" dirty="0">
              <a:latin typeface="Georgia" panose="02040502050405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8635"/>
            <a:ext cx="4824413" cy="39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0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Popular Software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Georgia" panose="02040502050405020303" pitchFamily="18" charset="0"/>
              </a:rPr>
              <a:t>Kitware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ParaView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  <a:hlinkClick r:id="rId2"/>
              </a:rPr>
              <a:t>https://www.paraview.org/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“</a:t>
            </a:r>
            <a:r>
              <a:rPr lang="en-US" sz="1600" dirty="0" err="1">
                <a:latin typeface="Georgia" panose="02040502050405020303" pitchFamily="18" charset="0"/>
              </a:rPr>
              <a:t>ParaView</a:t>
            </a:r>
            <a:r>
              <a:rPr lang="en-US" sz="1600" dirty="0">
                <a:latin typeface="Georgia" panose="02040502050405020303" pitchFamily="18" charset="0"/>
              </a:rPr>
              <a:t> Post Processing: Vectors, Streamlines, Contours, </a:t>
            </a:r>
            <a:r>
              <a:rPr lang="en-US" sz="1600" dirty="0" err="1">
                <a:latin typeface="Georgia" panose="02040502050405020303" pitchFamily="18" charset="0"/>
              </a:rPr>
              <a:t>Iso</a:t>
            </a:r>
            <a:r>
              <a:rPr lang="en-US" sz="1600" dirty="0">
                <a:latin typeface="Georgia" panose="02040502050405020303" pitchFamily="18" charset="0"/>
              </a:rPr>
              <a:t>-surfaces and </a:t>
            </a:r>
            <a:r>
              <a:rPr lang="en-US" sz="1600" dirty="0" err="1">
                <a:latin typeface="Georgia" panose="02040502050405020303" pitchFamily="18" charset="0"/>
              </a:rPr>
              <a:t>Iso</a:t>
            </a:r>
            <a:r>
              <a:rPr lang="en-US" sz="1600">
                <a:latin typeface="Georgia" panose="02040502050405020303" pitchFamily="18" charset="0"/>
              </a:rPr>
              <a:t>-Volumes</a:t>
            </a:r>
            <a:r>
              <a:rPr lang="en-US" sz="1600" dirty="0">
                <a:latin typeface="Georgia" panose="02040502050405020303" pitchFamily="18" charset="0"/>
              </a:rPr>
              <a:t>” -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https://youtu.be/fnawxr0WLJU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802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60674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14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Thanks for Your Attention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771775"/>
            <a:ext cx="4890933" cy="34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91" y="1295400"/>
            <a:ext cx="174353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2416" y="140532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Hey</a:t>
            </a:r>
          </a:p>
          <a:p>
            <a:r>
              <a:rPr lang="en-US" sz="1200" dirty="0">
                <a:latin typeface="Georgia" panose="02040502050405020303" pitchFamily="18" charset="0"/>
              </a:rPr>
              <a:t>I’m back</a:t>
            </a:r>
          </a:p>
        </p:txBody>
      </p:sp>
    </p:spTree>
    <p:extLst>
      <p:ext uri="{BB962C8B-B14F-4D97-AF65-F5344CB8AC3E}">
        <p14:creationId xmlns:p14="http://schemas.microsoft.com/office/powerpoint/2010/main" val="42034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Python’s Growing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PYPL-Index</a:t>
            </a:r>
            <a:r>
              <a:rPr lang="en-US" sz="1600" dirty="0">
                <a:latin typeface="Georgia" panose="02040502050405020303" pitchFamily="18" charset="0"/>
              </a:rPr>
              <a:t> - Popularity Programming Language Index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</a:t>
            </a:r>
            <a:r>
              <a:rPr lang="en-US" sz="1600" dirty="0">
                <a:latin typeface="Georgia" panose="02040502050405020303" pitchFamily="18" charset="0"/>
                <a:hlinkClick r:id="rId2"/>
              </a:rPr>
              <a:t>https://pypl.github.io/</a:t>
            </a: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Statista</a:t>
            </a:r>
            <a:r>
              <a:rPr lang="en-US" sz="1600" dirty="0">
                <a:latin typeface="Georgia" panose="02040502050405020303" pitchFamily="18" charset="0"/>
              </a:rPr>
              <a:t> – Popular and Famous Statistics in the World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https://www.statista.com/chart/16567/popular-programming-languages/</a:t>
            </a: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58592"/>
            <a:ext cx="5715000" cy="356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90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Python’s Jobs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67600" cy="390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GitHub Links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95649" y="273050"/>
            <a:ext cx="5662289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Big Tech with Python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https://github.com/google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3"/>
              </a:rPr>
              <a:t>https://github.com/aws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4"/>
              </a:rPr>
              <a:t>https://github.com/apple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5"/>
              </a:rPr>
              <a:t>https://github.com/uber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6"/>
              </a:rPr>
              <a:t>https://github.com/dropbox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7"/>
              </a:rPr>
              <a:t>https://github.com/microsoft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8"/>
              </a:rPr>
              <a:t>https://github.com/Kitware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9"/>
              </a:rPr>
              <a:t>https://github.com/Netflix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hlinkClick r:id="rId10"/>
              </a:rPr>
              <a:t>https://github.com/VinAIResearch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…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143000"/>
            <a:ext cx="2619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09" y="1142999"/>
            <a:ext cx="2728591" cy="214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6" y="3429000"/>
            <a:ext cx="2619374" cy="191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4" y="3429000"/>
            <a:ext cx="2752726" cy="191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5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Python’s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Companies create new drugs, simulate the universe, disrupt markets, and much more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Examples</a:t>
            </a:r>
          </a:p>
          <a:p>
            <a:pPr marL="0" indent="0">
              <a:buNone/>
            </a:pPr>
            <a:endParaRPr lang="en-US" sz="1800" b="1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MIT University - Using Python to discover new antibiotics</a:t>
            </a: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2"/>
              </a:rPr>
              <a:t>https://news.mit.edu/2020/artificial-intelligence-identifies-new-antibiotic-0220</a:t>
            </a:r>
            <a:endParaRPr lang="en-US" sz="1500" dirty="0">
              <a:latin typeface="Georgia" panose="02040502050405020303" pitchFamily="18" charset="0"/>
            </a:endParaRP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3"/>
              </a:rPr>
              <a:t>https://dspace.mit.edu/bitstream/handle/1721.1/128575/1220877663-MIT.pdf</a:t>
            </a:r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AstraZeneca – Using Python to reverse and simulate antibiotics for COVID-19</a:t>
            </a: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4"/>
              </a:rPr>
              <a:t>https://www.python.org/success-stories/python-for-collaborative-drug-discovery/</a:t>
            </a:r>
            <a:endParaRPr lang="en-US" sz="1500" dirty="0">
              <a:latin typeface="Georgia" panose="02040502050405020303" pitchFamily="18" charset="0"/>
            </a:endParaRP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5"/>
              </a:rPr>
              <a:t>https://github.com/covid19-model/simulator.git</a:t>
            </a:r>
            <a:endParaRPr lang="en-US" sz="1500" dirty="0">
              <a:latin typeface="Georgia" panose="02040502050405020303" pitchFamily="18" charset="0"/>
            </a:endParaRP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6"/>
              </a:rPr>
              <a:t>https://github.com/geohot/corona.git</a:t>
            </a:r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Uber - Disrupting the taxi market with Python</a:t>
            </a: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7"/>
              </a:rPr>
              <a:t>https://eng.uber.com/hypothesis-gu-funcs-unit-testing/</a:t>
            </a:r>
            <a:endParaRPr lang="en-US" sz="1500" dirty="0">
              <a:latin typeface="Georgia" panose="02040502050405020303" pitchFamily="18" charset="0"/>
            </a:endParaRP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8"/>
              </a:rPr>
              <a:t>https://eng.uber.com/michelangelo-pyml/</a:t>
            </a:r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Stanford University – Leverage Python language to assist Healthcare professionals in the practice of medicine, encompassing Clinical Research, Patient Care, and Hospital Management</a:t>
            </a: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9"/>
              </a:rPr>
              <a:t>https://uit.stanford.edu/service/techtraining/class/python-healthcare</a:t>
            </a:r>
            <a:endParaRPr lang="en-US" sz="1500" dirty="0">
              <a:latin typeface="Georgia" panose="02040502050405020303" pitchFamily="18" charset="0"/>
            </a:endParaRPr>
          </a:p>
          <a:p>
            <a:pPr lvl="1"/>
            <a:r>
              <a:rPr lang="en-US" sz="1500" dirty="0">
                <a:latin typeface="Georgia" panose="02040502050405020303" pitchFamily="18" charset="0"/>
                <a:hlinkClick r:id="rId10"/>
              </a:rPr>
              <a:t>https://www.datacamp.com/blog/python-in-healthcare-ai-applications-in-hospitals</a:t>
            </a:r>
            <a:endParaRPr lang="en-US" sz="1500" dirty="0">
              <a:latin typeface="Georgia" panose="02040502050405020303" pitchFamily="18" charset="0"/>
            </a:endParaRPr>
          </a:p>
          <a:p>
            <a:r>
              <a:rPr lang="en-US" sz="1900" dirty="0">
                <a:latin typeface="Georgia" panose="02040502050405020303" pitchFamily="18" charset="0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2078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Python’s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Easy to Install &amp; Learn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Write Less Do More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Write Once Run Everywhere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Many Packages/Libraries (Built-in &amp; Community Sharing)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Easy to Install Packages/Libraries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Free and Open Source</a:t>
            </a:r>
          </a:p>
          <a:p>
            <a:r>
              <a:rPr lang="en-US" sz="2800" dirty="0">
                <a:solidFill>
                  <a:srgbClr val="007635"/>
                </a:solidFill>
                <a:latin typeface="Georgia" panose="02040502050405020303" pitchFamily="18" charset="0"/>
              </a:rPr>
              <a:t>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59375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73050"/>
            <a:ext cx="5791200" cy="6584950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Install </a:t>
            </a:r>
            <a:r>
              <a:rPr lang="en-US" sz="2800" dirty="0">
                <a:latin typeface="Georgia" panose="02040502050405020303" pitchFamily="18" charset="0"/>
                <a:hlinkClick r:id="rId2"/>
              </a:rPr>
              <a:t>https://www.python.org/downloads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Simple Syntax like Human’s Read/Write English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Python Code Clear and Reduce Syntax Error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Keywordify Instead of Special Characters (and, or, xor, </a:t>
            </a:r>
            <a:r>
              <a:rPr lang="en-US" sz="2400" dirty="0" err="1">
                <a:latin typeface="Georgia" panose="02040502050405020303" pitchFamily="18" charset="0"/>
              </a:rPr>
              <a:t>etc</a:t>
            </a:r>
            <a:r>
              <a:rPr lang="en-US" sz="2400" dirty="0">
                <a:latin typeface="Georgia" panose="02040502050405020303" pitchFamily="18" charset="0"/>
              </a:rPr>
              <a:t>)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No More Semi-Colon “;” Or Braces { }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Code Indentation Required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Etc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VN &amp; Worldwide Considering Python is the first language of choice in universities and even kids in school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hlinkClick r:id="rId3"/>
              </a:rPr>
              <a:t>https://baomoi.com/bo-pascal-hoc-sinh-lop-11-se-duoc-day-python/c/36351892.epi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  <a:hlinkClick r:id="rId3"/>
              </a:rPr>
              <a:t>https://khoahocphattrien.vn/thoi-su-trong-nuoc/hoc-sinh-se-hoc-python-c-c-thay-the-cho-ngon-ngu-lap-trinh-pascal/20200917084121401p882c918.htm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Easy to Install &amp; Learn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2" y="3838575"/>
            <a:ext cx="362902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3" y="609600"/>
            <a:ext cx="3429000" cy="100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1981200"/>
            <a:ext cx="3695699" cy="74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1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Shorten Syntax</a:t>
            </a:r>
          </a:p>
          <a:p>
            <a:r>
              <a:rPr lang="en-US" sz="1800" dirty="0">
                <a:latin typeface="Georgia" panose="02040502050405020303" pitchFamily="18" charset="0"/>
              </a:rPr>
              <a:t>One-Liner Syntax</a:t>
            </a:r>
          </a:p>
          <a:p>
            <a:r>
              <a:rPr lang="en-US" sz="1800" dirty="0">
                <a:latin typeface="Georgia" panose="02040502050405020303" pitchFamily="18" charset="0"/>
              </a:rPr>
              <a:t>Many built-in functions, classes, data-structures, helpers, </a:t>
            </a:r>
            <a:r>
              <a:rPr lang="en-US" sz="1800" dirty="0" err="1">
                <a:latin typeface="Georgia" panose="02040502050405020303" pitchFamily="18" charset="0"/>
              </a:rPr>
              <a:t>etc</a:t>
            </a:r>
            <a:endParaRPr lang="en-US" sz="1800" dirty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635"/>
                </a:solidFill>
                <a:latin typeface="Georgia" panose="02040502050405020303" pitchFamily="18" charset="0"/>
              </a:rPr>
              <a:t>Write Less Do More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51781"/>
            <a:ext cx="2009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971800"/>
            <a:ext cx="42291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41433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966031"/>
            <a:ext cx="6172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34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1410</Words>
  <Application>Microsoft Office PowerPoint</Application>
  <PresentationFormat>On-screen Show (4:3)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Office Theme</vt:lpstr>
      <vt:lpstr>take a quick journey into the python’s world</vt:lpstr>
      <vt:lpstr>What is Python ?</vt:lpstr>
      <vt:lpstr>Python’s Growing</vt:lpstr>
      <vt:lpstr>Python’s Jobs</vt:lpstr>
      <vt:lpstr>GitHub Links</vt:lpstr>
      <vt:lpstr>Python’s Applications</vt:lpstr>
      <vt:lpstr>Python’s Advantages</vt:lpstr>
      <vt:lpstr>Advantages</vt:lpstr>
      <vt:lpstr>Advantages</vt:lpstr>
      <vt:lpstr>Advantages</vt:lpstr>
      <vt:lpstr>Advantages</vt:lpstr>
      <vt:lpstr>Advantages</vt:lpstr>
      <vt:lpstr>Advantages</vt:lpstr>
      <vt:lpstr>Advantages</vt:lpstr>
      <vt:lpstr>Python’s Disadvantages</vt:lpstr>
      <vt:lpstr>Disadvantages</vt:lpstr>
      <vt:lpstr>Disadvantages</vt:lpstr>
      <vt:lpstr>Disadvantages</vt:lpstr>
      <vt:lpstr>Disadvantages</vt:lpstr>
      <vt:lpstr>IDE(es)</vt:lpstr>
      <vt:lpstr>For Our Production</vt:lpstr>
      <vt:lpstr>Popular Software with Python</vt:lpstr>
      <vt:lpstr>Popular Software with Python</vt:lpstr>
      <vt:lpstr>Popular Software with Python</vt:lpstr>
      <vt:lpstr>Popular Software with Python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RiGa P.</dc:creator>
  <cp:lastModifiedBy>Vic P.</cp:lastModifiedBy>
  <cp:revision>447</cp:revision>
  <dcterms:created xsi:type="dcterms:W3CDTF">2022-07-26T09:40:07Z</dcterms:created>
  <dcterms:modified xsi:type="dcterms:W3CDTF">2022-08-16T17:22:57Z</dcterms:modified>
</cp:coreProperties>
</file>