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78" r:id="rId3"/>
    <p:sldId id="257" r:id="rId4"/>
    <p:sldId id="259" r:id="rId5"/>
    <p:sldId id="258" r:id="rId6"/>
    <p:sldId id="260" r:id="rId7"/>
    <p:sldId id="261" r:id="rId8"/>
    <p:sldId id="262" r:id="rId9"/>
    <p:sldId id="265" r:id="rId10"/>
    <p:sldId id="266" r:id="rId11"/>
    <p:sldId id="279" r:id="rId12"/>
    <p:sldId id="281" r:id="rId13"/>
    <p:sldId id="270" r:id="rId14"/>
    <p:sldId id="274" r:id="rId15"/>
    <p:sldId id="275" r:id="rId16"/>
    <p:sldId id="27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4" d="100"/>
          <a:sy n="64" d="100"/>
        </p:scale>
        <p:origin x="67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8918F2-AED1-4E2F-B96E-700B6A59C2B9}" type="datetimeFigureOut">
              <a:rPr lang="en-US" smtClean="0"/>
              <a:t>6/21/2025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D47BB-E88F-4E23-B11E-FF7201B1B7B6}" type="slidenum">
              <a:rPr lang="en-US" smtClean="0"/>
              <a:t>‹#›</a:t>
            </a:fld>
            <a:endParaRPr lang="en-US"/>
          </a:p>
        </p:txBody>
      </p:sp>
    </p:spTree>
    <p:extLst>
      <p:ext uri="{BB962C8B-B14F-4D97-AF65-F5344CB8AC3E}">
        <p14:creationId xmlns:p14="http://schemas.microsoft.com/office/powerpoint/2010/main" val="366136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D47BB-E88F-4E23-B11E-FF7201B1B7B6}" type="slidenum">
              <a:rPr lang="en-US" smtClean="0"/>
              <a:t>1</a:t>
            </a:fld>
            <a:endParaRPr lang="en-US"/>
          </a:p>
        </p:txBody>
      </p:sp>
    </p:spTree>
    <p:extLst>
      <p:ext uri="{BB962C8B-B14F-4D97-AF65-F5344CB8AC3E}">
        <p14:creationId xmlns:p14="http://schemas.microsoft.com/office/powerpoint/2010/main" val="1334220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8" name="Rectangle 1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pPr>
              <a:lnSpc>
                <a:spcPct val="90000"/>
              </a:lnSpc>
            </a:pPr>
            <a:r>
              <a:rPr lang="en-US" sz="3500"/>
              <a:t>Project Overview – Wine Quality Prediction</a:t>
            </a:r>
          </a:p>
        </p:txBody>
      </p:sp>
      <p:sp>
        <p:nvSpPr>
          <p:cNvPr id="3" name="Content Placeholder 2"/>
          <p:cNvSpPr>
            <a:spLocks noGrp="1"/>
          </p:cNvSpPr>
          <p:nvPr>
            <p:ph idx="1"/>
          </p:nvPr>
        </p:nvSpPr>
        <p:spPr>
          <a:xfrm>
            <a:off x="571351" y="2743200"/>
            <a:ext cx="3485179" cy="3613149"/>
          </a:xfrm>
        </p:spPr>
        <p:txBody>
          <a:bodyPr anchor="ctr">
            <a:normAutofit/>
          </a:bodyPr>
          <a:lstStyle/>
          <a:p>
            <a:pPr>
              <a:lnSpc>
                <a:spcPct val="90000"/>
              </a:lnSpc>
            </a:pPr>
            <a:endParaRPr lang="en-US" sz="1300" dirty="0"/>
          </a:p>
          <a:p>
            <a:pPr>
              <a:lnSpc>
                <a:spcPct val="90000"/>
              </a:lnSpc>
              <a:defRPr sz="1400"/>
            </a:pPr>
            <a:r>
              <a:rPr lang="en-US" sz="1300" dirty="0"/>
              <a:t>European winery aims to improve product consistency with data science.</a:t>
            </a:r>
          </a:p>
          <a:p>
            <a:pPr>
              <a:lnSpc>
                <a:spcPct val="90000"/>
              </a:lnSpc>
              <a:defRPr sz="1400"/>
            </a:pPr>
            <a:r>
              <a:rPr lang="en-US" sz="1300" dirty="0"/>
              <a:t>Manual tasting is costly, slow, and subjective.</a:t>
            </a:r>
          </a:p>
          <a:p>
            <a:pPr>
              <a:lnSpc>
                <a:spcPct val="90000"/>
              </a:lnSpc>
              <a:defRPr sz="1400"/>
            </a:pPr>
            <a:r>
              <a:rPr lang="en-US" sz="1300" dirty="0"/>
              <a:t> Goal: Use machine learning to predict wine quality from lab-measured features.</a:t>
            </a:r>
          </a:p>
          <a:p>
            <a:pPr>
              <a:lnSpc>
                <a:spcPct val="90000"/>
              </a:lnSpc>
              <a:defRPr sz="1400"/>
            </a:pPr>
            <a:r>
              <a:rPr lang="en-US" sz="1300" dirty="0"/>
              <a:t> Accurate predictions help optimize fermentation and reduce quality variability.</a:t>
            </a:r>
          </a:p>
          <a:p>
            <a:pPr>
              <a:lnSpc>
                <a:spcPct val="90000"/>
              </a:lnSpc>
              <a:defRPr sz="1400"/>
            </a:pPr>
            <a:r>
              <a:rPr lang="en-US" sz="1300" dirty="0"/>
              <a:t>Data source: Wine Quality Dataset (UCI); red &amp; white Vinho Verde wines.</a:t>
            </a:r>
          </a:p>
          <a:p>
            <a:pPr>
              <a:lnSpc>
                <a:spcPct val="90000"/>
              </a:lnSpc>
            </a:pPr>
            <a:r>
              <a:rPr lang="en-US" sz="1300" dirty="0"/>
              <a:t>It is  available at http://www3.dsi.uminho.pt/pcortez/wineMerged red and white CSV files</a:t>
            </a:r>
          </a:p>
        </p:txBody>
      </p:sp>
      <p:pic>
        <p:nvPicPr>
          <p:cNvPr id="5" name="Picture 4" descr="A landscape photo of a vineyard">
            <a:extLst>
              <a:ext uri="{FF2B5EF4-FFF2-40B4-BE49-F238E27FC236}">
                <a16:creationId xmlns:a16="http://schemas.microsoft.com/office/drawing/2014/main" id="{25D354D3-0542-7C82-D03C-AFF46B66E2B8}"/>
              </a:ext>
            </a:extLst>
          </p:cNvPr>
          <p:cNvPicPr>
            <a:picLocks noChangeAspect="1"/>
          </p:cNvPicPr>
          <p:nvPr/>
        </p:nvPicPr>
        <p:blipFill>
          <a:blip r:embed="rId3"/>
          <a:srcRect l="30849" r="24601" b="-2"/>
          <a:stretch>
            <a:fillRect/>
          </a:stretch>
        </p:blipFill>
        <p:spPr>
          <a:xfrm>
            <a:off x="4572000" y="1"/>
            <a:ext cx="4577118"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2326" y="411480"/>
            <a:ext cx="8401050" cy="1106424"/>
          </a:xfrm>
        </p:spPr>
        <p:txBody>
          <a:bodyPr vert="horz" lIns="91440" tIns="45720" rIns="91440" bIns="45720" rtlCol="0" anchor="ctr">
            <a:normAutofit/>
          </a:bodyPr>
          <a:lstStyle/>
          <a:p>
            <a:pPr algn="l" defTabSz="914400">
              <a:lnSpc>
                <a:spcPct val="90000"/>
              </a:lnSpc>
            </a:pPr>
            <a:r>
              <a:rPr lang="en-US" sz="3100" dirty="0"/>
              <a:t>Threshold Tuning – Precision / Recall / F1</a:t>
            </a:r>
          </a:p>
        </p:txBody>
      </p:sp>
      <p:sp>
        <p:nvSpPr>
          <p:cNvPr id="27" name="Rectangle 26">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E023FF4F-5A09-879D-DE0C-FDB659C844ED}"/>
              </a:ext>
            </a:extLst>
          </p:cNvPr>
          <p:cNvPicPr>
            <a:picLocks noChangeAspect="1"/>
          </p:cNvPicPr>
          <p:nvPr/>
        </p:nvPicPr>
        <p:blipFill>
          <a:blip r:embed="rId2"/>
          <a:srcRect l="4404" r="22454" b="-3"/>
          <a:stretch>
            <a:fillRect/>
          </a:stretch>
        </p:blipFill>
        <p:spPr>
          <a:xfrm>
            <a:off x="322326" y="1721922"/>
            <a:ext cx="5028668" cy="4520559"/>
          </a:xfrm>
          <a:prstGeom prst="rect">
            <a:avLst/>
          </a:prstGeom>
        </p:spPr>
      </p:pic>
      <p:sp useBgFill="1">
        <p:nvSpPr>
          <p:cNvPr id="29" name="Rectangle 28">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7850" y="1721922"/>
            <a:ext cx="3163824"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20D7C87-FCB8-0F0D-577E-C21117453848}"/>
              </a:ext>
            </a:extLst>
          </p:cNvPr>
          <p:cNvSpPr txBox="1"/>
          <p:nvPr/>
        </p:nvSpPr>
        <p:spPr>
          <a:xfrm>
            <a:off x="5954064" y="2020824"/>
            <a:ext cx="2591322" cy="3959352"/>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900" dirty="0"/>
              <a:t>Why Adjust the Threshold?</a:t>
            </a:r>
          </a:p>
          <a:p>
            <a:pPr indent="-228600" defTabSz="914400">
              <a:lnSpc>
                <a:spcPct val="90000"/>
              </a:lnSpc>
              <a:spcAft>
                <a:spcPts val="600"/>
              </a:spcAft>
              <a:buFont typeface="Arial" panose="020B0604020202020204" pitchFamily="34" charset="0"/>
              <a:buChar char="•"/>
            </a:pPr>
            <a:r>
              <a:rPr lang="en-US" sz="900" dirty="0"/>
              <a:t>    The dataset is imbalanced (~19% high-quality wines), so the default 0.50 threshold may not yield optimal performance.</a:t>
            </a:r>
          </a:p>
          <a:p>
            <a:pPr indent="-228600" defTabSz="914400">
              <a:lnSpc>
                <a:spcPct val="90000"/>
              </a:lnSpc>
              <a:spcAft>
                <a:spcPts val="600"/>
              </a:spcAft>
              <a:buFont typeface="Arial" panose="020B0604020202020204" pitchFamily="34" charset="0"/>
              <a:buChar char="•"/>
            </a:pPr>
            <a:r>
              <a:rPr lang="en-US" sz="900" dirty="0"/>
              <a:t>Tuning Approach:</a:t>
            </a:r>
          </a:p>
          <a:p>
            <a:pPr indent="-228600" defTabSz="914400">
              <a:lnSpc>
                <a:spcPct val="90000"/>
              </a:lnSpc>
              <a:spcAft>
                <a:spcPts val="600"/>
              </a:spcAft>
              <a:buFont typeface="Arial" panose="020B0604020202020204" pitchFamily="34" charset="0"/>
              <a:buChar char="•"/>
            </a:pPr>
            <a:r>
              <a:rPr lang="en-US" sz="900" dirty="0"/>
              <a:t>    Evaluated model performance across a range of decision thresholds.</a:t>
            </a:r>
          </a:p>
          <a:p>
            <a:pPr indent="-228600" defTabSz="914400">
              <a:lnSpc>
                <a:spcPct val="90000"/>
              </a:lnSpc>
              <a:spcAft>
                <a:spcPts val="600"/>
              </a:spcAft>
              <a:buFont typeface="Arial" panose="020B0604020202020204" pitchFamily="34" charset="0"/>
              <a:buChar char="•"/>
            </a:pPr>
            <a:r>
              <a:rPr lang="en-US" sz="900" dirty="0"/>
              <a:t>    Calculated Precision, Recall, and F1 Score at each threshold.</a:t>
            </a:r>
          </a:p>
          <a:p>
            <a:pPr indent="-228600" defTabSz="914400">
              <a:lnSpc>
                <a:spcPct val="90000"/>
              </a:lnSpc>
              <a:spcAft>
                <a:spcPts val="600"/>
              </a:spcAft>
              <a:buFont typeface="Arial" panose="020B0604020202020204" pitchFamily="34" charset="0"/>
              <a:buChar char="•"/>
            </a:pPr>
            <a:r>
              <a:rPr lang="en-US" sz="900" dirty="0"/>
              <a:t>    Selected the threshold that maximized the F1 score (can adapt based on business priorities).</a:t>
            </a:r>
          </a:p>
          <a:p>
            <a:pPr indent="-228600" defTabSz="914400">
              <a:lnSpc>
                <a:spcPct val="90000"/>
              </a:lnSpc>
              <a:spcAft>
                <a:spcPts val="600"/>
              </a:spcAft>
              <a:buFont typeface="Arial" panose="020B0604020202020204" pitchFamily="34" charset="0"/>
              <a:buChar char="•"/>
            </a:pPr>
            <a:r>
              <a:rPr lang="en-US" sz="900" dirty="0"/>
              <a:t>Optimal Threshold Identified:</a:t>
            </a:r>
          </a:p>
          <a:p>
            <a:pPr indent="-228600" defTabSz="914400">
              <a:lnSpc>
                <a:spcPct val="90000"/>
              </a:lnSpc>
              <a:spcAft>
                <a:spcPts val="600"/>
              </a:spcAft>
              <a:buFont typeface="Arial" panose="020B0604020202020204" pitchFamily="34" charset="0"/>
              <a:buChar char="•"/>
            </a:pPr>
            <a:r>
              <a:rPr lang="en-US" sz="900" dirty="0"/>
              <a:t>Model trained on 8 selected features</a:t>
            </a:r>
            <a:endParaRPr lang="en-US" sz="900" b="1" dirty="0"/>
          </a:p>
          <a:p>
            <a:pPr indent="-228600" defTabSz="914400">
              <a:lnSpc>
                <a:spcPct val="90000"/>
              </a:lnSpc>
              <a:spcAft>
                <a:spcPts val="600"/>
              </a:spcAft>
              <a:buFont typeface="Arial" panose="020B0604020202020204" pitchFamily="34" charset="0"/>
              <a:buChar char="•"/>
            </a:pPr>
            <a:r>
              <a:rPr lang="en-US" sz="900" dirty="0"/>
              <a:t>    Threshold = 0.54</a:t>
            </a:r>
          </a:p>
          <a:p>
            <a:pPr indent="-228600" defTabSz="914400">
              <a:lnSpc>
                <a:spcPct val="90000"/>
              </a:lnSpc>
              <a:spcAft>
                <a:spcPts val="600"/>
              </a:spcAft>
              <a:buFont typeface="Arial" panose="020B0604020202020204" pitchFamily="34" charset="0"/>
              <a:buChar char="•"/>
            </a:pPr>
            <a:r>
              <a:rPr lang="en-US" sz="900" dirty="0"/>
              <a:t>        Precision increased to 0.58</a:t>
            </a:r>
          </a:p>
          <a:p>
            <a:pPr indent="-228600" defTabSz="914400">
              <a:lnSpc>
                <a:spcPct val="90000"/>
              </a:lnSpc>
              <a:spcAft>
                <a:spcPts val="600"/>
              </a:spcAft>
              <a:buFont typeface="Arial" panose="020B0604020202020204" pitchFamily="34" charset="0"/>
              <a:buChar char="•"/>
            </a:pPr>
            <a:r>
              <a:rPr lang="en-US" sz="900" dirty="0"/>
              <a:t>        Recall improved to 0.49</a:t>
            </a:r>
          </a:p>
          <a:p>
            <a:pPr indent="-228600" defTabSz="914400">
              <a:lnSpc>
                <a:spcPct val="90000"/>
              </a:lnSpc>
              <a:spcAft>
                <a:spcPts val="600"/>
              </a:spcAft>
              <a:buFont typeface="Arial" panose="020B0604020202020204" pitchFamily="34" charset="0"/>
              <a:buChar char="•"/>
            </a:pPr>
            <a:r>
              <a:rPr lang="en-US" sz="900" dirty="0"/>
              <a:t>        F1 Score rose from 0.47 → 0.53</a:t>
            </a:r>
          </a:p>
          <a:p>
            <a:pPr indent="-228600" defTabSz="914400">
              <a:lnSpc>
                <a:spcPct val="90000"/>
              </a:lnSpc>
              <a:spcAft>
                <a:spcPts val="600"/>
              </a:spcAft>
              <a:buFont typeface="Arial" panose="020B0604020202020204" pitchFamily="34" charset="0"/>
              <a:buChar char="•"/>
            </a:pPr>
            <a:r>
              <a:rPr lang="en-US" sz="900" dirty="0"/>
              <a:t>Key Insight:</a:t>
            </a:r>
          </a:p>
          <a:p>
            <a:pPr indent="-228600" defTabSz="914400">
              <a:lnSpc>
                <a:spcPct val="90000"/>
              </a:lnSpc>
              <a:spcAft>
                <a:spcPts val="600"/>
              </a:spcAft>
              <a:buFont typeface="Arial" panose="020B0604020202020204" pitchFamily="34" charset="0"/>
              <a:buChar char="•"/>
            </a:pPr>
            <a:r>
              <a:rPr lang="en-US" sz="900" dirty="0"/>
              <a:t>    Slightly lowering the threshold leads to a more balanced model—improving the ability to detect good wines while controlling false positives.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49B400F-0DBD-BB06-1C83-519CA4E1769F}"/>
              </a:ext>
            </a:extLst>
          </p:cNvPr>
          <p:cNvSpPr txBox="1"/>
          <p:nvPr/>
        </p:nvSpPr>
        <p:spPr>
          <a:xfrm>
            <a:off x="322326" y="411480"/>
            <a:ext cx="8401050" cy="110642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100" kern="1200">
                <a:solidFill>
                  <a:schemeClr val="tx1"/>
                </a:solidFill>
                <a:latin typeface="+mj-lt"/>
                <a:ea typeface="+mj-ea"/>
                <a:cs typeface="+mj-cs"/>
              </a:rPr>
              <a:t>Comparing Logistic Models: Accuracy vs Simplicity</a:t>
            </a:r>
          </a:p>
        </p:txBody>
      </p:sp>
      <p:sp>
        <p:nvSpPr>
          <p:cNvPr id="39" name="Rectangle 38">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A193C2F3-6A67-166F-340B-651C59947BC1}"/>
              </a:ext>
            </a:extLst>
          </p:cNvPr>
          <p:cNvPicPr>
            <a:picLocks noChangeAspect="1"/>
          </p:cNvPicPr>
          <p:nvPr/>
        </p:nvPicPr>
        <p:blipFill>
          <a:blip r:embed="rId2"/>
          <a:srcRect r="15182" b="3"/>
          <a:stretch>
            <a:fillRect/>
          </a:stretch>
        </p:blipFill>
        <p:spPr>
          <a:xfrm>
            <a:off x="323349" y="1719072"/>
            <a:ext cx="5024867" cy="4517136"/>
          </a:xfrm>
          <a:prstGeom prst="rect">
            <a:avLst/>
          </a:prstGeom>
        </p:spPr>
      </p:pic>
      <p:sp useBgFill="1">
        <p:nvSpPr>
          <p:cNvPr id="41" name="Rectangle 4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7850" y="1721922"/>
            <a:ext cx="3163824"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062C8F5-EBF9-B60B-193F-0C36EDA5F003}"/>
              </a:ext>
            </a:extLst>
          </p:cNvPr>
          <p:cNvSpPr txBox="1"/>
          <p:nvPr/>
        </p:nvSpPr>
        <p:spPr>
          <a:xfrm>
            <a:off x="5954064" y="2020824"/>
            <a:ext cx="2591322" cy="3959352"/>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000" dirty="0"/>
              <a:t>Key Observations</a:t>
            </a:r>
          </a:p>
          <a:p>
            <a:pPr indent="-228600" defTabSz="914400">
              <a:lnSpc>
                <a:spcPct val="90000"/>
              </a:lnSpc>
              <a:spcAft>
                <a:spcPts val="600"/>
              </a:spcAft>
              <a:buFont typeface="Arial" panose="020B0604020202020204" pitchFamily="34" charset="0"/>
              <a:buChar char="•"/>
            </a:pPr>
            <a:r>
              <a:rPr lang="en-US" sz="1000" dirty="0"/>
              <a:t>    Performance parity: Both models deliver virtually identical AUC (≈ 0.81).</a:t>
            </a:r>
          </a:p>
          <a:p>
            <a:pPr indent="-228600" defTabSz="914400">
              <a:lnSpc>
                <a:spcPct val="90000"/>
              </a:lnSpc>
              <a:spcAft>
                <a:spcPts val="600"/>
              </a:spcAft>
              <a:buFont typeface="Arial" panose="020B0604020202020204" pitchFamily="34" charset="0"/>
              <a:buChar char="•"/>
            </a:pPr>
            <a:endParaRPr lang="en-US" sz="1000" dirty="0"/>
          </a:p>
          <a:p>
            <a:pPr indent="-228600" defTabSz="914400">
              <a:lnSpc>
                <a:spcPct val="90000"/>
              </a:lnSpc>
              <a:spcAft>
                <a:spcPts val="600"/>
              </a:spcAft>
              <a:buFont typeface="Arial" panose="020B0604020202020204" pitchFamily="34" charset="0"/>
              <a:buChar char="•"/>
            </a:pPr>
            <a:r>
              <a:rPr lang="en-US" sz="1000" dirty="0"/>
              <a:t>    Precision-recall trade-off:</a:t>
            </a:r>
          </a:p>
          <a:p>
            <a:pPr indent="-228600" defTabSz="914400">
              <a:lnSpc>
                <a:spcPct val="90000"/>
              </a:lnSpc>
              <a:spcAft>
                <a:spcPts val="600"/>
              </a:spcAft>
              <a:buFont typeface="Arial" panose="020B0604020202020204" pitchFamily="34" charset="0"/>
              <a:buChar char="•"/>
            </a:pPr>
            <a:r>
              <a:rPr lang="en-US" sz="1000" dirty="0"/>
              <a:t>        Trimmed-5 gains a modest +0.014 in precision/recall, useful if missing good wines is costlier.</a:t>
            </a:r>
          </a:p>
          <a:p>
            <a:pPr indent="-228600" defTabSz="914400">
              <a:lnSpc>
                <a:spcPct val="90000"/>
              </a:lnSpc>
              <a:spcAft>
                <a:spcPts val="600"/>
              </a:spcAft>
              <a:buFont typeface="Arial" panose="020B0604020202020204" pitchFamily="34" charset="0"/>
              <a:buChar char="•"/>
            </a:pPr>
            <a:r>
              <a:rPr lang="en-US" sz="1000" dirty="0"/>
              <a:t>        Core-8 retains a slightly higher F1 (+0.008) and overall accuracy.</a:t>
            </a:r>
          </a:p>
          <a:p>
            <a:pPr indent="-228600" defTabSz="914400">
              <a:lnSpc>
                <a:spcPct val="90000"/>
              </a:lnSpc>
              <a:spcAft>
                <a:spcPts val="600"/>
              </a:spcAft>
              <a:buFont typeface="Arial" panose="020B0604020202020204" pitchFamily="34" charset="0"/>
              <a:buChar char="•"/>
            </a:pPr>
            <a:r>
              <a:rPr lang="en-US" sz="1000" dirty="0"/>
              <a:t>    Model simplicity: Trimmed-5 uses 37 % fewer predictors, reducing multicollinearity and easing deployment.</a:t>
            </a:r>
          </a:p>
          <a:p>
            <a:pPr indent="-228600" defTabSz="914400">
              <a:lnSpc>
                <a:spcPct val="90000"/>
              </a:lnSpc>
              <a:spcAft>
                <a:spcPts val="600"/>
              </a:spcAft>
              <a:buFont typeface="Arial" panose="020B0604020202020204" pitchFamily="34" charset="0"/>
              <a:buChar char="•"/>
            </a:pPr>
            <a:r>
              <a:rPr lang="en-US" sz="1000" dirty="0"/>
              <a:t>    Threshold shift: Optimal cutoff drops from 0.54 → 0.53 as feature set shrinks.</a:t>
            </a:r>
          </a:p>
          <a:p>
            <a:pPr indent="-228600" defTabSz="914400">
              <a:lnSpc>
                <a:spcPct val="90000"/>
              </a:lnSpc>
              <a:spcAft>
                <a:spcPts val="600"/>
              </a:spcAft>
              <a:buFont typeface="Arial" panose="020B0604020202020204" pitchFamily="34" charset="0"/>
              <a:buChar char="•"/>
            </a:pPr>
            <a:r>
              <a:rPr lang="en-US" sz="1000" dirty="0"/>
              <a:t>Take-away</a:t>
            </a:r>
          </a:p>
          <a:p>
            <a:pPr indent="-228600" defTabSz="914400">
              <a:lnSpc>
                <a:spcPct val="90000"/>
              </a:lnSpc>
              <a:spcAft>
                <a:spcPts val="600"/>
              </a:spcAft>
              <a:buFont typeface="Arial" panose="020B0604020202020204" pitchFamily="34" charset="0"/>
              <a:buChar char="•"/>
            </a:pPr>
            <a:endParaRPr lang="en-US" sz="1000" dirty="0"/>
          </a:p>
          <a:p>
            <a:pPr indent="-228600" defTabSz="914400">
              <a:lnSpc>
                <a:spcPct val="90000"/>
              </a:lnSpc>
              <a:spcAft>
                <a:spcPts val="600"/>
              </a:spcAft>
              <a:buFont typeface="Arial" panose="020B0604020202020204" pitchFamily="34" charset="0"/>
              <a:buChar char="•"/>
            </a:pPr>
            <a:r>
              <a:rPr lang="en-US" sz="1000" dirty="0"/>
              <a:t>    If interpretability and minimal feature footprint are priorities, the Trimmed-5 model is attractive with virtually no loss in AUC.</a:t>
            </a:r>
          </a:p>
          <a:p>
            <a:pPr indent="-228600" defTabSz="914400">
              <a:lnSpc>
                <a:spcPct val="90000"/>
              </a:lnSpc>
              <a:spcAft>
                <a:spcPts val="600"/>
              </a:spcAft>
              <a:buFont typeface="Arial" panose="020B0604020202020204" pitchFamily="34" charset="0"/>
              <a:buChar char="•"/>
            </a:pPr>
            <a:r>
              <a:rPr lang="en-US" sz="1000" dirty="0"/>
              <a:t>    When </a:t>
            </a:r>
            <a:r>
              <a:rPr lang="en-US" sz="1000"/>
              <a:t>maximising</a:t>
            </a:r>
            <a:r>
              <a:rPr lang="en-US" sz="1000" dirty="0"/>
              <a:t> balanced F1 is critical, keep the Core-8 variant.</a:t>
            </a:r>
          </a:p>
        </p:txBody>
      </p:sp>
    </p:spTree>
    <p:extLst>
      <p:ext uri="{BB962C8B-B14F-4D97-AF65-F5344CB8AC3E}">
        <p14:creationId xmlns:p14="http://schemas.microsoft.com/office/powerpoint/2010/main" val="2692736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8" y="741392"/>
            <a:ext cx="7543801" cy="587788"/>
          </a:xfrm>
        </p:spPr>
        <p:txBody>
          <a:bodyPr vert="horz" lIns="91440" tIns="45720" rIns="91440" bIns="45720" rtlCol="0" anchor="b">
            <a:normAutofit/>
          </a:bodyPr>
          <a:lstStyle/>
          <a:p>
            <a:pPr algn="l" defTabSz="914400">
              <a:lnSpc>
                <a:spcPct val="90000"/>
              </a:lnSpc>
              <a:defRPr sz="2800" b="1"/>
            </a:pPr>
            <a:r>
              <a:rPr lang="en-US" sz="2600" kern="1200" dirty="0">
                <a:solidFill>
                  <a:schemeClr val="tx1"/>
                </a:solidFill>
                <a:latin typeface="+mj-lt"/>
                <a:ea typeface="+mj-ea"/>
                <a:cs typeface="+mj-cs"/>
              </a:rPr>
              <a:t>Support Vector Classifier (SVC) – Model Comparison</a:t>
            </a:r>
          </a:p>
        </p:txBody>
      </p:sp>
      <p:sp>
        <p:nvSpPr>
          <p:cNvPr id="4" name="TextBox 3"/>
          <p:cNvSpPr txBox="1"/>
          <p:nvPr/>
        </p:nvSpPr>
        <p:spPr>
          <a:xfrm>
            <a:off x="263952" y="1508289"/>
            <a:ext cx="2985434" cy="4473019"/>
          </a:xfrm>
          <a:prstGeom prst="rect">
            <a:avLst/>
          </a:prstGeom>
        </p:spPr>
        <p:txBody>
          <a:bodyPr vert="horz" lIns="91440" tIns="45720" rIns="91440" bIns="45720" rtlCol="0" anchor="t">
            <a:noAutofit/>
          </a:bodyPr>
          <a:lstStyle/>
          <a:p>
            <a:pPr indent="-228600" defTabSz="914400">
              <a:lnSpc>
                <a:spcPct val="90000"/>
              </a:lnSpc>
              <a:spcAft>
                <a:spcPts val="600"/>
              </a:spcAft>
              <a:buFont typeface="Arial" panose="020B0604020202020204" pitchFamily="34" charset="0"/>
              <a:buChar char="•"/>
            </a:pPr>
            <a:endParaRPr lang="en-US" sz="1200" dirty="0"/>
          </a:p>
          <a:p>
            <a:pPr defTabSz="914400">
              <a:lnSpc>
                <a:spcPct val="90000"/>
              </a:lnSpc>
              <a:spcAft>
                <a:spcPts val="600"/>
              </a:spcAft>
            </a:pPr>
            <a:br>
              <a:rPr lang="en-US" sz="1200" dirty="0"/>
            </a:br>
            <a:r>
              <a:rPr lang="en-US" sz="1200" dirty="0"/>
              <a:t>Performance across feature sets and kernel types (Raw vs. Log-Transformed)</a:t>
            </a:r>
            <a:br>
              <a:rPr lang="en-US" sz="1200" dirty="0"/>
            </a:br>
            <a:br>
              <a:rPr lang="en-US" sz="1200" dirty="0"/>
            </a:br>
            <a:r>
              <a:rPr lang="en-US" sz="1200" dirty="0"/>
              <a:t>Best performing model: Raw features with RBF kernel (AUC = 0.853, F1 = 0.543)</a:t>
            </a:r>
            <a:br>
              <a:rPr lang="en-US" sz="1200" dirty="0"/>
            </a:br>
            <a:br>
              <a:rPr lang="en-US" sz="1200" dirty="0"/>
            </a:br>
            <a:r>
              <a:rPr lang="en-US" sz="1200" dirty="0"/>
              <a:t>Key Observations:</a:t>
            </a:r>
            <a:br>
              <a:rPr lang="en-US" sz="1200" dirty="0"/>
            </a:br>
            <a:r>
              <a:rPr lang="en-US" sz="1200" dirty="0"/>
              <a:t>• Non-linear kernels (RBF, Poly) consistently outperform linear and sigmoid kernels</a:t>
            </a:r>
            <a:br>
              <a:rPr lang="en-US" sz="1200" dirty="0"/>
            </a:br>
            <a:r>
              <a:rPr lang="en-US" sz="1200" dirty="0"/>
              <a:t>• Trimmed features maintain strong results with fewer inputs</a:t>
            </a:r>
            <a:br>
              <a:rPr lang="en-US" sz="1200" dirty="0"/>
            </a:br>
            <a:r>
              <a:rPr lang="en-US" sz="1200" dirty="0"/>
              <a:t>• Linear models benefit from transformed features but slightly underperform non-linear ones</a:t>
            </a:r>
            <a:br>
              <a:rPr lang="en-US" sz="1200" dirty="0"/>
            </a:br>
            <a:br>
              <a:rPr lang="en-US" sz="1200" dirty="0"/>
            </a:br>
            <a:r>
              <a:rPr lang="en-US" sz="1200" dirty="0"/>
              <a:t>Why SVM Performs Better on Raw Features:</a:t>
            </a:r>
            <a:br>
              <a:rPr lang="en-US" sz="1200" dirty="0"/>
            </a:br>
            <a:r>
              <a:rPr lang="en-US" sz="1200" dirty="0"/>
              <a:t>• Raw data retains complex structure that RBF and Poly kernels can utilize</a:t>
            </a:r>
            <a:br>
              <a:rPr lang="en-US" sz="1200" dirty="0"/>
            </a:br>
            <a:r>
              <a:rPr lang="en-US" sz="1200" dirty="0"/>
              <a:t>• Log transformations can compress variability and mask nuanced relationships</a:t>
            </a:r>
            <a:br>
              <a:rPr lang="en-US" sz="1200" dirty="0"/>
            </a:br>
            <a:r>
              <a:rPr lang="en-US" sz="1200" dirty="0"/>
              <a:t>• SVM kernels need diverse input spread to form optimal margins</a:t>
            </a:r>
            <a:br>
              <a:rPr lang="en-US" sz="1200" dirty="0"/>
            </a:br>
            <a:endParaRPr lang="en-US" sz="1200" dirty="0"/>
          </a:p>
        </p:txBody>
      </p:sp>
      <p:pic>
        <p:nvPicPr>
          <p:cNvPr id="6" name="Picture 5">
            <a:extLst>
              <a:ext uri="{FF2B5EF4-FFF2-40B4-BE49-F238E27FC236}">
                <a16:creationId xmlns:a16="http://schemas.microsoft.com/office/drawing/2014/main" id="{D836C63C-CA58-4904-D2B1-BAE8D599F3E3}"/>
              </a:ext>
            </a:extLst>
          </p:cNvPr>
          <p:cNvPicPr>
            <a:picLocks noChangeAspect="1"/>
          </p:cNvPicPr>
          <p:nvPr/>
        </p:nvPicPr>
        <p:blipFill>
          <a:blip r:embed="rId2"/>
          <a:stretch>
            <a:fillRect/>
          </a:stretch>
        </p:blipFill>
        <p:spPr>
          <a:xfrm>
            <a:off x="3679013" y="2037791"/>
            <a:ext cx="4792009" cy="2565485"/>
          </a:xfrm>
          <a:prstGeom prst="rect">
            <a:avLst/>
          </a:prstGeom>
        </p:spPr>
      </p:pic>
      <p:grpSp>
        <p:nvGrpSpPr>
          <p:cNvPr id="11"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51478" y="0"/>
            <a:ext cx="9252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Performance Comparison</a:t>
            </a:r>
            <a:endParaRPr lang="en-US" dirty="0"/>
          </a:p>
        </p:txBody>
      </p:sp>
      <p:sp>
        <p:nvSpPr>
          <p:cNvPr id="3" name="Content Placeholder 2"/>
          <p:cNvSpPr>
            <a:spLocks noGrp="1"/>
          </p:cNvSpPr>
          <p:nvPr>
            <p:ph idx="1"/>
          </p:nvPr>
        </p:nvSpPr>
        <p:spPr/>
        <p:txBody>
          <a:bodyPr/>
          <a:lstStyle/>
          <a:p>
            <a:pPr marL="0" indent="0">
              <a:buNone/>
              <a:defRPr sz="1400"/>
            </a:pPr>
            <a:r>
              <a:rPr lang="en-US"/>
              <a:t>• SVM (RBF) with raw features achieved best F1 score (0.543) and AUC (0.853).</a:t>
            </a:r>
          </a:p>
          <a:p>
            <a:pPr marL="0" indent="0">
              <a:buNone/>
              <a:defRPr sz="1400"/>
            </a:pPr>
            <a:r>
              <a:rPr lang="en-US"/>
              <a:t>• Logistic Regression (Core-8, clipped) was close: F1 = 0.529, AUC = 0.821.</a:t>
            </a:r>
          </a:p>
          <a:p>
            <a:pPr marL="0" indent="0">
              <a:buNone/>
              <a:defRPr sz="1400"/>
            </a:pPr>
            <a:r>
              <a:rPr lang="en-US"/>
              <a:t>• Tree models (RandomForest, Bagging) showed overfitting with large train/test gaps.</a:t>
            </a:r>
          </a:p>
          <a:p>
            <a:pPr marL="0" indent="0">
              <a:buNone/>
              <a:defRPr sz="1400"/>
            </a:pPr>
            <a:r>
              <a:rPr lang="en-US"/>
              <a:t>• Log-transformed models slightly underperformed vs. raw features in non-linear models.</a:t>
            </a:r>
          </a:p>
          <a:p>
            <a:pPr marL="0" indent="0">
              <a:buNone/>
              <a:defRPr sz="1400"/>
            </a:pPr>
            <a:r>
              <a:rPr lang="en-US"/>
              <a:t>• Final Recommendation: Deploy Logistic model for simplicity; retain SVM as benchmark.</a:t>
            </a:r>
            <a:endParaRPr lang="en-US" dirty="0"/>
          </a:p>
        </p:txBody>
      </p:sp>
      <p:pic>
        <p:nvPicPr>
          <p:cNvPr id="5" name="Picture 4">
            <a:extLst>
              <a:ext uri="{FF2B5EF4-FFF2-40B4-BE49-F238E27FC236}">
                <a16:creationId xmlns:a16="http://schemas.microsoft.com/office/drawing/2014/main" id="{1F9DE831-EDF6-D574-C273-232F87C27ACC}"/>
              </a:ext>
            </a:extLst>
          </p:cNvPr>
          <p:cNvPicPr>
            <a:picLocks noChangeAspect="1"/>
          </p:cNvPicPr>
          <p:nvPr/>
        </p:nvPicPr>
        <p:blipFill>
          <a:blip r:embed="rId2"/>
          <a:stretch>
            <a:fillRect/>
          </a:stretch>
        </p:blipFill>
        <p:spPr>
          <a:xfrm>
            <a:off x="0" y="3629318"/>
            <a:ext cx="7891221" cy="19314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1" y="0"/>
            <a:ext cx="5653279"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p:cNvSpPr>
            <a:spLocks noGrp="1"/>
          </p:cNvSpPr>
          <p:nvPr>
            <p:ph type="title"/>
          </p:nvPr>
        </p:nvSpPr>
        <p:spPr>
          <a:xfrm>
            <a:off x="679113" y="1065749"/>
            <a:ext cx="2811607" cy="4726502"/>
          </a:xfrm>
        </p:spPr>
        <p:txBody>
          <a:bodyPr>
            <a:normAutofit/>
          </a:bodyPr>
          <a:lstStyle/>
          <a:p>
            <a:r>
              <a:rPr lang="en-US"/>
              <a:t>Key Modeling Takeaways</a:t>
            </a:r>
            <a:endParaRPr lang="en-US" dirty="0"/>
          </a:p>
        </p:txBody>
      </p:sp>
      <p:sp>
        <p:nvSpPr>
          <p:cNvPr id="3" name="Content Placeholder 2"/>
          <p:cNvSpPr>
            <a:spLocks noGrp="1"/>
          </p:cNvSpPr>
          <p:nvPr>
            <p:ph idx="1"/>
          </p:nvPr>
        </p:nvSpPr>
        <p:spPr>
          <a:xfrm>
            <a:off x="4800600" y="713313"/>
            <a:ext cx="3714750" cy="5431376"/>
          </a:xfrm>
        </p:spPr>
        <p:txBody>
          <a:bodyPr anchor="ctr">
            <a:normAutofit/>
          </a:bodyPr>
          <a:lstStyle/>
          <a:p>
            <a:pPr>
              <a:lnSpc>
                <a:spcPct val="90000"/>
              </a:lnSpc>
            </a:pPr>
            <a:endParaRPr lang="en-US" sz="1200"/>
          </a:p>
          <a:p>
            <a:pPr marL="0" indent="0">
              <a:lnSpc>
                <a:spcPct val="90000"/>
              </a:lnSpc>
              <a:buNone/>
              <a:defRPr sz="1400"/>
            </a:pPr>
            <a:r>
              <a:rPr lang="en-US" sz="1200"/>
              <a:t>Key Takeaways</a:t>
            </a:r>
          </a:p>
          <a:p>
            <a:pPr>
              <a:lnSpc>
                <a:spcPct val="90000"/>
              </a:lnSpc>
              <a:defRPr sz="1400"/>
            </a:pPr>
            <a:endParaRPr lang="en-US" sz="1200"/>
          </a:p>
          <a:p>
            <a:pPr>
              <a:lnSpc>
                <a:spcPct val="90000"/>
              </a:lnSpc>
              <a:defRPr sz="1400"/>
            </a:pPr>
            <a:r>
              <a:rPr lang="en-US" sz="1200"/>
              <a:t>    SVM (RBF) delivered the best performance (F1 = 0.543, AUC = 0.853), effectively capturing non-linear relationships in the data.</a:t>
            </a:r>
          </a:p>
          <a:p>
            <a:pPr>
              <a:lnSpc>
                <a:spcPct val="90000"/>
              </a:lnSpc>
              <a:defRPr sz="1400"/>
            </a:pPr>
            <a:endParaRPr lang="en-US" sz="1200"/>
          </a:p>
          <a:p>
            <a:pPr>
              <a:lnSpc>
                <a:spcPct val="90000"/>
              </a:lnSpc>
              <a:defRPr sz="1400"/>
            </a:pPr>
            <a:r>
              <a:rPr lang="en-US" sz="1200"/>
              <a:t>    Logistic Regression with low-VIF features offered competitive F1 (0.529) with added simplicity and interpretability.</a:t>
            </a:r>
          </a:p>
          <a:p>
            <a:pPr>
              <a:lnSpc>
                <a:spcPct val="90000"/>
              </a:lnSpc>
              <a:defRPr sz="1400"/>
            </a:pPr>
            <a:endParaRPr lang="en-US" sz="1200"/>
          </a:p>
          <a:p>
            <a:pPr>
              <a:lnSpc>
                <a:spcPct val="90000"/>
              </a:lnSpc>
              <a:defRPr sz="1400"/>
            </a:pPr>
            <a:r>
              <a:rPr lang="en-US" sz="1200"/>
              <a:t>    Ensemble models like Random Forest and Bagging suffered from overfitting — achieving high train recall but poor generalization on test data.</a:t>
            </a:r>
          </a:p>
          <a:p>
            <a:pPr>
              <a:lnSpc>
                <a:spcPct val="90000"/>
              </a:lnSpc>
              <a:defRPr sz="1400"/>
            </a:pPr>
            <a:endParaRPr lang="en-US" sz="1200"/>
          </a:p>
          <a:p>
            <a:pPr>
              <a:lnSpc>
                <a:spcPct val="90000"/>
              </a:lnSpc>
              <a:defRPr sz="1400"/>
            </a:pPr>
            <a:r>
              <a:rPr lang="en-US" sz="1200"/>
              <a:t>    Log-transformations did not improve results for non-linear models and in some cases reduced performance.</a:t>
            </a:r>
          </a:p>
          <a:p>
            <a:pPr>
              <a:lnSpc>
                <a:spcPct val="90000"/>
              </a:lnSpc>
              <a:defRPr sz="1400"/>
            </a:pPr>
            <a:endParaRPr lang="en-US" sz="1200"/>
          </a:p>
          <a:p>
            <a:pPr>
              <a:lnSpc>
                <a:spcPct val="90000"/>
              </a:lnSpc>
              <a:defRPr sz="1400"/>
            </a:pPr>
            <a:r>
              <a:rPr lang="en-US" sz="1200"/>
              <a:t>Conclusion</a:t>
            </a:r>
          </a:p>
          <a:p>
            <a:pPr>
              <a:lnSpc>
                <a:spcPct val="90000"/>
              </a:lnSpc>
              <a:defRPr sz="1400"/>
            </a:pPr>
            <a:endParaRPr lang="en-US" sz="1200"/>
          </a:p>
          <a:p>
            <a:pPr marL="0" indent="0">
              <a:lnSpc>
                <a:spcPct val="90000"/>
              </a:lnSpc>
              <a:buNone/>
              <a:defRPr sz="1400"/>
            </a:pPr>
            <a:r>
              <a:rPr lang="en-US" sz="1200"/>
              <a:t>This project successfully framed wine quality prediction as a binary classification task. Using robust preprocessing, feature engineering, and model tuning, the analysis showed that raw features with SVM (RBF) yielded the strongest results. Alcohol and volatile acidity emerged as key predictors. These findings offer practical value in wine quality screening and production optimization.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500">
                <a:solidFill>
                  <a:srgbClr val="FFFFFF"/>
                </a:solidFill>
              </a:rPr>
              <a:t>Lessons Learned</a:t>
            </a:r>
          </a:p>
        </p:txBody>
      </p:sp>
      <p:sp>
        <p:nvSpPr>
          <p:cNvPr id="28" name="Content Placeholder 2"/>
          <p:cNvSpPr>
            <a:spLocks noGrp="1"/>
          </p:cNvSpPr>
          <p:nvPr>
            <p:ph idx="1"/>
          </p:nvPr>
        </p:nvSpPr>
        <p:spPr>
          <a:xfrm>
            <a:off x="3607694" y="649480"/>
            <a:ext cx="4916510" cy="5546047"/>
          </a:xfrm>
        </p:spPr>
        <p:txBody>
          <a:bodyPr anchor="ctr">
            <a:normAutofit/>
          </a:bodyPr>
          <a:lstStyle/>
          <a:p>
            <a:pPr>
              <a:lnSpc>
                <a:spcPct val="90000"/>
              </a:lnSpc>
            </a:pPr>
            <a:r>
              <a:rPr lang="en-US" sz="1600"/>
              <a:t>Feature selection with VIF improved model performance and reduced multicollinearity.</a:t>
            </a:r>
          </a:p>
          <a:p>
            <a:pPr>
              <a:lnSpc>
                <a:spcPct val="90000"/>
              </a:lnSpc>
            </a:pPr>
            <a:endParaRPr lang="en-US" sz="1600"/>
          </a:p>
          <a:p>
            <a:pPr>
              <a:lnSpc>
                <a:spcPct val="90000"/>
              </a:lnSpc>
            </a:pPr>
            <a:r>
              <a:rPr lang="en-US" sz="1600"/>
              <a:t>8 core features were selected, including key predictors like alcohol, volatile acidity, and sulphates.</a:t>
            </a:r>
          </a:p>
          <a:p>
            <a:pPr>
              <a:lnSpc>
                <a:spcPct val="90000"/>
              </a:lnSpc>
            </a:pPr>
            <a:endParaRPr lang="en-US" sz="1600"/>
          </a:p>
          <a:p>
            <a:pPr>
              <a:lnSpc>
                <a:spcPct val="90000"/>
              </a:lnSpc>
            </a:pPr>
            <a:r>
              <a:rPr lang="en-US" sz="1600"/>
              <a:t>Threshold tuning (0.54) helped balance precision and recall under class imbalance.</a:t>
            </a:r>
          </a:p>
          <a:p>
            <a:pPr>
              <a:lnSpc>
                <a:spcPct val="90000"/>
              </a:lnSpc>
            </a:pPr>
            <a:endParaRPr lang="en-US" sz="1600"/>
          </a:p>
          <a:p>
            <a:pPr>
              <a:lnSpc>
                <a:spcPct val="90000"/>
              </a:lnSpc>
            </a:pPr>
            <a:r>
              <a:rPr lang="en-US" sz="1600"/>
              <a:t>Kernel models (e.g., SVM RBF) performed best on raw data, capturing non-linear relationships effectively.</a:t>
            </a:r>
          </a:p>
          <a:p>
            <a:pPr>
              <a:lnSpc>
                <a:spcPct val="90000"/>
              </a:lnSpc>
            </a:pPr>
            <a:endParaRPr lang="en-US" sz="1600"/>
          </a:p>
          <a:p>
            <a:pPr>
              <a:lnSpc>
                <a:spcPct val="90000"/>
              </a:lnSpc>
            </a:pPr>
            <a:r>
              <a:rPr lang="en-US" sz="1600"/>
              <a:t>Linear models like Logistic Regression still performed competitively with clean, selected features.</a:t>
            </a:r>
          </a:p>
          <a:p>
            <a:pPr>
              <a:lnSpc>
                <a:spcPct val="90000"/>
              </a:lnSpc>
            </a:pPr>
            <a:endParaRPr lang="en-US" sz="1600"/>
          </a:p>
          <a:p>
            <a:pPr>
              <a:lnSpc>
                <a:spcPct val="90000"/>
              </a:lnSpc>
            </a:pPr>
            <a:r>
              <a:rPr lang="en-US" sz="1600"/>
              <a:t>Visual metrics (Precision-Recall &amp; ROC curves) gave better insight than accuracy alone.</a:t>
            </a:r>
          </a:p>
          <a:p>
            <a:pPr>
              <a:lnSpc>
                <a:spcPct val="90000"/>
              </a:lnSpc>
            </a:pPr>
            <a:endParaRPr lang="en-US" sz="1600"/>
          </a:p>
          <a:p>
            <a:pPr>
              <a:lnSpc>
                <a:spcPct val="90000"/>
              </a:lnSpc>
            </a:pPr>
            <a:r>
              <a:rPr lang="en-US" sz="1600"/>
              <a:t>Future improvements: add more data and balance the target classes to enhance model generalization.</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0699" y="687480"/>
            <a:ext cx="5605629" cy="994172"/>
          </a:xfrm>
        </p:spPr>
        <p:txBody>
          <a:bodyPr>
            <a:normAutofit/>
          </a:bodyPr>
          <a:lstStyle/>
          <a:p>
            <a:r>
              <a:rPr lang="en-US" sz="3850"/>
              <a:t>Real-World Application</a:t>
            </a:r>
          </a:p>
        </p:txBody>
      </p:sp>
      <p:sp>
        <p:nvSpPr>
          <p:cNvPr id="3" name="Content Placeholder 2"/>
          <p:cNvSpPr>
            <a:spLocks noGrp="1"/>
          </p:cNvSpPr>
          <p:nvPr>
            <p:ph idx="1"/>
          </p:nvPr>
        </p:nvSpPr>
        <p:spPr>
          <a:xfrm>
            <a:off x="852321" y="2227943"/>
            <a:ext cx="5033221" cy="3788227"/>
          </a:xfrm>
        </p:spPr>
        <p:txBody>
          <a:bodyPr anchor="ctr">
            <a:normAutofit fontScale="85000" lnSpcReduction="20000"/>
          </a:bodyPr>
          <a:lstStyle/>
          <a:p>
            <a:pPr marL="0" indent="0">
              <a:lnSpc>
                <a:spcPct val="90000"/>
              </a:lnSpc>
              <a:buNone/>
            </a:pPr>
            <a:endParaRPr lang="en-US" sz="1600" dirty="0"/>
          </a:p>
          <a:p>
            <a:pPr>
              <a:lnSpc>
                <a:spcPct val="90000"/>
              </a:lnSpc>
            </a:pPr>
            <a:r>
              <a:rPr lang="en-US" sz="1600" dirty="0"/>
              <a:t>Logistic Regression offers a simple and fast tool for quality prediction after lab testing—ideal for deployment in production environments.</a:t>
            </a:r>
          </a:p>
          <a:p>
            <a:pPr>
              <a:lnSpc>
                <a:spcPct val="90000"/>
              </a:lnSpc>
            </a:pPr>
            <a:endParaRPr lang="en-US" sz="1600" dirty="0"/>
          </a:p>
          <a:p>
            <a:pPr>
              <a:lnSpc>
                <a:spcPct val="90000"/>
              </a:lnSpc>
            </a:pPr>
            <a:r>
              <a:rPr lang="en-US" sz="1600" dirty="0"/>
              <a:t>SVM (RBF) provides robust performance and can be used to cross-validate lab-based quality assessments.</a:t>
            </a:r>
          </a:p>
          <a:p>
            <a:pPr>
              <a:lnSpc>
                <a:spcPct val="90000"/>
              </a:lnSpc>
            </a:pPr>
            <a:endParaRPr lang="en-US" sz="1600" dirty="0"/>
          </a:p>
          <a:p>
            <a:pPr>
              <a:lnSpc>
                <a:spcPct val="90000"/>
              </a:lnSpc>
            </a:pPr>
            <a:r>
              <a:rPr lang="en-US" sz="1600" dirty="0"/>
              <a:t>The model can be embedded in the wine production process to flag potentially high- or low-quality batches for manual inspection.</a:t>
            </a:r>
          </a:p>
          <a:p>
            <a:pPr>
              <a:lnSpc>
                <a:spcPct val="90000"/>
              </a:lnSpc>
            </a:pPr>
            <a:endParaRPr lang="en-US" sz="1600" dirty="0"/>
          </a:p>
          <a:p>
            <a:pPr>
              <a:lnSpc>
                <a:spcPct val="90000"/>
              </a:lnSpc>
            </a:pPr>
            <a:r>
              <a:rPr lang="en-US" sz="1600" dirty="0"/>
              <a:t>Enhances decision speed and consistency, reducing subjectivity in quality control.</a:t>
            </a:r>
          </a:p>
          <a:p>
            <a:pPr marL="0" indent="0">
              <a:lnSpc>
                <a:spcPct val="90000"/>
              </a:lnSpc>
              <a:buNone/>
            </a:pPr>
            <a:endParaRPr lang="en-US" sz="1600" dirty="0"/>
          </a:p>
          <a:p>
            <a:pPr marL="0" indent="0">
              <a:lnSpc>
                <a:spcPct val="90000"/>
              </a:lnSpc>
              <a:buNone/>
            </a:pPr>
            <a:r>
              <a:rPr lang="en-US" sz="1600" dirty="0"/>
              <a:t>        Models can be integrated into the production pipeline to    automatically flag wines that may need manual review.</a:t>
            </a:r>
          </a:p>
          <a:p>
            <a:pPr>
              <a:lnSpc>
                <a:spcPct val="90000"/>
              </a:lnSpc>
            </a:pPr>
            <a:endParaRPr lang="en-US" sz="1600" dirty="0"/>
          </a:p>
          <a:p>
            <a:pPr>
              <a:lnSpc>
                <a:spcPct val="90000"/>
              </a:lnSpc>
            </a:pPr>
            <a:r>
              <a:rPr lang="en-US" sz="1600" dirty="0"/>
              <a:t>    Enables faster, more consistent decisions in quality control, reducing reliance on subjective tasting alone.</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Wine">
            <a:extLst>
              <a:ext uri="{FF2B5EF4-FFF2-40B4-BE49-F238E27FC236}">
                <a16:creationId xmlns:a16="http://schemas.microsoft.com/office/drawing/2014/main" id="{CDC7A7E3-D63F-5610-C527-1C3FF88C8E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3D04D9-5478-B679-4176-257A0AB52B5C}"/>
            </a:ext>
          </a:extLst>
        </p:cNvPr>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064D62-99E2-EF30-8ABD-0246792FA120}"/>
              </a:ext>
            </a:extLst>
          </p:cNvPr>
          <p:cNvSpPr>
            <a:spLocks noGrp="1"/>
          </p:cNvSpPr>
          <p:nvPr>
            <p:ph type="title"/>
          </p:nvPr>
        </p:nvSpPr>
        <p:spPr>
          <a:xfrm>
            <a:off x="571352" y="350196"/>
            <a:ext cx="3485178" cy="1624520"/>
          </a:xfrm>
        </p:spPr>
        <p:txBody>
          <a:bodyPr anchor="ctr">
            <a:normAutofit/>
          </a:bodyPr>
          <a:lstStyle/>
          <a:p>
            <a:r>
              <a:rPr lang="en-US" sz="3500"/>
              <a:t>Project Objective</a:t>
            </a:r>
          </a:p>
        </p:txBody>
      </p:sp>
      <p:sp>
        <p:nvSpPr>
          <p:cNvPr id="3" name="Content Placeholder 2">
            <a:extLst>
              <a:ext uri="{FF2B5EF4-FFF2-40B4-BE49-F238E27FC236}">
                <a16:creationId xmlns:a16="http://schemas.microsoft.com/office/drawing/2014/main" id="{E1E0C65E-AA35-E77F-1548-0CA67A91B537}"/>
              </a:ext>
            </a:extLst>
          </p:cNvPr>
          <p:cNvSpPr>
            <a:spLocks noGrp="1"/>
          </p:cNvSpPr>
          <p:nvPr>
            <p:ph idx="1"/>
          </p:nvPr>
        </p:nvSpPr>
        <p:spPr>
          <a:xfrm>
            <a:off x="571351" y="2743200"/>
            <a:ext cx="3485179" cy="3613149"/>
          </a:xfrm>
        </p:spPr>
        <p:txBody>
          <a:bodyPr anchor="ctr">
            <a:normAutofit/>
          </a:bodyPr>
          <a:lstStyle/>
          <a:p>
            <a:pPr>
              <a:lnSpc>
                <a:spcPct val="90000"/>
              </a:lnSpc>
            </a:pPr>
            <a:endParaRPr lang="en-US" sz="1200" dirty="0"/>
          </a:p>
          <a:p>
            <a:pPr>
              <a:lnSpc>
                <a:spcPct val="90000"/>
              </a:lnSpc>
              <a:defRPr sz="1400"/>
            </a:pPr>
            <a:r>
              <a:rPr lang="en-US" sz="1200" dirty="0"/>
              <a:t>For this task, I have chosen to approach the wine quality prediction problem as a binary classification task.</a:t>
            </a:r>
          </a:p>
          <a:p>
            <a:pPr>
              <a:lnSpc>
                <a:spcPct val="90000"/>
              </a:lnSpc>
              <a:defRPr sz="1400"/>
            </a:pPr>
            <a:r>
              <a:rPr lang="en-US" sz="1200" dirty="0"/>
              <a:t>Instead of predicting the exact numerical wine quality score (regression or multi-class task), the goal is to classify wines into two categories:</a:t>
            </a:r>
          </a:p>
          <a:p>
            <a:pPr>
              <a:lnSpc>
                <a:spcPct val="90000"/>
              </a:lnSpc>
              <a:defRPr sz="1400"/>
            </a:pPr>
            <a:endParaRPr lang="en-US" sz="1200" dirty="0"/>
          </a:p>
          <a:p>
            <a:pPr marL="0" indent="0">
              <a:lnSpc>
                <a:spcPct val="90000"/>
              </a:lnSpc>
              <a:buNone/>
              <a:defRPr sz="1400"/>
            </a:pPr>
            <a:r>
              <a:rPr lang="en-US" sz="1200" dirty="0"/>
              <a:t> 	   Good quality (quality ≥ 7)</a:t>
            </a:r>
          </a:p>
          <a:p>
            <a:pPr marL="0" indent="0">
              <a:lnSpc>
                <a:spcPct val="90000"/>
              </a:lnSpc>
              <a:buNone/>
              <a:defRPr sz="1400"/>
            </a:pPr>
            <a:r>
              <a:rPr lang="en-US" sz="1200" dirty="0"/>
              <a:t>    	   Not good (quality &lt; 7)</a:t>
            </a:r>
          </a:p>
          <a:p>
            <a:pPr>
              <a:lnSpc>
                <a:spcPct val="90000"/>
              </a:lnSpc>
              <a:defRPr sz="1400"/>
            </a:pPr>
            <a:endParaRPr lang="en-US" sz="1200" dirty="0"/>
          </a:p>
          <a:p>
            <a:pPr>
              <a:lnSpc>
                <a:spcPct val="90000"/>
              </a:lnSpc>
              <a:defRPr sz="1400"/>
            </a:pPr>
            <a:r>
              <a:rPr lang="en-US" sz="1200" dirty="0"/>
              <a:t>To achieve this, a new binary target variable will be created from the original quality column.</a:t>
            </a:r>
          </a:p>
          <a:p>
            <a:pPr>
              <a:lnSpc>
                <a:spcPct val="90000"/>
              </a:lnSpc>
              <a:defRPr sz="1400"/>
            </a:pPr>
            <a:r>
              <a:rPr lang="en-US" sz="1200" dirty="0"/>
              <a:t>This classification approach allows to train a model that distinguishes high-quality wines from lower-quality ones based on their physicochemical pro</a:t>
            </a:r>
          </a:p>
        </p:txBody>
      </p:sp>
      <p:pic>
        <p:nvPicPr>
          <p:cNvPr id="5" name="Picture 4" descr="Medicine bottles on shelf">
            <a:extLst>
              <a:ext uri="{FF2B5EF4-FFF2-40B4-BE49-F238E27FC236}">
                <a16:creationId xmlns:a16="http://schemas.microsoft.com/office/drawing/2014/main" id="{A99572EA-9351-3EFA-4344-1BE8944A030A}"/>
              </a:ext>
            </a:extLst>
          </p:cNvPr>
          <p:cNvPicPr>
            <a:picLocks noChangeAspect="1"/>
          </p:cNvPicPr>
          <p:nvPr/>
        </p:nvPicPr>
        <p:blipFill>
          <a:blip r:embed="rId2"/>
          <a:srcRect l="27938" r="27512" b="-2"/>
          <a:stretch>
            <a:fillRect/>
          </a:stretch>
        </p:blipFill>
        <p:spPr>
          <a:xfrm>
            <a:off x="4572000" y="1"/>
            <a:ext cx="4577118" cy="6858000"/>
          </a:xfrm>
          <a:prstGeom prst="rect">
            <a:avLst/>
          </a:prstGeom>
        </p:spPr>
      </p:pic>
    </p:spTree>
    <p:extLst>
      <p:ext uri="{BB962C8B-B14F-4D97-AF65-F5344CB8AC3E}">
        <p14:creationId xmlns:p14="http://schemas.microsoft.com/office/powerpoint/2010/main" val="338504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14">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pPr>
              <a:lnSpc>
                <a:spcPct val="90000"/>
              </a:lnSpc>
            </a:pPr>
            <a:r>
              <a:rPr lang="en-US" sz="3500"/>
              <a:t>Target Imbalance &amp; Evaluation Metric</a:t>
            </a:r>
          </a:p>
        </p:txBody>
      </p:sp>
      <p:sp>
        <p:nvSpPr>
          <p:cNvPr id="3" name="Content Placeholder 2"/>
          <p:cNvSpPr>
            <a:spLocks noGrp="1"/>
          </p:cNvSpPr>
          <p:nvPr>
            <p:ph idx="1"/>
          </p:nvPr>
        </p:nvSpPr>
        <p:spPr>
          <a:xfrm>
            <a:off x="571351" y="2743200"/>
            <a:ext cx="3485179" cy="3613149"/>
          </a:xfrm>
        </p:spPr>
        <p:txBody>
          <a:bodyPr anchor="ctr">
            <a:normAutofit/>
          </a:bodyPr>
          <a:lstStyle/>
          <a:p>
            <a:pPr>
              <a:lnSpc>
                <a:spcPct val="90000"/>
              </a:lnSpc>
            </a:pPr>
            <a:endParaRPr lang="en-US" sz="1600" dirty="0"/>
          </a:p>
          <a:p>
            <a:pPr>
              <a:lnSpc>
                <a:spcPct val="90000"/>
              </a:lnSpc>
              <a:defRPr sz="1400"/>
            </a:pPr>
            <a:r>
              <a:rPr lang="en-US" sz="1600" dirty="0"/>
              <a:t>Only 19 % of wines are labelled “good” (quality ≥ 7) ⇒ strong class imbalance.</a:t>
            </a:r>
          </a:p>
          <a:p>
            <a:pPr>
              <a:lnSpc>
                <a:spcPct val="90000"/>
              </a:lnSpc>
              <a:defRPr sz="1400"/>
            </a:pPr>
            <a:r>
              <a:rPr lang="en-US" sz="1600" dirty="0"/>
              <a:t>Accuracy would be misleading (majority‑class baseline ≈ 81 %).</a:t>
            </a:r>
          </a:p>
          <a:p>
            <a:pPr>
              <a:lnSpc>
                <a:spcPct val="90000"/>
              </a:lnSpc>
              <a:defRPr sz="1400"/>
            </a:pPr>
            <a:r>
              <a:rPr lang="en-US" sz="1600" dirty="0"/>
              <a:t>Selected F1 score to balance:</a:t>
            </a:r>
          </a:p>
          <a:p>
            <a:pPr marL="0" indent="0">
              <a:lnSpc>
                <a:spcPct val="90000"/>
              </a:lnSpc>
              <a:buNone/>
              <a:defRPr sz="1400"/>
            </a:pPr>
            <a:r>
              <a:rPr lang="en-US" sz="1600" dirty="0"/>
              <a:t>	  •Precision – of wines predicted good, how many 	truly are.</a:t>
            </a:r>
          </a:p>
          <a:p>
            <a:pPr marL="0" indent="0">
              <a:lnSpc>
                <a:spcPct val="90000"/>
              </a:lnSpc>
              <a:buNone/>
              <a:defRPr sz="1400"/>
            </a:pPr>
            <a:r>
              <a:rPr lang="en-US" sz="1600" dirty="0"/>
              <a:t>	  • Recall – of truly good wines, how many we 	capture.</a:t>
            </a:r>
          </a:p>
          <a:p>
            <a:pPr>
              <a:lnSpc>
                <a:spcPct val="90000"/>
              </a:lnSpc>
              <a:defRPr sz="1400"/>
            </a:pPr>
            <a:r>
              <a:rPr lang="en-US" sz="1600" dirty="0"/>
              <a:t>Both false positives (bad wine recommended) and false negatives (good wine missed) matter.</a:t>
            </a:r>
          </a:p>
        </p:txBody>
      </p:sp>
      <p:pic>
        <p:nvPicPr>
          <p:cNvPr id="8" name="Picture 7">
            <a:extLst>
              <a:ext uri="{FF2B5EF4-FFF2-40B4-BE49-F238E27FC236}">
                <a16:creationId xmlns:a16="http://schemas.microsoft.com/office/drawing/2014/main" id="{5F567890-FC60-B755-AF26-EFA5FB9D9290}"/>
              </a:ext>
            </a:extLst>
          </p:cNvPr>
          <p:cNvPicPr>
            <a:picLocks noChangeAspect="1"/>
          </p:cNvPicPr>
          <p:nvPr/>
        </p:nvPicPr>
        <p:blipFill>
          <a:blip r:embed="rId2"/>
          <a:srcRect l="12275" r="9208" b="3"/>
          <a:stretch>
            <a:fillRect/>
          </a:stretch>
        </p:blipFill>
        <p:spPr>
          <a:xfrm>
            <a:off x="4572000" y="1"/>
            <a:ext cx="4577118"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2326" y="411480"/>
            <a:ext cx="8401050" cy="1106424"/>
          </a:xfrm>
        </p:spPr>
        <p:txBody>
          <a:bodyPr>
            <a:normAutofit/>
          </a:bodyPr>
          <a:lstStyle/>
          <a:p>
            <a:r>
              <a:rPr lang="en-US" sz="3100"/>
              <a:t>Duplicates Removed</a:t>
            </a:r>
          </a:p>
        </p:txBody>
      </p:sp>
      <p:sp>
        <p:nvSpPr>
          <p:cNvPr id="12" name="Rectangle 1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98EF6CF5-147D-B646-A71D-A496A0EB567F}"/>
              </a:ext>
            </a:extLst>
          </p:cNvPr>
          <p:cNvPicPr>
            <a:picLocks noChangeAspect="1"/>
          </p:cNvPicPr>
          <p:nvPr/>
        </p:nvPicPr>
        <p:blipFill>
          <a:blip r:embed="rId2"/>
          <a:stretch>
            <a:fillRect/>
          </a:stretch>
        </p:blipFill>
        <p:spPr>
          <a:xfrm>
            <a:off x="322326" y="1792294"/>
            <a:ext cx="5026914" cy="4370691"/>
          </a:xfrm>
          <a:prstGeom prst="rect">
            <a:avLst/>
          </a:prstGeom>
        </p:spPr>
      </p:pic>
      <p:sp useBgFill="1">
        <p:nvSpPr>
          <p:cNvPr id="14" name="Rectangle 13">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7850" y="1721922"/>
            <a:ext cx="3163824"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954064" y="2020824"/>
            <a:ext cx="2591322" cy="3959352"/>
          </a:xfrm>
        </p:spPr>
        <p:txBody>
          <a:bodyPr anchor="ctr">
            <a:normAutofit/>
          </a:bodyPr>
          <a:lstStyle/>
          <a:p>
            <a:endParaRPr lang="en-US" sz="1600"/>
          </a:p>
          <a:p>
            <a:pPr>
              <a:defRPr sz="1400"/>
            </a:pPr>
            <a:r>
              <a:rPr lang="en-US" sz="1600"/>
              <a:t>Identified 1 177 duplicate rows (18 % of raw data).</a:t>
            </a:r>
          </a:p>
          <a:p>
            <a:pPr>
              <a:defRPr sz="1400"/>
            </a:pPr>
            <a:r>
              <a:rPr lang="en-US" sz="1600"/>
              <a:t>Removed to avoid bias &amp; over‑representation.</a:t>
            </a:r>
          </a:p>
          <a:p>
            <a:pPr>
              <a:defRPr sz="1400"/>
            </a:pPr>
            <a:r>
              <a:rPr lang="en-US" sz="1600"/>
              <a:t>New shape: 5 320 rows (clean, unique records).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2326" y="411480"/>
            <a:ext cx="8401050" cy="1106424"/>
          </a:xfrm>
        </p:spPr>
        <p:txBody>
          <a:bodyPr>
            <a:normAutofit/>
          </a:bodyPr>
          <a:lstStyle/>
          <a:p>
            <a:r>
              <a:rPr lang="en-US" sz="3100"/>
              <a:t>Dataset Snapshot (post‑cleaning)</a:t>
            </a:r>
          </a:p>
        </p:txBody>
      </p:sp>
      <p:sp>
        <p:nvSpPr>
          <p:cNvPr id="12" name="Rectangle 1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9CDC5F06-8CB0-0608-DBED-2CE60129030D}"/>
              </a:ext>
            </a:extLst>
          </p:cNvPr>
          <p:cNvPicPr>
            <a:picLocks noChangeAspect="1"/>
          </p:cNvPicPr>
          <p:nvPr/>
        </p:nvPicPr>
        <p:blipFill>
          <a:blip r:embed="rId2"/>
          <a:stretch>
            <a:fillRect/>
          </a:stretch>
        </p:blipFill>
        <p:spPr>
          <a:xfrm>
            <a:off x="322326" y="1929384"/>
            <a:ext cx="5026914" cy="3455791"/>
          </a:xfrm>
          <a:prstGeom prst="rect">
            <a:avLst/>
          </a:prstGeom>
        </p:spPr>
      </p:pic>
      <p:sp useBgFill="1">
        <p:nvSpPr>
          <p:cNvPr id="14" name="Rectangle 13">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7850" y="1721922"/>
            <a:ext cx="3163824"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954064" y="2020824"/>
            <a:ext cx="2591322" cy="3959352"/>
          </a:xfrm>
        </p:spPr>
        <p:txBody>
          <a:bodyPr anchor="ctr">
            <a:normAutofit/>
          </a:bodyPr>
          <a:lstStyle/>
          <a:p>
            <a:endParaRPr lang="en-US" sz="1600" dirty="0"/>
          </a:p>
          <a:p>
            <a:pPr>
              <a:defRPr sz="1400"/>
            </a:pPr>
            <a:r>
              <a:rPr lang="en-US" sz="1600" dirty="0"/>
              <a:t>5 320 unique samples × 14 columns.</a:t>
            </a:r>
          </a:p>
          <a:p>
            <a:pPr>
              <a:defRPr sz="1400"/>
            </a:pPr>
            <a:r>
              <a:rPr lang="en-US" sz="1600" dirty="0"/>
              <a:t>11 numeric physicochemical features.</a:t>
            </a:r>
          </a:p>
          <a:p>
            <a:pPr>
              <a:defRPr sz="1400"/>
            </a:pPr>
            <a:r>
              <a:rPr lang="en-US" sz="1600" dirty="0"/>
              <a:t>3 label/categorical columns: type, quality (0‑10), </a:t>
            </a:r>
            <a:r>
              <a:rPr lang="en-US" sz="1600" dirty="0" err="1"/>
              <a:t>quality_label</a:t>
            </a:r>
            <a:r>
              <a:rPr lang="en-US" sz="1600" dirty="0"/>
              <a:t> (binary).</a:t>
            </a:r>
          </a:p>
          <a:p>
            <a:pPr>
              <a:defRPr sz="1400"/>
            </a:pPr>
            <a:r>
              <a:rPr lang="en-US" sz="1600" dirty="0"/>
              <a:t>No missing values – ready for EDA and modeling.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FF93924A-10DF-4647-8C7A-115C01757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79110" y="549249"/>
            <a:ext cx="4051228" cy="1671570"/>
          </a:xfrm>
        </p:spPr>
        <p:txBody>
          <a:bodyPr>
            <a:normAutofit/>
          </a:bodyPr>
          <a:lstStyle/>
          <a:p>
            <a:pPr>
              <a:lnSpc>
                <a:spcPct val="90000"/>
              </a:lnSpc>
            </a:pPr>
            <a:r>
              <a:rPr lang="en-US" sz="3500" dirty="0"/>
              <a:t>Descriptive Statistics Highlights</a:t>
            </a:r>
          </a:p>
        </p:txBody>
      </p:sp>
      <p:pic>
        <p:nvPicPr>
          <p:cNvPr id="19" name="Picture 18">
            <a:extLst>
              <a:ext uri="{FF2B5EF4-FFF2-40B4-BE49-F238E27FC236}">
                <a16:creationId xmlns:a16="http://schemas.microsoft.com/office/drawing/2014/main" id="{63CB4BF0-DA3D-7E0F-7625-E469124F2EED}"/>
              </a:ext>
            </a:extLst>
          </p:cNvPr>
          <p:cNvPicPr>
            <a:picLocks noChangeAspect="1"/>
          </p:cNvPicPr>
          <p:nvPr/>
        </p:nvPicPr>
        <p:blipFill>
          <a:blip r:embed="rId2"/>
          <a:srcRect r="36153" b="1"/>
          <a:stretch>
            <a:fillRect/>
          </a:stretch>
        </p:blipFill>
        <p:spPr>
          <a:xfrm>
            <a:off x="4496577" y="1"/>
            <a:ext cx="2262230" cy="2223338"/>
          </a:xfrm>
          <a:prstGeom prst="rect">
            <a:avLst/>
          </a:prstGeom>
        </p:spPr>
      </p:pic>
      <p:pic>
        <p:nvPicPr>
          <p:cNvPr id="7" name="Picture 6">
            <a:extLst>
              <a:ext uri="{FF2B5EF4-FFF2-40B4-BE49-F238E27FC236}">
                <a16:creationId xmlns:a16="http://schemas.microsoft.com/office/drawing/2014/main" id="{F76F1D67-8C31-FF26-EFBF-48988C315599}"/>
              </a:ext>
            </a:extLst>
          </p:cNvPr>
          <p:cNvPicPr>
            <a:picLocks noChangeAspect="1"/>
          </p:cNvPicPr>
          <p:nvPr/>
        </p:nvPicPr>
        <p:blipFill>
          <a:blip r:embed="rId3"/>
          <a:srcRect r="12496" b="2"/>
          <a:stretch>
            <a:fillRect/>
          </a:stretch>
        </p:blipFill>
        <p:spPr>
          <a:xfrm>
            <a:off x="6891658" y="10"/>
            <a:ext cx="2252342" cy="1679499"/>
          </a:xfrm>
          <a:prstGeom prst="rect">
            <a:avLst/>
          </a:prstGeom>
        </p:spPr>
      </p:pic>
      <p:sp>
        <p:nvSpPr>
          <p:cNvPr id="3" name="Content Placeholder 2"/>
          <p:cNvSpPr>
            <a:spLocks noGrp="1"/>
          </p:cNvSpPr>
          <p:nvPr>
            <p:ph idx="1"/>
          </p:nvPr>
        </p:nvSpPr>
        <p:spPr>
          <a:xfrm>
            <a:off x="628650" y="2384215"/>
            <a:ext cx="3601687" cy="3744871"/>
          </a:xfrm>
        </p:spPr>
        <p:txBody>
          <a:bodyPr>
            <a:normAutofit/>
          </a:bodyPr>
          <a:lstStyle/>
          <a:p>
            <a:pPr>
              <a:lnSpc>
                <a:spcPct val="90000"/>
              </a:lnSpc>
            </a:pPr>
            <a:endParaRPr lang="en-US" sz="1400" dirty="0"/>
          </a:p>
          <a:p>
            <a:pPr>
              <a:lnSpc>
                <a:spcPct val="90000"/>
              </a:lnSpc>
              <a:defRPr sz="1400"/>
            </a:pPr>
            <a:r>
              <a:rPr lang="en-US" sz="1400" dirty="0"/>
              <a:t>Several features (chlorides, residual sugar, volatile acidity) are right-skewed.</a:t>
            </a:r>
          </a:p>
          <a:p>
            <a:pPr>
              <a:lnSpc>
                <a:spcPct val="90000"/>
              </a:lnSpc>
              <a:defRPr sz="1400"/>
            </a:pPr>
            <a:endParaRPr lang="en-US" sz="1400" dirty="0"/>
          </a:p>
          <a:p>
            <a:pPr>
              <a:lnSpc>
                <a:spcPct val="90000"/>
              </a:lnSpc>
              <a:defRPr sz="1400"/>
            </a:pPr>
            <a:r>
              <a:rPr lang="en-US" sz="1400" dirty="0"/>
              <a:t>Outliers clipped at the 99.5ᵗʰ percentile to stabilize model gradients.</a:t>
            </a:r>
          </a:p>
          <a:p>
            <a:pPr>
              <a:lnSpc>
                <a:spcPct val="90000"/>
              </a:lnSpc>
              <a:defRPr sz="1400"/>
            </a:pPr>
            <a:endParaRPr lang="en-US" sz="1400" dirty="0"/>
          </a:p>
          <a:p>
            <a:pPr>
              <a:lnSpc>
                <a:spcPct val="90000"/>
              </a:lnSpc>
              <a:defRPr sz="1400"/>
            </a:pPr>
            <a:r>
              <a:rPr lang="en-US" sz="1400" dirty="0"/>
              <a:t>Applied log transforms on skewed variables to compare against raw scale.</a:t>
            </a:r>
          </a:p>
          <a:p>
            <a:pPr>
              <a:lnSpc>
                <a:spcPct val="90000"/>
              </a:lnSpc>
              <a:defRPr sz="1400"/>
            </a:pPr>
            <a:endParaRPr lang="en-US" sz="1400" dirty="0"/>
          </a:p>
          <a:p>
            <a:pPr>
              <a:lnSpc>
                <a:spcPct val="90000"/>
              </a:lnSpc>
              <a:defRPr sz="1400"/>
            </a:pPr>
            <a:r>
              <a:rPr lang="en-US" sz="1400" dirty="0"/>
              <a:t>Models trained on both raw and log-transformed datasets to quantify impact.</a:t>
            </a:r>
          </a:p>
        </p:txBody>
      </p:sp>
      <p:pic>
        <p:nvPicPr>
          <p:cNvPr id="11" name="Picture 10">
            <a:extLst>
              <a:ext uri="{FF2B5EF4-FFF2-40B4-BE49-F238E27FC236}">
                <a16:creationId xmlns:a16="http://schemas.microsoft.com/office/drawing/2014/main" id="{F4CFD344-C519-C9B8-3D3E-8F6C726D5099}"/>
              </a:ext>
            </a:extLst>
          </p:cNvPr>
          <p:cNvPicPr>
            <a:picLocks noChangeAspect="1"/>
          </p:cNvPicPr>
          <p:nvPr/>
        </p:nvPicPr>
        <p:blipFill>
          <a:blip r:embed="rId4"/>
          <a:srcRect r="17219" b="-5"/>
          <a:stretch>
            <a:fillRect/>
          </a:stretch>
        </p:blipFill>
        <p:spPr>
          <a:xfrm>
            <a:off x="4496577" y="2384215"/>
            <a:ext cx="2262231" cy="2234180"/>
          </a:xfrm>
          <a:prstGeom prst="rect">
            <a:avLst/>
          </a:prstGeom>
        </p:spPr>
      </p:pic>
      <p:pic>
        <p:nvPicPr>
          <p:cNvPr id="25" name="Picture 24">
            <a:extLst>
              <a:ext uri="{FF2B5EF4-FFF2-40B4-BE49-F238E27FC236}">
                <a16:creationId xmlns:a16="http://schemas.microsoft.com/office/drawing/2014/main" id="{B264A1CD-EC7B-0C53-0D36-80F09ADB2EFB}"/>
              </a:ext>
            </a:extLst>
          </p:cNvPr>
          <p:cNvPicPr>
            <a:picLocks noChangeAspect="1"/>
          </p:cNvPicPr>
          <p:nvPr/>
        </p:nvPicPr>
        <p:blipFill>
          <a:blip r:embed="rId5"/>
          <a:srcRect r="29921"/>
          <a:stretch>
            <a:fillRect/>
          </a:stretch>
        </p:blipFill>
        <p:spPr>
          <a:xfrm>
            <a:off x="6891657" y="1843285"/>
            <a:ext cx="2252343" cy="2064985"/>
          </a:xfrm>
          <a:prstGeom prst="rect">
            <a:avLst/>
          </a:prstGeom>
        </p:spPr>
      </p:pic>
      <p:pic>
        <p:nvPicPr>
          <p:cNvPr id="23" name="Picture 22">
            <a:extLst>
              <a:ext uri="{FF2B5EF4-FFF2-40B4-BE49-F238E27FC236}">
                <a16:creationId xmlns:a16="http://schemas.microsoft.com/office/drawing/2014/main" id="{AD46CEE5-5CA1-EA69-EBFB-CF137FF5819D}"/>
              </a:ext>
            </a:extLst>
          </p:cNvPr>
          <p:cNvPicPr>
            <a:picLocks noChangeAspect="1"/>
          </p:cNvPicPr>
          <p:nvPr/>
        </p:nvPicPr>
        <p:blipFill>
          <a:blip r:embed="rId6"/>
          <a:srcRect r="31356" b="5"/>
          <a:stretch>
            <a:fillRect/>
          </a:stretch>
        </p:blipFill>
        <p:spPr>
          <a:xfrm>
            <a:off x="4496577" y="4790113"/>
            <a:ext cx="2262230" cy="2067887"/>
          </a:xfrm>
          <a:prstGeom prst="rect">
            <a:avLst/>
          </a:prstGeom>
        </p:spPr>
      </p:pic>
      <p:pic>
        <p:nvPicPr>
          <p:cNvPr id="21" name="Picture 20">
            <a:extLst>
              <a:ext uri="{FF2B5EF4-FFF2-40B4-BE49-F238E27FC236}">
                <a16:creationId xmlns:a16="http://schemas.microsoft.com/office/drawing/2014/main" id="{88D83BCC-F48F-2976-63AD-375E2D69868B}"/>
              </a:ext>
            </a:extLst>
          </p:cNvPr>
          <p:cNvPicPr>
            <a:picLocks noChangeAspect="1"/>
          </p:cNvPicPr>
          <p:nvPr/>
        </p:nvPicPr>
        <p:blipFill>
          <a:blip r:embed="rId7"/>
          <a:srcRect r="47503" b="1"/>
          <a:stretch>
            <a:fillRect/>
          </a:stretch>
        </p:blipFill>
        <p:spPr>
          <a:xfrm>
            <a:off x="6891658" y="4079988"/>
            <a:ext cx="2252342" cy="27780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9" y="741391"/>
            <a:ext cx="3448311" cy="1616203"/>
          </a:xfrm>
        </p:spPr>
        <p:txBody>
          <a:bodyPr anchor="b">
            <a:normAutofit/>
          </a:bodyPr>
          <a:lstStyle/>
          <a:p>
            <a:r>
              <a:rPr lang="en-US" sz="2800" dirty="0"/>
              <a:t>Key Correlation Hot‑Spots</a:t>
            </a:r>
          </a:p>
        </p:txBody>
      </p:sp>
      <p:sp>
        <p:nvSpPr>
          <p:cNvPr id="3" name="Content Placeholder 2"/>
          <p:cNvSpPr>
            <a:spLocks noGrp="1"/>
          </p:cNvSpPr>
          <p:nvPr>
            <p:ph idx="1"/>
          </p:nvPr>
        </p:nvSpPr>
        <p:spPr>
          <a:xfrm>
            <a:off x="657519" y="2533476"/>
            <a:ext cx="3448310" cy="3447832"/>
          </a:xfrm>
        </p:spPr>
        <p:txBody>
          <a:bodyPr anchor="t">
            <a:normAutofit/>
          </a:bodyPr>
          <a:lstStyle/>
          <a:p>
            <a:pPr>
              <a:lnSpc>
                <a:spcPct val="90000"/>
              </a:lnSpc>
            </a:pPr>
            <a:endParaRPr lang="en-US" sz="1700"/>
          </a:p>
          <a:p>
            <a:pPr>
              <a:lnSpc>
                <a:spcPct val="90000"/>
              </a:lnSpc>
              <a:defRPr sz="1400"/>
            </a:pPr>
            <a:r>
              <a:rPr lang="en-US" sz="1700"/>
              <a:t>Free SO₂ ↔ Total SO₂: 0.95 (redundant).</a:t>
            </a:r>
          </a:p>
          <a:p>
            <a:pPr>
              <a:lnSpc>
                <a:spcPct val="90000"/>
              </a:lnSpc>
              <a:defRPr sz="1400"/>
            </a:pPr>
            <a:r>
              <a:rPr lang="en-US" sz="1700"/>
              <a:t>Density ↔ Alcohol: −0.88 (inverse).</a:t>
            </a:r>
          </a:p>
          <a:p>
            <a:pPr>
              <a:lnSpc>
                <a:spcPct val="90000"/>
              </a:lnSpc>
              <a:defRPr sz="1400"/>
            </a:pPr>
            <a:r>
              <a:rPr lang="en-US" sz="1700"/>
              <a:t>Volatile Acidity ↔ Total SO₂: −0.77.</a:t>
            </a:r>
          </a:p>
          <a:p>
            <a:pPr>
              <a:lnSpc>
                <a:spcPct val="90000"/>
              </a:lnSpc>
              <a:defRPr sz="1400"/>
            </a:pPr>
            <a:r>
              <a:rPr lang="en-US" sz="1700"/>
              <a:t>Residual Sugar ↔ Total SO₂: 0.76.</a:t>
            </a:r>
          </a:p>
          <a:p>
            <a:pPr>
              <a:lnSpc>
                <a:spcPct val="90000"/>
              </a:lnSpc>
              <a:defRPr sz="1400"/>
            </a:pPr>
            <a:r>
              <a:rPr lang="en-US" sz="1700"/>
              <a:t>Citric Acid ↔ pH: −0.72.</a:t>
            </a:r>
          </a:p>
          <a:p>
            <a:pPr>
              <a:lnSpc>
                <a:spcPct val="90000"/>
              </a:lnSpc>
              <a:defRPr sz="1400"/>
            </a:pPr>
            <a:r>
              <a:rPr lang="en-US" sz="1700"/>
              <a:t>Drop/combine highly correlated pairs to reduce multicollinearity.</a:t>
            </a:r>
          </a:p>
        </p:txBody>
      </p:sp>
      <p:pic>
        <p:nvPicPr>
          <p:cNvPr id="5" name="Picture 4">
            <a:extLst>
              <a:ext uri="{FF2B5EF4-FFF2-40B4-BE49-F238E27FC236}">
                <a16:creationId xmlns:a16="http://schemas.microsoft.com/office/drawing/2014/main" id="{69CA7DCA-C40A-189B-9431-ADA3B67D07E4}"/>
              </a:ext>
            </a:extLst>
          </p:cNvPr>
          <p:cNvPicPr>
            <a:picLocks noChangeAspect="1"/>
          </p:cNvPicPr>
          <p:nvPr/>
        </p:nvPicPr>
        <p:blipFill>
          <a:blip r:embed="rId2"/>
          <a:stretch>
            <a:fillRect/>
          </a:stretch>
        </p:blipFill>
        <p:spPr>
          <a:xfrm>
            <a:off x="4572000" y="2294403"/>
            <a:ext cx="3989297" cy="2194112"/>
          </a:xfrm>
          <a:prstGeom prst="rect">
            <a:avLst/>
          </a:prstGeom>
        </p:spPr>
      </p:pic>
      <p:grpSp>
        <p:nvGrpSpPr>
          <p:cNvPr id="10"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9" y="741391"/>
            <a:ext cx="2591866" cy="1616203"/>
          </a:xfrm>
        </p:spPr>
        <p:txBody>
          <a:bodyPr anchor="b">
            <a:normAutofit/>
          </a:bodyPr>
          <a:lstStyle/>
          <a:p>
            <a:r>
              <a:rPr lang="en-US" sz="2800"/>
              <a:t>Multicollinearity (VIF) Insights</a:t>
            </a:r>
          </a:p>
        </p:txBody>
      </p:sp>
      <p:sp>
        <p:nvSpPr>
          <p:cNvPr id="3" name="Content Placeholder 2"/>
          <p:cNvSpPr>
            <a:spLocks noGrp="1"/>
          </p:cNvSpPr>
          <p:nvPr>
            <p:ph idx="1"/>
          </p:nvPr>
        </p:nvSpPr>
        <p:spPr>
          <a:xfrm>
            <a:off x="657519" y="2533476"/>
            <a:ext cx="2591866" cy="3447832"/>
          </a:xfrm>
        </p:spPr>
        <p:txBody>
          <a:bodyPr anchor="t">
            <a:normAutofit/>
          </a:bodyPr>
          <a:lstStyle/>
          <a:p>
            <a:pPr>
              <a:lnSpc>
                <a:spcPct val="90000"/>
              </a:lnSpc>
            </a:pPr>
            <a:endParaRPr lang="en-US" sz="1400" dirty="0"/>
          </a:p>
          <a:p>
            <a:pPr>
              <a:lnSpc>
                <a:spcPct val="90000"/>
              </a:lnSpc>
              <a:defRPr sz="1400"/>
            </a:pPr>
            <a:r>
              <a:rPr lang="en-US" sz="1400" dirty="0"/>
              <a:t>Fixed acidity overlaps with citric acid &amp; pH → high VIF.</a:t>
            </a:r>
          </a:p>
          <a:p>
            <a:pPr>
              <a:lnSpc>
                <a:spcPct val="90000"/>
              </a:lnSpc>
              <a:defRPr sz="1400"/>
            </a:pPr>
            <a:r>
              <a:rPr lang="en-US" sz="1400" dirty="0"/>
              <a:t>Residual sugar collinear with density &amp; Total SO₂.</a:t>
            </a:r>
          </a:p>
          <a:p>
            <a:pPr>
              <a:lnSpc>
                <a:spcPct val="90000"/>
              </a:lnSpc>
              <a:defRPr sz="1400"/>
            </a:pPr>
            <a:r>
              <a:rPr lang="en-US" sz="1400" dirty="0"/>
              <a:t>Free vs Total SO₂ measure similar preservative effects.</a:t>
            </a:r>
          </a:p>
          <a:p>
            <a:pPr>
              <a:lnSpc>
                <a:spcPct val="90000"/>
              </a:lnSpc>
              <a:defRPr sz="1400"/>
            </a:pPr>
            <a:r>
              <a:rPr lang="en-US" sz="1400" dirty="0"/>
              <a:t>Density largely determined by alcohol &amp; residual sugar.</a:t>
            </a:r>
          </a:p>
          <a:p>
            <a:pPr>
              <a:lnSpc>
                <a:spcPct val="90000"/>
              </a:lnSpc>
              <a:defRPr sz="1400"/>
            </a:pPr>
            <a:r>
              <a:rPr lang="en-US" sz="1400" dirty="0"/>
              <a:t>pH influenced by multiple acids ⇒ inflated VIF.</a:t>
            </a:r>
          </a:p>
          <a:p>
            <a:pPr>
              <a:lnSpc>
                <a:spcPct val="90000"/>
              </a:lnSpc>
              <a:defRPr sz="1400"/>
            </a:pPr>
            <a:r>
              <a:rPr lang="en-US" sz="1400" dirty="0"/>
              <a:t>Remove or combine high‑VIF features for stable models.</a:t>
            </a:r>
          </a:p>
        </p:txBody>
      </p:sp>
      <p:pic>
        <p:nvPicPr>
          <p:cNvPr id="5" name="Picture 4">
            <a:extLst>
              <a:ext uri="{FF2B5EF4-FFF2-40B4-BE49-F238E27FC236}">
                <a16:creationId xmlns:a16="http://schemas.microsoft.com/office/drawing/2014/main" id="{000AAF42-7BE8-D0A0-81C0-29ABC165F433}"/>
              </a:ext>
            </a:extLst>
          </p:cNvPr>
          <p:cNvPicPr>
            <a:picLocks noChangeAspect="1"/>
          </p:cNvPicPr>
          <p:nvPr/>
        </p:nvPicPr>
        <p:blipFill>
          <a:blip r:embed="rId2"/>
          <a:stretch>
            <a:fillRect/>
          </a:stretch>
        </p:blipFill>
        <p:spPr>
          <a:xfrm>
            <a:off x="3740754" y="1830030"/>
            <a:ext cx="4792009" cy="3207249"/>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51478" y="0"/>
            <a:ext cx="9252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2326" y="411480"/>
            <a:ext cx="8401050" cy="1106424"/>
          </a:xfrm>
        </p:spPr>
        <p:txBody>
          <a:bodyPr>
            <a:normAutofit/>
          </a:bodyPr>
          <a:lstStyle/>
          <a:p>
            <a:r>
              <a:rPr lang="en-US" sz="3100"/>
              <a:t>Logistic Regression – Core-8 Features</a:t>
            </a:r>
          </a:p>
        </p:txBody>
      </p:sp>
      <p:sp>
        <p:nvSpPr>
          <p:cNvPr id="21" name="Rectangle 2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057DFFB-944B-F6BF-B627-0D55C9397DB2}"/>
              </a:ext>
            </a:extLst>
          </p:cNvPr>
          <p:cNvPicPr>
            <a:picLocks noChangeAspect="1"/>
          </p:cNvPicPr>
          <p:nvPr/>
        </p:nvPicPr>
        <p:blipFill>
          <a:blip r:embed="rId2"/>
          <a:srcRect l="15191" r="19492" b="4"/>
          <a:stretch>
            <a:fillRect/>
          </a:stretch>
        </p:blipFill>
        <p:spPr>
          <a:xfrm>
            <a:off x="322326" y="1721922"/>
            <a:ext cx="5028668" cy="4520559"/>
          </a:xfrm>
          <a:prstGeom prst="rect">
            <a:avLst/>
          </a:prstGeom>
        </p:spPr>
      </p:pic>
      <p:sp useBgFill="1">
        <p:nvSpPr>
          <p:cNvPr id="23" name="Rectangle 2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7850" y="1721922"/>
            <a:ext cx="3163824"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954064" y="2020824"/>
            <a:ext cx="2591322" cy="3959352"/>
          </a:xfrm>
        </p:spPr>
        <p:txBody>
          <a:bodyPr anchor="ctr">
            <a:normAutofit/>
          </a:bodyPr>
          <a:lstStyle/>
          <a:p>
            <a:r>
              <a:rPr lang="en-US" sz="1600"/>
              <a:t>•Alcohol &amp; sulphates are strong positive predictors of wine quality.</a:t>
            </a:r>
          </a:p>
          <a:p>
            <a:r>
              <a:rPr lang="en-US" sz="1600"/>
              <a:t> Volatile acidity and chlorides significantly reduce quality.</a:t>
            </a:r>
          </a:p>
          <a:p>
            <a:r>
              <a:rPr lang="en-US" sz="1600"/>
              <a:t> Type (red/white) is not significant after accounting for chemical features.</a:t>
            </a:r>
          </a:p>
          <a:p>
            <a:r>
              <a:rPr lang="en-US" sz="1600"/>
              <a:t>Density shows a large coefficient but wide confidence interval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268</TotalTime>
  <Words>1463</Words>
  <Application>Microsoft Office PowerPoint</Application>
  <PresentationFormat>On-screen Show (4:3)</PresentationFormat>
  <Paragraphs>147</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Arial</vt:lpstr>
      <vt:lpstr>Calibri</vt:lpstr>
      <vt:lpstr>Office Theme</vt:lpstr>
      <vt:lpstr>Project Overview – Wine Quality Prediction</vt:lpstr>
      <vt:lpstr>Project Objective</vt:lpstr>
      <vt:lpstr>Target Imbalance &amp; Evaluation Metric</vt:lpstr>
      <vt:lpstr>Duplicates Removed</vt:lpstr>
      <vt:lpstr>Dataset Snapshot (post‑cleaning)</vt:lpstr>
      <vt:lpstr>Descriptive Statistics Highlights</vt:lpstr>
      <vt:lpstr>Key Correlation Hot‑Spots</vt:lpstr>
      <vt:lpstr>Multicollinearity (VIF) Insights</vt:lpstr>
      <vt:lpstr>Logistic Regression – Core-8 Features</vt:lpstr>
      <vt:lpstr>Threshold Tuning – Precision / Recall / F1</vt:lpstr>
      <vt:lpstr>PowerPoint Presentation</vt:lpstr>
      <vt:lpstr>Support Vector Classifier (SVC) – Model Comparison</vt:lpstr>
      <vt:lpstr>Model Performance Comparison</vt:lpstr>
      <vt:lpstr>Key Modeling Takeaways</vt:lpstr>
      <vt:lpstr>Lessons Learned</vt:lpstr>
      <vt:lpstr>Real-World Application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Clyde</dc:creator>
  <cp:keywords/>
  <dc:description>generated using python-pptx</dc:description>
  <cp:lastModifiedBy>Victoria A</cp:lastModifiedBy>
  <cp:revision>4</cp:revision>
  <dcterms:created xsi:type="dcterms:W3CDTF">2013-01-27T09:14:16Z</dcterms:created>
  <dcterms:modified xsi:type="dcterms:W3CDTF">2025-06-21T19:49:41Z</dcterms:modified>
  <cp:category/>
</cp:coreProperties>
</file>