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90A8-5E88-4DA8-BF9F-545D5794236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9735-853B-4BAD-98C4-3308318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9735-853B-4BAD-98C4-33083185D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36.sv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8.png"/><Relationship Id="rId1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docfx/shemas/v1.0/schema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schema.net/#/edi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son2yaml.com/" TargetMode="External"/><Relationship Id="rId4" Type="http://schemas.openxmlformats.org/officeDocument/2006/relationships/hyperlink" Target="https://dotnet.github.io/docfx/schemas/v1.0/schema.js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Schema Driven Processor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SDP in DocFX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5BEF7FDE-A97F-40C7-B075-39F8E52EF71D}"/>
              </a:ext>
            </a:extLst>
          </p:cNvPr>
          <p:cNvGrpSpPr/>
          <p:nvPr/>
        </p:nvGrpSpPr>
        <p:grpSpPr>
          <a:xfrm>
            <a:off x="1459546" y="722893"/>
            <a:ext cx="9191942" cy="2984698"/>
            <a:chOff x="1021351" y="3384929"/>
            <a:chExt cx="9191942" cy="2984698"/>
          </a:xfrm>
        </p:grpSpPr>
        <p:pic>
          <p:nvPicPr>
            <p:cNvPr id="5" name="Graphic 31" descr="Newspaper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5A363B9-2C6B-48B3-98A1-3C313921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4"/>
                </a:ext>
              </a:extLst>
            </a:blip>
            <a:stretch>
              <a:fillRect/>
            </a:stretch>
          </p:blipFill>
          <p:spPr>
            <a:xfrm>
              <a:off x="1021351" y="4358987"/>
              <a:ext cx="914400" cy="914400"/>
            </a:xfrm>
            <a:prstGeom prst="rect">
              <a:avLst/>
            </a:prstGeom>
          </p:spPr>
        </p:pic>
        <p:pic>
          <p:nvPicPr>
            <p:cNvPr id="6" name="Graphic 32" descr="Paper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897B47C-5D4E-4813-BE03-19A93568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9298893" y="3807476"/>
              <a:ext cx="914400" cy="914400"/>
            </a:xfrm>
            <a:prstGeom prst="rect">
              <a:avLst/>
            </a:prstGeom>
          </p:spPr>
        </p:pic>
        <p:pic>
          <p:nvPicPr>
            <p:cNvPr id="7" name="Graphic 33" descr="Document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780F1441-FB77-4197-B285-9B1A39E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9298893" y="5068686"/>
              <a:ext cx="914400" cy="914400"/>
            </a:xfrm>
            <a:prstGeom prst="rect">
              <a:avLst/>
            </a:prstGeom>
          </p:spPr>
        </p:pic>
        <p:pic>
          <p:nvPicPr>
            <p:cNvPr id="8" name="Graphic 34" descr="Table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01E62310-E1C9-4DA2-8956-CA3D3E174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2699757" y="4358987"/>
              <a:ext cx="914400" cy="914400"/>
            </a:xfrm>
            <a:prstGeom prst="rect">
              <a:avLst/>
            </a:prstGeom>
          </p:spPr>
        </p:pic>
        <p:pic>
          <p:nvPicPr>
            <p:cNvPr id="9" name="Graphic 35" descr="Blackboard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F26CE91-D5A7-45B8-A8F0-769CD1913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2"/>
                </a:ext>
              </a:extLst>
            </a:blip>
            <a:stretch>
              <a:fillRect/>
            </a:stretch>
          </p:blipFill>
          <p:spPr>
            <a:xfrm>
              <a:off x="7295047" y="3807476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E94513F-EC12-447D-A874-92997296F0CE}"/>
                </a:ext>
              </a:extLst>
            </p:cNvPr>
            <p:cNvSpPr/>
            <p:nvPr/>
          </p:nvSpPr>
          <p:spPr>
            <a:xfrm>
              <a:off x="4083761" y="4420380"/>
              <a:ext cx="1253567" cy="7916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Transform</a:t>
              </a:r>
              <a:endParaRPr lang="en-GB" dirty="0"/>
            </a:p>
          </p:txBody>
        </p:sp>
        <p:sp>
          <p:nvSpPr>
            <p:cNvPr id="11" name="TextBox 3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F2A63DD1-AB49-4C79-9CC4-A713EAFDDCDE}"/>
                </a:ext>
              </a:extLst>
            </p:cNvPr>
            <p:cNvSpPr txBox="1"/>
            <p:nvPr/>
          </p:nvSpPr>
          <p:spPr>
            <a:xfrm>
              <a:off x="1136149" y="414827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Input</a:t>
              </a:r>
              <a:endParaRPr lang="en-GB" dirty="0"/>
            </a:p>
          </p:txBody>
        </p: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F235D299-8CC9-4427-B641-A91C0F8D82C5}"/>
                </a:ext>
              </a:extLst>
            </p:cNvPr>
            <p:cNvSpPr txBox="1"/>
            <p:nvPr/>
          </p:nvSpPr>
          <p:spPr>
            <a:xfrm>
              <a:off x="2760038" y="410835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model</a:t>
              </a:r>
              <a:endParaRPr lang="en-GB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05391A22-199E-4FFD-B290-1CD1A9126BE7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1935751" y="4816187"/>
              <a:ext cx="764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F90FAE57-878A-475A-8380-D56B49B1C290}"/>
                </a:ext>
              </a:extLst>
            </p:cNvPr>
            <p:cNvSpPr txBox="1"/>
            <p:nvPr/>
          </p:nvSpPr>
          <p:spPr>
            <a:xfrm>
              <a:off x="1935750" y="44776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M: N</a:t>
              </a:r>
              <a:endParaRPr lang="en-GB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8814725-C8F5-4100-BBF1-68636AB67DA8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614157" y="4816187"/>
              <a:ext cx="469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4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4141189E-7DE5-4928-93F9-C1B39C6919D7}"/>
                </a:ext>
              </a:extLst>
            </p:cNvPr>
            <p:cNvSpPr txBox="1"/>
            <p:nvPr/>
          </p:nvSpPr>
          <p:spPr>
            <a:xfrm>
              <a:off x="7279324" y="3629337"/>
              <a:ext cx="103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template</a:t>
              </a:r>
              <a:endParaRPr lang="en-GB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68F30F6-08CC-46CC-9405-D315D6A5A5F5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8209447" y="4264676"/>
              <a:ext cx="1089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Graphic 44" descr="Blackboard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7C47CB6D-3D74-4E7D-9AE6-0A6B5F78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4"/>
                </a:ext>
              </a:extLst>
            </a:blip>
            <a:stretch>
              <a:fillRect/>
            </a:stretch>
          </p:blipFill>
          <p:spPr>
            <a:xfrm>
              <a:off x="7339587" y="5068686"/>
              <a:ext cx="914400" cy="914400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9E250F7B-AA60-4FA2-A171-95E160F00894}"/>
                </a:ext>
              </a:extLst>
            </p:cNvPr>
            <p:cNvCxnSpPr>
              <a:cxnSpLocks/>
              <a:stCxn id="18" idx="3"/>
              <a:endCxn id="7" idx="1"/>
            </p:cNvCxnSpPr>
            <p:nvPr/>
          </p:nvCxnSpPr>
          <p:spPr>
            <a:xfrm>
              <a:off x="8253987" y="5525886"/>
              <a:ext cx="1044906" cy="0"/>
            </a:xfrm>
            <a:prstGeom prst="straightConnector1">
              <a:avLst/>
            </a:prstGeom>
            <a:solidFill>
              <a:schemeClr val="accent2"/>
            </a:solidFill>
            <a:ln>
              <a:noFill/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ECF444AB-6220-4FF6-8467-FEC46F6FF93A}"/>
                </a:ext>
              </a:extLst>
            </p:cNvPr>
            <p:cNvSpPr txBox="1"/>
            <p:nvPr/>
          </p:nvSpPr>
          <p:spPr>
            <a:xfrm>
              <a:off x="7303466" y="4918780"/>
              <a:ext cx="103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template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8CDC046-8873-404D-8E46-6DA3CC8BEF3E}"/>
                </a:ext>
              </a:extLst>
            </p:cNvPr>
            <p:cNvCxnSpPr>
              <a:cxnSpLocks/>
            </p:cNvCxnSpPr>
            <p:nvPr/>
          </p:nvCxnSpPr>
          <p:spPr>
            <a:xfrm>
              <a:off x="8169166" y="5525886"/>
              <a:ext cx="1214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48" descr="Table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E6255889-08DD-4F6E-B036-5C10989FA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5"/>
                </a:ext>
              </a:extLst>
            </a:blip>
            <a:stretch>
              <a:fillRect/>
            </a:stretch>
          </p:blipFill>
          <p:spPr>
            <a:xfrm>
              <a:off x="5806932" y="4363321"/>
              <a:ext cx="914400" cy="914400"/>
            </a:xfrm>
            <a:prstGeom prst="rect">
              <a:avLst/>
            </a:prstGeom>
          </p:spPr>
        </p:pic>
        <p:sp>
          <p:nvSpPr>
            <p:cNvPr id="23" name="TextBox 4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4C66C313-4E4F-4E59-8C3B-38C52E54BD35}"/>
                </a:ext>
              </a:extLst>
            </p:cNvPr>
            <p:cNvSpPr txBox="1"/>
            <p:nvPr/>
          </p:nvSpPr>
          <p:spPr>
            <a:xfrm>
              <a:off x="5873640" y="410835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model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927305B9-35F6-4C65-9AB6-7334060D80C0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5337328" y="4816187"/>
              <a:ext cx="46960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FB228E5-567A-4B42-9F39-F8A8D98552A8}"/>
                </a:ext>
              </a:extLst>
            </p:cNvPr>
            <p:cNvCxnSpPr>
              <a:cxnSpLocks/>
              <a:stCxn id="22" idx="3"/>
              <a:endCxn id="9" idx="1"/>
            </p:cNvCxnSpPr>
            <p:nvPr/>
          </p:nvCxnSpPr>
          <p:spPr>
            <a:xfrm flipV="1">
              <a:off x="6721332" y="4264676"/>
              <a:ext cx="573715" cy="55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834E1469-68D5-4863-B150-B83EA37FAFFE}"/>
                </a:ext>
              </a:extLst>
            </p:cNvPr>
            <p:cNvCxnSpPr>
              <a:cxnSpLocks/>
              <a:stCxn id="22" idx="3"/>
              <a:endCxn id="18" idx="1"/>
            </p:cNvCxnSpPr>
            <p:nvPr/>
          </p:nvCxnSpPr>
          <p:spPr>
            <a:xfrm>
              <a:off x="6721332" y="4820521"/>
              <a:ext cx="618255" cy="705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E1D0777-5A3B-4BC7-8FAF-0B5EBA5E32E6}"/>
                </a:ext>
              </a:extLst>
            </p:cNvPr>
            <p:cNvSpPr txBox="1"/>
            <p:nvPr/>
          </p:nvSpPr>
          <p:spPr>
            <a:xfrm>
              <a:off x="6813015" y="461401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1: N</a:t>
              </a:r>
              <a:endParaRPr lang="en-GB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7135428C-9E20-4002-AA4B-662996C48FC9}"/>
                </a:ext>
              </a:extLst>
            </p:cNvPr>
            <p:cNvSpPr/>
            <p:nvPr/>
          </p:nvSpPr>
          <p:spPr>
            <a:xfrm>
              <a:off x="2510842" y="3384929"/>
              <a:ext cx="6300649" cy="298469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Inside DocFX</a:t>
              </a:r>
              <a:endParaRPr lang="en-GB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2359080" y="2356592"/>
            <a:ext cx="423933" cy="428852"/>
          </a:xfrm>
          <a:prstGeom prst="ellipse">
            <a:avLst/>
          </a:prstGeom>
          <a:solidFill>
            <a:srgbClr val="C00000"/>
          </a:solidFill>
          <a:ln w="76200">
            <a:solidFill>
              <a:srgbClr val="8A14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5337031" y="2640946"/>
            <a:ext cx="423933" cy="428852"/>
          </a:xfrm>
          <a:prstGeom prst="ellipse">
            <a:avLst/>
          </a:prstGeom>
          <a:solidFill>
            <a:srgbClr val="C00000"/>
          </a:solidFill>
          <a:ln w="76200">
            <a:solidFill>
              <a:srgbClr val="8A14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3"/>
          <p:cNvSpPr txBox="1"/>
          <p:nvPr/>
        </p:nvSpPr>
        <p:spPr>
          <a:xfrm>
            <a:off x="1459546" y="2778407"/>
            <a:ext cx="26270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Plugin to custom mapping</a:t>
            </a:r>
            <a:endParaRPr lang="en-US" dirty="0"/>
          </a:p>
        </p:txBody>
      </p:sp>
      <p:sp>
        <p:nvSpPr>
          <p:cNvPr id="36" name="TextBox 34"/>
          <p:cNvSpPr txBox="1"/>
          <p:nvPr/>
        </p:nvSpPr>
        <p:spPr>
          <a:xfrm>
            <a:off x="4322927" y="3073979"/>
            <a:ext cx="27290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Plugin to custom transform</a:t>
            </a:r>
            <a:endParaRPr lang="en-US" dirty="0"/>
          </a:p>
        </p:txBody>
      </p:sp>
      <p:sp>
        <p:nvSpPr>
          <p:cNvPr id="39" name="TextBox 34"/>
          <p:cNvSpPr txBox="1"/>
          <p:nvPr/>
        </p:nvSpPr>
        <p:spPr>
          <a:xfrm>
            <a:off x="4136874" y="3141196"/>
            <a:ext cx="874150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901728" y="4160457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new language</a:t>
            </a:r>
          </a:p>
          <a:p>
            <a:pPr lvl="1"/>
            <a:r>
              <a:rPr lang="en-US" dirty="0" smtClean="0"/>
              <a:t>[Before] a new model + a new plugin</a:t>
            </a:r>
          </a:p>
          <a:p>
            <a:pPr lvl="1"/>
            <a:r>
              <a:rPr lang="en-US" dirty="0" smtClean="0"/>
              <a:t>[Now] if {can fit in to Universal Document Processor} then UDP else </a:t>
            </a:r>
            <a:r>
              <a:rPr lang="en-US" dirty="0" err="1" smtClean="0"/>
              <a:t>goto</a:t>
            </a:r>
            <a:r>
              <a:rPr lang="en-US" dirty="0" smtClean="0"/>
              <a:t> [Before] </a:t>
            </a:r>
          </a:p>
          <a:p>
            <a:pPr lvl="1"/>
            <a:r>
              <a:rPr lang="en-US" dirty="0" smtClean="0"/>
              <a:t>[Future] a new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Json</a:t>
            </a:r>
            <a:r>
              <a:rPr lang="en-US" dirty="0" smtClean="0"/>
              <a:t> Schema</a:t>
            </a:r>
          </a:p>
          <a:p>
            <a:r>
              <a:rPr lang="en-US" dirty="0" smtClean="0"/>
              <a:t>Locates in template, “schemas” folder</a:t>
            </a:r>
          </a:p>
          <a:p>
            <a:r>
              <a:rPr lang="en-US" dirty="0" smtClean="0"/>
              <a:t>Ends with “</a:t>
            </a:r>
            <a:r>
              <a:rPr lang="en-US" dirty="0" err="1" smtClean="0"/>
              <a:t>schema.json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Follows </a:t>
            </a:r>
            <a:r>
              <a:rPr lang="en-US" dirty="0"/>
              <a:t>the meta schema </a:t>
            </a:r>
            <a:r>
              <a:rPr lang="en-US" dirty="0" smtClean="0">
                <a:hlinkClick r:id="rId3"/>
              </a:rPr>
              <a:t>https://dotnet.github.io/docfx/shemas/v1.0/schema.json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438" y="1283619"/>
            <a:ext cx="754695" cy="7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Manipulation</a:t>
            </a:r>
          </a:p>
          <a:p>
            <a:pPr lvl="1"/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18114" y="2883506"/>
            <a:ext cx="464457" cy="4209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1886" y="2885105"/>
            <a:ext cx="22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JsonSchema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3418114" y="3650343"/>
            <a:ext cx="486229" cy="399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1886" y="365877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DocFX specific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95401" y="3559187"/>
            <a:ext cx="9749970" cy="0"/>
          </a:xfrm>
          <a:prstGeom prst="line">
            <a:avLst/>
          </a:prstGeom>
          <a:ln w="19050" cap="sq">
            <a:prstDash val="dashDot"/>
            <a:bevel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ContentType</a:t>
            </a:r>
            <a:endParaRPr lang="en-US" dirty="0" smtClean="0"/>
          </a:p>
          <a:p>
            <a:pPr lvl="1"/>
            <a:r>
              <a:rPr lang="en-US" dirty="0" smtClean="0"/>
              <a:t>Markdown =&gt; Markup</a:t>
            </a:r>
          </a:p>
          <a:p>
            <a:pPr lvl="1"/>
            <a:r>
              <a:rPr lang="en-US" dirty="0" err="1" smtClean="0"/>
              <a:t>Href</a:t>
            </a:r>
            <a:r>
              <a:rPr lang="en-US" dirty="0" smtClean="0"/>
              <a:t>/File   =&gt; Resolve the link, e.g. a.md – a.html</a:t>
            </a:r>
            <a:endParaRPr lang="en-US" dirty="0"/>
          </a:p>
          <a:p>
            <a:pPr lvl="1"/>
            <a:r>
              <a:rPr lang="en-US" dirty="0" err="1"/>
              <a:t>Uid</a:t>
            </a:r>
            <a:r>
              <a:rPr lang="en-US" dirty="0"/>
              <a:t>             =&gt; Report cross reference </a:t>
            </a:r>
            <a:r>
              <a:rPr lang="en-US" dirty="0" smtClean="0"/>
              <a:t>specs</a:t>
            </a:r>
          </a:p>
          <a:p>
            <a:pPr lvl="1"/>
            <a:r>
              <a:rPr lang="en-US" dirty="0" err="1" smtClean="0"/>
              <a:t>Xref</a:t>
            </a:r>
            <a:r>
              <a:rPr lang="en-US" dirty="0" smtClean="0"/>
              <a:t>           =&gt; Resolve cross reference</a:t>
            </a:r>
          </a:p>
          <a:p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Define custom behaviors using </a:t>
            </a:r>
            <a:r>
              <a:rPr lang="en-US" dirty="0" err="1" smtClean="0"/>
              <a:t>ITagInterpreter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6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document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JsonSchema</a:t>
            </a:r>
            <a:r>
              <a:rPr lang="en-US" dirty="0" smtClean="0"/>
              <a:t> from object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://jsonschema.net/#/</a:t>
            </a:r>
            <a:r>
              <a:rPr lang="en-US" dirty="0" smtClean="0">
                <a:hlinkClick r:id="rId3"/>
              </a:rPr>
              <a:t>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“$schema”: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hlinkClick r:id="rId4"/>
              </a:rPr>
              <a:t>https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hlinkClick r:id="rId4"/>
              </a:rPr>
              <a:t>://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hlinkClick r:id="rId4"/>
              </a:rPr>
              <a:t>dotnet.github.io/docfx/schemas/v1.0/schema.json#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“version”: “1.0.0”</a:t>
            </a:r>
          </a:p>
          <a:p>
            <a:pPr lvl="1"/>
            <a:r>
              <a:rPr lang="en-US" dirty="0" smtClean="0"/>
              <a:t>Save to 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templateFolder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}/schemas/{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mimetype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}.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schema.json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/>
              <a:t>Convert </a:t>
            </a:r>
            <a:r>
              <a:rPr lang="en-US" dirty="0" err="1" smtClean="0"/>
              <a:t>Json</a:t>
            </a:r>
            <a:r>
              <a:rPr lang="en-US" dirty="0" smtClean="0"/>
              <a:t> To </a:t>
            </a:r>
            <a:r>
              <a:rPr lang="en-US" dirty="0" err="1" smtClean="0"/>
              <a:t>Yaml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https://www.json2yaml.com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YamlHeader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###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YamlMime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:{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mimetype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199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Garamond</vt:lpstr>
      <vt:lpstr>Organic</vt:lpstr>
      <vt:lpstr>Schema Driven Processor</vt:lpstr>
      <vt:lpstr>PowerPoint Presentation</vt:lpstr>
      <vt:lpstr>Document Schema</vt:lpstr>
      <vt:lpstr>Functions</vt:lpstr>
      <vt:lpstr>Manipulation</vt:lpstr>
      <vt:lpstr>How to write a document schema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Driven Processor</dc:title>
  <dc:creator>Liangying Wei</dc:creator>
  <cp:lastModifiedBy>Liangying Wei</cp:lastModifiedBy>
  <cp:revision>12</cp:revision>
  <dcterms:created xsi:type="dcterms:W3CDTF">2017-08-17T02:40:49Z</dcterms:created>
  <dcterms:modified xsi:type="dcterms:W3CDTF">2017-08-17T05:51:19Z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lianwei@microsoft.com</vt:lpwstr>
  </property>
  <property fmtid="{D5CDD505-2E9C-101B-9397-08002B2CF9AE}" pid="6" name="MSIP_Label_f42aa342-8706-4288-bd11-ebb85995028c_SetDate">
    <vt:lpwstr>2017-08-17T10:59:20.7336117+08:00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