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1" r:id="rId14"/>
    <p:sldId id="270" r:id="rId15"/>
    <p:sldId id="271" r:id="rId16"/>
    <p:sldId id="262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A408-F508-4EFF-868D-154D84277559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1AC9-7E36-47E7-A823-11DB21D21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62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A408-F508-4EFF-868D-154D84277559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1AC9-7E36-47E7-A823-11DB21D21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19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A408-F508-4EFF-868D-154D84277559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1AC9-7E36-47E7-A823-11DB21D21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7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A408-F508-4EFF-868D-154D84277559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1AC9-7E36-47E7-A823-11DB21D215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A408-F508-4EFF-868D-154D84277559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1AC9-7E36-47E7-A823-11DB21D215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A408-F508-4EFF-868D-154D84277559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1AC9-7E36-47E7-A823-11DB21D215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A408-F508-4EFF-868D-154D84277559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1AC9-7E36-47E7-A823-11DB21D215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A408-F508-4EFF-868D-154D84277559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1AC9-7E36-47E7-A823-11DB21D215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A408-F508-4EFF-868D-154D84277559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1AC9-7E36-47E7-A823-11DB21D215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A408-F508-4EFF-868D-154D84277559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1AC9-7E36-47E7-A823-11DB21D215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A408-F508-4EFF-868D-154D84277559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1AC9-7E36-47E7-A823-11DB21D2158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A408-F508-4EFF-868D-154D84277559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1AC9-7E36-47E7-A823-11DB21D21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709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A408-F508-4EFF-868D-154D84277559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7E1AC9-7E36-47E7-A823-11DB21D2158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A408-F508-4EFF-868D-154D84277559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1AC9-7E36-47E7-A823-11DB21D215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A408-F508-4EFF-868D-154D84277559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1AC9-7E36-47E7-A823-11DB21D215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A408-F508-4EFF-868D-154D84277559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1AC9-7E36-47E7-A823-11DB21D21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9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A408-F508-4EFF-868D-154D84277559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1AC9-7E36-47E7-A823-11DB21D21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20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A408-F508-4EFF-868D-154D84277559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1AC9-7E36-47E7-A823-11DB21D21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5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A408-F508-4EFF-868D-154D84277559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1AC9-7E36-47E7-A823-11DB21D21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80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A408-F508-4EFF-868D-154D84277559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1AC9-7E36-47E7-A823-11DB21D21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0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A408-F508-4EFF-868D-154D84277559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1AC9-7E36-47E7-A823-11DB21D21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08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A408-F508-4EFF-868D-154D84277559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1AC9-7E36-47E7-A823-11DB21D21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78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EA408-F508-4EFF-868D-154D84277559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E1AC9-7E36-47E7-A823-11DB21D21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6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F7E1AC9-7E36-47E7-A823-11DB21D2158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D1EA408-F508-4EFF-868D-154D84277559}" type="datetimeFigureOut">
              <a:rPr lang="en-US" smtClean="0"/>
              <a:t>2/5/2013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First semester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6511131" cy="2516123"/>
          </a:xfrm>
        </p:spPr>
        <p:txBody>
          <a:bodyPr>
            <a:normAutofit/>
          </a:bodyPr>
          <a:lstStyle/>
          <a:p>
            <a:pPr algn="r"/>
            <a:r>
              <a:rPr lang="en-US" b="1" dirty="0" smtClean="0"/>
              <a:t>Group</a:t>
            </a:r>
            <a:r>
              <a:rPr lang="en-US" dirty="0" smtClean="0"/>
              <a:t>: </a:t>
            </a:r>
            <a:r>
              <a:rPr lang="en-US" b="1" dirty="0" smtClean="0"/>
              <a:t>3</a:t>
            </a:r>
          </a:p>
          <a:p>
            <a:pPr algn="r"/>
            <a:r>
              <a:rPr lang="en-US" dirty="0" smtClean="0"/>
              <a:t>Gabriel Marcel </a:t>
            </a:r>
            <a:r>
              <a:rPr lang="en-US" dirty="0" err="1" smtClean="0"/>
              <a:t>Muresan</a:t>
            </a:r>
            <a:endParaRPr lang="en-US" dirty="0" smtClean="0"/>
          </a:p>
          <a:p>
            <a:pPr algn="r"/>
            <a:r>
              <a:rPr lang="en-US" dirty="0" smtClean="0"/>
              <a:t>Laszlo </a:t>
            </a:r>
            <a:r>
              <a:rPr lang="en-US" dirty="0" err="1" smtClean="0"/>
              <a:t>Czegledi</a:t>
            </a:r>
            <a:endParaRPr lang="en-US" dirty="0" smtClean="0"/>
          </a:p>
          <a:p>
            <a:pPr algn="r"/>
            <a:r>
              <a:rPr lang="en-US" dirty="0" err="1" smtClean="0"/>
              <a:t>Razvan</a:t>
            </a:r>
            <a:r>
              <a:rPr lang="en-US" dirty="0" smtClean="0"/>
              <a:t> Gabriel </a:t>
            </a:r>
            <a:r>
              <a:rPr lang="en-US" dirty="0" err="1" smtClean="0"/>
              <a:t>Cirstea</a:t>
            </a:r>
            <a:endParaRPr lang="en-US" dirty="0" smtClean="0"/>
          </a:p>
          <a:p>
            <a:pPr algn="r"/>
            <a:r>
              <a:rPr lang="en-US" dirty="0" smtClean="0"/>
              <a:t>Victor </a:t>
            </a:r>
            <a:r>
              <a:rPr lang="en-US" dirty="0" err="1" smtClean="0"/>
              <a:t>Alexandru</a:t>
            </a:r>
            <a:r>
              <a:rPr lang="en-US" dirty="0" smtClean="0"/>
              <a:t> </a:t>
            </a:r>
            <a:r>
              <a:rPr lang="en-US" dirty="0" err="1" smtClean="0"/>
              <a:t>Carmocanu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2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564" y="152400"/>
            <a:ext cx="4724400" cy="7162800"/>
          </a:xfrm>
        </p:spPr>
        <p:txBody>
          <a:bodyPr>
            <a:noAutofit/>
          </a:bodyPr>
          <a:lstStyle/>
          <a:p>
            <a:r>
              <a:rPr lang="en-US" sz="1550" i="1" dirty="0"/>
              <a:t>Use-case: Order</a:t>
            </a:r>
          </a:p>
          <a:p>
            <a:r>
              <a:rPr lang="en-US" sz="1550" b="1" dirty="0"/>
              <a:t>ID: 107VH</a:t>
            </a:r>
            <a:endParaRPr lang="en-US" sz="1550" dirty="0"/>
          </a:p>
          <a:p>
            <a:r>
              <a:rPr lang="en-US" sz="1550" b="1" dirty="0"/>
              <a:t>Actor: </a:t>
            </a:r>
            <a:r>
              <a:rPr lang="en-US" sz="1550" dirty="0"/>
              <a:t>cashier</a:t>
            </a:r>
          </a:p>
          <a:p>
            <a:r>
              <a:rPr lang="en-US" sz="1550" b="1" dirty="0"/>
              <a:t>Precondition:</a:t>
            </a:r>
            <a:r>
              <a:rPr lang="en-US" sz="1550" dirty="0"/>
              <a:t> Customer has an account in the system</a:t>
            </a:r>
          </a:p>
          <a:p>
            <a:r>
              <a:rPr lang="en-US" sz="1550" b="1" dirty="0"/>
              <a:t>Post condition:</a:t>
            </a:r>
            <a:r>
              <a:rPr lang="en-US" sz="1550" dirty="0"/>
              <a:t> Purchase is successfully registered and a receipt is printed.</a:t>
            </a:r>
          </a:p>
          <a:p>
            <a:pPr lvl="0"/>
            <a:r>
              <a:rPr lang="en-US" sz="1550" dirty="0"/>
              <a:t>A customer arrives at a checkout with items to purchase. </a:t>
            </a:r>
          </a:p>
          <a:p>
            <a:pPr lvl="0"/>
            <a:r>
              <a:rPr lang="en-US" sz="1550" dirty="0"/>
              <a:t>The cashier creates a new order.</a:t>
            </a:r>
          </a:p>
          <a:p>
            <a:pPr lvl="0"/>
            <a:r>
              <a:rPr lang="en-US" sz="1550" dirty="0"/>
              <a:t>The cashier use the barcode scanner to record each purchased item and enters the number of item. </a:t>
            </a:r>
          </a:p>
          <a:p>
            <a:pPr lvl="0"/>
            <a:r>
              <a:rPr lang="en-US" sz="1550" dirty="0"/>
              <a:t>The system updates the new stock.</a:t>
            </a:r>
          </a:p>
          <a:p>
            <a:pPr lvl="0"/>
            <a:r>
              <a:rPr lang="en-US" sz="1550" dirty="0"/>
              <a:t>Cashier asks the customer for a payment method (cash/card)</a:t>
            </a:r>
          </a:p>
          <a:p>
            <a:pPr lvl="0"/>
            <a:r>
              <a:rPr lang="en-US" sz="1550" dirty="0"/>
              <a:t>System generates the total amount.</a:t>
            </a:r>
          </a:p>
          <a:p>
            <a:pPr lvl="0"/>
            <a:r>
              <a:rPr lang="en-US" sz="1550" dirty="0"/>
              <a:t>The customer asks for payment to be added to his account.</a:t>
            </a:r>
          </a:p>
          <a:p>
            <a:pPr lvl="0"/>
            <a:r>
              <a:rPr lang="en-US" sz="1550" dirty="0"/>
              <a:t>A purchase is being registered in the system and an invoice is being printed and added to other invoices customer has on his account (if any).</a:t>
            </a:r>
          </a:p>
          <a:p>
            <a:pPr lvl="0"/>
            <a:r>
              <a:rPr lang="en-US" sz="1550" dirty="0"/>
              <a:t>The system updates inventory.</a:t>
            </a:r>
          </a:p>
          <a:p>
            <a:pPr lvl="0"/>
            <a:r>
              <a:rPr lang="en-US" sz="1550" dirty="0"/>
              <a:t>The customer receives a dispatch note</a:t>
            </a:r>
            <a:r>
              <a:rPr lang="en-US" sz="1550" dirty="0" smtClean="0"/>
              <a:t>.</a:t>
            </a:r>
            <a:endParaRPr lang="en-US" sz="1550" dirty="0"/>
          </a:p>
        </p:txBody>
      </p:sp>
      <p:pic>
        <p:nvPicPr>
          <p:cNvPr id="4" name="Picture 3" descr="C:\Users\Cirstea Razvan\Desktop\System Sequence Diagram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609600"/>
            <a:ext cx="3225800" cy="5191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8629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Cirstea Razvan\Desktop\prezentare design\system squance diagram 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658" y="616527"/>
            <a:ext cx="9221585" cy="6248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360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2329848"/>
            <a:ext cx="8229600" cy="1143000"/>
          </a:xfrm>
        </p:spPr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4159827" y="304800"/>
            <a:ext cx="838200" cy="1066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 rot="1315703">
            <a:off x="725211" y="2072611"/>
            <a:ext cx="15240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1009412">
            <a:off x="6400800" y="2438400"/>
            <a:ext cx="2514600" cy="1600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9900000">
            <a:off x="5115692" y="4506093"/>
            <a:ext cx="1447800" cy="1447800"/>
          </a:xfrm>
          <a:prstGeom prst="downArrow">
            <a:avLst>
              <a:gd name="adj1" fmla="val 17087"/>
              <a:gd name="adj2" fmla="val 428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2807142">
            <a:off x="2372493" y="4276351"/>
            <a:ext cx="1447800" cy="1447800"/>
          </a:xfrm>
          <a:prstGeom prst="downArrow">
            <a:avLst>
              <a:gd name="adj1" fmla="val 17087"/>
              <a:gd name="adj2" fmla="val 797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76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txBody>
          <a:bodyPr/>
          <a:lstStyle/>
          <a:p>
            <a:pPr lvl="0"/>
            <a:r>
              <a:rPr lang="en-US" sz="4800" dirty="0"/>
              <a:t>Evaluation of the group process</a:t>
            </a:r>
            <a:br>
              <a:rPr lang="en-US" sz="48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7520940" cy="5147772"/>
          </a:xfrm>
        </p:spPr>
        <p:txBody>
          <a:bodyPr>
            <a:noAutofit/>
          </a:bodyPr>
          <a:lstStyle/>
          <a:p>
            <a:r>
              <a:rPr lang="en-US" sz="2000" dirty="0" smtClean="0"/>
              <a:t>The </a:t>
            </a:r>
            <a:r>
              <a:rPr lang="en-US" sz="2000" dirty="0"/>
              <a:t>group showed a very high level of convergence. </a:t>
            </a:r>
            <a:endParaRPr lang="en-US" sz="2000" dirty="0" smtClean="0"/>
          </a:p>
          <a:p>
            <a:r>
              <a:rPr lang="en-US" sz="2000" dirty="0" smtClean="0"/>
              <a:t>Everyone </a:t>
            </a:r>
            <a:r>
              <a:rPr lang="en-US" sz="2000" dirty="0"/>
              <a:t>helped each other on their </a:t>
            </a:r>
            <a:r>
              <a:rPr lang="en-US" sz="2000" dirty="0" smtClean="0"/>
              <a:t>tasks</a:t>
            </a:r>
          </a:p>
          <a:p>
            <a:r>
              <a:rPr lang="en-US" sz="2000" dirty="0" smtClean="0"/>
              <a:t>The group </a:t>
            </a:r>
            <a:r>
              <a:rPr lang="en-US" sz="2000" dirty="0"/>
              <a:t>decided who does which task and after a brief setup/sketch of the task we called the group together for a personal meeting </a:t>
            </a:r>
            <a:endParaRPr lang="en-US" sz="2000" dirty="0" smtClean="0"/>
          </a:p>
          <a:p>
            <a:r>
              <a:rPr lang="en-US" sz="2000" dirty="0" smtClean="0"/>
              <a:t>Spent </a:t>
            </a:r>
            <a:r>
              <a:rPr lang="en-US" sz="2000" dirty="0"/>
              <a:t>time for each task/outline to rate it and brainstorm about it. </a:t>
            </a:r>
            <a:endParaRPr lang="en-US" sz="2000" dirty="0"/>
          </a:p>
          <a:p>
            <a:r>
              <a:rPr lang="en-US" sz="2000" dirty="0" smtClean="0"/>
              <a:t>We </a:t>
            </a:r>
            <a:r>
              <a:rPr lang="en-US" sz="2000" dirty="0"/>
              <a:t>found this way a quite good one because everyone had the freedom to work on his </a:t>
            </a:r>
            <a:r>
              <a:rPr lang="en-US" sz="2000" dirty="0" smtClean="0"/>
              <a:t>own</a:t>
            </a:r>
          </a:p>
          <a:p>
            <a:r>
              <a:rPr lang="en-US" sz="2000" dirty="0"/>
              <a:t>W</a:t>
            </a:r>
            <a:r>
              <a:rPr lang="en-US" sz="2000" dirty="0" smtClean="0"/>
              <a:t>e </a:t>
            </a:r>
            <a:r>
              <a:rPr lang="en-US" sz="2000" dirty="0"/>
              <a:t>used the power of the group to use our combined ideas and fix the </a:t>
            </a:r>
            <a:r>
              <a:rPr lang="en-US" sz="2000" dirty="0" smtClean="0"/>
              <a:t>problems.</a:t>
            </a:r>
          </a:p>
          <a:p>
            <a:r>
              <a:rPr lang="en-US" sz="2000" dirty="0" smtClean="0"/>
              <a:t>Everyone </a:t>
            </a:r>
            <a:r>
              <a:rPr lang="en-US" sz="2000" dirty="0"/>
              <a:t>was able to keep the deadline on each task and made his best.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76059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1143000"/>
          </a:xfrm>
        </p:spPr>
        <p:txBody>
          <a:bodyPr/>
          <a:lstStyle/>
          <a:p>
            <a:pPr lvl="0"/>
            <a:r>
              <a:rPr lang="en-US" b="1" dirty="0"/>
              <a:t>Did </a:t>
            </a:r>
            <a:r>
              <a:rPr lang="en-US" b="1" dirty="0" smtClean="0"/>
              <a:t>WE </a:t>
            </a:r>
            <a:r>
              <a:rPr lang="en-US" b="1" dirty="0"/>
              <a:t>reach the group goals?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did reach the group goals. These goals were:</a:t>
            </a:r>
          </a:p>
          <a:p>
            <a:pPr lvl="0"/>
            <a:r>
              <a:rPr lang="en-US" dirty="0"/>
              <a:t>Cooperate with each other as much as possible</a:t>
            </a:r>
          </a:p>
          <a:p>
            <a:pPr lvl="0"/>
            <a:r>
              <a:rPr lang="en-US" dirty="0"/>
              <a:t>Avoid the conflicts</a:t>
            </a:r>
          </a:p>
          <a:p>
            <a:pPr lvl="0"/>
            <a:r>
              <a:rPr lang="en-US" dirty="0"/>
              <a:t>Solve the upcoming conflicts</a:t>
            </a:r>
          </a:p>
          <a:p>
            <a:pPr lvl="0"/>
            <a:r>
              <a:rPr lang="en-US" dirty="0"/>
              <a:t>Keep focused on the task</a:t>
            </a:r>
          </a:p>
          <a:p>
            <a:pPr lvl="0"/>
            <a:r>
              <a:rPr lang="en-US" dirty="0"/>
              <a:t>Ask for others opinion always, so we can get a better view on the task</a:t>
            </a:r>
          </a:p>
          <a:p>
            <a:pPr lvl="0"/>
            <a:r>
              <a:rPr lang="en-US" dirty="0"/>
              <a:t>Make a schedule and meet the deadlines</a:t>
            </a:r>
          </a:p>
          <a:p>
            <a:pPr lvl="0"/>
            <a:r>
              <a:rPr lang="en-US" dirty="0"/>
              <a:t>Do our best always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725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338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system is able to:</a:t>
            </a:r>
          </a:p>
          <a:p>
            <a:pPr lvl="1"/>
            <a:r>
              <a:rPr lang="en-US" dirty="0" smtClean="0"/>
              <a:t>Create and add </a:t>
            </a:r>
          </a:p>
          <a:p>
            <a:pPr lvl="2"/>
            <a:r>
              <a:rPr lang="en-US" dirty="0" smtClean="0"/>
              <a:t>Products</a:t>
            </a:r>
          </a:p>
          <a:p>
            <a:pPr lvl="2"/>
            <a:r>
              <a:rPr lang="en-US" dirty="0" smtClean="0"/>
              <a:t>Employees</a:t>
            </a:r>
          </a:p>
          <a:p>
            <a:pPr lvl="2"/>
            <a:r>
              <a:rPr lang="en-US" dirty="0" smtClean="0"/>
              <a:t>Customers</a:t>
            </a:r>
          </a:p>
          <a:p>
            <a:pPr lvl="2"/>
            <a:r>
              <a:rPr lang="en-US" dirty="0" smtClean="0"/>
              <a:t>Contractors</a:t>
            </a:r>
          </a:p>
          <a:p>
            <a:pPr lvl="2"/>
            <a:r>
              <a:rPr lang="en-US" dirty="0" smtClean="0"/>
              <a:t>Etc.</a:t>
            </a:r>
          </a:p>
          <a:p>
            <a:pPr lvl="1"/>
            <a:r>
              <a:rPr lang="en-US" dirty="0" smtClean="0"/>
              <a:t>Manage and update</a:t>
            </a:r>
          </a:p>
          <a:p>
            <a:pPr lvl="2"/>
            <a:r>
              <a:rPr lang="en-US" dirty="0" smtClean="0"/>
              <a:t>Stock</a:t>
            </a:r>
          </a:p>
          <a:p>
            <a:pPr lvl="2"/>
            <a:r>
              <a:rPr lang="en-US" dirty="0" smtClean="0"/>
              <a:t>Leases</a:t>
            </a:r>
          </a:p>
          <a:p>
            <a:pPr lvl="2"/>
            <a:r>
              <a:rPr lang="en-US" dirty="0" smtClean="0"/>
              <a:t>Orders</a:t>
            </a:r>
          </a:p>
          <a:p>
            <a:pPr lvl="2"/>
            <a:r>
              <a:rPr lang="en-US" dirty="0" smtClean="0"/>
              <a:t>Employees</a:t>
            </a:r>
          </a:p>
          <a:p>
            <a:pPr lvl="2"/>
            <a:r>
              <a:rPr lang="en-US" dirty="0" smtClean="0"/>
              <a:t>Customers</a:t>
            </a:r>
          </a:p>
          <a:p>
            <a:pPr lvl="2"/>
            <a:r>
              <a:rPr lang="en-US" dirty="0" smtClean="0"/>
              <a:t>Etc.</a:t>
            </a:r>
          </a:p>
          <a:p>
            <a:pPr lvl="2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50327" y="1884218"/>
            <a:ext cx="3733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Track location</a:t>
            </a:r>
          </a:p>
          <a:p>
            <a:pPr lvl="1"/>
            <a:r>
              <a:rPr lang="en-US" dirty="0" smtClean="0"/>
              <a:t>Manage statistics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21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mages6.fanpop.com/image/photos/32100000/Rainbow-Dash-rainbow-dash-32105656-1920-10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0924" y="-138545"/>
            <a:ext cx="10191124" cy="707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893589">
            <a:off x="1219200" y="2220191"/>
            <a:ext cx="2362200" cy="1143000"/>
          </a:xfrm>
        </p:spPr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 rot="1193041">
            <a:off x="-1148344" y="3926185"/>
            <a:ext cx="7064423" cy="855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THANK YOU FOR YOUR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11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Introduction</a:t>
            </a:r>
            <a:br>
              <a:rPr lang="en-US" dirty="0" smtClean="0"/>
            </a:br>
            <a:r>
              <a:rPr lang="en-US" dirty="0" err="1" smtClean="0"/>
              <a:t>Vestbjerg</a:t>
            </a:r>
            <a:r>
              <a:rPr lang="en-US" dirty="0" smtClean="0"/>
              <a:t> </a:t>
            </a:r>
            <a:r>
              <a:rPr lang="en-US" dirty="0" err="1" smtClean="0"/>
              <a:t>Byggecenter</a:t>
            </a:r>
            <a:r>
              <a:rPr lang="en-US" dirty="0" smtClean="0"/>
              <a:t> A/S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133600"/>
            <a:ext cx="7520940" cy="4004772"/>
          </a:xfrm>
        </p:spPr>
        <p:txBody>
          <a:bodyPr>
            <a:noAutofit/>
          </a:bodyPr>
          <a:lstStyle/>
          <a:p>
            <a:pPr lvl="1"/>
            <a:r>
              <a:rPr lang="en-US" sz="3200" dirty="0" smtClean="0"/>
              <a:t>Steps in development</a:t>
            </a:r>
          </a:p>
          <a:p>
            <a:r>
              <a:rPr lang="en-US" sz="3200" dirty="0" smtClean="0"/>
              <a:t>Upgrade the old software system</a:t>
            </a:r>
          </a:p>
          <a:p>
            <a:r>
              <a:rPr lang="en-US" sz="3200" dirty="0" smtClean="0"/>
              <a:t>Meet the company’s requirements</a:t>
            </a:r>
          </a:p>
          <a:p>
            <a:pPr lvl="1"/>
            <a:r>
              <a:rPr lang="en-US" sz="3200" dirty="0" smtClean="0"/>
              <a:t>Staff member management</a:t>
            </a:r>
          </a:p>
          <a:p>
            <a:pPr lvl="1"/>
            <a:r>
              <a:rPr lang="en-US" sz="3200" dirty="0" smtClean="0"/>
              <a:t>Customer management</a:t>
            </a:r>
          </a:p>
          <a:p>
            <a:pPr lvl="1"/>
            <a:r>
              <a:rPr lang="en-US" sz="3200" dirty="0" smtClean="0"/>
              <a:t>Stock control</a:t>
            </a:r>
          </a:p>
          <a:p>
            <a:pPr lvl="1"/>
            <a:r>
              <a:rPr lang="en-US" sz="3200" dirty="0" smtClean="0"/>
              <a:t>Product tracking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6356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Organizational Culture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Organization founded : 1987 </a:t>
            </a:r>
          </a:p>
          <a:p>
            <a:r>
              <a:rPr lang="en-US" sz="2800" dirty="0" smtClean="0"/>
              <a:t>CEO – Anders </a:t>
            </a:r>
            <a:r>
              <a:rPr lang="en-US" sz="2800" dirty="0" err="1" smtClean="0"/>
              <a:t>Olesen</a:t>
            </a:r>
            <a:r>
              <a:rPr lang="en-US" sz="2800" dirty="0" smtClean="0"/>
              <a:t> – old fashioned</a:t>
            </a:r>
          </a:p>
          <a:p>
            <a:r>
              <a:rPr lang="en-US" sz="2800" dirty="0" smtClean="0"/>
              <a:t>Two sons hired in management</a:t>
            </a:r>
          </a:p>
          <a:p>
            <a:pPr lvl="1"/>
            <a:r>
              <a:rPr lang="en-US" sz="2800" dirty="0" smtClean="0"/>
              <a:t>Timber Department</a:t>
            </a:r>
          </a:p>
          <a:p>
            <a:pPr lvl="1"/>
            <a:r>
              <a:rPr lang="en-US" sz="2800" dirty="0" smtClean="0"/>
              <a:t>DIY</a:t>
            </a:r>
          </a:p>
          <a:p>
            <a:pPr lvl="1"/>
            <a:endParaRPr lang="en-US" sz="2800" dirty="0" smtClean="0"/>
          </a:p>
          <a:p>
            <a:r>
              <a:rPr lang="en-US" sz="2800" dirty="0" smtClean="0"/>
              <a:t>Leadership style : consulting</a:t>
            </a:r>
          </a:p>
        </p:txBody>
      </p:sp>
    </p:spTree>
    <p:extLst>
      <p:ext uri="{BB962C8B-B14F-4D97-AF65-F5344CB8AC3E}">
        <p14:creationId xmlns:p14="http://schemas.microsoft.com/office/powerpoint/2010/main" val="339852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Financial 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</a:t>
            </a:r>
            <a:r>
              <a:rPr lang="en-US" sz="2800" b="1" dirty="0" smtClean="0"/>
              <a:t>profitability</a:t>
            </a:r>
            <a:r>
              <a:rPr lang="en-US" sz="2800" dirty="0" smtClean="0"/>
              <a:t> is increasing since 2009 to 2010 with smaller assets but after that the profitability changes again</a:t>
            </a:r>
          </a:p>
          <a:p>
            <a:r>
              <a:rPr lang="en-US" sz="2800" dirty="0" smtClean="0"/>
              <a:t>The </a:t>
            </a:r>
            <a:r>
              <a:rPr lang="en-US" sz="2800" b="1" dirty="0" smtClean="0"/>
              <a:t>earning capacity </a:t>
            </a:r>
            <a:r>
              <a:rPr lang="en-US" sz="2800" dirty="0" smtClean="0"/>
              <a:t>increases every year from 2009 to 2011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70311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Prioritizing of Classes used</a:t>
            </a:r>
          </a:p>
          <a:p>
            <a:pPr lvl="1"/>
            <a:r>
              <a:rPr lang="en-US" sz="2400" dirty="0" smtClean="0"/>
              <a:t>Person – abstract class</a:t>
            </a:r>
          </a:p>
          <a:p>
            <a:pPr lvl="2"/>
            <a:r>
              <a:rPr lang="en-US" sz="2400" dirty="0" smtClean="0"/>
              <a:t>Employee</a:t>
            </a:r>
          </a:p>
          <a:p>
            <a:pPr lvl="2"/>
            <a:r>
              <a:rPr lang="en-US" sz="2400" dirty="0" smtClean="0"/>
              <a:t>Customer</a:t>
            </a:r>
          </a:p>
          <a:p>
            <a:pPr lvl="2"/>
            <a:r>
              <a:rPr lang="en-US" sz="2400" dirty="0" smtClean="0"/>
              <a:t>Contractor</a:t>
            </a:r>
          </a:p>
          <a:p>
            <a:pPr lvl="1"/>
            <a:r>
              <a:rPr lang="en-US" sz="2400" dirty="0" smtClean="0"/>
              <a:t>Product (</a:t>
            </a:r>
            <a:r>
              <a:rPr lang="en-US" sz="2400" dirty="0" err="1" smtClean="0"/>
              <a:t>ProductCollection</a:t>
            </a:r>
            <a:r>
              <a:rPr lang="en-US" sz="2400" dirty="0" smtClean="0"/>
              <a:t> - singleton)</a:t>
            </a:r>
          </a:p>
          <a:p>
            <a:pPr lvl="1"/>
            <a:r>
              <a:rPr lang="en-US" sz="2400" dirty="0" smtClean="0"/>
              <a:t>Category (</a:t>
            </a:r>
            <a:r>
              <a:rPr lang="en-US" sz="2400" dirty="0" err="1" smtClean="0"/>
              <a:t>Category</a:t>
            </a:r>
            <a:r>
              <a:rPr lang="en-US" sz="2400" dirty="0" err="1" smtClean="0"/>
              <a:t>Collection</a:t>
            </a:r>
            <a:r>
              <a:rPr lang="en-US" sz="2400" dirty="0" smtClean="0"/>
              <a:t> - singleton)</a:t>
            </a:r>
            <a:endParaRPr lang="en-US" sz="2400" dirty="0" smtClean="0"/>
          </a:p>
          <a:p>
            <a:pPr lvl="1"/>
            <a:r>
              <a:rPr lang="en-US" sz="2400" dirty="0" smtClean="0"/>
              <a:t>Order(</a:t>
            </a:r>
            <a:r>
              <a:rPr lang="en-US" sz="2400" dirty="0" err="1" smtClean="0"/>
              <a:t>Order</a:t>
            </a:r>
            <a:r>
              <a:rPr lang="en-US" sz="2400" dirty="0" err="1" smtClean="0"/>
              <a:t>Collection</a:t>
            </a:r>
            <a:r>
              <a:rPr lang="en-US" sz="2400" dirty="0" smtClean="0"/>
              <a:t> - singleton)</a:t>
            </a:r>
            <a:endParaRPr lang="en-US" sz="2400" dirty="0" smtClean="0"/>
          </a:p>
          <a:p>
            <a:pPr lvl="1"/>
            <a:r>
              <a:rPr lang="en-US" sz="2400" dirty="0" smtClean="0"/>
              <a:t>Lease(</a:t>
            </a:r>
            <a:r>
              <a:rPr lang="en-US" sz="2400" dirty="0" err="1" smtClean="0"/>
              <a:t>Lease</a:t>
            </a:r>
            <a:r>
              <a:rPr lang="en-US" sz="2400" dirty="0" err="1" smtClean="0"/>
              <a:t>Collection</a:t>
            </a:r>
            <a:r>
              <a:rPr lang="en-US" sz="2400" dirty="0" smtClean="0"/>
              <a:t> - singleton)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6343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SWOT </a:t>
            </a:r>
            <a:r>
              <a:rPr lang="en-US" dirty="0" err="1" smtClean="0"/>
              <a:t>Analisis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Strenghts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Having leaders with experience in the domain</a:t>
            </a:r>
          </a:p>
          <a:p>
            <a:pPr lvl="0"/>
            <a:r>
              <a:rPr lang="en-US" dirty="0" smtClean="0"/>
              <a:t>Motivational leaders</a:t>
            </a:r>
          </a:p>
          <a:p>
            <a:pPr lvl="0"/>
            <a:r>
              <a:rPr lang="en-US" dirty="0" smtClean="0"/>
              <a:t>Good educational profile</a:t>
            </a:r>
          </a:p>
          <a:p>
            <a:pPr lvl="0"/>
            <a:r>
              <a:rPr lang="en-US" dirty="0" smtClean="0"/>
              <a:t>Good relationship between managers and employees</a:t>
            </a:r>
          </a:p>
          <a:p>
            <a:pPr lvl="0"/>
            <a:r>
              <a:rPr lang="en-US" dirty="0" smtClean="0"/>
              <a:t>Problems are resolved in a professional manner</a:t>
            </a:r>
          </a:p>
          <a:p>
            <a:pPr lvl="0"/>
            <a:r>
              <a:rPr lang="en-US" dirty="0" smtClean="0"/>
              <a:t>Organizing different recreational activities that build relationships</a:t>
            </a:r>
          </a:p>
          <a:p>
            <a:pPr lvl="0"/>
            <a:r>
              <a:rPr lang="en-US" dirty="0" smtClean="0"/>
              <a:t>Long term employees</a:t>
            </a:r>
          </a:p>
          <a:p>
            <a:pPr lvl="0"/>
            <a:r>
              <a:rPr lang="en-US" dirty="0" smtClean="0"/>
              <a:t>High information level in the company</a:t>
            </a:r>
          </a:p>
          <a:p>
            <a:pPr lvl="0"/>
            <a:r>
              <a:rPr lang="en-US" dirty="0" smtClean="0"/>
              <a:t>The company is part of the XL-</a:t>
            </a:r>
            <a:r>
              <a:rPr lang="en-US" dirty="0" err="1" smtClean="0"/>
              <a:t>Byg</a:t>
            </a:r>
            <a:r>
              <a:rPr lang="en-US" dirty="0" smtClean="0"/>
              <a:t> chain</a:t>
            </a:r>
          </a:p>
          <a:p>
            <a:pPr lvl="0"/>
            <a:r>
              <a:rPr lang="en-US" dirty="0" smtClean="0"/>
              <a:t>Many regular customers [1000]</a:t>
            </a:r>
          </a:p>
        </p:txBody>
      </p:sp>
    </p:spTree>
    <p:extLst>
      <p:ext uri="{BB962C8B-B14F-4D97-AF65-F5344CB8AC3E}">
        <p14:creationId xmlns:p14="http://schemas.microsoft.com/office/powerpoint/2010/main" val="3951524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85344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SWOT Analysis</a:t>
            </a:r>
            <a:br>
              <a:rPr lang="en-US" dirty="0" smtClean="0"/>
            </a:br>
            <a:r>
              <a:rPr lang="en-US" dirty="0" smtClean="0"/>
              <a:t>Weaknesses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 err="1" smtClean="0"/>
              <a:t>Oudated</a:t>
            </a:r>
            <a:r>
              <a:rPr lang="en-US" sz="2000" dirty="0" smtClean="0"/>
              <a:t> computer system</a:t>
            </a:r>
          </a:p>
          <a:p>
            <a:pPr lvl="0"/>
            <a:r>
              <a:rPr lang="en-US" sz="2000" dirty="0" smtClean="0"/>
              <a:t>Hard </a:t>
            </a:r>
            <a:r>
              <a:rPr lang="en-US" sz="2000" dirty="0" err="1" smtClean="0"/>
              <a:t>traking</a:t>
            </a:r>
            <a:r>
              <a:rPr lang="en-US" sz="2000" dirty="0" smtClean="0"/>
              <a:t> of inventory and goods</a:t>
            </a:r>
          </a:p>
          <a:p>
            <a:pPr lvl="0"/>
            <a:r>
              <a:rPr lang="en-US" sz="2000" dirty="0" smtClean="0"/>
              <a:t>Low stock control and information</a:t>
            </a:r>
          </a:p>
          <a:p>
            <a:pPr lvl="0"/>
            <a:r>
              <a:rPr lang="en-US" sz="2000" dirty="0" smtClean="0"/>
              <a:t>Lines of </a:t>
            </a:r>
            <a:r>
              <a:rPr lang="en-US" sz="2000" dirty="0" err="1" smtClean="0"/>
              <a:t>autorithy</a:t>
            </a:r>
            <a:r>
              <a:rPr lang="en-US" sz="2000" dirty="0" smtClean="0"/>
              <a:t> can be </a:t>
            </a:r>
            <a:r>
              <a:rPr lang="en-US" sz="2000" dirty="0" err="1" smtClean="0"/>
              <a:t>dificult</a:t>
            </a:r>
            <a:r>
              <a:rPr lang="en-US" sz="2000" dirty="0" smtClean="0"/>
              <a:t> for related leaders</a:t>
            </a:r>
          </a:p>
          <a:p>
            <a:pPr lvl="0"/>
            <a:r>
              <a:rPr lang="en-US" sz="2000" dirty="0" smtClean="0"/>
              <a:t>Too fixed groups of customers and payment methods [22 in number]</a:t>
            </a:r>
          </a:p>
        </p:txBody>
      </p:sp>
    </p:spTree>
    <p:extLst>
      <p:ext uri="{BB962C8B-B14F-4D97-AF65-F5344CB8AC3E}">
        <p14:creationId xmlns:p14="http://schemas.microsoft.com/office/powerpoint/2010/main" val="1738974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SWOT </a:t>
            </a:r>
            <a:r>
              <a:rPr lang="en-US" dirty="0" err="1" smtClean="0"/>
              <a:t>Analisis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 smtClean="0"/>
              <a:t>Use the influence in the chain for development purposes</a:t>
            </a:r>
          </a:p>
          <a:p>
            <a:pPr lvl="0"/>
            <a:r>
              <a:rPr lang="en-US" sz="2000" dirty="0" smtClean="0"/>
              <a:t>Development of the new system could allow them to accept more orders giving them a bigger turnover</a:t>
            </a:r>
          </a:p>
          <a:p>
            <a:pPr lvl="0"/>
            <a:r>
              <a:rPr lang="en-US" sz="2000" dirty="0" smtClean="0"/>
              <a:t>Further expansion of the company</a:t>
            </a:r>
          </a:p>
          <a:p>
            <a:pPr lvl="0"/>
            <a:r>
              <a:rPr lang="en-US" sz="2000" dirty="0" smtClean="0"/>
              <a:t>Develop the company's website to advertise and get more regular customers</a:t>
            </a:r>
          </a:p>
          <a:p>
            <a:pPr lvl="0"/>
            <a:r>
              <a:rPr lang="en-US" sz="2000" dirty="0" smtClean="0"/>
              <a:t>Improve the flexibility of </a:t>
            </a:r>
            <a:r>
              <a:rPr lang="en-US" sz="2000" dirty="0" err="1" smtClean="0"/>
              <a:t>peyment</a:t>
            </a:r>
            <a:r>
              <a:rPr lang="en-US" sz="2000" dirty="0" smtClean="0"/>
              <a:t> methods and customer </a:t>
            </a:r>
            <a:r>
              <a:rPr lang="en-US" sz="2000" dirty="0" err="1" smtClean="0"/>
              <a:t>catecorization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203863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SWOT Analysis</a:t>
            </a:r>
            <a:br>
              <a:rPr lang="en-US" dirty="0" smtClean="0"/>
            </a:br>
            <a:r>
              <a:rPr lang="en-US" dirty="0" smtClean="0"/>
              <a:t>Threats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 smtClean="0"/>
              <a:t>The market has a lot of competition</a:t>
            </a:r>
          </a:p>
          <a:p>
            <a:pPr lvl="0"/>
            <a:r>
              <a:rPr lang="en-US" sz="2400" dirty="0" smtClean="0"/>
              <a:t>The computer system should be finished fast because they are being left behind on the technology</a:t>
            </a:r>
          </a:p>
          <a:p>
            <a:pPr lvl="0"/>
            <a:r>
              <a:rPr lang="en-US" sz="2400" dirty="0" smtClean="0"/>
              <a:t>If they do not increase the discounts for regular customers they could find another provider</a:t>
            </a:r>
          </a:p>
        </p:txBody>
      </p:sp>
    </p:spTree>
    <p:extLst>
      <p:ext uri="{BB962C8B-B14F-4D97-AF65-F5344CB8AC3E}">
        <p14:creationId xmlns:p14="http://schemas.microsoft.com/office/powerpoint/2010/main" val="146939819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669</Words>
  <Application>Microsoft Office PowerPoint</Application>
  <PresentationFormat>On-screen Show (4:3)</PresentationFormat>
  <Paragraphs>114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Adjacency</vt:lpstr>
      <vt:lpstr>First semester project</vt:lpstr>
      <vt:lpstr>Introduction Vestbjerg Byggecenter A/S</vt:lpstr>
      <vt:lpstr>Organizational Culture</vt:lpstr>
      <vt:lpstr>Financial Position</vt:lpstr>
      <vt:lpstr>Solution</vt:lpstr>
      <vt:lpstr>SWOT Analisis Strenghts</vt:lpstr>
      <vt:lpstr>SWOT Analysis Weaknesses</vt:lpstr>
      <vt:lpstr>SWOT Analisis Opportunities</vt:lpstr>
      <vt:lpstr>SWOT Analysis Threats</vt:lpstr>
      <vt:lpstr>PowerPoint Presentation</vt:lpstr>
      <vt:lpstr>PowerPoint Presentation</vt:lpstr>
      <vt:lpstr>Solution</vt:lpstr>
      <vt:lpstr>Evaluation of the group process </vt:lpstr>
      <vt:lpstr>Did WE reach the group goals? </vt:lpstr>
      <vt:lpstr>Conclusion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semester project</dc:title>
  <dc:creator>Gabriel Muresan</dc:creator>
  <cp:lastModifiedBy>Gabriel Muresan</cp:lastModifiedBy>
  <cp:revision>12</cp:revision>
  <dcterms:created xsi:type="dcterms:W3CDTF">2013-02-05T12:44:04Z</dcterms:created>
  <dcterms:modified xsi:type="dcterms:W3CDTF">2013-02-05T14:05:46Z</dcterms:modified>
</cp:coreProperties>
</file>