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54"/>
  </p:notesMasterIdLst>
  <p:sldIdLst>
    <p:sldId id="271" r:id="rId4"/>
    <p:sldId id="272" r:id="rId5"/>
    <p:sldId id="273" r:id="rId6"/>
    <p:sldId id="282" r:id="rId7"/>
    <p:sldId id="275" r:id="rId8"/>
    <p:sldId id="283" r:id="rId9"/>
    <p:sldId id="284" r:id="rId10"/>
    <p:sldId id="274" r:id="rId11"/>
    <p:sldId id="285" r:id="rId12"/>
    <p:sldId id="286" r:id="rId13"/>
    <p:sldId id="290" r:id="rId14"/>
    <p:sldId id="281" r:id="rId15"/>
    <p:sldId id="291" r:id="rId16"/>
    <p:sldId id="292" r:id="rId17"/>
    <p:sldId id="289" r:id="rId18"/>
    <p:sldId id="326" r:id="rId19"/>
    <p:sldId id="293" r:id="rId20"/>
    <p:sldId id="294" r:id="rId21"/>
    <p:sldId id="295" r:id="rId22"/>
    <p:sldId id="296" r:id="rId23"/>
    <p:sldId id="298" r:id="rId24"/>
    <p:sldId id="297" r:id="rId25"/>
    <p:sldId id="299" r:id="rId26"/>
    <p:sldId id="277" r:id="rId27"/>
    <p:sldId id="301" r:id="rId28"/>
    <p:sldId id="302" r:id="rId29"/>
    <p:sldId id="300" r:id="rId30"/>
    <p:sldId id="318" r:id="rId31"/>
    <p:sldId id="320" r:id="rId32"/>
    <p:sldId id="314" r:id="rId33"/>
    <p:sldId id="319" r:id="rId34"/>
    <p:sldId id="321" r:id="rId35"/>
    <p:sldId id="315" r:id="rId36"/>
    <p:sldId id="316" r:id="rId37"/>
    <p:sldId id="279" r:id="rId38"/>
    <p:sldId id="310" r:id="rId39"/>
    <p:sldId id="312" r:id="rId40"/>
    <p:sldId id="313" r:id="rId41"/>
    <p:sldId id="311" r:id="rId42"/>
    <p:sldId id="317" r:id="rId43"/>
    <p:sldId id="308" r:id="rId44"/>
    <p:sldId id="307" r:id="rId45"/>
    <p:sldId id="287" r:id="rId46"/>
    <p:sldId id="322" r:id="rId47"/>
    <p:sldId id="323" r:id="rId48"/>
    <p:sldId id="306" r:id="rId49"/>
    <p:sldId id="305" r:id="rId50"/>
    <p:sldId id="324" r:id="rId51"/>
    <p:sldId id="280" r:id="rId52"/>
    <p:sldId id="325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 Victor" initials="WV" lastIdx="7" clrIdx="0">
    <p:extLst>
      <p:ext uri="{19B8F6BF-5375-455C-9EA6-DF929625EA0E}">
        <p15:presenceInfo xmlns:p15="http://schemas.microsoft.com/office/powerpoint/2012/main" userId="4d7512027a00095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87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commentAuthors" Target="commentAuthor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theme" Target="theme/theme1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viewProps" Target="view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F55289-3199-4471-B3BD-037C99C6E4AC}" type="doc">
      <dgm:prSet loTypeId="urn:microsoft.com/office/officeart/2011/layout/CircleProcess" loCatId="process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F14C943D-CDB5-4CD1-9B9A-F7A6C6E066F1}">
      <dgm:prSet phldrT="[Text]" custT="1"/>
      <dgm:spPr/>
      <dgm:t>
        <a:bodyPr/>
        <a:lstStyle/>
        <a:p>
          <a:pPr algn="l"/>
          <a:endParaRPr lang="en-GB" sz="1300" dirty="0" smtClean="0"/>
        </a:p>
        <a:p>
          <a:pPr algn="l"/>
          <a:r>
            <a:rPr lang="en-GB" sz="1300" dirty="0" smtClean="0"/>
            <a:t>Retained customers create </a:t>
          </a:r>
          <a:r>
            <a:rPr lang="en-GB" sz="1300" b="1" i="1" dirty="0" smtClean="0"/>
            <a:t>higher revenues</a:t>
          </a:r>
          <a:endParaRPr lang="en-GB" sz="1300" dirty="0" smtClean="0"/>
        </a:p>
        <a:p>
          <a:pPr algn="l"/>
          <a:endParaRPr lang="en-GB" sz="1300" dirty="0" smtClean="0"/>
        </a:p>
        <a:p>
          <a:pPr algn="l"/>
          <a:r>
            <a:rPr lang="en-GB" sz="1300" dirty="0" smtClean="0"/>
            <a:t>Making a sell to a new customer </a:t>
          </a:r>
          <a:r>
            <a:rPr lang="en-GB" sz="1300" b="1" i="1" dirty="0" smtClean="0"/>
            <a:t>costs up to 5 times more</a:t>
          </a:r>
          <a:r>
            <a:rPr lang="en-GB" sz="1300" dirty="0" smtClean="0"/>
            <a:t>.</a:t>
          </a:r>
          <a:endParaRPr lang="en-US" sz="1300" dirty="0"/>
        </a:p>
      </dgm:t>
    </dgm:pt>
    <dgm:pt modelId="{A56E674E-2091-4E57-BE82-6A65D98B6B7F}" type="parTrans" cxnId="{EF200651-9984-45CF-8918-37545E6F32B5}">
      <dgm:prSet/>
      <dgm:spPr/>
      <dgm:t>
        <a:bodyPr/>
        <a:lstStyle/>
        <a:p>
          <a:endParaRPr lang="en-US"/>
        </a:p>
      </dgm:t>
    </dgm:pt>
    <dgm:pt modelId="{6B2FDD77-A780-416E-9D9B-EA0548B83433}" type="sibTrans" cxnId="{EF200651-9984-45CF-8918-37545E6F32B5}">
      <dgm:prSet/>
      <dgm:spPr/>
      <dgm:t>
        <a:bodyPr/>
        <a:lstStyle/>
        <a:p>
          <a:endParaRPr lang="en-US"/>
        </a:p>
      </dgm:t>
    </dgm:pt>
    <dgm:pt modelId="{07424E92-E2B8-46C2-84BE-044D13FF2BEF}">
      <dgm:prSet phldrT="[Text]" custT="1"/>
      <dgm:spPr/>
      <dgm:t>
        <a:bodyPr/>
        <a:lstStyle/>
        <a:p>
          <a:pPr algn="l"/>
          <a:r>
            <a:rPr lang="en-GB" sz="1300" dirty="0" smtClean="0"/>
            <a:t>Customer retention strategies targeting on </a:t>
          </a:r>
          <a:r>
            <a:rPr lang="en-GB" sz="1300" b="1" i="1" dirty="0" smtClean="0">
              <a:solidFill>
                <a:srgbClr val="FF0000"/>
              </a:solidFill>
            </a:rPr>
            <a:t>high risk customers</a:t>
          </a:r>
        </a:p>
      </dgm:t>
    </dgm:pt>
    <dgm:pt modelId="{1E19DC92-2D8F-4D1F-BEB7-B8ADB54FB1B1}" type="parTrans" cxnId="{4860E801-E631-43D9-B41B-CE0D3521CA31}">
      <dgm:prSet/>
      <dgm:spPr/>
      <dgm:t>
        <a:bodyPr/>
        <a:lstStyle/>
        <a:p>
          <a:endParaRPr lang="en-US"/>
        </a:p>
      </dgm:t>
    </dgm:pt>
    <dgm:pt modelId="{2231F650-AEB7-4ECB-94FA-EED4A8AC42EE}" type="sibTrans" cxnId="{4860E801-E631-43D9-B41B-CE0D3521CA31}">
      <dgm:prSet/>
      <dgm:spPr/>
      <dgm:t>
        <a:bodyPr/>
        <a:lstStyle/>
        <a:p>
          <a:endParaRPr lang="en-US"/>
        </a:p>
      </dgm:t>
    </dgm:pt>
    <dgm:pt modelId="{4A1A8BB0-D09E-4F4B-94DF-8FA992427E1F}">
      <dgm:prSet phldrT="[Text]" phldr="1"/>
      <dgm:spPr/>
      <dgm:t>
        <a:bodyPr/>
        <a:lstStyle/>
        <a:p>
          <a:endParaRPr lang="en-US" dirty="0"/>
        </a:p>
      </dgm:t>
    </dgm:pt>
    <dgm:pt modelId="{2B6E01F3-9864-46DF-8272-315B8049B5D0}" type="sibTrans" cxnId="{99C3852A-0DAE-4A97-B172-4DBAD2DB0B87}">
      <dgm:prSet/>
      <dgm:spPr/>
      <dgm:t>
        <a:bodyPr/>
        <a:lstStyle/>
        <a:p>
          <a:endParaRPr lang="en-US"/>
        </a:p>
      </dgm:t>
    </dgm:pt>
    <dgm:pt modelId="{CFD5F9CB-0C71-424D-82B6-176150A77D51}" type="parTrans" cxnId="{99C3852A-0DAE-4A97-B172-4DBAD2DB0B87}">
      <dgm:prSet/>
      <dgm:spPr/>
      <dgm:t>
        <a:bodyPr/>
        <a:lstStyle/>
        <a:p>
          <a:endParaRPr lang="en-US"/>
        </a:p>
      </dgm:t>
    </dgm:pt>
    <dgm:pt modelId="{00DFDBBC-F175-4518-8D18-04B015DFFDD0}" type="pres">
      <dgm:prSet presAssocID="{C9F55289-3199-4471-B3BD-037C99C6E4AC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3383190F-6065-41D6-9AE8-9ED1E3A56D4A}" type="pres">
      <dgm:prSet presAssocID="{4A1A8BB0-D09E-4F4B-94DF-8FA992427E1F}" presName="Accent3" presStyleCnt="0"/>
      <dgm:spPr/>
    </dgm:pt>
    <dgm:pt modelId="{692C51B8-7DC3-4D4C-96CC-1894E6A6B7FE}" type="pres">
      <dgm:prSet presAssocID="{4A1A8BB0-D09E-4F4B-94DF-8FA992427E1F}" presName="Accent" presStyleLbl="node1" presStyleIdx="0" presStyleCnt="3"/>
      <dgm:spPr/>
    </dgm:pt>
    <dgm:pt modelId="{3AF9A99C-625C-496A-8E23-4EFF9B557316}" type="pres">
      <dgm:prSet presAssocID="{4A1A8BB0-D09E-4F4B-94DF-8FA992427E1F}" presName="ParentBackground3" presStyleCnt="0"/>
      <dgm:spPr/>
    </dgm:pt>
    <dgm:pt modelId="{ACEBED8E-257A-4E2D-B4CD-397A366FB101}" type="pres">
      <dgm:prSet presAssocID="{4A1A8BB0-D09E-4F4B-94DF-8FA992427E1F}" presName="ParentBackground" presStyleLbl="fgAcc1" presStyleIdx="0" presStyleCnt="3"/>
      <dgm:spPr/>
      <dgm:t>
        <a:bodyPr/>
        <a:lstStyle/>
        <a:p>
          <a:endParaRPr lang="en-US"/>
        </a:p>
      </dgm:t>
    </dgm:pt>
    <dgm:pt modelId="{017CD1D0-8F82-4516-9E99-7D79C70BD9EB}" type="pres">
      <dgm:prSet presAssocID="{4A1A8BB0-D09E-4F4B-94DF-8FA992427E1F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E782CA-CA5C-4DFC-AF0F-2EE94EE58B84}" type="pres">
      <dgm:prSet presAssocID="{07424E92-E2B8-46C2-84BE-044D13FF2BEF}" presName="Accent2" presStyleCnt="0"/>
      <dgm:spPr/>
    </dgm:pt>
    <dgm:pt modelId="{517A20E4-1877-42AC-A38D-3F59BC292CCA}" type="pres">
      <dgm:prSet presAssocID="{07424E92-E2B8-46C2-84BE-044D13FF2BEF}" presName="Accent" presStyleLbl="node1" presStyleIdx="1" presStyleCnt="3"/>
      <dgm:spPr/>
    </dgm:pt>
    <dgm:pt modelId="{7C58ADD8-F41E-4F8D-AA5D-FDDB89B95984}" type="pres">
      <dgm:prSet presAssocID="{07424E92-E2B8-46C2-84BE-044D13FF2BEF}" presName="ParentBackground2" presStyleCnt="0"/>
      <dgm:spPr/>
    </dgm:pt>
    <dgm:pt modelId="{1A382362-86C8-4CB1-BFCD-0F2CC47DD45F}" type="pres">
      <dgm:prSet presAssocID="{07424E92-E2B8-46C2-84BE-044D13FF2BEF}" presName="ParentBackground" presStyleLbl="fgAcc1" presStyleIdx="1" presStyleCnt="3"/>
      <dgm:spPr/>
      <dgm:t>
        <a:bodyPr/>
        <a:lstStyle/>
        <a:p>
          <a:endParaRPr lang="en-US"/>
        </a:p>
      </dgm:t>
    </dgm:pt>
    <dgm:pt modelId="{3BEA4CAE-40B2-41D1-BE4B-45317AA7174A}" type="pres">
      <dgm:prSet presAssocID="{07424E92-E2B8-46C2-84BE-044D13FF2BEF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1FB302-801C-46CD-B678-BF4B89764123}" type="pres">
      <dgm:prSet presAssocID="{F14C943D-CDB5-4CD1-9B9A-F7A6C6E066F1}" presName="Accent1" presStyleCnt="0"/>
      <dgm:spPr/>
    </dgm:pt>
    <dgm:pt modelId="{1CAA11E9-A811-441F-9EB8-2D8C734FA35C}" type="pres">
      <dgm:prSet presAssocID="{F14C943D-CDB5-4CD1-9B9A-F7A6C6E066F1}" presName="Accent" presStyleLbl="node1" presStyleIdx="2" presStyleCnt="3"/>
      <dgm:spPr/>
    </dgm:pt>
    <dgm:pt modelId="{AC38FED2-6F4E-4384-8C28-88EACB7C8239}" type="pres">
      <dgm:prSet presAssocID="{F14C943D-CDB5-4CD1-9B9A-F7A6C6E066F1}" presName="ParentBackground1" presStyleCnt="0"/>
      <dgm:spPr/>
    </dgm:pt>
    <dgm:pt modelId="{CD69D58B-A3E8-4A07-93F9-3F6BB7B34CDA}" type="pres">
      <dgm:prSet presAssocID="{F14C943D-CDB5-4CD1-9B9A-F7A6C6E066F1}" presName="ParentBackground" presStyleLbl="fgAcc1" presStyleIdx="2" presStyleCnt="3"/>
      <dgm:spPr/>
      <dgm:t>
        <a:bodyPr/>
        <a:lstStyle/>
        <a:p>
          <a:endParaRPr lang="en-US"/>
        </a:p>
      </dgm:t>
    </dgm:pt>
    <dgm:pt modelId="{E1DCE964-9F8E-444C-9C1B-8E8010B43B76}" type="pres">
      <dgm:prSet presAssocID="{F14C943D-CDB5-4CD1-9B9A-F7A6C6E066F1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200651-9984-45CF-8918-37545E6F32B5}" srcId="{C9F55289-3199-4471-B3BD-037C99C6E4AC}" destId="{F14C943D-CDB5-4CD1-9B9A-F7A6C6E066F1}" srcOrd="0" destOrd="0" parTransId="{A56E674E-2091-4E57-BE82-6A65D98B6B7F}" sibTransId="{6B2FDD77-A780-416E-9D9B-EA0548B83433}"/>
    <dgm:cxn modelId="{F80301B1-44B8-4FAF-B190-3362FA838F17}" type="presOf" srcId="{4A1A8BB0-D09E-4F4B-94DF-8FA992427E1F}" destId="{017CD1D0-8F82-4516-9E99-7D79C70BD9EB}" srcOrd="1" destOrd="0" presId="urn:microsoft.com/office/officeart/2011/layout/CircleProcess"/>
    <dgm:cxn modelId="{15BCC11D-D6F5-4D6C-9391-43E6DA9C4F90}" type="presOf" srcId="{07424E92-E2B8-46C2-84BE-044D13FF2BEF}" destId="{3BEA4CAE-40B2-41D1-BE4B-45317AA7174A}" srcOrd="1" destOrd="0" presId="urn:microsoft.com/office/officeart/2011/layout/CircleProcess"/>
    <dgm:cxn modelId="{8CA23E33-8CBD-4F4A-A62E-1B6F52DAEEB0}" type="presOf" srcId="{C9F55289-3199-4471-B3BD-037C99C6E4AC}" destId="{00DFDBBC-F175-4518-8D18-04B015DFFDD0}" srcOrd="0" destOrd="0" presId="urn:microsoft.com/office/officeart/2011/layout/CircleProcess"/>
    <dgm:cxn modelId="{BE7CC30B-3645-4C50-BB90-A8D5BFBD7E6C}" type="presOf" srcId="{07424E92-E2B8-46C2-84BE-044D13FF2BEF}" destId="{1A382362-86C8-4CB1-BFCD-0F2CC47DD45F}" srcOrd="0" destOrd="0" presId="urn:microsoft.com/office/officeart/2011/layout/CircleProcess"/>
    <dgm:cxn modelId="{7C9E6A20-18A9-4EBD-8E2E-A685352BA413}" type="presOf" srcId="{F14C943D-CDB5-4CD1-9B9A-F7A6C6E066F1}" destId="{E1DCE964-9F8E-444C-9C1B-8E8010B43B76}" srcOrd="1" destOrd="0" presId="urn:microsoft.com/office/officeart/2011/layout/CircleProcess"/>
    <dgm:cxn modelId="{99C3852A-0DAE-4A97-B172-4DBAD2DB0B87}" srcId="{C9F55289-3199-4471-B3BD-037C99C6E4AC}" destId="{4A1A8BB0-D09E-4F4B-94DF-8FA992427E1F}" srcOrd="2" destOrd="0" parTransId="{CFD5F9CB-0C71-424D-82B6-176150A77D51}" sibTransId="{2B6E01F3-9864-46DF-8272-315B8049B5D0}"/>
    <dgm:cxn modelId="{0C023078-E16A-46CE-84CC-6ADCFF8BFF8D}" type="presOf" srcId="{F14C943D-CDB5-4CD1-9B9A-F7A6C6E066F1}" destId="{CD69D58B-A3E8-4A07-93F9-3F6BB7B34CDA}" srcOrd="0" destOrd="0" presId="urn:microsoft.com/office/officeart/2011/layout/CircleProcess"/>
    <dgm:cxn modelId="{4860E801-E631-43D9-B41B-CE0D3521CA31}" srcId="{C9F55289-3199-4471-B3BD-037C99C6E4AC}" destId="{07424E92-E2B8-46C2-84BE-044D13FF2BEF}" srcOrd="1" destOrd="0" parTransId="{1E19DC92-2D8F-4D1F-BEB7-B8ADB54FB1B1}" sibTransId="{2231F650-AEB7-4ECB-94FA-EED4A8AC42EE}"/>
    <dgm:cxn modelId="{4D01794D-FE25-4A1A-9EE3-D421DCE23682}" type="presOf" srcId="{4A1A8BB0-D09E-4F4B-94DF-8FA992427E1F}" destId="{ACEBED8E-257A-4E2D-B4CD-397A366FB101}" srcOrd="0" destOrd="0" presId="urn:microsoft.com/office/officeart/2011/layout/CircleProcess"/>
    <dgm:cxn modelId="{D2A07A5F-7397-4E32-8086-AF72C8106449}" type="presParOf" srcId="{00DFDBBC-F175-4518-8D18-04B015DFFDD0}" destId="{3383190F-6065-41D6-9AE8-9ED1E3A56D4A}" srcOrd="0" destOrd="0" presId="urn:microsoft.com/office/officeart/2011/layout/CircleProcess"/>
    <dgm:cxn modelId="{A905FDED-9933-43A7-9544-EBAB77B21777}" type="presParOf" srcId="{3383190F-6065-41D6-9AE8-9ED1E3A56D4A}" destId="{692C51B8-7DC3-4D4C-96CC-1894E6A6B7FE}" srcOrd="0" destOrd="0" presId="urn:microsoft.com/office/officeart/2011/layout/CircleProcess"/>
    <dgm:cxn modelId="{AB5AEE80-F658-40D7-9DBE-1FA90A35B88C}" type="presParOf" srcId="{00DFDBBC-F175-4518-8D18-04B015DFFDD0}" destId="{3AF9A99C-625C-496A-8E23-4EFF9B557316}" srcOrd="1" destOrd="0" presId="urn:microsoft.com/office/officeart/2011/layout/CircleProcess"/>
    <dgm:cxn modelId="{5EE9E441-1B3A-4C0D-B07A-BC8CAA4F4B3D}" type="presParOf" srcId="{3AF9A99C-625C-496A-8E23-4EFF9B557316}" destId="{ACEBED8E-257A-4E2D-B4CD-397A366FB101}" srcOrd="0" destOrd="0" presId="urn:microsoft.com/office/officeart/2011/layout/CircleProcess"/>
    <dgm:cxn modelId="{CD2B7506-60B4-4739-B7FD-85A661A02CBB}" type="presParOf" srcId="{00DFDBBC-F175-4518-8D18-04B015DFFDD0}" destId="{017CD1D0-8F82-4516-9E99-7D79C70BD9EB}" srcOrd="2" destOrd="0" presId="urn:microsoft.com/office/officeart/2011/layout/CircleProcess"/>
    <dgm:cxn modelId="{EE264925-C20B-479A-A43B-ED90965369B4}" type="presParOf" srcId="{00DFDBBC-F175-4518-8D18-04B015DFFDD0}" destId="{BCE782CA-CA5C-4DFC-AF0F-2EE94EE58B84}" srcOrd="3" destOrd="0" presId="urn:microsoft.com/office/officeart/2011/layout/CircleProcess"/>
    <dgm:cxn modelId="{05563E22-3AE8-498D-B84E-BF08198FF557}" type="presParOf" srcId="{BCE782CA-CA5C-4DFC-AF0F-2EE94EE58B84}" destId="{517A20E4-1877-42AC-A38D-3F59BC292CCA}" srcOrd="0" destOrd="0" presId="urn:microsoft.com/office/officeart/2011/layout/CircleProcess"/>
    <dgm:cxn modelId="{F1879E09-0CB4-42D3-A333-B18245A259B9}" type="presParOf" srcId="{00DFDBBC-F175-4518-8D18-04B015DFFDD0}" destId="{7C58ADD8-F41E-4F8D-AA5D-FDDB89B95984}" srcOrd="4" destOrd="0" presId="urn:microsoft.com/office/officeart/2011/layout/CircleProcess"/>
    <dgm:cxn modelId="{335A27AB-44D0-417D-9975-17CA679C409D}" type="presParOf" srcId="{7C58ADD8-F41E-4F8D-AA5D-FDDB89B95984}" destId="{1A382362-86C8-4CB1-BFCD-0F2CC47DD45F}" srcOrd="0" destOrd="0" presId="urn:microsoft.com/office/officeart/2011/layout/CircleProcess"/>
    <dgm:cxn modelId="{053BD848-88FC-43D7-96B9-42CA1FDA5346}" type="presParOf" srcId="{00DFDBBC-F175-4518-8D18-04B015DFFDD0}" destId="{3BEA4CAE-40B2-41D1-BE4B-45317AA7174A}" srcOrd="5" destOrd="0" presId="urn:microsoft.com/office/officeart/2011/layout/CircleProcess"/>
    <dgm:cxn modelId="{45924E71-CBCC-492C-BCE5-0DD66620B679}" type="presParOf" srcId="{00DFDBBC-F175-4518-8D18-04B015DFFDD0}" destId="{261FB302-801C-46CD-B678-BF4B89764123}" srcOrd="6" destOrd="0" presId="urn:microsoft.com/office/officeart/2011/layout/CircleProcess"/>
    <dgm:cxn modelId="{3D551474-71D6-4F94-9991-8D5B857105F3}" type="presParOf" srcId="{261FB302-801C-46CD-B678-BF4B89764123}" destId="{1CAA11E9-A811-441F-9EB8-2D8C734FA35C}" srcOrd="0" destOrd="0" presId="urn:microsoft.com/office/officeart/2011/layout/CircleProcess"/>
    <dgm:cxn modelId="{3F6648C0-8EEC-4752-BC58-5419EEDC186C}" type="presParOf" srcId="{00DFDBBC-F175-4518-8D18-04B015DFFDD0}" destId="{AC38FED2-6F4E-4384-8C28-88EACB7C8239}" srcOrd="7" destOrd="0" presId="urn:microsoft.com/office/officeart/2011/layout/CircleProcess"/>
    <dgm:cxn modelId="{FE6A4628-55E9-4FEA-917E-07A011F64161}" type="presParOf" srcId="{AC38FED2-6F4E-4384-8C28-88EACB7C8239}" destId="{CD69D58B-A3E8-4A07-93F9-3F6BB7B34CDA}" srcOrd="0" destOrd="0" presId="urn:microsoft.com/office/officeart/2011/layout/CircleProcess"/>
    <dgm:cxn modelId="{E36C7C00-72EF-4A3B-B01F-77DA33FF5C8A}" type="presParOf" srcId="{00DFDBBC-F175-4518-8D18-04B015DFFDD0}" destId="{E1DCE964-9F8E-444C-9C1B-8E8010B43B76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F55289-3199-4471-B3BD-037C99C6E4AC}" type="doc">
      <dgm:prSet loTypeId="urn:microsoft.com/office/officeart/2011/layout/CircleProcess" loCatId="process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F14C943D-CDB5-4CD1-9B9A-F7A6C6E066F1}">
      <dgm:prSet phldrT="[Text]" custT="1"/>
      <dgm:spPr/>
      <dgm:t>
        <a:bodyPr/>
        <a:lstStyle/>
        <a:p>
          <a:pPr algn="l"/>
          <a:endParaRPr lang="en-GB" sz="1300" dirty="0" smtClean="0"/>
        </a:p>
        <a:p>
          <a:pPr algn="l"/>
          <a:r>
            <a:rPr lang="en-GB" sz="1300" dirty="0" smtClean="0"/>
            <a:t>Retained customers create </a:t>
          </a:r>
          <a:r>
            <a:rPr lang="en-GB" sz="1300" b="1" i="1" dirty="0" smtClean="0"/>
            <a:t>higher revenues</a:t>
          </a:r>
          <a:endParaRPr lang="en-GB" sz="1300" dirty="0" smtClean="0"/>
        </a:p>
        <a:p>
          <a:pPr algn="l"/>
          <a:endParaRPr lang="en-GB" sz="1300" dirty="0" smtClean="0"/>
        </a:p>
        <a:p>
          <a:pPr algn="l"/>
          <a:r>
            <a:rPr lang="en-GB" sz="1300" dirty="0" smtClean="0"/>
            <a:t>Making a sell to a new customer </a:t>
          </a:r>
          <a:r>
            <a:rPr lang="en-GB" sz="1300" b="1" i="1" dirty="0" smtClean="0"/>
            <a:t>costs up to 5 times more</a:t>
          </a:r>
          <a:r>
            <a:rPr lang="en-GB" sz="1300" dirty="0" smtClean="0"/>
            <a:t>.</a:t>
          </a:r>
          <a:endParaRPr lang="en-US" sz="1300" dirty="0"/>
        </a:p>
      </dgm:t>
    </dgm:pt>
    <dgm:pt modelId="{A56E674E-2091-4E57-BE82-6A65D98B6B7F}" type="parTrans" cxnId="{EF200651-9984-45CF-8918-37545E6F32B5}">
      <dgm:prSet/>
      <dgm:spPr/>
      <dgm:t>
        <a:bodyPr/>
        <a:lstStyle/>
        <a:p>
          <a:endParaRPr lang="en-US"/>
        </a:p>
      </dgm:t>
    </dgm:pt>
    <dgm:pt modelId="{6B2FDD77-A780-416E-9D9B-EA0548B83433}" type="sibTrans" cxnId="{EF200651-9984-45CF-8918-37545E6F32B5}">
      <dgm:prSet/>
      <dgm:spPr/>
      <dgm:t>
        <a:bodyPr/>
        <a:lstStyle/>
        <a:p>
          <a:endParaRPr lang="en-US"/>
        </a:p>
      </dgm:t>
    </dgm:pt>
    <dgm:pt modelId="{07424E92-E2B8-46C2-84BE-044D13FF2BEF}">
      <dgm:prSet phldrT="[Text]" custT="1"/>
      <dgm:spPr/>
      <dgm:t>
        <a:bodyPr/>
        <a:lstStyle/>
        <a:p>
          <a:pPr algn="l"/>
          <a:r>
            <a:rPr lang="en-GB" sz="1300" dirty="0" smtClean="0"/>
            <a:t>Customer retention strategies targeting on </a:t>
          </a:r>
          <a:r>
            <a:rPr lang="en-GB" sz="1300" b="1" i="1" dirty="0" smtClean="0">
              <a:solidFill>
                <a:srgbClr val="FF0000"/>
              </a:solidFill>
            </a:rPr>
            <a:t>high risk customers</a:t>
          </a:r>
        </a:p>
      </dgm:t>
    </dgm:pt>
    <dgm:pt modelId="{1E19DC92-2D8F-4D1F-BEB7-B8ADB54FB1B1}" type="parTrans" cxnId="{4860E801-E631-43D9-B41B-CE0D3521CA31}">
      <dgm:prSet/>
      <dgm:spPr/>
      <dgm:t>
        <a:bodyPr/>
        <a:lstStyle/>
        <a:p>
          <a:endParaRPr lang="en-US"/>
        </a:p>
      </dgm:t>
    </dgm:pt>
    <dgm:pt modelId="{2231F650-AEB7-4ECB-94FA-EED4A8AC42EE}" type="sibTrans" cxnId="{4860E801-E631-43D9-B41B-CE0D3521CA31}">
      <dgm:prSet/>
      <dgm:spPr/>
      <dgm:t>
        <a:bodyPr/>
        <a:lstStyle/>
        <a:p>
          <a:endParaRPr lang="en-US"/>
        </a:p>
      </dgm:t>
    </dgm:pt>
    <dgm:pt modelId="{4A1A8BB0-D09E-4F4B-94DF-8FA992427E1F}">
      <dgm:prSet phldrT="[Text]" phldr="1"/>
      <dgm:spPr/>
      <dgm:t>
        <a:bodyPr/>
        <a:lstStyle/>
        <a:p>
          <a:endParaRPr lang="en-US" dirty="0"/>
        </a:p>
      </dgm:t>
    </dgm:pt>
    <dgm:pt modelId="{2B6E01F3-9864-46DF-8272-315B8049B5D0}" type="sibTrans" cxnId="{99C3852A-0DAE-4A97-B172-4DBAD2DB0B87}">
      <dgm:prSet/>
      <dgm:spPr/>
      <dgm:t>
        <a:bodyPr/>
        <a:lstStyle/>
        <a:p>
          <a:endParaRPr lang="en-US"/>
        </a:p>
      </dgm:t>
    </dgm:pt>
    <dgm:pt modelId="{CFD5F9CB-0C71-424D-82B6-176150A77D51}" type="parTrans" cxnId="{99C3852A-0DAE-4A97-B172-4DBAD2DB0B87}">
      <dgm:prSet/>
      <dgm:spPr/>
      <dgm:t>
        <a:bodyPr/>
        <a:lstStyle/>
        <a:p>
          <a:endParaRPr lang="en-US"/>
        </a:p>
      </dgm:t>
    </dgm:pt>
    <dgm:pt modelId="{00DFDBBC-F175-4518-8D18-04B015DFFDD0}" type="pres">
      <dgm:prSet presAssocID="{C9F55289-3199-4471-B3BD-037C99C6E4AC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3383190F-6065-41D6-9AE8-9ED1E3A56D4A}" type="pres">
      <dgm:prSet presAssocID="{4A1A8BB0-D09E-4F4B-94DF-8FA992427E1F}" presName="Accent3" presStyleCnt="0"/>
      <dgm:spPr/>
    </dgm:pt>
    <dgm:pt modelId="{692C51B8-7DC3-4D4C-96CC-1894E6A6B7FE}" type="pres">
      <dgm:prSet presAssocID="{4A1A8BB0-D09E-4F4B-94DF-8FA992427E1F}" presName="Accent" presStyleLbl="node1" presStyleIdx="0" presStyleCnt="3"/>
      <dgm:spPr/>
    </dgm:pt>
    <dgm:pt modelId="{3AF9A99C-625C-496A-8E23-4EFF9B557316}" type="pres">
      <dgm:prSet presAssocID="{4A1A8BB0-D09E-4F4B-94DF-8FA992427E1F}" presName="ParentBackground3" presStyleCnt="0"/>
      <dgm:spPr/>
    </dgm:pt>
    <dgm:pt modelId="{ACEBED8E-257A-4E2D-B4CD-397A366FB101}" type="pres">
      <dgm:prSet presAssocID="{4A1A8BB0-D09E-4F4B-94DF-8FA992427E1F}" presName="ParentBackground" presStyleLbl="fgAcc1" presStyleIdx="0" presStyleCnt="3"/>
      <dgm:spPr/>
      <dgm:t>
        <a:bodyPr/>
        <a:lstStyle/>
        <a:p>
          <a:endParaRPr lang="en-US"/>
        </a:p>
      </dgm:t>
    </dgm:pt>
    <dgm:pt modelId="{017CD1D0-8F82-4516-9E99-7D79C70BD9EB}" type="pres">
      <dgm:prSet presAssocID="{4A1A8BB0-D09E-4F4B-94DF-8FA992427E1F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E782CA-CA5C-4DFC-AF0F-2EE94EE58B84}" type="pres">
      <dgm:prSet presAssocID="{07424E92-E2B8-46C2-84BE-044D13FF2BEF}" presName="Accent2" presStyleCnt="0"/>
      <dgm:spPr/>
    </dgm:pt>
    <dgm:pt modelId="{517A20E4-1877-42AC-A38D-3F59BC292CCA}" type="pres">
      <dgm:prSet presAssocID="{07424E92-E2B8-46C2-84BE-044D13FF2BEF}" presName="Accent" presStyleLbl="node1" presStyleIdx="1" presStyleCnt="3"/>
      <dgm:spPr/>
    </dgm:pt>
    <dgm:pt modelId="{7C58ADD8-F41E-4F8D-AA5D-FDDB89B95984}" type="pres">
      <dgm:prSet presAssocID="{07424E92-E2B8-46C2-84BE-044D13FF2BEF}" presName="ParentBackground2" presStyleCnt="0"/>
      <dgm:spPr/>
    </dgm:pt>
    <dgm:pt modelId="{1A382362-86C8-4CB1-BFCD-0F2CC47DD45F}" type="pres">
      <dgm:prSet presAssocID="{07424E92-E2B8-46C2-84BE-044D13FF2BEF}" presName="ParentBackground" presStyleLbl="fgAcc1" presStyleIdx="1" presStyleCnt="3"/>
      <dgm:spPr/>
      <dgm:t>
        <a:bodyPr/>
        <a:lstStyle/>
        <a:p>
          <a:endParaRPr lang="en-US"/>
        </a:p>
      </dgm:t>
    </dgm:pt>
    <dgm:pt modelId="{3BEA4CAE-40B2-41D1-BE4B-45317AA7174A}" type="pres">
      <dgm:prSet presAssocID="{07424E92-E2B8-46C2-84BE-044D13FF2BEF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1FB302-801C-46CD-B678-BF4B89764123}" type="pres">
      <dgm:prSet presAssocID="{F14C943D-CDB5-4CD1-9B9A-F7A6C6E066F1}" presName="Accent1" presStyleCnt="0"/>
      <dgm:spPr/>
    </dgm:pt>
    <dgm:pt modelId="{1CAA11E9-A811-441F-9EB8-2D8C734FA35C}" type="pres">
      <dgm:prSet presAssocID="{F14C943D-CDB5-4CD1-9B9A-F7A6C6E066F1}" presName="Accent" presStyleLbl="node1" presStyleIdx="2" presStyleCnt="3"/>
      <dgm:spPr/>
    </dgm:pt>
    <dgm:pt modelId="{AC38FED2-6F4E-4384-8C28-88EACB7C8239}" type="pres">
      <dgm:prSet presAssocID="{F14C943D-CDB5-4CD1-9B9A-F7A6C6E066F1}" presName="ParentBackground1" presStyleCnt="0"/>
      <dgm:spPr/>
    </dgm:pt>
    <dgm:pt modelId="{CD69D58B-A3E8-4A07-93F9-3F6BB7B34CDA}" type="pres">
      <dgm:prSet presAssocID="{F14C943D-CDB5-4CD1-9B9A-F7A6C6E066F1}" presName="ParentBackground" presStyleLbl="fgAcc1" presStyleIdx="2" presStyleCnt="3"/>
      <dgm:spPr/>
      <dgm:t>
        <a:bodyPr/>
        <a:lstStyle/>
        <a:p>
          <a:endParaRPr lang="en-US"/>
        </a:p>
      </dgm:t>
    </dgm:pt>
    <dgm:pt modelId="{E1DCE964-9F8E-444C-9C1B-8E8010B43B76}" type="pres">
      <dgm:prSet presAssocID="{F14C943D-CDB5-4CD1-9B9A-F7A6C6E066F1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200651-9984-45CF-8918-37545E6F32B5}" srcId="{C9F55289-3199-4471-B3BD-037C99C6E4AC}" destId="{F14C943D-CDB5-4CD1-9B9A-F7A6C6E066F1}" srcOrd="0" destOrd="0" parTransId="{A56E674E-2091-4E57-BE82-6A65D98B6B7F}" sibTransId="{6B2FDD77-A780-416E-9D9B-EA0548B83433}"/>
    <dgm:cxn modelId="{F80301B1-44B8-4FAF-B190-3362FA838F17}" type="presOf" srcId="{4A1A8BB0-D09E-4F4B-94DF-8FA992427E1F}" destId="{017CD1D0-8F82-4516-9E99-7D79C70BD9EB}" srcOrd="1" destOrd="0" presId="urn:microsoft.com/office/officeart/2011/layout/CircleProcess"/>
    <dgm:cxn modelId="{15BCC11D-D6F5-4D6C-9391-43E6DA9C4F90}" type="presOf" srcId="{07424E92-E2B8-46C2-84BE-044D13FF2BEF}" destId="{3BEA4CAE-40B2-41D1-BE4B-45317AA7174A}" srcOrd="1" destOrd="0" presId="urn:microsoft.com/office/officeart/2011/layout/CircleProcess"/>
    <dgm:cxn modelId="{8CA23E33-8CBD-4F4A-A62E-1B6F52DAEEB0}" type="presOf" srcId="{C9F55289-3199-4471-B3BD-037C99C6E4AC}" destId="{00DFDBBC-F175-4518-8D18-04B015DFFDD0}" srcOrd="0" destOrd="0" presId="urn:microsoft.com/office/officeart/2011/layout/CircleProcess"/>
    <dgm:cxn modelId="{BE7CC30B-3645-4C50-BB90-A8D5BFBD7E6C}" type="presOf" srcId="{07424E92-E2B8-46C2-84BE-044D13FF2BEF}" destId="{1A382362-86C8-4CB1-BFCD-0F2CC47DD45F}" srcOrd="0" destOrd="0" presId="urn:microsoft.com/office/officeart/2011/layout/CircleProcess"/>
    <dgm:cxn modelId="{7C9E6A20-18A9-4EBD-8E2E-A685352BA413}" type="presOf" srcId="{F14C943D-CDB5-4CD1-9B9A-F7A6C6E066F1}" destId="{E1DCE964-9F8E-444C-9C1B-8E8010B43B76}" srcOrd="1" destOrd="0" presId="urn:microsoft.com/office/officeart/2011/layout/CircleProcess"/>
    <dgm:cxn modelId="{99C3852A-0DAE-4A97-B172-4DBAD2DB0B87}" srcId="{C9F55289-3199-4471-B3BD-037C99C6E4AC}" destId="{4A1A8BB0-D09E-4F4B-94DF-8FA992427E1F}" srcOrd="2" destOrd="0" parTransId="{CFD5F9CB-0C71-424D-82B6-176150A77D51}" sibTransId="{2B6E01F3-9864-46DF-8272-315B8049B5D0}"/>
    <dgm:cxn modelId="{0C023078-E16A-46CE-84CC-6ADCFF8BFF8D}" type="presOf" srcId="{F14C943D-CDB5-4CD1-9B9A-F7A6C6E066F1}" destId="{CD69D58B-A3E8-4A07-93F9-3F6BB7B34CDA}" srcOrd="0" destOrd="0" presId="urn:microsoft.com/office/officeart/2011/layout/CircleProcess"/>
    <dgm:cxn modelId="{4860E801-E631-43D9-B41B-CE0D3521CA31}" srcId="{C9F55289-3199-4471-B3BD-037C99C6E4AC}" destId="{07424E92-E2B8-46C2-84BE-044D13FF2BEF}" srcOrd="1" destOrd="0" parTransId="{1E19DC92-2D8F-4D1F-BEB7-B8ADB54FB1B1}" sibTransId="{2231F650-AEB7-4ECB-94FA-EED4A8AC42EE}"/>
    <dgm:cxn modelId="{4D01794D-FE25-4A1A-9EE3-D421DCE23682}" type="presOf" srcId="{4A1A8BB0-D09E-4F4B-94DF-8FA992427E1F}" destId="{ACEBED8E-257A-4E2D-B4CD-397A366FB101}" srcOrd="0" destOrd="0" presId="urn:microsoft.com/office/officeart/2011/layout/CircleProcess"/>
    <dgm:cxn modelId="{D2A07A5F-7397-4E32-8086-AF72C8106449}" type="presParOf" srcId="{00DFDBBC-F175-4518-8D18-04B015DFFDD0}" destId="{3383190F-6065-41D6-9AE8-9ED1E3A56D4A}" srcOrd="0" destOrd="0" presId="urn:microsoft.com/office/officeart/2011/layout/CircleProcess"/>
    <dgm:cxn modelId="{A905FDED-9933-43A7-9544-EBAB77B21777}" type="presParOf" srcId="{3383190F-6065-41D6-9AE8-9ED1E3A56D4A}" destId="{692C51B8-7DC3-4D4C-96CC-1894E6A6B7FE}" srcOrd="0" destOrd="0" presId="urn:microsoft.com/office/officeart/2011/layout/CircleProcess"/>
    <dgm:cxn modelId="{AB5AEE80-F658-40D7-9DBE-1FA90A35B88C}" type="presParOf" srcId="{00DFDBBC-F175-4518-8D18-04B015DFFDD0}" destId="{3AF9A99C-625C-496A-8E23-4EFF9B557316}" srcOrd="1" destOrd="0" presId="urn:microsoft.com/office/officeart/2011/layout/CircleProcess"/>
    <dgm:cxn modelId="{5EE9E441-1B3A-4C0D-B07A-BC8CAA4F4B3D}" type="presParOf" srcId="{3AF9A99C-625C-496A-8E23-4EFF9B557316}" destId="{ACEBED8E-257A-4E2D-B4CD-397A366FB101}" srcOrd="0" destOrd="0" presId="urn:microsoft.com/office/officeart/2011/layout/CircleProcess"/>
    <dgm:cxn modelId="{CD2B7506-60B4-4739-B7FD-85A661A02CBB}" type="presParOf" srcId="{00DFDBBC-F175-4518-8D18-04B015DFFDD0}" destId="{017CD1D0-8F82-4516-9E99-7D79C70BD9EB}" srcOrd="2" destOrd="0" presId="urn:microsoft.com/office/officeart/2011/layout/CircleProcess"/>
    <dgm:cxn modelId="{EE264925-C20B-479A-A43B-ED90965369B4}" type="presParOf" srcId="{00DFDBBC-F175-4518-8D18-04B015DFFDD0}" destId="{BCE782CA-CA5C-4DFC-AF0F-2EE94EE58B84}" srcOrd="3" destOrd="0" presId="urn:microsoft.com/office/officeart/2011/layout/CircleProcess"/>
    <dgm:cxn modelId="{05563E22-3AE8-498D-B84E-BF08198FF557}" type="presParOf" srcId="{BCE782CA-CA5C-4DFC-AF0F-2EE94EE58B84}" destId="{517A20E4-1877-42AC-A38D-3F59BC292CCA}" srcOrd="0" destOrd="0" presId="urn:microsoft.com/office/officeart/2011/layout/CircleProcess"/>
    <dgm:cxn modelId="{F1879E09-0CB4-42D3-A333-B18245A259B9}" type="presParOf" srcId="{00DFDBBC-F175-4518-8D18-04B015DFFDD0}" destId="{7C58ADD8-F41E-4F8D-AA5D-FDDB89B95984}" srcOrd="4" destOrd="0" presId="urn:microsoft.com/office/officeart/2011/layout/CircleProcess"/>
    <dgm:cxn modelId="{335A27AB-44D0-417D-9975-17CA679C409D}" type="presParOf" srcId="{7C58ADD8-F41E-4F8D-AA5D-FDDB89B95984}" destId="{1A382362-86C8-4CB1-BFCD-0F2CC47DD45F}" srcOrd="0" destOrd="0" presId="urn:microsoft.com/office/officeart/2011/layout/CircleProcess"/>
    <dgm:cxn modelId="{053BD848-88FC-43D7-96B9-42CA1FDA5346}" type="presParOf" srcId="{00DFDBBC-F175-4518-8D18-04B015DFFDD0}" destId="{3BEA4CAE-40B2-41D1-BE4B-45317AA7174A}" srcOrd="5" destOrd="0" presId="urn:microsoft.com/office/officeart/2011/layout/CircleProcess"/>
    <dgm:cxn modelId="{45924E71-CBCC-492C-BCE5-0DD66620B679}" type="presParOf" srcId="{00DFDBBC-F175-4518-8D18-04B015DFFDD0}" destId="{261FB302-801C-46CD-B678-BF4B89764123}" srcOrd="6" destOrd="0" presId="urn:microsoft.com/office/officeart/2011/layout/CircleProcess"/>
    <dgm:cxn modelId="{3D551474-71D6-4F94-9991-8D5B857105F3}" type="presParOf" srcId="{261FB302-801C-46CD-B678-BF4B89764123}" destId="{1CAA11E9-A811-441F-9EB8-2D8C734FA35C}" srcOrd="0" destOrd="0" presId="urn:microsoft.com/office/officeart/2011/layout/CircleProcess"/>
    <dgm:cxn modelId="{3F6648C0-8EEC-4752-BC58-5419EEDC186C}" type="presParOf" srcId="{00DFDBBC-F175-4518-8D18-04B015DFFDD0}" destId="{AC38FED2-6F4E-4384-8C28-88EACB7C8239}" srcOrd="7" destOrd="0" presId="urn:microsoft.com/office/officeart/2011/layout/CircleProcess"/>
    <dgm:cxn modelId="{FE6A4628-55E9-4FEA-917E-07A011F64161}" type="presParOf" srcId="{AC38FED2-6F4E-4384-8C28-88EACB7C8239}" destId="{CD69D58B-A3E8-4A07-93F9-3F6BB7B34CDA}" srcOrd="0" destOrd="0" presId="urn:microsoft.com/office/officeart/2011/layout/CircleProcess"/>
    <dgm:cxn modelId="{E36C7C00-72EF-4A3B-B01F-77DA33FF5C8A}" type="presParOf" srcId="{00DFDBBC-F175-4518-8D18-04B015DFFDD0}" destId="{E1DCE964-9F8E-444C-9C1B-8E8010B43B76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814951-0B41-4A52-AC8E-09B34A29525A}" type="doc">
      <dgm:prSet loTypeId="urn:microsoft.com/office/officeart/2008/layout/Increasing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ADA4E3-22E8-4E90-8A26-C617B094CAA1}">
      <dgm:prSet phldrT="[Text]" custT="1"/>
      <dgm:spPr/>
      <dgm:t>
        <a:bodyPr anchor="ctr"/>
        <a:lstStyle/>
        <a:p>
          <a:r>
            <a:rPr lang="en-GB" sz="1400" b="1" dirty="0" smtClean="0"/>
            <a:t>Feature Extraction</a:t>
          </a:r>
          <a:endParaRPr lang="en-US" sz="1400" b="1" dirty="0"/>
        </a:p>
      </dgm:t>
    </dgm:pt>
    <dgm:pt modelId="{709F5821-8FB1-420A-BFAF-6D9134C04870}" type="parTrans" cxnId="{F62FE7D5-76B1-42C1-ACBF-04010C20C2F6}">
      <dgm:prSet/>
      <dgm:spPr/>
      <dgm:t>
        <a:bodyPr/>
        <a:lstStyle/>
        <a:p>
          <a:endParaRPr lang="en-US"/>
        </a:p>
      </dgm:t>
    </dgm:pt>
    <dgm:pt modelId="{ABBAC5E7-DFCB-4780-B14F-ACD80D8C0B5C}" type="sibTrans" cxnId="{F62FE7D5-76B1-42C1-ACBF-04010C20C2F6}">
      <dgm:prSet/>
      <dgm:spPr/>
      <dgm:t>
        <a:bodyPr/>
        <a:lstStyle/>
        <a:p>
          <a:endParaRPr lang="en-US"/>
        </a:p>
      </dgm:t>
    </dgm:pt>
    <dgm:pt modelId="{1AC159E5-7BA0-4FE6-9143-30E1AD2DE31D}">
      <dgm:prSet phldrT="[Text]" custT="1"/>
      <dgm:spPr/>
      <dgm:t>
        <a:bodyPr/>
        <a:lstStyle/>
        <a:p>
          <a:r>
            <a:rPr lang="en-GB" sz="1200" dirty="0" smtClean="0"/>
            <a:t>Extract features to represent customers within a specific customer month.</a:t>
          </a:r>
          <a:endParaRPr lang="en-US" sz="1200" dirty="0"/>
        </a:p>
      </dgm:t>
    </dgm:pt>
    <dgm:pt modelId="{339BBE0F-9570-40B1-BF17-2345ED5D5552}" type="parTrans" cxnId="{1EA81529-3209-4A4B-B339-283BD18B2740}">
      <dgm:prSet/>
      <dgm:spPr/>
      <dgm:t>
        <a:bodyPr/>
        <a:lstStyle/>
        <a:p>
          <a:endParaRPr lang="en-US"/>
        </a:p>
      </dgm:t>
    </dgm:pt>
    <dgm:pt modelId="{DF4BB9D2-E84E-4E13-AEF2-862AFAA44599}" type="sibTrans" cxnId="{1EA81529-3209-4A4B-B339-283BD18B2740}">
      <dgm:prSet/>
      <dgm:spPr/>
      <dgm:t>
        <a:bodyPr/>
        <a:lstStyle/>
        <a:p>
          <a:endParaRPr lang="en-US"/>
        </a:p>
      </dgm:t>
    </dgm:pt>
    <dgm:pt modelId="{8E09140D-CBFA-40E1-BB66-A1C9A7530FC6}">
      <dgm:prSet phldrT="[Text]" custT="1"/>
      <dgm:spPr/>
      <dgm:t>
        <a:bodyPr anchor="ctr"/>
        <a:lstStyle/>
        <a:p>
          <a:r>
            <a:rPr lang="en-GB" sz="1400" b="1" dirty="0" smtClean="0"/>
            <a:t>Feature Distributional Modelling</a:t>
          </a:r>
          <a:endParaRPr lang="en-US" sz="1400" b="1" dirty="0"/>
        </a:p>
      </dgm:t>
    </dgm:pt>
    <dgm:pt modelId="{FF871613-3DE0-4198-A6DF-D9AC5B5A699C}" type="parTrans" cxnId="{8291F396-DA62-4D81-B511-328E6A84691F}">
      <dgm:prSet/>
      <dgm:spPr/>
      <dgm:t>
        <a:bodyPr/>
        <a:lstStyle/>
        <a:p>
          <a:endParaRPr lang="en-US"/>
        </a:p>
      </dgm:t>
    </dgm:pt>
    <dgm:pt modelId="{D19CFC82-C1A1-46BE-A3B3-67F4076B0EAC}" type="sibTrans" cxnId="{8291F396-DA62-4D81-B511-328E6A84691F}">
      <dgm:prSet/>
      <dgm:spPr/>
      <dgm:t>
        <a:bodyPr/>
        <a:lstStyle/>
        <a:p>
          <a:endParaRPr lang="en-US"/>
        </a:p>
      </dgm:t>
    </dgm:pt>
    <dgm:pt modelId="{9062B66C-764F-4F9C-AC7F-B5218E41A59F}">
      <dgm:prSet phldrT="[Text]" custT="1"/>
      <dgm:spPr/>
      <dgm:t>
        <a:bodyPr/>
        <a:lstStyle/>
        <a:p>
          <a:r>
            <a:rPr lang="en-GB" sz="1200" dirty="0" smtClean="0"/>
            <a:t>Assess distributions, correlations, etc.</a:t>
          </a:r>
          <a:endParaRPr lang="en-US" sz="1200" dirty="0"/>
        </a:p>
      </dgm:t>
    </dgm:pt>
    <dgm:pt modelId="{603DF5EE-1CED-4A18-ACC5-0A557A2CA420}" type="parTrans" cxnId="{E9974986-1D1F-477D-898D-A60EEB1307DA}">
      <dgm:prSet/>
      <dgm:spPr/>
      <dgm:t>
        <a:bodyPr/>
        <a:lstStyle/>
        <a:p>
          <a:endParaRPr lang="en-US"/>
        </a:p>
      </dgm:t>
    </dgm:pt>
    <dgm:pt modelId="{1B17C603-962D-4360-AD2C-CA053250F9AC}" type="sibTrans" cxnId="{E9974986-1D1F-477D-898D-A60EEB1307DA}">
      <dgm:prSet/>
      <dgm:spPr/>
      <dgm:t>
        <a:bodyPr/>
        <a:lstStyle/>
        <a:p>
          <a:endParaRPr lang="en-US"/>
        </a:p>
      </dgm:t>
    </dgm:pt>
    <dgm:pt modelId="{DC04BB52-37B2-4AB9-AD36-C68324090932}">
      <dgm:prSet phldrT="[Text]" custT="1"/>
      <dgm:spPr/>
      <dgm:t>
        <a:bodyPr anchor="ctr"/>
        <a:lstStyle/>
        <a:p>
          <a:r>
            <a:rPr lang="en-GB" sz="1400" b="1" dirty="0" smtClean="0"/>
            <a:t>Clustering</a:t>
          </a:r>
          <a:endParaRPr lang="en-US" sz="1400" b="1" dirty="0"/>
        </a:p>
      </dgm:t>
    </dgm:pt>
    <dgm:pt modelId="{DCC97A1E-EE66-44DF-A1DE-726C258D6791}" type="parTrans" cxnId="{2D32B886-D27B-4343-891A-F53160AA7283}">
      <dgm:prSet/>
      <dgm:spPr/>
      <dgm:t>
        <a:bodyPr/>
        <a:lstStyle/>
        <a:p>
          <a:endParaRPr lang="en-US"/>
        </a:p>
      </dgm:t>
    </dgm:pt>
    <dgm:pt modelId="{DB75F015-2F22-4EBC-8F75-63CBE8977798}" type="sibTrans" cxnId="{2D32B886-D27B-4343-891A-F53160AA7283}">
      <dgm:prSet/>
      <dgm:spPr/>
      <dgm:t>
        <a:bodyPr/>
        <a:lstStyle/>
        <a:p>
          <a:endParaRPr lang="en-US"/>
        </a:p>
      </dgm:t>
    </dgm:pt>
    <dgm:pt modelId="{48791626-D3D2-4988-99A2-9DE32F543478}">
      <dgm:prSet phldrT="[Text]" custT="1"/>
      <dgm:spPr/>
      <dgm:t>
        <a:bodyPr/>
        <a:lstStyle/>
        <a:p>
          <a:r>
            <a:rPr lang="en-GB" sz="1200" dirty="0" smtClean="0"/>
            <a:t>Fit mixture model;</a:t>
          </a:r>
        </a:p>
        <a:p>
          <a:r>
            <a:rPr lang="en-GB" sz="1200" dirty="0" smtClean="0"/>
            <a:t>Define states</a:t>
          </a:r>
          <a:endParaRPr lang="en-US" sz="1200" dirty="0"/>
        </a:p>
      </dgm:t>
    </dgm:pt>
    <dgm:pt modelId="{457903A9-18A2-418B-B0C2-99CA3569ADCD}" type="parTrans" cxnId="{F6518830-0FEC-4653-BABD-20F3B2BA7AEC}">
      <dgm:prSet/>
      <dgm:spPr/>
      <dgm:t>
        <a:bodyPr/>
        <a:lstStyle/>
        <a:p>
          <a:endParaRPr lang="en-US"/>
        </a:p>
      </dgm:t>
    </dgm:pt>
    <dgm:pt modelId="{E5B00F75-3CB9-48B3-A773-A39AB84BE5F7}" type="sibTrans" cxnId="{F6518830-0FEC-4653-BABD-20F3B2BA7AEC}">
      <dgm:prSet/>
      <dgm:spPr/>
      <dgm:t>
        <a:bodyPr/>
        <a:lstStyle/>
        <a:p>
          <a:endParaRPr lang="en-US"/>
        </a:p>
      </dgm:t>
    </dgm:pt>
    <dgm:pt modelId="{31656302-D75D-42FB-8CDB-C30F67EAEADC}">
      <dgm:prSet phldrT="[Text]" custT="1"/>
      <dgm:spPr/>
      <dgm:t>
        <a:bodyPr anchor="ctr"/>
        <a:lstStyle/>
        <a:p>
          <a:r>
            <a:rPr lang="en-GB" sz="1400" b="1" dirty="0" smtClean="0"/>
            <a:t>Analytics and Prediction</a:t>
          </a:r>
          <a:endParaRPr lang="en-US" sz="1400" b="1" dirty="0"/>
        </a:p>
      </dgm:t>
    </dgm:pt>
    <dgm:pt modelId="{72F3AD42-37DD-4EE4-9471-E0DF1D5110ED}" type="parTrans" cxnId="{14F4A2CE-66B1-4D02-8FE4-46722DECC8AE}">
      <dgm:prSet/>
      <dgm:spPr/>
      <dgm:t>
        <a:bodyPr/>
        <a:lstStyle/>
        <a:p>
          <a:endParaRPr lang="en-US"/>
        </a:p>
      </dgm:t>
    </dgm:pt>
    <dgm:pt modelId="{B97C2EBD-E7CC-46E6-AB44-E5A64808991A}" type="sibTrans" cxnId="{14F4A2CE-66B1-4D02-8FE4-46722DECC8AE}">
      <dgm:prSet/>
      <dgm:spPr/>
      <dgm:t>
        <a:bodyPr/>
        <a:lstStyle/>
        <a:p>
          <a:endParaRPr lang="en-US"/>
        </a:p>
      </dgm:t>
    </dgm:pt>
    <dgm:pt modelId="{3CFE336E-2480-480D-9A4D-C8A29E976A1A}">
      <dgm:prSet phldrT="[Text]" custT="1"/>
      <dgm:spPr/>
      <dgm:t>
        <a:bodyPr/>
        <a:lstStyle/>
        <a:p>
          <a:r>
            <a:rPr lang="en-GB" sz="1200" b="0" dirty="0" smtClean="0"/>
            <a:t>Interpret clusters</a:t>
          </a:r>
          <a:endParaRPr lang="en-US" sz="1200" b="0" dirty="0"/>
        </a:p>
      </dgm:t>
    </dgm:pt>
    <dgm:pt modelId="{22A711D4-3434-4A1F-9E2D-96CE7B0851C7}" type="parTrans" cxnId="{8A8D786F-46D2-452F-AFE9-B391C424D6A3}">
      <dgm:prSet/>
      <dgm:spPr/>
      <dgm:t>
        <a:bodyPr/>
        <a:lstStyle/>
        <a:p>
          <a:endParaRPr lang="en-US"/>
        </a:p>
      </dgm:t>
    </dgm:pt>
    <dgm:pt modelId="{FDDFA4EF-9FC8-4064-A10E-0BBE5F7E1653}" type="sibTrans" cxnId="{8A8D786F-46D2-452F-AFE9-B391C424D6A3}">
      <dgm:prSet/>
      <dgm:spPr/>
      <dgm:t>
        <a:bodyPr/>
        <a:lstStyle/>
        <a:p>
          <a:endParaRPr lang="en-US"/>
        </a:p>
      </dgm:t>
    </dgm:pt>
    <dgm:pt modelId="{4E174DBA-E814-4440-A90D-1FC392A8BCB2}" type="pres">
      <dgm:prSet presAssocID="{EE814951-0B41-4A52-AC8E-09B34A29525A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44A8AE4-A5EA-4150-B459-B4143E79C380}" type="pres">
      <dgm:prSet presAssocID="{F0ADA4E3-22E8-4E90-8A26-C617B094CAA1}" presName="composite" presStyleCnt="0"/>
      <dgm:spPr/>
    </dgm:pt>
    <dgm:pt modelId="{526E3FE7-0C24-444B-8378-4C5350B580FD}" type="pres">
      <dgm:prSet presAssocID="{F0ADA4E3-22E8-4E90-8A26-C617B094CAA1}" presName="BackAccent" presStyleLbl="bgShp" presStyleIdx="0" presStyleCnt="4"/>
      <dgm:spPr/>
    </dgm:pt>
    <dgm:pt modelId="{985612B4-0968-4CB2-A531-13B81DBE09FD}" type="pres">
      <dgm:prSet presAssocID="{F0ADA4E3-22E8-4E90-8A26-C617B094CAA1}" presName="Accent" presStyleLbl="alignNode1" presStyleIdx="0" presStyleCnt="4"/>
      <dgm:spPr/>
    </dgm:pt>
    <dgm:pt modelId="{4AA677D2-BB92-445A-AB71-423DED7FC76D}" type="pres">
      <dgm:prSet presAssocID="{F0ADA4E3-22E8-4E90-8A26-C617B094CAA1}" presName="Child" presStyleLbl="revTx" presStyleIdx="0" presStyleCnt="8" custScaleX="200736" custLinFactNeighborX="28460" custLinFactNeighborY="745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5C5632-801E-4D56-8F0A-CE293BA2FD51}" type="pres">
      <dgm:prSet presAssocID="{F0ADA4E3-22E8-4E90-8A26-C617B094CAA1}" presName="Parent" presStyleLbl="revTx" presStyleIdx="1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6C6C09-1B09-4942-B705-887FAA3B3405}" type="pres">
      <dgm:prSet presAssocID="{ABBAC5E7-DFCB-4780-B14F-ACD80D8C0B5C}" presName="sibTrans" presStyleCnt="0"/>
      <dgm:spPr/>
    </dgm:pt>
    <dgm:pt modelId="{DBE6EBDC-035F-4D2D-9D0A-B0450A8EA0F8}" type="pres">
      <dgm:prSet presAssocID="{8E09140D-CBFA-40E1-BB66-A1C9A7530FC6}" presName="composite" presStyleCnt="0"/>
      <dgm:spPr/>
    </dgm:pt>
    <dgm:pt modelId="{DE9CC6A7-BE97-4A96-A32A-9CDCDCFC1702}" type="pres">
      <dgm:prSet presAssocID="{8E09140D-CBFA-40E1-BB66-A1C9A7530FC6}" presName="BackAccent" presStyleLbl="bgShp" presStyleIdx="1" presStyleCnt="4"/>
      <dgm:spPr/>
    </dgm:pt>
    <dgm:pt modelId="{21958333-A99A-4EC9-8ED1-BB4E5BFD23E2}" type="pres">
      <dgm:prSet presAssocID="{8E09140D-CBFA-40E1-BB66-A1C9A7530FC6}" presName="Accent" presStyleLbl="alignNode1" presStyleIdx="1" presStyleCnt="4"/>
      <dgm:spPr/>
    </dgm:pt>
    <dgm:pt modelId="{D8ED7C86-D1D4-4182-921F-C8875BD447D7}" type="pres">
      <dgm:prSet presAssocID="{8E09140D-CBFA-40E1-BB66-A1C9A7530FC6}" presName="Child" presStyleLbl="revTx" presStyleIdx="2" presStyleCnt="8" custLinFactNeighborY="719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A17055-0E3B-4496-B68B-C92039F9A256}" type="pres">
      <dgm:prSet presAssocID="{8E09140D-CBFA-40E1-BB66-A1C9A7530FC6}" presName="Parent" presStyleLbl="revTx" presStyleIdx="3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C00F0A-FD6B-4B84-A2B3-22B397ACA65B}" type="pres">
      <dgm:prSet presAssocID="{D19CFC82-C1A1-46BE-A3B3-67F4076B0EAC}" presName="sibTrans" presStyleCnt="0"/>
      <dgm:spPr/>
    </dgm:pt>
    <dgm:pt modelId="{E1390D76-5E85-4EA8-B60A-AD364BFFEA06}" type="pres">
      <dgm:prSet presAssocID="{DC04BB52-37B2-4AB9-AD36-C68324090932}" presName="composite" presStyleCnt="0"/>
      <dgm:spPr/>
    </dgm:pt>
    <dgm:pt modelId="{1A947206-C817-4B5D-8F8D-4C9F8BD34A85}" type="pres">
      <dgm:prSet presAssocID="{DC04BB52-37B2-4AB9-AD36-C68324090932}" presName="BackAccent" presStyleLbl="bgShp" presStyleIdx="2" presStyleCnt="4"/>
      <dgm:spPr/>
    </dgm:pt>
    <dgm:pt modelId="{A4453038-2BDA-45C8-8971-85DCCAC54C63}" type="pres">
      <dgm:prSet presAssocID="{DC04BB52-37B2-4AB9-AD36-C68324090932}" presName="Accent" presStyleLbl="alignNode1" presStyleIdx="2" presStyleCnt="4"/>
      <dgm:spPr/>
    </dgm:pt>
    <dgm:pt modelId="{C3DC1CF0-1348-46B3-BCF2-1816FFBAB5C9}" type="pres">
      <dgm:prSet presAssocID="{DC04BB52-37B2-4AB9-AD36-C68324090932}" presName="Child" presStyleLbl="revTx" presStyleIdx="4" presStyleCnt="8" custLinFactNeighborX="-2488" custLinFactNeighborY="764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035CAE-C741-40D5-886E-AEBB1E533C71}" type="pres">
      <dgm:prSet presAssocID="{DC04BB52-37B2-4AB9-AD36-C68324090932}" presName="Parent" presStyleLbl="revTx" presStyleIdx="5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AD8A30-A383-4F06-B7D8-09BE79CD1166}" type="pres">
      <dgm:prSet presAssocID="{DB75F015-2F22-4EBC-8F75-63CBE8977798}" presName="sibTrans" presStyleCnt="0"/>
      <dgm:spPr/>
    </dgm:pt>
    <dgm:pt modelId="{FA303C26-9361-4012-8E35-37A0F4F19C5F}" type="pres">
      <dgm:prSet presAssocID="{31656302-D75D-42FB-8CDB-C30F67EAEADC}" presName="composite" presStyleCnt="0"/>
      <dgm:spPr/>
    </dgm:pt>
    <dgm:pt modelId="{A09938B7-56AC-45A5-802D-C38713B1C071}" type="pres">
      <dgm:prSet presAssocID="{31656302-D75D-42FB-8CDB-C30F67EAEADC}" presName="BackAccent" presStyleLbl="bgShp" presStyleIdx="3" presStyleCnt="4"/>
      <dgm:spPr/>
    </dgm:pt>
    <dgm:pt modelId="{16B17F66-F0C0-42E7-9828-7FCA1F6EE30A}" type="pres">
      <dgm:prSet presAssocID="{31656302-D75D-42FB-8CDB-C30F67EAEADC}" presName="Accent" presStyleLbl="alignNode1" presStyleIdx="3" presStyleCnt="4"/>
      <dgm:spPr/>
    </dgm:pt>
    <dgm:pt modelId="{9EE98974-0189-4ED3-8465-930354F4DAEA}" type="pres">
      <dgm:prSet presAssocID="{31656302-D75D-42FB-8CDB-C30F67EAEADC}" presName="Child" presStyleLbl="revTx" presStyleIdx="6" presStyleCnt="8" custLinFactNeighborX="2573" custLinFactNeighborY="764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937211-8CAE-4D2D-AB76-3B12E196D955}" type="pres">
      <dgm:prSet presAssocID="{31656302-D75D-42FB-8CDB-C30F67EAEADC}" presName="Parent" presStyleLbl="revTx" presStyleIdx="7" presStyleCnt="8" custScaleX="10657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EA81529-3209-4A4B-B339-283BD18B2740}" srcId="{F0ADA4E3-22E8-4E90-8A26-C617B094CAA1}" destId="{1AC159E5-7BA0-4FE6-9143-30E1AD2DE31D}" srcOrd="0" destOrd="0" parTransId="{339BBE0F-9570-40B1-BF17-2345ED5D5552}" sibTransId="{DF4BB9D2-E84E-4E13-AEF2-862AFAA44599}"/>
    <dgm:cxn modelId="{4FBFCDC9-9681-499A-9FD6-BD398078DC63}" type="presOf" srcId="{48791626-D3D2-4988-99A2-9DE32F543478}" destId="{C3DC1CF0-1348-46B3-BCF2-1816FFBAB5C9}" srcOrd="0" destOrd="0" presId="urn:microsoft.com/office/officeart/2008/layout/IncreasingCircleProcess"/>
    <dgm:cxn modelId="{14F4A2CE-66B1-4D02-8FE4-46722DECC8AE}" srcId="{EE814951-0B41-4A52-AC8E-09B34A29525A}" destId="{31656302-D75D-42FB-8CDB-C30F67EAEADC}" srcOrd="3" destOrd="0" parTransId="{72F3AD42-37DD-4EE4-9471-E0DF1D5110ED}" sibTransId="{B97C2EBD-E7CC-46E6-AB44-E5A64808991A}"/>
    <dgm:cxn modelId="{3D5E16AC-C589-4177-B176-88048FE3B4DB}" type="presOf" srcId="{F0ADA4E3-22E8-4E90-8A26-C617B094CAA1}" destId="{F55C5632-801E-4D56-8F0A-CE293BA2FD51}" srcOrd="0" destOrd="0" presId="urn:microsoft.com/office/officeart/2008/layout/IncreasingCircleProcess"/>
    <dgm:cxn modelId="{0F2D92A2-02B2-4073-BB97-CD0655E6DF74}" type="presOf" srcId="{1AC159E5-7BA0-4FE6-9143-30E1AD2DE31D}" destId="{4AA677D2-BB92-445A-AB71-423DED7FC76D}" srcOrd="0" destOrd="0" presId="urn:microsoft.com/office/officeart/2008/layout/IncreasingCircleProcess"/>
    <dgm:cxn modelId="{D0AF49B6-CA61-4E65-B8C5-F77C71725140}" type="presOf" srcId="{8E09140D-CBFA-40E1-BB66-A1C9A7530FC6}" destId="{99A17055-0E3B-4496-B68B-C92039F9A256}" srcOrd="0" destOrd="0" presId="urn:microsoft.com/office/officeart/2008/layout/IncreasingCircleProcess"/>
    <dgm:cxn modelId="{AAE19BBA-E4CC-4CEC-BE13-7DB1A0F062EA}" type="presOf" srcId="{3CFE336E-2480-480D-9A4D-C8A29E976A1A}" destId="{9EE98974-0189-4ED3-8465-930354F4DAEA}" srcOrd="0" destOrd="0" presId="urn:microsoft.com/office/officeart/2008/layout/IncreasingCircleProcess"/>
    <dgm:cxn modelId="{E9974986-1D1F-477D-898D-A60EEB1307DA}" srcId="{8E09140D-CBFA-40E1-BB66-A1C9A7530FC6}" destId="{9062B66C-764F-4F9C-AC7F-B5218E41A59F}" srcOrd="0" destOrd="0" parTransId="{603DF5EE-1CED-4A18-ACC5-0A557A2CA420}" sibTransId="{1B17C603-962D-4360-AD2C-CA053250F9AC}"/>
    <dgm:cxn modelId="{8A8D786F-46D2-452F-AFE9-B391C424D6A3}" srcId="{31656302-D75D-42FB-8CDB-C30F67EAEADC}" destId="{3CFE336E-2480-480D-9A4D-C8A29E976A1A}" srcOrd="0" destOrd="0" parTransId="{22A711D4-3434-4A1F-9E2D-96CE7B0851C7}" sibTransId="{FDDFA4EF-9FC8-4064-A10E-0BBE5F7E1653}"/>
    <dgm:cxn modelId="{8291F396-DA62-4D81-B511-328E6A84691F}" srcId="{EE814951-0B41-4A52-AC8E-09B34A29525A}" destId="{8E09140D-CBFA-40E1-BB66-A1C9A7530FC6}" srcOrd="1" destOrd="0" parTransId="{FF871613-3DE0-4198-A6DF-D9AC5B5A699C}" sibTransId="{D19CFC82-C1A1-46BE-A3B3-67F4076B0EAC}"/>
    <dgm:cxn modelId="{F6518830-0FEC-4653-BABD-20F3B2BA7AEC}" srcId="{DC04BB52-37B2-4AB9-AD36-C68324090932}" destId="{48791626-D3D2-4988-99A2-9DE32F543478}" srcOrd="0" destOrd="0" parTransId="{457903A9-18A2-418B-B0C2-99CA3569ADCD}" sibTransId="{E5B00F75-3CB9-48B3-A773-A39AB84BE5F7}"/>
    <dgm:cxn modelId="{F7FA9E20-BFD6-4DE8-9F03-1BD59DD4606B}" type="presOf" srcId="{EE814951-0B41-4A52-AC8E-09B34A29525A}" destId="{4E174DBA-E814-4440-A90D-1FC392A8BCB2}" srcOrd="0" destOrd="0" presId="urn:microsoft.com/office/officeart/2008/layout/IncreasingCircleProcess"/>
    <dgm:cxn modelId="{57D58A15-828B-419C-AC13-35073A6FDBE9}" type="presOf" srcId="{DC04BB52-37B2-4AB9-AD36-C68324090932}" destId="{55035CAE-C741-40D5-886E-AEBB1E533C71}" srcOrd="0" destOrd="0" presId="urn:microsoft.com/office/officeart/2008/layout/IncreasingCircleProcess"/>
    <dgm:cxn modelId="{BBC1D20E-99D0-4D53-92C9-6AA688FB0C9B}" type="presOf" srcId="{9062B66C-764F-4F9C-AC7F-B5218E41A59F}" destId="{D8ED7C86-D1D4-4182-921F-C8875BD447D7}" srcOrd="0" destOrd="0" presId="urn:microsoft.com/office/officeart/2008/layout/IncreasingCircleProcess"/>
    <dgm:cxn modelId="{DF2B8C21-0F6F-4A48-B752-00100706882F}" type="presOf" srcId="{31656302-D75D-42FB-8CDB-C30F67EAEADC}" destId="{F7937211-8CAE-4D2D-AB76-3B12E196D955}" srcOrd="0" destOrd="0" presId="urn:microsoft.com/office/officeart/2008/layout/IncreasingCircleProcess"/>
    <dgm:cxn modelId="{F62FE7D5-76B1-42C1-ACBF-04010C20C2F6}" srcId="{EE814951-0B41-4A52-AC8E-09B34A29525A}" destId="{F0ADA4E3-22E8-4E90-8A26-C617B094CAA1}" srcOrd="0" destOrd="0" parTransId="{709F5821-8FB1-420A-BFAF-6D9134C04870}" sibTransId="{ABBAC5E7-DFCB-4780-B14F-ACD80D8C0B5C}"/>
    <dgm:cxn modelId="{2D32B886-D27B-4343-891A-F53160AA7283}" srcId="{EE814951-0B41-4A52-AC8E-09B34A29525A}" destId="{DC04BB52-37B2-4AB9-AD36-C68324090932}" srcOrd="2" destOrd="0" parTransId="{DCC97A1E-EE66-44DF-A1DE-726C258D6791}" sibTransId="{DB75F015-2F22-4EBC-8F75-63CBE8977798}"/>
    <dgm:cxn modelId="{0293719D-E75A-4CBE-80A5-C15A18C25AF0}" type="presParOf" srcId="{4E174DBA-E814-4440-A90D-1FC392A8BCB2}" destId="{544A8AE4-A5EA-4150-B459-B4143E79C380}" srcOrd="0" destOrd="0" presId="urn:microsoft.com/office/officeart/2008/layout/IncreasingCircleProcess"/>
    <dgm:cxn modelId="{549F0D58-D495-45B6-8CB4-4F62D6747B08}" type="presParOf" srcId="{544A8AE4-A5EA-4150-B459-B4143E79C380}" destId="{526E3FE7-0C24-444B-8378-4C5350B580FD}" srcOrd="0" destOrd="0" presId="urn:microsoft.com/office/officeart/2008/layout/IncreasingCircleProcess"/>
    <dgm:cxn modelId="{1B11A535-7F08-4836-8C82-6B946EC6F999}" type="presParOf" srcId="{544A8AE4-A5EA-4150-B459-B4143E79C380}" destId="{985612B4-0968-4CB2-A531-13B81DBE09FD}" srcOrd="1" destOrd="0" presId="urn:microsoft.com/office/officeart/2008/layout/IncreasingCircleProcess"/>
    <dgm:cxn modelId="{6B506C8F-1513-4CBC-94AB-F7E2C1E3075D}" type="presParOf" srcId="{544A8AE4-A5EA-4150-B459-B4143E79C380}" destId="{4AA677D2-BB92-445A-AB71-423DED7FC76D}" srcOrd="2" destOrd="0" presId="urn:microsoft.com/office/officeart/2008/layout/IncreasingCircleProcess"/>
    <dgm:cxn modelId="{AA318EA5-8674-4ABB-8526-DACD455BDB48}" type="presParOf" srcId="{544A8AE4-A5EA-4150-B459-B4143E79C380}" destId="{F55C5632-801E-4D56-8F0A-CE293BA2FD51}" srcOrd="3" destOrd="0" presId="urn:microsoft.com/office/officeart/2008/layout/IncreasingCircleProcess"/>
    <dgm:cxn modelId="{B4FBB273-7C6D-443C-859B-507650A32D11}" type="presParOf" srcId="{4E174DBA-E814-4440-A90D-1FC392A8BCB2}" destId="{7B6C6C09-1B09-4942-B705-887FAA3B3405}" srcOrd="1" destOrd="0" presId="urn:microsoft.com/office/officeart/2008/layout/IncreasingCircleProcess"/>
    <dgm:cxn modelId="{03A15C1E-92A4-4B11-8E71-0715A469249F}" type="presParOf" srcId="{4E174DBA-E814-4440-A90D-1FC392A8BCB2}" destId="{DBE6EBDC-035F-4D2D-9D0A-B0450A8EA0F8}" srcOrd="2" destOrd="0" presId="urn:microsoft.com/office/officeart/2008/layout/IncreasingCircleProcess"/>
    <dgm:cxn modelId="{511EAD28-5024-4AA0-B276-367B4E2F8B17}" type="presParOf" srcId="{DBE6EBDC-035F-4D2D-9D0A-B0450A8EA0F8}" destId="{DE9CC6A7-BE97-4A96-A32A-9CDCDCFC1702}" srcOrd="0" destOrd="0" presId="urn:microsoft.com/office/officeart/2008/layout/IncreasingCircleProcess"/>
    <dgm:cxn modelId="{0C53C603-69E2-4584-A3CA-CA681E8231B9}" type="presParOf" srcId="{DBE6EBDC-035F-4D2D-9D0A-B0450A8EA0F8}" destId="{21958333-A99A-4EC9-8ED1-BB4E5BFD23E2}" srcOrd="1" destOrd="0" presId="urn:microsoft.com/office/officeart/2008/layout/IncreasingCircleProcess"/>
    <dgm:cxn modelId="{81B216BF-F8DF-448F-A8C3-B4CD527929DF}" type="presParOf" srcId="{DBE6EBDC-035F-4D2D-9D0A-B0450A8EA0F8}" destId="{D8ED7C86-D1D4-4182-921F-C8875BD447D7}" srcOrd="2" destOrd="0" presId="urn:microsoft.com/office/officeart/2008/layout/IncreasingCircleProcess"/>
    <dgm:cxn modelId="{83731C8F-AEB2-4E5C-A762-75798D7550C9}" type="presParOf" srcId="{DBE6EBDC-035F-4D2D-9D0A-B0450A8EA0F8}" destId="{99A17055-0E3B-4496-B68B-C92039F9A256}" srcOrd="3" destOrd="0" presId="urn:microsoft.com/office/officeart/2008/layout/IncreasingCircleProcess"/>
    <dgm:cxn modelId="{DDC62FB6-4858-4570-B99A-60D039B64CCD}" type="presParOf" srcId="{4E174DBA-E814-4440-A90D-1FC392A8BCB2}" destId="{D2C00F0A-FD6B-4B84-A2B3-22B397ACA65B}" srcOrd="3" destOrd="0" presId="urn:microsoft.com/office/officeart/2008/layout/IncreasingCircleProcess"/>
    <dgm:cxn modelId="{7A3D9D5E-A3C1-4764-AD01-4913E123F22C}" type="presParOf" srcId="{4E174DBA-E814-4440-A90D-1FC392A8BCB2}" destId="{E1390D76-5E85-4EA8-B60A-AD364BFFEA06}" srcOrd="4" destOrd="0" presId="urn:microsoft.com/office/officeart/2008/layout/IncreasingCircleProcess"/>
    <dgm:cxn modelId="{79CA5224-4D21-4DF2-9EE0-E819202E2C43}" type="presParOf" srcId="{E1390D76-5E85-4EA8-B60A-AD364BFFEA06}" destId="{1A947206-C817-4B5D-8F8D-4C9F8BD34A85}" srcOrd="0" destOrd="0" presId="urn:microsoft.com/office/officeart/2008/layout/IncreasingCircleProcess"/>
    <dgm:cxn modelId="{89CA2008-DBCC-469A-8F58-56F4E0AE8D9E}" type="presParOf" srcId="{E1390D76-5E85-4EA8-B60A-AD364BFFEA06}" destId="{A4453038-2BDA-45C8-8971-85DCCAC54C63}" srcOrd="1" destOrd="0" presId="urn:microsoft.com/office/officeart/2008/layout/IncreasingCircleProcess"/>
    <dgm:cxn modelId="{B39E2729-7279-45A0-B293-778A3D510196}" type="presParOf" srcId="{E1390D76-5E85-4EA8-B60A-AD364BFFEA06}" destId="{C3DC1CF0-1348-46B3-BCF2-1816FFBAB5C9}" srcOrd="2" destOrd="0" presId="urn:microsoft.com/office/officeart/2008/layout/IncreasingCircleProcess"/>
    <dgm:cxn modelId="{52893CA9-13BE-4483-8277-550368619C30}" type="presParOf" srcId="{E1390D76-5E85-4EA8-B60A-AD364BFFEA06}" destId="{55035CAE-C741-40D5-886E-AEBB1E533C71}" srcOrd="3" destOrd="0" presId="urn:microsoft.com/office/officeart/2008/layout/IncreasingCircleProcess"/>
    <dgm:cxn modelId="{D2C61093-15D4-4841-BC1A-7B2B6EF35041}" type="presParOf" srcId="{4E174DBA-E814-4440-A90D-1FC392A8BCB2}" destId="{F0AD8A30-A383-4F06-B7D8-09BE79CD1166}" srcOrd="5" destOrd="0" presId="urn:microsoft.com/office/officeart/2008/layout/IncreasingCircleProcess"/>
    <dgm:cxn modelId="{419DFEAA-E33A-45A6-8FA6-F7AB9CBFFF40}" type="presParOf" srcId="{4E174DBA-E814-4440-A90D-1FC392A8BCB2}" destId="{FA303C26-9361-4012-8E35-37A0F4F19C5F}" srcOrd="6" destOrd="0" presId="urn:microsoft.com/office/officeart/2008/layout/IncreasingCircleProcess"/>
    <dgm:cxn modelId="{A9C3D291-A34E-4404-80B5-501B117F8004}" type="presParOf" srcId="{FA303C26-9361-4012-8E35-37A0F4F19C5F}" destId="{A09938B7-56AC-45A5-802D-C38713B1C071}" srcOrd="0" destOrd="0" presId="urn:microsoft.com/office/officeart/2008/layout/IncreasingCircleProcess"/>
    <dgm:cxn modelId="{5077AEE9-C7E8-4DC3-B462-8A46A0D88DA1}" type="presParOf" srcId="{FA303C26-9361-4012-8E35-37A0F4F19C5F}" destId="{16B17F66-F0C0-42E7-9828-7FCA1F6EE30A}" srcOrd="1" destOrd="0" presId="urn:microsoft.com/office/officeart/2008/layout/IncreasingCircleProcess"/>
    <dgm:cxn modelId="{1D2E4313-C53E-4865-BFAD-3E13F23DFA95}" type="presParOf" srcId="{FA303C26-9361-4012-8E35-37A0F4F19C5F}" destId="{9EE98974-0189-4ED3-8465-930354F4DAEA}" srcOrd="2" destOrd="0" presId="urn:microsoft.com/office/officeart/2008/layout/IncreasingCircleProcess"/>
    <dgm:cxn modelId="{7AEF7F66-6F82-4515-B685-83FBE4B50C64}" type="presParOf" srcId="{FA303C26-9361-4012-8E35-37A0F4F19C5F}" destId="{F7937211-8CAE-4D2D-AB76-3B12E196D955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814951-0B41-4A52-AC8E-09B34A29525A}" type="doc">
      <dgm:prSet loTypeId="urn:microsoft.com/office/officeart/2008/layout/Increasing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ADA4E3-22E8-4E90-8A26-C617B094CAA1}">
      <dgm:prSet phldrT="[Text]" custT="1"/>
      <dgm:spPr/>
      <dgm:t>
        <a:bodyPr anchor="ctr"/>
        <a:lstStyle/>
        <a:p>
          <a:r>
            <a:rPr lang="en-GB" sz="1400" b="1" dirty="0" smtClean="0"/>
            <a:t>Feature Extraction</a:t>
          </a:r>
          <a:endParaRPr lang="en-US" sz="1400" b="1" dirty="0"/>
        </a:p>
      </dgm:t>
    </dgm:pt>
    <dgm:pt modelId="{709F5821-8FB1-420A-BFAF-6D9134C04870}" type="parTrans" cxnId="{F62FE7D5-76B1-42C1-ACBF-04010C20C2F6}">
      <dgm:prSet/>
      <dgm:spPr/>
      <dgm:t>
        <a:bodyPr/>
        <a:lstStyle/>
        <a:p>
          <a:endParaRPr lang="en-US"/>
        </a:p>
      </dgm:t>
    </dgm:pt>
    <dgm:pt modelId="{ABBAC5E7-DFCB-4780-B14F-ACD80D8C0B5C}" type="sibTrans" cxnId="{F62FE7D5-76B1-42C1-ACBF-04010C20C2F6}">
      <dgm:prSet/>
      <dgm:spPr/>
      <dgm:t>
        <a:bodyPr/>
        <a:lstStyle/>
        <a:p>
          <a:endParaRPr lang="en-US"/>
        </a:p>
      </dgm:t>
    </dgm:pt>
    <dgm:pt modelId="{1AC159E5-7BA0-4FE6-9143-30E1AD2DE31D}">
      <dgm:prSet phldrT="[Text]" custT="1"/>
      <dgm:spPr/>
      <dgm:t>
        <a:bodyPr/>
        <a:lstStyle/>
        <a:p>
          <a:r>
            <a:rPr lang="en-GB" sz="1200" dirty="0" smtClean="0"/>
            <a:t>Extract features to represent customers within a specific customer month.</a:t>
          </a:r>
          <a:endParaRPr lang="en-US" sz="1200" dirty="0"/>
        </a:p>
      </dgm:t>
    </dgm:pt>
    <dgm:pt modelId="{339BBE0F-9570-40B1-BF17-2345ED5D5552}" type="parTrans" cxnId="{1EA81529-3209-4A4B-B339-283BD18B2740}">
      <dgm:prSet/>
      <dgm:spPr/>
      <dgm:t>
        <a:bodyPr/>
        <a:lstStyle/>
        <a:p>
          <a:endParaRPr lang="en-US"/>
        </a:p>
      </dgm:t>
    </dgm:pt>
    <dgm:pt modelId="{DF4BB9D2-E84E-4E13-AEF2-862AFAA44599}" type="sibTrans" cxnId="{1EA81529-3209-4A4B-B339-283BD18B2740}">
      <dgm:prSet/>
      <dgm:spPr/>
      <dgm:t>
        <a:bodyPr/>
        <a:lstStyle/>
        <a:p>
          <a:endParaRPr lang="en-US"/>
        </a:p>
      </dgm:t>
    </dgm:pt>
    <dgm:pt modelId="{8E09140D-CBFA-40E1-BB66-A1C9A7530FC6}">
      <dgm:prSet phldrT="[Text]" custT="1"/>
      <dgm:spPr/>
      <dgm:t>
        <a:bodyPr anchor="ctr"/>
        <a:lstStyle/>
        <a:p>
          <a:r>
            <a:rPr lang="en-GB" sz="1400" b="1" dirty="0" smtClean="0"/>
            <a:t>Feature Distributional Modelling</a:t>
          </a:r>
          <a:endParaRPr lang="en-US" sz="1400" b="1" dirty="0"/>
        </a:p>
      </dgm:t>
    </dgm:pt>
    <dgm:pt modelId="{FF871613-3DE0-4198-A6DF-D9AC5B5A699C}" type="parTrans" cxnId="{8291F396-DA62-4D81-B511-328E6A84691F}">
      <dgm:prSet/>
      <dgm:spPr/>
      <dgm:t>
        <a:bodyPr/>
        <a:lstStyle/>
        <a:p>
          <a:endParaRPr lang="en-US"/>
        </a:p>
      </dgm:t>
    </dgm:pt>
    <dgm:pt modelId="{D19CFC82-C1A1-46BE-A3B3-67F4076B0EAC}" type="sibTrans" cxnId="{8291F396-DA62-4D81-B511-328E6A84691F}">
      <dgm:prSet/>
      <dgm:spPr/>
      <dgm:t>
        <a:bodyPr/>
        <a:lstStyle/>
        <a:p>
          <a:endParaRPr lang="en-US"/>
        </a:p>
      </dgm:t>
    </dgm:pt>
    <dgm:pt modelId="{9062B66C-764F-4F9C-AC7F-B5218E41A59F}">
      <dgm:prSet phldrT="[Text]" custT="1"/>
      <dgm:spPr/>
      <dgm:t>
        <a:bodyPr/>
        <a:lstStyle/>
        <a:p>
          <a:r>
            <a:rPr lang="en-GB" sz="1200" dirty="0" smtClean="0"/>
            <a:t>Assess distributions, correlations, etc.</a:t>
          </a:r>
          <a:endParaRPr lang="en-US" sz="1200" dirty="0"/>
        </a:p>
      </dgm:t>
    </dgm:pt>
    <dgm:pt modelId="{603DF5EE-1CED-4A18-ACC5-0A557A2CA420}" type="parTrans" cxnId="{E9974986-1D1F-477D-898D-A60EEB1307DA}">
      <dgm:prSet/>
      <dgm:spPr/>
      <dgm:t>
        <a:bodyPr/>
        <a:lstStyle/>
        <a:p>
          <a:endParaRPr lang="en-US"/>
        </a:p>
      </dgm:t>
    </dgm:pt>
    <dgm:pt modelId="{1B17C603-962D-4360-AD2C-CA053250F9AC}" type="sibTrans" cxnId="{E9974986-1D1F-477D-898D-A60EEB1307DA}">
      <dgm:prSet/>
      <dgm:spPr/>
      <dgm:t>
        <a:bodyPr/>
        <a:lstStyle/>
        <a:p>
          <a:endParaRPr lang="en-US"/>
        </a:p>
      </dgm:t>
    </dgm:pt>
    <dgm:pt modelId="{DC04BB52-37B2-4AB9-AD36-C68324090932}">
      <dgm:prSet phldrT="[Text]" custT="1"/>
      <dgm:spPr/>
      <dgm:t>
        <a:bodyPr anchor="ctr"/>
        <a:lstStyle/>
        <a:p>
          <a:r>
            <a:rPr lang="en-GB" sz="1400" b="1" dirty="0" smtClean="0"/>
            <a:t>Clustering</a:t>
          </a:r>
          <a:endParaRPr lang="en-US" sz="1400" b="1" dirty="0"/>
        </a:p>
      </dgm:t>
    </dgm:pt>
    <dgm:pt modelId="{DCC97A1E-EE66-44DF-A1DE-726C258D6791}" type="parTrans" cxnId="{2D32B886-D27B-4343-891A-F53160AA7283}">
      <dgm:prSet/>
      <dgm:spPr/>
      <dgm:t>
        <a:bodyPr/>
        <a:lstStyle/>
        <a:p>
          <a:endParaRPr lang="en-US"/>
        </a:p>
      </dgm:t>
    </dgm:pt>
    <dgm:pt modelId="{DB75F015-2F22-4EBC-8F75-63CBE8977798}" type="sibTrans" cxnId="{2D32B886-D27B-4343-891A-F53160AA7283}">
      <dgm:prSet/>
      <dgm:spPr/>
      <dgm:t>
        <a:bodyPr/>
        <a:lstStyle/>
        <a:p>
          <a:endParaRPr lang="en-US"/>
        </a:p>
      </dgm:t>
    </dgm:pt>
    <dgm:pt modelId="{48791626-D3D2-4988-99A2-9DE32F543478}">
      <dgm:prSet phldrT="[Text]" custT="1"/>
      <dgm:spPr/>
      <dgm:t>
        <a:bodyPr/>
        <a:lstStyle/>
        <a:p>
          <a:r>
            <a:rPr lang="en-GB" sz="1200" dirty="0" smtClean="0"/>
            <a:t>Fit mixture model;</a:t>
          </a:r>
        </a:p>
        <a:p>
          <a:r>
            <a:rPr lang="en-GB" sz="1200" dirty="0" smtClean="0"/>
            <a:t>Define states</a:t>
          </a:r>
          <a:endParaRPr lang="en-US" sz="1200" dirty="0"/>
        </a:p>
      </dgm:t>
    </dgm:pt>
    <dgm:pt modelId="{457903A9-18A2-418B-B0C2-99CA3569ADCD}" type="parTrans" cxnId="{F6518830-0FEC-4653-BABD-20F3B2BA7AEC}">
      <dgm:prSet/>
      <dgm:spPr/>
      <dgm:t>
        <a:bodyPr/>
        <a:lstStyle/>
        <a:p>
          <a:endParaRPr lang="en-US"/>
        </a:p>
      </dgm:t>
    </dgm:pt>
    <dgm:pt modelId="{E5B00F75-3CB9-48B3-A773-A39AB84BE5F7}" type="sibTrans" cxnId="{F6518830-0FEC-4653-BABD-20F3B2BA7AEC}">
      <dgm:prSet/>
      <dgm:spPr/>
      <dgm:t>
        <a:bodyPr/>
        <a:lstStyle/>
        <a:p>
          <a:endParaRPr lang="en-US"/>
        </a:p>
      </dgm:t>
    </dgm:pt>
    <dgm:pt modelId="{31656302-D75D-42FB-8CDB-C30F67EAEADC}">
      <dgm:prSet phldrT="[Text]" custT="1"/>
      <dgm:spPr/>
      <dgm:t>
        <a:bodyPr anchor="ctr"/>
        <a:lstStyle/>
        <a:p>
          <a:r>
            <a:rPr lang="en-GB" sz="1400" b="1" dirty="0" smtClean="0"/>
            <a:t>Analytics and Prediction</a:t>
          </a:r>
          <a:endParaRPr lang="en-US" sz="1400" b="1" dirty="0"/>
        </a:p>
      </dgm:t>
    </dgm:pt>
    <dgm:pt modelId="{72F3AD42-37DD-4EE4-9471-E0DF1D5110ED}" type="parTrans" cxnId="{14F4A2CE-66B1-4D02-8FE4-46722DECC8AE}">
      <dgm:prSet/>
      <dgm:spPr/>
      <dgm:t>
        <a:bodyPr/>
        <a:lstStyle/>
        <a:p>
          <a:endParaRPr lang="en-US"/>
        </a:p>
      </dgm:t>
    </dgm:pt>
    <dgm:pt modelId="{B97C2EBD-E7CC-46E6-AB44-E5A64808991A}" type="sibTrans" cxnId="{14F4A2CE-66B1-4D02-8FE4-46722DECC8AE}">
      <dgm:prSet/>
      <dgm:spPr/>
      <dgm:t>
        <a:bodyPr/>
        <a:lstStyle/>
        <a:p>
          <a:endParaRPr lang="en-US"/>
        </a:p>
      </dgm:t>
    </dgm:pt>
    <dgm:pt modelId="{3CFE336E-2480-480D-9A4D-C8A29E976A1A}">
      <dgm:prSet phldrT="[Text]" custT="1"/>
      <dgm:spPr/>
      <dgm:t>
        <a:bodyPr/>
        <a:lstStyle/>
        <a:p>
          <a:r>
            <a:rPr lang="en-GB" sz="1200" b="0" dirty="0" smtClean="0"/>
            <a:t>Interpret clusters</a:t>
          </a:r>
          <a:endParaRPr lang="en-US" sz="1200" b="0" dirty="0"/>
        </a:p>
      </dgm:t>
    </dgm:pt>
    <dgm:pt modelId="{22A711D4-3434-4A1F-9E2D-96CE7B0851C7}" type="parTrans" cxnId="{8A8D786F-46D2-452F-AFE9-B391C424D6A3}">
      <dgm:prSet/>
      <dgm:spPr/>
      <dgm:t>
        <a:bodyPr/>
        <a:lstStyle/>
        <a:p>
          <a:endParaRPr lang="en-US"/>
        </a:p>
      </dgm:t>
    </dgm:pt>
    <dgm:pt modelId="{FDDFA4EF-9FC8-4064-A10E-0BBE5F7E1653}" type="sibTrans" cxnId="{8A8D786F-46D2-452F-AFE9-B391C424D6A3}">
      <dgm:prSet/>
      <dgm:spPr/>
      <dgm:t>
        <a:bodyPr/>
        <a:lstStyle/>
        <a:p>
          <a:endParaRPr lang="en-US"/>
        </a:p>
      </dgm:t>
    </dgm:pt>
    <dgm:pt modelId="{4E174DBA-E814-4440-A90D-1FC392A8BCB2}" type="pres">
      <dgm:prSet presAssocID="{EE814951-0B41-4A52-AC8E-09B34A29525A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44A8AE4-A5EA-4150-B459-B4143E79C380}" type="pres">
      <dgm:prSet presAssocID="{F0ADA4E3-22E8-4E90-8A26-C617B094CAA1}" presName="composite" presStyleCnt="0"/>
      <dgm:spPr/>
    </dgm:pt>
    <dgm:pt modelId="{526E3FE7-0C24-444B-8378-4C5350B580FD}" type="pres">
      <dgm:prSet presAssocID="{F0ADA4E3-22E8-4E90-8A26-C617B094CAA1}" presName="BackAccent" presStyleLbl="bgShp" presStyleIdx="0" presStyleCnt="4"/>
      <dgm:spPr/>
    </dgm:pt>
    <dgm:pt modelId="{985612B4-0968-4CB2-A531-13B81DBE09FD}" type="pres">
      <dgm:prSet presAssocID="{F0ADA4E3-22E8-4E90-8A26-C617B094CAA1}" presName="Accent" presStyleLbl="alignNode1" presStyleIdx="0" presStyleCnt="4"/>
      <dgm:spPr/>
    </dgm:pt>
    <dgm:pt modelId="{4AA677D2-BB92-445A-AB71-423DED7FC76D}" type="pres">
      <dgm:prSet presAssocID="{F0ADA4E3-22E8-4E90-8A26-C617B094CAA1}" presName="Child" presStyleLbl="revTx" presStyleIdx="0" presStyleCnt="8" custScaleX="200736" custLinFactNeighborX="28460" custLinFactNeighborY="745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5C5632-801E-4D56-8F0A-CE293BA2FD51}" type="pres">
      <dgm:prSet presAssocID="{F0ADA4E3-22E8-4E90-8A26-C617B094CAA1}" presName="Parent" presStyleLbl="revTx" presStyleIdx="1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6C6C09-1B09-4942-B705-887FAA3B3405}" type="pres">
      <dgm:prSet presAssocID="{ABBAC5E7-DFCB-4780-B14F-ACD80D8C0B5C}" presName="sibTrans" presStyleCnt="0"/>
      <dgm:spPr/>
    </dgm:pt>
    <dgm:pt modelId="{DBE6EBDC-035F-4D2D-9D0A-B0450A8EA0F8}" type="pres">
      <dgm:prSet presAssocID="{8E09140D-CBFA-40E1-BB66-A1C9A7530FC6}" presName="composite" presStyleCnt="0"/>
      <dgm:spPr/>
    </dgm:pt>
    <dgm:pt modelId="{DE9CC6A7-BE97-4A96-A32A-9CDCDCFC1702}" type="pres">
      <dgm:prSet presAssocID="{8E09140D-CBFA-40E1-BB66-A1C9A7530FC6}" presName="BackAccent" presStyleLbl="bgShp" presStyleIdx="1" presStyleCnt="4"/>
      <dgm:spPr/>
    </dgm:pt>
    <dgm:pt modelId="{21958333-A99A-4EC9-8ED1-BB4E5BFD23E2}" type="pres">
      <dgm:prSet presAssocID="{8E09140D-CBFA-40E1-BB66-A1C9A7530FC6}" presName="Accent" presStyleLbl="alignNode1" presStyleIdx="1" presStyleCnt="4"/>
      <dgm:spPr/>
    </dgm:pt>
    <dgm:pt modelId="{D8ED7C86-D1D4-4182-921F-C8875BD447D7}" type="pres">
      <dgm:prSet presAssocID="{8E09140D-CBFA-40E1-BB66-A1C9A7530FC6}" presName="Child" presStyleLbl="revTx" presStyleIdx="2" presStyleCnt="8" custLinFactNeighborY="719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A17055-0E3B-4496-B68B-C92039F9A256}" type="pres">
      <dgm:prSet presAssocID="{8E09140D-CBFA-40E1-BB66-A1C9A7530FC6}" presName="Parent" presStyleLbl="revTx" presStyleIdx="3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C00F0A-FD6B-4B84-A2B3-22B397ACA65B}" type="pres">
      <dgm:prSet presAssocID="{D19CFC82-C1A1-46BE-A3B3-67F4076B0EAC}" presName="sibTrans" presStyleCnt="0"/>
      <dgm:spPr/>
    </dgm:pt>
    <dgm:pt modelId="{E1390D76-5E85-4EA8-B60A-AD364BFFEA06}" type="pres">
      <dgm:prSet presAssocID="{DC04BB52-37B2-4AB9-AD36-C68324090932}" presName="composite" presStyleCnt="0"/>
      <dgm:spPr/>
    </dgm:pt>
    <dgm:pt modelId="{1A947206-C817-4B5D-8F8D-4C9F8BD34A85}" type="pres">
      <dgm:prSet presAssocID="{DC04BB52-37B2-4AB9-AD36-C68324090932}" presName="BackAccent" presStyleLbl="bgShp" presStyleIdx="2" presStyleCnt="4"/>
      <dgm:spPr/>
    </dgm:pt>
    <dgm:pt modelId="{A4453038-2BDA-45C8-8971-85DCCAC54C63}" type="pres">
      <dgm:prSet presAssocID="{DC04BB52-37B2-4AB9-AD36-C68324090932}" presName="Accent" presStyleLbl="alignNode1" presStyleIdx="2" presStyleCnt="4"/>
      <dgm:spPr/>
    </dgm:pt>
    <dgm:pt modelId="{C3DC1CF0-1348-46B3-BCF2-1816FFBAB5C9}" type="pres">
      <dgm:prSet presAssocID="{DC04BB52-37B2-4AB9-AD36-C68324090932}" presName="Child" presStyleLbl="revTx" presStyleIdx="4" presStyleCnt="8" custLinFactNeighborX="-2488" custLinFactNeighborY="764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035CAE-C741-40D5-886E-AEBB1E533C71}" type="pres">
      <dgm:prSet presAssocID="{DC04BB52-37B2-4AB9-AD36-C68324090932}" presName="Parent" presStyleLbl="revTx" presStyleIdx="5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AD8A30-A383-4F06-B7D8-09BE79CD1166}" type="pres">
      <dgm:prSet presAssocID="{DB75F015-2F22-4EBC-8F75-63CBE8977798}" presName="sibTrans" presStyleCnt="0"/>
      <dgm:spPr/>
    </dgm:pt>
    <dgm:pt modelId="{FA303C26-9361-4012-8E35-37A0F4F19C5F}" type="pres">
      <dgm:prSet presAssocID="{31656302-D75D-42FB-8CDB-C30F67EAEADC}" presName="composite" presStyleCnt="0"/>
      <dgm:spPr/>
    </dgm:pt>
    <dgm:pt modelId="{A09938B7-56AC-45A5-802D-C38713B1C071}" type="pres">
      <dgm:prSet presAssocID="{31656302-D75D-42FB-8CDB-C30F67EAEADC}" presName="BackAccent" presStyleLbl="bgShp" presStyleIdx="3" presStyleCnt="4"/>
      <dgm:spPr/>
    </dgm:pt>
    <dgm:pt modelId="{16B17F66-F0C0-42E7-9828-7FCA1F6EE30A}" type="pres">
      <dgm:prSet presAssocID="{31656302-D75D-42FB-8CDB-C30F67EAEADC}" presName="Accent" presStyleLbl="alignNode1" presStyleIdx="3" presStyleCnt="4"/>
      <dgm:spPr/>
    </dgm:pt>
    <dgm:pt modelId="{9EE98974-0189-4ED3-8465-930354F4DAEA}" type="pres">
      <dgm:prSet presAssocID="{31656302-D75D-42FB-8CDB-C30F67EAEADC}" presName="Child" presStyleLbl="revTx" presStyleIdx="6" presStyleCnt="8" custLinFactNeighborX="2573" custLinFactNeighborY="764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937211-8CAE-4D2D-AB76-3B12E196D955}" type="pres">
      <dgm:prSet presAssocID="{31656302-D75D-42FB-8CDB-C30F67EAEADC}" presName="Parent" presStyleLbl="revTx" presStyleIdx="7" presStyleCnt="8" custScaleX="10657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EA81529-3209-4A4B-B339-283BD18B2740}" srcId="{F0ADA4E3-22E8-4E90-8A26-C617B094CAA1}" destId="{1AC159E5-7BA0-4FE6-9143-30E1AD2DE31D}" srcOrd="0" destOrd="0" parTransId="{339BBE0F-9570-40B1-BF17-2345ED5D5552}" sibTransId="{DF4BB9D2-E84E-4E13-AEF2-862AFAA44599}"/>
    <dgm:cxn modelId="{4FBFCDC9-9681-499A-9FD6-BD398078DC63}" type="presOf" srcId="{48791626-D3D2-4988-99A2-9DE32F543478}" destId="{C3DC1CF0-1348-46B3-BCF2-1816FFBAB5C9}" srcOrd="0" destOrd="0" presId="urn:microsoft.com/office/officeart/2008/layout/IncreasingCircleProcess"/>
    <dgm:cxn modelId="{14F4A2CE-66B1-4D02-8FE4-46722DECC8AE}" srcId="{EE814951-0B41-4A52-AC8E-09B34A29525A}" destId="{31656302-D75D-42FB-8CDB-C30F67EAEADC}" srcOrd="3" destOrd="0" parTransId="{72F3AD42-37DD-4EE4-9471-E0DF1D5110ED}" sibTransId="{B97C2EBD-E7CC-46E6-AB44-E5A64808991A}"/>
    <dgm:cxn modelId="{3D5E16AC-C589-4177-B176-88048FE3B4DB}" type="presOf" srcId="{F0ADA4E3-22E8-4E90-8A26-C617B094CAA1}" destId="{F55C5632-801E-4D56-8F0A-CE293BA2FD51}" srcOrd="0" destOrd="0" presId="urn:microsoft.com/office/officeart/2008/layout/IncreasingCircleProcess"/>
    <dgm:cxn modelId="{0F2D92A2-02B2-4073-BB97-CD0655E6DF74}" type="presOf" srcId="{1AC159E5-7BA0-4FE6-9143-30E1AD2DE31D}" destId="{4AA677D2-BB92-445A-AB71-423DED7FC76D}" srcOrd="0" destOrd="0" presId="urn:microsoft.com/office/officeart/2008/layout/IncreasingCircleProcess"/>
    <dgm:cxn modelId="{D0AF49B6-CA61-4E65-B8C5-F77C71725140}" type="presOf" srcId="{8E09140D-CBFA-40E1-BB66-A1C9A7530FC6}" destId="{99A17055-0E3B-4496-B68B-C92039F9A256}" srcOrd="0" destOrd="0" presId="urn:microsoft.com/office/officeart/2008/layout/IncreasingCircleProcess"/>
    <dgm:cxn modelId="{AAE19BBA-E4CC-4CEC-BE13-7DB1A0F062EA}" type="presOf" srcId="{3CFE336E-2480-480D-9A4D-C8A29E976A1A}" destId="{9EE98974-0189-4ED3-8465-930354F4DAEA}" srcOrd="0" destOrd="0" presId="urn:microsoft.com/office/officeart/2008/layout/IncreasingCircleProcess"/>
    <dgm:cxn modelId="{E9974986-1D1F-477D-898D-A60EEB1307DA}" srcId="{8E09140D-CBFA-40E1-BB66-A1C9A7530FC6}" destId="{9062B66C-764F-4F9C-AC7F-B5218E41A59F}" srcOrd="0" destOrd="0" parTransId="{603DF5EE-1CED-4A18-ACC5-0A557A2CA420}" sibTransId="{1B17C603-962D-4360-AD2C-CA053250F9AC}"/>
    <dgm:cxn modelId="{8A8D786F-46D2-452F-AFE9-B391C424D6A3}" srcId="{31656302-D75D-42FB-8CDB-C30F67EAEADC}" destId="{3CFE336E-2480-480D-9A4D-C8A29E976A1A}" srcOrd="0" destOrd="0" parTransId="{22A711D4-3434-4A1F-9E2D-96CE7B0851C7}" sibTransId="{FDDFA4EF-9FC8-4064-A10E-0BBE5F7E1653}"/>
    <dgm:cxn modelId="{8291F396-DA62-4D81-B511-328E6A84691F}" srcId="{EE814951-0B41-4A52-AC8E-09B34A29525A}" destId="{8E09140D-CBFA-40E1-BB66-A1C9A7530FC6}" srcOrd="1" destOrd="0" parTransId="{FF871613-3DE0-4198-A6DF-D9AC5B5A699C}" sibTransId="{D19CFC82-C1A1-46BE-A3B3-67F4076B0EAC}"/>
    <dgm:cxn modelId="{F6518830-0FEC-4653-BABD-20F3B2BA7AEC}" srcId="{DC04BB52-37B2-4AB9-AD36-C68324090932}" destId="{48791626-D3D2-4988-99A2-9DE32F543478}" srcOrd="0" destOrd="0" parTransId="{457903A9-18A2-418B-B0C2-99CA3569ADCD}" sibTransId="{E5B00F75-3CB9-48B3-A773-A39AB84BE5F7}"/>
    <dgm:cxn modelId="{F7FA9E20-BFD6-4DE8-9F03-1BD59DD4606B}" type="presOf" srcId="{EE814951-0B41-4A52-AC8E-09B34A29525A}" destId="{4E174DBA-E814-4440-A90D-1FC392A8BCB2}" srcOrd="0" destOrd="0" presId="urn:microsoft.com/office/officeart/2008/layout/IncreasingCircleProcess"/>
    <dgm:cxn modelId="{57D58A15-828B-419C-AC13-35073A6FDBE9}" type="presOf" srcId="{DC04BB52-37B2-4AB9-AD36-C68324090932}" destId="{55035CAE-C741-40D5-886E-AEBB1E533C71}" srcOrd="0" destOrd="0" presId="urn:microsoft.com/office/officeart/2008/layout/IncreasingCircleProcess"/>
    <dgm:cxn modelId="{BBC1D20E-99D0-4D53-92C9-6AA688FB0C9B}" type="presOf" srcId="{9062B66C-764F-4F9C-AC7F-B5218E41A59F}" destId="{D8ED7C86-D1D4-4182-921F-C8875BD447D7}" srcOrd="0" destOrd="0" presId="urn:microsoft.com/office/officeart/2008/layout/IncreasingCircleProcess"/>
    <dgm:cxn modelId="{DF2B8C21-0F6F-4A48-B752-00100706882F}" type="presOf" srcId="{31656302-D75D-42FB-8CDB-C30F67EAEADC}" destId="{F7937211-8CAE-4D2D-AB76-3B12E196D955}" srcOrd="0" destOrd="0" presId="urn:microsoft.com/office/officeart/2008/layout/IncreasingCircleProcess"/>
    <dgm:cxn modelId="{F62FE7D5-76B1-42C1-ACBF-04010C20C2F6}" srcId="{EE814951-0B41-4A52-AC8E-09B34A29525A}" destId="{F0ADA4E3-22E8-4E90-8A26-C617B094CAA1}" srcOrd="0" destOrd="0" parTransId="{709F5821-8FB1-420A-BFAF-6D9134C04870}" sibTransId="{ABBAC5E7-DFCB-4780-B14F-ACD80D8C0B5C}"/>
    <dgm:cxn modelId="{2D32B886-D27B-4343-891A-F53160AA7283}" srcId="{EE814951-0B41-4A52-AC8E-09B34A29525A}" destId="{DC04BB52-37B2-4AB9-AD36-C68324090932}" srcOrd="2" destOrd="0" parTransId="{DCC97A1E-EE66-44DF-A1DE-726C258D6791}" sibTransId="{DB75F015-2F22-4EBC-8F75-63CBE8977798}"/>
    <dgm:cxn modelId="{0293719D-E75A-4CBE-80A5-C15A18C25AF0}" type="presParOf" srcId="{4E174DBA-E814-4440-A90D-1FC392A8BCB2}" destId="{544A8AE4-A5EA-4150-B459-B4143E79C380}" srcOrd="0" destOrd="0" presId="urn:microsoft.com/office/officeart/2008/layout/IncreasingCircleProcess"/>
    <dgm:cxn modelId="{549F0D58-D495-45B6-8CB4-4F62D6747B08}" type="presParOf" srcId="{544A8AE4-A5EA-4150-B459-B4143E79C380}" destId="{526E3FE7-0C24-444B-8378-4C5350B580FD}" srcOrd="0" destOrd="0" presId="urn:microsoft.com/office/officeart/2008/layout/IncreasingCircleProcess"/>
    <dgm:cxn modelId="{1B11A535-7F08-4836-8C82-6B946EC6F999}" type="presParOf" srcId="{544A8AE4-A5EA-4150-B459-B4143E79C380}" destId="{985612B4-0968-4CB2-A531-13B81DBE09FD}" srcOrd="1" destOrd="0" presId="urn:microsoft.com/office/officeart/2008/layout/IncreasingCircleProcess"/>
    <dgm:cxn modelId="{6B506C8F-1513-4CBC-94AB-F7E2C1E3075D}" type="presParOf" srcId="{544A8AE4-A5EA-4150-B459-B4143E79C380}" destId="{4AA677D2-BB92-445A-AB71-423DED7FC76D}" srcOrd="2" destOrd="0" presId="urn:microsoft.com/office/officeart/2008/layout/IncreasingCircleProcess"/>
    <dgm:cxn modelId="{AA318EA5-8674-4ABB-8526-DACD455BDB48}" type="presParOf" srcId="{544A8AE4-A5EA-4150-B459-B4143E79C380}" destId="{F55C5632-801E-4D56-8F0A-CE293BA2FD51}" srcOrd="3" destOrd="0" presId="urn:microsoft.com/office/officeart/2008/layout/IncreasingCircleProcess"/>
    <dgm:cxn modelId="{B4FBB273-7C6D-443C-859B-507650A32D11}" type="presParOf" srcId="{4E174DBA-E814-4440-A90D-1FC392A8BCB2}" destId="{7B6C6C09-1B09-4942-B705-887FAA3B3405}" srcOrd="1" destOrd="0" presId="urn:microsoft.com/office/officeart/2008/layout/IncreasingCircleProcess"/>
    <dgm:cxn modelId="{03A15C1E-92A4-4B11-8E71-0715A469249F}" type="presParOf" srcId="{4E174DBA-E814-4440-A90D-1FC392A8BCB2}" destId="{DBE6EBDC-035F-4D2D-9D0A-B0450A8EA0F8}" srcOrd="2" destOrd="0" presId="urn:microsoft.com/office/officeart/2008/layout/IncreasingCircleProcess"/>
    <dgm:cxn modelId="{511EAD28-5024-4AA0-B276-367B4E2F8B17}" type="presParOf" srcId="{DBE6EBDC-035F-4D2D-9D0A-B0450A8EA0F8}" destId="{DE9CC6A7-BE97-4A96-A32A-9CDCDCFC1702}" srcOrd="0" destOrd="0" presId="urn:microsoft.com/office/officeart/2008/layout/IncreasingCircleProcess"/>
    <dgm:cxn modelId="{0C53C603-69E2-4584-A3CA-CA681E8231B9}" type="presParOf" srcId="{DBE6EBDC-035F-4D2D-9D0A-B0450A8EA0F8}" destId="{21958333-A99A-4EC9-8ED1-BB4E5BFD23E2}" srcOrd="1" destOrd="0" presId="urn:microsoft.com/office/officeart/2008/layout/IncreasingCircleProcess"/>
    <dgm:cxn modelId="{81B216BF-F8DF-448F-A8C3-B4CD527929DF}" type="presParOf" srcId="{DBE6EBDC-035F-4D2D-9D0A-B0450A8EA0F8}" destId="{D8ED7C86-D1D4-4182-921F-C8875BD447D7}" srcOrd="2" destOrd="0" presId="urn:microsoft.com/office/officeart/2008/layout/IncreasingCircleProcess"/>
    <dgm:cxn modelId="{83731C8F-AEB2-4E5C-A762-75798D7550C9}" type="presParOf" srcId="{DBE6EBDC-035F-4D2D-9D0A-B0450A8EA0F8}" destId="{99A17055-0E3B-4496-B68B-C92039F9A256}" srcOrd="3" destOrd="0" presId="urn:microsoft.com/office/officeart/2008/layout/IncreasingCircleProcess"/>
    <dgm:cxn modelId="{DDC62FB6-4858-4570-B99A-60D039B64CCD}" type="presParOf" srcId="{4E174DBA-E814-4440-A90D-1FC392A8BCB2}" destId="{D2C00F0A-FD6B-4B84-A2B3-22B397ACA65B}" srcOrd="3" destOrd="0" presId="urn:microsoft.com/office/officeart/2008/layout/IncreasingCircleProcess"/>
    <dgm:cxn modelId="{7A3D9D5E-A3C1-4764-AD01-4913E123F22C}" type="presParOf" srcId="{4E174DBA-E814-4440-A90D-1FC392A8BCB2}" destId="{E1390D76-5E85-4EA8-B60A-AD364BFFEA06}" srcOrd="4" destOrd="0" presId="urn:microsoft.com/office/officeart/2008/layout/IncreasingCircleProcess"/>
    <dgm:cxn modelId="{79CA5224-4D21-4DF2-9EE0-E819202E2C43}" type="presParOf" srcId="{E1390D76-5E85-4EA8-B60A-AD364BFFEA06}" destId="{1A947206-C817-4B5D-8F8D-4C9F8BD34A85}" srcOrd="0" destOrd="0" presId="urn:microsoft.com/office/officeart/2008/layout/IncreasingCircleProcess"/>
    <dgm:cxn modelId="{89CA2008-DBCC-469A-8F58-56F4E0AE8D9E}" type="presParOf" srcId="{E1390D76-5E85-4EA8-B60A-AD364BFFEA06}" destId="{A4453038-2BDA-45C8-8971-85DCCAC54C63}" srcOrd="1" destOrd="0" presId="urn:microsoft.com/office/officeart/2008/layout/IncreasingCircleProcess"/>
    <dgm:cxn modelId="{B39E2729-7279-45A0-B293-778A3D510196}" type="presParOf" srcId="{E1390D76-5E85-4EA8-B60A-AD364BFFEA06}" destId="{C3DC1CF0-1348-46B3-BCF2-1816FFBAB5C9}" srcOrd="2" destOrd="0" presId="urn:microsoft.com/office/officeart/2008/layout/IncreasingCircleProcess"/>
    <dgm:cxn modelId="{52893CA9-13BE-4483-8277-550368619C30}" type="presParOf" srcId="{E1390D76-5E85-4EA8-B60A-AD364BFFEA06}" destId="{55035CAE-C741-40D5-886E-AEBB1E533C71}" srcOrd="3" destOrd="0" presId="urn:microsoft.com/office/officeart/2008/layout/IncreasingCircleProcess"/>
    <dgm:cxn modelId="{D2C61093-15D4-4841-BC1A-7B2B6EF35041}" type="presParOf" srcId="{4E174DBA-E814-4440-A90D-1FC392A8BCB2}" destId="{F0AD8A30-A383-4F06-B7D8-09BE79CD1166}" srcOrd="5" destOrd="0" presId="urn:microsoft.com/office/officeart/2008/layout/IncreasingCircleProcess"/>
    <dgm:cxn modelId="{419DFEAA-E33A-45A6-8FA6-F7AB9CBFFF40}" type="presParOf" srcId="{4E174DBA-E814-4440-A90D-1FC392A8BCB2}" destId="{FA303C26-9361-4012-8E35-37A0F4F19C5F}" srcOrd="6" destOrd="0" presId="urn:microsoft.com/office/officeart/2008/layout/IncreasingCircleProcess"/>
    <dgm:cxn modelId="{A9C3D291-A34E-4404-80B5-501B117F8004}" type="presParOf" srcId="{FA303C26-9361-4012-8E35-37A0F4F19C5F}" destId="{A09938B7-56AC-45A5-802D-C38713B1C071}" srcOrd="0" destOrd="0" presId="urn:microsoft.com/office/officeart/2008/layout/IncreasingCircleProcess"/>
    <dgm:cxn modelId="{5077AEE9-C7E8-4DC3-B462-8A46A0D88DA1}" type="presParOf" srcId="{FA303C26-9361-4012-8E35-37A0F4F19C5F}" destId="{16B17F66-F0C0-42E7-9828-7FCA1F6EE30A}" srcOrd="1" destOrd="0" presId="urn:microsoft.com/office/officeart/2008/layout/IncreasingCircleProcess"/>
    <dgm:cxn modelId="{1D2E4313-C53E-4865-BFAD-3E13F23DFA95}" type="presParOf" srcId="{FA303C26-9361-4012-8E35-37A0F4F19C5F}" destId="{9EE98974-0189-4ED3-8465-930354F4DAEA}" srcOrd="2" destOrd="0" presId="urn:microsoft.com/office/officeart/2008/layout/IncreasingCircleProcess"/>
    <dgm:cxn modelId="{7AEF7F66-6F82-4515-B685-83FBE4B50C64}" type="presParOf" srcId="{FA303C26-9361-4012-8E35-37A0F4F19C5F}" destId="{F7937211-8CAE-4D2D-AB76-3B12E196D955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E814951-0B41-4A52-AC8E-09B34A29525A}" type="doc">
      <dgm:prSet loTypeId="urn:microsoft.com/office/officeart/2008/layout/Increasing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ADA4E3-22E8-4E90-8A26-C617B094CAA1}">
      <dgm:prSet phldrT="[Text]" custT="1"/>
      <dgm:spPr/>
      <dgm:t>
        <a:bodyPr anchor="ctr"/>
        <a:lstStyle/>
        <a:p>
          <a:r>
            <a:rPr lang="en-GB" sz="1400" b="1" dirty="0" smtClean="0"/>
            <a:t>Feature Extraction</a:t>
          </a:r>
          <a:endParaRPr lang="en-US" sz="1400" b="1" dirty="0"/>
        </a:p>
      </dgm:t>
    </dgm:pt>
    <dgm:pt modelId="{709F5821-8FB1-420A-BFAF-6D9134C04870}" type="parTrans" cxnId="{F62FE7D5-76B1-42C1-ACBF-04010C20C2F6}">
      <dgm:prSet/>
      <dgm:spPr/>
      <dgm:t>
        <a:bodyPr/>
        <a:lstStyle/>
        <a:p>
          <a:endParaRPr lang="en-US"/>
        </a:p>
      </dgm:t>
    </dgm:pt>
    <dgm:pt modelId="{ABBAC5E7-DFCB-4780-B14F-ACD80D8C0B5C}" type="sibTrans" cxnId="{F62FE7D5-76B1-42C1-ACBF-04010C20C2F6}">
      <dgm:prSet/>
      <dgm:spPr/>
      <dgm:t>
        <a:bodyPr/>
        <a:lstStyle/>
        <a:p>
          <a:endParaRPr lang="en-US"/>
        </a:p>
      </dgm:t>
    </dgm:pt>
    <dgm:pt modelId="{1AC159E5-7BA0-4FE6-9143-30E1AD2DE31D}">
      <dgm:prSet phldrT="[Text]" custT="1"/>
      <dgm:spPr/>
      <dgm:t>
        <a:bodyPr/>
        <a:lstStyle/>
        <a:p>
          <a:r>
            <a:rPr lang="en-GB" sz="1200" dirty="0" smtClean="0"/>
            <a:t>Extract features to represent customers within a specific customer month.</a:t>
          </a:r>
          <a:endParaRPr lang="en-US" sz="1200" dirty="0"/>
        </a:p>
      </dgm:t>
    </dgm:pt>
    <dgm:pt modelId="{339BBE0F-9570-40B1-BF17-2345ED5D5552}" type="parTrans" cxnId="{1EA81529-3209-4A4B-B339-283BD18B2740}">
      <dgm:prSet/>
      <dgm:spPr/>
      <dgm:t>
        <a:bodyPr/>
        <a:lstStyle/>
        <a:p>
          <a:endParaRPr lang="en-US"/>
        </a:p>
      </dgm:t>
    </dgm:pt>
    <dgm:pt modelId="{DF4BB9D2-E84E-4E13-AEF2-862AFAA44599}" type="sibTrans" cxnId="{1EA81529-3209-4A4B-B339-283BD18B2740}">
      <dgm:prSet/>
      <dgm:spPr/>
      <dgm:t>
        <a:bodyPr/>
        <a:lstStyle/>
        <a:p>
          <a:endParaRPr lang="en-US"/>
        </a:p>
      </dgm:t>
    </dgm:pt>
    <dgm:pt modelId="{8E09140D-CBFA-40E1-BB66-A1C9A7530FC6}">
      <dgm:prSet phldrT="[Text]" custT="1"/>
      <dgm:spPr/>
      <dgm:t>
        <a:bodyPr anchor="ctr"/>
        <a:lstStyle/>
        <a:p>
          <a:r>
            <a:rPr lang="en-GB" sz="1400" b="1" dirty="0" smtClean="0"/>
            <a:t>Feature Distributional Modelling</a:t>
          </a:r>
          <a:endParaRPr lang="en-US" sz="1400" b="1" dirty="0"/>
        </a:p>
      </dgm:t>
    </dgm:pt>
    <dgm:pt modelId="{FF871613-3DE0-4198-A6DF-D9AC5B5A699C}" type="parTrans" cxnId="{8291F396-DA62-4D81-B511-328E6A84691F}">
      <dgm:prSet/>
      <dgm:spPr/>
      <dgm:t>
        <a:bodyPr/>
        <a:lstStyle/>
        <a:p>
          <a:endParaRPr lang="en-US"/>
        </a:p>
      </dgm:t>
    </dgm:pt>
    <dgm:pt modelId="{D19CFC82-C1A1-46BE-A3B3-67F4076B0EAC}" type="sibTrans" cxnId="{8291F396-DA62-4D81-B511-328E6A84691F}">
      <dgm:prSet/>
      <dgm:spPr/>
      <dgm:t>
        <a:bodyPr/>
        <a:lstStyle/>
        <a:p>
          <a:endParaRPr lang="en-US"/>
        </a:p>
      </dgm:t>
    </dgm:pt>
    <dgm:pt modelId="{9062B66C-764F-4F9C-AC7F-B5218E41A59F}">
      <dgm:prSet phldrT="[Text]" custT="1"/>
      <dgm:spPr/>
      <dgm:t>
        <a:bodyPr/>
        <a:lstStyle/>
        <a:p>
          <a:r>
            <a:rPr lang="en-GB" sz="1200" dirty="0" smtClean="0"/>
            <a:t>Assess distributions, correlations, etc.</a:t>
          </a:r>
          <a:endParaRPr lang="en-US" sz="1200" dirty="0"/>
        </a:p>
      </dgm:t>
    </dgm:pt>
    <dgm:pt modelId="{603DF5EE-1CED-4A18-ACC5-0A557A2CA420}" type="parTrans" cxnId="{E9974986-1D1F-477D-898D-A60EEB1307DA}">
      <dgm:prSet/>
      <dgm:spPr/>
      <dgm:t>
        <a:bodyPr/>
        <a:lstStyle/>
        <a:p>
          <a:endParaRPr lang="en-US"/>
        </a:p>
      </dgm:t>
    </dgm:pt>
    <dgm:pt modelId="{1B17C603-962D-4360-AD2C-CA053250F9AC}" type="sibTrans" cxnId="{E9974986-1D1F-477D-898D-A60EEB1307DA}">
      <dgm:prSet/>
      <dgm:spPr/>
      <dgm:t>
        <a:bodyPr/>
        <a:lstStyle/>
        <a:p>
          <a:endParaRPr lang="en-US"/>
        </a:p>
      </dgm:t>
    </dgm:pt>
    <dgm:pt modelId="{DC04BB52-37B2-4AB9-AD36-C68324090932}">
      <dgm:prSet phldrT="[Text]" custT="1"/>
      <dgm:spPr/>
      <dgm:t>
        <a:bodyPr anchor="ctr"/>
        <a:lstStyle/>
        <a:p>
          <a:r>
            <a:rPr lang="en-GB" sz="1400" b="1" dirty="0" smtClean="0"/>
            <a:t>Clustering</a:t>
          </a:r>
          <a:endParaRPr lang="en-US" sz="1400" b="1" dirty="0"/>
        </a:p>
      </dgm:t>
    </dgm:pt>
    <dgm:pt modelId="{DCC97A1E-EE66-44DF-A1DE-726C258D6791}" type="parTrans" cxnId="{2D32B886-D27B-4343-891A-F53160AA7283}">
      <dgm:prSet/>
      <dgm:spPr/>
      <dgm:t>
        <a:bodyPr/>
        <a:lstStyle/>
        <a:p>
          <a:endParaRPr lang="en-US"/>
        </a:p>
      </dgm:t>
    </dgm:pt>
    <dgm:pt modelId="{DB75F015-2F22-4EBC-8F75-63CBE8977798}" type="sibTrans" cxnId="{2D32B886-D27B-4343-891A-F53160AA7283}">
      <dgm:prSet/>
      <dgm:spPr/>
      <dgm:t>
        <a:bodyPr/>
        <a:lstStyle/>
        <a:p>
          <a:endParaRPr lang="en-US"/>
        </a:p>
      </dgm:t>
    </dgm:pt>
    <dgm:pt modelId="{48791626-D3D2-4988-99A2-9DE32F543478}">
      <dgm:prSet phldrT="[Text]" custT="1"/>
      <dgm:spPr/>
      <dgm:t>
        <a:bodyPr/>
        <a:lstStyle/>
        <a:p>
          <a:r>
            <a:rPr lang="en-GB" sz="1200" dirty="0" smtClean="0"/>
            <a:t>Fit mixture model;</a:t>
          </a:r>
        </a:p>
        <a:p>
          <a:r>
            <a:rPr lang="en-GB" sz="1200" dirty="0" smtClean="0"/>
            <a:t>Define states</a:t>
          </a:r>
          <a:endParaRPr lang="en-US" sz="1200" dirty="0"/>
        </a:p>
      </dgm:t>
    </dgm:pt>
    <dgm:pt modelId="{457903A9-18A2-418B-B0C2-99CA3569ADCD}" type="parTrans" cxnId="{F6518830-0FEC-4653-BABD-20F3B2BA7AEC}">
      <dgm:prSet/>
      <dgm:spPr/>
      <dgm:t>
        <a:bodyPr/>
        <a:lstStyle/>
        <a:p>
          <a:endParaRPr lang="en-US"/>
        </a:p>
      </dgm:t>
    </dgm:pt>
    <dgm:pt modelId="{E5B00F75-3CB9-48B3-A773-A39AB84BE5F7}" type="sibTrans" cxnId="{F6518830-0FEC-4653-BABD-20F3B2BA7AEC}">
      <dgm:prSet/>
      <dgm:spPr/>
      <dgm:t>
        <a:bodyPr/>
        <a:lstStyle/>
        <a:p>
          <a:endParaRPr lang="en-US"/>
        </a:p>
      </dgm:t>
    </dgm:pt>
    <dgm:pt modelId="{31656302-D75D-42FB-8CDB-C30F67EAEADC}">
      <dgm:prSet phldrT="[Text]" custT="1"/>
      <dgm:spPr/>
      <dgm:t>
        <a:bodyPr anchor="ctr"/>
        <a:lstStyle/>
        <a:p>
          <a:r>
            <a:rPr lang="en-GB" sz="1400" b="1" dirty="0" smtClean="0"/>
            <a:t>Analytics and Prediction</a:t>
          </a:r>
          <a:endParaRPr lang="en-US" sz="1400" b="1" dirty="0"/>
        </a:p>
      </dgm:t>
    </dgm:pt>
    <dgm:pt modelId="{72F3AD42-37DD-4EE4-9471-E0DF1D5110ED}" type="parTrans" cxnId="{14F4A2CE-66B1-4D02-8FE4-46722DECC8AE}">
      <dgm:prSet/>
      <dgm:spPr/>
      <dgm:t>
        <a:bodyPr/>
        <a:lstStyle/>
        <a:p>
          <a:endParaRPr lang="en-US"/>
        </a:p>
      </dgm:t>
    </dgm:pt>
    <dgm:pt modelId="{B97C2EBD-E7CC-46E6-AB44-E5A64808991A}" type="sibTrans" cxnId="{14F4A2CE-66B1-4D02-8FE4-46722DECC8AE}">
      <dgm:prSet/>
      <dgm:spPr/>
      <dgm:t>
        <a:bodyPr/>
        <a:lstStyle/>
        <a:p>
          <a:endParaRPr lang="en-US"/>
        </a:p>
      </dgm:t>
    </dgm:pt>
    <dgm:pt modelId="{3CFE336E-2480-480D-9A4D-C8A29E976A1A}">
      <dgm:prSet phldrT="[Text]" custT="1"/>
      <dgm:spPr/>
      <dgm:t>
        <a:bodyPr/>
        <a:lstStyle/>
        <a:p>
          <a:r>
            <a:rPr lang="en-GB" sz="1200" b="0" dirty="0" smtClean="0"/>
            <a:t>Interpret clusters</a:t>
          </a:r>
          <a:endParaRPr lang="en-US" sz="1200" b="0" dirty="0"/>
        </a:p>
      </dgm:t>
    </dgm:pt>
    <dgm:pt modelId="{22A711D4-3434-4A1F-9E2D-96CE7B0851C7}" type="parTrans" cxnId="{8A8D786F-46D2-452F-AFE9-B391C424D6A3}">
      <dgm:prSet/>
      <dgm:spPr/>
      <dgm:t>
        <a:bodyPr/>
        <a:lstStyle/>
        <a:p>
          <a:endParaRPr lang="en-US"/>
        </a:p>
      </dgm:t>
    </dgm:pt>
    <dgm:pt modelId="{FDDFA4EF-9FC8-4064-A10E-0BBE5F7E1653}" type="sibTrans" cxnId="{8A8D786F-46D2-452F-AFE9-B391C424D6A3}">
      <dgm:prSet/>
      <dgm:spPr/>
      <dgm:t>
        <a:bodyPr/>
        <a:lstStyle/>
        <a:p>
          <a:endParaRPr lang="en-US"/>
        </a:p>
      </dgm:t>
    </dgm:pt>
    <dgm:pt modelId="{4E174DBA-E814-4440-A90D-1FC392A8BCB2}" type="pres">
      <dgm:prSet presAssocID="{EE814951-0B41-4A52-AC8E-09B34A29525A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44A8AE4-A5EA-4150-B459-B4143E79C380}" type="pres">
      <dgm:prSet presAssocID="{F0ADA4E3-22E8-4E90-8A26-C617B094CAA1}" presName="composite" presStyleCnt="0"/>
      <dgm:spPr/>
    </dgm:pt>
    <dgm:pt modelId="{526E3FE7-0C24-444B-8378-4C5350B580FD}" type="pres">
      <dgm:prSet presAssocID="{F0ADA4E3-22E8-4E90-8A26-C617B094CAA1}" presName="BackAccent" presStyleLbl="bgShp" presStyleIdx="0" presStyleCnt="4"/>
      <dgm:spPr/>
    </dgm:pt>
    <dgm:pt modelId="{985612B4-0968-4CB2-A531-13B81DBE09FD}" type="pres">
      <dgm:prSet presAssocID="{F0ADA4E3-22E8-4E90-8A26-C617B094CAA1}" presName="Accent" presStyleLbl="alignNode1" presStyleIdx="0" presStyleCnt="4"/>
      <dgm:spPr/>
    </dgm:pt>
    <dgm:pt modelId="{4AA677D2-BB92-445A-AB71-423DED7FC76D}" type="pres">
      <dgm:prSet presAssocID="{F0ADA4E3-22E8-4E90-8A26-C617B094CAA1}" presName="Child" presStyleLbl="revTx" presStyleIdx="0" presStyleCnt="8" custScaleX="200736" custLinFactNeighborX="28460" custLinFactNeighborY="745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5C5632-801E-4D56-8F0A-CE293BA2FD51}" type="pres">
      <dgm:prSet presAssocID="{F0ADA4E3-22E8-4E90-8A26-C617B094CAA1}" presName="Parent" presStyleLbl="revTx" presStyleIdx="1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6C6C09-1B09-4942-B705-887FAA3B3405}" type="pres">
      <dgm:prSet presAssocID="{ABBAC5E7-DFCB-4780-B14F-ACD80D8C0B5C}" presName="sibTrans" presStyleCnt="0"/>
      <dgm:spPr/>
    </dgm:pt>
    <dgm:pt modelId="{DBE6EBDC-035F-4D2D-9D0A-B0450A8EA0F8}" type="pres">
      <dgm:prSet presAssocID="{8E09140D-CBFA-40E1-BB66-A1C9A7530FC6}" presName="composite" presStyleCnt="0"/>
      <dgm:spPr/>
    </dgm:pt>
    <dgm:pt modelId="{DE9CC6A7-BE97-4A96-A32A-9CDCDCFC1702}" type="pres">
      <dgm:prSet presAssocID="{8E09140D-CBFA-40E1-BB66-A1C9A7530FC6}" presName="BackAccent" presStyleLbl="bgShp" presStyleIdx="1" presStyleCnt="4"/>
      <dgm:spPr/>
    </dgm:pt>
    <dgm:pt modelId="{21958333-A99A-4EC9-8ED1-BB4E5BFD23E2}" type="pres">
      <dgm:prSet presAssocID="{8E09140D-CBFA-40E1-BB66-A1C9A7530FC6}" presName="Accent" presStyleLbl="alignNode1" presStyleIdx="1" presStyleCnt="4"/>
      <dgm:spPr/>
    </dgm:pt>
    <dgm:pt modelId="{D8ED7C86-D1D4-4182-921F-C8875BD447D7}" type="pres">
      <dgm:prSet presAssocID="{8E09140D-CBFA-40E1-BB66-A1C9A7530FC6}" presName="Child" presStyleLbl="revTx" presStyleIdx="2" presStyleCnt="8" custLinFactNeighborY="719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A17055-0E3B-4496-B68B-C92039F9A256}" type="pres">
      <dgm:prSet presAssocID="{8E09140D-CBFA-40E1-BB66-A1C9A7530FC6}" presName="Parent" presStyleLbl="revTx" presStyleIdx="3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C00F0A-FD6B-4B84-A2B3-22B397ACA65B}" type="pres">
      <dgm:prSet presAssocID="{D19CFC82-C1A1-46BE-A3B3-67F4076B0EAC}" presName="sibTrans" presStyleCnt="0"/>
      <dgm:spPr/>
    </dgm:pt>
    <dgm:pt modelId="{E1390D76-5E85-4EA8-B60A-AD364BFFEA06}" type="pres">
      <dgm:prSet presAssocID="{DC04BB52-37B2-4AB9-AD36-C68324090932}" presName="composite" presStyleCnt="0"/>
      <dgm:spPr/>
    </dgm:pt>
    <dgm:pt modelId="{1A947206-C817-4B5D-8F8D-4C9F8BD34A85}" type="pres">
      <dgm:prSet presAssocID="{DC04BB52-37B2-4AB9-AD36-C68324090932}" presName="BackAccent" presStyleLbl="bgShp" presStyleIdx="2" presStyleCnt="4"/>
      <dgm:spPr/>
    </dgm:pt>
    <dgm:pt modelId="{A4453038-2BDA-45C8-8971-85DCCAC54C63}" type="pres">
      <dgm:prSet presAssocID="{DC04BB52-37B2-4AB9-AD36-C68324090932}" presName="Accent" presStyleLbl="alignNode1" presStyleIdx="2" presStyleCnt="4"/>
      <dgm:spPr/>
    </dgm:pt>
    <dgm:pt modelId="{C3DC1CF0-1348-46B3-BCF2-1816FFBAB5C9}" type="pres">
      <dgm:prSet presAssocID="{DC04BB52-37B2-4AB9-AD36-C68324090932}" presName="Child" presStyleLbl="revTx" presStyleIdx="4" presStyleCnt="8" custLinFactNeighborX="-2488" custLinFactNeighborY="764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035CAE-C741-40D5-886E-AEBB1E533C71}" type="pres">
      <dgm:prSet presAssocID="{DC04BB52-37B2-4AB9-AD36-C68324090932}" presName="Parent" presStyleLbl="revTx" presStyleIdx="5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AD8A30-A383-4F06-B7D8-09BE79CD1166}" type="pres">
      <dgm:prSet presAssocID="{DB75F015-2F22-4EBC-8F75-63CBE8977798}" presName="sibTrans" presStyleCnt="0"/>
      <dgm:spPr/>
    </dgm:pt>
    <dgm:pt modelId="{FA303C26-9361-4012-8E35-37A0F4F19C5F}" type="pres">
      <dgm:prSet presAssocID="{31656302-D75D-42FB-8CDB-C30F67EAEADC}" presName="composite" presStyleCnt="0"/>
      <dgm:spPr/>
    </dgm:pt>
    <dgm:pt modelId="{A09938B7-56AC-45A5-802D-C38713B1C071}" type="pres">
      <dgm:prSet presAssocID="{31656302-D75D-42FB-8CDB-C30F67EAEADC}" presName="BackAccent" presStyleLbl="bgShp" presStyleIdx="3" presStyleCnt="4"/>
      <dgm:spPr/>
    </dgm:pt>
    <dgm:pt modelId="{16B17F66-F0C0-42E7-9828-7FCA1F6EE30A}" type="pres">
      <dgm:prSet presAssocID="{31656302-D75D-42FB-8CDB-C30F67EAEADC}" presName="Accent" presStyleLbl="alignNode1" presStyleIdx="3" presStyleCnt="4"/>
      <dgm:spPr/>
    </dgm:pt>
    <dgm:pt modelId="{9EE98974-0189-4ED3-8465-930354F4DAEA}" type="pres">
      <dgm:prSet presAssocID="{31656302-D75D-42FB-8CDB-C30F67EAEADC}" presName="Child" presStyleLbl="revTx" presStyleIdx="6" presStyleCnt="8" custLinFactNeighborX="2573" custLinFactNeighborY="764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937211-8CAE-4D2D-AB76-3B12E196D955}" type="pres">
      <dgm:prSet presAssocID="{31656302-D75D-42FB-8CDB-C30F67EAEADC}" presName="Parent" presStyleLbl="revTx" presStyleIdx="7" presStyleCnt="8" custScaleX="10657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EA81529-3209-4A4B-B339-283BD18B2740}" srcId="{F0ADA4E3-22E8-4E90-8A26-C617B094CAA1}" destId="{1AC159E5-7BA0-4FE6-9143-30E1AD2DE31D}" srcOrd="0" destOrd="0" parTransId="{339BBE0F-9570-40B1-BF17-2345ED5D5552}" sibTransId="{DF4BB9D2-E84E-4E13-AEF2-862AFAA44599}"/>
    <dgm:cxn modelId="{4FBFCDC9-9681-499A-9FD6-BD398078DC63}" type="presOf" srcId="{48791626-D3D2-4988-99A2-9DE32F543478}" destId="{C3DC1CF0-1348-46B3-BCF2-1816FFBAB5C9}" srcOrd="0" destOrd="0" presId="urn:microsoft.com/office/officeart/2008/layout/IncreasingCircleProcess"/>
    <dgm:cxn modelId="{14F4A2CE-66B1-4D02-8FE4-46722DECC8AE}" srcId="{EE814951-0B41-4A52-AC8E-09B34A29525A}" destId="{31656302-D75D-42FB-8CDB-C30F67EAEADC}" srcOrd="3" destOrd="0" parTransId="{72F3AD42-37DD-4EE4-9471-E0DF1D5110ED}" sibTransId="{B97C2EBD-E7CC-46E6-AB44-E5A64808991A}"/>
    <dgm:cxn modelId="{3D5E16AC-C589-4177-B176-88048FE3B4DB}" type="presOf" srcId="{F0ADA4E3-22E8-4E90-8A26-C617B094CAA1}" destId="{F55C5632-801E-4D56-8F0A-CE293BA2FD51}" srcOrd="0" destOrd="0" presId="urn:microsoft.com/office/officeart/2008/layout/IncreasingCircleProcess"/>
    <dgm:cxn modelId="{0F2D92A2-02B2-4073-BB97-CD0655E6DF74}" type="presOf" srcId="{1AC159E5-7BA0-4FE6-9143-30E1AD2DE31D}" destId="{4AA677D2-BB92-445A-AB71-423DED7FC76D}" srcOrd="0" destOrd="0" presId="urn:microsoft.com/office/officeart/2008/layout/IncreasingCircleProcess"/>
    <dgm:cxn modelId="{D0AF49B6-CA61-4E65-B8C5-F77C71725140}" type="presOf" srcId="{8E09140D-CBFA-40E1-BB66-A1C9A7530FC6}" destId="{99A17055-0E3B-4496-B68B-C92039F9A256}" srcOrd="0" destOrd="0" presId="urn:microsoft.com/office/officeart/2008/layout/IncreasingCircleProcess"/>
    <dgm:cxn modelId="{AAE19BBA-E4CC-4CEC-BE13-7DB1A0F062EA}" type="presOf" srcId="{3CFE336E-2480-480D-9A4D-C8A29E976A1A}" destId="{9EE98974-0189-4ED3-8465-930354F4DAEA}" srcOrd="0" destOrd="0" presId="urn:microsoft.com/office/officeart/2008/layout/IncreasingCircleProcess"/>
    <dgm:cxn modelId="{E9974986-1D1F-477D-898D-A60EEB1307DA}" srcId="{8E09140D-CBFA-40E1-BB66-A1C9A7530FC6}" destId="{9062B66C-764F-4F9C-AC7F-B5218E41A59F}" srcOrd="0" destOrd="0" parTransId="{603DF5EE-1CED-4A18-ACC5-0A557A2CA420}" sibTransId="{1B17C603-962D-4360-AD2C-CA053250F9AC}"/>
    <dgm:cxn modelId="{8A8D786F-46D2-452F-AFE9-B391C424D6A3}" srcId="{31656302-D75D-42FB-8CDB-C30F67EAEADC}" destId="{3CFE336E-2480-480D-9A4D-C8A29E976A1A}" srcOrd="0" destOrd="0" parTransId="{22A711D4-3434-4A1F-9E2D-96CE7B0851C7}" sibTransId="{FDDFA4EF-9FC8-4064-A10E-0BBE5F7E1653}"/>
    <dgm:cxn modelId="{8291F396-DA62-4D81-B511-328E6A84691F}" srcId="{EE814951-0B41-4A52-AC8E-09B34A29525A}" destId="{8E09140D-CBFA-40E1-BB66-A1C9A7530FC6}" srcOrd="1" destOrd="0" parTransId="{FF871613-3DE0-4198-A6DF-D9AC5B5A699C}" sibTransId="{D19CFC82-C1A1-46BE-A3B3-67F4076B0EAC}"/>
    <dgm:cxn modelId="{F6518830-0FEC-4653-BABD-20F3B2BA7AEC}" srcId="{DC04BB52-37B2-4AB9-AD36-C68324090932}" destId="{48791626-D3D2-4988-99A2-9DE32F543478}" srcOrd="0" destOrd="0" parTransId="{457903A9-18A2-418B-B0C2-99CA3569ADCD}" sibTransId="{E5B00F75-3CB9-48B3-A773-A39AB84BE5F7}"/>
    <dgm:cxn modelId="{F7FA9E20-BFD6-4DE8-9F03-1BD59DD4606B}" type="presOf" srcId="{EE814951-0B41-4A52-AC8E-09B34A29525A}" destId="{4E174DBA-E814-4440-A90D-1FC392A8BCB2}" srcOrd="0" destOrd="0" presId="urn:microsoft.com/office/officeart/2008/layout/IncreasingCircleProcess"/>
    <dgm:cxn modelId="{57D58A15-828B-419C-AC13-35073A6FDBE9}" type="presOf" srcId="{DC04BB52-37B2-4AB9-AD36-C68324090932}" destId="{55035CAE-C741-40D5-886E-AEBB1E533C71}" srcOrd="0" destOrd="0" presId="urn:microsoft.com/office/officeart/2008/layout/IncreasingCircleProcess"/>
    <dgm:cxn modelId="{BBC1D20E-99D0-4D53-92C9-6AA688FB0C9B}" type="presOf" srcId="{9062B66C-764F-4F9C-AC7F-B5218E41A59F}" destId="{D8ED7C86-D1D4-4182-921F-C8875BD447D7}" srcOrd="0" destOrd="0" presId="urn:microsoft.com/office/officeart/2008/layout/IncreasingCircleProcess"/>
    <dgm:cxn modelId="{DF2B8C21-0F6F-4A48-B752-00100706882F}" type="presOf" srcId="{31656302-D75D-42FB-8CDB-C30F67EAEADC}" destId="{F7937211-8CAE-4D2D-AB76-3B12E196D955}" srcOrd="0" destOrd="0" presId="urn:microsoft.com/office/officeart/2008/layout/IncreasingCircleProcess"/>
    <dgm:cxn modelId="{F62FE7D5-76B1-42C1-ACBF-04010C20C2F6}" srcId="{EE814951-0B41-4A52-AC8E-09B34A29525A}" destId="{F0ADA4E3-22E8-4E90-8A26-C617B094CAA1}" srcOrd="0" destOrd="0" parTransId="{709F5821-8FB1-420A-BFAF-6D9134C04870}" sibTransId="{ABBAC5E7-DFCB-4780-B14F-ACD80D8C0B5C}"/>
    <dgm:cxn modelId="{2D32B886-D27B-4343-891A-F53160AA7283}" srcId="{EE814951-0B41-4A52-AC8E-09B34A29525A}" destId="{DC04BB52-37B2-4AB9-AD36-C68324090932}" srcOrd="2" destOrd="0" parTransId="{DCC97A1E-EE66-44DF-A1DE-726C258D6791}" sibTransId="{DB75F015-2F22-4EBC-8F75-63CBE8977798}"/>
    <dgm:cxn modelId="{0293719D-E75A-4CBE-80A5-C15A18C25AF0}" type="presParOf" srcId="{4E174DBA-E814-4440-A90D-1FC392A8BCB2}" destId="{544A8AE4-A5EA-4150-B459-B4143E79C380}" srcOrd="0" destOrd="0" presId="urn:microsoft.com/office/officeart/2008/layout/IncreasingCircleProcess"/>
    <dgm:cxn modelId="{549F0D58-D495-45B6-8CB4-4F62D6747B08}" type="presParOf" srcId="{544A8AE4-A5EA-4150-B459-B4143E79C380}" destId="{526E3FE7-0C24-444B-8378-4C5350B580FD}" srcOrd="0" destOrd="0" presId="urn:microsoft.com/office/officeart/2008/layout/IncreasingCircleProcess"/>
    <dgm:cxn modelId="{1B11A535-7F08-4836-8C82-6B946EC6F999}" type="presParOf" srcId="{544A8AE4-A5EA-4150-B459-B4143E79C380}" destId="{985612B4-0968-4CB2-A531-13B81DBE09FD}" srcOrd="1" destOrd="0" presId="urn:microsoft.com/office/officeart/2008/layout/IncreasingCircleProcess"/>
    <dgm:cxn modelId="{6B506C8F-1513-4CBC-94AB-F7E2C1E3075D}" type="presParOf" srcId="{544A8AE4-A5EA-4150-B459-B4143E79C380}" destId="{4AA677D2-BB92-445A-AB71-423DED7FC76D}" srcOrd="2" destOrd="0" presId="urn:microsoft.com/office/officeart/2008/layout/IncreasingCircleProcess"/>
    <dgm:cxn modelId="{AA318EA5-8674-4ABB-8526-DACD455BDB48}" type="presParOf" srcId="{544A8AE4-A5EA-4150-B459-B4143E79C380}" destId="{F55C5632-801E-4D56-8F0A-CE293BA2FD51}" srcOrd="3" destOrd="0" presId="urn:microsoft.com/office/officeart/2008/layout/IncreasingCircleProcess"/>
    <dgm:cxn modelId="{B4FBB273-7C6D-443C-859B-507650A32D11}" type="presParOf" srcId="{4E174DBA-E814-4440-A90D-1FC392A8BCB2}" destId="{7B6C6C09-1B09-4942-B705-887FAA3B3405}" srcOrd="1" destOrd="0" presId="urn:microsoft.com/office/officeart/2008/layout/IncreasingCircleProcess"/>
    <dgm:cxn modelId="{03A15C1E-92A4-4B11-8E71-0715A469249F}" type="presParOf" srcId="{4E174DBA-E814-4440-A90D-1FC392A8BCB2}" destId="{DBE6EBDC-035F-4D2D-9D0A-B0450A8EA0F8}" srcOrd="2" destOrd="0" presId="urn:microsoft.com/office/officeart/2008/layout/IncreasingCircleProcess"/>
    <dgm:cxn modelId="{511EAD28-5024-4AA0-B276-367B4E2F8B17}" type="presParOf" srcId="{DBE6EBDC-035F-4D2D-9D0A-B0450A8EA0F8}" destId="{DE9CC6A7-BE97-4A96-A32A-9CDCDCFC1702}" srcOrd="0" destOrd="0" presId="urn:microsoft.com/office/officeart/2008/layout/IncreasingCircleProcess"/>
    <dgm:cxn modelId="{0C53C603-69E2-4584-A3CA-CA681E8231B9}" type="presParOf" srcId="{DBE6EBDC-035F-4D2D-9D0A-B0450A8EA0F8}" destId="{21958333-A99A-4EC9-8ED1-BB4E5BFD23E2}" srcOrd="1" destOrd="0" presId="urn:microsoft.com/office/officeart/2008/layout/IncreasingCircleProcess"/>
    <dgm:cxn modelId="{81B216BF-F8DF-448F-A8C3-B4CD527929DF}" type="presParOf" srcId="{DBE6EBDC-035F-4D2D-9D0A-B0450A8EA0F8}" destId="{D8ED7C86-D1D4-4182-921F-C8875BD447D7}" srcOrd="2" destOrd="0" presId="urn:microsoft.com/office/officeart/2008/layout/IncreasingCircleProcess"/>
    <dgm:cxn modelId="{83731C8F-AEB2-4E5C-A762-75798D7550C9}" type="presParOf" srcId="{DBE6EBDC-035F-4D2D-9D0A-B0450A8EA0F8}" destId="{99A17055-0E3B-4496-B68B-C92039F9A256}" srcOrd="3" destOrd="0" presId="urn:microsoft.com/office/officeart/2008/layout/IncreasingCircleProcess"/>
    <dgm:cxn modelId="{DDC62FB6-4858-4570-B99A-60D039B64CCD}" type="presParOf" srcId="{4E174DBA-E814-4440-A90D-1FC392A8BCB2}" destId="{D2C00F0A-FD6B-4B84-A2B3-22B397ACA65B}" srcOrd="3" destOrd="0" presId="urn:microsoft.com/office/officeart/2008/layout/IncreasingCircleProcess"/>
    <dgm:cxn modelId="{7A3D9D5E-A3C1-4764-AD01-4913E123F22C}" type="presParOf" srcId="{4E174DBA-E814-4440-A90D-1FC392A8BCB2}" destId="{E1390D76-5E85-4EA8-B60A-AD364BFFEA06}" srcOrd="4" destOrd="0" presId="urn:microsoft.com/office/officeart/2008/layout/IncreasingCircleProcess"/>
    <dgm:cxn modelId="{79CA5224-4D21-4DF2-9EE0-E819202E2C43}" type="presParOf" srcId="{E1390D76-5E85-4EA8-B60A-AD364BFFEA06}" destId="{1A947206-C817-4B5D-8F8D-4C9F8BD34A85}" srcOrd="0" destOrd="0" presId="urn:microsoft.com/office/officeart/2008/layout/IncreasingCircleProcess"/>
    <dgm:cxn modelId="{89CA2008-DBCC-469A-8F58-56F4E0AE8D9E}" type="presParOf" srcId="{E1390D76-5E85-4EA8-B60A-AD364BFFEA06}" destId="{A4453038-2BDA-45C8-8971-85DCCAC54C63}" srcOrd="1" destOrd="0" presId="urn:microsoft.com/office/officeart/2008/layout/IncreasingCircleProcess"/>
    <dgm:cxn modelId="{B39E2729-7279-45A0-B293-778A3D510196}" type="presParOf" srcId="{E1390D76-5E85-4EA8-B60A-AD364BFFEA06}" destId="{C3DC1CF0-1348-46B3-BCF2-1816FFBAB5C9}" srcOrd="2" destOrd="0" presId="urn:microsoft.com/office/officeart/2008/layout/IncreasingCircleProcess"/>
    <dgm:cxn modelId="{52893CA9-13BE-4483-8277-550368619C30}" type="presParOf" srcId="{E1390D76-5E85-4EA8-B60A-AD364BFFEA06}" destId="{55035CAE-C741-40D5-886E-AEBB1E533C71}" srcOrd="3" destOrd="0" presId="urn:microsoft.com/office/officeart/2008/layout/IncreasingCircleProcess"/>
    <dgm:cxn modelId="{D2C61093-15D4-4841-BC1A-7B2B6EF35041}" type="presParOf" srcId="{4E174DBA-E814-4440-A90D-1FC392A8BCB2}" destId="{F0AD8A30-A383-4F06-B7D8-09BE79CD1166}" srcOrd="5" destOrd="0" presId="urn:microsoft.com/office/officeart/2008/layout/IncreasingCircleProcess"/>
    <dgm:cxn modelId="{419DFEAA-E33A-45A6-8FA6-F7AB9CBFFF40}" type="presParOf" srcId="{4E174DBA-E814-4440-A90D-1FC392A8BCB2}" destId="{FA303C26-9361-4012-8E35-37A0F4F19C5F}" srcOrd="6" destOrd="0" presId="urn:microsoft.com/office/officeart/2008/layout/IncreasingCircleProcess"/>
    <dgm:cxn modelId="{A9C3D291-A34E-4404-80B5-501B117F8004}" type="presParOf" srcId="{FA303C26-9361-4012-8E35-37A0F4F19C5F}" destId="{A09938B7-56AC-45A5-802D-C38713B1C071}" srcOrd="0" destOrd="0" presId="urn:microsoft.com/office/officeart/2008/layout/IncreasingCircleProcess"/>
    <dgm:cxn modelId="{5077AEE9-C7E8-4DC3-B462-8A46A0D88DA1}" type="presParOf" srcId="{FA303C26-9361-4012-8E35-37A0F4F19C5F}" destId="{16B17F66-F0C0-42E7-9828-7FCA1F6EE30A}" srcOrd="1" destOrd="0" presId="urn:microsoft.com/office/officeart/2008/layout/IncreasingCircleProcess"/>
    <dgm:cxn modelId="{1D2E4313-C53E-4865-BFAD-3E13F23DFA95}" type="presParOf" srcId="{FA303C26-9361-4012-8E35-37A0F4F19C5F}" destId="{9EE98974-0189-4ED3-8465-930354F4DAEA}" srcOrd="2" destOrd="0" presId="urn:microsoft.com/office/officeart/2008/layout/IncreasingCircleProcess"/>
    <dgm:cxn modelId="{7AEF7F66-6F82-4515-B685-83FBE4B50C64}" type="presParOf" srcId="{FA303C26-9361-4012-8E35-37A0F4F19C5F}" destId="{F7937211-8CAE-4D2D-AB76-3B12E196D955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E814951-0B41-4A52-AC8E-09B34A29525A}" type="doc">
      <dgm:prSet loTypeId="urn:microsoft.com/office/officeart/2008/layout/Increasing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ADA4E3-22E8-4E90-8A26-C617B094CAA1}">
      <dgm:prSet phldrT="[Text]" custT="1"/>
      <dgm:spPr/>
      <dgm:t>
        <a:bodyPr anchor="ctr"/>
        <a:lstStyle/>
        <a:p>
          <a:r>
            <a:rPr lang="en-GB" sz="1400" b="1" dirty="0" smtClean="0"/>
            <a:t>Feature Extraction</a:t>
          </a:r>
          <a:endParaRPr lang="en-US" sz="1400" b="1" dirty="0"/>
        </a:p>
      </dgm:t>
    </dgm:pt>
    <dgm:pt modelId="{709F5821-8FB1-420A-BFAF-6D9134C04870}" type="parTrans" cxnId="{F62FE7D5-76B1-42C1-ACBF-04010C20C2F6}">
      <dgm:prSet/>
      <dgm:spPr/>
      <dgm:t>
        <a:bodyPr/>
        <a:lstStyle/>
        <a:p>
          <a:endParaRPr lang="en-US"/>
        </a:p>
      </dgm:t>
    </dgm:pt>
    <dgm:pt modelId="{ABBAC5E7-DFCB-4780-B14F-ACD80D8C0B5C}" type="sibTrans" cxnId="{F62FE7D5-76B1-42C1-ACBF-04010C20C2F6}">
      <dgm:prSet/>
      <dgm:spPr/>
      <dgm:t>
        <a:bodyPr/>
        <a:lstStyle/>
        <a:p>
          <a:endParaRPr lang="en-US"/>
        </a:p>
      </dgm:t>
    </dgm:pt>
    <dgm:pt modelId="{1AC159E5-7BA0-4FE6-9143-30E1AD2DE31D}">
      <dgm:prSet phldrT="[Text]" custT="1"/>
      <dgm:spPr/>
      <dgm:t>
        <a:bodyPr/>
        <a:lstStyle/>
        <a:p>
          <a:r>
            <a:rPr lang="en-GB" sz="1200" dirty="0" smtClean="0"/>
            <a:t>Extract features to represent customers within a specific customer month.</a:t>
          </a:r>
          <a:endParaRPr lang="en-US" sz="1200" dirty="0"/>
        </a:p>
      </dgm:t>
    </dgm:pt>
    <dgm:pt modelId="{339BBE0F-9570-40B1-BF17-2345ED5D5552}" type="parTrans" cxnId="{1EA81529-3209-4A4B-B339-283BD18B2740}">
      <dgm:prSet/>
      <dgm:spPr/>
      <dgm:t>
        <a:bodyPr/>
        <a:lstStyle/>
        <a:p>
          <a:endParaRPr lang="en-US"/>
        </a:p>
      </dgm:t>
    </dgm:pt>
    <dgm:pt modelId="{DF4BB9D2-E84E-4E13-AEF2-862AFAA44599}" type="sibTrans" cxnId="{1EA81529-3209-4A4B-B339-283BD18B2740}">
      <dgm:prSet/>
      <dgm:spPr/>
      <dgm:t>
        <a:bodyPr/>
        <a:lstStyle/>
        <a:p>
          <a:endParaRPr lang="en-US"/>
        </a:p>
      </dgm:t>
    </dgm:pt>
    <dgm:pt modelId="{8E09140D-CBFA-40E1-BB66-A1C9A7530FC6}">
      <dgm:prSet phldrT="[Text]" custT="1"/>
      <dgm:spPr/>
      <dgm:t>
        <a:bodyPr anchor="ctr"/>
        <a:lstStyle/>
        <a:p>
          <a:r>
            <a:rPr lang="en-GB" sz="1400" b="1" dirty="0" smtClean="0"/>
            <a:t>Feature Distributional Modelling</a:t>
          </a:r>
          <a:endParaRPr lang="en-US" sz="1400" b="1" dirty="0"/>
        </a:p>
      </dgm:t>
    </dgm:pt>
    <dgm:pt modelId="{FF871613-3DE0-4198-A6DF-D9AC5B5A699C}" type="parTrans" cxnId="{8291F396-DA62-4D81-B511-328E6A84691F}">
      <dgm:prSet/>
      <dgm:spPr/>
      <dgm:t>
        <a:bodyPr/>
        <a:lstStyle/>
        <a:p>
          <a:endParaRPr lang="en-US"/>
        </a:p>
      </dgm:t>
    </dgm:pt>
    <dgm:pt modelId="{D19CFC82-C1A1-46BE-A3B3-67F4076B0EAC}" type="sibTrans" cxnId="{8291F396-DA62-4D81-B511-328E6A84691F}">
      <dgm:prSet/>
      <dgm:spPr/>
      <dgm:t>
        <a:bodyPr/>
        <a:lstStyle/>
        <a:p>
          <a:endParaRPr lang="en-US"/>
        </a:p>
      </dgm:t>
    </dgm:pt>
    <dgm:pt modelId="{9062B66C-764F-4F9C-AC7F-B5218E41A59F}">
      <dgm:prSet phldrT="[Text]" custT="1"/>
      <dgm:spPr/>
      <dgm:t>
        <a:bodyPr/>
        <a:lstStyle/>
        <a:p>
          <a:r>
            <a:rPr lang="en-GB" sz="1200" dirty="0" smtClean="0"/>
            <a:t>Assess distributions, correlations, etc.</a:t>
          </a:r>
          <a:endParaRPr lang="en-US" sz="1200" dirty="0"/>
        </a:p>
      </dgm:t>
    </dgm:pt>
    <dgm:pt modelId="{603DF5EE-1CED-4A18-ACC5-0A557A2CA420}" type="parTrans" cxnId="{E9974986-1D1F-477D-898D-A60EEB1307DA}">
      <dgm:prSet/>
      <dgm:spPr/>
      <dgm:t>
        <a:bodyPr/>
        <a:lstStyle/>
        <a:p>
          <a:endParaRPr lang="en-US"/>
        </a:p>
      </dgm:t>
    </dgm:pt>
    <dgm:pt modelId="{1B17C603-962D-4360-AD2C-CA053250F9AC}" type="sibTrans" cxnId="{E9974986-1D1F-477D-898D-A60EEB1307DA}">
      <dgm:prSet/>
      <dgm:spPr/>
      <dgm:t>
        <a:bodyPr/>
        <a:lstStyle/>
        <a:p>
          <a:endParaRPr lang="en-US"/>
        </a:p>
      </dgm:t>
    </dgm:pt>
    <dgm:pt modelId="{DC04BB52-37B2-4AB9-AD36-C68324090932}">
      <dgm:prSet phldrT="[Text]" custT="1"/>
      <dgm:spPr/>
      <dgm:t>
        <a:bodyPr anchor="ctr"/>
        <a:lstStyle/>
        <a:p>
          <a:r>
            <a:rPr lang="en-GB" sz="1400" b="1" dirty="0" smtClean="0"/>
            <a:t>Clustering</a:t>
          </a:r>
          <a:endParaRPr lang="en-US" sz="1400" b="1" dirty="0"/>
        </a:p>
      </dgm:t>
    </dgm:pt>
    <dgm:pt modelId="{DCC97A1E-EE66-44DF-A1DE-726C258D6791}" type="parTrans" cxnId="{2D32B886-D27B-4343-891A-F53160AA7283}">
      <dgm:prSet/>
      <dgm:spPr/>
      <dgm:t>
        <a:bodyPr/>
        <a:lstStyle/>
        <a:p>
          <a:endParaRPr lang="en-US"/>
        </a:p>
      </dgm:t>
    </dgm:pt>
    <dgm:pt modelId="{DB75F015-2F22-4EBC-8F75-63CBE8977798}" type="sibTrans" cxnId="{2D32B886-D27B-4343-891A-F53160AA7283}">
      <dgm:prSet/>
      <dgm:spPr/>
      <dgm:t>
        <a:bodyPr/>
        <a:lstStyle/>
        <a:p>
          <a:endParaRPr lang="en-US"/>
        </a:p>
      </dgm:t>
    </dgm:pt>
    <dgm:pt modelId="{48791626-D3D2-4988-99A2-9DE32F543478}">
      <dgm:prSet phldrT="[Text]" custT="1"/>
      <dgm:spPr/>
      <dgm:t>
        <a:bodyPr/>
        <a:lstStyle/>
        <a:p>
          <a:r>
            <a:rPr lang="en-GB" sz="1200" dirty="0" smtClean="0"/>
            <a:t>Fit mixture model;</a:t>
          </a:r>
        </a:p>
        <a:p>
          <a:r>
            <a:rPr lang="en-GB" sz="1200" dirty="0" smtClean="0"/>
            <a:t>Define </a:t>
          </a:r>
          <a:r>
            <a:rPr lang="en-GB" sz="1200" dirty="0" smtClean="0"/>
            <a:t>states</a:t>
          </a:r>
        </a:p>
      </dgm:t>
    </dgm:pt>
    <dgm:pt modelId="{457903A9-18A2-418B-B0C2-99CA3569ADCD}" type="parTrans" cxnId="{F6518830-0FEC-4653-BABD-20F3B2BA7AEC}">
      <dgm:prSet/>
      <dgm:spPr/>
      <dgm:t>
        <a:bodyPr/>
        <a:lstStyle/>
        <a:p>
          <a:endParaRPr lang="en-US"/>
        </a:p>
      </dgm:t>
    </dgm:pt>
    <dgm:pt modelId="{E5B00F75-3CB9-48B3-A773-A39AB84BE5F7}" type="sibTrans" cxnId="{F6518830-0FEC-4653-BABD-20F3B2BA7AEC}">
      <dgm:prSet/>
      <dgm:spPr/>
      <dgm:t>
        <a:bodyPr/>
        <a:lstStyle/>
        <a:p>
          <a:endParaRPr lang="en-US"/>
        </a:p>
      </dgm:t>
    </dgm:pt>
    <dgm:pt modelId="{31656302-D75D-42FB-8CDB-C30F67EAEADC}">
      <dgm:prSet phldrT="[Text]" custT="1"/>
      <dgm:spPr/>
      <dgm:t>
        <a:bodyPr anchor="ctr"/>
        <a:lstStyle/>
        <a:p>
          <a:r>
            <a:rPr lang="en-GB" sz="1400" b="1" dirty="0" smtClean="0"/>
            <a:t>Analytics and Prediction</a:t>
          </a:r>
          <a:endParaRPr lang="en-US" sz="1400" b="1" dirty="0"/>
        </a:p>
      </dgm:t>
    </dgm:pt>
    <dgm:pt modelId="{72F3AD42-37DD-4EE4-9471-E0DF1D5110ED}" type="parTrans" cxnId="{14F4A2CE-66B1-4D02-8FE4-46722DECC8AE}">
      <dgm:prSet/>
      <dgm:spPr/>
      <dgm:t>
        <a:bodyPr/>
        <a:lstStyle/>
        <a:p>
          <a:endParaRPr lang="en-US"/>
        </a:p>
      </dgm:t>
    </dgm:pt>
    <dgm:pt modelId="{B97C2EBD-E7CC-46E6-AB44-E5A64808991A}" type="sibTrans" cxnId="{14F4A2CE-66B1-4D02-8FE4-46722DECC8AE}">
      <dgm:prSet/>
      <dgm:spPr/>
      <dgm:t>
        <a:bodyPr/>
        <a:lstStyle/>
        <a:p>
          <a:endParaRPr lang="en-US"/>
        </a:p>
      </dgm:t>
    </dgm:pt>
    <dgm:pt modelId="{3CFE336E-2480-480D-9A4D-C8A29E976A1A}">
      <dgm:prSet phldrT="[Text]" custT="1"/>
      <dgm:spPr/>
      <dgm:t>
        <a:bodyPr/>
        <a:lstStyle/>
        <a:p>
          <a:r>
            <a:rPr lang="en-GB" sz="1200" b="0" dirty="0" smtClean="0"/>
            <a:t>Interpret clusters</a:t>
          </a:r>
          <a:endParaRPr lang="en-US" sz="1200" b="0" dirty="0"/>
        </a:p>
      </dgm:t>
    </dgm:pt>
    <dgm:pt modelId="{22A711D4-3434-4A1F-9E2D-96CE7B0851C7}" type="parTrans" cxnId="{8A8D786F-46D2-452F-AFE9-B391C424D6A3}">
      <dgm:prSet/>
      <dgm:spPr/>
      <dgm:t>
        <a:bodyPr/>
        <a:lstStyle/>
        <a:p>
          <a:endParaRPr lang="en-US"/>
        </a:p>
      </dgm:t>
    </dgm:pt>
    <dgm:pt modelId="{FDDFA4EF-9FC8-4064-A10E-0BBE5F7E1653}" type="sibTrans" cxnId="{8A8D786F-46D2-452F-AFE9-B391C424D6A3}">
      <dgm:prSet/>
      <dgm:spPr/>
      <dgm:t>
        <a:bodyPr/>
        <a:lstStyle/>
        <a:p>
          <a:endParaRPr lang="en-US"/>
        </a:p>
      </dgm:t>
    </dgm:pt>
    <dgm:pt modelId="{4E174DBA-E814-4440-A90D-1FC392A8BCB2}" type="pres">
      <dgm:prSet presAssocID="{EE814951-0B41-4A52-AC8E-09B34A29525A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44A8AE4-A5EA-4150-B459-B4143E79C380}" type="pres">
      <dgm:prSet presAssocID="{F0ADA4E3-22E8-4E90-8A26-C617B094CAA1}" presName="composite" presStyleCnt="0"/>
      <dgm:spPr/>
    </dgm:pt>
    <dgm:pt modelId="{526E3FE7-0C24-444B-8378-4C5350B580FD}" type="pres">
      <dgm:prSet presAssocID="{F0ADA4E3-22E8-4E90-8A26-C617B094CAA1}" presName="BackAccent" presStyleLbl="bgShp" presStyleIdx="0" presStyleCnt="4"/>
      <dgm:spPr/>
    </dgm:pt>
    <dgm:pt modelId="{985612B4-0968-4CB2-A531-13B81DBE09FD}" type="pres">
      <dgm:prSet presAssocID="{F0ADA4E3-22E8-4E90-8A26-C617B094CAA1}" presName="Accent" presStyleLbl="alignNode1" presStyleIdx="0" presStyleCnt="4"/>
      <dgm:spPr/>
    </dgm:pt>
    <dgm:pt modelId="{4AA677D2-BB92-445A-AB71-423DED7FC76D}" type="pres">
      <dgm:prSet presAssocID="{F0ADA4E3-22E8-4E90-8A26-C617B094CAA1}" presName="Child" presStyleLbl="revTx" presStyleIdx="0" presStyleCnt="8" custScaleX="200736" custLinFactNeighborX="28460" custLinFactNeighborY="745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5C5632-801E-4D56-8F0A-CE293BA2FD51}" type="pres">
      <dgm:prSet presAssocID="{F0ADA4E3-22E8-4E90-8A26-C617B094CAA1}" presName="Parent" presStyleLbl="revTx" presStyleIdx="1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6C6C09-1B09-4942-B705-887FAA3B3405}" type="pres">
      <dgm:prSet presAssocID="{ABBAC5E7-DFCB-4780-B14F-ACD80D8C0B5C}" presName="sibTrans" presStyleCnt="0"/>
      <dgm:spPr/>
    </dgm:pt>
    <dgm:pt modelId="{DBE6EBDC-035F-4D2D-9D0A-B0450A8EA0F8}" type="pres">
      <dgm:prSet presAssocID="{8E09140D-CBFA-40E1-BB66-A1C9A7530FC6}" presName="composite" presStyleCnt="0"/>
      <dgm:spPr/>
    </dgm:pt>
    <dgm:pt modelId="{DE9CC6A7-BE97-4A96-A32A-9CDCDCFC1702}" type="pres">
      <dgm:prSet presAssocID="{8E09140D-CBFA-40E1-BB66-A1C9A7530FC6}" presName="BackAccent" presStyleLbl="bgShp" presStyleIdx="1" presStyleCnt="4"/>
      <dgm:spPr/>
    </dgm:pt>
    <dgm:pt modelId="{21958333-A99A-4EC9-8ED1-BB4E5BFD23E2}" type="pres">
      <dgm:prSet presAssocID="{8E09140D-CBFA-40E1-BB66-A1C9A7530FC6}" presName="Accent" presStyleLbl="alignNode1" presStyleIdx="1" presStyleCnt="4"/>
      <dgm:spPr/>
    </dgm:pt>
    <dgm:pt modelId="{D8ED7C86-D1D4-4182-921F-C8875BD447D7}" type="pres">
      <dgm:prSet presAssocID="{8E09140D-CBFA-40E1-BB66-A1C9A7530FC6}" presName="Child" presStyleLbl="revTx" presStyleIdx="2" presStyleCnt="8" custLinFactNeighborY="719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A17055-0E3B-4496-B68B-C92039F9A256}" type="pres">
      <dgm:prSet presAssocID="{8E09140D-CBFA-40E1-BB66-A1C9A7530FC6}" presName="Parent" presStyleLbl="revTx" presStyleIdx="3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C00F0A-FD6B-4B84-A2B3-22B397ACA65B}" type="pres">
      <dgm:prSet presAssocID="{D19CFC82-C1A1-46BE-A3B3-67F4076B0EAC}" presName="sibTrans" presStyleCnt="0"/>
      <dgm:spPr/>
    </dgm:pt>
    <dgm:pt modelId="{E1390D76-5E85-4EA8-B60A-AD364BFFEA06}" type="pres">
      <dgm:prSet presAssocID="{DC04BB52-37B2-4AB9-AD36-C68324090932}" presName="composite" presStyleCnt="0"/>
      <dgm:spPr/>
    </dgm:pt>
    <dgm:pt modelId="{1A947206-C817-4B5D-8F8D-4C9F8BD34A85}" type="pres">
      <dgm:prSet presAssocID="{DC04BB52-37B2-4AB9-AD36-C68324090932}" presName="BackAccent" presStyleLbl="bgShp" presStyleIdx="2" presStyleCnt="4"/>
      <dgm:spPr/>
    </dgm:pt>
    <dgm:pt modelId="{A4453038-2BDA-45C8-8971-85DCCAC54C63}" type="pres">
      <dgm:prSet presAssocID="{DC04BB52-37B2-4AB9-AD36-C68324090932}" presName="Accent" presStyleLbl="alignNode1" presStyleIdx="2" presStyleCnt="4"/>
      <dgm:spPr/>
    </dgm:pt>
    <dgm:pt modelId="{C3DC1CF0-1348-46B3-BCF2-1816FFBAB5C9}" type="pres">
      <dgm:prSet presAssocID="{DC04BB52-37B2-4AB9-AD36-C68324090932}" presName="Child" presStyleLbl="revTx" presStyleIdx="4" presStyleCnt="8" custLinFactNeighborX="-2488" custLinFactNeighborY="764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035CAE-C741-40D5-886E-AEBB1E533C71}" type="pres">
      <dgm:prSet presAssocID="{DC04BB52-37B2-4AB9-AD36-C68324090932}" presName="Parent" presStyleLbl="revTx" presStyleIdx="5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AD8A30-A383-4F06-B7D8-09BE79CD1166}" type="pres">
      <dgm:prSet presAssocID="{DB75F015-2F22-4EBC-8F75-63CBE8977798}" presName="sibTrans" presStyleCnt="0"/>
      <dgm:spPr/>
    </dgm:pt>
    <dgm:pt modelId="{FA303C26-9361-4012-8E35-37A0F4F19C5F}" type="pres">
      <dgm:prSet presAssocID="{31656302-D75D-42FB-8CDB-C30F67EAEADC}" presName="composite" presStyleCnt="0"/>
      <dgm:spPr/>
    </dgm:pt>
    <dgm:pt modelId="{A09938B7-56AC-45A5-802D-C38713B1C071}" type="pres">
      <dgm:prSet presAssocID="{31656302-D75D-42FB-8CDB-C30F67EAEADC}" presName="BackAccent" presStyleLbl="bgShp" presStyleIdx="3" presStyleCnt="4"/>
      <dgm:spPr/>
    </dgm:pt>
    <dgm:pt modelId="{16B17F66-F0C0-42E7-9828-7FCA1F6EE30A}" type="pres">
      <dgm:prSet presAssocID="{31656302-D75D-42FB-8CDB-C30F67EAEADC}" presName="Accent" presStyleLbl="alignNode1" presStyleIdx="3" presStyleCnt="4"/>
      <dgm:spPr/>
    </dgm:pt>
    <dgm:pt modelId="{9EE98974-0189-4ED3-8465-930354F4DAEA}" type="pres">
      <dgm:prSet presAssocID="{31656302-D75D-42FB-8CDB-C30F67EAEADC}" presName="Child" presStyleLbl="revTx" presStyleIdx="6" presStyleCnt="8" custLinFactNeighborX="2573" custLinFactNeighborY="764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937211-8CAE-4D2D-AB76-3B12E196D955}" type="pres">
      <dgm:prSet presAssocID="{31656302-D75D-42FB-8CDB-C30F67EAEADC}" presName="Parent" presStyleLbl="revTx" presStyleIdx="7" presStyleCnt="8" custScaleX="10657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EA81529-3209-4A4B-B339-283BD18B2740}" srcId="{F0ADA4E3-22E8-4E90-8A26-C617B094CAA1}" destId="{1AC159E5-7BA0-4FE6-9143-30E1AD2DE31D}" srcOrd="0" destOrd="0" parTransId="{339BBE0F-9570-40B1-BF17-2345ED5D5552}" sibTransId="{DF4BB9D2-E84E-4E13-AEF2-862AFAA44599}"/>
    <dgm:cxn modelId="{4FBFCDC9-9681-499A-9FD6-BD398078DC63}" type="presOf" srcId="{48791626-D3D2-4988-99A2-9DE32F543478}" destId="{C3DC1CF0-1348-46B3-BCF2-1816FFBAB5C9}" srcOrd="0" destOrd="0" presId="urn:microsoft.com/office/officeart/2008/layout/IncreasingCircleProcess"/>
    <dgm:cxn modelId="{14F4A2CE-66B1-4D02-8FE4-46722DECC8AE}" srcId="{EE814951-0B41-4A52-AC8E-09B34A29525A}" destId="{31656302-D75D-42FB-8CDB-C30F67EAEADC}" srcOrd="3" destOrd="0" parTransId="{72F3AD42-37DD-4EE4-9471-E0DF1D5110ED}" sibTransId="{B97C2EBD-E7CC-46E6-AB44-E5A64808991A}"/>
    <dgm:cxn modelId="{3D5E16AC-C589-4177-B176-88048FE3B4DB}" type="presOf" srcId="{F0ADA4E3-22E8-4E90-8A26-C617B094CAA1}" destId="{F55C5632-801E-4D56-8F0A-CE293BA2FD51}" srcOrd="0" destOrd="0" presId="urn:microsoft.com/office/officeart/2008/layout/IncreasingCircleProcess"/>
    <dgm:cxn modelId="{0F2D92A2-02B2-4073-BB97-CD0655E6DF74}" type="presOf" srcId="{1AC159E5-7BA0-4FE6-9143-30E1AD2DE31D}" destId="{4AA677D2-BB92-445A-AB71-423DED7FC76D}" srcOrd="0" destOrd="0" presId="urn:microsoft.com/office/officeart/2008/layout/IncreasingCircleProcess"/>
    <dgm:cxn modelId="{D0AF49B6-CA61-4E65-B8C5-F77C71725140}" type="presOf" srcId="{8E09140D-CBFA-40E1-BB66-A1C9A7530FC6}" destId="{99A17055-0E3B-4496-B68B-C92039F9A256}" srcOrd="0" destOrd="0" presId="urn:microsoft.com/office/officeart/2008/layout/IncreasingCircleProcess"/>
    <dgm:cxn modelId="{AAE19BBA-E4CC-4CEC-BE13-7DB1A0F062EA}" type="presOf" srcId="{3CFE336E-2480-480D-9A4D-C8A29E976A1A}" destId="{9EE98974-0189-4ED3-8465-930354F4DAEA}" srcOrd="0" destOrd="0" presId="urn:microsoft.com/office/officeart/2008/layout/IncreasingCircleProcess"/>
    <dgm:cxn modelId="{E9974986-1D1F-477D-898D-A60EEB1307DA}" srcId="{8E09140D-CBFA-40E1-BB66-A1C9A7530FC6}" destId="{9062B66C-764F-4F9C-AC7F-B5218E41A59F}" srcOrd="0" destOrd="0" parTransId="{603DF5EE-1CED-4A18-ACC5-0A557A2CA420}" sibTransId="{1B17C603-962D-4360-AD2C-CA053250F9AC}"/>
    <dgm:cxn modelId="{8A8D786F-46D2-452F-AFE9-B391C424D6A3}" srcId="{31656302-D75D-42FB-8CDB-C30F67EAEADC}" destId="{3CFE336E-2480-480D-9A4D-C8A29E976A1A}" srcOrd="0" destOrd="0" parTransId="{22A711D4-3434-4A1F-9E2D-96CE7B0851C7}" sibTransId="{FDDFA4EF-9FC8-4064-A10E-0BBE5F7E1653}"/>
    <dgm:cxn modelId="{8291F396-DA62-4D81-B511-328E6A84691F}" srcId="{EE814951-0B41-4A52-AC8E-09B34A29525A}" destId="{8E09140D-CBFA-40E1-BB66-A1C9A7530FC6}" srcOrd="1" destOrd="0" parTransId="{FF871613-3DE0-4198-A6DF-D9AC5B5A699C}" sibTransId="{D19CFC82-C1A1-46BE-A3B3-67F4076B0EAC}"/>
    <dgm:cxn modelId="{F6518830-0FEC-4653-BABD-20F3B2BA7AEC}" srcId="{DC04BB52-37B2-4AB9-AD36-C68324090932}" destId="{48791626-D3D2-4988-99A2-9DE32F543478}" srcOrd="0" destOrd="0" parTransId="{457903A9-18A2-418B-B0C2-99CA3569ADCD}" sibTransId="{E5B00F75-3CB9-48B3-A773-A39AB84BE5F7}"/>
    <dgm:cxn modelId="{F7FA9E20-BFD6-4DE8-9F03-1BD59DD4606B}" type="presOf" srcId="{EE814951-0B41-4A52-AC8E-09B34A29525A}" destId="{4E174DBA-E814-4440-A90D-1FC392A8BCB2}" srcOrd="0" destOrd="0" presId="urn:microsoft.com/office/officeart/2008/layout/IncreasingCircleProcess"/>
    <dgm:cxn modelId="{57D58A15-828B-419C-AC13-35073A6FDBE9}" type="presOf" srcId="{DC04BB52-37B2-4AB9-AD36-C68324090932}" destId="{55035CAE-C741-40D5-886E-AEBB1E533C71}" srcOrd="0" destOrd="0" presId="urn:microsoft.com/office/officeart/2008/layout/IncreasingCircleProcess"/>
    <dgm:cxn modelId="{BBC1D20E-99D0-4D53-92C9-6AA688FB0C9B}" type="presOf" srcId="{9062B66C-764F-4F9C-AC7F-B5218E41A59F}" destId="{D8ED7C86-D1D4-4182-921F-C8875BD447D7}" srcOrd="0" destOrd="0" presId="urn:microsoft.com/office/officeart/2008/layout/IncreasingCircleProcess"/>
    <dgm:cxn modelId="{DF2B8C21-0F6F-4A48-B752-00100706882F}" type="presOf" srcId="{31656302-D75D-42FB-8CDB-C30F67EAEADC}" destId="{F7937211-8CAE-4D2D-AB76-3B12E196D955}" srcOrd="0" destOrd="0" presId="urn:microsoft.com/office/officeart/2008/layout/IncreasingCircleProcess"/>
    <dgm:cxn modelId="{F62FE7D5-76B1-42C1-ACBF-04010C20C2F6}" srcId="{EE814951-0B41-4A52-AC8E-09B34A29525A}" destId="{F0ADA4E3-22E8-4E90-8A26-C617B094CAA1}" srcOrd="0" destOrd="0" parTransId="{709F5821-8FB1-420A-BFAF-6D9134C04870}" sibTransId="{ABBAC5E7-DFCB-4780-B14F-ACD80D8C0B5C}"/>
    <dgm:cxn modelId="{2D32B886-D27B-4343-891A-F53160AA7283}" srcId="{EE814951-0B41-4A52-AC8E-09B34A29525A}" destId="{DC04BB52-37B2-4AB9-AD36-C68324090932}" srcOrd="2" destOrd="0" parTransId="{DCC97A1E-EE66-44DF-A1DE-726C258D6791}" sibTransId="{DB75F015-2F22-4EBC-8F75-63CBE8977798}"/>
    <dgm:cxn modelId="{0293719D-E75A-4CBE-80A5-C15A18C25AF0}" type="presParOf" srcId="{4E174DBA-E814-4440-A90D-1FC392A8BCB2}" destId="{544A8AE4-A5EA-4150-B459-B4143E79C380}" srcOrd="0" destOrd="0" presId="urn:microsoft.com/office/officeart/2008/layout/IncreasingCircleProcess"/>
    <dgm:cxn modelId="{549F0D58-D495-45B6-8CB4-4F62D6747B08}" type="presParOf" srcId="{544A8AE4-A5EA-4150-B459-B4143E79C380}" destId="{526E3FE7-0C24-444B-8378-4C5350B580FD}" srcOrd="0" destOrd="0" presId="urn:microsoft.com/office/officeart/2008/layout/IncreasingCircleProcess"/>
    <dgm:cxn modelId="{1B11A535-7F08-4836-8C82-6B946EC6F999}" type="presParOf" srcId="{544A8AE4-A5EA-4150-B459-B4143E79C380}" destId="{985612B4-0968-4CB2-A531-13B81DBE09FD}" srcOrd="1" destOrd="0" presId="urn:microsoft.com/office/officeart/2008/layout/IncreasingCircleProcess"/>
    <dgm:cxn modelId="{6B506C8F-1513-4CBC-94AB-F7E2C1E3075D}" type="presParOf" srcId="{544A8AE4-A5EA-4150-B459-B4143E79C380}" destId="{4AA677D2-BB92-445A-AB71-423DED7FC76D}" srcOrd="2" destOrd="0" presId="urn:microsoft.com/office/officeart/2008/layout/IncreasingCircleProcess"/>
    <dgm:cxn modelId="{AA318EA5-8674-4ABB-8526-DACD455BDB48}" type="presParOf" srcId="{544A8AE4-A5EA-4150-B459-B4143E79C380}" destId="{F55C5632-801E-4D56-8F0A-CE293BA2FD51}" srcOrd="3" destOrd="0" presId="urn:microsoft.com/office/officeart/2008/layout/IncreasingCircleProcess"/>
    <dgm:cxn modelId="{B4FBB273-7C6D-443C-859B-507650A32D11}" type="presParOf" srcId="{4E174DBA-E814-4440-A90D-1FC392A8BCB2}" destId="{7B6C6C09-1B09-4942-B705-887FAA3B3405}" srcOrd="1" destOrd="0" presId="urn:microsoft.com/office/officeart/2008/layout/IncreasingCircleProcess"/>
    <dgm:cxn modelId="{03A15C1E-92A4-4B11-8E71-0715A469249F}" type="presParOf" srcId="{4E174DBA-E814-4440-A90D-1FC392A8BCB2}" destId="{DBE6EBDC-035F-4D2D-9D0A-B0450A8EA0F8}" srcOrd="2" destOrd="0" presId="urn:microsoft.com/office/officeart/2008/layout/IncreasingCircleProcess"/>
    <dgm:cxn modelId="{511EAD28-5024-4AA0-B276-367B4E2F8B17}" type="presParOf" srcId="{DBE6EBDC-035F-4D2D-9D0A-B0450A8EA0F8}" destId="{DE9CC6A7-BE97-4A96-A32A-9CDCDCFC1702}" srcOrd="0" destOrd="0" presId="urn:microsoft.com/office/officeart/2008/layout/IncreasingCircleProcess"/>
    <dgm:cxn modelId="{0C53C603-69E2-4584-A3CA-CA681E8231B9}" type="presParOf" srcId="{DBE6EBDC-035F-4D2D-9D0A-B0450A8EA0F8}" destId="{21958333-A99A-4EC9-8ED1-BB4E5BFD23E2}" srcOrd="1" destOrd="0" presId="urn:microsoft.com/office/officeart/2008/layout/IncreasingCircleProcess"/>
    <dgm:cxn modelId="{81B216BF-F8DF-448F-A8C3-B4CD527929DF}" type="presParOf" srcId="{DBE6EBDC-035F-4D2D-9D0A-B0450A8EA0F8}" destId="{D8ED7C86-D1D4-4182-921F-C8875BD447D7}" srcOrd="2" destOrd="0" presId="urn:microsoft.com/office/officeart/2008/layout/IncreasingCircleProcess"/>
    <dgm:cxn modelId="{83731C8F-AEB2-4E5C-A762-75798D7550C9}" type="presParOf" srcId="{DBE6EBDC-035F-4D2D-9D0A-B0450A8EA0F8}" destId="{99A17055-0E3B-4496-B68B-C92039F9A256}" srcOrd="3" destOrd="0" presId="urn:microsoft.com/office/officeart/2008/layout/IncreasingCircleProcess"/>
    <dgm:cxn modelId="{DDC62FB6-4858-4570-B99A-60D039B64CCD}" type="presParOf" srcId="{4E174DBA-E814-4440-A90D-1FC392A8BCB2}" destId="{D2C00F0A-FD6B-4B84-A2B3-22B397ACA65B}" srcOrd="3" destOrd="0" presId="urn:microsoft.com/office/officeart/2008/layout/IncreasingCircleProcess"/>
    <dgm:cxn modelId="{7A3D9D5E-A3C1-4764-AD01-4913E123F22C}" type="presParOf" srcId="{4E174DBA-E814-4440-A90D-1FC392A8BCB2}" destId="{E1390D76-5E85-4EA8-B60A-AD364BFFEA06}" srcOrd="4" destOrd="0" presId="urn:microsoft.com/office/officeart/2008/layout/IncreasingCircleProcess"/>
    <dgm:cxn modelId="{79CA5224-4D21-4DF2-9EE0-E819202E2C43}" type="presParOf" srcId="{E1390D76-5E85-4EA8-B60A-AD364BFFEA06}" destId="{1A947206-C817-4B5D-8F8D-4C9F8BD34A85}" srcOrd="0" destOrd="0" presId="urn:microsoft.com/office/officeart/2008/layout/IncreasingCircleProcess"/>
    <dgm:cxn modelId="{89CA2008-DBCC-469A-8F58-56F4E0AE8D9E}" type="presParOf" srcId="{E1390D76-5E85-4EA8-B60A-AD364BFFEA06}" destId="{A4453038-2BDA-45C8-8971-85DCCAC54C63}" srcOrd="1" destOrd="0" presId="urn:microsoft.com/office/officeart/2008/layout/IncreasingCircleProcess"/>
    <dgm:cxn modelId="{B39E2729-7279-45A0-B293-778A3D510196}" type="presParOf" srcId="{E1390D76-5E85-4EA8-B60A-AD364BFFEA06}" destId="{C3DC1CF0-1348-46B3-BCF2-1816FFBAB5C9}" srcOrd="2" destOrd="0" presId="urn:microsoft.com/office/officeart/2008/layout/IncreasingCircleProcess"/>
    <dgm:cxn modelId="{52893CA9-13BE-4483-8277-550368619C30}" type="presParOf" srcId="{E1390D76-5E85-4EA8-B60A-AD364BFFEA06}" destId="{55035CAE-C741-40D5-886E-AEBB1E533C71}" srcOrd="3" destOrd="0" presId="urn:microsoft.com/office/officeart/2008/layout/IncreasingCircleProcess"/>
    <dgm:cxn modelId="{D2C61093-15D4-4841-BC1A-7B2B6EF35041}" type="presParOf" srcId="{4E174DBA-E814-4440-A90D-1FC392A8BCB2}" destId="{F0AD8A30-A383-4F06-B7D8-09BE79CD1166}" srcOrd="5" destOrd="0" presId="urn:microsoft.com/office/officeart/2008/layout/IncreasingCircleProcess"/>
    <dgm:cxn modelId="{419DFEAA-E33A-45A6-8FA6-F7AB9CBFFF40}" type="presParOf" srcId="{4E174DBA-E814-4440-A90D-1FC392A8BCB2}" destId="{FA303C26-9361-4012-8E35-37A0F4F19C5F}" srcOrd="6" destOrd="0" presId="urn:microsoft.com/office/officeart/2008/layout/IncreasingCircleProcess"/>
    <dgm:cxn modelId="{A9C3D291-A34E-4404-80B5-501B117F8004}" type="presParOf" srcId="{FA303C26-9361-4012-8E35-37A0F4F19C5F}" destId="{A09938B7-56AC-45A5-802D-C38713B1C071}" srcOrd="0" destOrd="0" presId="urn:microsoft.com/office/officeart/2008/layout/IncreasingCircleProcess"/>
    <dgm:cxn modelId="{5077AEE9-C7E8-4DC3-B462-8A46A0D88DA1}" type="presParOf" srcId="{FA303C26-9361-4012-8E35-37A0F4F19C5F}" destId="{16B17F66-F0C0-42E7-9828-7FCA1F6EE30A}" srcOrd="1" destOrd="0" presId="urn:microsoft.com/office/officeart/2008/layout/IncreasingCircleProcess"/>
    <dgm:cxn modelId="{1D2E4313-C53E-4865-BFAD-3E13F23DFA95}" type="presParOf" srcId="{FA303C26-9361-4012-8E35-37A0F4F19C5F}" destId="{9EE98974-0189-4ED3-8465-930354F4DAEA}" srcOrd="2" destOrd="0" presId="urn:microsoft.com/office/officeart/2008/layout/IncreasingCircleProcess"/>
    <dgm:cxn modelId="{7AEF7F66-6F82-4515-B685-83FBE4B50C64}" type="presParOf" srcId="{FA303C26-9361-4012-8E35-37A0F4F19C5F}" destId="{F7937211-8CAE-4D2D-AB76-3B12E196D955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E814951-0B41-4A52-AC8E-09B34A29525A}" type="doc">
      <dgm:prSet loTypeId="urn:microsoft.com/office/officeart/2008/layout/Increasing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ADA4E3-22E8-4E90-8A26-C617B094CAA1}">
      <dgm:prSet phldrT="[Text]" custT="1"/>
      <dgm:spPr/>
      <dgm:t>
        <a:bodyPr anchor="ctr"/>
        <a:lstStyle/>
        <a:p>
          <a:r>
            <a:rPr lang="en-GB" sz="1400" b="1" dirty="0" smtClean="0"/>
            <a:t>Feature Extraction</a:t>
          </a:r>
          <a:endParaRPr lang="en-US" sz="1400" b="1" dirty="0"/>
        </a:p>
      </dgm:t>
    </dgm:pt>
    <dgm:pt modelId="{709F5821-8FB1-420A-BFAF-6D9134C04870}" type="parTrans" cxnId="{F62FE7D5-76B1-42C1-ACBF-04010C20C2F6}">
      <dgm:prSet/>
      <dgm:spPr/>
      <dgm:t>
        <a:bodyPr/>
        <a:lstStyle/>
        <a:p>
          <a:endParaRPr lang="en-US"/>
        </a:p>
      </dgm:t>
    </dgm:pt>
    <dgm:pt modelId="{ABBAC5E7-DFCB-4780-B14F-ACD80D8C0B5C}" type="sibTrans" cxnId="{F62FE7D5-76B1-42C1-ACBF-04010C20C2F6}">
      <dgm:prSet/>
      <dgm:spPr/>
      <dgm:t>
        <a:bodyPr/>
        <a:lstStyle/>
        <a:p>
          <a:endParaRPr lang="en-US"/>
        </a:p>
      </dgm:t>
    </dgm:pt>
    <dgm:pt modelId="{1AC159E5-7BA0-4FE6-9143-30E1AD2DE31D}">
      <dgm:prSet phldrT="[Text]" custT="1"/>
      <dgm:spPr/>
      <dgm:t>
        <a:bodyPr/>
        <a:lstStyle/>
        <a:p>
          <a:r>
            <a:rPr lang="en-GB" sz="1200" dirty="0" smtClean="0"/>
            <a:t>Extract features to represent customers within a specific customer month.</a:t>
          </a:r>
          <a:endParaRPr lang="en-US" sz="1200" dirty="0"/>
        </a:p>
      </dgm:t>
    </dgm:pt>
    <dgm:pt modelId="{339BBE0F-9570-40B1-BF17-2345ED5D5552}" type="parTrans" cxnId="{1EA81529-3209-4A4B-B339-283BD18B2740}">
      <dgm:prSet/>
      <dgm:spPr/>
      <dgm:t>
        <a:bodyPr/>
        <a:lstStyle/>
        <a:p>
          <a:endParaRPr lang="en-US"/>
        </a:p>
      </dgm:t>
    </dgm:pt>
    <dgm:pt modelId="{DF4BB9D2-E84E-4E13-AEF2-862AFAA44599}" type="sibTrans" cxnId="{1EA81529-3209-4A4B-B339-283BD18B2740}">
      <dgm:prSet/>
      <dgm:spPr/>
      <dgm:t>
        <a:bodyPr/>
        <a:lstStyle/>
        <a:p>
          <a:endParaRPr lang="en-US"/>
        </a:p>
      </dgm:t>
    </dgm:pt>
    <dgm:pt modelId="{8E09140D-CBFA-40E1-BB66-A1C9A7530FC6}">
      <dgm:prSet phldrT="[Text]" custT="1"/>
      <dgm:spPr/>
      <dgm:t>
        <a:bodyPr anchor="ctr"/>
        <a:lstStyle/>
        <a:p>
          <a:r>
            <a:rPr lang="en-GB" sz="1400" b="1" dirty="0" smtClean="0"/>
            <a:t>Feature Distributional Modelling</a:t>
          </a:r>
          <a:endParaRPr lang="en-US" sz="1400" b="1" dirty="0"/>
        </a:p>
      </dgm:t>
    </dgm:pt>
    <dgm:pt modelId="{FF871613-3DE0-4198-A6DF-D9AC5B5A699C}" type="parTrans" cxnId="{8291F396-DA62-4D81-B511-328E6A84691F}">
      <dgm:prSet/>
      <dgm:spPr/>
      <dgm:t>
        <a:bodyPr/>
        <a:lstStyle/>
        <a:p>
          <a:endParaRPr lang="en-US"/>
        </a:p>
      </dgm:t>
    </dgm:pt>
    <dgm:pt modelId="{D19CFC82-C1A1-46BE-A3B3-67F4076B0EAC}" type="sibTrans" cxnId="{8291F396-DA62-4D81-B511-328E6A84691F}">
      <dgm:prSet/>
      <dgm:spPr/>
      <dgm:t>
        <a:bodyPr/>
        <a:lstStyle/>
        <a:p>
          <a:endParaRPr lang="en-US"/>
        </a:p>
      </dgm:t>
    </dgm:pt>
    <dgm:pt modelId="{9062B66C-764F-4F9C-AC7F-B5218E41A59F}">
      <dgm:prSet phldrT="[Text]" custT="1"/>
      <dgm:spPr/>
      <dgm:t>
        <a:bodyPr/>
        <a:lstStyle/>
        <a:p>
          <a:r>
            <a:rPr lang="en-GB" sz="1200" dirty="0" smtClean="0"/>
            <a:t>Assess distributions, correlations, etc.</a:t>
          </a:r>
          <a:endParaRPr lang="en-US" sz="1200" dirty="0"/>
        </a:p>
      </dgm:t>
    </dgm:pt>
    <dgm:pt modelId="{603DF5EE-1CED-4A18-ACC5-0A557A2CA420}" type="parTrans" cxnId="{E9974986-1D1F-477D-898D-A60EEB1307DA}">
      <dgm:prSet/>
      <dgm:spPr/>
      <dgm:t>
        <a:bodyPr/>
        <a:lstStyle/>
        <a:p>
          <a:endParaRPr lang="en-US"/>
        </a:p>
      </dgm:t>
    </dgm:pt>
    <dgm:pt modelId="{1B17C603-962D-4360-AD2C-CA053250F9AC}" type="sibTrans" cxnId="{E9974986-1D1F-477D-898D-A60EEB1307DA}">
      <dgm:prSet/>
      <dgm:spPr/>
      <dgm:t>
        <a:bodyPr/>
        <a:lstStyle/>
        <a:p>
          <a:endParaRPr lang="en-US"/>
        </a:p>
      </dgm:t>
    </dgm:pt>
    <dgm:pt modelId="{DC04BB52-37B2-4AB9-AD36-C68324090932}">
      <dgm:prSet phldrT="[Text]" custT="1"/>
      <dgm:spPr/>
      <dgm:t>
        <a:bodyPr anchor="ctr"/>
        <a:lstStyle/>
        <a:p>
          <a:r>
            <a:rPr lang="en-GB" sz="1400" b="1" dirty="0" smtClean="0"/>
            <a:t>Clustering</a:t>
          </a:r>
          <a:endParaRPr lang="en-US" sz="1400" b="1" dirty="0"/>
        </a:p>
      </dgm:t>
    </dgm:pt>
    <dgm:pt modelId="{DCC97A1E-EE66-44DF-A1DE-726C258D6791}" type="parTrans" cxnId="{2D32B886-D27B-4343-891A-F53160AA7283}">
      <dgm:prSet/>
      <dgm:spPr/>
      <dgm:t>
        <a:bodyPr/>
        <a:lstStyle/>
        <a:p>
          <a:endParaRPr lang="en-US"/>
        </a:p>
      </dgm:t>
    </dgm:pt>
    <dgm:pt modelId="{DB75F015-2F22-4EBC-8F75-63CBE8977798}" type="sibTrans" cxnId="{2D32B886-D27B-4343-891A-F53160AA7283}">
      <dgm:prSet/>
      <dgm:spPr/>
      <dgm:t>
        <a:bodyPr/>
        <a:lstStyle/>
        <a:p>
          <a:endParaRPr lang="en-US"/>
        </a:p>
      </dgm:t>
    </dgm:pt>
    <dgm:pt modelId="{48791626-D3D2-4988-99A2-9DE32F543478}">
      <dgm:prSet phldrT="[Text]" custT="1"/>
      <dgm:spPr/>
      <dgm:t>
        <a:bodyPr/>
        <a:lstStyle/>
        <a:p>
          <a:r>
            <a:rPr lang="en-GB" sz="1200" dirty="0" smtClean="0"/>
            <a:t>Fit mixture model;</a:t>
          </a:r>
        </a:p>
        <a:p>
          <a:r>
            <a:rPr lang="en-GB" sz="1200" dirty="0" smtClean="0"/>
            <a:t>Define states</a:t>
          </a:r>
          <a:endParaRPr lang="en-US" sz="1200" dirty="0"/>
        </a:p>
      </dgm:t>
    </dgm:pt>
    <dgm:pt modelId="{457903A9-18A2-418B-B0C2-99CA3569ADCD}" type="parTrans" cxnId="{F6518830-0FEC-4653-BABD-20F3B2BA7AEC}">
      <dgm:prSet/>
      <dgm:spPr/>
      <dgm:t>
        <a:bodyPr/>
        <a:lstStyle/>
        <a:p>
          <a:endParaRPr lang="en-US"/>
        </a:p>
      </dgm:t>
    </dgm:pt>
    <dgm:pt modelId="{E5B00F75-3CB9-48B3-A773-A39AB84BE5F7}" type="sibTrans" cxnId="{F6518830-0FEC-4653-BABD-20F3B2BA7AEC}">
      <dgm:prSet/>
      <dgm:spPr/>
      <dgm:t>
        <a:bodyPr/>
        <a:lstStyle/>
        <a:p>
          <a:endParaRPr lang="en-US"/>
        </a:p>
      </dgm:t>
    </dgm:pt>
    <dgm:pt modelId="{31656302-D75D-42FB-8CDB-C30F67EAEADC}">
      <dgm:prSet phldrT="[Text]" custT="1"/>
      <dgm:spPr/>
      <dgm:t>
        <a:bodyPr anchor="ctr"/>
        <a:lstStyle/>
        <a:p>
          <a:r>
            <a:rPr lang="en-GB" sz="1400" b="1" dirty="0" smtClean="0"/>
            <a:t>Analytics and Prediction</a:t>
          </a:r>
          <a:endParaRPr lang="en-US" sz="1400" b="1" dirty="0"/>
        </a:p>
      </dgm:t>
    </dgm:pt>
    <dgm:pt modelId="{72F3AD42-37DD-4EE4-9471-E0DF1D5110ED}" type="parTrans" cxnId="{14F4A2CE-66B1-4D02-8FE4-46722DECC8AE}">
      <dgm:prSet/>
      <dgm:spPr/>
      <dgm:t>
        <a:bodyPr/>
        <a:lstStyle/>
        <a:p>
          <a:endParaRPr lang="en-US"/>
        </a:p>
      </dgm:t>
    </dgm:pt>
    <dgm:pt modelId="{B97C2EBD-E7CC-46E6-AB44-E5A64808991A}" type="sibTrans" cxnId="{14F4A2CE-66B1-4D02-8FE4-46722DECC8AE}">
      <dgm:prSet/>
      <dgm:spPr/>
      <dgm:t>
        <a:bodyPr/>
        <a:lstStyle/>
        <a:p>
          <a:endParaRPr lang="en-US"/>
        </a:p>
      </dgm:t>
    </dgm:pt>
    <dgm:pt modelId="{3CFE336E-2480-480D-9A4D-C8A29E976A1A}">
      <dgm:prSet phldrT="[Text]" custT="1"/>
      <dgm:spPr/>
      <dgm:t>
        <a:bodyPr/>
        <a:lstStyle/>
        <a:p>
          <a:r>
            <a:rPr lang="en-GB" sz="1200" b="0" dirty="0" smtClean="0"/>
            <a:t>Interpret clusters</a:t>
          </a:r>
          <a:endParaRPr lang="en-US" sz="1200" b="0" dirty="0"/>
        </a:p>
      </dgm:t>
    </dgm:pt>
    <dgm:pt modelId="{22A711D4-3434-4A1F-9E2D-96CE7B0851C7}" type="parTrans" cxnId="{8A8D786F-46D2-452F-AFE9-B391C424D6A3}">
      <dgm:prSet/>
      <dgm:spPr/>
      <dgm:t>
        <a:bodyPr/>
        <a:lstStyle/>
        <a:p>
          <a:endParaRPr lang="en-US"/>
        </a:p>
      </dgm:t>
    </dgm:pt>
    <dgm:pt modelId="{FDDFA4EF-9FC8-4064-A10E-0BBE5F7E1653}" type="sibTrans" cxnId="{8A8D786F-46D2-452F-AFE9-B391C424D6A3}">
      <dgm:prSet/>
      <dgm:spPr/>
      <dgm:t>
        <a:bodyPr/>
        <a:lstStyle/>
        <a:p>
          <a:endParaRPr lang="en-US"/>
        </a:p>
      </dgm:t>
    </dgm:pt>
    <dgm:pt modelId="{4E174DBA-E814-4440-A90D-1FC392A8BCB2}" type="pres">
      <dgm:prSet presAssocID="{EE814951-0B41-4A52-AC8E-09B34A29525A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44A8AE4-A5EA-4150-B459-B4143E79C380}" type="pres">
      <dgm:prSet presAssocID="{F0ADA4E3-22E8-4E90-8A26-C617B094CAA1}" presName="composite" presStyleCnt="0"/>
      <dgm:spPr/>
    </dgm:pt>
    <dgm:pt modelId="{526E3FE7-0C24-444B-8378-4C5350B580FD}" type="pres">
      <dgm:prSet presAssocID="{F0ADA4E3-22E8-4E90-8A26-C617B094CAA1}" presName="BackAccent" presStyleLbl="bgShp" presStyleIdx="0" presStyleCnt="4"/>
      <dgm:spPr/>
    </dgm:pt>
    <dgm:pt modelId="{985612B4-0968-4CB2-A531-13B81DBE09FD}" type="pres">
      <dgm:prSet presAssocID="{F0ADA4E3-22E8-4E90-8A26-C617B094CAA1}" presName="Accent" presStyleLbl="alignNode1" presStyleIdx="0" presStyleCnt="4"/>
      <dgm:spPr/>
    </dgm:pt>
    <dgm:pt modelId="{4AA677D2-BB92-445A-AB71-423DED7FC76D}" type="pres">
      <dgm:prSet presAssocID="{F0ADA4E3-22E8-4E90-8A26-C617B094CAA1}" presName="Child" presStyleLbl="revTx" presStyleIdx="0" presStyleCnt="8" custScaleX="200736" custLinFactNeighborX="28460" custLinFactNeighborY="745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5C5632-801E-4D56-8F0A-CE293BA2FD51}" type="pres">
      <dgm:prSet presAssocID="{F0ADA4E3-22E8-4E90-8A26-C617B094CAA1}" presName="Parent" presStyleLbl="revTx" presStyleIdx="1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6C6C09-1B09-4942-B705-887FAA3B3405}" type="pres">
      <dgm:prSet presAssocID="{ABBAC5E7-DFCB-4780-B14F-ACD80D8C0B5C}" presName="sibTrans" presStyleCnt="0"/>
      <dgm:spPr/>
    </dgm:pt>
    <dgm:pt modelId="{DBE6EBDC-035F-4D2D-9D0A-B0450A8EA0F8}" type="pres">
      <dgm:prSet presAssocID="{8E09140D-CBFA-40E1-BB66-A1C9A7530FC6}" presName="composite" presStyleCnt="0"/>
      <dgm:spPr/>
    </dgm:pt>
    <dgm:pt modelId="{DE9CC6A7-BE97-4A96-A32A-9CDCDCFC1702}" type="pres">
      <dgm:prSet presAssocID="{8E09140D-CBFA-40E1-BB66-A1C9A7530FC6}" presName="BackAccent" presStyleLbl="bgShp" presStyleIdx="1" presStyleCnt="4"/>
      <dgm:spPr/>
    </dgm:pt>
    <dgm:pt modelId="{21958333-A99A-4EC9-8ED1-BB4E5BFD23E2}" type="pres">
      <dgm:prSet presAssocID="{8E09140D-CBFA-40E1-BB66-A1C9A7530FC6}" presName="Accent" presStyleLbl="alignNode1" presStyleIdx="1" presStyleCnt="4"/>
      <dgm:spPr/>
    </dgm:pt>
    <dgm:pt modelId="{D8ED7C86-D1D4-4182-921F-C8875BD447D7}" type="pres">
      <dgm:prSet presAssocID="{8E09140D-CBFA-40E1-BB66-A1C9A7530FC6}" presName="Child" presStyleLbl="revTx" presStyleIdx="2" presStyleCnt="8" custLinFactNeighborY="719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A17055-0E3B-4496-B68B-C92039F9A256}" type="pres">
      <dgm:prSet presAssocID="{8E09140D-CBFA-40E1-BB66-A1C9A7530FC6}" presName="Parent" presStyleLbl="revTx" presStyleIdx="3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C00F0A-FD6B-4B84-A2B3-22B397ACA65B}" type="pres">
      <dgm:prSet presAssocID="{D19CFC82-C1A1-46BE-A3B3-67F4076B0EAC}" presName="sibTrans" presStyleCnt="0"/>
      <dgm:spPr/>
    </dgm:pt>
    <dgm:pt modelId="{E1390D76-5E85-4EA8-B60A-AD364BFFEA06}" type="pres">
      <dgm:prSet presAssocID="{DC04BB52-37B2-4AB9-AD36-C68324090932}" presName="composite" presStyleCnt="0"/>
      <dgm:spPr/>
    </dgm:pt>
    <dgm:pt modelId="{1A947206-C817-4B5D-8F8D-4C9F8BD34A85}" type="pres">
      <dgm:prSet presAssocID="{DC04BB52-37B2-4AB9-AD36-C68324090932}" presName="BackAccent" presStyleLbl="bgShp" presStyleIdx="2" presStyleCnt="4"/>
      <dgm:spPr/>
    </dgm:pt>
    <dgm:pt modelId="{A4453038-2BDA-45C8-8971-85DCCAC54C63}" type="pres">
      <dgm:prSet presAssocID="{DC04BB52-37B2-4AB9-AD36-C68324090932}" presName="Accent" presStyleLbl="alignNode1" presStyleIdx="2" presStyleCnt="4"/>
      <dgm:spPr/>
    </dgm:pt>
    <dgm:pt modelId="{C3DC1CF0-1348-46B3-BCF2-1816FFBAB5C9}" type="pres">
      <dgm:prSet presAssocID="{DC04BB52-37B2-4AB9-AD36-C68324090932}" presName="Child" presStyleLbl="revTx" presStyleIdx="4" presStyleCnt="8" custLinFactNeighborX="-2488" custLinFactNeighborY="764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035CAE-C741-40D5-886E-AEBB1E533C71}" type="pres">
      <dgm:prSet presAssocID="{DC04BB52-37B2-4AB9-AD36-C68324090932}" presName="Parent" presStyleLbl="revTx" presStyleIdx="5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AD8A30-A383-4F06-B7D8-09BE79CD1166}" type="pres">
      <dgm:prSet presAssocID="{DB75F015-2F22-4EBC-8F75-63CBE8977798}" presName="sibTrans" presStyleCnt="0"/>
      <dgm:spPr/>
    </dgm:pt>
    <dgm:pt modelId="{FA303C26-9361-4012-8E35-37A0F4F19C5F}" type="pres">
      <dgm:prSet presAssocID="{31656302-D75D-42FB-8CDB-C30F67EAEADC}" presName="composite" presStyleCnt="0"/>
      <dgm:spPr/>
    </dgm:pt>
    <dgm:pt modelId="{A09938B7-56AC-45A5-802D-C38713B1C071}" type="pres">
      <dgm:prSet presAssocID="{31656302-D75D-42FB-8CDB-C30F67EAEADC}" presName="BackAccent" presStyleLbl="bgShp" presStyleIdx="3" presStyleCnt="4"/>
      <dgm:spPr/>
    </dgm:pt>
    <dgm:pt modelId="{16B17F66-F0C0-42E7-9828-7FCA1F6EE30A}" type="pres">
      <dgm:prSet presAssocID="{31656302-D75D-42FB-8CDB-C30F67EAEADC}" presName="Accent" presStyleLbl="alignNode1" presStyleIdx="3" presStyleCnt="4"/>
      <dgm:spPr/>
    </dgm:pt>
    <dgm:pt modelId="{9EE98974-0189-4ED3-8465-930354F4DAEA}" type="pres">
      <dgm:prSet presAssocID="{31656302-D75D-42FB-8CDB-C30F67EAEADC}" presName="Child" presStyleLbl="revTx" presStyleIdx="6" presStyleCnt="8" custLinFactNeighborX="2573" custLinFactNeighborY="764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937211-8CAE-4D2D-AB76-3B12E196D955}" type="pres">
      <dgm:prSet presAssocID="{31656302-D75D-42FB-8CDB-C30F67EAEADC}" presName="Parent" presStyleLbl="revTx" presStyleIdx="7" presStyleCnt="8" custScaleX="10657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EA81529-3209-4A4B-B339-283BD18B2740}" srcId="{F0ADA4E3-22E8-4E90-8A26-C617B094CAA1}" destId="{1AC159E5-7BA0-4FE6-9143-30E1AD2DE31D}" srcOrd="0" destOrd="0" parTransId="{339BBE0F-9570-40B1-BF17-2345ED5D5552}" sibTransId="{DF4BB9D2-E84E-4E13-AEF2-862AFAA44599}"/>
    <dgm:cxn modelId="{4FBFCDC9-9681-499A-9FD6-BD398078DC63}" type="presOf" srcId="{48791626-D3D2-4988-99A2-9DE32F543478}" destId="{C3DC1CF0-1348-46B3-BCF2-1816FFBAB5C9}" srcOrd="0" destOrd="0" presId="urn:microsoft.com/office/officeart/2008/layout/IncreasingCircleProcess"/>
    <dgm:cxn modelId="{14F4A2CE-66B1-4D02-8FE4-46722DECC8AE}" srcId="{EE814951-0B41-4A52-AC8E-09B34A29525A}" destId="{31656302-D75D-42FB-8CDB-C30F67EAEADC}" srcOrd="3" destOrd="0" parTransId="{72F3AD42-37DD-4EE4-9471-E0DF1D5110ED}" sibTransId="{B97C2EBD-E7CC-46E6-AB44-E5A64808991A}"/>
    <dgm:cxn modelId="{3D5E16AC-C589-4177-B176-88048FE3B4DB}" type="presOf" srcId="{F0ADA4E3-22E8-4E90-8A26-C617B094CAA1}" destId="{F55C5632-801E-4D56-8F0A-CE293BA2FD51}" srcOrd="0" destOrd="0" presId="urn:microsoft.com/office/officeart/2008/layout/IncreasingCircleProcess"/>
    <dgm:cxn modelId="{0F2D92A2-02B2-4073-BB97-CD0655E6DF74}" type="presOf" srcId="{1AC159E5-7BA0-4FE6-9143-30E1AD2DE31D}" destId="{4AA677D2-BB92-445A-AB71-423DED7FC76D}" srcOrd="0" destOrd="0" presId="urn:microsoft.com/office/officeart/2008/layout/IncreasingCircleProcess"/>
    <dgm:cxn modelId="{D0AF49B6-CA61-4E65-B8C5-F77C71725140}" type="presOf" srcId="{8E09140D-CBFA-40E1-BB66-A1C9A7530FC6}" destId="{99A17055-0E3B-4496-B68B-C92039F9A256}" srcOrd="0" destOrd="0" presId="urn:microsoft.com/office/officeart/2008/layout/IncreasingCircleProcess"/>
    <dgm:cxn modelId="{AAE19BBA-E4CC-4CEC-BE13-7DB1A0F062EA}" type="presOf" srcId="{3CFE336E-2480-480D-9A4D-C8A29E976A1A}" destId="{9EE98974-0189-4ED3-8465-930354F4DAEA}" srcOrd="0" destOrd="0" presId="urn:microsoft.com/office/officeart/2008/layout/IncreasingCircleProcess"/>
    <dgm:cxn modelId="{E9974986-1D1F-477D-898D-A60EEB1307DA}" srcId="{8E09140D-CBFA-40E1-BB66-A1C9A7530FC6}" destId="{9062B66C-764F-4F9C-AC7F-B5218E41A59F}" srcOrd="0" destOrd="0" parTransId="{603DF5EE-1CED-4A18-ACC5-0A557A2CA420}" sibTransId="{1B17C603-962D-4360-AD2C-CA053250F9AC}"/>
    <dgm:cxn modelId="{8A8D786F-46D2-452F-AFE9-B391C424D6A3}" srcId="{31656302-D75D-42FB-8CDB-C30F67EAEADC}" destId="{3CFE336E-2480-480D-9A4D-C8A29E976A1A}" srcOrd="0" destOrd="0" parTransId="{22A711D4-3434-4A1F-9E2D-96CE7B0851C7}" sibTransId="{FDDFA4EF-9FC8-4064-A10E-0BBE5F7E1653}"/>
    <dgm:cxn modelId="{8291F396-DA62-4D81-B511-328E6A84691F}" srcId="{EE814951-0B41-4A52-AC8E-09B34A29525A}" destId="{8E09140D-CBFA-40E1-BB66-A1C9A7530FC6}" srcOrd="1" destOrd="0" parTransId="{FF871613-3DE0-4198-A6DF-D9AC5B5A699C}" sibTransId="{D19CFC82-C1A1-46BE-A3B3-67F4076B0EAC}"/>
    <dgm:cxn modelId="{F6518830-0FEC-4653-BABD-20F3B2BA7AEC}" srcId="{DC04BB52-37B2-4AB9-AD36-C68324090932}" destId="{48791626-D3D2-4988-99A2-9DE32F543478}" srcOrd="0" destOrd="0" parTransId="{457903A9-18A2-418B-B0C2-99CA3569ADCD}" sibTransId="{E5B00F75-3CB9-48B3-A773-A39AB84BE5F7}"/>
    <dgm:cxn modelId="{F7FA9E20-BFD6-4DE8-9F03-1BD59DD4606B}" type="presOf" srcId="{EE814951-0B41-4A52-AC8E-09B34A29525A}" destId="{4E174DBA-E814-4440-A90D-1FC392A8BCB2}" srcOrd="0" destOrd="0" presId="urn:microsoft.com/office/officeart/2008/layout/IncreasingCircleProcess"/>
    <dgm:cxn modelId="{57D58A15-828B-419C-AC13-35073A6FDBE9}" type="presOf" srcId="{DC04BB52-37B2-4AB9-AD36-C68324090932}" destId="{55035CAE-C741-40D5-886E-AEBB1E533C71}" srcOrd="0" destOrd="0" presId="urn:microsoft.com/office/officeart/2008/layout/IncreasingCircleProcess"/>
    <dgm:cxn modelId="{BBC1D20E-99D0-4D53-92C9-6AA688FB0C9B}" type="presOf" srcId="{9062B66C-764F-4F9C-AC7F-B5218E41A59F}" destId="{D8ED7C86-D1D4-4182-921F-C8875BD447D7}" srcOrd="0" destOrd="0" presId="urn:microsoft.com/office/officeart/2008/layout/IncreasingCircleProcess"/>
    <dgm:cxn modelId="{DF2B8C21-0F6F-4A48-B752-00100706882F}" type="presOf" srcId="{31656302-D75D-42FB-8CDB-C30F67EAEADC}" destId="{F7937211-8CAE-4D2D-AB76-3B12E196D955}" srcOrd="0" destOrd="0" presId="urn:microsoft.com/office/officeart/2008/layout/IncreasingCircleProcess"/>
    <dgm:cxn modelId="{F62FE7D5-76B1-42C1-ACBF-04010C20C2F6}" srcId="{EE814951-0B41-4A52-AC8E-09B34A29525A}" destId="{F0ADA4E3-22E8-4E90-8A26-C617B094CAA1}" srcOrd="0" destOrd="0" parTransId="{709F5821-8FB1-420A-BFAF-6D9134C04870}" sibTransId="{ABBAC5E7-DFCB-4780-B14F-ACD80D8C0B5C}"/>
    <dgm:cxn modelId="{2D32B886-D27B-4343-891A-F53160AA7283}" srcId="{EE814951-0B41-4A52-AC8E-09B34A29525A}" destId="{DC04BB52-37B2-4AB9-AD36-C68324090932}" srcOrd="2" destOrd="0" parTransId="{DCC97A1E-EE66-44DF-A1DE-726C258D6791}" sibTransId="{DB75F015-2F22-4EBC-8F75-63CBE8977798}"/>
    <dgm:cxn modelId="{0293719D-E75A-4CBE-80A5-C15A18C25AF0}" type="presParOf" srcId="{4E174DBA-E814-4440-A90D-1FC392A8BCB2}" destId="{544A8AE4-A5EA-4150-B459-B4143E79C380}" srcOrd="0" destOrd="0" presId="urn:microsoft.com/office/officeart/2008/layout/IncreasingCircleProcess"/>
    <dgm:cxn modelId="{549F0D58-D495-45B6-8CB4-4F62D6747B08}" type="presParOf" srcId="{544A8AE4-A5EA-4150-B459-B4143E79C380}" destId="{526E3FE7-0C24-444B-8378-4C5350B580FD}" srcOrd="0" destOrd="0" presId="urn:microsoft.com/office/officeart/2008/layout/IncreasingCircleProcess"/>
    <dgm:cxn modelId="{1B11A535-7F08-4836-8C82-6B946EC6F999}" type="presParOf" srcId="{544A8AE4-A5EA-4150-B459-B4143E79C380}" destId="{985612B4-0968-4CB2-A531-13B81DBE09FD}" srcOrd="1" destOrd="0" presId="urn:microsoft.com/office/officeart/2008/layout/IncreasingCircleProcess"/>
    <dgm:cxn modelId="{6B506C8F-1513-4CBC-94AB-F7E2C1E3075D}" type="presParOf" srcId="{544A8AE4-A5EA-4150-B459-B4143E79C380}" destId="{4AA677D2-BB92-445A-AB71-423DED7FC76D}" srcOrd="2" destOrd="0" presId="urn:microsoft.com/office/officeart/2008/layout/IncreasingCircleProcess"/>
    <dgm:cxn modelId="{AA318EA5-8674-4ABB-8526-DACD455BDB48}" type="presParOf" srcId="{544A8AE4-A5EA-4150-B459-B4143E79C380}" destId="{F55C5632-801E-4D56-8F0A-CE293BA2FD51}" srcOrd="3" destOrd="0" presId="urn:microsoft.com/office/officeart/2008/layout/IncreasingCircleProcess"/>
    <dgm:cxn modelId="{B4FBB273-7C6D-443C-859B-507650A32D11}" type="presParOf" srcId="{4E174DBA-E814-4440-A90D-1FC392A8BCB2}" destId="{7B6C6C09-1B09-4942-B705-887FAA3B3405}" srcOrd="1" destOrd="0" presId="urn:microsoft.com/office/officeart/2008/layout/IncreasingCircleProcess"/>
    <dgm:cxn modelId="{03A15C1E-92A4-4B11-8E71-0715A469249F}" type="presParOf" srcId="{4E174DBA-E814-4440-A90D-1FC392A8BCB2}" destId="{DBE6EBDC-035F-4D2D-9D0A-B0450A8EA0F8}" srcOrd="2" destOrd="0" presId="urn:microsoft.com/office/officeart/2008/layout/IncreasingCircleProcess"/>
    <dgm:cxn modelId="{511EAD28-5024-4AA0-B276-367B4E2F8B17}" type="presParOf" srcId="{DBE6EBDC-035F-4D2D-9D0A-B0450A8EA0F8}" destId="{DE9CC6A7-BE97-4A96-A32A-9CDCDCFC1702}" srcOrd="0" destOrd="0" presId="urn:microsoft.com/office/officeart/2008/layout/IncreasingCircleProcess"/>
    <dgm:cxn modelId="{0C53C603-69E2-4584-A3CA-CA681E8231B9}" type="presParOf" srcId="{DBE6EBDC-035F-4D2D-9D0A-B0450A8EA0F8}" destId="{21958333-A99A-4EC9-8ED1-BB4E5BFD23E2}" srcOrd="1" destOrd="0" presId="urn:microsoft.com/office/officeart/2008/layout/IncreasingCircleProcess"/>
    <dgm:cxn modelId="{81B216BF-F8DF-448F-A8C3-B4CD527929DF}" type="presParOf" srcId="{DBE6EBDC-035F-4D2D-9D0A-B0450A8EA0F8}" destId="{D8ED7C86-D1D4-4182-921F-C8875BD447D7}" srcOrd="2" destOrd="0" presId="urn:microsoft.com/office/officeart/2008/layout/IncreasingCircleProcess"/>
    <dgm:cxn modelId="{83731C8F-AEB2-4E5C-A762-75798D7550C9}" type="presParOf" srcId="{DBE6EBDC-035F-4D2D-9D0A-B0450A8EA0F8}" destId="{99A17055-0E3B-4496-B68B-C92039F9A256}" srcOrd="3" destOrd="0" presId="urn:microsoft.com/office/officeart/2008/layout/IncreasingCircleProcess"/>
    <dgm:cxn modelId="{DDC62FB6-4858-4570-B99A-60D039B64CCD}" type="presParOf" srcId="{4E174DBA-E814-4440-A90D-1FC392A8BCB2}" destId="{D2C00F0A-FD6B-4B84-A2B3-22B397ACA65B}" srcOrd="3" destOrd="0" presId="urn:microsoft.com/office/officeart/2008/layout/IncreasingCircleProcess"/>
    <dgm:cxn modelId="{7A3D9D5E-A3C1-4764-AD01-4913E123F22C}" type="presParOf" srcId="{4E174DBA-E814-4440-A90D-1FC392A8BCB2}" destId="{E1390D76-5E85-4EA8-B60A-AD364BFFEA06}" srcOrd="4" destOrd="0" presId="urn:microsoft.com/office/officeart/2008/layout/IncreasingCircleProcess"/>
    <dgm:cxn modelId="{79CA5224-4D21-4DF2-9EE0-E819202E2C43}" type="presParOf" srcId="{E1390D76-5E85-4EA8-B60A-AD364BFFEA06}" destId="{1A947206-C817-4B5D-8F8D-4C9F8BD34A85}" srcOrd="0" destOrd="0" presId="urn:microsoft.com/office/officeart/2008/layout/IncreasingCircleProcess"/>
    <dgm:cxn modelId="{89CA2008-DBCC-469A-8F58-56F4E0AE8D9E}" type="presParOf" srcId="{E1390D76-5E85-4EA8-B60A-AD364BFFEA06}" destId="{A4453038-2BDA-45C8-8971-85DCCAC54C63}" srcOrd="1" destOrd="0" presId="urn:microsoft.com/office/officeart/2008/layout/IncreasingCircleProcess"/>
    <dgm:cxn modelId="{B39E2729-7279-45A0-B293-778A3D510196}" type="presParOf" srcId="{E1390D76-5E85-4EA8-B60A-AD364BFFEA06}" destId="{C3DC1CF0-1348-46B3-BCF2-1816FFBAB5C9}" srcOrd="2" destOrd="0" presId="urn:microsoft.com/office/officeart/2008/layout/IncreasingCircleProcess"/>
    <dgm:cxn modelId="{52893CA9-13BE-4483-8277-550368619C30}" type="presParOf" srcId="{E1390D76-5E85-4EA8-B60A-AD364BFFEA06}" destId="{55035CAE-C741-40D5-886E-AEBB1E533C71}" srcOrd="3" destOrd="0" presId="urn:microsoft.com/office/officeart/2008/layout/IncreasingCircleProcess"/>
    <dgm:cxn modelId="{D2C61093-15D4-4841-BC1A-7B2B6EF35041}" type="presParOf" srcId="{4E174DBA-E814-4440-A90D-1FC392A8BCB2}" destId="{F0AD8A30-A383-4F06-B7D8-09BE79CD1166}" srcOrd="5" destOrd="0" presId="urn:microsoft.com/office/officeart/2008/layout/IncreasingCircleProcess"/>
    <dgm:cxn modelId="{419DFEAA-E33A-45A6-8FA6-F7AB9CBFFF40}" type="presParOf" srcId="{4E174DBA-E814-4440-A90D-1FC392A8BCB2}" destId="{FA303C26-9361-4012-8E35-37A0F4F19C5F}" srcOrd="6" destOrd="0" presId="urn:microsoft.com/office/officeart/2008/layout/IncreasingCircleProcess"/>
    <dgm:cxn modelId="{A9C3D291-A34E-4404-80B5-501B117F8004}" type="presParOf" srcId="{FA303C26-9361-4012-8E35-37A0F4F19C5F}" destId="{A09938B7-56AC-45A5-802D-C38713B1C071}" srcOrd="0" destOrd="0" presId="urn:microsoft.com/office/officeart/2008/layout/IncreasingCircleProcess"/>
    <dgm:cxn modelId="{5077AEE9-C7E8-4DC3-B462-8A46A0D88DA1}" type="presParOf" srcId="{FA303C26-9361-4012-8E35-37A0F4F19C5F}" destId="{16B17F66-F0C0-42E7-9828-7FCA1F6EE30A}" srcOrd="1" destOrd="0" presId="urn:microsoft.com/office/officeart/2008/layout/IncreasingCircleProcess"/>
    <dgm:cxn modelId="{1D2E4313-C53E-4865-BFAD-3E13F23DFA95}" type="presParOf" srcId="{FA303C26-9361-4012-8E35-37A0F4F19C5F}" destId="{9EE98974-0189-4ED3-8465-930354F4DAEA}" srcOrd="2" destOrd="0" presId="urn:microsoft.com/office/officeart/2008/layout/IncreasingCircleProcess"/>
    <dgm:cxn modelId="{7AEF7F66-6F82-4515-B685-83FBE4B50C64}" type="presParOf" srcId="{FA303C26-9361-4012-8E35-37A0F4F19C5F}" destId="{F7937211-8CAE-4D2D-AB76-3B12E196D955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FDEF465-555C-4C54-8411-88F10898A2F1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F5A144-EE7B-4755-97A7-438EDF7FE382}">
      <dgm:prSet phldrT="[Text]" custT="1"/>
      <dgm:spPr/>
      <dgm:t>
        <a:bodyPr/>
        <a:lstStyle/>
        <a:p>
          <a:r>
            <a:rPr lang="en-GB" sz="1200" b="1" dirty="0" smtClean="0"/>
            <a:t>Feature Extraction</a:t>
          </a:r>
          <a:endParaRPr lang="en-US" sz="1200" b="1" dirty="0"/>
        </a:p>
      </dgm:t>
    </dgm:pt>
    <dgm:pt modelId="{8BE306E9-B1EC-47EC-B87E-E4839A90118E}" type="parTrans" cxnId="{E4B4593B-9F55-4562-9FC0-D5418EFE29F1}">
      <dgm:prSet/>
      <dgm:spPr/>
      <dgm:t>
        <a:bodyPr/>
        <a:lstStyle/>
        <a:p>
          <a:endParaRPr lang="en-US"/>
        </a:p>
      </dgm:t>
    </dgm:pt>
    <dgm:pt modelId="{86DA9ACA-8144-49AD-82CC-B30BF1BDCCF2}" type="sibTrans" cxnId="{E4B4593B-9F55-4562-9FC0-D5418EFE29F1}">
      <dgm:prSet/>
      <dgm:spPr/>
      <dgm:t>
        <a:bodyPr/>
        <a:lstStyle/>
        <a:p>
          <a:endParaRPr lang="en-US"/>
        </a:p>
      </dgm:t>
    </dgm:pt>
    <dgm:pt modelId="{A9E1FA75-441B-4ACD-8EE9-F14F36F1732F}">
      <dgm:prSet phldrT="[Text]" custT="1"/>
      <dgm:spPr/>
      <dgm:t>
        <a:bodyPr/>
        <a:lstStyle/>
        <a:p>
          <a:r>
            <a:rPr lang="en-GB" sz="1200" b="1" dirty="0" smtClean="0"/>
            <a:t>Feature Distributional Modelling</a:t>
          </a:r>
          <a:endParaRPr lang="en-US" sz="1200" b="1" dirty="0"/>
        </a:p>
      </dgm:t>
    </dgm:pt>
    <dgm:pt modelId="{069F55F5-5B70-4492-BEA2-50E4B53BC7A5}" type="parTrans" cxnId="{DCDB56B0-2BBD-4312-8F75-8425E7C89F68}">
      <dgm:prSet/>
      <dgm:spPr/>
      <dgm:t>
        <a:bodyPr/>
        <a:lstStyle/>
        <a:p>
          <a:endParaRPr lang="en-US"/>
        </a:p>
      </dgm:t>
    </dgm:pt>
    <dgm:pt modelId="{43E12D8A-C635-4321-8CAA-A288BE8DBBBC}" type="sibTrans" cxnId="{DCDB56B0-2BBD-4312-8F75-8425E7C89F68}">
      <dgm:prSet/>
      <dgm:spPr/>
      <dgm:t>
        <a:bodyPr/>
        <a:lstStyle/>
        <a:p>
          <a:endParaRPr lang="en-US"/>
        </a:p>
      </dgm:t>
    </dgm:pt>
    <dgm:pt modelId="{CA6BF94B-E0FA-416D-9092-7547EBB013EC}">
      <dgm:prSet phldrT="[Text]" custT="1"/>
      <dgm:spPr/>
      <dgm:t>
        <a:bodyPr/>
        <a:lstStyle/>
        <a:p>
          <a:r>
            <a:rPr lang="en-GB" sz="1200" b="1" dirty="0" smtClean="0"/>
            <a:t>Fitting Mixture Model</a:t>
          </a:r>
          <a:endParaRPr lang="en-US" sz="1200" b="1" dirty="0"/>
        </a:p>
      </dgm:t>
    </dgm:pt>
    <dgm:pt modelId="{8889F21E-4817-462B-8616-4B257C17DB11}" type="parTrans" cxnId="{4AE2AB29-2DB6-4291-BB36-3DE2DE60BDDB}">
      <dgm:prSet/>
      <dgm:spPr/>
      <dgm:t>
        <a:bodyPr/>
        <a:lstStyle/>
        <a:p>
          <a:endParaRPr lang="en-US"/>
        </a:p>
      </dgm:t>
    </dgm:pt>
    <dgm:pt modelId="{E0FCABF2-A56D-4DAB-A636-120EA24CB806}" type="sibTrans" cxnId="{4AE2AB29-2DB6-4291-BB36-3DE2DE60BDDB}">
      <dgm:prSet/>
      <dgm:spPr/>
      <dgm:t>
        <a:bodyPr/>
        <a:lstStyle/>
        <a:p>
          <a:endParaRPr lang="en-US"/>
        </a:p>
      </dgm:t>
    </dgm:pt>
    <dgm:pt modelId="{36B6A8E8-F233-4CD4-AC7A-3D84926327C6}">
      <dgm:prSet phldrT="[Text]" custT="1"/>
      <dgm:spPr/>
      <dgm:t>
        <a:bodyPr/>
        <a:lstStyle/>
        <a:p>
          <a:r>
            <a:rPr lang="en-GB" sz="1200" b="1" dirty="0" smtClean="0"/>
            <a:t>Analytics and Prediction</a:t>
          </a:r>
          <a:endParaRPr lang="en-US" sz="1200" b="1" dirty="0"/>
        </a:p>
      </dgm:t>
    </dgm:pt>
    <dgm:pt modelId="{7FF9F793-04E4-4261-B20E-70903AA013DA}" type="parTrans" cxnId="{1BDC2FB2-9A4A-4BE8-B114-B451162C49FB}">
      <dgm:prSet/>
      <dgm:spPr/>
      <dgm:t>
        <a:bodyPr/>
        <a:lstStyle/>
        <a:p>
          <a:endParaRPr lang="en-US"/>
        </a:p>
      </dgm:t>
    </dgm:pt>
    <dgm:pt modelId="{74645B06-CA84-4D0A-B1CB-7009021A2EDB}" type="sibTrans" cxnId="{1BDC2FB2-9A4A-4BE8-B114-B451162C49FB}">
      <dgm:prSet/>
      <dgm:spPr/>
      <dgm:t>
        <a:bodyPr/>
        <a:lstStyle/>
        <a:p>
          <a:endParaRPr lang="en-US"/>
        </a:p>
      </dgm:t>
    </dgm:pt>
    <dgm:pt modelId="{02B3B863-3153-4F75-9EBA-3F40ED54EA8A}" type="pres">
      <dgm:prSet presAssocID="{FFDEF465-555C-4C54-8411-88F10898A2F1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767E2A3-8172-4971-9278-90703AED40D1}" type="pres">
      <dgm:prSet presAssocID="{59F5A144-EE7B-4755-97A7-438EDF7FE382}" presName="Accent1" presStyleCnt="0"/>
      <dgm:spPr/>
    </dgm:pt>
    <dgm:pt modelId="{FB0A8A38-B833-489B-A36D-5A14937A5299}" type="pres">
      <dgm:prSet presAssocID="{59F5A144-EE7B-4755-97A7-438EDF7FE382}" presName="Accent" presStyleLbl="node1" presStyleIdx="0" presStyleCnt="4"/>
      <dgm:spPr/>
    </dgm:pt>
    <dgm:pt modelId="{1FFD07E3-3120-4C81-9A39-1298C5EE5977}" type="pres">
      <dgm:prSet presAssocID="{59F5A144-EE7B-4755-97A7-438EDF7FE382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AE9DD9-1CD6-4EB6-8B09-87EDE809DF0B}" type="pres">
      <dgm:prSet presAssocID="{A9E1FA75-441B-4ACD-8EE9-F14F36F1732F}" presName="Accent2" presStyleCnt="0"/>
      <dgm:spPr/>
    </dgm:pt>
    <dgm:pt modelId="{439255D1-80B8-4260-B1C1-795B8102FB08}" type="pres">
      <dgm:prSet presAssocID="{A9E1FA75-441B-4ACD-8EE9-F14F36F1732F}" presName="Accent" presStyleLbl="node1" presStyleIdx="1" presStyleCnt="4"/>
      <dgm:spPr/>
    </dgm:pt>
    <dgm:pt modelId="{ABD211B4-68F1-423D-BEA4-6A1A04FDE8ED}" type="pres">
      <dgm:prSet presAssocID="{A9E1FA75-441B-4ACD-8EE9-F14F36F1732F}" presName="Parent2" presStyleLbl="revTx" presStyleIdx="1" presStyleCnt="4" custScaleX="12934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3745BC-D3FA-44C4-B3F3-500FA97234B7}" type="pres">
      <dgm:prSet presAssocID="{CA6BF94B-E0FA-416D-9092-7547EBB013EC}" presName="Accent3" presStyleCnt="0"/>
      <dgm:spPr/>
    </dgm:pt>
    <dgm:pt modelId="{A9FB8234-C12B-4BF6-A0DE-581332929C75}" type="pres">
      <dgm:prSet presAssocID="{CA6BF94B-E0FA-416D-9092-7547EBB013EC}" presName="Accent" presStyleLbl="node1" presStyleIdx="2" presStyleCnt="4"/>
      <dgm:spPr/>
    </dgm:pt>
    <dgm:pt modelId="{995A844F-2394-489C-8FD0-C88A18C57EF3}" type="pres">
      <dgm:prSet presAssocID="{CA6BF94B-E0FA-416D-9092-7547EBB013EC}" presName="Parent3" presStyleLbl="revTx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0A4B13-9413-46A8-8ADF-643A90641357}" type="pres">
      <dgm:prSet presAssocID="{36B6A8E8-F233-4CD4-AC7A-3D84926327C6}" presName="Accent4" presStyleCnt="0"/>
      <dgm:spPr/>
    </dgm:pt>
    <dgm:pt modelId="{F756996F-F41C-44E7-9AA9-95652EC0C1D5}" type="pres">
      <dgm:prSet presAssocID="{36B6A8E8-F233-4CD4-AC7A-3D84926327C6}" presName="Accent" presStyleLbl="node1" presStyleIdx="3" presStyleCnt="4"/>
      <dgm:spPr/>
    </dgm:pt>
    <dgm:pt modelId="{A81472AA-DD90-4B65-9FD4-E1C62E35ECD2}" type="pres">
      <dgm:prSet presAssocID="{36B6A8E8-F233-4CD4-AC7A-3D84926327C6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7B3BF8E-97A6-4835-8BC5-712BE8ED3847}" type="presOf" srcId="{A9E1FA75-441B-4ACD-8EE9-F14F36F1732F}" destId="{ABD211B4-68F1-423D-BEA4-6A1A04FDE8ED}" srcOrd="0" destOrd="0" presId="urn:microsoft.com/office/officeart/2009/layout/CircleArrowProcess"/>
    <dgm:cxn modelId="{AE69E28C-E1DD-47AF-8052-6A15FB54D676}" type="presOf" srcId="{CA6BF94B-E0FA-416D-9092-7547EBB013EC}" destId="{995A844F-2394-489C-8FD0-C88A18C57EF3}" srcOrd="0" destOrd="0" presId="urn:microsoft.com/office/officeart/2009/layout/CircleArrowProcess"/>
    <dgm:cxn modelId="{4AE2AB29-2DB6-4291-BB36-3DE2DE60BDDB}" srcId="{FFDEF465-555C-4C54-8411-88F10898A2F1}" destId="{CA6BF94B-E0FA-416D-9092-7547EBB013EC}" srcOrd="2" destOrd="0" parTransId="{8889F21E-4817-462B-8616-4B257C17DB11}" sibTransId="{E0FCABF2-A56D-4DAB-A636-120EA24CB806}"/>
    <dgm:cxn modelId="{047FAF94-B105-425D-80FA-BAD93743F571}" type="presOf" srcId="{59F5A144-EE7B-4755-97A7-438EDF7FE382}" destId="{1FFD07E3-3120-4C81-9A39-1298C5EE5977}" srcOrd="0" destOrd="0" presId="urn:microsoft.com/office/officeart/2009/layout/CircleArrowProcess"/>
    <dgm:cxn modelId="{1BDC2FB2-9A4A-4BE8-B114-B451162C49FB}" srcId="{FFDEF465-555C-4C54-8411-88F10898A2F1}" destId="{36B6A8E8-F233-4CD4-AC7A-3D84926327C6}" srcOrd="3" destOrd="0" parTransId="{7FF9F793-04E4-4261-B20E-70903AA013DA}" sibTransId="{74645B06-CA84-4D0A-B1CB-7009021A2EDB}"/>
    <dgm:cxn modelId="{E41316DA-E812-40EF-A152-38C3CB2E5271}" type="presOf" srcId="{36B6A8E8-F233-4CD4-AC7A-3D84926327C6}" destId="{A81472AA-DD90-4B65-9FD4-E1C62E35ECD2}" srcOrd="0" destOrd="0" presId="urn:microsoft.com/office/officeart/2009/layout/CircleArrowProcess"/>
    <dgm:cxn modelId="{DCDB56B0-2BBD-4312-8F75-8425E7C89F68}" srcId="{FFDEF465-555C-4C54-8411-88F10898A2F1}" destId="{A9E1FA75-441B-4ACD-8EE9-F14F36F1732F}" srcOrd="1" destOrd="0" parTransId="{069F55F5-5B70-4492-BEA2-50E4B53BC7A5}" sibTransId="{43E12D8A-C635-4321-8CAA-A288BE8DBBBC}"/>
    <dgm:cxn modelId="{E4B4593B-9F55-4562-9FC0-D5418EFE29F1}" srcId="{FFDEF465-555C-4C54-8411-88F10898A2F1}" destId="{59F5A144-EE7B-4755-97A7-438EDF7FE382}" srcOrd="0" destOrd="0" parTransId="{8BE306E9-B1EC-47EC-B87E-E4839A90118E}" sibTransId="{86DA9ACA-8144-49AD-82CC-B30BF1BDCCF2}"/>
    <dgm:cxn modelId="{69232DB7-D540-4C72-9B50-3A13FCAA185E}" type="presOf" srcId="{FFDEF465-555C-4C54-8411-88F10898A2F1}" destId="{02B3B863-3153-4F75-9EBA-3F40ED54EA8A}" srcOrd="0" destOrd="0" presId="urn:microsoft.com/office/officeart/2009/layout/CircleArrowProcess"/>
    <dgm:cxn modelId="{64EEEA48-C8A9-44B3-AB48-B34EDE4AD94A}" type="presParOf" srcId="{02B3B863-3153-4F75-9EBA-3F40ED54EA8A}" destId="{E767E2A3-8172-4971-9278-90703AED40D1}" srcOrd="0" destOrd="0" presId="urn:microsoft.com/office/officeart/2009/layout/CircleArrowProcess"/>
    <dgm:cxn modelId="{B67E6596-B8F3-4600-9D9F-ABC8138EF3C7}" type="presParOf" srcId="{E767E2A3-8172-4971-9278-90703AED40D1}" destId="{FB0A8A38-B833-489B-A36D-5A14937A5299}" srcOrd="0" destOrd="0" presId="urn:microsoft.com/office/officeart/2009/layout/CircleArrowProcess"/>
    <dgm:cxn modelId="{D6AC5890-5649-4821-85B8-EDB0C631E2AA}" type="presParOf" srcId="{02B3B863-3153-4F75-9EBA-3F40ED54EA8A}" destId="{1FFD07E3-3120-4C81-9A39-1298C5EE5977}" srcOrd="1" destOrd="0" presId="urn:microsoft.com/office/officeart/2009/layout/CircleArrowProcess"/>
    <dgm:cxn modelId="{32961D80-BB83-4DC8-AF8E-31D86B8811A8}" type="presParOf" srcId="{02B3B863-3153-4F75-9EBA-3F40ED54EA8A}" destId="{95AE9DD9-1CD6-4EB6-8B09-87EDE809DF0B}" srcOrd="2" destOrd="0" presId="urn:microsoft.com/office/officeart/2009/layout/CircleArrowProcess"/>
    <dgm:cxn modelId="{95AA0856-6682-470A-A7EE-E4062958ED4E}" type="presParOf" srcId="{95AE9DD9-1CD6-4EB6-8B09-87EDE809DF0B}" destId="{439255D1-80B8-4260-B1C1-795B8102FB08}" srcOrd="0" destOrd="0" presId="urn:microsoft.com/office/officeart/2009/layout/CircleArrowProcess"/>
    <dgm:cxn modelId="{F4C39D31-7119-4933-B2CF-D6F31079E012}" type="presParOf" srcId="{02B3B863-3153-4F75-9EBA-3F40ED54EA8A}" destId="{ABD211B4-68F1-423D-BEA4-6A1A04FDE8ED}" srcOrd="3" destOrd="0" presId="urn:microsoft.com/office/officeart/2009/layout/CircleArrowProcess"/>
    <dgm:cxn modelId="{F4663325-AD2A-4C1C-AA7E-EA7823C840C2}" type="presParOf" srcId="{02B3B863-3153-4F75-9EBA-3F40ED54EA8A}" destId="{753745BC-D3FA-44C4-B3F3-500FA97234B7}" srcOrd="4" destOrd="0" presId="urn:microsoft.com/office/officeart/2009/layout/CircleArrowProcess"/>
    <dgm:cxn modelId="{12A4876C-30E1-487E-9EEC-68985CCA8F96}" type="presParOf" srcId="{753745BC-D3FA-44C4-B3F3-500FA97234B7}" destId="{A9FB8234-C12B-4BF6-A0DE-581332929C75}" srcOrd="0" destOrd="0" presId="urn:microsoft.com/office/officeart/2009/layout/CircleArrowProcess"/>
    <dgm:cxn modelId="{94D565DE-23AD-4F98-8D80-87086D252E01}" type="presParOf" srcId="{02B3B863-3153-4F75-9EBA-3F40ED54EA8A}" destId="{995A844F-2394-489C-8FD0-C88A18C57EF3}" srcOrd="5" destOrd="0" presId="urn:microsoft.com/office/officeart/2009/layout/CircleArrowProcess"/>
    <dgm:cxn modelId="{A9AD8376-F0DB-4724-AD0F-EF1C51DD7F8D}" type="presParOf" srcId="{02B3B863-3153-4F75-9EBA-3F40ED54EA8A}" destId="{E30A4B13-9413-46A8-8ADF-643A90641357}" srcOrd="6" destOrd="0" presId="urn:microsoft.com/office/officeart/2009/layout/CircleArrowProcess"/>
    <dgm:cxn modelId="{4E0C89B6-B071-45CD-9332-F15D2AC21E01}" type="presParOf" srcId="{E30A4B13-9413-46A8-8ADF-643A90641357}" destId="{F756996F-F41C-44E7-9AA9-95652EC0C1D5}" srcOrd="0" destOrd="0" presId="urn:microsoft.com/office/officeart/2009/layout/CircleArrowProcess"/>
    <dgm:cxn modelId="{889D32BF-3E96-425E-9331-46B1A5F4D9F6}" type="presParOf" srcId="{02B3B863-3153-4F75-9EBA-3F40ED54EA8A}" destId="{A81472AA-DD90-4B65-9FD4-E1C62E35ECD2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FDEF465-555C-4C54-8411-88F10898A2F1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F5A144-EE7B-4755-97A7-438EDF7FE382}">
      <dgm:prSet phldrT="[Text]" custT="1"/>
      <dgm:spPr/>
      <dgm:t>
        <a:bodyPr/>
        <a:lstStyle/>
        <a:p>
          <a:r>
            <a:rPr lang="en-GB" sz="1200" b="1" dirty="0" smtClean="0"/>
            <a:t>Feature Extraction</a:t>
          </a:r>
          <a:endParaRPr lang="en-US" sz="1200" b="1" dirty="0"/>
        </a:p>
      </dgm:t>
    </dgm:pt>
    <dgm:pt modelId="{8BE306E9-B1EC-47EC-B87E-E4839A90118E}" type="parTrans" cxnId="{E4B4593B-9F55-4562-9FC0-D5418EFE29F1}">
      <dgm:prSet/>
      <dgm:spPr/>
      <dgm:t>
        <a:bodyPr/>
        <a:lstStyle/>
        <a:p>
          <a:endParaRPr lang="en-US"/>
        </a:p>
      </dgm:t>
    </dgm:pt>
    <dgm:pt modelId="{86DA9ACA-8144-49AD-82CC-B30BF1BDCCF2}" type="sibTrans" cxnId="{E4B4593B-9F55-4562-9FC0-D5418EFE29F1}">
      <dgm:prSet/>
      <dgm:spPr/>
      <dgm:t>
        <a:bodyPr/>
        <a:lstStyle/>
        <a:p>
          <a:endParaRPr lang="en-US"/>
        </a:p>
      </dgm:t>
    </dgm:pt>
    <dgm:pt modelId="{A9E1FA75-441B-4ACD-8EE9-F14F36F1732F}">
      <dgm:prSet phldrT="[Text]" custT="1"/>
      <dgm:spPr/>
      <dgm:t>
        <a:bodyPr/>
        <a:lstStyle/>
        <a:p>
          <a:r>
            <a:rPr lang="en-GB" sz="1200" b="1" dirty="0" smtClean="0"/>
            <a:t>Feature Distributional Modelling</a:t>
          </a:r>
          <a:endParaRPr lang="en-US" sz="1200" b="1" dirty="0"/>
        </a:p>
      </dgm:t>
    </dgm:pt>
    <dgm:pt modelId="{069F55F5-5B70-4492-BEA2-50E4B53BC7A5}" type="parTrans" cxnId="{DCDB56B0-2BBD-4312-8F75-8425E7C89F68}">
      <dgm:prSet/>
      <dgm:spPr/>
      <dgm:t>
        <a:bodyPr/>
        <a:lstStyle/>
        <a:p>
          <a:endParaRPr lang="en-US"/>
        </a:p>
      </dgm:t>
    </dgm:pt>
    <dgm:pt modelId="{43E12D8A-C635-4321-8CAA-A288BE8DBBBC}" type="sibTrans" cxnId="{DCDB56B0-2BBD-4312-8F75-8425E7C89F68}">
      <dgm:prSet/>
      <dgm:spPr/>
      <dgm:t>
        <a:bodyPr/>
        <a:lstStyle/>
        <a:p>
          <a:endParaRPr lang="en-US"/>
        </a:p>
      </dgm:t>
    </dgm:pt>
    <dgm:pt modelId="{CA6BF94B-E0FA-416D-9092-7547EBB013EC}">
      <dgm:prSet phldrT="[Text]" custT="1"/>
      <dgm:spPr/>
      <dgm:t>
        <a:bodyPr/>
        <a:lstStyle/>
        <a:p>
          <a:r>
            <a:rPr lang="en-GB" sz="1200" b="1" dirty="0" smtClean="0"/>
            <a:t>Fitting Mixture Model</a:t>
          </a:r>
          <a:endParaRPr lang="en-US" sz="1200" b="1" dirty="0"/>
        </a:p>
      </dgm:t>
    </dgm:pt>
    <dgm:pt modelId="{8889F21E-4817-462B-8616-4B257C17DB11}" type="parTrans" cxnId="{4AE2AB29-2DB6-4291-BB36-3DE2DE60BDDB}">
      <dgm:prSet/>
      <dgm:spPr/>
      <dgm:t>
        <a:bodyPr/>
        <a:lstStyle/>
        <a:p>
          <a:endParaRPr lang="en-US"/>
        </a:p>
      </dgm:t>
    </dgm:pt>
    <dgm:pt modelId="{E0FCABF2-A56D-4DAB-A636-120EA24CB806}" type="sibTrans" cxnId="{4AE2AB29-2DB6-4291-BB36-3DE2DE60BDDB}">
      <dgm:prSet/>
      <dgm:spPr/>
      <dgm:t>
        <a:bodyPr/>
        <a:lstStyle/>
        <a:p>
          <a:endParaRPr lang="en-US"/>
        </a:p>
      </dgm:t>
    </dgm:pt>
    <dgm:pt modelId="{36B6A8E8-F233-4CD4-AC7A-3D84926327C6}">
      <dgm:prSet phldrT="[Text]" custT="1"/>
      <dgm:spPr/>
      <dgm:t>
        <a:bodyPr/>
        <a:lstStyle/>
        <a:p>
          <a:r>
            <a:rPr lang="en-GB" sz="1200" b="1" dirty="0" smtClean="0"/>
            <a:t>Analytics and Prediction</a:t>
          </a:r>
          <a:endParaRPr lang="en-US" sz="1200" b="1" dirty="0"/>
        </a:p>
      </dgm:t>
    </dgm:pt>
    <dgm:pt modelId="{7FF9F793-04E4-4261-B20E-70903AA013DA}" type="parTrans" cxnId="{1BDC2FB2-9A4A-4BE8-B114-B451162C49FB}">
      <dgm:prSet/>
      <dgm:spPr/>
      <dgm:t>
        <a:bodyPr/>
        <a:lstStyle/>
        <a:p>
          <a:endParaRPr lang="en-US"/>
        </a:p>
      </dgm:t>
    </dgm:pt>
    <dgm:pt modelId="{74645B06-CA84-4D0A-B1CB-7009021A2EDB}" type="sibTrans" cxnId="{1BDC2FB2-9A4A-4BE8-B114-B451162C49FB}">
      <dgm:prSet/>
      <dgm:spPr/>
      <dgm:t>
        <a:bodyPr/>
        <a:lstStyle/>
        <a:p>
          <a:endParaRPr lang="en-US"/>
        </a:p>
      </dgm:t>
    </dgm:pt>
    <dgm:pt modelId="{02B3B863-3153-4F75-9EBA-3F40ED54EA8A}" type="pres">
      <dgm:prSet presAssocID="{FFDEF465-555C-4C54-8411-88F10898A2F1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767E2A3-8172-4971-9278-90703AED40D1}" type="pres">
      <dgm:prSet presAssocID="{59F5A144-EE7B-4755-97A7-438EDF7FE382}" presName="Accent1" presStyleCnt="0"/>
      <dgm:spPr/>
    </dgm:pt>
    <dgm:pt modelId="{FB0A8A38-B833-489B-A36D-5A14937A5299}" type="pres">
      <dgm:prSet presAssocID="{59F5A144-EE7B-4755-97A7-438EDF7FE382}" presName="Accent" presStyleLbl="node1" presStyleIdx="0" presStyleCnt="4"/>
      <dgm:spPr/>
    </dgm:pt>
    <dgm:pt modelId="{1FFD07E3-3120-4C81-9A39-1298C5EE5977}" type="pres">
      <dgm:prSet presAssocID="{59F5A144-EE7B-4755-97A7-438EDF7FE382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AE9DD9-1CD6-4EB6-8B09-87EDE809DF0B}" type="pres">
      <dgm:prSet presAssocID="{A9E1FA75-441B-4ACD-8EE9-F14F36F1732F}" presName="Accent2" presStyleCnt="0"/>
      <dgm:spPr/>
    </dgm:pt>
    <dgm:pt modelId="{439255D1-80B8-4260-B1C1-795B8102FB08}" type="pres">
      <dgm:prSet presAssocID="{A9E1FA75-441B-4ACD-8EE9-F14F36F1732F}" presName="Accent" presStyleLbl="node1" presStyleIdx="1" presStyleCnt="4"/>
      <dgm:spPr/>
    </dgm:pt>
    <dgm:pt modelId="{ABD211B4-68F1-423D-BEA4-6A1A04FDE8ED}" type="pres">
      <dgm:prSet presAssocID="{A9E1FA75-441B-4ACD-8EE9-F14F36F1732F}" presName="Parent2" presStyleLbl="revTx" presStyleIdx="1" presStyleCnt="4" custScaleX="12934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3745BC-D3FA-44C4-B3F3-500FA97234B7}" type="pres">
      <dgm:prSet presAssocID="{CA6BF94B-E0FA-416D-9092-7547EBB013EC}" presName="Accent3" presStyleCnt="0"/>
      <dgm:spPr/>
    </dgm:pt>
    <dgm:pt modelId="{A9FB8234-C12B-4BF6-A0DE-581332929C75}" type="pres">
      <dgm:prSet presAssocID="{CA6BF94B-E0FA-416D-9092-7547EBB013EC}" presName="Accent" presStyleLbl="node1" presStyleIdx="2" presStyleCnt="4"/>
      <dgm:spPr/>
    </dgm:pt>
    <dgm:pt modelId="{995A844F-2394-489C-8FD0-C88A18C57EF3}" type="pres">
      <dgm:prSet presAssocID="{CA6BF94B-E0FA-416D-9092-7547EBB013EC}" presName="Parent3" presStyleLbl="revTx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0A4B13-9413-46A8-8ADF-643A90641357}" type="pres">
      <dgm:prSet presAssocID="{36B6A8E8-F233-4CD4-AC7A-3D84926327C6}" presName="Accent4" presStyleCnt="0"/>
      <dgm:spPr/>
    </dgm:pt>
    <dgm:pt modelId="{F756996F-F41C-44E7-9AA9-95652EC0C1D5}" type="pres">
      <dgm:prSet presAssocID="{36B6A8E8-F233-4CD4-AC7A-3D84926327C6}" presName="Accent" presStyleLbl="node1" presStyleIdx="3" presStyleCnt="4"/>
      <dgm:spPr/>
    </dgm:pt>
    <dgm:pt modelId="{A81472AA-DD90-4B65-9FD4-E1C62E35ECD2}" type="pres">
      <dgm:prSet presAssocID="{36B6A8E8-F233-4CD4-AC7A-3D84926327C6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7B3BF8E-97A6-4835-8BC5-712BE8ED3847}" type="presOf" srcId="{A9E1FA75-441B-4ACD-8EE9-F14F36F1732F}" destId="{ABD211B4-68F1-423D-BEA4-6A1A04FDE8ED}" srcOrd="0" destOrd="0" presId="urn:microsoft.com/office/officeart/2009/layout/CircleArrowProcess"/>
    <dgm:cxn modelId="{AE69E28C-E1DD-47AF-8052-6A15FB54D676}" type="presOf" srcId="{CA6BF94B-E0FA-416D-9092-7547EBB013EC}" destId="{995A844F-2394-489C-8FD0-C88A18C57EF3}" srcOrd="0" destOrd="0" presId="urn:microsoft.com/office/officeart/2009/layout/CircleArrowProcess"/>
    <dgm:cxn modelId="{4AE2AB29-2DB6-4291-BB36-3DE2DE60BDDB}" srcId="{FFDEF465-555C-4C54-8411-88F10898A2F1}" destId="{CA6BF94B-E0FA-416D-9092-7547EBB013EC}" srcOrd="2" destOrd="0" parTransId="{8889F21E-4817-462B-8616-4B257C17DB11}" sibTransId="{E0FCABF2-A56D-4DAB-A636-120EA24CB806}"/>
    <dgm:cxn modelId="{047FAF94-B105-425D-80FA-BAD93743F571}" type="presOf" srcId="{59F5A144-EE7B-4755-97A7-438EDF7FE382}" destId="{1FFD07E3-3120-4C81-9A39-1298C5EE5977}" srcOrd="0" destOrd="0" presId="urn:microsoft.com/office/officeart/2009/layout/CircleArrowProcess"/>
    <dgm:cxn modelId="{1BDC2FB2-9A4A-4BE8-B114-B451162C49FB}" srcId="{FFDEF465-555C-4C54-8411-88F10898A2F1}" destId="{36B6A8E8-F233-4CD4-AC7A-3D84926327C6}" srcOrd="3" destOrd="0" parTransId="{7FF9F793-04E4-4261-B20E-70903AA013DA}" sibTransId="{74645B06-CA84-4D0A-B1CB-7009021A2EDB}"/>
    <dgm:cxn modelId="{E41316DA-E812-40EF-A152-38C3CB2E5271}" type="presOf" srcId="{36B6A8E8-F233-4CD4-AC7A-3D84926327C6}" destId="{A81472AA-DD90-4B65-9FD4-E1C62E35ECD2}" srcOrd="0" destOrd="0" presId="urn:microsoft.com/office/officeart/2009/layout/CircleArrowProcess"/>
    <dgm:cxn modelId="{DCDB56B0-2BBD-4312-8F75-8425E7C89F68}" srcId="{FFDEF465-555C-4C54-8411-88F10898A2F1}" destId="{A9E1FA75-441B-4ACD-8EE9-F14F36F1732F}" srcOrd="1" destOrd="0" parTransId="{069F55F5-5B70-4492-BEA2-50E4B53BC7A5}" sibTransId="{43E12D8A-C635-4321-8CAA-A288BE8DBBBC}"/>
    <dgm:cxn modelId="{E4B4593B-9F55-4562-9FC0-D5418EFE29F1}" srcId="{FFDEF465-555C-4C54-8411-88F10898A2F1}" destId="{59F5A144-EE7B-4755-97A7-438EDF7FE382}" srcOrd="0" destOrd="0" parTransId="{8BE306E9-B1EC-47EC-B87E-E4839A90118E}" sibTransId="{86DA9ACA-8144-49AD-82CC-B30BF1BDCCF2}"/>
    <dgm:cxn modelId="{69232DB7-D540-4C72-9B50-3A13FCAA185E}" type="presOf" srcId="{FFDEF465-555C-4C54-8411-88F10898A2F1}" destId="{02B3B863-3153-4F75-9EBA-3F40ED54EA8A}" srcOrd="0" destOrd="0" presId="urn:microsoft.com/office/officeart/2009/layout/CircleArrowProcess"/>
    <dgm:cxn modelId="{64EEEA48-C8A9-44B3-AB48-B34EDE4AD94A}" type="presParOf" srcId="{02B3B863-3153-4F75-9EBA-3F40ED54EA8A}" destId="{E767E2A3-8172-4971-9278-90703AED40D1}" srcOrd="0" destOrd="0" presId="urn:microsoft.com/office/officeart/2009/layout/CircleArrowProcess"/>
    <dgm:cxn modelId="{B67E6596-B8F3-4600-9D9F-ABC8138EF3C7}" type="presParOf" srcId="{E767E2A3-8172-4971-9278-90703AED40D1}" destId="{FB0A8A38-B833-489B-A36D-5A14937A5299}" srcOrd="0" destOrd="0" presId="urn:microsoft.com/office/officeart/2009/layout/CircleArrowProcess"/>
    <dgm:cxn modelId="{D6AC5890-5649-4821-85B8-EDB0C631E2AA}" type="presParOf" srcId="{02B3B863-3153-4F75-9EBA-3F40ED54EA8A}" destId="{1FFD07E3-3120-4C81-9A39-1298C5EE5977}" srcOrd="1" destOrd="0" presId="urn:microsoft.com/office/officeart/2009/layout/CircleArrowProcess"/>
    <dgm:cxn modelId="{32961D80-BB83-4DC8-AF8E-31D86B8811A8}" type="presParOf" srcId="{02B3B863-3153-4F75-9EBA-3F40ED54EA8A}" destId="{95AE9DD9-1CD6-4EB6-8B09-87EDE809DF0B}" srcOrd="2" destOrd="0" presId="urn:microsoft.com/office/officeart/2009/layout/CircleArrowProcess"/>
    <dgm:cxn modelId="{95AA0856-6682-470A-A7EE-E4062958ED4E}" type="presParOf" srcId="{95AE9DD9-1CD6-4EB6-8B09-87EDE809DF0B}" destId="{439255D1-80B8-4260-B1C1-795B8102FB08}" srcOrd="0" destOrd="0" presId="urn:microsoft.com/office/officeart/2009/layout/CircleArrowProcess"/>
    <dgm:cxn modelId="{F4C39D31-7119-4933-B2CF-D6F31079E012}" type="presParOf" srcId="{02B3B863-3153-4F75-9EBA-3F40ED54EA8A}" destId="{ABD211B4-68F1-423D-BEA4-6A1A04FDE8ED}" srcOrd="3" destOrd="0" presId="urn:microsoft.com/office/officeart/2009/layout/CircleArrowProcess"/>
    <dgm:cxn modelId="{F4663325-AD2A-4C1C-AA7E-EA7823C840C2}" type="presParOf" srcId="{02B3B863-3153-4F75-9EBA-3F40ED54EA8A}" destId="{753745BC-D3FA-44C4-B3F3-500FA97234B7}" srcOrd="4" destOrd="0" presId="urn:microsoft.com/office/officeart/2009/layout/CircleArrowProcess"/>
    <dgm:cxn modelId="{12A4876C-30E1-487E-9EEC-68985CCA8F96}" type="presParOf" srcId="{753745BC-D3FA-44C4-B3F3-500FA97234B7}" destId="{A9FB8234-C12B-4BF6-A0DE-581332929C75}" srcOrd="0" destOrd="0" presId="urn:microsoft.com/office/officeart/2009/layout/CircleArrowProcess"/>
    <dgm:cxn modelId="{94D565DE-23AD-4F98-8D80-87086D252E01}" type="presParOf" srcId="{02B3B863-3153-4F75-9EBA-3F40ED54EA8A}" destId="{995A844F-2394-489C-8FD0-C88A18C57EF3}" srcOrd="5" destOrd="0" presId="urn:microsoft.com/office/officeart/2009/layout/CircleArrowProcess"/>
    <dgm:cxn modelId="{A9AD8376-F0DB-4724-AD0F-EF1C51DD7F8D}" type="presParOf" srcId="{02B3B863-3153-4F75-9EBA-3F40ED54EA8A}" destId="{E30A4B13-9413-46A8-8ADF-643A90641357}" srcOrd="6" destOrd="0" presId="urn:microsoft.com/office/officeart/2009/layout/CircleArrowProcess"/>
    <dgm:cxn modelId="{4E0C89B6-B071-45CD-9332-F15D2AC21E01}" type="presParOf" srcId="{E30A4B13-9413-46A8-8ADF-643A90641357}" destId="{F756996F-F41C-44E7-9AA9-95652EC0C1D5}" srcOrd="0" destOrd="0" presId="urn:microsoft.com/office/officeart/2009/layout/CircleArrowProcess"/>
    <dgm:cxn modelId="{889D32BF-3E96-425E-9331-46B1A5F4D9F6}" type="presParOf" srcId="{02B3B863-3153-4F75-9EBA-3F40ED54EA8A}" destId="{A81472AA-DD90-4B65-9FD4-E1C62E35ECD2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2C51B8-7DC3-4D4C-96CC-1894E6A6B7FE}">
      <dsp:nvSpPr>
        <dsp:cNvPr id="0" name=""/>
        <dsp:cNvSpPr/>
      </dsp:nvSpPr>
      <dsp:spPr>
        <a:xfrm>
          <a:off x="5654514" y="898357"/>
          <a:ext cx="2379726" cy="2380166"/>
        </a:xfrm>
        <a:prstGeom prst="ellipse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EBED8E-257A-4E2D-B4CD-397A366FB101}">
      <dsp:nvSpPr>
        <dsp:cNvPr id="0" name=""/>
        <dsp:cNvSpPr/>
      </dsp:nvSpPr>
      <dsp:spPr>
        <a:xfrm>
          <a:off x="5733528" y="977710"/>
          <a:ext cx="2221697" cy="222146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0" kern="1200" dirty="0"/>
        </a:p>
      </dsp:txBody>
      <dsp:txXfrm>
        <a:off x="6051135" y="1295121"/>
        <a:ext cx="1586484" cy="1586638"/>
      </dsp:txXfrm>
    </dsp:sp>
    <dsp:sp modelId="{517A20E4-1877-42AC-A38D-3F59BC292CCA}">
      <dsp:nvSpPr>
        <dsp:cNvPr id="0" name=""/>
        <dsp:cNvSpPr/>
      </dsp:nvSpPr>
      <dsp:spPr>
        <a:xfrm rot="2700000">
          <a:off x="3197864" y="901234"/>
          <a:ext cx="2373994" cy="2373994"/>
        </a:xfrm>
        <a:prstGeom prst="teardrop">
          <a:avLst>
            <a:gd name="adj" fmla="val 100000"/>
          </a:avLst>
        </a:prstGeom>
        <a:solidFill>
          <a:schemeClr val="accent5">
            <a:shade val="80000"/>
            <a:hueOff val="102610"/>
            <a:satOff val="-1119"/>
            <a:lumOff val="127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82362-86C8-4CB1-BFCD-0F2CC47DD45F}">
      <dsp:nvSpPr>
        <dsp:cNvPr id="0" name=""/>
        <dsp:cNvSpPr/>
      </dsp:nvSpPr>
      <dsp:spPr>
        <a:xfrm>
          <a:off x="3274013" y="977710"/>
          <a:ext cx="2221697" cy="222146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102610"/>
              <a:satOff val="-1119"/>
              <a:lumOff val="127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Customer retention strategies targeting on </a:t>
          </a:r>
          <a:r>
            <a:rPr lang="en-GB" sz="1300" b="1" i="1" kern="1200" dirty="0" smtClean="0">
              <a:solidFill>
                <a:srgbClr val="FF0000"/>
              </a:solidFill>
            </a:rPr>
            <a:t>high risk customers</a:t>
          </a:r>
        </a:p>
      </dsp:txBody>
      <dsp:txXfrm>
        <a:off x="3591620" y="1295121"/>
        <a:ext cx="1586484" cy="1586638"/>
      </dsp:txXfrm>
    </dsp:sp>
    <dsp:sp modelId="{1CAA11E9-A811-441F-9EB8-2D8C734FA35C}">
      <dsp:nvSpPr>
        <dsp:cNvPr id="0" name=""/>
        <dsp:cNvSpPr/>
      </dsp:nvSpPr>
      <dsp:spPr>
        <a:xfrm rot="2700000">
          <a:off x="738349" y="901234"/>
          <a:ext cx="2373994" cy="2373994"/>
        </a:xfrm>
        <a:prstGeom prst="teardrop">
          <a:avLst>
            <a:gd name="adj" fmla="val 100000"/>
          </a:avLst>
        </a:prstGeom>
        <a:solidFill>
          <a:schemeClr val="accent5">
            <a:shade val="80000"/>
            <a:hueOff val="205221"/>
            <a:satOff val="-2238"/>
            <a:lumOff val="255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69D58B-A3E8-4A07-93F9-3F6BB7B34CDA}">
      <dsp:nvSpPr>
        <dsp:cNvPr id="0" name=""/>
        <dsp:cNvSpPr/>
      </dsp:nvSpPr>
      <dsp:spPr>
        <a:xfrm>
          <a:off x="814497" y="977710"/>
          <a:ext cx="2221697" cy="222146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205221"/>
              <a:satOff val="-2238"/>
              <a:lumOff val="255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300" kern="1200" dirty="0" smtClean="0"/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Retained customers create </a:t>
          </a:r>
          <a:r>
            <a:rPr lang="en-GB" sz="1300" b="1" i="1" kern="1200" dirty="0" smtClean="0"/>
            <a:t>higher revenues</a:t>
          </a:r>
          <a:endParaRPr lang="en-GB" sz="1300" kern="1200" dirty="0" smtClean="0"/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300" kern="1200" dirty="0" smtClean="0"/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Making a sell to a new customer </a:t>
          </a:r>
          <a:r>
            <a:rPr lang="en-GB" sz="1300" b="1" i="1" kern="1200" dirty="0" smtClean="0"/>
            <a:t>costs up to 5 times more</a:t>
          </a:r>
          <a:r>
            <a:rPr lang="en-GB" sz="1300" kern="1200" dirty="0" smtClean="0"/>
            <a:t>.</a:t>
          </a:r>
          <a:endParaRPr lang="en-US" sz="1300" kern="1200" dirty="0"/>
        </a:p>
      </dsp:txBody>
      <dsp:txXfrm>
        <a:off x="1132104" y="1295121"/>
        <a:ext cx="1586484" cy="15866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2C51B8-7DC3-4D4C-96CC-1894E6A6B7FE}">
      <dsp:nvSpPr>
        <dsp:cNvPr id="0" name=""/>
        <dsp:cNvSpPr/>
      </dsp:nvSpPr>
      <dsp:spPr>
        <a:xfrm>
          <a:off x="5654514" y="898357"/>
          <a:ext cx="2379726" cy="2380166"/>
        </a:xfrm>
        <a:prstGeom prst="ellipse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EBED8E-257A-4E2D-B4CD-397A366FB101}">
      <dsp:nvSpPr>
        <dsp:cNvPr id="0" name=""/>
        <dsp:cNvSpPr/>
      </dsp:nvSpPr>
      <dsp:spPr>
        <a:xfrm>
          <a:off x="5733528" y="977710"/>
          <a:ext cx="2221697" cy="222146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0" kern="1200" dirty="0"/>
        </a:p>
      </dsp:txBody>
      <dsp:txXfrm>
        <a:off x="6051135" y="1295121"/>
        <a:ext cx="1586484" cy="1586638"/>
      </dsp:txXfrm>
    </dsp:sp>
    <dsp:sp modelId="{517A20E4-1877-42AC-A38D-3F59BC292CCA}">
      <dsp:nvSpPr>
        <dsp:cNvPr id="0" name=""/>
        <dsp:cNvSpPr/>
      </dsp:nvSpPr>
      <dsp:spPr>
        <a:xfrm rot="2700000">
          <a:off x="3197864" y="901234"/>
          <a:ext cx="2373994" cy="2373994"/>
        </a:xfrm>
        <a:prstGeom prst="teardrop">
          <a:avLst>
            <a:gd name="adj" fmla="val 100000"/>
          </a:avLst>
        </a:prstGeom>
        <a:solidFill>
          <a:schemeClr val="accent5">
            <a:shade val="80000"/>
            <a:hueOff val="102610"/>
            <a:satOff val="-1119"/>
            <a:lumOff val="127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82362-86C8-4CB1-BFCD-0F2CC47DD45F}">
      <dsp:nvSpPr>
        <dsp:cNvPr id="0" name=""/>
        <dsp:cNvSpPr/>
      </dsp:nvSpPr>
      <dsp:spPr>
        <a:xfrm>
          <a:off x="3274013" y="977710"/>
          <a:ext cx="2221697" cy="222146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102610"/>
              <a:satOff val="-1119"/>
              <a:lumOff val="127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Customer retention strategies targeting on </a:t>
          </a:r>
          <a:r>
            <a:rPr lang="en-GB" sz="1300" b="1" i="1" kern="1200" dirty="0" smtClean="0">
              <a:solidFill>
                <a:srgbClr val="FF0000"/>
              </a:solidFill>
            </a:rPr>
            <a:t>high risk customers</a:t>
          </a:r>
        </a:p>
      </dsp:txBody>
      <dsp:txXfrm>
        <a:off x="3591620" y="1295121"/>
        <a:ext cx="1586484" cy="1586638"/>
      </dsp:txXfrm>
    </dsp:sp>
    <dsp:sp modelId="{1CAA11E9-A811-441F-9EB8-2D8C734FA35C}">
      <dsp:nvSpPr>
        <dsp:cNvPr id="0" name=""/>
        <dsp:cNvSpPr/>
      </dsp:nvSpPr>
      <dsp:spPr>
        <a:xfrm rot="2700000">
          <a:off x="738349" y="901234"/>
          <a:ext cx="2373994" cy="2373994"/>
        </a:xfrm>
        <a:prstGeom prst="teardrop">
          <a:avLst>
            <a:gd name="adj" fmla="val 100000"/>
          </a:avLst>
        </a:prstGeom>
        <a:solidFill>
          <a:schemeClr val="accent5">
            <a:shade val="80000"/>
            <a:hueOff val="205221"/>
            <a:satOff val="-2238"/>
            <a:lumOff val="255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69D58B-A3E8-4A07-93F9-3F6BB7B34CDA}">
      <dsp:nvSpPr>
        <dsp:cNvPr id="0" name=""/>
        <dsp:cNvSpPr/>
      </dsp:nvSpPr>
      <dsp:spPr>
        <a:xfrm>
          <a:off x="814497" y="977710"/>
          <a:ext cx="2221697" cy="222146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205221"/>
              <a:satOff val="-2238"/>
              <a:lumOff val="255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300" kern="1200" dirty="0" smtClean="0"/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Retained customers create </a:t>
          </a:r>
          <a:r>
            <a:rPr lang="en-GB" sz="1300" b="1" i="1" kern="1200" dirty="0" smtClean="0"/>
            <a:t>higher revenues</a:t>
          </a:r>
          <a:endParaRPr lang="en-GB" sz="1300" kern="1200" dirty="0" smtClean="0"/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300" kern="1200" dirty="0" smtClean="0"/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Making a sell to a new customer </a:t>
          </a:r>
          <a:r>
            <a:rPr lang="en-GB" sz="1300" b="1" i="1" kern="1200" dirty="0" smtClean="0"/>
            <a:t>costs up to 5 times more</a:t>
          </a:r>
          <a:r>
            <a:rPr lang="en-GB" sz="1300" kern="1200" dirty="0" smtClean="0"/>
            <a:t>.</a:t>
          </a:r>
          <a:endParaRPr lang="en-US" sz="1300" kern="1200" dirty="0"/>
        </a:p>
      </dsp:txBody>
      <dsp:txXfrm>
        <a:off x="1132104" y="1295121"/>
        <a:ext cx="1586484" cy="15866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6E3FE7-0C24-444B-8378-4C5350B580FD}">
      <dsp:nvSpPr>
        <dsp:cNvPr id="0" name=""/>
        <dsp:cNvSpPr/>
      </dsp:nvSpPr>
      <dsp:spPr>
        <a:xfrm>
          <a:off x="128076" y="0"/>
          <a:ext cx="435828" cy="43582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5612B4-0968-4CB2-A531-13B81DBE09FD}">
      <dsp:nvSpPr>
        <dsp:cNvPr id="0" name=""/>
        <dsp:cNvSpPr/>
      </dsp:nvSpPr>
      <dsp:spPr>
        <a:xfrm>
          <a:off x="171659" y="43582"/>
          <a:ext cx="348662" cy="348662"/>
        </a:xfrm>
        <a:prstGeom prst="chord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A677D2-BB92-445A-AB71-423DED7FC76D}">
      <dsp:nvSpPr>
        <dsp:cNvPr id="0" name=""/>
        <dsp:cNvSpPr/>
      </dsp:nvSpPr>
      <dsp:spPr>
        <a:xfrm>
          <a:off x="372237" y="572469"/>
          <a:ext cx="2588140" cy="1834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Extract features to represent customers within a specific customer month.</a:t>
          </a:r>
          <a:endParaRPr lang="en-US" sz="1200" kern="1200" dirty="0"/>
        </a:p>
      </dsp:txBody>
      <dsp:txXfrm>
        <a:off x="372237" y="572469"/>
        <a:ext cx="2588140" cy="1834111"/>
      </dsp:txXfrm>
    </dsp:sp>
    <dsp:sp modelId="{F55C5632-801E-4D56-8F0A-CE293BA2FD51}">
      <dsp:nvSpPr>
        <dsp:cNvPr id="0" name=""/>
        <dsp:cNvSpPr/>
      </dsp:nvSpPr>
      <dsp:spPr>
        <a:xfrm>
          <a:off x="654702" y="0"/>
          <a:ext cx="1289325" cy="435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Feature Extraction</a:t>
          </a:r>
          <a:endParaRPr lang="en-US" sz="1400" b="1" kern="1200" dirty="0"/>
        </a:p>
      </dsp:txBody>
      <dsp:txXfrm>
        <a:off x="654702" y="0"/>
        <a:ext cx="1289325" cy="435828"/>
      </dsp:txXfrm>
    </dsp:sp>
    <dsp:sp modelId="{DE9CC6A7-BE97-4A96-A32A-9CDCDCFC1702}">
      <dsp:nvSpPr>
        <dsp:cNvPr id="0" name=""/>
        <dsp:cNvSpPr/>
      </dsp:nvSpPr>
      <dsp:spPr>
        <a:xfrm>
          <a:off x="2684233" y="0"/>
          <a:ext cx="435828" cy="43582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958333-A99A-4EC9-8ED1-BB4E5BFD23E2}">
      <dsp:nvSpPr>
        <dsp:cNvPr id="0" name=""/>
        <dsp:cNvSpPr/>
      </dsp:nvSpPr>
      <dsp:spPr>
        <a:xfrm>
          <a:off x="2727816" y="43582"/>
          <a:ext cx="348662" cy="348662"/>
        </a:xfrm>
        <a:prstGeom prst="chord">
          <a:avLst>
            <a:gd name="adj1" fmla="val 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ED7C86-D1D4-4182-921F-C8875BD447D7}">
      <dsp:nvSpPr>
        <dsp:cNvPr id="0" name=""/>
        <dsp:cNvSpPr/>
      </dsp:nvSpPr>
      <dsp:spPr>
        <a:xfrm>
          <a:off x="3210859" y="567792"/>
          <a:ext cx="1289325" cy="1834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Assess distributions, correlations, etc.</a:t>
          </a:r>
          <a:endParaRPr lang="en-US" sz="1200" kern="1200" dirty="0"/>
        </a:p>
      </dsp:txBody>
      <dsp:txXfrm>
        <a:off x="3210859" y="567792"/>
        <a:ext cx="1289325" cy="1834111"/>
      </dsp:txXfrm>
    </dsp:sp>
    <dsp:sp modelId="{99A17055-0E3B-4496-B68B-C92039F9A256}">
      <dsp:nvSpPr>
        <dsp:cNvPr id="0" name=""/>
        <dsp:cNvSpPr/>
      </dsp:nvSpPr>
      <dsp:spPr>
        <a:xfrm>
          <a:off x="3210859" y="0"/>
          <a:ext cx="1289325" cy="435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Feature Distributional Modelling</a:t>
          </a:r>
          <a:endParaRPr lang="en-US" sz="1400" b="1" kern="1200" dirty="0"/>
        </a:p>
      </dsp:txBody>
      <dsp:txXfrm>
        <a:off x="3210859" y="0"/>
        <a:ext cx="1289325" cy="435828"/>
      </dsp:txXfrm>
    </dsp:sp>
    <dsp:sp modelId="{1A947206-C817-4B5D-8F8D-4C9F8BD34A85}">
      <dsp:nvSpPr>
        <dsp:cNvPr id="0" name=""/>
        <dsp:cNvSpPr/>
      </dsp:nvSpPr>
      <dsp:spPr>
        <a:xfrm>
          <a:off x="4590983" y="0"/>
          <a:ext cx="435828" cy="43582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453038-2BDA-45C8-8971-85DCCAC54C63}">
      <dsp:nvSpPr>
        <dsp:cNvPr id="0" name=""/>
        <dsp:cNvSpPr/>
      </dsp:nvSpPr>
      <dsp:spPr>
        <a:xfrm>
          <a:off x="4634566" y="43582"/>
          <a:ext cx="348662" cy="348662"/>
        </a:xfrm>
        <a:prstGeom prst="chord">
          <a:avLst>
            <a:gd name="adj1" fmla="val 19800000"/>
            <a:gd name="adj2" fmla="val 126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DC1CF0-1348-46B3-BCF2-1816FFBAB5C9}">
      <dsp:nvSpPr>
        <dsp:cNvPr id="0" name=""/>
        <dsp:cNvSpPr/>
      </dsp:nvSpPr>
      <dsp:spPr>
        <a:xfrm>
          <a:off x="5085530" y="576064"/>
          <a:ext cx="1289325" cy="1834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Fit mixture model;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Define states</a:t>
          </a:r>
          <a:endParaRPr lang="en-US" sz="1200" kern="1200" dirty="0"/>
        </a:p>
      </dsp:txBody>
      <dsp:txXfrm>
        <a:off x="5085530" y="576064"/>
        <a:ext cx="1289325" cy="1834111"/>
      </dsp:txXfrm>
    </dsp:sp>
    <dsp:sp modelId="{55035CAE-C741-40D5-886E-AEBB1E533C71}">
      <dsp:nvSpPr>
        <dsp:cNvPr id="0" name=""/>
        <dsp:cNvSpPr/>
      </dsp:nvSpPr>
      <dsp:spPr>
        <a:xfrm>
          <a:off x="5117609" y="0"/>
          <a:ext cx="1289325" cy="435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Clustering</a:t>
          </a:r>
          <a:endParaRPr lang="en-US" sz="1400" b="1" kern="1200" dirty="0"/>
        </a:p>
      </dsp:txBody>
      <dsp:txXfrm>
        <a:off x="5117609" y="0"/>
        <a:ext cx="1289325" cy="435828"/>
      </dsp:txXfrm>
    </dsp:sp>
    <dsp:sp modelId="{A09938B7-56AC-45A5-802D-C38713B1C071}">
      <dsp:nvSpPr>
        <dsp:cNvPr id="0" name=""/>
        <dsp:cNvSpPr/>
      </dsp:nvSpPr>
      <dsp:spPr>
        <a:xfrm>
          <a:off x="6497732" y="0"/>
          <a:ext cx="435828" cy="43582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B17F66-F0C0-42E7-9828-7FCA1F6EE30A}">
      <dsp:nvSpPr>
        <dsp:cNvPr id="0" name=""/>
        <dsp:cNvSpPr/>
      </dsp:nvSpPr>
      <dsp:spPr>
        <a:xfrm>
          <a:off x="6541315" y="43582"/>
          <a:ext cx="348662" cy="348662"/>
        </a:xfrm>
        <a:prstGeom prst="chord">
          <a:avLst>
            <a:gd name="adj1" fmla="val 162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98974-0189-4ED3-8465-930354F4DAEA}">
      <dsp:nvSpPr>
        <dsp:cNvPr id="0" name=""/>
        <dsp:cNvSpPr/>
      </dsp:nvSpPr>
      <dsp:spPr>
        <a:xfrm>
          <a:off x="7057532" y="576064"/>
          <a:ext cx="1289325" cy="1834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0" kern="1200" dirty="0" smtClean="0"/>
            <a:t>Interpret clusters</a:t>
          </a:r>
          <a:endParaRPr lang="en-US" sz="1200" b="0" kern="1200" dirty="0"/>
        </a:p>
      </dsp:txBody>
      <dsp:txXfrm>
        <a:off x="7057532" y="576064"/>
        <a:ext cx="1289325" cy="1834111"/>
      </dsp:txXfrm>
    </dsp:sp>
    <dsp:sp modelId="{F7937211-8CAE-4D2D-AB76-3B12E196D955}">
      <dsp:nvSpPr>
        <dsp:cNvPr id="0" name=""/>
        <dsp:cNvSpPr/>
      </dsp:nvSpPr>
      <dsp:spPr>
        <a:xfrm>
          <a:off x="6981946" y="0"/>
          <a:ext cx="1374150" cy="435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Analytics and Prediction</a:t>
          </a:r>
          <a:endParaRPr lang="en-US" sz="1400" b="1" kern="1200" dirty="0"/>
        </a:p>
      </dsp:txBody>
      <dsp:txXfrm>
        <a:off x="6981946" y="0"/>
        <a:ext cx="1374150" cy="4358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6E3FE7-0C24-444B-8378-4C5350B580FD}">
      <dsp:nvSpPr>
        <dsp:cNvPr id="0" name=""/>
        <dsp:cNvSpPr/>
      </dsp:nvSpPr>
      <dsp:spPr>
        <a:xfrm>
          <a:off x="128076" y="0"/>
          <a:ext cx="435828" cy="43582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5612B4-0968-4CB2-A531-13B81DBE09FD}">
      <dsp:nvSpPr>
        <dsp:cNvPr id="0" name=""/>
        <dsp:cNvSpPr/>
      </dsp:nvSpPr>
      <dsp:spPr>
        <a:xfrm>
          <a:off x="171659" y="43582"/>
          <a:ext cx="348662" cy="348662"/>
        </a:xfrm>
        <a:prstGeom prst="chord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A677D2-BB92-445A-AB71-423DED7FC76D}">
      <dsp:nvSpPr>
        <dsp:cNvPr id="0" name=""/>
        <dsp:cNvSpPr/>
      </dsp:nvSpPr>
      <dsp:spPr>
        <a:xfrm>
          <a:off x="372237" y="572469"/>
          <a:ext cx="2588140" cy="1834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Extract features to represent customers within a specific customer month.</a:t>
          </a:r>
          <a:endParaRPr lang="en-US" sz="1200" kern="1200" dirty="0"/>
        </a:p>
      </dsp:txBody>
      <dsp:txXfrm>
        <a:off x="372237" y="572469"/>
        <a:ext cx="2588140" cy="1834111"/>
      </dsp:txXfrm>
    </dsp:sp>
    <dsp:sp modelId="{F55C5632-801E-4D56-8F0A-CE293BA2FD51}">
      <dsp:nvSpPr>
        <dsp:cNvPr id="0" name=""/>
        <dsp:cNvSpPr/>
      </dsp:nvSpPr>
      <dsp:spPr>
        <a:xfrm>
          <a:off x="654702" y="0"/>
          <a:ext cx="1289325" cy="435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Feature Extraction</a:t>
          </a:r>
          <a:endParaRPr lang="en-US" sz="1400" b="1" kern="1200" dirty="0"/>
        </a:p>
      </dsp:txBody>
      <dsp:txXfrm>
        <a:off x="654702" y="0"/>
        <a:ext cx="1289325" cy="435828"/>
      </dsp:txXfrm>
    </dsp:sp>
    <dsp:sp modelId="{DE9CC6A7-BE97-4A96-A32A-9CDCDCFC1702}">
      <dsp:nvSpPr>
        <dsp:cNvPr id="0" name=""/>
        <dsp:cNvSpPr/>
      </dsp:nvSpPr>
      <dsp:spPr>
        <a:xfrm>
          <a:off x="2684233" y="0"/>
          <a:ext cx="435828" cy="43582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958333-A99A-4EC9-8ED1-BB4E5BFD23E2}">
      <dsp:nvSpPr>
        <dsp:cNvPr id="0" name=""/>
        <dsp:cNvSpPr/>
      </dsp:nvSpPr>
      <dsp:spPr>
        <a:xfrm>
          <a:off x="2727816" y="43582"/>
          <a:ext cx="348662" cy="348662"/>
        </a:xfrm>
        <a:prstGeom prst="chord">
          <a:avLst>
            <a:gd name="adj1" fmla="val 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ED7C86-D1D4-4182-921F-C8875BD447D7}">
      <dsp:nvSpPr>
        <dsp:cNvPr id="0" name=""/>
        <dsp:cNvSpPr/>
      </dsp:nvSpPr>
      <dsp:spPr>
        <a:xfrm>
          <a:off x="3210859" y="567792"/>
          <a:ext cx="1289325" cy="1834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Assess distributions, correlations, etc.</a:t>
          </a:r>
          <a:endParaRPr lang="en-US" sz="1200" kern="1200" dirty="0"/>
        </a:p>
      </dsp:txBody>
      <dsp:txXfrm>
        <a:off x="3210859" y="567792"/>
        <a:ext cx="1289325" cy="1834111"/>
      </dsp:txXfrm>
    </dsp:sp>
    <dsp:sp modelId="{99A17055-0E3B-4496-B68B-C92039F9A256}">
      <dsp:nvSpPr>
        <dsp:cNvPr id="0" name=""/>
        <dsp:cNvSpPr/>
      </dsp:nvSpPr>
      <dsp:spPr>
        <a:xfrm>
          <a:off x="3210859" y="0"/>
          <a:ext cx="1289325" cy="435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Feature Distributional Modelling</a:t>
          </a:r>
          <a:endParaRPr lang="en-US" sz="1400" b="1" kern="1200" dirty="0"/>
        </a:p>
      </dsp:txBody>
      <dsp:txXfrm>
        <a:off x="3210859" y="0"/>
        <a:ext cx="1289325" cy="435828"/>
      </dsp:txXfrm>
    </dsp:sp>
    <dsp:sp modelId="{1A947206-C817-4B5D-8F8D-4C9F8BD34A85}">
      <dsp:nvSpPr>
        <dsp:cNvPr id="0" name=""/>
        <dsp:cNvSpPr/>
      </dsp:nvSpPr>
      <dsp:spPr>
        <a:xfrm>
          <a:off x="4590983" y="0"/>
          <a:ext cx="435828" cy="43582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453038-2BDA-45C8-8971-85DCCAC54C63}">
      <dsp:nvSpPr>
        <dsp:cNvPr id="0" name=""/>
        <dsp:cNvSpPr/>
      </dsp:nvSpPr>
      <dsp:spPr>
        <a:xfrm>
          <a:off x="4634566" y="43582"/>
          <a:ext cx="348662" cy="348662"/>
        </a:xfrm>
        <a:prstGeom prst="chord">
          <a:avLst>
            <a:gd name="adj1" fmla="val 19800000"/>
            <a:gd name="adj2" fmla="val 126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DC1CF0-1348-46B3-BCF2-1816FFBAB5C9}">
      <dsp:nvSpPr>
        <dsp:cNvPr id="0" name=""/>
        <dsp:cNvSpPr/>
      </dsp:nvSpPr>
      <dsp:spPr>
        <a:xfrm>
          <a:off x="5085530" y="576064"/>
          <a:ext cx="1289325" cy="1834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Fit mixture model;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Define states</a:t>
          </a:r>
          <a:endParaRPr lang="en-US" sz="1200" kern="1200" dirty="0"/>
        </a:p>
      </dsp:txBody>
      <dsp:txXfrm>
        <a:off x="5085530" y="576064"/>
        <a:ext cx="1289325" cy="1834111"/>
      </dsp:txXfrm>
    </dsp:sp>
    <dsp:sp modelId="{55035CAE-C741-40D5-886E-AEBB1E533C71}">
      <dsp:nvSpPr>
        <dsp:cNvPr id="0" name=""/>
        <dsp:cNvSpPr/>
      </dsp:nvSpPr>
      <dsp:spPr>
        <a:xfrm>
          <a:off x="5117609" y="0"/>
          <a:ext cx="1289325" cy="435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Clustering</a:t>
          </a:r>
          <a:endParaRPr lang="en-US" sz="1400" b="1" kern="1200" dirty="0"/>
        </a:p>
      </dsp:txBody>
      <dsp:txXfrm>
        <a:off x="5117609" y="0"/>
        <a:ext cx="1289325" cy="435828"/>
      </dsp:txXfrm>
    </dsp:sp>
    <dsp:sp modelId="{A09938B7-56AC-45A5-802D-C38713B1C071}">
      <dsp:nvSpPr>
        <dsp:cNvPr id="0" name=""/>
        <dsp:cNvSpPr/>
      </dsp:nvSpPr>
      <dsp:spPr>
        <a:xfrm>
          <a:off x="6497732" y="0"/>
          <a:ext cx="435828" cy="43582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B17F66-F0C0-42E7-9828-7FCA1F6EE30A}">
      <dsp:nvSpPr>
        <dsp:cNvPr id="0" name=""/>
        <dsp:cNvSpPr/>
      </dsp:nvSpPr>
      <dsp:spPr>
        <a:xfrm>
          <a:off x="6541315" y="43582"/>
          <a:ext cx="348662" cy="348662"/>
        </a:xfrm>
        <a:prstGeom prst="chord">
          <a:avLst>
            <a:gd name="adj1" fmla="val 162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98974-0189-4ED3-8465-930354F4DAEA}">
      <dsp:nvSpPr>
        <dsp:cNvPr id="0" name=""/>
        <dsp:cNvSpPr/>
      </dsp:nvSpPr>
      <dsp:spPr>
        <a:xfrm>
          <a:off x="7057532" y="576064"/>
          <a:ext cx="1289325" cy="1834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0" kern="1200" dirty="0" smtClean="0"/>
            <a:t>Interpret clusters</a:t>
          </a:r>
          <a:endParaRPr lang="en-US" sz="1200" b="0" kern="1200" dirty="0"/>
        </a:p>
      </dsp:txBody>
      <dsp:txXfrm>
        <a:off x="7057532" y="576064"/>
        <a:ext cx="1289325" cy="1834111"/>
      </dsp:txXfrm>
    </dsp:sp>
    <dsp:sp modelId="{F7937211-8CAE-4D2D-AB76-3B12E196D955}">
      <dsp:nvSpPr>
        <dsp:cNvPr id="0" name=""/>
        <dsp:cNvSpPr/>
      </dsp:nvSpPr>
      <dsp:spPr>
        <a:xfrm>
          <a:off x="6981946" y="0"/>
          <a:ext cx="1374150" cy="435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Analytics and Prediction</a:t>
          </a:r>
          <a:endParaRPr lang="en-US" sz="1400" b="1" kern="1200" dirty="0"/>
        </a:p>
      </dsp:txBody>
      <dsp:txXfrm>
        <a:off x="6981946" y="0"/>
        <a:ext cx="1374150" cy="4358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6E3FE7-0C24-444B-8378-4C5350B580FD}">
      <dsp:nvSpPr>
        <dsp:cNvPr id="0" name=""/>
        <dsp:cNvSpPr/>
      </dsp:nvSpPr>
      <dsp:spPr>
        <a:xfrm>
          <a:off x="128076" y="0"/>
          <a:ext cx="435828" cy="43582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5612B4-0968-4CB2-A531-13B81DBE09FD}">
      <dsp:nvSpPr>
        <dsp:cNvPr id="0" name=""/>
        <dsp:cNvSpPr/>
      </dsp:nvSpPr>
      <dsp:spPr>
        <a:xfrm>
          <a:off x="171659" y="43582"/>
          <a:ext cx="348662" cy="348662"/>
        </a:xfrm>
        <a:prstGeom prst="chord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A677D2-BB92-445A-AB71-423DED7FC76D}">
      <dsp:nvSpPr>
        <dsp:cNvPr id="0" name=""/>
        <dsp:cNvSpPr/>
      </dsp:nvSpPr>
      <dsp:spPr>
        <a:xfrm>
          <a:off x="372237" y="572469"/>
          <a:ext cx="2588140" cy="1834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Extract features to represent customers within a specific customer month.</a:t>
          </a:r>
          <a:endParaRPr lang="en-US" sz="1200" kern="1200" dirty="0"/>
        </a:p>
      </dsp:txBody>
      <dsp:txXfrm>
        <a:off x="372237" y="572469"/>
        <a:ext cx="2588140" cy="1834111"/>
      </dsp:txXfrm>
    </dsp:sp>
    <dsp:sp modelId="{F55C5632-801E-4D56-8F0A-CE293BA2FD51}">
      <dsp:nvSpPr>
        <dsp:cNvPr id="0" name=""/>
        <dsp:cNvSpPr/>
      </dsp:nvSpPr>
      <dsp:spPr>
        <a:xfrm>
          <a:off x="654702" y="0"/>
          <a:ext cx="1289325" cy="435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Feature Extraction</a:t>
          </a:r>
          <a:endParaRPr lang="en-US" sz="1400" b="1" kern="1200" dirty="0"/>
        </a:p>
      </dsp:txBody>
      <dsp:txXfrm>
        <a:off x="654702" y="0"/>
        <a:ext cx="1289325" cy="435828"/>
      </dsp:txXfrm>
    </dsp:sp>
    <dsp:sp modelId="{DE9CC6A7-BE97-4A96-A32A-9CDCDCFC1702}">
      <dsp:nvSpPr>
        <dsp:cNvPr id="0" name=""/>
        <dsp:cNvSpPr/>
      </dsp:nvSpPr>
      <dsp:spPr>
        <a:xfrm>
          <a:off x="2684233" y="0"/>
          <a:ext cx="435828" cy="43582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958333-A99A-4EC9-8ED1-BB4E5BFD23E2}">
      <dsp:nvSpPr>
        <dsp:cNvPr id="0" name=""/>
        <dsp:cNvSpPr/>
      </dsp:nvSpPr>
      <dsp:spPr>
        <a:xfrm>
          <a:off x="2727816" y="43582"/>
          <a:ext cx="348662" cy="348662"/>
        </a:xfrm>
        <a:prstGeom prst="chord">
          <a:avLst>
            <a:gd name="adj1" fmla="val 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ED7C86-D1D4-4182-921F-C8875BD447D7}">
      <dsp:nvSpPr>
        <dsp:cNvPr id="0" name=""/>
        <dsp:cNvSpPr/>
      </dsp:nvSpPr>
      <dsp:spPr>
        <a:xfrm>
          <a:off x="3210859" y="567792"/>
          <a:ext cx="1289325" cy="1834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Assess distributions, correlations, etc.</a:t>
          </a:r>
          <a:endParaRPr lang="en-US" sz="1200" kern="1200" dirty="0"/>
        </a:p>
      </dsp:txBody>
      <dsp:txXfrm>
        <a:off x="3210859" y="567792"/>
        <a:ext cx="1289325" cy="1834111"/>
      </dsp:txXfrm>
    </dsp:sp>
    <dsp:sp modelId="{99A17055-0E3B-4496-B68B-C92039F9A256}">
      <dsp:nvSpPr>
        <dsp:cNvPr id="0" name=""/>
        <dsp:cNvSpPr/>
      </dsp:nvSpPr>
      <dsp:spPr>
        <a:xfrm>
          <a:off x="3210859" y="0"/>
          <a:ext cx="1289325" cy="435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Feature Distributional Modelling</a:t>
          </a:r>
          <a:endParaRPr lang="en-US" sz="1400" b="1" kern="1200" dirty="0"/>
        </a:p>
      </dsp:txBody>
      <dsp:txXfrm>
        <a:off x="3210859" y="0"/>
        <a:ext cx="1289325" cy="435828"/>
      </dsp:txXfrm>
    </dsp:sp>
    <dsp:sp modelId="{1A947206-C817-4B5D-8F8D-4C9F8BD34A85}">
      <dsp:nvSpPr>
        <dsp:cNvPr id="0" name=""/>
        <dsp:cNvSpPr/>
      </dsp:nvSpPr>
      <dsp:spPr>
        <a:xfrm>
          <a:off x="4590983" y="0"/>
          <a:ext cx="435828" cy="43582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453038-2BDA-45C8-8971-85DCCAC54C63}">
      <dsp:nvSpPr>
        <dsp:cNvPr id="0" name=""/>
        <dsp:cNvSpPr/>
      </dsp:nvSpPr>
      <dsp:spPr>
        <a:xfrm>
          <a:off x="4634566" y="43582"/>
          <a:ext cx="348662" cy="348662"/>
        </a:xfrm>
        <a:prstGeom prst="chord">
          <a:avLst>
            <a:gd name="adj1" fmla="val 19800000"/>
            <a:gd name="adj2" fmla="val 126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DC1CF0-1348-46B3-BCF2-1816FFBAB5C9}">
      <dsp:nvSpPr>
        <dsp:cNvPr id="0" name=""/>
        <dsp:cNvSpPr/>
      </dsp:nvSpPr>
      <dsp:spPr>
        <a:xfrm>
          <a:off x="5085530" y="576064"/>
          <a:ext cx="1289325" cy="1834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Fit mixture model;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Define states</a:t>
          </a:r>
          <a:endParaRPr lang="en-US" sz="1200" kern="1200" dirty="0"/>
        </a:p>
      </dsp:txBody>
      <dsp:txXfrm>
        <a:off x="5085530" y="576064"/>
        <a:ext cx="1289325" cy="1834111"/>
      </dsp:txXfrm>
    </dsp:sp>
    <dsp:sp modelId="{55035CAE-C741-40D5-886E-AEBB1E533C71}">
      <dsp:nvSpPr>
        <dsp:cNvPr id="0" name=""/>
        <dsp:cNvSpPr/>
      </dsp:nvSpPr>
      <dsp:spPr>
        <a:xfrm>
          <a:off x="5117609" y="0"/>
          <a:ext cx="1289325" cy="435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Clustering</a:t>
          </a:r>
          <a:endParaRPr lang="en-US" sz="1400" b="1" kern="1200" dirty="0"/>
        </a:p>
      </dsp:txBody>
      <dsp:txXfrm>
        <a:off x="5117609" y="0"/>
        <a:ext cx="1289325" cy="435828"/>
      </dsp:txXfrm>
    </dsp:sp>
    <dsp:sp modelId="{A09938B7-56AC-45A5-802D-C38713B1C071}">
      <dsp:nvSpPr>
        <dsp:cNvPr id="0" name=""/>
        <dsp:cNvSpPr/>
      </dsp:nvSpPr>
      <dsp:spPr>
        <a:xfrm>
          <a:off x="6497732" y="0"/>
          <a:ext cx="435828" cy="43582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B17F66-F0C0-42E7-9828-7FCA1F6EE30A}">
      <dsp:nvSpPr>
        <dsp:cNvPr id="0" name=""/>
        <dsp:cNvSpPr/>
      </dsp:nvSpPr>
      <dsp:spPr>
        <a:xfrm>
          <a:off x="6541315" y="43582"/>
          <a:ext cx="348662" cy="348662"/>
        </a:xfrm>
        <a:prstGeom prst="chord">
          <a:avLst>
            <a:gd name="adj1" fmla="val 162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98974-0189-4ED3-8465-930354F4DAEA}">
      <dsp:nvSpPr>
        <dsp:cNvPr id="0" name=""/>
        <dsp:cNvSpPr/>
      </dsp:nvSpPr>
      <dsp:spPr>
        <a:xfrm>
          <a:off x="7057532" y="576064"/>
          <a:ext cx="1289325" cy="1834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0" kern="1200" dirty="0" smtClean="0"/>
            <a:t>Interpret clusters</a:t>
          </a:r>
          <a:endParaRPr lang="en-US" sz="1200" b="0" kern="1200" dirty="0"/>
        </a:p>
      </dsp:txBody>
      <dsp:txXfrm>
        <a:off x="7057532" y="576064"/>
        <a:ext cx="1289325" cy="1834111"/>
      </dsp:txXfrm>
    </dsp:sp>
    <dsp:sp modelId="{F7937211-8CAE-4D2D-AB76-3B12E196D955}">
      <dsp:nvSpPr>
        <dsp:cNvPr id="0" name=""/>
        <dsp:cNvSpPr/>
      </dsp:nvSpPr>
      <dsp:spPr>
        <a:xfrm>
          <a:off x="6981946" y="0"/>
          <a:ext cx="1374150" cy="435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Analytics and Prediction</a:t>
          </a:r>
          <a:endParaRPr lang="en-US" sz="1400" b="1" kern="1200" dirty="0"/>
        </a:p>
      </dsp:txBody>
      <dsp:txXfrm>
        <a:off x="6981946" y="0"/>
        <a:ext cx="1374150" cy="43582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6E3FE7-0C24-444B-8378-4C5350B580FD}">
      <dsp:nvSpPr>
        <dsp:cNvPr id="0" name=""/>
        <dsp:cNvSpPr/>
      </dsp:nvSpPr>
      <dsp:spPr>
        <a:xfrm>
          <a:off x="128076" y="0"/>
          <a:ext cx="435828" cy="43582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5612B4-0968-4CB2-A531-13B81DBE09FD}">
      <dsp:nvSpPr>
        <dsp:cNvPr id="0" name=""/>
        <dsp:cNvSpPr/>
      </dsp:nvSpPr>
      <dsp:spPr>
        <a:xfrm>
          <a:off x="171659" y="43582"/>
          <a:ext cx="348662" cy="348662"/>
        </a:xfrm>
        <a:prstGeom prst="chord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A677D2-BB92-445A-AB71-423DED7FC76D}">
      <dsp:nvSpPr>
        <dsp:cNvPr id="0" name=""/>
        <dsp:cNvSpPr/>
      </dsp:nvSpPr>
      <dsp:spPr>
        <a:xfrm>
          <a:off x="372237" y="572469"/>
          <a:ext cx="2588140" cy="1834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Extract features to represent customers within a specific customer month.</a:t>
          </a:r>
          <a:endParaRPr lang="en-US" sz="1200" kern="1200" dirty="0"/>
        </a:p>
      </dsp:txBody>
      <dsp:txXfrm>
        <a:off x="372237" y="572469"/>
        <a:ext cx="2588140" cy="1834111"/>
      </dsp:txXfrm>
    </dsp:sp>
    <dsp:sp modelId="{F55C5632-801E-4D56-8F0A-CE293BA2FD51}">
      <dsp:nvSpPr>
        <dsp:cNvPr id="0" name=""/>
        <dsp:cNvSpPr/>
      </dsp:nvSpPr>
      <dsp:spPr>
        <a:xfrm>
          <a:off x="654702" y="0"/>
          <a:ext cx="1289325" cy="435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Feature Extraction</a:t>
          </a:r>
          <a:endParaRPr lang="en-US" sz="1400" b="1" kern="1200" dirty="0"/>
        </a:p>
      </dsp:txBody>
      <dsp:txXfrm>
        <a:off x="654702" y="0"/>
        <a:ext cx="1289325" cy="435828"/>
      </dsp:txXfrm>
    </dsp:sp>
    <dsp:sp modelId="{DE9CC6A7-BE97-4A96-A32A-9CDCDCFC1702}">
      <dsp:nvSpPr>
        <dsp:cNvPr id="0" name=""/>
        <dsp:cNvSpPr/>
      </dsp:nvSpPr>
      <dsp:spPr>
        <a:xfrm>
          <a:off x="2684233" y="0"/>
          <a:ext cx="435828" cy="43582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958333-A99A-4EC9-8ED1-BB4E5BFD23E2}">
      <dsp:nvSpPr>
        <dsp:cNvPr id="0" name=""/>
        <dsp:cNvSpPr/>
      </dsp:nvSpPr>
      <dsp:spPr>
        <a:xfrm>
          <a:off x="2727816" y="43582"/>
          <a:ext cx="348662" cy="348662"/>
        </a:xfrm>
        <a:prstGeom prst="chord">
          <a:avLst>
            <a:gd name="adj1" fmla="val 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ED7C86-D1D4-4182-921F-C8875BD447D7}">
      <dsp:nvSpPr>
        <dsp:cNvPr id="0" name=""/>
        <dsp:cNvSpPr/>
      </dsp:nvSpPr>
      <dsp:spPr>
        <a:xfrm>
          <a:off x="3210859" y="567792"/>
          <a:ext cx="1289325" cy="1834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Assess distributions, correlations, etc.</a:t>
          </a:r>
          <a:endParaRPr lang="en-US" sz="1200" kern="1200" dirty="0"/>
        </a:p>
      </dsp:txBody>
      <dsp:txXfrm>
        <a:off x="3210859" y="567792"/>
        <a:ext cx="1289325" cy="1834111"/>
      </dsp:txXfrm>
    </dsp:sp>
    <dsp:sp modelId="{99A17055-0E3B-4496-B68B-C92039F9A256}">
      <dsp:nvSpPr>
        <dsp:cNvPr id="0" name=""/>
        <dsp:cNvSpPr/>
      </dsp:nvSpPr>
      <dsp:spPr>
        <a:xfrm>
          <a:off x="3210859" y="0"/>
          <a:ext cx="1289325" cy="435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Feature Distributional Modelling</a:t>
          </a:r>
          <a:endParaRPr lang="en-US" sz="1400" b="1" kern="1200" dirty="0"/>
        </a:p>
      </dsp:txBody>
      <dsp:txXfrm>
        <a:off x="3210859" y="0"/>
        <a:ext cx="1289325" cy="435828"/>
      </dsp:txXfrm>
    </dsp:sp>
    <dsp:sp modelId="{1A947206-C817-4B5D-8F8D-4C9F8BD34A85}">
      <dsp:nvSpPr>
        <dsp:cNvPr id="0" name=""/>
        <dsp:cNvSpPr/>
      </dsp:nvSpPr>
      <dsp:spPr>
        <a:xfrm>
          <a:off x="4590983" y="0"/>
          <a:ext cx="435828" cy="43582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453038-2BDA-45C8-8971-85DCCAC54C63}">
      <dsp:nvSpPr>
        <dsp:cNvPr id="0" name=""/>
        <dsp:cNvSpPr/>
      </dsp:nvSpPr>
      <dsp:spPr>
        <a:xfrm>
          <a:off x="4634566" y="43582"/>
          <a:ext cx="348662" cy="348662"/>
        </a:xfrm>
        <a:prstGeom prst="chord">
          <a:avLst>
            <a:gd name="adj1" fmla="val 19800000"/>
            <a:gd name="adj2" fmla="val 126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DC1CF0-1348-46B3-BCF2-1816FFBAB5C9}">
      <dsp:nvSpPr>
        <dsp:cNvPr id="0" name=""/>
        <dsp:cNvSpPr/>
      </dsp:nvSpPr>
      <dsp:spPr>
        <a:xfrm>
          <a:off x="5085530" y="576064"/>
          <a:ext cx="1289325" cy="1834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Fit mixture model;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Define </a:t>
          </a:r>
          <a:r>
            <a:rPr lang="en-GB" sz="1200" kern="1200" dirty="0" smtClean="0"/>
            <a:t>states</a:t>
          </a:r>
        </a:p>
      </dsp:txBody>
      <dsp:txXfrm>
        <a:off x="5085530" y="576064"/>
        <a:ext cx="1289325" cy="1834111"/>
      </dsp:txXfrm>
    </dsp:sp>
    <dsp:sp modelId="{55035CAE-C741-40D5-886E-AEBB1E533C71}">
      <dsp:nvSpPr>
        <dsp:cNvPr id="0" name=""/>
        <dsp:cNvSpPr/>
      </dsp:nvSpPr>
      <dsp:spPr>
        <a:xfrm>
          <a:off x="5117609" y="0"/>
          <a:ext cx="1289325" cy="435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Clustering</a:t>
          </a:r>
          <a:endParaRPr lang="en-US" sz="1400" b="1" kern="1200" dirty="0"/>
        </a:p>
      </dsp:txBody>
      <dsp:txXfrm>
        <a:off x="5117609" y="0"/>
        <a:ext cx="1289325" cy="435828"/>
      </dsp:txXfrm>
    </dsp:sp>
    <dsp:sp modelId="{A09938B7-56AC-45A5-802D-C38713B1C071}">
      <dsp:nvSpPr>
        <dsp:cNvPr id="0" name=""/>
        <dsp:cNvSpPr/>
      </dsp:nvSpPr>
      <dsp:spPr>
        <a:xfrm>
          <a:off x="6497732" y="0"/>
          <a:ext cx="435828" cy="43582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B17F66-F0C0-42E7-9828-7FCA1F6EE30A}">
      <dsp:nvSpPr>
        <dsp:cNvPr id="0" name=""/>
        <dsp:cNvSpPr/>
      </dsp:nvSpPr>
      <dsp:spPr>
        <a:xfrm>
          <a:off x="6541315" y="43582"/>
          <a:ext cx="348662" cy="348662"/>
        </a:xfrm>
        <a:prstGeom prst="chord">
          <a:avLst>
            <a:gd name="adj1" fmla="val 162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98974-0189-4ED3-8465-930354F4DAEA}">
      <dsp:nvSpPr>
        <dsp:cNvPr id="0" name=""/>
        <dsp:cNvSpPr/>
      </dsp:nvSpPr>
      <dsp:spPr>
        <a:xfrm>
          <a:off x="7057532" y="576064"/>
          <a:ext cx="1289325" cy="1834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0" kern="1200" dirty="0" smtClean="0"/>
            <a:t>Interpret clusters</a:t>
          </a:r>
          <a:endParaRPr lang="en-US" sz="1200" b="0" kern="1200" dirty="0"/>
        </a:p>
      </dsp:txBody>
      <dsp:txXfrm>
        <a:off x="7057532" y="576064"/>
        <a:ext cx="1289325" cy="1834111"/>
      </dsp:txXfrm>
    </dsp:sp>
    <dsp:sp modelId="{F7937211-8CAE-4D2D-AB76-3B12E196D955}">
      <dsp:nvSpPr>
        <dsp:cNvPr id="0" name=""/>
        <dsp:cNvSpPr/>
      </dsp:nvSpPr>
      <dsp:spPr>
        <a:xfrm>
          <a:off x="6981946" y="0"/>
          <a:ext cx="1374150" cy="435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Analytics and Prediction</a:t>
          </a:r>
          <a:endParaRPr lang="en-US" sz="1400" b="1" kern="1200" dirty="0"/>
        </a:p>
      </dsp:txBody>
      <dsp:txXfrm>
        <a:off x="6981946" y="0"/>
        <a:ext cx="1374150" cy="43582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6E3FE7-0C24-444B-8378-4C5350B580FD}">
      <dsp:nvSpPr>
        <dsp:cNvPr id="0" name=""/>
        <dsp:cNvSpPr/>
      </dsp:nvSpPr>
      <dsp:spPr>
        <a:xfrm>
          <a:off x="128076" y="0"/>
          <a:ext cx="435828" cy="43582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5612B4-0968-4CB2-A531-13B81DBE09FD}">
      <dsp:nvSpPr>
        <dsp:cNvPr id="0" name=""/>
        <dsp:cNvSpPr/>
      </dsp:nvSpPr>
      <dsp:spPr>
        <a:xfrm>
          <a:off x="171659" y="43582"/>
          <a:ext cx="348662" cy="348662"/>
        </a:xfrm>
        <a:prstGeom prst="chord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A677D2-BB92-445A-AB71-423DED7FC76D}">
      <dsp:nvSpPr>
        <dsp:cNvPr id="0" name=""/>
        <dsp:cNvSpPr/>
      </dsp:nvSpPr>
      <dsp:spPr>
        <a:xfrm>
          <a:off x="372237" y="572469"/>
          <a:ext cx="2588140" cy="1834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Extract features to represent customers within a specific customer month.</a:t>
          </a:r>
          <a:endParaRPr lang="en-US" sz="1200" kern="1200" dirty="0"/>
        </a:p>
      </dsp:txBody>
      <dsp:txXfrm>
        <a:off x="372237" y="572469"/>
        <a:ext cx="2588140" cy="1834111"/>
      </dsp:txXfrm>
    </dsp:sp>
    <dsp:sp modelId="{F55C5632-801E-4D56-8F0A-CE293BA2FD51}">
      <dsp:nvSpPr>
        <dsp:cNvPr id="0" name=""/>
        <dsp:cNvSpPr/>
      </dsp:nvSpPr>
      <dsp:spPr>
        <a:xfrm>
          <a:off x="654702" y="0"/>
          <a:ext cx="1289325" cy="435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Feature Extraction</a:t>
          </a:r>
          <a:endParaRPr lang="en-US" sz="1400" b="1" kern="1200" dirty="0"/>
        </a:p>
      </dsp:txBody>
      <dsp:txXfrm>
        <a:off x="654702" y="0"/>
        <a:ext cx="1289325" cy="435828"/>
      </dsp:txXfrm>
    </dsp:sp>
    <dsp:sp modelId="{DE9CC6A7-BE97-4A96-A32A-9CDCDCFC1702}">
      <dsp:nvSpPr>
        <dsp:cNvPr id="0" name=""/>
        <dsp:cNvSpPr/>
      </dsp:nvSpPr>
      <dsp:spPr>
        <a:xfrm>
          <a:off x="2684233" y="0"/>
          <a:ext cx="435828" cy="43582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958333-A99A-4EC9-8ED1-BB4E5BFD23E2}">
      <dsp:nvSpPr>
        <dsp:cNvPr id="0" name=""/>
        <dsp:cNvSpPr/>
      </dsp:nvSpPr>
      <dsp:spPr>
        <a:xfrm>
          <a:off x="2727816" y="43582"/>
          <a:ext cx="348662" cy="348662"/>
        </a:xfrm>
        <a:prstGeom prst="chord">
          <a:avLst>
            <a:gd name="adj1" fmla="val 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ED7C86-D1D4-4182-921F-C8875BD447D7}">
      <dsp:nvSpPr>
        <dsp:cNvPr id="0" name=""/>
        <dsp:cNvSpPr/>
      </dsp:nvSpPr>
      <dsp:spPr>
        <a:xfrm>
          <a:off x="3210859" y="567792"/>
          <a:ext cx="1289325" cy="1834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Assess distributions, correlations, etc.</a:t>
          </a:r>
          <a:endParaRPr lang="en-US" sz="1200" kern="1200" dirty="0"/>
        </a:p>
      </dsp:txBody>
      <dsp:txXfrm>
        <a:off x="3210859" y="567792"/>
        <a:ext cx="1289325" cy="1834111"/>
      </dsp:txXfrm>
    </dsp:sp>
    <dsp:sp modelId="{99A17055-0E3B-4496-B68B-C92039F9A256}">
      <dsp:nvSpPr>
        <dsp:cNvPr id="0" name=""/>
        <dsp:cNvSpPr/>
      </dsp:nvSpPr>
      <dsp:spPr>
        <a:xfrm>
          <a:off x="3210859" y="0"/>
          <a:ext cx="1289325" cy="435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Feature Distributional Modelling</a:t>
          </a:r>
          <a:endParaRPr lang="en-US" sz="1400" b="1" kern="1200" dirty="0"/>
        </a:p>
      </dsp:txBody>
      <dsp:txXfrm>
        <a:off x="3210859" y="0"/>
        <a:ext cx="1289325" cy="435828"/>
      </dsp:txXfrm>
    </dsp:sp>
    <dsp:sp modelId="{1A947206-C817-4B5D-8F8D-4C9F8BD34A85}">
      <dsp:nvSpPr>
        <dsp:cNvPr id="0" name=""/>
        <dsp:cNvSpPr/>
      </dsp:nvSpPr>
      <dsp:spPr>
        <a:xfrm>
          <a:off x="4590983" y="0"/>
          <a:ext cx="435828" cy="43582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453038-2BDA-45C8-8971-85DCCAC54C63}">
      <dsp:nvSpPr>
        <dsp:cNvPr id="0" name=""/>
        <dsp:cNvSpPr/>
      </dsp:nvSpPr>
      <dsp:spPr>
        <a:xfrm>
          <a:off x="4634566" y="43582"/>
          <a:ext cx="348662" cy="348662"/>
        </a:xfrm>
        <a:prstGeom prst="chord">
          <a:avLst>
            <a:gd name="adj1" fmla="val 19800000"/>
            <a:gd name="adj2" fmla="val 126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DC1CF0-1348-46B3-BCF2-1816FFBAB5C9}">
      <dsp:nvSpPr>
        <dsp:cNvPr id="0" name=""/>
        <dsp:cNvSpPr/>
      </dsp:nvSpPr>
      <dsp:spPr>
        <a:xfrm>
          <a:off x="5085530" y="576064"/>
          <a:ext cx="1289325" cy="1834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Fit mixture model;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Define states</a:t>
          </a:r>
          <a:endParaRPr lang="en-US" sz="1200" kern="1200" dirty="0"/>
        </a:p>
      </dsp:txBody>
      <dsp:txXfrm>
        <a:off x="5085530" y="576064"/>
        <a:ext cx="1289325" cy="1834111"/>
      </dsp:txXfrm>
    </dsp:sp>
    <dsp:sp modelId="{55035CAE-C741-40D5-886E-AEBB1E533C71}">
      <dsp:nvSpPr>
        <dsp:cNvPr id="0" name=""/>
        <dsp:cNvSpPr/>
      </dsp:nvSpPr>
      <dsp:spPr>
        <a:xfrm>
          <a:off x="5117609" y="0"/>
          <a:ext cx="1289325" cy="435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Clustering</a:t>
          </a:r>
          <a:endParaRPr lang="en-US" sz="1400" b="1" kern="1200" dirty="0"/>
        </a:p>
      </dsp:txBody>
      <dsp:txXfrm>
        <a:off x="5117609" y="0"/>
        <a:ext cx="1289325" cy="435828"/>
      </dsp:txXfrm>
    </dsp:sp>
    <dsp:sp modelId="{A09938B7-56AC-45A5-802D-C38713B1C071}">
      <dsp:nvSpPr>
        <dsp:cNvPr id="0" name=""/>
        <dsp:cNvSpPr/>
      </dsp:nvSpPr>
      <dsp:spPr>
        <a:xfrm>
          <a:off x="6497732" y="0"/>
          <a:ext cx="435828" cy="43582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B17F66-F0C0-42E7-9828-7FCA1F6EE30A}">
      <dsp:nvSpPr>
        <dsp:cNvPr id="0" name=""/>
        <dsp:cNvSpPr/>
      </dsp:nvSpPr>
      <dsp:spPr>
        <a:xfrm>
          <a:off x="6541315" y="43582"/>
          <a:ext cx="348662" cy="348662"/>
        </a:xfrm>
        <a:prstGeom prst="chord">
          <a:avLst>
            <a:gd name="adj1" fmla="val 162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98974-0189-4ED3-8465-930354F4DAEA}">
      <dsp:nvSpPr>
        <dsp:cNvPr id="0" name=""/>
        <dsp:cNvSpPr/>
      </dsp:nvSpPr>
      <dsp:spPr>
        <a:xfrm>
          <a:off x="7057532" y="576064"/>
          <a:ext cx="1289325" cy="1834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0" kern="1200" dirty="0" smtClean="0"/>
            <a:t>Interpret clusters</a:t>
          </a:r>
          <a:endParaRPr lang="en-US" sz="1200" b="0" kern="1200" dirty="0"/>
        </a:p>
      </dsp:txBody>
      <dsp:txXfrm>
        <a:off x="7057532" y="576064"/>
        <a:ext cx="1289325" cy="1834111"/>
      </dsp:txXfrm>
    </dsp:sp>
    <dsp:sp modelId="{F7937211-8CAE-4D2D-AB76-3B12E196D955}">
      <dsp:nvSpPr>
        <dsp:cNvPr id="0" name=""/>
        <dsp:cNvSpPr/>
      </dsp:nvSpPr>
      <dsp:spPr>
        <a:xfrm>
          <a:off x="6981946" y="0"/>
          <a:ext cx="1374150" cy="435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Analytics and Prediction</a:t>
          </a:r>
          <a:endParaRPr lang="en-US" sz="1400" b="1" kern="1200" dirty="0"/>
        </a:p>
      </dsp:txBody>
      <dsp:txXfrm>
        <a:off x="6981946" y="0"/>
        <a:ext cx="1374150" cy="43582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0A8A38-B833-489B-A36D-5A14937A5299}">
      <dsp:nvSpPr>
        <dsp:cNvPr id="0" name=""/>
        <dsp:cNvSpPr/>
      </dsp:nvSpPr>
      <dsp:spPr>
        <a:xfrm>
          <a:off x="880201" y="1359818"/>
          <a:ext cx="1525969" cy="1526124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D07E3-3120-4C81-9A39-1298C5EE5977}">
      <dsp:nvSpPr>
        <dsp:cNvPr id="0" name=""/>
        <dsp:cNvSpPr/>
      </dsp:nvSpPr>
      <dsp:spPr>
        <a:xfrm>
          <a:off x="1217111" y="1912234"/>
          <a:ext cx="851577" cy="425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smtClean="0"/>
            <a:t>Feature Extraction</a:t>
          </a:r>
          <a:endParaRPr lang="en-US" sz="1200" b="1" kern="1200" dirty="0"/>
        </a:p>
      </dsp:txBody>
      <dsp:txXfrm>
        <a:off x="1217111" y="1912234"/>
        <a:ext cx="851577" cy="425744"/>
      </dsp:txXfrm>
    </dsp:sp>
    <dsp:sp modelId="{439255D1-80B8-4260-B1C1-795B8102FB08}">
      <dsp:nvSpPr>
        <dsp:cNvPr id="0" name=""/>
        <dsp:cNvSpPr/>
      </dsp:nvSpPr>
      <dsp:spPr>
        <a:xfrm>
          <a:off x="456273" y="2236804"/>
          <a:ext cx="1525969" cy="1526124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D211B4-68F1-423D-BEA4-6A1A04FDE8ED}">
      <dsp:nvSpPr>
        <dsp:cNvPr id="0" name=""/>
        <dsp:cNvSpPr/>
      </dsp:nvSpPr>
      <dsp:spPr>
        <a:xfrm>
          <a:off x="666501" y="2790838"/>
          <a:ext cx="1101506" cy="425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smtClean="0"/>
            <a:t>Feature Distributional Modelling</a:t>
          </a:r>
          <a:endParaRPr lang="en-US" sz="1200" b="1" kern="1200" dirty="0"/>
        </a:p>
      </dsp:txBody>
      <dsp:txXfrm>
        <a:off x="666501" y="2790838"/>
        <a:ext cx="1101506" cy="425744"/>
      </dsp:txXfrm>
    </dsp:sp>
    <dsp:sp modelId="{A9FB8234-C12B-4BF6-A0DE-581332929C75}">
      <dsp:nvSpPr>
        <dsp:cNvPr id="0" name=""/>
        <dsp:cNvSpPr/>
      </dsp:nvSpPr>
      <dsp:spPr>
        <a:xfrm>
          <a:off x="880201" y="3117027"/>
          <a:ext cx="1525969" cy="1526124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5A844F-2394-489C-8FD0-C88A18C57EF3}">
      <dsp:nvSpPr>
        <dsp:cNvPr id="0" name=""/>
        <dsp:cNvSpPr/>
      </dsp:nvSpPr>
      <dsp:spPr>
        <a:xfrm>
          <a:off x="1217111" y="3669443"/>
          <a:ext cx="851577" cy="425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smtClean="0"/>
            <a:t>Fitting Mixture Model</a:t>
          </a:r>
          <a:endParaRPr lang="en-US" sz="1200" b="1" kern="1200" dirty="0"/>
        </a:p>
      </dsp:txBody>
      <dsp:txXfrm>
        <a:off x="1217111" y="3669443"/>
        <a:ext cx="851577" cy="425744"/>
      </dsp:txXfrm>
    </dsp:sp>
    <dsp:sp modelId="{F756996F-F41C-44E7-9AA9-95652EC0C1D5}">
      <dsp:nvSpPr>
        <dsp:cNvPr id="0" name=""/>
        <dsp:cNvSpPr/>
      </dsp:nvSpPr>
      <dsp:spPr>
        <a:xfrm>
          <a:off x="565046" y="4095187"/>
          <a:ext cx="1310999" cy="1311633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1472AA-DD90-4B65-9FD4-E1C62E35ECD2}">
      <dsp:nvSpPr>
        <dsp:cNvPr id="0" name=""/>
        <dsp:cNvSpPr/>
      </dsp:nvSpPr>
      <dsp:spPr>
        <a:xfrm>
          <a:off x="791466" y="4548047"/>
          <a:ext cx="851577" cy="425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smtClean="0"/>
            <a:t>Analytics and Prediction</a:t>
          </a:r>
          <a:endParaRPr lang="en-US" sz="1200" b="1" kern="1200" dirty="0"/>
        </a:p>
      </dsp:txBody>
      <dsp:txXfrm>
        <a:off x="791466" y="4548047"/>
        <a:ext cx="851577" cy="42574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0A8A38-B833-489B-A36D-5A14937A5299}">
      <dsp:nvSpPr>
        <dsp:cNvPr id="0" name=""/>
        <dsp:cNvSpPr/>
      </dsp:nvSpPr>
      <dsp:spPr>
        <a:xfrm>
          <a:off x="880201" y="1359818"/>
          <a:ext cx="1525969" cy="1526124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D07E3-3120-4C81-9A39-1298C5EE5977}">
      <dsp:nvSpPr>
        <dsp:cNvPr id="0" name=""/>
        <dsp:cNvSpPr/>
      </dsp:nvSpPr>
      <dsp:spPr>
        <a:xfrm>
          <a:off x="1217111" y="1912234"/>
          <a:ext cx="851577" cy="425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smtClean="0"/>
            <a:t>Feature Extraction</a:t>
          </a:r>
          <a:endParaRPr lang="en-US" sz="1200" b="1" kern="1200" dirty="0"/>
        </a:p>
      </dsp:txBody>
      <dsp:txXfrm>
        <a:off x="1217111" y="1912234"/>
        <a:ext cx="851577" cy="425744"/>
      </dsp:txXfrm>
    </dsp:sp>
    <dsp:sp modelId="{439255D1-80B8-4260-B1C1-795B8102FB08}">
      <dsp:nvSpPr>
        <dsp:cNvPr id="0" name=""/>
        <dsp:cNvSpPr/>
      </dsp:nvSpPr>
      <dsp:spPr>
        <a:xfrm>
          <a:off x="456273" y="2236804"/>
          <a:ext cx="1525969" cy="1526124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D211B4-68F1-423D-BEA4-6A1A04FDE8ED}">
      <dsp:nvSpPr>
        <dsp:cNvPr id="0" name=""/>
        <dsp:cNvSpPr/>
      </dsp:nvSpPr>
      <dsp:spPr>
        <a:xfrm>
          <a:off x="666501" y="2790838"/>
          <a:ext cx="1101506" cy="425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smtClean="0"/>
            <a:t>Feature Distributional Modelling</a:t>
          </a:r>
          <a:endParaRPr lang="en-US" sz="1200" b="1" kern="1200" dirty="0"/>
        </a:p>
      </dsp:txBody>
      <dsp:txXfrm>
        <a:off x="666501" y="2790838"/>
        <a:ext cx="1101506" cy="425744"/>
      </dsp:txXfrm>
    </dsp:sp>
    <dsp:sp modelId="{A9FB8234-C12B-4BF6-A0DE-581332929C75}">
      <dsp:nvSpPr>
        <dsp:cNvPr id="0" name=""/>
        <dsp:cNvSpPr/>
      </dsp:nvSpPr>
      <dsp:spPr>
        <a:xfrm>
          <a:off x="880201" y="3117027"/>
          <a:ext cx="1525969" cy="1526124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5A844F-2394-489C-8FD0-C88A18C57EF3}">
      <dsp:nvSpPr>
        <dsp:cNvPr id="0" name=""/>
        <dsp:cNvSpPr/>
      </dsp:nvSpPr>
      <dsp:spPr>
        <a:xfrm>
          <a:off x="1217111" y="3669443"/>
          <a:ext cx="851577" cy="425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smtClean="0"/>
            <a:t>Fitting Mixture Model</a:t>
          </a:r>
          <a:endParaRPr lang="en-US" sz="1200" b="1" kern="1200" dirty="0"/>
        </a:p>
      </dsp:txBody>
      <dsp:txXfrm>
        <a:off x="1217111" y="3669443"/>
        <a:ext cx="851577" cy="425744"/>
      </dsp:txXfrm>
    </dsp:sp>
    <dsp:sp modelId="{F756996F-F41C-44E7-9AA9-95652EC0C1D5}">
      <dsp:nvSpPr>
        <dsp:cNvPr id="0" name=""/>
        <dsp:cNvSpPr/>
      </dsp:nvSpPr>
      <dsp:spPr>
        <a:xfrm>
          <a:off x="565046" y="4095187"/>
          <a:ext cx="1310999" cy="1311633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1472AA-DD90-4B65-9FD4-E1C62E35ECD2}">
      <dsp:nvSpPr>
        <dsp:cNvPr id="0" name=""/>
        <dsp:cNvSpPr/>
      </dsp:nvSpPr>
      <dsp:spPr>
        <a:xfrm>
          <a:off x="791466" y="4548047"/>
          <a:ext cx="851577" cy="425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smtClean="0"/>
            <a:t>Analytics and Prediction</a:t>
          </a:r>
          <a:endParaRPr lang="en-US" sz="1200" b="1" kern="1200" dirty="0"/>
        </a:p>
      </dsp:txBody>
      <dsp:txXfrm>
        <a:off x="791466" y="4548047"/>
        <a:ext cx="851577" cy="4257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70F21-A67F-491F-B866-E66CC83173C0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2864B-F026-4566-BC56-EEB74F285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27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2864B-F026-4566-BC56-EEB74F285A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96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2864B-F026-4566-BC56-EEB74F285A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81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2864B-F026-4566-BC56-EEB74F285A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06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2864B-F026-4566-BC56-EEB74F285A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95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2864B-F026-4566-BC56-EEB74F285AF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4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2864B-F026-4566-BC56-EEB74F285AF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81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2864B-F026-4566-BC56-EEB74F285AF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552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86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23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528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21/06/2018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94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161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683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917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352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4456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6701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581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500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4021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891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2464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8891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2456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1629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4447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3091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1084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391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304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9002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107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6290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450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28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504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037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979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55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18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 rot="-5400000">
            <a:off x="3243546" y="-2451384"/>
            <a:ext cx="828000" cy="5730765"/>
          </a:xfrm>
          <a:prstGeom prst="rect">
            <a:avLst/>
          </a:prstGeom>
          <a:gradFill rotWithShape="1">
            <a:gsLst>
              <a:gs pos="0">
                <a:srgbClr val="8E8FB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FoundrySterling-Medium" panose="00000500000000000000" pitchFamily="2" charset="0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845877" y="6453188"/>
            <a:ext cx="8298123" cy="0"/>
          </a:xfrm>
          <a:prstGeom prst="line">
            <a:avLst/>
          </a:prstGeom>
          <a:noFill/>
          <a:ln w="9525">
            <a:solidFill>
              <a:srgbClr val="8E8FB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noAutofit/>
          </a:bodyPr>
          <a:lstStyle/>
          <a:p>
            <a:endParaRPr lang="en-GB">
              <a:latin typeface="FoundrySterling-Medium" panose="00000500000000000000" pitchFamily="2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auto">
          <a:xfrm>
            <a:off x="-29089" y="-1"/>
            <a:ext cx="834099" cy="6882246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txBody>
          <a:bodyPr wrap="none" anchor="ctr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FoundrySterling-Medium" panose="00000500000000000000" pitchFamily="2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 userDrawn="1"/>
        </p:nvSpPr>
        <p:spPr bwMode="auto">
          <a:xfrm rot="-5400000">
            <a:off x="-865974" y="1594864"/>
            <a:ext cx="2507868" cy="41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University</a:t>
            </a:r>
            <a:r>
              <a:rPr lang="en-GB" alt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Oxford </a:t>
            </a:r>
            <a:endParaRPr lang="en-GB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 userDrawn="1"/>
        </p:nvSpPr>
        <p:spPr bwMode="auto">
          <a:xfrm rot="-5400000">
            <a:off x="-865974" y="5223838"/>
            <a:ext cx="2507868" cy="41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Mathematical </a:t>
            </a:r>
            <a:r>
              <a:rPr lang="en-GB" altLang="en-US" sz="2400" dirty="0" smtClean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Institute</a:t>
            </a:r>
            <a:endParaRPr lang="en-GB" altLang="en-US" sz="2400" dirty="0">
              <a:solidFill>
                <a:schemeClr val="bg1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 userDrawn="1"/>
        </p:nvSpPr>
        <p:spPr bwMode="auto">
          <a:xfrm>
            <a:off x="3899786" y="6481273"/>
            <a:ext cx="21016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 b="1" dirty="0" smtClean="0">
                <a:solidFill>
                  <a:srgbClr val="002147"/>
                </a:solidFill>
                <a:latin typeface="+mj-lt"/>
                <a:cs typeface="Arial" panose="020B0604020202020204" pitchFamily="34" charset="0"/>
              </a:rPr>
              <a:t>EPSRC Centre for Doctoral Training in Industrially Focused Mathematical Modelling</a:t>
            </a:r>
            <a:endParaRPr lang="en-GB" altLang="en-US" sz="1800" b="1" dirty="0">
              <a:solidFill>
                <a:srgbClr val="002147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914" y="56276"/>
            <a:ext cx="2277472" cy="71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5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3"/>
          <p:cNvSpPr txBox="1">
            <a:spLocks noChangeArrowheads="1"/>
          </p:cNvSpPr>
          <p:nvPr userDrawn="1"/>
        </p:nvSpPr>
        <p:spPr bwMode="auto">
          <a:xfrm>
            <a:off x="179512" y="188640"/>
            <a:ext cx="8784976" cy="6480720"/>
          </a:xfrm>
          <a:prstGeom prst="rect">
            <a:avLst/>
          </a:prstGeom>
          <a:noFill/>
          <a:ln w="25400">
            <a:solidFill>
              <a:srgbClr val="00214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algn="ctr">
              <a:buNone/>
            </a:pPr>
            <a:endParaRPr lang="en-GB" sz="1000" b="1" dirty="0" smtClean="0"/>
          </a:p>
          <a:p>
            <a:pPr marL="0" indent="0" algn="ctr">
              <a:buNone/>
            </a:pPr>
            <a:endParaRPr lang="en-GB" sz="1000" b="1" dirty="0"/>
          </a:p>
          <a:p>
            <a:pPr marL="0" indent="0" algn="ctr">
              <a:buNone/>
            </a:pPr>
            <a:endParaRPr lang="en-GB" sz="1000" b="1" dirty="0" smtClean="0"/>
          </a:p>
          <a:p>
            <a:pPr marL="0" indent="0" algn="ctr">
              <a:buNone/>
            </a:pPr>
            <a:endParaRPr lang="en-GB" sz="1000" b="1" dirty="0"/>
          </a:p>
          <a:p>
            <a:pPr marL="0" indent="0" algn="ctr">
              <a:buNone/>
            </a:pPr>
            <a:endParaRPr lang="en-GB" sz="1000" b="1" dirty="0" smtClean="0"/>
          </a:p>
          <a:p>
            <a:pPr algn="ctr">
              <a:buNone/>
            </a:pPr>
            <a:endParaRPr lang="en-GB" sz="20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14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10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1000" b="1" dirty="0" smtClean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800" b="1" dirty="0" smtClean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8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8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800" b="1" dirty="0" smtClean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0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800" b="1" dirty="0" smtClean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800" dirty="0"/>
          </a:p>
          <a:p>
            <a:pPr marL="0" indent="0" algn="ctr">
              <a:buNone/>
            </a:pPr>
            <a:endParaRPr lang="en-GB" sz="3000" dirty="0"/>
          </a:p>
        </p:txBody>
      </p:sp>
      <p:pic>
        <p:nvPicPr>
          <p:cNvPr id="14" name="Picture 13"/>
          <p:cNvPicPr/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756" y="264417"/>
            <a:ext cx="2584450" cy="8089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59" y="266700"/>
            <a:ext cx="1679161" cy="85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7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A6B7D-1812-4457-B448-12973DD2C064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970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13.png"/><Relationship Id="rId4" Type="http://schemas.openxmlformats.org/officeDocument/2006/relationships/image" Target="../media/image15.png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13.png"/><Relationship Id="rId4" Type="http://schemas.openxmlformats.org/officeDocument/2006/relationships/image" Target="../media/image15.pn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7.png"/><Relationship Id="rId10" Type="http://schemas.openxmlformats.org/officeDocument/2006/relationships/image" Target="../media/image13.png"/><Relationship Id="rId4" Type="http://schemas.openxmlformats.org/officeDocument/2006/relationships/image" Target="../media/image15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7.png"/><Relationship Id="rId10" Type="http://schemas.openxmlformats.org/officeDocument/2006/relationships/image" Target="../media/image13.png"/><Relationship Id="rId4" Type="http://schemas.openxmlformats.org/officeDocument/2006/relationships/image" Target="../media/image15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7.png"/><Relationship Id="rId10" Type="http://schemas.openxmlformats.org/officeDocument/2006/relationships/image" Target="../media/image13.png"/><Relationship Id="rId4" Type="http://schemas.openxmlformats.org/officeDocument/2006/relationships/image" Target="../media/image15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28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diagramLayout" Target="../diagrams/layout6.xml"/><Relationship Id="rId7" Type="http://schemas.openxmlformats.org/officeDocument/2006/relationships/image" Target="../media/image28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diagramLayout" Target="../diagrams/layout7.xml"/><Relationship Id="rId7" Type="http://schemas.openxmlformats.org/officeDocument/2006/relationships/image" Target="../media/image28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10" Type="http://schemas.openxmlformats.org/officeDocument/2006/relationships/image" Target="../media/image24.png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23.png"/><Relationship Id="rId5" Type="http://schemas.openxmlformats.org/officeDocument/2006/relationships/image" Target="../media/image43.png"/><Relationship Id="rId10" Type="http://schemas.openxmlformats.org/officeDocument/2006/relationships/image" Target="../media/image22.png"/><Relationship Id="rId4" Type="http://schemas.openxmlformats.org/officeDocument/2006/relationships/image" Target="../media/image42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openxmlformats.org/officeDocument/2006/relationships/image" Target="../media/image44.png"/><Relationship Id="rId17" Type="http://schemas.openxmlformats.org/officeDocument/2006/relationships/image" Target="../media/image23.png"/><Relationship Id="rId2" Type="http://schemas.openxmlformats.org/officeDocument/2006/relationships/image" Target="../media/image37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11" Type="http://schemas.openxmlformats.org/officeDocument/2006/relationships/image" Target="../media/image43.png"/><Relationship Id="rId5" Type="http://schemas.openxmlformats.org/officeDocument/2006/relationships/diagramQuickStyle" Target="../diagrams/quickStyle8.xml"/><Relationship Id="rId15" Type="http://schemas.openxmlformats.org/officeDocument/2006/relationships/image" Target="../media/image13.png"/><Relationship Id="rId10" Type="http://schemas.openxmlformats.org/officeDocument/2006/relationships/image" Target="../media/image42.png"/><Relationship Id="rId4" Type="http://schemas.openxmlformats.org/officeDocument/2006/relationships/diagramLayout" Target="../diagrams/layout8.xml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4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13" Type="http://schemas.openxmlformats.org/officeDocument/2006/relationships/image" Target="../media/image44.png"/><Relationship Id="rId18" Type="http://schemas.openxmlformats.org/officeDocument/2006/relationships/image" Target="../media/image23.png"/><Relationship Id="rId3" Type="http://schemas.openxmlformats.org/officeDocument/2006/relationships/image" Target="../media/image37.png"/><Relationship Id="rId7" Type="http://schemas.openxmlformats.org/officeDocument/2006/relationships/diagramColors" Target="../diagrams/colors9.xml"/><Relationship Id="rId12" Type="http://schemas.openxmlformats.org/officeDocument/2006/relationships/image" Target="../media/image43.png"/><Relationship Id="rId17" Type="http://schemas.openxmlformats.org/officeDocument/2006/relationships/image" Target="../media/image22.png"/><Relationship Id="rId2" Type="http://schemas.openxmlformats.org/officeDocument/2006/relationships/image" Target="../media/image47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11" Type="http://schemas.openxmlformats.org/officeDocument/2006/relationships/image" Target="../media/image42.png"/><Relationship Id="rId5" Type="http://schemas.openxmlformats.org/officeDocument/2006/relationships/diagramLayout" Target="../diagrams/layout9.xml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diagramData" Target="../diagrams/data9.xml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8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604" y="2543167"/>
            <a:ext cx="3816424" cy="23642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5616" y="1372463"/>
            <a:ext cx="7772400" cy="1064991"/>
          </a:xfrm>
        </p:spPr>
        <p:txBody>
          <a:bodyPr/>
          <a:lstStyle/>
          <a:p>
            <a:r>
              <a:rPr lang="en-GB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User Cancellation Modelling:</a:t>
            </a:r>
            <a:br>
              <a:rPr lang="en-GB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800" i="1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GB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 Clustering of Customer Behaviours</a:t>
            </a:r>
            <a:endParaRPr lang="en-GB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801416" y="5013176"/>
            <a:ext cx="6400800" cy="1144220"/>
          </a:xfrm>
        </p:spPr>
        <p:txBody>
          <a:bodyPr/>
          <a:lstStyle/>
          <a:p>
            <a:r>
              <a:rPr lang="en-GB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Victor Wang</a:t>
            </a:r>
          </a:p>
          <a:p>
            <a:endParaRPr lang="en-GB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Supervisors:</a:t>
            </a:r>
            <a:r>
              <a:rPr lang="en-GB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Andrew Mellor, </a:t>
            </a:r>
            <a:r>
              <a:rPr lang="en-GB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Junaid</a:t>
            </a:r>
            <a:r>
              <a:rPr lang="en-GB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Mubeen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32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Customer Journey</a:t>
            </a:r>
            <a:endParaRPr lang="en-US" sz="3200" dirty="0"/>
          </a:p>
        </p:txBody>
      </p:sp>
      <p:sp>
        <p:nvSpPr>
          <p:cNvPr id="32" name="TextBox 31"/>
          <p:cNvSpPr txBox="1"/>
          <p:nvPr/>
        </p:nvSpPr>
        <p:spPr>
          <a:xfrm>
            <a:off x="818456" y="877652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Pupils’ activities are split into monthly time periods with each </a:t>
            </a:r>
            <a:r>
              <a:rPr lang="en-GB" sz="1600" b="1" dirty="0" smtClean="0"/>
              <a:t>customer-month</a:t>
            </a:r>
            <a:r>
              <a:rPr lang="en-GB" sz="1600" dirty="0" smtClean="0"/>
              <a:t> represented by </a:t>
            </a:r>
            <a:r>
              <a:rPr lang="en-GB" sz="1600" i="1" dirty="0" smtClean="0"/>
              <a:t>features</a:t>
            </a:r>
            <a:r>
              <a:rPr lang="en-GB" sz="1600" dirty="0" smtClean="0"/>
              <a:t>.</a:t>
            </a:r>
            <a:endParaRPr lang="en-US" sz="1600" dirty="0"/>
          </a:p>
        </p:txBody>
      </p:sp>
      <p:grpSp>
        <p:nvGrpSpPr>
          <p:cNvPr id="62" name="Group 61"/>
          <p:cNvGrpSpPr/>
          <p:nvPr/>
        </p:nvGrpSpPr>
        <p:grpSpPr>
          <a:xfrm>
            <a:off x="1079104" y="1340768"/>
            <a:ext cx="7381610" cy="1318666"/>
            <a:chOff x="1079104" y="1822302"/>
            <a:chExt cx="7381610" cy="1318666"/>
          </a:xfrm>
        </p:grpSpPr>
        <p:sp>
          <p:nvSpPr>
            <p:cNvPr id="4" name="Right Arrow 3"/>
            <p:cNvSpPr/>
            <p:nvPr/>
          </p:nvSpPr>
          <p:spPr>
            <a:xfrm>
              <a:off x="2051720" y="1844824"/>
              <a:ext cx="6120680" cy="360040"/>
            </a:xfrm>
            <a:prstGeom prst="rightArrow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1079104" y="2276872"/>
              <a:ext cx="972616" cy="2160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300" dirty="0" smtClean="0"/>
                <a:t>Customer A</a:t>
              </a:r>
              <a:endParaRPr lang="en-US" sz="1300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2555776" y="1844824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Mar</a:t>
              </a:r>
              <a:endParaRPr lang="en-US" sz="1300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3395315" y="1844824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Apr</a:t>
              </a:r>
              <a:endParaRPr lang="en-US" sz="1300" dirty="0"/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4234854" y="1844824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May</a:t>
              </a:r>
              <a:endParaRPr lang="en-US" sz="1300" dirty="0"/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5074393" y="1844824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Jun</a:t>
              </a:r>
              <a:endParaRPr lang="en-US" sz="1300" dirty="0"/>
            </a:p>
          </p:txBody>
        </p:sp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5916487" y="1829991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Jul</a:t>
              </a:r>
              <a:endParaRPr lang="en-US" sz="1300" dirty="0"/>
            </a:p>
          </p:txBody>
        </p:sp>
        <p:sp>
          <p:nvSpPr>
            <p:cNvPr id="11" name="Content Placeholder 2"/>
            <p:cNvSpPr txBox="1">
              <a:spLocks/>
            </p:cNvSpPr>
            <p:nvPr/>
          </p:nvSpPr>
          <p:spPr>
            <a:xfrm>
              <a:off x="6756026" y="1822302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Aug</a:t>
              </a:r>
              <a:endParaRPr lang="en-US" sz="1300" dirty="0"/>
            </a:p>
          </p:txBody>
        </p:sp>
        <p:sp>
          <p:nvSpPr>
            <p:cNvPr id="13" name="Content Placeholder 2"/>
            <p:cNvSpPr txBox="1">
              <a:spLocks/>
            </p:cNvSpPr>
            <p:nvPr/>
          </p:nvSpPr>
          <p:spPr>
            <a:xfrm>
              <a:off x="1079104" y="2600908"/>
              <a:ext cx="972616" cy="2160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300" dirty="0" smtClean="0"/>
                <a:t>Customer B</a:t>
              </a:r>
              <a:endParaRPr lang="en-US" sz="1300" dirty="0"/>
            </a:p>
          </p:txBody>
        </p:sp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3401937" y="2600908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300" dirty="0"/>
            </a:p>
          </p:txBody>
        </p:sp>
        <p:sp>
          <p:nvSpPr>
            <p:cNvPr id="16" name="Content Placeholder 2"/>
            <p:cNvSpPr txBox="1">
              <a:spLocks/>
            </p:cNvSpPr>
            <p:nvPr/>
          </p:nvSpPr>
          <p:spPr>
            <a:xfrm>
              <a:off x="4241475" y="2600908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300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083569" y="2600908"/>
              <a:ext cx="1049964" cy="216024"/>
              <a:chOff x="5299593" y="2096852"/>
              <a:chExt cx="1049964" cy="216024"/>
            </a:xfrm>
          </p:grpSpPr>
          <p:sp>
            <p:nvSpPr>
              <p:cNvPr id="17" name="Content Placeholder 2"/>
              <p:cNvSpPr txBox="1">
                <a:spLocks/>
              </p:cNvSpPr>
              <p:nvPr/>
            </p:nvSpPr>
            <p:spPr>
              <a:xfrm>
                <a:off x="5299593" y="2096852"/>
                <a:ext cx="832918" cy="21602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endParaRPr lang="en-US" sz="1300" dirty="0"/>
              </a:p>
            </p:txBody>
          </p:sp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41687" y="2105006"/>
                <a:ext cx="207870" cy="207870"/>
              </a:xfrm>
              <a:prstGeom prst="rect">
                <a:avLst/>
              </a:prstGeom>
            </p:spPr>
          </p:pic>
        </p:grpSp>
        <p:sp>
          <p:nvSpPr>
            <p:cNvPr id="20" name="Content Placeholder 2"/>
            <p:cNvSpPr txBox="1">
              <a:spLocks/>
            </p:cNvSpPr>
            <p:nvPr/>
          </p:nvSpPr>
          <p:spPr>
            <a:xfrm>
              <a:off x="2915816" y="2267673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300" dirty="0"/>
            </a:p>
          </p:txBody>
        </p:sp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3748221" y="2267673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300" dirty="0"/>
            </a:p>
          </p:txBody>
        </p:sp>
        <p:sp>
          <p:nvSpPr>
            <p:cNvPr id="22" name="Content Placeholder 2"/>
            <p:cNvSpPr txBox="1">
              <a:spLocks/>
            </p:cNvSpPr>
            <p:nvPr/>
          </p:nvSpPr>
          <p:spPr>
            <a:xfrm>
              <a:off x="4581139" y="2267673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300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5423233" y="2267673"/>
              <a:ext cx="1049964" cy="216024"/>
              <a:chOff x="5299593" y="2096852"/>
              <a:chExt cx="1049964" cy="216024"/>
            </a:xfrm>
          </p:grpSpPr>
          <p:sp>
            <p:nvSpPr>
              <p:cNvPr id="25" name="Content Placeholder 2"/>
              <p:cNvSpPr txBox="1">
                <a:spLocks/>
              </p:cNvSpPr>
              <p:nvPr/>
            </p:nvSpPr>
            <p:spPr>
              <a:xfrm>
                <a:off x="5299593" y="2096852"/>
                <a:ext cx="832918" cy="21602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endParaRPr lang="en-US" sz="1300" dirty="0"/>
              </a:p>
            </p:txBody>
          </p:sp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41687" y="2105006"/>
                <a:ext cx="207870" cy="207870"/>
              </a:xfrm>
              <a:prstGeom prst="rect">
                <a:avLst/>
              </a:prstGeom>
            </p:spPr>
          </p:pic>
        </p:grpSp>
        <p:sp>
          <p:nvSpPr>
            <p:cNvPr id="27" name="Content Placeholder 2"/>
            <p:cNvSpPr txBox="1">
              <a:spLocks/>
            </p:cNvSpPr>
            <p:nvPr/>
          </p:nvSpPr>
          <p:spPr>
            <a:xfrm>
              <a:off x="1079104" y="2924944"/>
              <a:ext cx="972616" cy="2160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300" dirty="0" smtClean="0"/>
                <a:t>Customer C</a:t>
              </a:r>
              <a:endParaRPr lang="en-US" sz="1300" dirty="0"/>
            </a:p>
          </p:txBody>
        </p:sp>
        <p:sp>
          <p:nvSpPr>
            <p:cNvPr id="28" name="Content Placeholder 2"/>
            <p:cNvSpPr txBox="1">
              <a:spLocks/>
            </p:cNvSpPr>
            <p:nvPr/>
          </p:nvSpPr>
          <p:spPr>
            <a:xfrm>
              <a:off x="5434433" y="2924944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300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6276527" y="2924944"/>
              <a:ext cx="1049964" cy="216024"/>
              <a:chOff x="5299593" y="2096852"/>
              <a:chExt cx="1049964" cy="216024"/>
            </a:xfrm>
          </p:grpSpPr>
          <p:sp>
            <p:nvSpPr>
              <p:cNvPr id="30" name="Content Placeholder 2"/>
              <p:cNvSpPr txBox="1">
                <a:spLocks/>
              </p:cNvSpPr>
              <p:nvPr/>
            </p:nvSpPr>
            <p:spPr>
              <a:xfrm>
                <a:off x="5299593" y="2096852"/>
                <a:ext cx="832918" cy="21602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endParaRPr lang="en-US" sz="1300" dirty="0"/>
              </a:p>
            </p:txBody>
          </p:sp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41687" y="2105006"/>
                <a:ext cx="207870" cy="207870"/>
              </a:xfrm>
              <a:prstGeom prst="rect">
                <a:avLst/>
              </a:prstGeom>
            </p:spPr>
          </p:pic>
        </p:grpSp>
        <p:sp>
          <p:nvSpPr>
            <p:cNvPr id="33" name="Content Placeholder 2"/>
            <p:cNvSpPr txBox="1">
              <a:spLocks/>
            </p:cNvSpPr>
            <p:nvPr/>
          </p:nvSpPr>
          <p:spPr>
            <a:xfrm>
              <a:off x="7134867" y="2190153"/>
              <a:ext cx="1325847" cy="30629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300" dirty="0" smtClean="0"/>
                <a:t>Calendar month</a:t>
              </a:r>
              <a:endParaRPr lang="en-US" sz="13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079104" y="3284984"/>
            <a:ext cx="7362809" cy="1318666"/>
            <a:chOff x="1079104" y="4236151"/>
            <a:chExt cx="7362809" cy="1318666"/>
          </a:xfrm>
        </p:grpSpPr>
        <p:sp>
          <p:nvSpPr>
            <p:cNvPr id="34" name="Right Arrow 33"/>
            <p:cNvSpPr/>
            <p:nvPr/>
          </p:nvSpPr>
          <p:spPr>
            <a:xfrm>
              <a:off x="2051720" y="4258673"/>
              <a:ext cx="6120680" cy="360040"/>
            </a:xfrm>
            <a:prstGeom prst="rightArrow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1079104" y="4690721"/>
              <a:ext cx="972616" cy="2160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300" dirty="0" smtClean="0"/>
                <a:t>Customer A</a:t>
              </a:r>
              <a:endParaRPr lang="en-US" sz="1300" dirty="0"/>
            </a:p>
          </p:txBody>
        </p:sp>
        <p:sp>
          <p:nvSpPr>
            <p:cNvPr id="36" name="Content Placeholder 2"/>
            <p:cNvSpPr txBox="1">
              <a:spLocks/>
            </p:cNvSpPr>
            <p:nvPr/>
          </p:nvSpPr>
          <p:spPr>
            <a:xfrm>
              <a:off x="2555776" y="4258673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1</a:t>
              </a:r>
              <a:endParaRPr lang="en-US" sz="1300" dirty="0"/>
            </a:p>
          </p:txBody>
        </p:sp>
        <p:sp>
          <p:nvSpPr>
            <p:cNvPr id="37" name="Content Placeholder 2"/>
            <p:cNvSpPr txBox="1">
              <a:spLocks/>
            </p:cNvSpPr>
            <p:nvPr/>
          </p:nvSpPr>
          <p:spPr>
            <a:xfrm>
              <a:off x="3395315" y="4258673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2</a:t>
              </a:r>
              <a:endParaRPr lang="en-US" sz="1300" dirty="0"/>
            </a:p>
          </p:txBody>
        </p:sp>
        <p:sp>
          <p:nvSpPr>
            <p:cNvPr id="38" name="Content Placeholder 2"/>
            <p:cNvSpPr txBox="1">
              <a:spLocks/>
            </p:cNvSpPr>
            <p:nvPr/>
          </p:nvSpPr>
          <p:spPr>
            <a:xfrm>
              <a:off x="4234854" y="4258673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3</a:t>
              </a:r>
              <a:endParaRPr lang="en-US" sz="1300" dirty="0"/>
            </a:p>
          </p:txBody>
        </p:sp>
        <p:sp>
          <p:nvSpPr>
            <p:cNvPr id="39" name="Content Placeholder 2"/>
            <p:cNvSpPr txBox="1">
              <a:spLocks/>
            </p:cNvSpPr>
            <p:nvPr/>
          </p:nvSpPr>
          <p:spPr>
            <a:xfrm>
              <a:off x="5074393" y="4258673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4</a:t>
              </a:r>
              <a:endParaRPr lang="en-US" sz="1300" dirty="0"/>
            </a:p>
          </p:txBody>
        </p:sp>
        <p:sp>
          <p:nvSpPr>
            <p:cNvPr id="40" name="Content Placeholder 2"/>
            <p:cNvSpPr txBox="1">
              <a:spLocks/>
            </p:cNvSpPr>
            <p:nvPr/>
          </p:nvSpPr>
          <p:spPr>
            <a:xfrm>
              <a:off x="5916487" y="4243840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5</a:t>
              </a:r>
              <a:endParaRPr lang="en-US" sz="1300" dirty="0"/>
            </a:p>
          </p:txBody>
        </p:sp>
        <p:sp>
          <p:nvSpPr>
            <p:cNvPr id="41" name="Content Placeholder 2"/>
            <p:cNvSpPr txBox="1">
              <a:spLocks/>
            </p:cNvSpPr>
            <p:nvPr/>
          </p:nvSpPr>
          <p:spPr>
            <a:xfrm>
              <a:off x="6756026" y="4236151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6</a:t>
              </a:r>
              <a:endParaRPr lang="en-US" sz="1300" dirty="0"/>
            </a:p>
          </p:txBody>
        </p:sp>
        <p:sp>
          <p:nvSpPr>
            <p:cNvPr id="42" name="Content Placeholder 2"/>
            <p:cNvSpPr txBox="1">
              <a:spLocks/>
            </p:cNvSpPr>
            <p:nvPr/>
          </p:nvSpPr>
          <p:spPr>
            <a:xfrm>
              <a:off x="1079104" y="5014757"/>
              <a:ext cx="972616" cy="2160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300" dirty="0" smtClean="0"/>
                <a:t>Customer B</a:t>
              </a:r>
              <a:endParaRPr lang="en-US" sz="1300" dirty="0"/>
            </a:p>
          </p:txBody>
        </p:sp>
        <p:sp>
          <p:nvSpPr>
            <p:cNvPr id="43" name="Content Placeholder 2"/>
            <p:cNvSpPr txBox="1">
              <a:spLocks/>
            </p:cNvSpPr>
            <p:nvPr/>
          </p:nvSpPr>
          <p:spPr>
            <a:xfrm>
              <a:off x="2056428" y="5028520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300" dirty="0"/>
            </a:p>
          </p:txBody>
        </p:sp>
        <p:sp>
          <p:nvSpPr>
            <p:cNvPr id="44" name="Content Placeholder 2"/>
            <p:cNvSpPr txBox="1">
              <a:spLocks/>
            </p:cNvSpPr>
            <p:nvPr/>
          </p:nvSpPr>
          <p:spPr>
            <a:xfrm>
              <a:off x="2884125" y="5028599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300" dirty="0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3719298" y="5028340"/>
              <a:ext cx="1049964" cy="216024"/>
              <a:chOff x="5299593" y="2096852"/>
              <a:chExt cx="1049964" cy="216024"/>
            </a:xfrm>
          </p:grpSpPr>
          <p:sp>
            <p:nvSpPr>
              <p:cNvPr id="46" name="Content Placeholder 2"/>
              <p:cNvSpPr txBox="1">
                <a:spLocks/>
              </p:cNvSpPr>
              <p:nvPr/>
            </p:nvSpPr>
            <p:spPr>
              <a:xfrm>
                <a:off x="5299593" y="2096852"/>
                <a:ext cx="832918" cy="21602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endParaRPr lang="en-US" sz="1300" dirty="0"/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41687" y="2105006"/>
                <a:ext cx="207870" cy="207870"/>
              </a:xfrm>
              <a:prstGeom prst="rect">
                <a:avLst/>
              </a:prstGeom>
            </p:spPr>
          </p:pic>
        </p:grpSp>
        <p:sp>
          <p:nvSpPr>
            <p:cNvPr id="48" name="Content Placeholder 2"/>
            <p:cNvSpPr txBox="1">
              <a:spLocks/>
            </p:cNvSpPr>
            <p:nvPr/>
          </p:nvSpPr>
          <p:spPr>
            <a:xfrm>
              <a:off x="2051720" y="4699920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300" dirty="0"/>
            </a:p>
          </p:txBody>
        </p:sp>
        <p:sp>
          <p:nvSpPr>
            <p:cNvPr id="49" name="Content Placeholder 2"/>
            <p:cNvSpPr txBox="1">
              <a:spLocks/>
            </p:cNvSpPr>
            <p:nvPr/>
          </p:nvSpPr>
          <p:spPr>
            <a:xfrm>
              <a:off x="2884125" y="4699920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300" dirty="0"/>
            </a:p>
          </p:txBody>
        </p:sp>
        <p:sp>
          <p:nvSpPr>
            <p:cNvPr id="50" name="Content Placeholder 2"/>
            <p:cNvSpPr txBox="1">
              <a:spLocks/>
            </p:cNvSpPr>
            <p:nvPr/>
          </p:nvSpPr>
          <p:spPr>
            <a:xfrm>
              <a:off x="3717043" y="4699920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300" dirty="0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4559137" y="4699920"/>
              <a:ext cx="1049964" cy="216024"/>
              <a:chOff x="5299593" y="2096852"/>
              <a:chExt cx="1049964" cy="216024"/>
            </a:xfrm>
          </p:grpSpPr>
          <p:sp>
            <p:nvSpPr>
              <p:cNvPr id="52" name="Content Placeholder 2"/>
              <p:cNvSpPr txBox="1">
                <a:spLocks/>
              </p:cNvSpPr>
              <p:nvPr/>
            </p:nvSpPr>
            <p:spPr>
              <a:xfrm>
                <a:off x="5299593" y="2096852"/>
                <a:ext cx="832918" cy="21602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endParaRPr lang="en-US" sz="1300" dirty="0"/>
              </a:p>
            </p:txBody>
          </p:sp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41687" y="2105006"/>
                <a:ext cx="207870" cy="207870"/>
              </a:xfrm>
              <a:prstGeom prst="rect">
                <a:avLst/>
              </a:prstGeom>
            </p:spPr>
          </p:pic>
        </p:grpSp>
        <p:sp>
          <p:nvSpPr>
            <p:cNvPr id="54" name="Content Placeholder 2"/>
            <p:cNvSpPr txBox="1">
              <a:spLocks/>
            </p:cNvSpPr>
            <p:nvPr/>
          </p:nvSpPr>
          <p:spPr>
            <a:xfrm>
              <a:off x="1079104" y="5338793"/>
              <a:ext cx="972616" cy="2160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300" dirty="0" smtClean="0"/>
                <a:t>Customer C</a:t>
              </a:r>
              <a:endParaRPr lang="en-US" sz="1300" dirty="0"/>
            </a:p>
          </p:txBody>
        </p:sp>
        <p:sp>
          <p:nvSpPr>
            <p:cNvPr id="55" name="Content Placeholder 2"/>
            <p:cNvSpPr txBox="1">
              <a:spLocks/>
            </p:cNvSpPr>
            <p:nvPr/>
          </p:nvSpPr>
          <p:spPr>
            <a:xfrm>
              <a:off x="2051720" y="5338793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300" dirty="0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2893814" y="5338793"/>
              <a:ext cx="1049964" cy="216024"/>
              <a:chOff x="5299593" y="2096852"/>
              <a:chExt cx="1049964" cy="216024"/>
            </a:xfrm>
          </p:grpSpPr>
          <p:sp>
            <p:nvSpPr>
              <p:cNvPr id="57" name="Content Placeholder 2"/>
              <p:cNvSpPr txBox="1">
                <a:spLocks/>
              </p:cNvSpPr>
              <p:nvPr/>
            </p:nvSpPr>
            <p:spPr>
              <a:xfrm>
                <a:off x="5299593" y="2096852"/>
                <a:ext cx="832918" cy="21602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endParaRPr lang="en-US" sz="1300" dirty="0"/>
              </a:p>
            </p:txBody>
          </p:sp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41687" y="2105006"/>
                <a:ext cx="207870" cy="207870"/>
              </a:xfrm>
              <a:prstGeom prst="rect">
                <a:avLst/>
              </a:prstGeom>
            </p:spPr>
          </p:pic>
        </p:grpSp>
        <p:sp>
          <p:nvSpPr>
            <p:cNvPr id="59" name="Content Placeholder 2"/>
            <p:cNvSpPr txBox="1">
              <a:spLocks/>
            </p:cNvSpPr>
            <p:nvPr/>
          </p:nvSpPr>
          <p:spPr>
            <a:xfrm>
              <a:off x="7116066" y="4611024"/>
              <a:ext cx="1325847" cy="30629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anchor="ctr"/>
            <a:lstStyle>
              <a:defPPr>
                <a:defRPr lang="en-US"/>
              </a:defPPr>
              <a:lvl1pPr indent="0">
                <a:spcBef>
                  <a:spcPct val="20000"/>
                </a:spcBef>
                <a:buFont typeface="Arial" pitchFamily="34" charset="0"/>
                <a:buNone/>
                <a:defRPr sz="1300"/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/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/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/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r>
                <a:rPr lang="en-GB" dirty="0"/>
                <a:t>Customer month</a:t>
              </a:r>
              <a:endParaRPr lang="en-US" dirty="0"/>
            </a:p>
          </p:txBody>
        </p:sp>
      </p:grpSp>
      <p:sp>
        <p:nvSpPr>
          <p:cNvPr id="60" name="Right Arrow 59"/>
          <p:cNvSpPr/>
          <p:nvPr/>
        </p:nvSpPr>
        <p:spPr>
          <a:xfrm rot="5400000">
            <a:off x="4675028" y="2571931"/>
            <a:ext cx="488714" cy="906709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827584" y="4802689"/>
            <a:ext cx="8064896" cy="1577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We assume the cancellation to be </a:t>
            </a:r>
            <a:r>
              <a:rPr lang="en-GB" sz="1600" b="1" dirty="0"/>
              <a:t>ONLY</a:t>
            </a:r>
            <a:r>
              <a:rPr lang="en-GB" sz="1600" dirty="0"/>
              <a:t> dependent on the current month.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dirty="0"/>
              <a:t>The assumption holds since we observe statistically constant churn rate over customer month.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dirty="0"/>
              <a:t>The assumption enables us to treat activities in different customer months indifferently.</a:t>
            </a:r>
          </a:p>
        </p:txBody>
      </p:sp>
    </p:spTree>
    <p:extLst>
      <p:ext uri="{BB962C8B-B14F-4D97-AF65-F5344CB8AC3E}">
        <p14:creationId xmlns:p14="http://schemas.microsoft.com/office/powerpoint/2010/main" val="248840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Methodology</a:t>
            </a:r>
            <a:endParaRPr lang="en-US" sz="3200" dirty="0"/>
          </a:p>
        </p:txBody>
      </p:sp>
      <p:sp>
        <p:nvSpPr>
          <p:cNvPr id="32" name="TextBox 31"/>
          <p:cNvSpPr txBox="1"/>
          <p:nvPr/>
        </p:nvSpPr>
        <p:spPr>
          <a:xfrm>
            <a:off x="818456" y="1412776"/>
            <a:ext cx="8064896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dirty="0" smtClean="0"/>
              <a:t>Churners and non-churners exhibit different behaviours generated by some </a:t>
            </a:r>
            <a:r>
              <a:rPr lang="en-GB" sz="1600" b="1" dirty="0" smtClean="0"/>
              <a:t>states</a:t>
            </a:r>
            <a:endParaRPr lang="en-GB" sz="1600" dirty="0" smtClean="0"/>
          </a:p>
        </p:txBody>
      </p:sp>
      <p:sp>
        <p:nvSpPr>
          <p:cNvPr id="62" name="Content Placeholder 2"/>
          <p:cNvSpPr>
            <a:spLocks noGrp="1"/>
          </p:cNvSpPr>
          <p:nvPr>
            <p:ph idx="1"/>
          </p:nvPr>
        </p:nvSpPr>
        <p:spPr>
          <a:xfrm>
            <a:off x="899592" y="980728"/>
            <a:ext cx="8064896" cy="432048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/>
          <a:p>
            <a:pPr marL="0" indent="0">
              <a:buNone/>
            </a:pPr>
            <a:r>
              <a:rPr lang="en-GB" sz="2000" dirty="0" smtClean="0"/>
              <a:t>Key Assumptions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3340064" y="5055194"/>
                <a:ext cx="460587" cy="4538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064" y="5055194"/>
                <a:ext cx="460587" cy="45381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/>
              <p:cNvSpPr/>
              <p:nvPr/>
            </p:nvSpPr>
            <p:spPr>
              <a:xfrm>
                <a:off x="4028912" y="5055194"/>
                <a:ext cx="460587" cy="4538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Ova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912" y="5055194"/>
                <a:ext cx="460587" cy="45381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/>
              <p:cNvSpPr/>
              <p:nvPr/>
            </p:nvSpPr>
            <p:spPr>
              <a:xfrm>
                <a:off x="2651216" y="5055194"/>
                <a:ext cx="460587" cy="4538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Ova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216" y="5055194"/>
                <a:ext cx="460587" cy="45381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ontent Placeholder 2"/>
          <p:cNvSpPr txBox="1">
            <a:spLocks/>
          </p:cNvSpPr>
          <p:nvPr/>
        </p:nvSpPr>
        <p:spPr>
          <a:xfrm>
            <a:off x="1143431" y="5128951"/>
            <a:ext cx="818525" cy="306298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States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96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Methodology</a:t>
            </a:r>
            <a:endParaRPr lang="en-US" sz="3200" dirty="0"/>
          </a:p>
        </p:txBody>
      </p:sp>
      <p:sp>
        <p:nvSpPr>
          <p:cNvPr id="32" name="TextBox 31"/>
          <p:cNvSpPr txBox="1"/>
          <p:nvPr/>
        </p:nvSpPr>
        <p:spPr>
          <a:xfrm>
            <a:off x="818456" y="1412776"/>
            <a:ext cx="8064896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dirty="0" smtClean="0"/>
              <a:t>Churners and non-churners exhibit different behaviours generated by some </a:t>
            </a:r>
            <a:r>
              <a:rPr lang="en-GB" sz="1600" b="1" dirty="0" smtClean="0"/>
              <a:t>states</a:t>
            </a:r>
            <a:endParaRPr lang="en-GB" sz="1600" dirty="0" smtClean="0"/>
          </a:p>
        </p:txBody>
      </p:sp>
      <p:sp>
        <p:nvSpPr>
          <p:cNvPr id="62" name="Content Placeholder 2"/>
          <p:cNvSpPr>
            <a:spLocks noGrp="1"/>
          </p:cNvSpPr>
          <p:nvPr>
            <p:ph idx="1"/>
          </p:nvPr>
        </p:nvSpPr>
        <p:spPr>
          <a:xfrm>
            <a:off x="899592" y="980728"/>
            <a:ext cx="8064896" cy="432048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/>
          <a:p>
            <a:pPr marL="0" indent="0">
              <a:buNone/>
            </a:pPr>
            <a:r>
              <a:rPr lang="en-GB" sz="2000" dirty="0" smtClean="0"/>
              <a:t>Key Assumptions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3340064" y="5055194"/>
                <a:ext cx="460587" cy="4538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064" y="5055194"/>
                <a:ext cx="460587" cy="45381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/>
              <p:cNvSpPr/>
              <p:nvPr/>
            </p:nvSpPr>
            <p:spPr>
              <a:xfrm>
                <a:off x="4028912" y="5055194"/>
                <a:ext cx="460587" cy="4538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Ova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912" y="5055194"/>
                <a:ext cx="460587" cy="45381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/>
              <p:cNvSpPr/>
              <p:nvPr/>
            </p:nvSpPr>
            <p:spPr>
              <a:xfrm>
                <a:off x="2651216" y="5055194"/>
                <a:ext cx="460587" cy="4538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Ova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216" y="5055194"/>
                <a:ext cx="460587" cy="45381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ontent Placeholder 2"/>
          <p:cNvSpPr txBox="1">
            <a:spLocks/>
          </p:cNvSpPr>
          <p:nvPr/>
        </p:nvSpPr>
        <p:spPr>
          <a:xfrm>
            <a:off x="1143431" y="5128951"/>
            <a:ext cx="818525" cy="306298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States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Freeform 33"/>
          <p:cNvSpPr/>
          <p:nvPr/>
        </p:nvSpPr>
        <p:spPr>
          <a:xfrm rot="20525016" flipH="1" flipV="1">
            <a:off x="3067661" y="5396323"/>
            <a:ext cx="321533" cy="116996"/>
          </a:xfrm>
          <a:custGeom>
            <a:avLst/>
            <a:gdLst>
              <a:gd name="connsiteX0" fmla="*/ 0 w 1341120"/>
              <a:gd name="connsiteY0" fmla="*/ 151608 h 572232"/>
              <a:gd name="connsiteX1" fmla="*/ 804672 w 1341120"/>
              <a:gd name="connsiteY1" fmla="*/ 23592 h 572232"/>
              <a:gd name="connsiteX2" fmla="*/ 1341120 w 1341120"/>
              <a:gd name="connsiteY2" fmla="*/ 572232 h 57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1120" h="572232">
                <a:moveTo>
                  <a:pt x="0" y="151608"/>
                </a:moveTo>
                <a:cubicBezTo>
                  <a:pt x="290576" y="52548"/>
                  <a:pt x="581152" y="-46512"/>
                  <a:pt x="804672" y="23592"/>
                </a:cubicBezTo>
                <a:cubicBezTo>
                  <a:pt x="1028192" y="93696"/>
                  <a:pt x="1184656" y="332964"/>
                  <a:pt x="1341120" y="572232"/>
                </a:cubicBezTo>
              </a:path>
            </a:pathLst>
          </a:custGeom>
          <a:noFill/>
          <a:ln>
            <a:headEnd type="stealth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 rot="9783246" flipH="1" flipV="1">
            <a:off x="3061971" y="5054675"/>
            <a:ext cx="321533" cy="116996"/>
          </a:xfrm>
          <a:custGeom>
            <a:avLst/>
            <a:gdLst>
              <a:gd name="connsiteX0" fmla="*/ 0 w 1341120"/>
              <a:gd name="connsiteY0" fmla="*/ 151608 h 572232"/>
              <a:gd name="connsiteX1" fmla="*/ 804672 w 1341120"/>
              <a:gd name="connsiteY1" fmla="*/ 23592 h 572232"/>
              <a:gd name="connsiteX2" fmla="*/ 1341120 w 1341120"/>
              <a:gd name="connsiteY2" fmla="*/ 572232 h 57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1120" h="572232">
                <a:moveTo>
                  <a:pt x="0" y="151608"/>
                </a:moveTo>
                <a:cubicBezTo>
                  <a:pt x="290576" y="52548"/>
                  <a:pt x="581152" y="-46512"/>
                  <a:pt x="804672" y="23592"/>
                </a:cubicBezTo>
                <a:cubicBezTo>
                  <a:pt x="1028192" y="93696"/>
                  <a:pt x="1184656" y="332964"/>
                  <a:pt x="1341120" y="572232"/>
                </a:cubicBezTo>
              </a:path>
            </a:pathLst>
          </a:custGeom>
          <a:noFill/>
          <a:ln>
            <a:headEnd type="stealth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 rot="20525016" flipH="1" flipV="1">
            <a:off x="3757061" y="5401988"/>
            <a:ext cx="321533" cy="116996"/>
          </a:xfrm>
          <a:custGeom>
            <a:avLst/>
            <a:gdLst>
              <a:gd name="connsiteX0" fmla="*/ 0 w 1341120"/>
              <a:gd name="connsiteY0" fmla="*/ 151608 h 572232"/>
              <a:gd name="connsiteX1" fmla="*/ 804672 w 1341120"/>
              <a:gd name="connsiteY1" fmla="*/ 23592 h 572232"/>
              <a:gd name="connsiteX2" fmla="*/ 1341120 w 1341120"/>
              <a:gd name="connsiteY2" fmla="*/ 572232 h 57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1120" h="572232">
                <a:moveTo>
                  <a:pt x="0" y="151608"/>
                </a:moveTo>
                <a:cubicBezTo>
                  <a:pt x="290576" y="52548"/>
                  <a:pt x="581152" y="-46512"/>
                  <a:pt x="804672" y="23592"/>
                </a:cubicBezTo>
                <a:cubicBezTo>
                  <a:pt x="1028192" y="93696"/>
                  <a:pt x="1184656" y="332964"/>
                  <a:pt x="1341120" y="572232"/>
                </a:cubicBezTo>
              </a:path>
            </a:pathLst>
          </a:custGeom>
          <a:noFill/>
          <a:ln>
            <a:headEnd type="stealth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/>
          <p:cNvSpPr/>
          <p:nvPr/>
        </p:nvSpPr>
        <p:spPr>
          <a:xfrm rot="588857">
            <a:off x="4214414" y="5266487"/>
            <a:ext cx="483886" cy="485035"/>
          </a:xfrm>
          <a:prstGeom prst="arc">
            <a:avLst>
              <a:gd name="adj1" fmla="val 16200000"/>
              <a:gd name="adj2" fmla="val 10185818"/>
            </a:avLst>
          </a:prstGeom>
          <a:noFill/>
          <a:ln>
            <a:headEnd type="stealth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8" name="Arc 37"/>
          <p:cNvSpPr/>
          <p:nvPr/>
        </p:nvSpPr>
        <p:spPr>
          <a:xfrm rot="5129880">
            <a:off x="2454743" y="5266488"/>
            <a:ext cx="483886" cy="485035"/>
          </a:xfrm>
          <a:prstGeom prst="arc">
            <a:avLst>
              <a:gd name="adj1" fmla="val 16200000"/>
              <a:gd name="adj2" fmla="val 10185818"/>
            </a:avLst>
          </a:prstGeom>
          <a:noFill/>
          <a:ln>
            <a:headEnd type="stealth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2253899" y="4819031"/>
            <a:ext cx="2663952" cy="334304"/>
          </a:xfrm>
          <a:custGeom>
            <a:avLst/>
            <a:gdLst>
              <a:gd name="connsiteX0" fmla="*/ 381076 w 2421092"/>
              <a:gd name="connsiteY0" fmla="*/ 597432 h 597432"/>
              <a:gd name="connsiteX1" fmla="*/ 39700 w 2421092"/>
              <a:gd name="connsiteY1" fmla="*/ 225576 h 597432"/>
              <a:gd name="connsiteX2" fmla="*/ 1197940 w 2421092"/>
              <a:gd name="connsiteY2" fmla="*/ 24 h 597432"/>
              <a:gd name="connsiteX3" fmla="*/ 2386660 w 2421092"/>
              <a:gd name="connsiteY3" fmla="*/ 213384 h 597432"/>
              <a:gd name="connsiteX4" fmla="*/ 1984324 w 2421092"/>
              <a:gd name="connsiteY4" fmla="*/ 554760 h 59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1092" h="597432">
                <a:moveTo>
                  <a:pt x="381076" y="597432"/>
                </a:moveTo>
                <a:cubicBezTo>
                  <a:pt x="142316" y="461288"/>
                  <a:pt x="-96444" y="325144"/>
                  <a:pt x="39700" y="225576"/>
                </a:cubicBezTo>
                <a:cubicBezTo>
                  <a:pt x="175844" y="126008"/>
                  <a:pt x="806780" y="2056"/>
                  <a:pt x="1197940" y="24"/>
                </a:cubicBezTo>
                <a:cubicBezTo>
                  <a:pt x="1589100" y="-2008"/>
                  <a:pt x="2255596" y="120928"/>
                  <a:pt x="2386660" y="213384"/>
                </a:cubicBezTo>
                <a:cubicBezTo>
                  <a:pt x="2517724" y="305840"/>
                  <a:pt x="2251024" y="430300"/>
                  <a:pt x="1984324" y="554760"/>
                </a:cubicBezTo>
              </a:path>
            </a:pathLst>
          </a:custGeom>
          <a:noFill/>
          <a:ln>
            <a:tailEnd type="stealth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4457708" y="5477946"/>
            <a:ext cx="816616" cy="163986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Transition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56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Methodology</a:t>
            </a:r>
            <a:endParaRPr lang="en-US" sz="3200" dirty="0"/>
          </a:p>
        </p:txBody>
      </p:sp>
      <p:sp>
        <p:nvSpPr>
          <p:cNvPr id="32" name="TextBox 31"/>
          <p:cNvSpPr txBox="1"/>
          <p:nvPr/>
        </p:nvSpPr>
        <p:spPr>
          <a:xfrm>
            <a:off x="818456" y="1412776"/>
            <a:ext cx="8064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dirty="0" smtClean="0"/>
              <a:t>Churners and non-churners exhibit different behaviours generated by some </a:t>
            </a:r>
            <a:r>
              <a:rPr lang="en-GB" sz="1600" b="1" dirty="0" smtClean="0"/>
              <a:t>states</a:t>
            </a:r>
            <a:endParaRPr lang="en-GB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dirty="0" smtClean="0"/>
              <a:t>Generative process: State </a:t>
            </a:r>
            <a:r>
              <a:rPr lang="en-GB" sz="1600" dirty="0" smtClean="0">
                <a:sym typeface="Wingdings" panose="05000000000000000000" pitchFamily="2" charset="2"/>
              </a:rPr>
              <a:t> Cluster</a:t>
            </a:r>
            <a:endParaRPr lang="en-US" sz="1600" dirty="0"/>
          </a:p>
        </p:txBody>
      </p:sp>
      <p:sp>
        <p:nvSpPr>
          <p:cNvPr id="62" name="Content Placeholder 2"/>
          <p:cNvSpPr>
            <a:spLocks noGrp="1"/>
          </p:cNvSpPr>
          <p:nvPr>
            <p:ph idx="1"/>
          </p:nvPr>
        </p:nvSpPr>
        <p:spPr>
          <a:xfrm>
            <a:off x="899592" y="980728"/>
            <a:ext cx="8064896" cy="432048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/>
          <a:p>
            <a:pPr marL="0" indent="0">
              <a:buNone/>
            </a:pPr>
            <a:r>
              <a:rPr lang="en-GB" sz="2000" dirty="0" smtClean="0"/>
              <a:t>Key Assumptions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2250538" y="3829260"/>
                <a:ext cx="460587" cy="45381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538" y="3829260"/>
                <a:ext cx="460587" cy="45381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3340064" y="5055194"/>
                <a:ext cx="460587" cy="4538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064" y="5055194"/>
                <a:ext cx="460587" cy="45381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1169868" y="4743410"/>
            <a:ext cx="432048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/>
              <p:cNvSpPr/>
              <p:nvPr/>
            </p:nvSpPr>
            <p:spPr>
              <a:xfrm>
                <a:off x="4028912" y="5055194"/>
                <a:ext cx="460587" cy="4538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Ova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912" y="5055194"/>
                <a:ext cx="460587" cy="45381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/>
              <p:cNvSpPr/>
              <p:nvPr/>
            </p:nvSpPr>
            <p:spPr>
              <a:xfrm>
                <a:off x="2651216" y="5055194"/>
                <a:ext cx="460587" cy="4538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Ova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216" y="5055194"/>
                <a:ext cx="460587" cy="45381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2"/>
          <p:cNvSpPr txBox="1">
            <a:spLocks/>
          </p:cNvSpPr>
          <p:nvPr/>
        </p:nvSpPr>
        <p:spPr>
          <a:xfrm>
            <a:off x="1115616" y="3894203"/>
            <a:ext cx="1062364" cy="306298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Clusters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143431" y="5128951"/>
            <a:ext cx="818525" cy="306298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States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Arrow Connector 19"/>
          <p:cNvCxnSpPr>
            <a:stCxn id="17" idx="0"/>
            <a:endCxn id="13" idx="4"/>
          </p:cNvCxnSpPr>
          <p:nvPr/>
        </p:nvCxnSpPr>
        <p:spPr>
          <a:xfrm flipH="1" flipV="1">
            <a:off x="2480832" y="4283072"/>
            <a:ext cx="400678" cy="772122"/>
          </a:xfrm>
          <a:prstGeom prst="straightConnector1">
            <a:avLst/>
          </a:prstGeom>
          <a:ln>
            <a:solidFill>
              <a:schemeClr val="tx1"/>
            </a:solidFill>
            <a:headEnd type="none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3027766" y="3847096"/>
                <a:ext cx="460587" cy="453812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766" y="3847096"/>
                <a:ext cx="460587" cy="45381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4095019" y="3847395"/>
                <a:ext cx="460587" cy="45381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019" y="3847395"/>
                <a:ext cx="460587" cy="453812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/>
              <p:cNvSpPr/>
              <p:nvPr/>
            </p:nvSpPr>
            <p:spPr>
              <a:xfrm>
                <a:off x="4575847" y="3840706"/>
                <a:ext cx="460587" cy="453812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847" y="3840706"/>
                <a:ext cx="460587" cy="453812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17" idx="0"/>
            <a:endCxn id="21" idx="4"/>
          </p:cNvCxnSpPr>
          <p:nvPr/>
        </p:nvCxnSpPr>
        <p:spPr>
          <a:xfrm flipV="1">
            <a:off x="2881510" y="4300908"/>
            <a:ext cx="376550" cy="754286"/>
          </a:xfrm>
          <a:prstGeom prst="straightConnector1">
            <a:avLst/>
          </a:prstGeom>
          <a:ln>
            <a:solidFill>
              <a:schemeClr val="tx1"/>
            </a:solidFill>
            <a:headEnd type="none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0"/>
            <a:endCxn id="24" idx="4"/>
          </p:cNvCxnSpPr>
          <p:nvPr/>
        </p:nvCxnSpPr>
        <p:spPr>
          <a:xfrm flipV="1">
            <a:off x="2881510" y="4294518"/>
            <a:ext cx="1924631" cy="760676"/>
          </a:xfrm>
          <a:prstGeom prst="straightConnector1">
            <a:avLst/>
          </a:prstGeom>
          <a:ln>
            <a:solidFill>
              <a:schemeClr val="tx1"/>
            </a:solidFill>
            <a:headEnd type="none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0"/>
            <a:endCxn id="13" idx="4"/>
          </p:cNvCxnSpPr>
          <p:nvPr/>
        </p:nvCxnSpPr>
        <p:spPr>
          <a:xfrm flipH="1" flipV="1">
            <a:off x="2480832" y="4283072"/>
            <a:ext cx="1089526" cy="772122"/>
          </a:xfrm>
          <a:prstGeom prst="straightConnector1">
            <a:avLst/>
          </a:prstGeom>
          <a:ln>
            <a:solidFill>
              <a:schemeClr val="tx1"/>
            </a:solidFill>
            <a:headEnd type="none" w="sm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0"/>
            <a:endCxn id="21" idx="4"/>
          </p:cNvCxnSpPr>
          <p:nvPr/>
        </p:nvCxnSpPr>
        <p:spPr>
          <a:xfrm flipH="1" flipV="1">
            <a:off x="3258060" y="4300908"/>
            <a:ext cx="312298" cy="754286"/>
          </a:xfrm>
          <a:prstGeom prst="straightConnector1">
            <a:avLst/>
          </a:prstGeom>
          <a:ln>
            <a:solidFill>
              <a:schemeClr val="tx1"/>
            </a:solidFill>
            <a:headEnd type="none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4" idx="0"/>
            <a:endCxn id="22" idx="4"/>
          </p:cNvCxnSpPr>
          <p:nvPr/>
        </p:nvCxnSpPr>
        <p:spPr>
          <a:xfrm flipV="1">
            <a:off x="3570358" y="4301207"/>
            <a:ext cx="754955" cy="753987"/>
          </a:xfrm>
          <a:prstGeom prst="straightConnector1">
            <a:avLst/>
          </a:prstGeom>
          <a:ln>
            <a:solidFill>
              <a:schemeClr val="tx1"/>
            </a:solidFill>
            <a:headEnd type="none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0"/>
            <a:endCxn id="13" idx="4"/>
          </p:cNvCxnSpPr>
          <p:nvPr/>
        </p:nvCxnSpPr>
        <p:spPr>
          <a:xfrm flipH="1" flipV="1">
            <a:off x="2480832" y="4283072"/>
            <a:ext cx="1778374" cy="77212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0"/>
            <a:endCxn id="24" idx="4"/>
          </p:cNvCxnSpPr>
          <p:nvPr/>
        </p:nvCxnSpPr>
        <p:spPr>
          <a:xfrm flipV="1">
            <a:off x="4259206" y="4294518"/>
            <a:ext cx="546935" cy="760676"/>
          </a:xfrm>
          <a:prstGeom prst="straightConnector1">
            <a:avLst/>
          </a:prstGeom>
          <a:ln>
            <a:solidFill>
              <a:schemeClr val="tx1"/>
            </a:solidFill>
            <a:headEnd type="none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ontent Placeholder 2"/>
          <p:cNvSpPr txBox="1">
            <a:spLocks/>
          </p:cNvSpPr>
          <p:nvPr/>
        </p:nvSpPr>
        <p:spPr>
          <a:xfrm>
            <a:off x="3912445" y="4477948"/>
            <a:ext cx="816616" cy="163986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Emission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Freeform 33"/>
          <p:cNvSpPr/>
          <p:nvPr/>
        </p:nvSpPr>
        <p:spPr>
          <a:xfrm rot="20525016" flipH="1" flipV="1">
            <a:off x="3067661" y="5396323"/>
            <a:ext cx="321533" cy="116996"/>
          </a:xfrm>
          <a:custGeom>
            <a:avLst/>
            <a:gdLst>
              <a:gd name="connsiteX0" fmla="*/ 0 w 1341120"/>
              <a:gd name="connsiteY0" fmla="*/ 151608 h 572232"/>
              <a:gd name="connsiteX1" fmla="*/ 804672 w 1341120"/>
              <a:gd name="connsiteY1" fmla="*/ 23592 h 572232"/>
              <a:gd name="connsiteX2" fmla="*/ 1341120 w 1341120"/>
              <a:gd name="connsiteY2" fmla="*/ 572232 h 57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1120" h="572232">
                <a:moveTo>
                  <a:pt x="0" y="151608"/>
                </a:moveTo>
                <a:cubicBezTo>
                  <a:pt x="290576" y="52548"/>
                  <a:pt x="581152" y="-46512"/>
                  <a:pt x="804672" y="23592"/>
                </a:cubicBezTo>
                <a:cubicBezTo>
                  <a:pt x="1028192" y="93696"/>
                  <a:pt x="1184656" y="332964"/>
                  <a:pt x="1341120" y="572232"/>
                </a:cubicBezTo>
              </a:path>
            </a:pathLst>
          </a:custGeom>
          <a:noFill/>
          <a:ln>
            <a:headEnd type="stealth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 rot="9783246" flipH="1" flipV="1">
            <a:off x="3061971" y="5054675"/>
            <a:ext cx="321533" cy="116996"/>
          </a:xfrm>
          <a:custGeom>
            <a:avLst/>
            <a:gdLst>
              <a:gd name="connsiteX0" fmla="*/ 0 w 1341120"/>
              <a:gd name="connsiteY0" fmla="*/ 151608 h 572232"/>
              <a:gd name="connsiteX1" fmla="*/ 804672 w 1341120"/>
              <a:gd name="connsiteY1" fmla="*/ 23592 h 572232"/>
              <a:gd name="connsiteX2" fmla="*/ 1341120 w 1341120"/>
              <a:gd name="connsiteY2" fmla="*/ 572232 h 57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1120" h="572232">
                <a:moveTo>
                  <a:pt x="0" y="151608"/>
                </a:moveTo>
                <a:cubicBezTo>
                  <a:pt x="290576" y="52548"/>
                  <a:pt x="581152" y="-46512"/>
                  <a:pt x="804672" y="23592"/>
                </a:cubicBezTo>
                <a:cubicBezTo>
                  <a:pt x="1028192" y="93696"/>
                  <a:pt x="1184656" y="332964"/>
                  <a:pt x="1341120" y="572232"/>
                </a:cubicBezTo>
              </a:path>
            </a:pathLst>
          </a:custGeom>
          <a:noFill/>
          <a:ln>
            <a:headEnd type="stealth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 rot="20525016" flipH="1" flipV="1">
            <a:off x="3757061" y="5401988"/>
            <a:ext cx="321533" cy="116996"/>
          </a:xfrm>
          <a:custGeom>
            <a:avLst/>
            <a:gdLst>
              <a:gd name="connsiteX0" fmla="*/ 0 w 1341120"/>
              <a:gd name="connsiteY0" fmla="*/ 151608 h 572232"/>
              <a:gd name="connsiteX1" fmla="*/ 804672 w 1341120"/>
              <a:gd name="connsiteY1" fmla="*/ 23592 h 572232"/>
              <a:gd name="connsiteX2" fmla="*/ 1341120 w 1341120"/>
              <a:gd name="connsiteY2" fmla="*/ 572232 h 57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1120" h="572232">
                <a:moveTo>
                  <a:pt x="0" y="151608"/>
                </a:moveTo>
                <a:cubicBezTo>
                  <a:pt x="290576" y="52548"/>
                  <a:pt x="581152" y="-46512"/>
                  <a:pt x="804672" y="23592"/>
                </a:cubicBezTo>
                <a:cubicBezTo>
                  <a:pt x="1028192" y="93696"/>
                  <a:pt x="1184656" y="332964"/>
                  <a:pt x="1341120" y="572232"/>
                </a:cubicBezTo>
              </a:path>
            </a:pathLst>
          </a:custGeom>
          <a:noFill/>
          <a:ln>
            <a:headEnd type="stealth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/>
          <p:cNvSpPr/>
          <p:nvPr/>
        </p:nvSpPr>
        <p:spPr>
          <a:xfrm rot="588857">
            <a:off x="4214414" y="5266487"/>
            <a:ext cx="483886" cy="485035"/>
          </a:xfrm>
          <a:prstGeom prst="arc">
            <a:avLst>
              <a:gd name="adj1" fmla="val 16200000"/>
              <a:gd name="adj2" fmla="val 10185818"/>
            </a:avLst>
          </a:prstGeom>
          <a:noFill/>
          <a:ln>
            <a:headEnd type="stealth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8" name="Arc 37"/>
          <p:cNvSpPr/>
          <p:nvPr/>
        </p:nvSpPr>
        <p:spPr>
          <a:xfrm rot="5129880">
            <a:off x="2454743" y="5266488"/>
            <a:ext cx="483886" cy="485035"/>
          </a:xfrm>
          <a:prstGeom prst="arc">
            <a:avLst>
              <a:gd name="adj1" fmla="val 16200000"/>
              <a:gd name="adj2" fmla="val 10185818"/>
            </a:avLst>
          </a:prstGeom>
          <a:noFill/>
          <a:ln>
            <a:headEnd type="stealth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2253899" y="4819031"/>
            <a:ext cx="2663952" cy="334304"/>
          </a:xfrm>
          <a:custGeom>
            <a:avLst/>
            <a:gdLst>
              <a:gd name="connsiteX0" fmla="*/ 381076 w 2421092"/>
              <a:gd name="connsiteY0" fmla="*/ 597432 h 597432"/>
              <a:gd name="connsiteX1" fmla="*/ 39700 w 2421092"/>
              <a:gd name="connsiteY1" fmla="*/ 225576 h 597432"/>
              <a:gd name="connsiteX2" fmla="*/ 1197940 w 2421092"/>
              <a:gd name="connsiteY2" fmla="*/ 24 h 597432"/>
              <a:gd name="connsiteX3" fmla="*/ 2386660 w 2421092"/>
              <a:gd name="connsiteY3" fmla="*/ 213384 h 597432"/>
              <a:gd name="connsiteX4" fmla="*/ 1984324 w 2421092"/>
              <a:gd name="connsiteY4" fmla="*/ 554760 h 59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1092" h="597432">
                <a:moveTo>
                  <a:pt x="381076" y="597432"/>
                </a:moveTo>
                <a:cubicBezTo>
                  <a:pt x="142316" y="461288"/>
                  <a:pt x="-96444" y="325144"/>
                  <a:pt x="39700" y="225576"/>
                </a:cubicBezTo>
                <a:cubicBezTo>
                  <a:pt x="175844" y="126008"/>
                  <a:pt x="806780" y="2056"/>
                  <a:pt x="1197940" y="24"/>
                </a:cubicBezTo>
                <a:cubicBezTo>
                  <a:pt x="1589100" y="-2008"/>
                  <a:pt x="2255596" y="120928"/>
                  <a:pt x="2386660" y="213384"/>
                </a:cubicBezTo>
                <a:cubicBezTo>
                  <a:pt x="2517724" y="305840"/>
                  <a:pt x="2251024" y="430300"/>
                  <a:pt x="1984324" y="554760"/>
                </a:cubicBezTo>
              </a:path>
            </a:pathLst>
          </a:custGeom>
          <a:noFill/>
          <a:ln>
            <a:tailEnd type="stealth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4457708" y="5477946"/>
            <a:ext cx="816616" cy="163986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Transition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726480" y="3068959"/>
            <a:ext cx="3691859" cy="594330"/>
            <a:chOff x="1186933" y="3231048"/>
            <a:chExt cx="7704858" cy="1354363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12" t="28353" r="14941" b="14940"/>
            <a:stretch/>
          </p:blipFill>
          <p:spPr>
            <a:xfrm>
              <a:off x="6065319" y="3281073"/>
              <a:ext cx="1765893" cy="672129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12" t="28353" r="14941" b="14940"/>
            <a:stretch/>
          </p:blipFill>
          <p:spPr>
            <a:xfrm>
              <a:off x="6948267" y="3281071"/>
              <a:ext cx="882945" cy="67212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476"/>
            <a:stretch/>
          </p:blipFill>
          <p:spPr>
            <a:xfrm>
              <a:off x="1186933" y="3231048"/>
              <a:ext cx="7704858" cy="1354363"/>
            </a:xfrm>
            <a:prstGeom prst="rect">
              <a:avLst/>
            </a:prstGeom>
          </p:spPr>
        </p:pic>
        <p:sp>
          <p:nvSpPr>
            <p:cNvPr id="47" name="Freeform 46"/>
            <p:cNvSpPr/>
            <p:nvPr/>
          </p:nvSpPr>
          <p:spPr>
            <a:xfrm>
              <a:off x="1791479" y="3281688"/>
              <a:ext cx="1856791" cy="1197004"/>
            </a:xfrm>
            <a:custGeom>
              <a:avLst/>
              <a:gdLst>
                <a:gd name="connsiteX0" fmla="*/ 0 w 1856791"/>
                <a:gd name="connsiteY0" fmla="*/ 1197005 h 1197005"/>
                <a:gd name="connsiteX1" fmla="*/ 307910 w 1856791"/>
                <a:gd name="connsiteY1" fmla="*/ 1085038 h 1197005"/>
                <a:gd name="connsiteX2" fmla="*/ 457200 w 1856791"/>
                <a:gd name="connsiteY2" fmla="*/ 907756 h 1197005"/>
                <a:gd name="connsiteX3" fmla="*/ 587828 w 1856791"/>
                <a:gd name="connsiteY3" fmla="*/ 637168 h 1197005"/>
                <a:gd name="connsiteX4" fmla="*/ 709126 w 1856791"/>
                <a:gd name="connsiteY4" fmla="*/ 357250 h 1197005"/>
                <a:gd name="connsiteX5" fmla="*/ 830424 w 1856791"/>
                <a:gd name="connsiteY5" fmla="*/ 68001 h 1197005"/>
                <a:gd name="connsiteX6" fmla="*/ 914400 w 1856791"/>
                <a:gd name="connsiteY6" fmla="*/ 21348 h 1197005"/>
                <a:gd name="connsiteX7" fmla="*/ 970383 w 1856791"/>
                <a:gd name="connsiteY7" fmla="*/ 2687 h 1197005"/>
                <a:gd name="connsiteX8" fmla="*/ 1073020 w 1856791"/>
                <a:gd name="connsiteY8" fmla="*/ 77331 h 1197005"/>
                <a:gd name="connsiteX9" fmla="*/ 1250302 w 1856791"/>
                <a:gd name="connsiteY9" fmla="*/ 431895 h 1197005"/>
                <a:gd name="connsiteX10" fmla="*/ 1436914 w 1856791"/>
                <a:gd name="connsiteY10" fmla="*/ 833111 h 1197005"/>
                <a:gd name="connsiteX11" fmla="*/ 1707502 w 1856791"/>
                <a:gd name="connsiteY11" fmla="*/ 1122360 h 1197005"/>
                <a:gd name="connsiteX12" fmla="*/ 1856791 w 1856791"/>
                <a:gd name="connsiteY12" fmla="*/ 1159682 h 1197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56791" h="1197005">
                  <a:moveTo>
                    <a:pt x="0" y="1197005"/>
                  </a:moveTo>
                  <a:cubicBezTo>
                    <a:pt x="115855" y="1165125"/>
                    <a:pt x="231710" y="1133246"/>
                    <a:pt x="307910" y="1085038"/>
                  </a:cubicBezTo>
                  <a:cubicBezTo>
                    <a:pt x="384110" y="1036830"/>
                    <a:pt x="410547" y="982401"/>
                    <a:pt x="457200" y="907756"/>
                  </a:cubicBezTo>
                  <a:cubicBezTo>
                    <a:pt x="503853" y="833111"/>
                    <a:pt x="545840" y="728919"/>
                    <a:pt x="587828" y="637168"/>
                  </a:cubicBezTo>
                  <a:cubicBezTo>
                    <a:pt x="629816" y="545417"/>
                    <a:pt x="668693" y="452111"/>
                    <a:pt x="709126" y="357250"/>
                  </a:cubicBezTo>
                  <a:cubicBezTo>
                    <a:pt x="749559" y="262389"/>
                    <a:pt x="796212" y="123985"/>
                    <a:pt x="830424" y="68001"/>
                  </a:cubicBezTo>
                  <a:cubicBezTo>
                    <a:pt x="864636" y="12017"/>
                    <a:pt x="891074" y="32234"/>
                    <a:pt x="914400" y="21348"/>
                  </a:cubicBezTo>
                  <a:cubicBezTo>
                    <a:pt x="937726" y="10462"/>
                    <a:pt x="943946" y="-6643"/>
                    <a:pt x="970383" y="2687"/>
                  </a:cubicBezTo>
                  <a:cubicBezTo>
                    <a:pt x="996820" y="12017"/>
                    <a:pt x="1026367" y="5796"/>
                    <a:pt x="1073020" y="77331"/>
                  </a:cubicBezTo>
                  <a:cubicBezTo>
                    <a:pt x="1119673" y="148866"/>
                    <a:pt x="1189653" y="305932"/>
                    <a:pt x="1250302" y="431895"/>
                  </a:cubicBezTo>
                  <a:cubicBezTo>
                    <a:pt x="1310951" y="557858"/>
                    <a:pt x="1360714" y="718034"/>
                    <a:pt x="1436914" y="833111"/>
                  </a:cubicBezTo>
                  <a:cubicBezTo>
                    <a:pt x="1513114" y="948188"/>
                    <a:pt x="1637523" y="1067931"/>
                    <a:pt x="1707502" y="1122360"/>
                  </a:cubicBezTo>
                  <a:cubicBezTo>
                    <a:pt x="1777482" y="1176788"/>
                    <a:pt x="1817136" y="1168235"/>
                    <a:pt x="1856791" y="1159682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476977" y="3584774"/>
              <a:ext cx="3653064" cy="902653"/>
            </a:xfrm>
            <a:custGeom>
              <a:avLst/>
              <a:gdLst>
                <a:gd name="connsiteX0" fmla="*/ 0 w 1856791"/>
                <a:gd name="connsiteY0" fmla="*/ 1197005 h 1197005"/>
                <a:gd name="connsiteX1" fmla="*/ 307910 w 1856791"/>
                <a:gd name="connsiteY1" fmla="*/ 1085038 h 1197005"/>
                <a:gd name="connsiteX2" fmla="*/ 457200 w 1856791"/>
                <a:gd name="connsiteY2" fmla="*/ 907756 h 1197005"/>
                <a:gd name="connsiteX3" fmla="*/ 587828 w 1856791"/>
                <a:gd name="connsiteY3" fmla="*/ 637168 h 1197005"/>
                <a:gd name="connsiteX4" fmla="*/ 709126 w 1856791"/>
                <a:gd name="connsiteY4" fmla="*/ 357250 h 1197005"/>
                <a:gd name="connsiteX5" fmla="*/ 830424 w 1856791"/>
                <a:gd name="connsiteY5" fmla="*/ 68001 h 1197005"/>
                <a:gd name="connsiteX6" fmla="*/ 914400 w 1856791"/>
                <a:gd name="connsiteY6" fmla="*/ 21348 h 1197005"/>
                <a:gd name="connsiteX7" fmla="*/ 970383 w 1856791"/>
                <a:gd name="connsiteY7" fmla="*/ 2687 h 1197005"/>
                <a:gd name="connsiteX8" fmla="*/ 1073020 w 1856791"/>
                <a:gd name="connsiteY8" fmla="*/ 77331 h 1197005"/>
                <a:gd name="connsiteX9" fmla="*/ 1250302 w 1856791"/>
                <a:gd name="connsiteY9" fmla="*/ 431895 h 1197005"/>
                <a:gd name="connsiteX10" fmla="*/ 1436914 w 1856791"/>
                <a:gd name="connsiteY10" fmla="*/ 833111 h 1197005"/>
                <a:gd name="connsiteX11" fmla="*/ 1707502 w 1856791"/>
                <a:gd name="connsiteY11" fmla="*/ 1122360 h 1197005"/>
                <a:gd name="connsiteX12" fmla="*/ 1856791 w 1856791"/>
                <a:gd name="connsiteY12" fmla="*/ 1159682 h 1197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56791" h="1197005">
                  <a:moveTo>
                    <a:pt x="0" y="1197005"/>
                  </a:moveTo>
                  <a:cubicBezTo>
                    <a:pt x="115855" y="1165125"/>
                    <a:pt x="231710" y="1133246"/>
                    <a:pt x="307910" y="1085038"/>
                  </a:cubicBezTo>
                  <a:cubicBezTo>
                    <a:pt x="384110" y="1036830"/>
                    <a:pt x="410547" y="982401"/>
                    <a:pt x="457200" y="907756"/>
                  </a:cubicBezTo>
                  <a:cubicBezTo>
                    <a:pt x="503853" y="833111"/>
                    <a:pt x="545840" y="728919"/>
                    <a:pt x="587828" y="637168"/>
                  </a:cubicBezTo>
                  <a:cubicBezTo>
                    <a:pt x="629816" y="545417"/>
                    <a:pt x="668693" y="452111"/>
                    <a:pt x="709126" y="357250"/>
                  </a:cubicBezTo>
                  <a:cubicBezTo>
                    <a:pt x="749559" y="262389"/>
                    <a:pt x="796212" y="123985"/>
                    <a:pt x="830424" y="68001"/>
                  </a:cubicBezTo>
                  <a:cubicBezTo>
                    <a:pt x="864636" y="12017"/>
                    <a:pt x="891074" y="32234"/>
                    <a:pt x="914400" y="21348"/>
                  </a:cubicBezTo>
                  <a:cubicBezTo>
                    <a:pt x="937726" y="10462"/>
                    <a:pt x="943946" y="-6643"/>
                    <a:pt x="970383" y="2687"/>
                  </a:cubicBezTo>
                  <a:cubicBezTo>
                    <a:pt x="996820" y="12017"/>
                    <a:pt x="1026367" y="5796"/>
                    <a:pt x="1073020" y="77331"/>
                  </a:cubicBezTo>
                  <a:cubicBezTo>
                    <a:pt x="1119673" y="148866"/>
                    <a:pt x="1189653" y="305932"/>
                    <a:pt x="1250302" y="431895"/>
                  </a:cubicBezTo>
                  <a:cubicBezTo>
                    <a:pt x="1310951" y="557858"/>
                    <a:pt x="1360714" y="718034"/>
                    <a:pt x="1436914" y="833111"/>
                  </a:cubicBezTo>
                  <a:cubicBezTo>
                    <a:pt x="1513114" y="948188"/>
                    <a:pt x="1637523" y="1067931"/>
                    <a:pt x="1707502" y="1122360"/>
                  </a:cubicBezTo>
                  <a:cubicBezTo>
                    <a:pt x="1777482" y="1176788"/>
                    <a:pt x="1817136" y="1168235"/>
                    <a:pt x="1856791" y="1159682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4674666" y="3652413"/>
              <a:ext cx="3653064" cy="813684"/>
            </a:xfrm>
            <a:custGeom>
              <a:avLst/>
              <a:gdLst>
                <a:gd name="connsiteX0" fmla="*/ 0 w 1856791"/>
                <a:gd name="connsiteY0" fmla="*/ 1197005 h 1197005"/>
                <a:gd name="connsiteX1" fmla="*/ 307910 w 1856791"/>
                <a:gd name="connsiteY1" fmla="*/ 1085038 h 1197005"/>
                <a:gd name="connsiteX2" fmla="*/ 457200 w 1856791"/>
                <a:gd name="connsiteY2" fmla="*/ 907756 h 1197005"/>
                <a:gd name="connsiteX3" fmla="*/ 587828 w 1856791"/>
                <a:gd name="connsiteY3" fmla="*/ 637168 h 1197005"/>
                <a:gd name="connsiteX4" fmla="*/ 709126 w 1856791"/>
                <a:gd name="connsiteY4" fmla="*/ 357250 h 1197005"/>
                <a:gd name="connsiteX5" fmla="*/ 830424 w 1856791"/>
                <a:gd name="connsiteY5" fmla="*/ 68001 h 1197005"/>
                <a:gd name="connsiteX6" fmla="*/ 914400 w 1856791"/>
                <a:gd name="connsiteY6" fmla="*/ 21348 h 1197005"/>
                <a:gd name="connsiteX7" fmla="*/ 970383 w 1856791"/>
                <a:gd name="connsiteY7" fmla="*/ 2687 h 1197005"/>
                <a:gd name="connsiteX8" fmla="*/ 1073020 w 1856791"/>
                <a:gd name="connsiteY8" fmla="*/ 77331 h 1197005"/>
                <a:gd name="connsiteX9" fmla="*/ 1250302 w 1856791"/>
                <a:gd name="connsiteY9" fmla="*/ 431895 h 1197005"/>
                <a:gd name="connsiteX10" fmla="*/ 1436914 w 1856791"/>
                <a:gd name="connsiteY10" fmla="*/ 833111 h 1197005"/>
                <a:gd name="connsiteX11" fmla="*/ 1707502 w 1856791"/>
                <a:gd name="connsiteY11" fmla="*/ 1122360 h 1197005"/>
                <a:gd name="connsiteX12" fmla="*/ 1856791 w 1856791"/>
                <a:gd name="connsiteY12" fmla="*/ 1159682 h 1197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56791" h="1197005">
                  <a:moveTo>
                    <a:pt x="0" y="1197005"/>
                  </a:moveTo>
                  <a:cubicBezTo>
                    <a:pt x="115855" y="1165125"/>
                    <a:pt x="231710" y="1133246"/>
                    <a:pt x="307910" y="1085038"/>
                  </a:cubicBezTo>
                  <a:cubicBezTo>
                    <a:pt x="384110" y="1036830"/>
                    <a:pt x="410547" y="982401"/>
                    <a:pt x="457200" y="907756"/>
                  </a:cubicBezTo>
                  <a:cubicBezTo>
                    <a:pt x="503853" y="833111"/>
                    <a:pt x="545840" y="728919"/>
                    <a:pt x="587828" y="637168"/>
                  </a:cubicBezTo>
                  <a:cubicBezTo>
                    <a:pt x="629816" y="545417"/>
                    <a:pt x="668693" y="452111"/>
                    <a:pt x="709126" y="357250"/>
                  </a:cubicBezTo>
                  <a:cubicBezTo>
                    <a:pt x="749559" y="262389"/>
                    <a:pt x="796212" y="123985"/>
                    <a:pt x="830424" y="68001"/>
                  </a:cubicBezTo>
                  <a:cubicBezTo>
                    <a:pt x="864636" y="12017"/>
                    <a:pt x="891074" y="32234"/>
                    <a:pt x="914400" y="21348"/>
                  </a:cubicBezTo>
                  <a:cubicBezTo>
                    <a:pt x="937726" y="10462"/>
                    <a:pt x="943946" y="-6643"/>
                    <a:pt x="970383" y="2687"/>
                  </a:cubicBezTo>
                  <a:cubicBezTo>
                    <a:pt x="996820" y="12017"/>
                    <a:pt x="1026367" y="5796"/>
                    <a:pt x="1073020" y="77331"/>
                  </a:cubicBezTo>
                  <a:cubicBezTo>
                    <a:pt x="1119673" y="148866"/>
                    <a:pt x="1189653" y="305932"/>
                    <a:pt x="1250302" y="431895"/>
                  </a:cubicBezTo>
                  <a:cubicBezTo>
                    <a:pt x="1310951" y="557858"/>
                    <a:pt x="1360714" y="718034"/>
                    <a:pt x="1436914" y="833111"/>
                  </a:cubicBezTo>
                  <a:cubicBezTo>
                    <a:pt x="1513114" y="948188"/>
                    <a:pt x="1637523" y="1067931"/>
                    <a:pt x="1707502" y="1122360"/>
                  </a:cubicBezTo>
                  <a:cubicBezTo>
                    <a:pt x="1777482" y="1176788"/>
                    <a:pt x="1817136" y="1168235"/>
                    <a:pt x="1856791" y="1159682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6884902" y="3820701"/>
              <a:ext cx="1389269" cy="645394"/>
            </a:xfrm>
            <a:custGeom>
              <a:avLst/>
              <a:gdLst>
                <a:gd name="connsiteX0" fmla="*/ 0 w 1856791"/>
                <a:gd name="connsiteY0" fmla="*/ 1197005 h 1197005"/>
                <a:gd name="connsiteX1" fmla="*/ 307910 w 1856791"/>
                <a:gd name="connsiteY1" fmla="*/ 1085038 h 1197005"/>
                <a:gd name="connsiteX2" fmla="*/ 457200 w 1856791"/>
                <a:gd name="connsiteY2" fmla="*/ 907756 h 1197005"/>
                <a:gd name="connsiteX3" fmla="*/ 587828 w 1856791"/>
                <a:gd name="connsiteY3" fmla="*/ 637168 h 1197005"/>
                <a:gd name="connsiteX4" fmla="*/ 709126 w 1856791"/>
                <a:gd name="connsiteY4" fmla="*/ 357250 h 1197005"/>
                <a:gd name="connsiteX5" fmla="*/ 830424 w 1856791"/>
                <a:gd name="connsiteY5" fmla="*/ 68001 h 1197005"/>
                <a:gd name="connsiteX6" fmla="*/ 914400 w 1856791"/>
                <a:gd name="connsiteY6" fmla="*/ 21348 h 1197005"/>
                <a:gd name="connsiteX7" fmla="*/ 970383 w 1856791"/>
                <a:gd name="connsiteY7" fmla="*/ 2687 h 1197005"/>
                <a:gd name="connsiteX8" fmla="*/ 1073020 w 1856791"/>
                <a:gd name="connsiteY8" fmla="*/ 77331 h 1197005"/>
                <a:gd name="connsiteX9" fmla="*/ 1250302 w 1856791"/>
                <a:gd name="connsiteY9" fmla="*/ 431895 h 1197005"/>
                <a:gd name="connsiteX10" fmla="*/ 1436914 w 1856791"/>
                <a:gd name="connsiteY10" fmla="*/ 833111 h 1197005"/>
                <a:gd name="connsiteX11" fmla="*/ 1707502 w 1856791"/>
                <a:gd name="connsiteY11" fmla="*/ 1122360 h 1197005"/>
                <a:gd name="connsiteX12" fmla="*/ 1856791 w 1856791"/>
                <a:gd name="connsiteY12" fmla="*/ 1159682 h 1197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56791" h="1197005">
                  <a:moveTo>
                    <a:pt x="0" y="1197005"/>
                  </a:moveTo>
                  <a:cubicBezTo>
                    <a:pt x="115855" y="1165125"/>
                    <a:pt x="231710" y="1133246"/>
                    <a:pt x="307910" y="1085038"/>
                  </a:cubicBezTo>
                  <a:cubicBezTo>
                    <a:pt x="384110" y="1036830"/>
                    <a:pt x="410547" y="982401"/>
                    <a:pt x="457200" y="907756"/>
                  </a:cubicBezTo>
                  <a:cubicBezTo>
                    <a:pt x="503853" y="833111"/>
                    <a:pt x="545840" y="728919"/>
                    <a:pt x="587828" y="637168"/>
                  </a:cubicBezTo>
                  <a:cubicBezTo>
                    <a:pt x="629816" y="545417"/>
                    <a:pt x="668693" y="452111"/>
                    <a:pt x="709126" y="357250"/>
                  </a:cubicBezTo>
                  <a:cubicBezTo>
                    <a:pt x="749559" y="262389"/>
                    <a:pt x="796212" y="123985"/>
                    <a:pt x="830424" y="68001"/>
                  </a:cubicBezTo>
                  <a:cubicBezTo>
                    <a:pt x="864636" y="12017"/>
                    <a:pt x="891074" y="32234"/>
                    <a:pt x="914400" y="21348"/>
                  </a:cubicBezTo>
                  <a:cubicBezTo>
                    <a:pt x="937726" y="10462"/>
                    <a:pt x="943946" y="-6643"/>
                    <a:pt x="970383" y="2687"/>
                  </a:cubicBezTo>
                  <a:cubicBezTo>
                    <a:pt x="996820" y="12017"/>
                    <a:pt x="1026367" y="5796"/>
                    <a:pt x="1073020" y="77331"/>
                  </a:cubicBezTo>
                  <a:cubicBezTo>
                    <a:pt x="1119673" y="148866"/>
                    <a:pt x="1189653" y="305932"/>
                    <a:pt x="1250302" y="431895"/>
                  </a:cubicBezTo>
                  <a:cubicBezTo>
                    <a:pt x="1310951" y="557858"/>
                    <a:pt x="1360714" y="718034"/>
                    <a:pt x="1436914" y="833111"/>
                  </a:cubicBezTo>
                  <a:cubicBezTo>
                    <a:pt x="1513114" y="948188"/>
                    <a:pt x="1637523" y="1067931"/>
                    <a:pt x="1707502" y="1122360"/>
                  </a:cubicBezTo>
                  <a:cubicBezTo>
                    <a:pt x="1777482" y="1176788"/>
                    <a:pt x="1817136" y="1168235"/>
                    <a:pt x="1856791" y="1159682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5" name="Straight Connector 54"/>
          <p:cNvCxnSpPr>
            <a:stCxn id="47" idx="7"/>
            <a:endCxn id="13" idx="0"/>
          </p:cNvCxnSpPr>
          <p:nvPr/>
        </p:nvCxnSpPr>
        <p:spPr>
          <a:xfrm flipH="1">
            <a:off x="2480832" y="3092362"/>
            <a:ext cx="291" cy="7368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1" idx="7"/>
            <a:endCxn id="21" idx="0"/>
          </p:cNvCxnSpPr>
          <p:nvPr/>
        </p:nvCxnSpPr>
        <p:spPr>
          <a:xfrm flipH="1">
            <a:off x="3258060" y="3225074"/>
            <a:ext cx="1340" cy="6220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2" idx="7"/>
            <a:endCxn id="22" idx="0"/>
          </p:cNvCxnSpPr>
          <p:nvPr/>
        </p:nvCxnSpPr>
        <p:spPr>
          <a:xfrm>
            <a:off x="4312445" y="3254668"/>
            <a:ext cx="12868" cy="5927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53" idx="7"/>
            <a:endCxn id="24" idx="0"/>
          </p:cNvCxnSpPr>
          <p:nvPr/>
        </p:nvCxnSpPr>
        <p:spPr>
          <a:xfrm>
            <a:off x="4804613" y="3328352"/>
            <a:ext cx="1528" cy="5123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14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Methodology</a:t>
            </a:r>
            <a:endParaRPr lang="en-US" sz="3200" dirty="0"/>
          </a:p>
        </p:txBody>
      </p:sp>
      <p:sp>
        <p:nvSpPr>
          <p:cNvPr id="32" name="TextBox 31"/>
          <p:cNvSpPr txBox="1"/>
          <p:nvPr/>
        </p:nvSpPr>
        <p:spPr>
          <a:xfrm>
            <a:off x="818456" y="1412776"/>
            <a:ext cx="8064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dirty="0" smtClean="0"/>
              <a:t>Churners and non-churners exhibit different behaviours generated by some </a:t>
            </a:r>
            <a:r>
              <a:rPr lang="en-GB" sz="1600" b="1" dirty="0" smtClean="0"/>
              <a:t>states</a:t>
            </a:r>
            <a:endParaRPr lang="en-GB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dirty="0" smtClean="0"/>
              <a:t>Generative process: State </a:t>
            </a:r>
            <a:r>
              <a:rPr lang="en-GB" sz="1600" dirty="0" smtClean="0">
                <a:sym typeface="Wingdings" panose="05000000000000000000" pitchFamily="2" charset="2"/>
              </a:rPr>
              <a:t> Cluster  Behaviour observations</a:t>
            </a:r>
            <a:endParaRPr lang="en-GB" sz="1600" b="1" dirty="0" smtClean="0"/>
          </a:p>
        </p:txBody>
      </p:sp>
      <p:sp>
        <p:nvSpPr>
          <p:cNvPr id="62" name="Content Placeholder 2"/>
          <p:cNvSpPr>
            <a:spLocks noGrp="1"/>
          </p:cNvSpPr>
          <p:nvPr>
            <p:ph idx="1"/>
          </p:nvPr>
        </p:nvSpPr>
        <p:spPr>
          <a:xfrm>
            <a:off x="899592" y="980728"/>
            <a:ext cx="8064896" cy="432048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/>
          <a:p>
            <a:pPr marL="0" indent="0">
              <a:buNone/>
            </a:pPr>
            <a:r>
              <a:rPr lang="en-GB" sz="2000" dirty="0" smtClean="0"/>
              <a:t>Key Assumptions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2250538" y="3829260"/>
                <a:ext cx="460587" cy="45381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538" y="3829260"/>
                <a:ext cx="460587" cy="45381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3340064" y="5055194"/>
                <a:ext cx="460587" cy="4538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064" y="5055194"/>
                <a:ext cx="460587" cy="45381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1169868" y="4743410"/>
            <a:ext cx="432048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/>
              <p:cNvSpPr/>
              <p:nvPr/>
            </p:nvSpPr>
            <p:spPr>
              <a:xfrm>
                <a:off x="4028912" y="5055194"/>
                <a:ext cx="460587" cy="4538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Ova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912" y="5055194"/>
                <a:ext cx="460587" cy="45381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/>
              <p:cNvSpPr/>
              <p:nvPr/>
            </p:nvSpPr>
            <p:spPr>
              <a:xfrm>
                <a:off x="2651216" y="5055194"/>
                <a:ext cx="460587" cy="4538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Ova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216" y="5055194"/>
                <a:ext cx="460587" cy="45381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2"/>
          <p:cNvSpPr txBox="1">
            <a:spLocks/>
          </p:cNvSpPr>
          <p:nvPr/>
        </p:nvSpPr>
        <p:spPr>
          <a:xfrm>
            <a:off x="1115616" y="3894203"/>
            <a:ext cx="1062364" cy="306298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Clusters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143431" y="5128951"/>
            <a:ext cx="818525" cy="306298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States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Arrow Connector 19"/>
          <p:cNvCxnSpPr>
            <a:stCxn id="17" idx="0"/>
            <a:endCxn id="13" idx="4"/>
          </p:cNvCxnSpPr>
          <p:nvPr/>
        </p:nvCxnSpPr>
        <p:spPr>
          <a:xfrm flipH="1" flipV="1">
            <a:off x="2480832" y="4283072"/>
            <a:ext cx="400678" cy="772122"/>
          </a:xfrm>
          <a:prstGeom prst="straightConnector1">
            <a:avLst/>
          </a:prstGeom>
          <a:ln>
            <a:solidFill>
              <a:schemeClr val="tx1"/>
            </a:solidFill>
            <a:headEnd type="none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3027766" y="3847096"/>
                <a:ext cx="460587" cy="453812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766" y="3847096"/>
                <a:ext cx="460587" cy="45381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4095019" y="3847395"/>
                <a:ext cx="460587" cy="45381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019" y="3847395"/>
                <a:ext cx="460587" cy="453812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/>
              <p:cNvSpPr/>
              <p:nvPr/>
            </p:nvSpPr>
            <p:spPr>
              <a:xfrm>
                <a:off x="4575847" y="3840706"/>
                <a:ext cx="460587" cy="453812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847" y="3840706"/>
                <a:ext cx="460587" cy="453812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17" idx="0"/>
            <a:endCxn id="21" idx="4"/>
          </p:cNvCxnSpPr>
          <p:nvPr/>
        </p:nvCxnSpPr>
        <p:spPr>
          <a:xfrm flipV="1">
            <a:off x="2881510" y="4300908"/>
            <a:ext cx="376550" cy="754286"/>
          </a:xfrm>
          <a:prstGeom prst="straightConnector1">
            <a:avLst/>
          </a:prstGeom>
          <a:ln>
            <a:solidFill>
              <a:schemeClr val="tx1"/>
            </a:solidFill>
            <a:headEnd type="none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0"/>
            <a:endCxn id="24" idx="4"/>
          </p:cNvCxnSpPr>
          <p:nvPr/>
        </p:nvCxnSpPr>
        <p:spPr>
          <a:xfrm flipV="1">
            <a:off x="2881510" y="4294518"/>
            <a:ext cx="1924631" cy="760676"/>
          </a:xfrm>
          <a:prstGeom prst="straightConnector1">
            <a:avLst/>
          </a:prstGeom>
          <a:ln>
            <a:solidFill>
              <a:schemeClr val="tx1"/>
            </a:solidFill>
            <a:headEnd type="none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0"/>
            <a:endCxn id="13" idx="4"/>
          </p:cNvCxnSpPr>
          <p:nvPr/>
        </p:nvCxnSpPr>
        <p:spPr>
          <a:xfrm flipH="1" flipV="1">
            <a:off x="2480832" y="4283072"/>
            <a:ext cx="1089526" cy="772122"/>
          </a:xfrm>
          <a:prstGeom prst="straightConnector1">
            <a:avLst/>
          </a:prstGeom>
          <a:ln>
            <a:solidFill>
              <a:schemeClr val="tx1"/>
            </a:solidFill>
            <a:headEnd type="none" w="sm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0"/>
            <a:endCxn id="21" idx="4"/>
          </p:cNvCxnSpPr>
          <p:nvPr/>
        </p:nvCxnSpPr>
        <p:spPr>
          <a:xfrm flipH="1" flipV="1">
            <a:off x="3258060" y="4300908"/>
            <a:ext cx="312298" cy="754286"/>
          </a:xfrm>
          <a:prstGeom prst="straightConnector1">
            <a:avLst/>
          </a:prstGeom>
          <a:ln>
            <a:solidFill>
              <a:schemeClr val="tx1"/>
            </a:solidFill>
            <a:headEnd type="none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4" idx="0"/>
            <a:endCxn id="22" idx="4"/>
          </p:cNvCxnSpPr>
          <p:nvPr/>
        </p:nvCxnSpPr>
        <p:spPr>
          <a:xfrm flipV="1">
            <a:off x="3570358" y="4301207"/>
            <a:ext cx="754955" cy="753987"/>
          </a:xfrm>
          <a:prstGeom prst="straightConnector1">
            <a:avLst/>
          </a:prstGeom>
          <a:ln>
            <a:solidFill>
              <a:schemeClr val="tx1"/>
            </a:solidFill>
            <a:headEnd type="none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0"/>
            <a:endCxn id="13" idx="4"/>
          </p:cNvCxnSpPr>
          <p:nvPr/>
        </p:nvCxnSpPr>
        <p:spPr>
          <a:xfrm flipH="1" flipV="1">
            <a:off x="2480832" y="4283072"/>
            <a:ext cx="1778374" cy="77212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0"/>
            <a:endCxn id="24" idx="4"/>
          </p:cNvCxnSpPr>
          <p:nvPr/>
        </p:nvCxnSpPr>
        <p:spPr>
          <a:xfrm flipV="1">
            <a:off x="4259206" y="4294518"/>
            <a:ext cx="546935" cy="760676"/>
          </a:xfrm>
          <a:prstGeom prst="straightConnector1">
            <a:avLst/>
          </a:prstGeom>
          <a:ln>
            <a:solidFill>
              <a:schemeClr val="tx1"/>
            </a:solidFill>
            <a:headEnd type="none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ontent Placeholder 2"/>
          <p:cNvSpPr txBox="1">
            <a:spLocks/>
          </p:cNvSpPr>
          <p:nvPr/>
        </p:nvSpPr>
        <p:spPr>
          <a:xfrm>
            <a:off x="3912445" y="4477948"/>
            <a:ext cx="816616" cy="163986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Emission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Freeform 33"/>
          <p:cNvSpPr/>
          <p:nvPr/>
        </p:nvSpPr>
        <p:spPr>
          <a:xfrm rot="20525016" flipH="1" flipV="1">
            <a:off x="3067661" y="5396323"/>
            <a:ext cx="321533" cy="116996"/>
          </a:xfrm>
          <a:custGeom>
            <a:avLst/>
            <a:gdLst>
              <a:gd name="connsiteX0" fmla="*/ 0 w 1341120"/>
              <a:gd name="connsiteY0" fmla="*/ 151608 h 572232"/>
              <a:gd name="connsiteX1" fmla="*/ 804672 w 1341120"/>
              <a:gd name="connsiteY1" fmla="*/ 23592 h 572232"/>
              <a:gd name="connsiteX2" fmla="*/ 1341120 w 1341120"/>
              <a:gd name="connsiteY2" fmla="*/ 572232 h 57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1120" h="572232">
                <a:moveTo>
                  <a:pt x="0" y="151608"/>
                </a:moveTo>
                <a:cubicBezTo>
                  <a:pt x="290576" y="52548"/>
                  <a:pt x="581152" y="-46512"/>
                  <a:pt x="804672" y="23592"/>
                </a:cubicBezTo>
                <a:cubicBezTo>
                  <a:pt x="1028192" y="93696"/>
                  <a:pt x="1184656" y="332964"/>
                  <a:pt x="1341120" y="572232"/>
                </a:cubicBezTo>
              </a:path>
            </a:pathLst>
          </a:custGeom>
          <a:noFill/>
          <a:ln>
            <a:headEnd type="stealth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 rot="9783246" flipH="1" flipV="1">
            <a:off x="3061971" y="5054675"/>
            <a:ext cx="321533" cy="116996"/>
          </a:xfrm>
          <a:custGeom>
            <a:avLst/>
            <a:gdLst>
              <a:gd name="connsiteX0" fmla="*/ 0 w 1341120"/>
              <a:gd name="connsiteY0" fmla="*/ 151608 h 572232"/>
              <a:gd name="connsiteX1" fmla="*/ 804672 w 1341120"/>
              <a:gd name="connsiteY1" fmla="*/ 23592 h 572232"/>
              <a:gd name="connsiteX2" fmla="*/ 1341120 w 1341120"/>
              <a:gd name="connsiteY2" fmla="*/ 572232 h 57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1120" h="572232">
                <a:moveTo>
                  <a:pt x="0" y="151608"/>
                </a:moveTo>
                <a:cubicBezTo>
                  <a:pt x="290576" y="52548"/>
                  <a:pt x="581152" y="-46512"/>
                  <a:pt x="804672" y="23592"/>
                </a:cubicBezTo>
                <a:cubicBezTo>
                  <a:pt x="1028192" y="93696"/>
                  <a:pt x="1184656" y="332964"/>
                  <a:pt x="1341120" y="572232"/>
                </a:cubicBezTo>
              </a:path>
            </a:pathLst>
          </a:custGeom>
          <a:noFill/>
          <a:ln>
            <a:headEnd type="stealth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 rot="20525016" flipH="1" flipV="1">
            <a:off x="3757061" y="5401988"/>
            <a:ext cx="321533" cy="116996"/>
          </a:xfrm>
          <a:custGeom>
            <a:avLst/>
            <a:gdLst>
              <a:gd name="connsiteX0" fmla="*/ 0 w 1341120"/>
              <a:gd name="connsiteY0" fmla="*/ 151608 h 572232"/>
              <a:gd name="connsiteX1" fmla="*/ 804672 w 1341120"/>
              <a:gd name="connsiteY1" fmla="*/ 23592 h 572232"/>
              <a:gd name="connsiteX2" fmla="*/ 1341120 w 1341120"/>
              <a:gd name="connsiteY2" fmla="*/ 572232 h 57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1120" h="572232">
                <a:moveTo>
                  <a:pt x="0" y="151608"/>
                </a:moveTo>
                <a:cubicBezTo>
                  <a:pt x="290576" y="52548"/>
                  <a:pt x="581152" y="-46512"/>
                  <a:pt x="804672" y="23592"/>
                </a:cubicBezTo>
                <a:cubicBezTo>
                  <a:pt x="1028192" y="93696"/>
                  <a:pt x="1184656" y="332964"/>
                  <a:pt x="1341120" y="572232"/>
                </a:cubicBezTo>
              </a:path>
            </a:pathLst>
          </a:custGeom>
          <a:noFill/>
          <a:ln>
            <a:headEnd type="stealth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/>
          <p:cNvSpPr/>
          <p:nvPr/>
        </p:nvSpPr>
        <p:spPr>
          <a:xfrm rot="588857">
            <a:off x="4214414" y="5266487"/>
            <a:ext cx="483886" cy="485035"/>
          </a:xfrm>
          <a:prstGeom prst="arc">
            <a:avLst>
              <a:gd name="adj1" fmla="val 16200000"/>
              <a:gd name="adj2" fmla="val 10185818"/>
            </a:avLst>
          </a:prstGeom>
          <a:noFill/>
          <a:ln>
            <a:headEnd type="stealth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8" name="Arc 37"/>
          <p:cNvSpPr/>
          <p:nvPr/>
        </p:nvSpPr>
        <p:spPr>
          <a:xfrm rot="5129880">
            <a:off x="2454743" y="5266488"/>
            <a:ext cx="483886" cy="485035"/>
          </a:xfrm>
          <a:prstGeom prst="arc">
            <a:avLst>
              <a:gd name="adj1" fmla="val 16200000"/>
              <a:gd name="adj2" fmla="val 10185818"/>
            </a:avLst>
          </a:prstGeom>
          <a:noFill/>
          <a:ln>
            <a:headEnd type="stealth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2253899" y="4819031"/>
            <a:ext cx="2663952" cy="334304"/>
          </a:xfrm>
          <a:custGeom>
            <a:avLst/>
            <a:gdLst>
              <a:gd name="connsiteX0" fmla="*/ 381076 w 2421092"/>
              <a:gd name="connsiteY0" fmla="*/ 597432 h 597432"/>
              <a:gd name="connsiteX1" fmla="*/ 39700 w 2421092"/>
              <a:gd name="connsiteY1" fmla="*/ 225576 h 597432"/>
              <a:gd name="connsiteX2" fmla="*/ 1197940 w 2421092"/>
              <a:gd name="connsiteY2" fmla="*/ 24 h 597432"/>
              <a:gd name="connsiteX3" fmla="*/ 2386660 w 2421092"/>
              <a:gd name="connsiteY3" fmla="*/ 213384 h 597432"/>
              <a:gd name="connsiteX4" fmla="*/ 1984324 w 2421092"/>
              <a:gd name="connsiteY4" fmla="*/ 554760 h 59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1092" h="597432">
                <a:moveTo>
                  <a:pt x="381076" y="597432"/>
                </a:moveTo>
                <a:cubicBezTo>
                  <a:pt x="142316" y="461288"/>
                  <a:pt x="-96444" y="325144"/>
                  <a:pt x="39700" y="225576"/>
                </a:cubicBezTo>
                <a:cubicBezTo>
                  <a:pt x="175844" y="126008"/>
                  <a:pt x="806780" y="2056"/>
                  <a:pt x="1197940" y="24"/>
                </a:cubicBezTo>
                <a:cubicBezTo>
                  <a:pt x="1589100" y="-2008"/>
                  <a:pt x="2255596" y="120928"/>
                  <a:pt x="2386660" y="213384"/>
                </a:cubicBezTo>
                <a:cubicBezTo>
                  <a:pt x="2517724" y="305840"/>
                  <a:pt x="2251024" y="430300"/>
                  <a:pt x="1984324" y="554760"/>
                </a:cubicBezTo>
              </a:path>
            </a:pathLst>
          </a:custGeom>
          <a:noFill/>
          <a:ln>
            <a:tailEnd type="stealth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4457708" y="5477946"/>
            <a:ext cx="816616" cy="163986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Transition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726480" y="2925213"/>
            <a:ext cx="3691859" cy="738077"/>
            <a:chOff x="1186933" y="2903477"/>
            <a:chExt cx="7704858" cy="1681934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12" t="28353" r="14941" b="14940"/>
            <a:stretch/>
          </p:blipFill>
          <p:spPr>
            <a:xfrm>
              <a:off x="6065319" y="3281073"/>
              <a:ext cx="1765893" cy="672129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12" t="28353" r="14941" b="14940"/>
            <a:stretch/>
          </p:blipFill>
          <p:spPr>
            <a:xfrm>
              <a:off x="6948267" y="3281071"/>
              <a:ext cx="882945" cy="67212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6933" y="2903477"/>
              <a:ext cx="7704858" cy="1681934"/>
            </a:xfrm>
            <a:prstGeom prst="rect">
              <a:avLst/>
            </a:prstGeom>
          </p:spPr>
        </p:pic>
        <p:sp>
          <p:nvSpPr>
            <p:cNvPr id="47" name="Freeform 46"/>
            <p:cNvSpPr/>
            <p:nvPr/>
          </p:nvSpPr>
          <p:spPr>
            <a:xfrm>
              <a:off x="1791479" y="3281688"/>
              <a:ext cx="1856791" cy="1197004"/>
            </a:xfrm>
            <a:custGeom>
              <a:avLst/>
              <a:gdLst>
                <a:gd name="connsiteX0" fmla="*/ 0 w 1856791"/>
                <a:gd name="connsiteY0" fmla="*/ 1197005 h 1197005"/>
                <a:gd name="connsiteX1" fmla="*/ 307910 w 1856791"/>
                <a:gd name="connsiteY1" fmla="*/ 1085038 h 1197005"/>
                <a:gd name="connsiteX2" fmla="*/ 457200 w 1856791"/>
                <a:gd name="connsiteY2" fmla="*/ 907756 h 1197005"/>
                <a:gd name="connsiteX3" fmla="*/ 587828 w 1856791"/>
                <a:gd name="connsiteY3" fmla="*/ 637168 h 1197005"/>
                <a:gd name="connsiteX4" fmla="*/ 709126 w 1856791"/>
                <a:gd name="connsiteY4" fmla="*/ 357250 h 1197005"/>
                <a:gd name="connsiteX5" fmla="*/ 830424 w 1856791"/>
                <a:gd name="connsiteY5" fmla="*/ 68001 h 1197005"/>
                <a:gd name="connsiteX6" fmla="*/ 914400 w 1856791"/>
                <a:gd name="connsiteY6" fmla="*/ 21348 h 1197005"/>
                <a:gd name="connsiteX7" fmla="*/ 970383 w 1856791"/>
                <a:gd name="connsiteY7" fmla="*/ 2687 h 1197005"/>
                <a:gd name="connsiteX8" fmla="*/ 1073020 w 1856791"/>
                <a:gd name="connsiteY8" fmla="*/ 77331 h 1197005"/>
                <a:gd name="connsiteX9" fmla="*/ 1250302 w 1856791"/>
                <a:gd name="connsiteY9" fmla="*/ 431895 h 1197005"/>
                <a:gd name="connsiteX10" fmla="*/ 1436914 w 1856791"/>
                <a:gd name="connsiteY10" fmla="*/ 833111 h 1197005"/>
                <a:gd name="connsiteX11" fmla="*/ 1707502 w 1856791"/>
                <a:gd name="connsiteY11" fmla="*/ 1122360 h 1197005"/>
                <a:gd name="connsiteX12" fmla="*/ 1856791 w 1856791"/>
                <a:gd name="connsiteY12" fmla="*/ 1159682 h 1197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56791" h="1197005">
                  <a:moveTo>
                    <a:pt x="0" y="1197005"/>
                  </a:moveTo>
                  <a:cubicBezTo>
                    <a:pt x="115855" y="1165125"/>
                    <a:pt x="231710" y="1133246"/>
                    <a:pt x="307910" y="1085038"/>
                  </a:cubicBezTo>
                  <a:cubicBezTo>
                    <a:pt x="384110" y="1036830"/>
                    <a:pt x="410547" y="982401"/>
                    <a:pt x="457200" y="907756"/>
                  </a:cubicBezTo>
                  <a:cubicBezTo>
                    <a:pt x="503853" y="833111"/>
                    <a:pt x="545840" y="728919"/>
                    <a:pt x="587828" y="637168"/>
                  </a:cubicBezTo>
                  <a:cubicBezTo>
                    <a:pt x="629816" y="545417"/>
                    <a:pt x="668693" y="452111"/>
                    <a:pt x="709126" y="357250"/>
                  </a:cubicBezTo>
                  <a:cubicBezTo>
                    <a:pt x="749559" y="262389"/>
                    <a:pt x="796212" y="123985"/>
                    <a:pt x="830424" y="68001"/>
                  </a:cubicBezTo>
                  <a:cubicBezTo>
                    <a:pt x="864636" y="12017"/>
                    <a:pt x="891074" y="32234"/>
                    <a:pt x="914400" y="21348"/>
                  </a:cubicBezTo>
                  <a:cubicBezTo>
                    <a:pt x="937726" y="10462"/>
                    <a:pt x="943946" y="-6643"/>
                    <a:pt x="970383" y="2687"/>
                  </a:cubicBezTo>
                  <a:cubicBezTo>
                    <a:pt x="996820" y="12017"/>
                    <a:pt x="1026367" y="5796"/>
                    <a:pt x="1073020" y="77331"/>
                  </a:cubicBezTo>
                  <a:cubicBezTo>
                    <a:pt x="1119673" y="148866"/>
                    <a:pt x="1189653" y="305932"/>
                    <a:pt x="1250302" y="431895"/>
                  </a:cubicBezTo>
                  <a:cubicBezTo>
                    <a:pt x="1310951" y="557858"/>
                    <a:pt x="1360714" y="718034"/>
                    <a:pt x="1436914" y="833111"/>
                  </a:cubicBezTo>
                  <a:cubicBezTo>
                    <a:pt x="1513114" y="948188"/>
                    <a:pt x="1637523" y="1067931"/>
                    <a:pt x="1707502" y="1122360"/>
                  </a:cubicBezTo>
                  <a:cubicBezTo>
                    <a:pt x="1777482" y="1176788"/>
                    <a:pt x="1817136" y="1168235"/>
                    <a:pt x="1856791" y="1159682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476977" y="3584774"/>
              <a:ext cx="3653064" cy="902653"/>
            </a:xfrm>
            <a:custGeom>
              <a:avLst/>
              <a:gdLst>
                <a:gd name="connsiteX0" fmla="*/ 0 w 1856791"/>
                <a:gd name="connsiteY0" fmla="*/ 1197005 h 1197005"/>
                <a:gd name="connsiteX1" fmla="*/ 307910 w 1856791"/>
                <a:gd name="connsiteY1" fmla="*/ 1085038 h 1197005"/>
                <a:gd name="connsiteX2" fmla="*/ 457200 w 1856791"/>
                <a:gd name="connsiteY2" fmla="*/ 907756 h 1197005"/>
                <a:gd name="connsiteX3" fmla="*/ 587828 w 1856791"/>
                <a:gd name="connsiteY3" fmla="*/ 637168 h 1197005"/>
                <a:gd name="connsiteX4" fmla="*/ 709126 w 1856791"/>
                <a:gd name="connsiteY4" fmla="*/ 357250 h 1197005"/>
                <a:gd name="connsiteX5" fmla="*/ 830424 w 1856791"/>
                <a:gd name="connsiteY5" fmla="*/ 68001 h 1197005"/>
                <a:gd name="connsiteX6" fmla="*/ 914400 w 1856791"/>
                <a:gd name="connsiteY6" fmla="*/ 21348 h 1197005"/>
                <a:gd name="connsiteX7" fmla="*/ 970383 w 1856791"/>
                <a:gd name="connsiteY7" fmla="*/ 2687 h 1197005"/>
                <a:gd name="connsiteX8" fmla="*/ 1073020 w 1856791"/>
                <a:gd name="connsiteY8" fmla="*/ 77331 h 1197005"/>
                <a:gd name="connsiteX9" fmla="*/ 1250302 w 1856791"/>
                <a:gd name="connsiteY9" fmla="*/ 431895 h 1197005"/>
                <a:gd name="connsiteX10" fmla="*/ 1436914 w 1856791"/>
                <a:gd name="connsiteY10" fmla="*/ 833111 h 1197005"/>
                <a:gd name="connsiteX11" fmla="*/ 1707502 w 1856791"/>
                <a:gd name="connsiteY11" fmla="*/ 1122360 h 1197005"/>
                <a:gd name="connsiteX12" fmla="*/ 1856791 w 1856791"/>
                <a:gd name="connsiteY12" fmla="*/ 1159682 h 1197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56791" h="1197005">
                  <a:moveTo>
                    <a:pt x="0" y="1197005"/>
                  </a:moveTo>
                  <a:cubicBezTo>
                    <a:pt x="115855" y="1165125"/>
                    <a:pt x="231710" y="1133246"/>
                    <a:pt x="307910" y="1085038"/>
                  </a:cubicBezTo>
                  <a:cubicBezTo>
                    <a:pt x="384110" y="1036830"/>
                    <a:pt x="410547" y="982401"/>
                    <a:pt x="457200" y="907756"/>
                  </a:cubicBezTo>
                  <a:cubicBezTo>
                    <a:pt x="503853" y="833111"/>
                    <a:pt x="545840" y="728919"/>
                    <a:pt x="587828" y="637168"/>
                  </a:cubicBezTo>
                  <a:cubicBezTo>
                    <a:pt x="629816" y="545417"/>
                    <a:pt x="668693" y="452111"/>
                    <a:pt x="709126" y="357250"/>
                  </a:cubicBezTo>
                  <a:cubicBezTo>
                    <a:pt x="749559" y="262389"/>
                    <a:pt x="796212" y="123985"/>
                    <a:pt x="830424" y="68001"/>
                  </a:cubicBezTo>
                  <a:cubicBezTo>
                    <a:pt x="864636" y="12017"/>
                    <a:pt x="891074" y="32234"/>
                    <a:pt x="914400" y="21348"/>
                  </a:cubicBezTo>
                  <a:cubicBezTo>
                    <a:pt x="937726" y="10462"/>
                    <a:pt x="943946" y="-6643"/>
                    <a:pt x="970383" y="2687"/>
                  </a:cubicBezTo>
                  <a:cubicBezTo>
                    <a:pt x="996820" y="12017"/>
                    <a:pt x="1026367" y="5796"/>
                    <a:pt x="1073020" y="77331"/>
                  </a:cubicBezTo>
                  <a:cubicBezTo>
                    <a:pt x="1119673" y="148866"/>
                    <a:pt x="1189653" y="305932"/>
                    <a:pt x="1250302" y="431895"/>
                  </a:cubicBezTo>
                  <a:cubicBezTo>
                    <a:pt x="1310951" y="557858"/>
                    <a:pt x="1360714" y="718034"/>
                    <a:pt x="1436914" y="833111"/>
                  </a:cubicBezTo>
                  <a:cubicBezTo>
                    <a:pt x="1513114" y="948188"/>
                    <a:pt x="1637523" y="1067931"/>
                    <a:pt x="1707502" y="1122360"/>
                  </a:cubicBezTo>
                  <a:cubicBezTo>
                    <a:pt x="1777482" y="1176788"/>
                    <a:pt x="1817136" y="1168235"/>
                    <a:pt x="1856791" y="1159682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4674666" y="3652413"/>
              <a:ext cx="3653064" cy="813684"/>
            </a:xfrm>
            <a:custGeom>
              <a:avLst/>
              <a:gdLst>
                <a:gd name="connsiteX0" fmla="*/ 0 w 1856791"/>
                <a:gd name="connsiteY0" fmla="*/ 1197005 h 1197005"/>
                <a:gd name="connsiteX1" fmla="*/ 307910 w 1856791"/>
                <a:gd name="connsiteY1" fmla="*/ 1085038 h 1197005"/>
                <a:gd name="connsiteX2" fmla="*/ 457200 w 1856791"/>
                <a:gd name="connsiteY2" fmla="*/ 907756 h 1197005"/>
                <a:gd name="connsiteX3" fmla="*/ 587828 w 1856791"/>
                <a:gd name="connsiteY3" fmla="*/ 637168 h 1197005"/>
                <a:gd name="connsiteX4" fmla="*/ 709126 w 1856791"/>
                <a:gd name="connsiteY4" fmla="*/ 357250 h 1197005"/>
                <a:gd name="connsiteX5" fmla="*/ 830424 w 1856791"/>
                <a:gd name="connsiteY5" fmla="*/ 68001 h 1197005"/>
                <a:gd name="connsiteX6" fmla="*/ 914400 w 1856791"/>
                <a:gd name="connsiteY6" fmla="*/ 21348 h 1197005"/>
                <a:gd name="connsiteX7" fmla="*/ 970383 w 1856791"/>
                <a:gd name="connsiteY7" fmla="*/ 2687 h 1197005"/>
                <a:gd name="connsiteX8" fmla="*/ 1073020 w 1856791"/>
                <a:gd name="connsiteY8" fmla="*/ 77331 h 1197005"/>
                <a:gd name="connsiteX9" fmla="*/ 1250302 w 1856791"/>
                <a:gd name="connsiteY9" fmla="*/ 431895 h 1197005"/>
                <a:gd name="connsiteX10" fmla="*/ 1436914 w 1856791"/>
                <a:gd name="connsiteY10" fmla="*/ 833111 h 1197005"/>
                <a:gd name="connsiteX11" fmla="*/ 1707502 w 1856791"/>
                <a:gd name="connsiteY11" fmla="*/ 1122360 h 1197005"/>
                <a:gd name="connsiteX12" fmla="*/ 1856791 w 1856791"/>
                <a:gd name="connsiteY12" fmla="*/ 1159682 h 1197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56791" h="1197005">
                  <a:moveTo>
                    <a:pt x="0" y="1197005"/>
                  </a:moveTo>
                  <a:cubicBezTo>
                    <a:pt x="115855" y="1165125"/>
                    <a:pt x="231710" y="1133246"/>
                    <a:pt x="307910" y="1085038"/>
                  </a:cubicBezTo>
                  <a:cubicBezTo>
                    <a:pt x="384110" y="1036830"/>
                    <a:pt x="410547" y="982401"/>
                    <a:pt x="457200" y="907756"/>
                  </a:cubicBezTo>
                  <a:cubicBezTo>
                    <a:pt x="503853" y="833111"/>
                    <a:pt x="545840" y="728919"/>
                    <a:pt x="587828" y="637168"/>
                  </a:cubicBezTo>
                  <a:cubicBezTo>
                    <a:pt x="629816" y="545417"/>
                    <a:pt x="668693" y="452111"/>
                    <a:pt x="709126" y="357250"/>
                  </a:cubicBezTo>
                  <a:cubicBezTo>
                    <a:pt x="749559" y="262389"/>
                    <a:pt x="796212" y="123985"/>
                    <a:pt x="830424" y="68001"/>
                  </a:cubicBezTo>
                  <a:cubicBezTo>
                    <a:pt x="864636" y="12017"/>
                    <a:pt x="891074" y="32234"/>
                    <a:pt x="914400" y="21348"/>
                  </a:cubicBezTo>
                  <a:cubicBezTo>
                    <a:pt x="937726" y="10462"/>
                    <a:pt x="943946" y="-6643"/>
                    <a:pt x="970383" y="2687"/>
                  </a:cubicBezTo>
                  <a:cubicBezTo>
                    <a:pt x="996820" y="12017"/>
                    <a:pt x="1026367" y="5796"/>
                    <a:pt x="1073020" y="77331"/>
                  </a:cubicBezTo>
                  <a:cubicBezTo>
                    <a:pt x="1119673" y="148866"/>
                    <a:pt x="1189653" y="305932"/>
                    <a:pt x="1250302" y="431895"/>
                  </a:cubicBezTo>
                  <a:cubicBezTo>
                    <a:pt x="1310951" y="557858"/>
                    <a:pt x="1360714" y="718034"/>
                    <a:pt x="1436914" y="833111"/>
                  </a:cubicBezTo>
                  <a:cubicBezTo>
                    <a:pt x="1513114" y="948188"/>
                    <a:pt x="1637523" y="1067931"/>
                    <a:pt x="1707502" y="1122360"/>
                  </a:cubicBezTo>
                  <a:cubicBezTo>
                    <a:pt x="1777482" y="1176788"/>
                    <a:pt x="1817136" y="1168235"/>
                    <a:pt x="1856791" y="1159682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6884902" y="3820701"/>
              <a:ext cx="1389269" cy="645394"/>
            </a:xfrm>
            <a:custGeom>
              <a:avLst/>
              <a:gdLst>
                <a:gd name="connsiteX0" fmla="*/ 0 w 1856791"/>
                <a:gd name="connsiteY0" fmla="*/ 1197005 h 1197005"/>
                <a:gd name="connsiteX1" fmla="*/ 307910 w 1856791"/>
                <a:gd name="connsiteY1" fmla="*/ 1085038 h 1197005"/>
                <a:gd name="connsiteX2" fmla="*/ 457200 w 1856791"/>
                <a:gd name="connsiteY2" fmla="*/ 907756 h 1197005"/>
                <a:gd name="connsiteX3" fmla="*/ 587828 w 1856791"/>
                <a:gd name="connsiteY3" fmla="*/ 637168 h 1197005"/>
                <a:gd name="connsiteX4" fmla="*/ 709126 w 1856791"/>
                <a:gd name="connsiteY4" fmla="*/ 357250 h 1197005"/>
                <a:gd name="connsiteX5" fmla="*/ 830424 w 1856791"/>
                <a:gd name="connsiteY5" fmla="*/ 68001 h 1197005"/>
                <a:gd name="connsiteX6" fmla="*/ 914400 w 1856791"/>
                <a:gd name="connsiteY6" fmla="*/ 21348 h 1197005"/>
                <a:gd name="connsiteX7" fmla="*/ 970383 w 1856791"/>
                <a:gd name="connsiteY7" fmla="*/ 2687 h 1197005"/>
                <a:gd name="connsiteX8" fmla="*/ 1073020 w 1856791"/>
                <a:gd name="connsiteY8" fmla="*/ 77331 h 1197005"/>
                <a:gd name="connsiteX9" fmla="*/ 1250302 w 1856791"/>
                <a:gd name="connsiteY9" fmla="*/ 431895 h 1197005"/>
                <a:gd name="connsiteX10" fmla="*/ 1436914 w 1856791"/>
                <a:gd name="connsiteY10" fmla="*/ 833111 h 1197005"/>
                <a:gd name="connsiteX11" fmla="*/ 1707502 w 1856791"/>
                <a:gd name="connsiteY11" fmla="*/ 1122360 h 1197005"/>
                <a:gd name="connsiteX12" fmla="*/ 1856791 w 1856791"/>
                <a:gd name="connsiteY12" fmla="*/ 1159682 h 1197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56791" h="1197005">
                  <a:moveTo>
                    <a:pt x="0" y="1197005"/>
                  </a:moveTo>
                  <a:cubicBezTo>
                    <a:pt x="115855" y="1165125"/>
                    <a:pt x="231710" y="1133246"/>
                    <a:pt x="307910" y="1085038"/>
                  </a:cubicBezTo>
                  <a:cubicBezTo>
                    <a:pt x="384110" y="1036830"/>
                    <a:pt x="410547" y="982401"/>
                    <a:pt x="457200" y="907756"/>
                  </a:cubicBezTo>
                  <a:cubicBezTo>
                    <a:pt x="503853" y="833111"/>
                    <a:pt x="545840" y="728919"/>
                    <a:pt x="587828" y="637168"/>
                  </a:cubicBezTo>
                  <a:cubicBezTo>
                    <a:pt x="629816" y="545417"/>
                    <a:pt x="668693" y="452111"/>
                    <a:pt x="709126" y="357250"/>
                  </a:cubicBezTo>
                  <a:cubicBezTo>
                    <a:pt x="749559" y="262389"/>
                    <a:pt x="796212" y="123985"/>
                    <a:pt x="830424" y="68001"/>
                  </a:cubicBezTo>
                  <a:cubicBezTo>
                    <a:pt x="864636" y="12017"/>
                    <a:pt x="891074" y="32234"/>
                    <a:pt x="914400" y="21348"/>
                  </a:cubicBezTo>
                  <a:cubicBezTo>
                    <a:pt x="937726" y="10462"/>
                    <a:pt x="943946" y="-6643"/>
                    <a:pt x="970383" y="2687"/>
                  </a:cubicBezTo>
                  <a:cubicBezTo>
                    <a:pt x="996820" y="12017"/>
                    <a:pt x="1026367" y="5796"/>
                    <a:pt x="1073020" y="77331"/>
                  </a:cubicBezTo>
                  <a:cubicBezTo>
                    <a:pt x="1119673" y="148866"/>
                    <a:pt x="1189653" y="305932"/>
                    <a:pt x="1250302" y="431895"/>
                  </a:cubicBezTo>
                  <a:cubicBezTo>
                    <a:pt x="1310951" y="557858"/>
                    <a:pt x="1360714" y="718034"/>
                    <a:pt x="1436914" y="833111"/>
                  </a:cubicBezTo>
                  <a:cubicBezTo>
                    <a:pt x="1513114" y="948188"/>
                    <a:pt x="1637523" y="1067931"/>
                    <a:pt x="1707502" y="1122360"/>
                  </a:cubicBezTo>
                  <a:cubicBezTo>
                    <a:pt x="1777482" y="1176788"/>
                    <a:pt x="1817136" y="1168235"/>
                    <a:pt x="1856791" y="1159682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5" name="Straight Connector 54"/>
          <p:cNvCxnSpPr>
            <a:stCxn id="47" idx="7"/>
            <a:endCxn id="13" idx="0"/>
          </p:cNvCxnSpPr>
          <p:nvPr/>
        </p:nvCxnSpPr>
        <p:spPr>
          <a:xfrm flipH="1">
            <a:off x="2480832" y="3092362"/>
            <a:ext cx="291" cy="7368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1" idx="7"/>
            <a:endCxn id="21" idx="0"/>
          </p:cNvCxnSpPr>
          <p:nvPr/>
        </p:nvCxnSpPr>
        <p:spPr>
          <a:xfrm flipH="1">
            <a:off x="3258060" y="3225074"/>
            <a:ext cx="1340" cy="6220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2" idx="7"/>
            <a:endCxn id="22" idx="0"/>
          </p:cNvCxnSpPr>
          <p:nvPr/>
        </p:nvCxnSpPr>
        <p:spPr>
          <a:xfrm>
            <a:off x="4312445" y="3254668"/>
            <a:ext cx="12868" cy="5927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53" idx="7"/>
            <a:endCxn id="24" idx="0"/>
          </p:cNvCxnSpPr>
          <p:nvPr/>
        </p:nvCxnSpPr>
        <p:spPr>
          <a:xfrm>
            <a:off x="4804613" y="3328352"/>
            <a:ext cx="1528" cy="5123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ontent Placeholder 2"/>
          <p:cNvSpPr txBox="1">
            <a:spLocks/>
          </p:cNvSpPr>
          <p:nvPr/>
        </p:nvSpPr>
        <p:spPr>
          <a:xfrm>
            <a:off x="1115616" y="2852936"/>
            <a:ext cx="1062364" cy="306298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Behaviours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>
            <a:off x="1169868" y="3159234"/>
            <a:ext cx="432048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05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ontent Placeholder 2"/>
          <p:cNvSpPr txBox="1">
            <a:spLocks/>
          </p:cNvSpPr>
          <p:nvPr/>
        </p:nvSpPr>
        <p:spPr>
          <a:xfrm>
            <a:off x="5573603" y="3253865"/>
            <a:ext cx="2821762" cy="1388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300" b="1" dirty="0" smtClean="0"/>
              <a:t>Mixture Model</a:t>
            </a:r>
            <a:endParaRPr lang="en-US" sz="1300" b="1" dirty="0"/>
          </a:p>
        </p:txBody>
      </p:sp>
      <p:sp>
        <p:nvSpPr>
          <p:cNvPr id="125" name="Content Placeholder 2"/>
          <p:cNvSpPr txBox="1">
            <a:spLocks/>
          </p:cNvSpPr>
          <p:nvPr/>
        </p:nvSpPr>
        <p:spPr>
          <a:xfrm>
            <a:off x="5573603" y="4819030"/>
            <a:ext cx="2821762" cy="11302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300" b="1" dirty="0" smtClean="0"/>
              <a:t>Markov State Transition probability</a:t>
            </a:r>
            <a:endParaRPr lang="en-US" sz="13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Methodology</a:t>
            </a:r>
            <a:endParaRPr lang="en-US" sz="3200" dirty="0"/>
          </a:p>
        </p:txBody>
      </p:sp>
      <p:sp>
        <p:nvSpPr>
          <p:cNvPr id="32" name="TextBox 31"/>
          <p:cNvSpPr txBox="1"/>
          <p:nvPr/>
        </p:nvSpPr>
        <p:spPr>
          <a:xfrm>
            <a:off x="818456" y="1412776"/>
            <a:ext cx="8064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dirty="0" smtClean="0"/>
              <a:t>Churners and non-churners exhibit different behaviours generated by some </a:t>
            </a:r>
            <a:r>
              <a:rPr lang="en-GB" sz="1600" b="1" dirty="0" smtClean="0"/>
              <a:t>states</a:t>
            </a:r>
            <a:endParaRPr lang="en-GB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dirty="0" smtClean="0"/>
              <a:t>Generative process: State </a:t>
            </a:r>
            <a:r>
              <a:rPr lang="en-GB" sz="1600" dirty="0" smtClean="0">
                <a:sym typeface="Wingdings" panose="05000000000000000000" pitchFamily="2" charset="2"/>
              </a:rPr>
              <a:t> Cluster  Behaviour observations</a:t>
            </a:r>
            <a:endParaRPr lang="en-GB" sz="1600" b="1" dirty="0" smtClean="0"/>
          </a:p>
        </p:txBody>
      </p:sp>
      <p:sp>
        <p:nvSpPr>
          <p:cNvPr id="62" name="Content Placeholder 2"/>
          <p:cNvSpPr>
            <a:spLocks noGrp="1"/>
          </p:cNvSpPr>
          <p:nvPr>
            <p:ph idx="1"/>
          </p:nvPr>
        </p:nvSpPr>
        <p:spPr>
          <a:xfrm>
            <a:off x="899592" y="980728"/>
            <a:ext cx="8064896" cy="432048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/>
          <a:p>
            <a:pPr marL="0" indent="0">
              <a:buNone/>
            </a:pPr>
            <a:r>
              <a:rPr lang="en-GB" sz="2000" dirty="0" smtClean="0"/>
              <a:t>Key Assumptions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2250538" y="3829260"/>
                <a:ext cx="460587" cy="45381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538" y="3829260"/>
                <a:ext cx="460587" cy="45381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3340064" y="5055194"/>
                <a:ext cx="460587" cy="4538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064" y="5055194"/>
                <a:ext cx="460587" cy="45381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1169868" y="4743410"/>
            <a:ext cx="432048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/>
              <p:cNvSpPr/>
              <p:nvPr/>
            </p:nvSpPr>
            <p:spPr>
              <a:xfrm>
                <a:off x="4028912" y="5055194"/>
                <a:ext cx="460587" cy="4538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Ova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912" y="5055194"/>
                <a:ext cx="460587" cy="45381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/>
              <p:cNvSpPr/>
              <p:nvPr/>
            </p:nvSpPr>
            <p:spPr>
              <a:xfrm>
                <a:off x="2651216" y="5055194"/>
                <a:ext cx="460587" cy="4538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Ova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216" y="5055194"/>
                <a:ext cx="460587" cy="45381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2"/>
          <p:cNvSpPr txBox="1">
            <a:spLocks/>
          </p:cNvSpPr>
          <p:nvPr/>
        </p:nvSpPr>
        <p:spPr>
          <a:xfrm>
            <a:off x="1115616" y="3894203"/>
            <a:ext cx="1062364" cy="306298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Clusters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143431" y="5128951"/>
            <a:ext cx="818525" cy="306298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States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Arrow Connector 19"/>
          <p:cNvCxnSpPr>
            <a:stCxn id="17" idx="0"/>
            <a:endCxn id="13" idx="4"/>
          </p:cNvCxnSpPr>
          <p:nvPr/>
        </p:nvCxnSpPr>
        <p:spPr>
          <a:xfrm flipH="1" flipV="1">
            <a:off x="2480832" y="4283072"/>
            <a:ext cx="400678" cy="772122"/>
          </a:xfrm>
          <a:prstGeom prst="straightConnector1">
            <a:avLst/>
          </a:prstGeom>
          <a:ln>
            <a:solidFill>
              <a:schemeClr val="tx1"/>
            </a:solidFill>
            <a:headEnd type="none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3027766" y="3847096"/>
                <a:ext cx="460587" cy="453812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766" y="3847096"/>
                <a:ext cx="460587" cy="45381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4095019" y="3847395"/>
                <a:ext cx="460587" cy="45381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019" y="3847395"/>
                <a:ext cx="460587" cy="453812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/>
              <p:cNvSpPr/>
              <p:nvPr/>
            </p:nvSpPr>
            <p:spPr>
              <a:xfrm>
                <a:off x="4575847" y="3840706"/>
                <a:ext cx="460587" cy="453812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847" y="3840706"/>
                <a:ext cx="460587" cy="453812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17" idx="0"/>
            <a:endCxn id="21" idx="4"/>
          </p:cNvCxnSpPr>
          <p:nvPr/>
        </p:nvCxnSpPr>
        <p:spPr>
          <a:xfrm flipV="1">
            <a:off x="2881510" y="4300908"/>
            <a:ext cx="376550" cy="754286"/>
          </a:xfrm>
          <a:prstGeom prst="straightConnector1">
            <a:avLst/>
          </a:prstGeom>
          <a:ln>
            <a:solidFill>
              <a:schemeClr val="tx1"/>
            </a:solidFill>
            <a:headEnd type="none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0"/>
            <a:endCxn id="24" idx="4"/>
          </p:cNvCxnSpPr>
          <p:nvPr/>
        </p:nvCxnSpPr>
        <p:spPr>
          <a:xfrm flipV="1">
            <a:off x="2881510" y="4294518"/>
            <a:ext cx="1924631" cy="760676"/>
          </a:xfrm>
          <a:prstGeom prst="straightConnector1">
            <a:avLst/>
          </a:prstGeom>
          <a:ln>
            <a:solidFill>
              <a:schemeClr val="tx1"/>
            </a:solidFill>
            <a:headEnd type="none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0"/>
            <a:endCxn id="13" idx="4"/>
          </p:cNvCxnSpPr>
          <p:nvPr/>
        </p:nvCxnSpPr>
        <p:spPr>
          <a:xfrm flipH="1" flipV="1">
            <a:off x="2480832" y="4283072"/>
            <a:ext cx="1089526" cy="772122"/>
          </a:xfrm>
          <a:prstGeom prst="straightConnector1">
            <a:avLst/>
          </a:prstGeom>
          <a:ln>
            <a:solidFill>
              <a:schemeClr val="tx1"/>
            </a:solidFill>
            <a:headEnd type="none" w="sm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0"/>
            <a:endCxn id="21" idx="4"/>
          </p:cNvCxnSpPr>
          <p:nvPr/>
        </p:nvCxnSpPr>
        <p:spPr>
          <a:xfrm flipH="1" flipV="1">
            <a:off x="3258060" y="4300908"/>
            <a:ext cx="312298" cy="754286"/>
          </a:xfrm>
          <a:prstGeom prst="straightConnector1">
            <a:avLst/>
          </a:prstGeom>
          <a:ln>
            <a:solidFill>
              <a:schemeClr val="tx1"/>
            </a:solidFill>
            <a:headEnd type="none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4" idx="0"/>
            <a:endCxn id="22" idx="4"/>
          </p:cNvCxnSpPr>
          <p:nvPr/>
        </p:nvCxnSpPr>
        <p:spPr>
          <a:xfrm flipV="1">
            <a:off x="3570358" y="4301207"/>
            <a:ext cx="754955" cy="753987"/>
          </a:xfrm>
          <a:prstGeom prst="straightConnector1">
            <a:avLst/>
          </a:prstGeom>
          <a:ln>
            <a:solidFill>
              <a:schemeClr val="tx1"/>
            </a:solidFill>
            <a:headEnd type="none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0"/>
            <a:endCxn id="13" idx="4"/>
          </p:cNvCxnSpPr>
          <p:nvPr/>
        </p:nvCxnSpPr>
        <p:spPr>
          <a:xfrm flipH="1" flipV="1">
            <a:off x="2480832" y="4283072"/>
            <a:ext cx="1778374" cy="77212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0"/>
            <a:endCxn id="24" idx="4"/>
          </p:cNvCxnSpPr>
          <p:nvPr/>
        </p:nvCxnSpPr>
        <p:spPr>
          <a:xfrm flipV="1">
            <a:off x="4259206" y="4294518"/>
            <a:ext cx="546935" cy="760676"/>
          </a:xfrm>
          <a:prstGeom prst="straightConnector1">
            <a:avLst/>
          </a:prstGeom>
          <a:ln>
            <a:solidFill>
              <a:schemeClr val="tx1"/>
            </a:solidFill>
            <a:headEnd type="none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ontent Placeholder 2"/>
          <p:cNvSpPr txBox="1">
            <a:spLocks/>
          </p:cNvSpPr>
          <p:nvPr/>
        </p:nvSpPr>
        <p:spPr>
          <a:xfrm>
            <a:off x="3912445" y="4477948"/>
            <a:ext cx="816616" cy="163986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Emission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Freeform 33"/>
          <p:cNvSpPr/>
          <p:nvPr/>
        </p:nvSpPr>
        <p:spPr>
          <a:xfrm rot="20525016" flipH="1" flipV="1">
            <a:off x="3067661" y="5396323"/>
            <a:ext cx="321533" cy="116996"/>
          </a:xfrm>
          <a:custGeom>
            <a:avLst/>
            <a:gdLst>
              <a:gd name="connsiteX0" fmla="*/ 0 w 1341120"/>
              <a:gd name="connsiteY0" fmla="*/ 151608 h 572232"/>
              <a:gd name="connsiteX1" fmla="*/ 804672 w 1341120"/>
              <a:gd name="connsiteY1" fmla="*/ 23592 h 572232"/>
              <a:gd name="connsiteX2" fmla="*/ 1341120 w 1341120"/>
              <a:gd name="connsiteY2" fmla="*/ 572232 h 57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1120" h="572232">
                <a:moveTo>
                  <a:pt x="0" y="151608"/>
                </a:moveTo>
                <a:cubicBezTo>
                  <a:pt x="290576" y="52548"/>
                  <a:pt x="581152" y="-46512"/>
                  <a:pt x="804672" y="23592"/>
                </a:cubicBezTo>
                <a:cubicBezTo>
                  <a:pt x="1028192" y="93696"/>
                  <a:pt x="1184656" y="332964"/>
                  <a:pt x="1341120" y="572232"/>
                </a:cubicBezTo>
              </a:path>
            </a:pathLst>
          </a:custGeom>
          <a:noFill/>
          <a:ln>
            <a:headEnd type="stealth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 rot="9783246" flipH="1" flipV="1">
            <a:off x="3061971" y="5054675"/>
            <a:ext cx="321533" cy="116996"/>
          </a:xfrm>
          <a:custGeom>
            <a:avLst/>
            <a:gdLst>
              <a:gd name="connsiteX0" fmla="*/ 0 w 1341120"/>
              <a:gd name="connsiteY0" fmla="*/ 151608 h 572232"/>
              <a:gd name="connsiteX1" fmla="*/ 804672 w 1341120"/>
              <a:gd name="connsiteY1" fmla="*/ 23592 h 572232"/>
              <a:gd name="connsiteX2" fmla="*/ 1341120 w 1341120"/>
              <a:gd name="connsiteY2" fmla="*/ 572232 h 57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1120" h="572232">
                <a:moveTo>
                  <a:pt x="0" y="151608"/>
                </a:moveTo>
                <a:cubicBezTo>
                  <a:pt x="290576" y="52548"/>
                  <a:pt x="581152" y="-46512"/>
                  <a:pt x="804672" y="23592"/>
                </a:cubicBezTo>
                <a:cubicBezTo>
                  <a:pt x="1028192" y="93696"/>
                  <a:pt x="1184656" y="332964"/>
                  <a:pt x="1341120" y="572232"/>
                </a:cubicBezTo>
              </a:path>
            </a:pathLst>
          </a:custGeom>
          <a:noFill/>
          <a:ln>
            <a:headEnd type="stealth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 rot="20525016" flipH="1" flipV="1">
            <a:off x="3757061" y="5401988"/>
            <a:ext cx="321533" cy="116996"/>
          </a:xfrm>
          <a:custGeom>
            <a:avLst/>
            <a:gdLst>
              <a:gd name="connsiteX0" fmla="*/ 0 w 1341120"/>
              <a:gd name="connsiteY0" fmla="*/ 151608 h 572232"/>
              <a:gd name="connsiteX1" fmla="*/ 804672 w 1341120"/>
              <a:gd name="connsiteY1" fmla="*/ 23592 h 572232"/>
              <a:gd name="connsiteX2" fmla="*/ 1341120 w 1341120"/>
              <a:gd name="connsiteY2" fmla="*/ 572232 h 57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1120" h="572232">
                <a:moveTo>
                  <a:pt x="0" y="151608"/>
                </a:moveTo>
                <a:cubicBezTo>
                  <a:pt x="290576" y="52548"/>
                  <a:pt x="581152" y="-46512"/>
                  <a:pt x="804672" y="23592"/>
                </a:cubicBezTo>
                <a:cubicBezTo>
                  <a:pt x="1028192" y="93696"/>
                  <a:pt x="1184656" y="332964"/>
                  <a:pt x="1341120" y="572232"/>
                </a:cubicBezTo>
              </a:path>
            </a:pathLst>
          </a:custGeom>
          <a:noFill/>
          <a:ln>
            <a:headEnd type="stealth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/>
          <p:cNvSpPr/>
          <p:nvPr/>
        </p:nvSpPr>
        <p:spPr>
          <a:xfrm rot="588857">
            <a:off x="4214414" y="5266487"/>
            <a:ext cx="483886" cy="485035"/>
          </a:xfrm>
          <a:prstGeom prst="arc">
            <a:avLst>
              <a:gd name="adj1" fmla="val 16200000"/>
              <a:gd name="adj2" fmla="val 10185818"/>
            </a:avLst>
          </a:prstGeom>
          <a:noFill/>
          <a:ln>
            <a:headEnd type="stealth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8" name="Arc 37"/>
          <p:cNvSpPr/>
          <p:nvPr/>
        </p:nvSpPr>
        <p:spPr>
          <a:xfrm rot="5129880">
            <a:off x="2454743" y="5266488"/>
            <a:ext cx="483886" cy="485035"/>
          </a:xfrm>
          <a:prstGeom prst="arc">
            <a:avLst>
              <a:gd name="adj1" fmla="val 16200000"/>
              <a:gd name="adj2" fmla="val 10185818"/>
            </a:avLst>
          </a:prstGeom>
          <a:noFill/>
          <a:ln>
            <a:headEnd type="stealth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2253899" y="4819031"/>
            <a:ext cx="2663952" cy="334304"/>
          </a:xfrm>
          <a:custGeom>
            <a:avLst/>
            <a:gdLst>
              <a:gd name="connsiteX0" fmla="*/ 381076 w 2421092"/>
              <a:gd name="connsiteY0" fmla="*/ 597432 h 597432"/>
              <a:gd name="connsiteX1" fmla="*/ 39700 w 2421092"/>
              <a:gd name="connsiteY1" fmla="*/ 225576 h 597432"/>
              <a:gd name="connsiteX2" fmla="*/ 1197940 w 2421092"/>
              <a:gd name="connsiteY2" fmla="*/ 24 h 597432"/>
              <a:gd name="connsiteX3" fmla="*/ 2386660 w 2421092"/>
              <a:gd name="connsiteY3" fmla="*/ 213384 h 597432"/>
              <a:gd name="connsiteX4" fmla="*/ 1984324 w 2421092"/>
              <a:gd name="connsiteY4" fmla="*/ 554760 h 59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1092" h="597432">
                <a:moveTo>
                  <a:pt x="381076" y="597432"/>
                </a:moveTo>
                <a:cubicBezTo>
                  <a:pt x="142316" y="461288"/>
                  <a:pt x="-96444" y="325144"/>
                  <a:pt x="39700" y="225576"/>
                </a:cubicBezTo>
                <a:cubicBezTo>
                  <a:pt x="175844" y="126008"/>
                  <a:pt x="806780" y="2056"/>
                  <a:pt x="1197940" y="24"/>
                </a:cubicBezTo>
                <a:cubicBezTo>
                  <a:pt x="1589100" y="-2008"/>
                  <a:pt x="2255596" y="120928"/>
                  <a:pt x="2386660" y="213384"/>
                </a:cubicBezTo>
                <a:cubicBezTo>
                  <a:pt x="2517724" y="305840"/>
                  <a:pt x="2251024" y="430300"/>
                  <a:pt x="1984324" y="554760"/>
                </a:cubicBezTo>
              </a:path>
            </a:pathLst>
          </a:custGeom>
          <a:noFill/>
          <a:ln>
            <a:tailEnd type="stealth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4457708" y="5477946"/>
            <a:ext cx="816616" cy="163986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Transition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726480" y="2925213"/>
            <a:ext cx="3691859" cy="738077"/>
            <a:chOff x="1186933" y="2903477"/>
            <a:chExt cx="7704858" cy="1681934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12" t="28353" r="14941" b="14940"/>
            <a:stretch/>
          </p:blipFill>
          <p:spPr>
            <a:xfrm>
              <a:off x="6065319" y="3281073"/>
              <a:ext cx="1765893" cy="672129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12" t="28353" r="14941" b="14940"/>
            <a:stretch/>
          </p:blipFill>
          <p:spPr>
            <a:xfrm>
              <a:off x="6948267" y="3281071"/>
              <a:ext cx="882945" cy="67212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6933" y="2903477"/>
              <a:ext cx="7704858" cy="1681934"/>
            </a:xfrm>
            <a:prstGeom prst="rect">
              <a:avLst/>
            </a:prstGeom>
          </p:spPr>
        </p:pic>
        <p:sp>
          <p:nvSpPr>
            <p:cNvPr id="47" name="Freeform 46"/>
            <p:cNvSpPr/>
            <p:nvPr/>
          </p:nvSpPr>
          <p:spPr>
            <a:xfrm>
              <a:off x="1791479" y="3281688"/>
              <a:ext cx="1856791" cy="1197004"/>
            </a:xfrm>
            <a:custGeom>
              <a:avLst/>
              <a:gdLst>
                <a:gd name="connsiteX0" fmla="*/ 0 w 1856791"/>
                <a:gd name="connsiteY0" fmla="*/ 1197005 h 1197005"/>
                <a:gd name="connsiteX1" fmla="*/ 307910 w 1856791"/>
                <a:gd name="connsiteY1" fmla="*/ 1085038 h 1197005"/>
                <a:gd name="connsiteX2" fmla="*/ 457200 w 1856791"/>
                <a:gd name="connsiteY2" fmla="*/ 907756 h 1197005"/>
                <a:gd name="connsiteX3" fmla="*/ 587828 w 1856791"/>
                <a:gd name="connsiteY3" fmla="*/ 637168 h 1197005"/>
                <a:gd name="connsiteX4" fmla="*/ 709126 w 1856791"/>
                <a:gd name="connsiteY4" fmla="*/ 357250 h 1197005"/>
                <a:gd name="connsiteX5" fmla="*/ 830424 w 1856791"/>
                <a:gd name="connsiteY5" fmla="*/ 68001 h 1197005"/>
                <a:gd name="connsiteX6" fmla="*/ 914400 w 1856791"/>
                <a:gd name="connsiteY6" fmla="*/ 21348 h 1197005"/>
                <a:gd name="connsiteX7" fmla="*/ 970383 w 1856791"/>
                <a:gd name="connsiteY7" fmla="*/ 2687 h 1197005"/>
                <a:gd name="connsiteX8" fmla="*/ 1073020 w 1856791"/>
                <a:gd name="connsiteY8" fmla="*/ 77331 h 1197005"/>
                <a:gd name="connsiteX9" fmla="*/ 1250302 w 1856791"/>
                <a:gd name="connsiteY9" fmla="*/ 431895 h 1197005"/>
                <a:gd name="connsiteX10" fmla="*/ 1436914 w 1856791"/>
                <a:gd name="connsiteY10" fmla="*/ 833111 h 1197005"/>
                <a:gd name="connsiteX11" fmla="*/ 1707502 w 1856791"/>
                <a:gd name="connsiteY11" fmla="*/ 1122360 h 1197005"/>
                <a:gd name="connsiteX12" fmla="*/ 1856791 w 1856791"/>
                <a:gd name="connsiteY12" fmla="*/ 1159682 h 1197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56791" h="1197005">
                  <a:moveTo>
                    <a:pt x="0" y="1197005"/>
                  </a:moveTo>
                  <a:cubicBezTo>
                    <a:pt x="115855" y="1165125"/>
                    <a:pt x="231710" y="1133246"/>
                    <a:pt x="307910" y="1085038"/>
                  </a:cubicBezTo>
                  <a:cubicBezTo>
                    <a:pt x="384110" y="1036830"/>
                    <a:pt x="410547" y="982401"/>
                    <a:pt x="457200" y="907756"/>
                  </a:cubicBezTo>
                  <a:cubicBezTo>
                    <a:pt x="503853" y="833111"/>
                    <a:pt x="545840" y="728919"/>
                    <a:pt x="587828" y="637168"/>
                  </a:cubicBezTo>
                  <a:cubicBezTo>
                    <a:pt x="629816" y="545417"/>
                    <a:pt x="668693" y="452111"/>
                    <a:pt x="709126" y="357250"/>
                  </a:cubicBezTo>
                  <a:cubicBezTo>
                    <a:pt x="749559" y="262389"/>
                    <a:pt x="796212" y="123985"/>
                    <a:pt x="830424" y="68001"/>
                  </a:cubicBezTo>
                  <a:cubicBezTo>
                    <a:pt x="864636" y="12017"/>
                    <a:pt x="891074" y="32234"/>
                    <a:pt x="914400" y="21348"/>
                  </a:cubicBezTo>
                  <a:cubicBezTo>
                    <a:pt x="937726" y="10462"/>
                    <a:pt x="943946" y="-6643"/>
                    <a:pt x="970383" y="2687"/>
                  </a:cubicBezTo>
                  <a:cubicBezTo>
                    <a:pt x="996820" y="12017"/>
                    <a:pt x="1026367" y="5796"/>
                    <a:pt x="1073020" y="77331"/>
                  </a:cubicBezTo>
                  <a:cubicBezTo>
                    <a:pt x="1119673" y="148866"/>
                    <a:pt x="1189653" y="305932"/>
                    <a:pt x="1250302" y="431895"/>
                  </a:cubicBezTo>
                  <a:cubicBezTo>
                    <a:pt x="1310951" y="557858"/>
                    <a:pt x="1360714" y="718034"/>
                    <a:pt x="1436914" y="833111"/>
                  </a:cubicBezTo>
                  <a:cubicBezTo>
                    <a:pt x="1513114" y="948188"/>
                    <a:pt x="1637523" y="1067931"/>
                    <a:pt x="1707502" y="1122360"/>
                  </a:cubicBezTo>
                  <a:cubicBezTo>
                    <a:pt x="1777482" y="1176788"/>
                    <a:pt x="1817136" y="1168235"/>
                    <a:pt x="1856791" y="1159682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476977" y="3584774"/>
              <a:ext cx="3653064" cy="902653"/>
            </a:xfrm>
            <a:custGeom>
              <a:avLst/>
              <a:gdLst>
                <a:gd name="connsiteX0" fmla="*/ 0 w 1856791"/>
                <a:gd name="connsiteY0" fmla="*/ 1197005 h 1197005"/>
                <a:gd name="connsiteX1" fmla="*/ 307910 w 1856791"/>
                <a:gd name="connsiteY1" fmla="*/ 1085038 h 1197005"/>
                <a:gd name="connsiteX2" fmla="*/ 457200 w 1856791"/>
                <a:gd name="connsiteY2" fmla="*/ 907756 h 1197005"/>
                <a:gd name="connsiteX3" fmla="*/ 587828 w 1856791"/>
                <a:gd name="connsiteY3" fmla="*/ 637168 h 1197005"/>
                <a:gd name="connsiteX4" fmla="*/ 709126 w 1856791"/>
                <a:gd name="connsiteY4" fmla="*/ 357250 h 1197005"/>
                <a:gd name="connsiteX5" fmla="*/ 830424 w 1856791"/>
                <a:gd name="connsiteY5" fmla="*/ 68001 h 1197005"/>
                <a:gd name="connsiteX6" fmla="*/ 914400 w 1856791"/>
                <a:gd name="connsiteY6" fmla="*/ 21348 h 1197005"/>
                <a:gd name="connsiteX7" fmla="*/ 970383 w 1856791"/>
                <a:gd name="connsiteY7" fmla="*/ 2687 h 1197005"/>
                <a:gd name="connsiteX8" fmla="*/ 1073020 w 1856791"/>
                <a:gd name="connsiteY8" fmla="*/ 77331 h 1197005"/>
                <a:gd name="connsiteX9" fmla="*/ 1250302 w 1856791"/>
                <a:gd name="connsiteY9" fmla="*/ 431895 h 1197005"/>
                <a:gd name="connsiteX10" fmla="*/ 1436914 w 1856791"/>
                <a:gd name="connsiteY10" fmla="*/ 833111 h 1197005"/>
                <a:gd name="connsiteX11" fmla="*/ 1707502 w 1856791"/>
                <a:gd name="connsiteY11" fmla="*/ 1122360 h 1197005"/>
                <a:gd name="connsiteX12" fmla="*/ 1856791 w 1856791"/>
                <a:gd name="connsiteY12" fmla="*/ 1159682 h 1197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56791" h="1197005">
                  <a:moveTo>
                    <a:pt x="0" y="1197005"/>
                  </a:moveTo>
                  <a:cubicBezTo>
                    <a:pt x="115855" y="1165125"/>
                    <a:pt x="231710" y="1133246"/>
                    <a:pt x="307910" y="1085038"/>
                  </a:cubicBezTo>
                  <a:cubicBezTo>
                    <a:pt x="384110" y="1036830"/>
                    <a:pt x="410547" y="982401"/>
                    <a:pt x="457200" y="907756"/>
                  </a:cubicBezTo>
                  <a:cubicBezTo>
                    <a:pt x="503853" y="833111"/>
                    <a:pt x="545840" y="728919"/>
                    <a:pt x="587828" y="637168"/>
                  </a:cubicBezTo>
                  <a:cubicBezTo>
                    <a:pt x="629816" y="545417"/>
                    <a:pt x="668693" y="452111"/>
                    <a:pt x="709126" y="357250"/>
                  </a:cubicBezTo>
                  <a:cubicBezTo>
                    <a:pt x="749559" y="262389"/>
                    <a:pt x="796212" y="123985"/>
                    <a:pt x="830424" y="68001"/>
                  </a:cubicBezTo>
                  <a:cubicBezTo>
                    <a:pt x="864636" y="12017"/>
                    <a:pt x="891074" y="32234"/>
                    <a:pt x="914400" y="21348"/>
                  </a:cubicBezTo>
                  <a:cubicBezTo>
                    <a:pt x="937726" y="10462"/>
                    <a:pt x="943946" y="-6643"/>
                    <a:pt x="970383" y="2687"/>
                  </a:cubicBezTo>
                  <a:cubicBezTo>
                    <a:pt x="996820" y="12017"/>
                    <a:pt x="1026367" y="5796"/>
                    <a:pt x="1073020" y="77331"/>
                  </a:cubicBezTo>
                  <a:cubicBezTo>
                    <a:pt x="1119673" y="148866"/>
                    <a:pt x="1189653" y="305932"/>
                    <a:pt x="1250302" y="431895"/>
                  </a:cubicBezTo>
                  <a:cubicBezTo>
                    <a:pt x="1310951" y="557858"/>
                    <a:pt x="1360714" y="718034"/>
                    <a:pt x="1436914" y="833111"/>
                  </a:cubicBezTo>
                  <a:cubicBezTo>
                    <a:pt x="1513114" y="948188"/>
                    <a:pt x="1637523" y="1067931"/>
                    <a:pt x="1707502" y="1122360"/>
                  </a:cubicBezTo>
                  <a:cubicBezTo>
                    <a:pt x="1777482" y="1176788"/>
                    <a:pt x="1817136" y="1168235"/>
                    <a:pt x="1856791" y="1159682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4674666" y="3652413"/>
              <a:ext cx="3653064" cy="813684"/>
            </a:xfrm>
            <a:custGeom>
              <a:avLst/>
              <a:gdLst>
                <a:gd name="connsiteX0" fmla="*/ 0 w 1856791"/>
                <a:gd name="connsiteY0" fmla="*/ 1197005 h 1197005"/>
                <a:gd name="connsiteX1" fmla="*/ 307910 w 1856791"/>
                <a:gd name="connsiteY1" fmla="*/ 1085038 h 1197005"/>
                <a:gd name="connsiteX2" fmla="*/ 457200 w 1856791"/>
                <a:gd name="connsiteY2" fmla="*/ 907756 h 1197005"/>
                <a:gd name="connsiteX3" fmla="*/ 587828 w 1856791"/>
                <a:gd name="connsiteY3" fmla="*/ 637168 h 1197005"/>
                <a:gd name="connsiteX4" fmla="*/ 709126 w 1856791"/>
                <a:gd name="connsiteY4" fmla="*/ 357250 h 1197005"/>
                <a:gd name="connsiteX5" fmla="*/ 830424 w 1856791"/>
                <a:gd name="connsiteY5" fmla="*/ 68001 h 1197005"/>
                <a:gd name="connsiteX6" fmla="*/ 914400 w 1856791"/>
                <a:gd name="connsiteY6" fmla="*/ 21348 h 1197005"/>
                <a:gd name="connsiteX7" fmla="*/ 970383 w 1856791"/>
                <a:gd name="connsiteY7" fmla="*/ 2687 h 1197005"/>
                <a:gd name="connsiteX8" fmla="*/ 1073020 w 1856791"/>
                <a:gd name="connsiteY8" fmla="*/ 77331 h 1197005"/>
                <a:gd name="connsiteX9" fmla="*/ 1250302 w 1856791"/>
                <a:gd name="connsiteY9" fmla="*/ 431895 h 1197005"/>
                <a:gd name="connsiteX10" fmla="*/ 1436914 w 1856791"/>
                <a:gd name="connsiteY10" fmla="*/ 833111 h 1197005"/>
                <a:gd name="connsiteX11" fmla="*/ 1707502 w 1856791"/>
                <a:gd name="connsiteY11" fmla="*/ 1122360 h 1197005"/>
                <a:gd name="connsiteX12" fmla="*/ 1856791 w 1856791"/>
                <a:gd name="connsiteY12" fmla="*/ 1159682 h 1197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56791" h="1197005">
                  <a:moveTo>
                    <a:pt x="0" y="1197005"/>
                  </a:moveTo>
                  <a:cubicBezTo>
                    <a:pt x="115855" y="1165125"/>
                    <a:pt x="231710" y="1133246"/>
                    <a:pt x="307910" y="1085038"/>
                  </a:cubicBezTo>
                  <a:cubicBezTo>
                    <a:pt x="384110" y="1036830"/>
                    <a:pt x="410547" y="982401"/>
                    <a:pt x="457200" y="907756"/>
                  </a:cubicBezTo>
                  <a:cubicBezTo>
                    <a:pt x="503853" y="833111"/>
                    <a:pt x="545840" y="728919"/>
                    <a:pt x="587828" y="637168"/>
                  </a:cubicBezTo>
                  <a:cubicBezTo>
                    <a:pt x="629816" y="545417"/>
                    <a:pt x="668693" y="452111"/>
                    <a:pt x="709126" y="357250"/>
                  </a:cubicBezTo>
                  <a:cubicBezTo>
                    <a:pt x="749559" y="262389"/>
                    <a:pt x="796212" y="123985"/>
                    <a:pt x="830424" y="68001"/>
                  </a:cubicBezTo>
                  <a:cubicBezTo>
                    <a:pt x="864636" y="12017"/>
                    <a:pt x="891074" y="32234"/>
                    <a:pt x="914400" y="21348"/>
                  </a:cubicBezTo>
                  <a:cubicBezTo>
                    <a:pt x="937726" y="10462"/>
                    <a:pt x="943946" y="-6643"/>
                    <a:pt x="970383" y="2687"/>
                  </a:cubicBezTo>
                  <a:cubicBezTo>
                    <a:pt x="996820" y="12017"/>
                    <a:pt x="1026367" y="5796"/>
                    <a:pt x="1073020" y="77331"/>
                  </a:cubicBezTo>
                  <a:cubicBezTo>
                    <a:pt x="1119673" y="148866"/>
                    <a:pt x="1189653" y="305932"/>
                    <a:pt x="1250302" y="431895"/>
                  </a:cubicBezTo>
                  <a:cubicBezTo>
                    <a:pt x="1310951" y="557858"/>
                    <a:pt x="1360714" y="718034"/>
                    <a:pt x="1436914" y="833111"/>
                  </a:cubicBezTo>
                  <a:cubicBezTo>
                    <a:pt x="1513114" y="948188"/>
                    <a:pt x="1637523" y="1067931"/>
                    <a:pt x="1707502" y="1122360"/>
                  </a:cubicBezTo>
                  <a:cubicBezTo>
                    <a:pt x="1777482" y="1176788"/>
                    <a:pt x="1817136" y="1168235"/>
                    <a:pt x="1856791" y="1159682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6884902" y="3820701"/>
              <a:ext cx="1389269" cy="645394"/>
            </a:xfrm>
            <a:custGeom>
              <a:avLst/>
              <a:gdLst>
                <a:gd name="connsiteX0" fmla="*/ 0 w 1856791"/>
                <a:gd name="connsiteY0" fmla="*/ 1197005 h 1197005"/>
                <a:gd name="connsiteX1" fmla="*/ 307910 w 1856791"/>
                <a:gd name="connsiteY1" fmla="*/ 1085038 h 1197005"/>
                <a:gd name="connsiteX2" fmla="*/ 457200 w 1856791"/>
                <a:gd name="connsiteY2" fmla="*/ 907756 h 1197005"/>
                <a:gd name="connsiteX3" fmla="*/ 587828 w 1856791"/>
                <a:gd name="connsiteY3" fmla="*/ 637168 h 1197005"/>
                <a:gd name="connsiteX4" fmla="*/ 709126 w 1856791"/>
                <a:gd name="connsiteY4" fmla="*/ 357250 h 1197005"/>
                <a:gd name="connsiteX5" fmla="*/ 830424 w 1856791"/>
                <a:gd name="connsiteY5" fmla="*/ 68001 h 1197005"/>
                <a:gd name="connsiteX6" fmla="*/ 914400 w 1856791"/>
                <a:gd name="connsiteY6" fmla="*/ 21348 h 1197005"/>
                <a:gd name="connsiteX7" fmla="*/ 970383 w 1856791"/>
                <a:gd name="connsiteY7" fmla="*/ 2687 h 1197005"/>
                <a:gd name="connsiteX8" fmla="*/ 1073020 w 1856791"/>
                <a:gd name="connsiteY8" fmla="*/ 77331 h 1197005"/>
                <a:gd name="connsiteX9" fmla="*/ 1250302 w 1856791"/>
                <a:gd name="connsiteY9" fmla="*/ 431895 h 1197005"/>
                <a:gd name="connsiteX10" fmla="*/ 1436914 w 1856791"/>
                <a:gd name="connsiteY10" fmla="*/ 833111 h 1197005"/>
                <a:gd name="connsiteX11" fmla="*/ 1707502 w 1856791"/>
                <a:gd name="connsiteY11" fmla="*/ 1122360 h 1197005"/>
                <a:gd name="connsiteX12" fmla="*/ 1856791 w 1856791"/>
                <a:gd name="connsiteY12" fmla="*/ 1159682 h 1197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56791" h="1197005">
                  <a:moveTo>
                    <a:pt x="0" y="1197005"/>
                  </a:moveTo>
                  <a:cubicBezTo>
                    <a:pt x="115855" y="1165125"/>
                    <a:pt x="231710" y="1133246"/>
                    <a:pt x="307910" y="1085038"/>
                  </a:cubicBezTo>
                  <a:cubicBezTo>
                    <a:pt x="384110" y="1036830"/>
                    <a:pt x="410547" y="982401"/>
                    <a:pt x="457200" y="907756"/>
                  </a:cubicBezTo>
                  <a:cubicBezTo>
                    <a:pt x="503853" y="833111"/>
                    <a:pt x="545840" y="728919"/>
                    <a:pt x="587828" y="637168"/>
                  </a:cubicBezTo>
                  <a:cubicBezTo>
                    <a:pt x="629816" y="545417"/>
                    <a:pt x="668693" y="452111"/>
                    <a:pt x="709126" y="357250"/>
                  </a:cubicBezTo>
                  <a:cubicBezTo>
                    <a:pt x="749559" y="262389"/>
                    <a:pt x="796212" y="123985"/>
                    <a:pt x="830424" y="68001"/>
                  </a:cubicBezTo>
                  <a:cubicBezTo>
                    <a:pt x="864636" y="12017"/>
                    <a:pt x="891074" y="32234"/>
                    <a:pt x="914400" y="21348"/>
                  </a:cubicBezTo>
                  <a:cubicBezTo>
                    <a:pt x="937726" y="10462"/>
                    <a:pt x="943946" y="-6643"/>
                    <a:pt x="970383" y="2687"/>
                  </a:cubicBezTo>
                  <a:cubicBezTo>
                    <a:pt x="996820" y="12017"/>
                    <a:pt x="1026367" y="5796"/>
                    <a:pt x="1073020" y="77331"/>
                  </a:cubicBezTo>
                  <a:cubicBezTo>
                    <a:pt x="1119673" y="148866"/>
                    <a:pt x="1189653" y="305932"/>
                    <a:pt x="1250302" y="431895"/>
                  </a:cubicBezTo>
                  <a:cubicBezTo>
                    <a:pt x="1310951" y="557858"/>
                    <a:pt x="1360714" y="718034"/>
                    <a:pt x="1436914" y="833111"/>
                  </a:cubicBezTo>
                  <a:cubicBezTo>
                    <a:pt x="1513114" y="948188"/>
                    <a:pt x="1637523" y="1067931"/>
                    <a:pt x="1707502" y="1122360"/>
                  </a:cubicBezTo>
                  <a:cubicBezTo>
                    <a:pt x="1777482" y="1176788"/>
                    <a:pt x="1817136" y="1168235"/>
                    <a:pt x="1856791" y="1159682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5" name="Straight Connector 54"/>
          <p:cNvCxnSpPr>
            <a:stCxn id="47" idx="7"/>
            <a:endCxn id="13" idx="0"/>
          </p:cNvCxnSpPr>
          <p:nvPr/>
        </p:nvCxnSpPr>
        <p:spPr>
          <a:xfrm flipH="1">
            <a:off x="2480832" y="3092362"/>
            <a:ext cx="291" cy="7368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1" idx="7"/>
            <a:endCxn id="21" idx="0"/>
          </p:cNvCxnSpPr>
          <p:nvPr/>
        </p:nvCxnSpPr>
        <p:spPr>
          <a:xfrm flipH="1">
            <a:off x="3258060" y="3225074"/>
            <a:ext cx="1340" cy="6220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2" idx="7"/>
            <a:endCxn id="22" idx="0"/>
          </p:cNvCxnSpPr>
          <p:nvPr/>
        </p:nvCxnSpPr>
        <p:spPr>
          <a:xfrm>
            <a:off x="4312445" y="3254668"/>
            <a:ext cx="12868" cy="5927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53" idx="7"/>
            <a:endCxn id="24" idx="0"/>
          </p:cNvCxnSpPr>
          <p:nvPr/>
        </p:nvCxnSpPr>
        <p:spPr>
          <a:xfrm>
            <a:off x="4804613" y="3328352"/>
            <a:ext cx="1528" cy="5123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ontent Placeholder 2"/>
          <p:cNvSpPr txBox="1">
            <a:spLocks/>
          </p:cNvSpPr>
          <p:nvPr/>
        </p:nvSpPr>
        <p:spPr>
          <a:xfrm>
            <a:off x="1115616" y="2852936"/>
            <a:ext cx="1062364" cy="306298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Behaviours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>
            <a:off x="1169868" y="3159234"/>
            <a:ext cx="432048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/>
              <p:cNvSpPr/>
              <p:nvPr/>
            </p:nvSpPr>
            <p:spPr>
              <a:xfrm>
                <a:off x="5436096" y="3660215"/>
                <a:ext cx="2959269" cy="8955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endChr m:val="|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1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3660215"/>
                <a:ext cx="2959269" cy="89556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5682033" y="5157192"/>
                <a:ext cx="995978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033" y="5157192"/>
                <a:ext cx="995978" cy="319062"/>
              </a:xfrm>
              <a:prstGeom prst="rect">
                <a:avLst/>
              </a:prstGeom>
              <a:blipFill>
                <a:blip r:embed="rId14"/>
                <a:stretch>
                  <a:fillRect l="-490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5682033" y="5517232"/>
                <a:ext cx="2637196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033" y="5517232"/>
                <a:ext cx="2637196" cy="319062"/>
              </a:xfrm>
              <a:prstGeom prst="rect">
                <a:avLst/>
              </a:prstGeom>
              <a:blipFill>
                <a:blip r:embed="rId15"/>
                <a:stretch>
                  <a:fillRect l="-92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546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ontent Placeholder 2"/>
          <p:cNvSpPr txBox="1">
            <a:spLocks/>
          </p:cNvSpPr>
          <p:nvPr/>
        </p:nvSpPr>
        <p:spPr>
          <a:xfrm>
            <a:off x="5573603" y="3253865"/>
            <a:ext cx="2821762" cy="1388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300" b="1" dirty="0" smtClean="0"/>
              <a:t>Mixture Model</a:t>
            </a:r>
            <a:endParaRPr lang="en-US" sz="1300" b="1" dirty="0"/>
          </a:p>
        </p:txBody>
      </p:sp>
      <p:sp>
        <p:nvSpPr>
          <p:cNvPr id="125" name="Content Placeholder 2"/>
          <p:cNvSpPr txBox="1">
            <a:spLocks/>
          </p:cNvSpPr>
          <p:nvPr/>
        </p:nvSpPr>
        <p:spPr>
          <a:xfrm>
            <a:off x="5573603" y="4819030"/>
            <a:ext cx="2821762" cy="11302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300" b="1" dirty="0" smtClean="0"/>
              <a:t>Markov State Transition probability</a:t>
            </a:r>
            <a:endParaRPr lang="en-US" sz="13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Methodology</a:t>
            </a:r>
            <a:endParaRPr lang="en-US" sz="3200" dirty="0"/>
          </a:p>
        </p:txBody>
      </p:sp>
      <p:sp>
        <p:nvSpPr>
          <p:cNvPr id="32" name="TextBox 31"/>
          <p:cNvSpPr txBox="1"/>
          <p:nvPr/>
        </p:nvSpPr>
        <p:spPr>
          <a:xfrm>
            <a:off x="818456" y="1412776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dirty="0" smtClean="0"/>
              <a:t>Churners and non-churners exhibit different behaviours generated by some </a:t>
            </a:r>
            <a:r>
              <a:rPr lang="en-GB" sz="1600" b="1" dirty="0" smtClean="0"/>
              <a:t>states</a:t>
            </a:r>
            <a:endParaRPr lang="en-GB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dirty="0" smtClean="0"/>
              <a:t>Generative process: State </a:t>
            </a:r>
            <a:r>
              <a:rPr lang="en-GB" sz="1600" dirty="0" smtClean="0">
                <a:sym typeface="Wingdings" panose="05000000000000000000" pitchFamily="2" charset="2"/>
              </a:rPr>
              <a:t> Cluster  Behaviour observations</a:t>
            </a:r>
            <a:endParaRPr lang="en-GB" sz="1600" b="1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dirty="0" smtClean="0"/>
              <a:t>Customers’ behaviours are independent from others’</a:t>
            </a:r>
            <a:endParaRPr lang="en-US" sz="1600" dirty="0"/>
          </a:p>
        </p:txBody>
      </p:sp>
      <p:sp>
        <p:nvSpPr>
          <p:cNvPr id="62" name="Content Placeholder 2"/>
          <p:cNvSpPr>
            <a:spLocks noGrp="1"/>
          </p:cNvSpPr>
          <p:nvPr>
            <p:ph idx="1"/>
          </p:nvPr>
        </p:nvSpPr>
        <p:spPr>
          <a:xfrm>
            <a:off x="899592" y="980728"/>
            <a:ext cx="8064896" cy="432048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/>
          <a:p>
            <a:pPr marL="0" indent="0">
              <a:buNone/>
            </a:pPr>
            <a:r>
              <a:rPr lang="en-GB" sz="2000" dirty="0" smtClean="0"/>
              <a:t>Key Assumptions</a:t>
            </a:r>
            <a:endParaRPr lang="en-US" sz="2000" dirty="0"/>
          </a:p>
        </p:txBody>
      </p:sp>
      <p:grpSp>
        <p:nvGrpSpPr>
          <p:cNvPr id="3" name="Group 2"/>
          <p:cNvGrpSpPr/>
          <p:nvPr/>
        </p:nvGrpSpPr>
        <p:grpSpPr>
          <a:xfrm>
            <a:off x="1115616" y="2852936"/>
            <a:ext cx="4374732" cy="2898586"/>
            <a:chOff x="1115616" y="2852936"/>
            <a:chExt cx="4374732" cy="28985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/>
                <p:cNvSpPr/>
                <p:nvPr/>
              </p:nvSpPr>
              <p:spPr>
                <a:xfrm>
                  <a:off x="2250538" y="3829260"/>
                  <a:ext cx="460587" cy="45381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Oval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0538" y="3829260"/>
                  <a:ext cx="460587" cy="45381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/>
                <p:cNvSpPr/>
                <p:nvPr/>
              </p:nvSpPr>
              <p:spPr>
                <a:xfrm>
                  <a:off x="3340064" y="5055194"/>
                  <a:ext cx="460587" cy="453812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val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0064" y="5055194"/>
                  <a:ext cx="460587" cy="45381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  <a:prstDash val="sys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/>
            <p:cNvCxnSpPr/>
            <p:nvPr/>
          </p:nvCxnSpPr>
          <p:spPr>
            <a:xfrm>
              <a:off x="1169868" y="4743410"/>
              <a:ext cx="432048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/>
                <p:cNvSpPr/>
                <p:nvPr/>
              </p:nvSpPr>
              <p:spPr>
                <a:xfrm>
                  <a:off x="4028912" y="5055194"/>
                  <a:ext cx="460587" cy="453812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Oval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8912" y="5055194"/>
                  <a:ext cx="460587" cy="45381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  <a:prstDash val="sys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16"/>
                <p:cNvSpPr/>
                <p:nvPr/>
              </p:nvSpPr>
              <p:spPr>
                <a:xfrm>
                  <a:off x="2651216" y="5055194"/>
                  <a:ext cx="460587" cy="453812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Oval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1216" y="5055194"/>
                  <a:ext cx="460587" cy="45381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  <a:prstDash val="sys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Content Placeholder 2"/>
            <p:cNvSpPr txBox="1">
              <a:spLocks/>
            </p:cNvSpPr>
            <p:nvPr/>
          </p:nvSpPr>
          <p:spPr>
            <a:xfrm>
              <a:off x="1115616" y="3894203"/>
              <a:ext cx="1062364" cy="306298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Clusters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Content Placeholder 2"/>
            <p:cNvSpPr txBox="1">
              <a:spLocks/>
            </p:cNvSpPr>
            <p:nvPr/>
          </p:nvSpPr>
          <p:spPr>
            <a:xfrm>
              <a:off x="1143431" y="5128951"/>
              <a:ext cx="818525" cy="306298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States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" name="Straight Arrow Connector 19"/>
            <p:cNvCxnSpPr>
              <a:stCxn id="17" idx="0"/>
              <a:endCxn id="13" idx="4"/>
            </p:cNvCxnSpPr>
            <p:nvPr/>
          </p:nvCxnSpPr>
          <p:spPr>
            <a:xfrm flipH="1" flipV="1">
              <a:off x="2480832" y="4283072"/>
              <a:ext cx="400678" cy="77212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/>
                <p:cNvSpPr/>
                <p:nvPr/>
              </p:nvSpPr>
              <p:spPr>
                <a:xfrm>
                  <a:off x="3027766" y="3847096"/>
                  <a:ext cx="460587" cy="453812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Oval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7766" y="3847096"/>
                  <a:ext cx="460587" cy="453812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/>
                <p:cNvSpPr/>
                <p:nvPr/>
              </p:nvSpPr>
              <p:spPr>
                <a:xfrm>
                  <a:off x="4095019" y="3847395"/>
                  <a:ext cx="460587" cy="453812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Oval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5019" y="3847395"/>
                  <a:ext cx="460587" cy="453812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/>
                <p:cNvSpPr/>
                <p:nvPr/>
              </p:nvSpPr>
              <p:spPr>
                <a:xfrm>
                  <a:off x="4575847" y="3840706"/>
                  <a:ext cx="460587" cy="453812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5847" y="3840706"/>
                  <a:ext cx="460587" cy="453812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>
              <a:stCxn id="17" idx="0"/>
              <a:endCxn id="21" idx="4"/>
            </p:cNvCxnSpPr>
            <p:nvPr/>
          </p:nvCxnSpPr>
          <p:spPr>
            <a:xfrm flipV="1">
              <a:off x="2881510" y="4300908"/>
              <a:ext cx="376550" cy="75428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7" idx="0"/>
              <a:endCxn id="24" idx="4"/>
            </p:cNvCxnSpPr>
            <p:nvPr/>
          </p:nvCxnSpPr>
          <p:spPr>
            <a:xfrm flipV="1">
              <a:off x="2881510" y="4294518"/>
              <a:ext cx="1924631" cy="76067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4" idx="0"/>
              <a:endCxn id="13" idx="4"/>
            </p:cNvCxnSpPr>
            <p:nvPr/>
          </p:nvCxnSpPr>
          <p:spPr>
            <a:xfrm flipH="1" flipV="1">
              <a:off x="2480832" y="4283072"/>
              <a:ext cx="1089526" cy="77212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4" idx="0"/>
              <a:endCxn id="21" idx="4"/>
            </p:cNvCxnSpPr>
            <p:nvPr/>
          </p:nvCxnSpPr>
          <p:spPr>
            <a:xfrm flipH="1" flipV="1">
              <a:off x="3258060" y="4300908"/>
              <a:ext cx="312298" cy="75428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4" idx="0"/>
              <a:endCxn id="22" idx="4"/>
            </p:cNvCxnSpPr>
            <p:nvPr/>
          </p:nvCxnSpPr>
          <p:spPr>
            <a:xfrm flipV="1">
              <a:off x="3570358" y="4301207"/>
              <a:ext cx="754955" cy="75398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6" idx="0"/>
              <a:endCxn id="13" idx="4"/>
            </p:cNvCxnSpPr>
            <p:nvPr/>
          </p:nvCxnSpPr>
          <p:spPr>
            <a:xfrm flipH="1" flipV="1">
              <a:off x="2480832" y="4283072"/>
              <a:ext cx="1778374" cy="77212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6" idx="0"/>
              <a:endCxn id="24" idx="4"/>
            </p:cNvCxnSpPr>
            <p:nvPr/>
          </p:nvCxnSpPr>
          <p:spPr>
            <a:xfrm flipV="1">
              <a:off x="4259206" y="4294518"/>
              <a:ext cx="546935" cy="76067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ontent Placeholder 2"/>
            <p:cNvSpPr txBox="1">
              <a:spLocks/>
            </p:cNvSpPr>
            <p:nvPr/>
          </p:nvSpPr>
          <p:spPr>
            <a:xfrm>
              <a:off x="3912445" y="4477948"/>
              <a:ext cx="816616" cy="163986"/>
            </a:xfrm>
            <a:prstGeom prst="rect">
              <a:avLst/>
            </a:prstGeom>
            <a:solidFill>
              <a:schemeClr val="bg1"/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Emission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 rot="20525016" flipH="1" flipV="1">
              <a:off x="3067661" y="5396323"/>
              <a:ext cx="321533" cy="116996"/>
            </a:xfrm>
            <a:custGeom>
              <a:avLst/>
              <a:gdLst>
                <a:gd name="connsiteX0" fmla="*/ 0 w 1341120"/>
                <a:gd name="connsiteY0" fmla="*/ 151608 h 572232"/>
                <a:gd name="connsiteX1" fmla="*/ 804672 w 1341120"/>
                <a:gd name="connsiteY1" fmla="*/ 23592 h 572232"/>
                <a:gd name="connsiteX2" fmla="*/ 1341120 w 1341120"/>
                <a:gd name="connsiteY2" fmla="*/ 572232 h 572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1120" h="572232">
                  <a:moveTo>
                    <a:pt x="0" y="151608"/>
                  </a:moveTo>
                  <a:cubicBezTo>
                    <a:pt x="290576" y="52548"/>
                    <a:pt x="581152" y="-46512"/>
                    <a:pt x="804672" y="23592"/>
                  </a:cubicBezTo>
                  <a:cubicBezTo>
                    <a:pt x="1028192" y="93696"/>
                    <a:pt x="1184656" y="332964"/>
                    <a:pt x="1341120" y="572232"/>
                  </a:cubicBezTo>
                </a:path>
              </a:pathLst>
            </a:custGeom>
            <a:noFill/>
            <a:ln>
              <a:headEnd type="stealth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 rot="9783246" flipH="1" flipV="1">
              <a:off x="3061971" y="5054675"/>
              <a:ext cx="321533" cy="116996"/>
            </a:xfrm>
            <a:custGeom>
              <a:avLst/>
              <a:gdLst>
                <a:gd name="connsiteX0" fmla="*/ 0 w 1341120"/>
                <a:gd name="connsiteY0" fmla="*/ 151608 h 572232"/>
                <a:gd name="connsiteX1" fmla="*/ 804672 w 1341120"/>
                <a:gd name="connsiteY1" fmla="*/ 23592 h 572232"/>
                <a:gd name="connsiteX2" fmla="*/ 1341120 w 1341120"/>
                <a:gd name="connsiteY2" fmla="*/ 572232 h 572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1120" h="572232">
                  <a:moveTo>
                    <a:pt x="0" y="151608"/>
                  </a:moveTo>
                  <a:cubicBezTo>
                    <a:pt x="290576" y="52548"/>
                    <a:pt x="581152" y="-46512"/>
                    <a:pt x="804672" y="23592"/>
                  </a:cubicBezTo>
                  <a:cubicBezTo>
                    <a:pt x="1028192" y="93696"/>
                    <a:pt x="1184656" y="332964"/>
                    <a:pt x="1341120" y="572232"/>
                  </a:cubicBezTo>
                </a:path>
              </a:pathLst>
            </a:custGeom>
            <a:noFill/>
            <a:ln>
              <a:headEnd type="stealth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35"/>
            <p:cNvSpPr/>
            <p:nvPr/>
          </p:nvSpPr>
          <p:spPr>
            <a:xfrm rot="20525016" flipH="1" flipV="1">
              <a:off x="3757061" y="5401988"/>
              <a:ext cx="321533" cy="116996"/>
            </a:xfrm>
            <a:custGeom>
              <a:avLst/>
              <a:gdLst>
                <a:gd name="connsiteX0" fmla="*/ 0 w 1341120"/>
                <a:gd name="connsiteY0" fmla="*/ 151608 h 572232"/>
                <a:gd name="connsiteX1" fmla="*/ 804672 w 1341120"/>
                <a:gd name="connsiteY1" fmla="*/ 23592 h 572232"/>
                <a:gd name="connsiteX2" fmla="*/ 1341120 w 1341120"/>
                <a:gd name="connsiteY2" fmla="*/ 572232 h 572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1120" h="572232">
                  <a:moveTo>
                    <a:pt x="0" y="151608"/>
                  </a:moveTo>
                  <a:cubicBezTo>
                    <a:pt x="290576" y="52548"/>
                    <a:pt x="581152" y="-46512"/>
                    <a:pt x="804672" y="23592"/>
                  </a:cubicBezTo>
                  <a:cubicBezTo>
                    <a:pt x="1028192" y="93696"/>
                    <a:pt x="1184656" y="332964"/>
                    <a:pt x="1341120" y="572232"/>
                  </a:cubicBezTo>
                </a:path>
              </a:pathLst>
            </a:custGeom>
            <a:noFill/>
            <a:ln>
              <a:headEnd type="stealth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 rot="588857">
              <a:off x="4214414" y="5266487"/>
              <a:ext cx="483886" cy="485035"/>
            </a:xfrm>
            <a:prstGeom prst="arc">
              <a:avLst>
                <a:gd name="adj1" fmla="val 16200000"/>
                <a:gd name="adj2" fmla="val 10185818"/>
              </a:avLst>
            </a:prstGeom>
            <a:noFill/>
            <a:ln>
              <a:headEnd type="stealth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5129880">
              <a:off x="2454743" y="5266488"/>
              <a:ext cx="483886" cy="485035"/>
            </a:xfrm>
            <a:prstGeom prst="arc">
              <a:avLst>
                <a:gd name="adj1" fmla="val 16200000"/>
                <a:gd name="adj2" fmla="val 10185818"/>
              </a:avLst>
            </a:prstGeom>
            <a:noFill/>
            <a:ln>
              <a:headEnd type="stealth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9" name="Freeform 38"/>
            <p:cNvSpPr/>
            <p:nvPr/>
          </p:nvSpPr>
          <p:spPr>
            <a:xfrm>
              <a:off x="2253899" y="4819031"/>
              <a:ext cx="2663952" cy="334304"/>
            </a:xfrm>
            <a:custGeom>
              <a:avLst/>
              <a:gdLst>
                <a:gd name="connsiteX0" fmla="*/ 381076 w 2421092"/>
                <a:gd name="connsiteY0" fmla="*/ 597432 h 597432"/>
                <a:gd name="connsiteX1" fmla="*/ 39700 w 2421092"/>
                <a:gd name="connsiteY1" fmla="*/ 225576 h 597432"/>
                <a:gd name="connsiteX2" fmla="*/ 1197940 w 2421092"/>
                <a:gd name="connsiteY2" fmla="*/ 24 h 597432"/>
                <a:gd name="connsiteX3" fmla="*/ 2386660 w 2421092"/>
                <a:gd name="connsiteY3" fmla="*/ 213384 h 597432"/>
                <a:gd name="connsiteX4" fmla="*/ 1984324 w 2421092"/>
                <a:gd name="connsiteY4" fmla="*/ 554760 h 59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1092" h="597432">
                  <a:moveTo>
                    <a:pt x="381076" y="597432"/>
                  </a:moveTo>
                  <a:cubicBezTo>
                    <a:pt x="142316" y="461288"/>
                    <a:pt x="-96444" y="325144"/>
                    <a:pt x="39700" y="225576"/>
                  </a:cubicBezTo>
                  <a:cubicBezTo>
                    <a:pt x="175844" y="126008"/>
                    <a:pt x="806780" y="2056"/>
                    <a:pt x="1197940" y="24"/>
                  </a:cubicBezTo>
                  <a:cubicBezTo>
                    <a:pt x="1589100" y="-2008"/>
                    <a:pt x="2255596" y="120928"/>
                    <a:pt x="2386660" y="213384"/>
                  </a:cubicBezTo>
                  <a:cubicBezTo>
                    <a:pt x="2517724" y="305840"/>
                    <a:pt x="2251024" y="430300"/>
                    <a:pt x="1984324" y="554760"/>
                  </a:cubicBezTo>
                </a:path>
              </a:pathLst>
            </a:custGeom>
            <a:noFill/>
            <a:ln>
              <a:tailEnd type="stealth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ontent Placeholder 2"/>
            <p:cNvSpPr txBox="1">
              <a:spLocks/>
            </p:cNvSpPr>
            <p:nvPr/>
          </p:nvSpPr>
          <p:spPr>
            <a:xfrm>
              <a:off x="4457708" y="5477946"/>
              <a:ext cx="816616" cy="163986"/>
            </a:xfrm>
            <a:prstGeom prst="rect">
              <a:avLst/>
            </a:prstGeom>
            <a:solidFill>
              <a:schemeClr val="bg1"/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Transition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1726480" y="2925213"/>
              <a:ext cx="3691859" cy="738077"/>
              <a:chOff x="1186933" y="2903477"/>
              <a:chExt cx="7704858" cy="1681934"/>
            </a:xfrm>
          </p:grpSpPr>
          <p:pic>
            <p:nvPicPr>
              <p:cNvPr id="43" name="Picture 42"/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012" t="28353" r="14941" b="14940"/>
              <a:stretch/>
            </p:blipFill>
            <p:spPr>
              <a:xfrm>
                <a:off x="6065319" y="3281073"/>
                <a:ext cx="1765893" cy="672129"/>
              </a:xfrm>
              <a:prstGeom prst="rect">
                <a:avLst/>
              </a:prstGeom>
            </p:spPr>
          </p:pic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012" t="28353" r="14941" b="14940"/>
              <a:stretch/>
            </p:blipFill>
            <p:spPr>
              <a:xfrm>
                <a:off x="6948267" y="3281071"/>
                <a:ext cx="882945" cy="672129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6933" y="2903477"/>
                <a:ext cx="7704858" cy="1681934"/>
              </a:xfrm>
              <a:prstGeom prst="rect">
                <a:avLst/>
              </a:prstGeom>
            </p:spPr>
          </p:pic>
          <p:sp>
            <p:nvSpPr>
              <p:cNvPr id="47" name="Freeform 46"/>
              <p:cNvSpPr/>
              <p:nvPr/>
            </p:nvSpPr>
            <p:spPr>
              <a:xfrm>
                <a:off x="1791479" y="3281688"/>
                <a:ext cx="1856791" cy="1197004"/>
              </a:xfrm>
              <a:custGeom>
                <a:avLst/>
                <a:gdLst>
                  <a:gd name="connsiteX0" fmla="*/ 0 w 1856791"/>
                  <a:gd name="connsiteY0" fmla="*/ 1197005 h 1197005"/>
                  <a:gd name="connsiteX1" fmla="*/ 307910 w 1856791"/>
                  <a:gd name="connsiteY1" fmla="*/ 1085038 h 1197005"/>
                  <a:gd name="connsiteX2" fmla="*/ 457200 w 1856791"/>
                  <a:gd name="connsiteY2" fmla="*/ 907756 h 1197005"/>
                  <a:gd name="connsiteX3" fmla="*/ 587828 w 1856791"/>
                  <a:gd name="connsiteY3" fmla="*/ 637168 h 1197005"/>
                  <a:gd name="connsiteX4" fmla="*/ 709126 w 1856791"/>
                  <a:gd name="connsiteY4" fmla="*/ 357250 h 1197005"/>
                  <a:gd name="connsiteX5" fmla="*/ 830424 w 1856791"/>
                  <a:gd name="connsiteY5" fmla="*/ 68001 h 1197005"/>
                  <a:gd name="connsiteX6" fmla="*/ 914400 w 1856791"/>
                  <a:gd name="connsiteY6" fmla="*/ 21348 h 1197005"/>
                  <a:gd name="connsiteX7" fmla="*/ 970383 w 1856791"/>
                  <a:gd name="connsiteY7" fmla="*/ 2687 h 1197005"/>
                  <a:gd name="connsiteX8" fmla="*/ 1073020 w 1856791"/>
                  <a:gd name="connsiteY8" fmla="*/ 77331 h 1197005"/>
                  <a:gd name="connsiteX9" fmla="*/ 1250302 w 1856791"/>
                  <a:gd name="connsiteY9" fmla="*/ 431895 h 1197005"/>
                  <a:gd name="connsiteX10" fmla="*/ 1436914 w 1856791"/>
                  <a:gd name="connsiteY10" fmla="*/ 833111 h 1197005"/>
                  <a:gd name="connsiteX11" fmla="*/ 1707502 w 1856791"/>
                  <a:gd name="connsiteY11" fmla="*/ 1122360 h 1197005"/>
                  <a:gd name="connsiteX12" fmla="*/ 1856791 w 1856791"/>
                  <a:gd name="connsiteY12" fmla="*/ 1159682 h 1197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56791" h="1197005">
                    <a:moveTo>
                      <a:pt x="0" y="1197005"/>
                    </a:moveTo>
                    <a:cubicBezTo>
                      <a:pt x="115855" y="1165125"/>
                      <a:pt x="231710" y="1133246"/>
                      <a:pt x="307910" y="1085038"/>
                    </a:cubicBezTo>
                    <a:cubicBezTo>
                      <a:pt x="384110" y="1036830"/>
                      <a:pt x="410547" y="982401"/>
                      <a:pt x="457200" y="907756"/>
                    </a:cubicBezTo>
                    <a:cubicBezTo>
                      <a:pt x="503853" y="833111"/>
                      <a:pt x="545840" y="728919"/>
                      <a:pt x="587828" y="637168"/>
                    </a:cubicBezTo>
                    <a:cubicBezTo>
                      <a:pt x="629816" y="545417"/>
                      <a:pt x="668693" y="452111"/>
                      <a:pt x="709126" y="357250"/>
                    </a:cubicBezTo>
                    <a:cubicBezTo>
                      <a:pt x="749559" y="262389"/>
                      <a:pt x="796212" y="123985"/>
                      <a:pt x="830424" y="68001"/>
                    </a:cubicBezTo>
                    <a:cubicBezTo>
                      <a:pt x="864636" y="12017"/>
                      <a:pt x="891074" y="32234"/>
                      <a:pt x="914400" y="21348"/>
                    </a:cubicBezTo>
                    <a:cubicBezTo>
                      <a:pt x="937726" y="10462"/>
                      <a:pt x="943946" y="-6643"/>
                      <a:pt x="970383" y="2687"/>
                    </a:cubicBezTo>
                    <a:cubicBezTo>
                      <a:pt x="996820" y="12017"/>
                      <a:pt x="1026367" y="5796"/>
                      <a:pt x="1073020" y="77331"/>
                    </a:cubicBezTo>
                    <a:cubicBezTo>
                      <a:pt x="1119673" y="148866"/>
                      <a:pt x="1189653" y="305932"/>
                      <a:pt x="1250302" y="431895"/>
                    </a:cubicBezTo>
                    <a:cubicBezTo>
                      <a:pt x="1310951" y="557858"/>
                      <a:pt x="1360714" y="718034"/>
                      <a:pt x="1436914" y="833111"/>
                    </a:cubicBezTo>
                    <a:cubicBezTo>
                      <a:pt x="1513114" y="948188"/>
                      <a:pt x="1637523" y="1067931"/>
                      <a:pt x="1707502" y="1122360"/>
                    </a:cubicBezTo>
                    <a:cubicBezTo>
                      <a:pt x="1777482" y="1176788"/>
                      <a:pt x="1817136" y="1168235"/>
                      <a:pt x="1856791" y="1159682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Freeform 50"/>
              <p:cNvSpPr/>
              <p:nvPr/>
            </p:nvSpPr>
            <p:spPr>
              <a:xfrm>
                <a:off x="2476977" y="3584774"/>
                <a:ext cx="3653064" cy="902653"/>
              </a:xfrm>
              <a:custGeom>
                <a:avLst/>
                <a:gdLst>
                  <a:gd name="connsiteX0" fmla="*/ 0 w 1856791"/>
                  <a:gd name="connsiteY0" fmla="*/ 1197005 h 1197005"/>
                  <a:gd name="connsiteX1" fmla="*/ 307910 w 1856791"/>
                  <a:gd name="connsiteY1" fmla="*/ 1085038 h 1197005"/>
                  <a:gd name="connsiteX2" fmla="*/ 457200 w 1856791"/>
                  <a:gd name="connsiteY2" fmla="*/ 907756 h 1197005"/>
                  <a:gd name="connsiteX3" fmla="*/ 587828 w 1856791"/>
                  <a:gd name="connsiteY3" fmla="*/ 637168 h 1197005"/>
                  <a:gd name="connsiteX4" fmla="*/ 709126 w 1856791"/>
                  <a:gd name="connsiteY4" fmla="*/ 357250 h 1197005"/>
                  <a:gd name="connsiteX5" fmla="*/ 830424 w 1856791"/>
                  <a:gd name="connsiteY5" fmla="*/ 68001 h 1197005"/>
                  <a:gd name="connsiteX6" fmla="*/ 914400 w 1856791"/>
                  <a:gd name="connsiteY6" fmla="*/ 21348 h 1197005"/>
                  <a:gd name="connsiteX7" fmla="*/ 970383 w 1856791"/>
                  <a:gd name="connsiteY7" fmla="*/ 2687 h 1197005"/>
                  <a:gd name="connsiteX8" fmla="*/ 1073020 w 1856791"/>
                  <a:gd name="connsiteY8" fmla="*/ 77331 h 1197005"/>
                  <a:gd name="connsiteX9" fmla="*/ 1250302 w 1856791"/>
                  <a:gd name="connsiteY9" fmla="*/ 431895 h 1197005"/>
                  <a:gd name="connsiteX10" fmla="*/ 1436914 w 1856791"/>
                  <a:gd name="connsiteY10" fmla="*/ 833111 h 1197005"/>
                  <a:gd name="connsiteX11" fmla="*/ 1707502 w 1856791"/>
                  <a:gd name="connsiteY11" fmla="*/ 1122360 h 1197005"/>
                  <a:gd name="connsiteX12" fmla="*/ 1856791 w 1856791"/>
                  <a:gd name="connsiteY12" fmla="*/ 1159682 h 1197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56791" h="1197005">
                    <a:moveTo>
                      <a:pt x="0" y="1197005"/>
                    </a:moveTo>
                    <a:cubicBezTo>
                      <a:pt x="115855" y="1165125"/>
                      <a:pt x="231710" y="1133246"/>
                      <a:pt x="307910" y="1085038"/>
                    </a:cubicBezTo>
                    <a:cubicBezTo>
                      <a:pt x="384110" y="1036830"/>
                      <a:pt x="410547" y="982401"/>
                      <a:pt x="457200" y="907756"/>
                    </a:cubicBezTo>
                    <a:cubicBezTo>
                      <a:pt x="503853" y="833111"/>
                      <a:pt x="545840" y="728919"/>
                      <a:pt x="587828" y="637168"/>
                    </a:cubicBezTo>
                    <a:cubicBezTo>
                      <a:pt x="629816" y="545417"/>
                      <a:pt x="668693" y="452111"/>
                      <a:pt x="709126" y="357250"/>
                    </a:cubicBezTo>
                    <a:cubicBezTo>
                      <a:pt x="749559" y="262389"/>
                      <a:pt x="796212" y="123985"/>
                      <a:pt x="830424" y="68001"/>
                    </a:cubicBezTo>
                    <a:cubicBezTo>
                      <a:pt x="864636" y="12017"/>
                      <a:pt x="891074" y="32234"/>
                      <a:pt x="914400" y="21348"/>
                    </a:cubicBezTo>
                    <a:cubicBezTo>
                      <a:pt x="937726" y="10462"/>
                      <a:pt x="943946" y="-6643"/>
                      <a:pt x="970383" y="2687"/>
                    </a:cubicBezTo>
                    <a:cubicBezTo>
                      <a:pt x="996820" y="12017"/>
                      <a:pt x="1026367" y="5796"/>
                      <a:pt x="1073020" y="77331"/>
                    </a:cubicBezTo>
                    <a:cubicBezTo>
                      <a:pt x="1119673" y="148866"/>
                      <a:pt x="1189653" y="305932"/>
                      <a:pt x="1250302" y="431895"/>
                    </a:cubicBezTo>
                    <a:cubicBezTo>
                      <a:pt x="1310951" y="557858"/>
                      <a:pt x="1360714" y="718034"/>
                      <a:pt x="1436914" y="833111"/>
                    </a:cubicBezTo>
                    <a:cubicBezTo>
                      <a:pt x="1513114" y="948188"/>
                      <a:pt x="1637523" y="1067931"/>
                      <a:pt x="1707502" y="1122360"/>
                    </a:cubicBezTo>
                    <a:cubicBezTo>
                      <a:pt x="1777482" y="1176788"/>
                      <a:pt x="1817136" y="1168235"/>
                      <a:pt x="1856791" y="1159682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reeform 51"/>
              <p:cNvSpPr/>
              <p:nvPr/>
            </p:nvSpPr>
            <p:spPr>
              <a:xfrm>
                <a:off x="4674666" y="3652413"/>
                <a:ext cx="3653064" cy="813684"/>
              </a:xfrm>
              <a:custGeom>
                <a:avLst/>
                <a:gdLst>
                  <a:gd name="connsiteX0" fmla="*/ 0 w 1856791"/>
                  <a:gd name="connsiteY0" fmla="*/ 1197005 h 1197005"/>
                  <a:gd name="connsiteX1" fmla="*/ 307910 w 1856791"/>
                  <a:gd name="connsiteY1" fmla="*/ 1085038 h 1197005"/>
                  <a:gd name="connsiteX2" fmla="*/ 457200 w 1856791"/>
                  <a:gd name="connsiteY2" fmla="*/ 907756 h 1197005"/>
                  <a:gd name="connsiteX3" fmla="*/ 587828 w 1856791"/>
                  <a:gd name="connsiteY3" fmla="*/ 637168 h 1197005"/>
                  <a:gd name="connsiteX4" fmla="*/ 709126 w 1856791"/>
                  <a:gd name="connsiteY4" fmla="*/ 357250 h 1197005"/>
                  <a:gd name="connsiteX5" fmla="*/ 830424 w 1856791"/>
                  <a:gd name="connsiteY5" fmla="*/ 68001 h 1197005"/>
                  <a:gd name="connsiteX6" fmla="*/ 914400 w 1856791"/>
                  <a:gd name="connsiteY6" fmla="*/ 21348 h 1197005"/>
                  <a:gd name="connsiteX7" fmla="*/ 970383 w 1856791"/>
                  <a:gd name="connsiteY7" fmla="*/ 2687 h 1197005"/>
                  <a:gd name="connsiteX8" fmla="*/ 1073020 w 1856791"/>
                  <a:gd name="connsiteY8" fmla="*/ 77331 h 1197005"/>
                  <a:gd name="connsiteX9" fmla="*/ 1250302 w 1856791"/>
                  <a:gd name="connsiteY9" fmla="*/ 431895 h 1197005"/>
                  <a:gd name="connsiteX10" fmla="*/ 1436914 w 1856791"/>
                  <a:gd name="connsiteY10" fmla="*/ 833111 h 1197005"/>
                  <a:gd name="connsiteX11" fmla="*/ 1707502 w 1856791"/>
                  <a:gd name="connsiteY11" fmla="*/ 1122360 h 1197005"/>
                  <a:gd name="connsiteX12" fmla="*/ 1856791 w 1856791"/>
                  <a:gd name="connsiteY12" fmla="*/ 1159682 h 1197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56791" h="1197005">
                    <a:moveTo>
                      <a:pt x="0" y="1197005"/>
                    </a:moveTo>
                    <a:cubicBezTo>
                      <a:pt x="115855" y="1165125"/>
                      <a:pt x="231710" y="1133246"/>
                      <a:pt x="307910" y="1085038"/>
                    </a:cubicBezTo>
                    <a:cubicBezTo>
                      <a:pt x="384110" y="1036830"/>
                      <a:pt x="410547" y="982401"/>
                      <a:pt x="457200" y="907756"/>
                    </a:cubicBezTo>
                    <a:cubicBezTo>
                      <a:pt x="503853" y="833111"/>
                      <a:pt x="545840" y="728919"/>
                      <a:pt x="587828" y="637168"/>
                    </a:cubicBezTo>
                    <a:cubicBezTo>
                      <a:pt x="629816" y="545417"/>
                      <a:pt x="668693" y="452111"/>
                      <a:pt x="709126" y="357250"/>
                    </a:cubicBezTo>
                    <a:cubicBezTo>
                      <a:pt x="749559" y="262389"/>
                      <a:pt x="796212" y="123985"/>
                      <a:pt x="830424" y="68001"/>
                    </a:cubicBezTo>
                    <a:cubicBezTo>
                      <a:pt x="864636" y="12017"/>
                      <a:pt x="891074" y="32234"/>
                      <a:pt x="914400" y="21348"/>
                    </a:cubicBezTo>
                    <a:cubicBezTo>
                      <a:pt x="937726" y="10462"/>
                      <a:pt x="943946" y="-6643"/>
                      <a:pt x="970383" y="2687"/>
                    </a:cubicBezTo>
                    <a:cubicBezTo>
                      <a:pt x="996820" y="12017"/>
                      <a:pt x="1026367" y="5796"/>
                      <a:pt x="1073020" y="77331"/>
                    </a:cubicBezTo>
                    <a:cubicBezTo>
                      <a:pt x="1119673" y="148866"/>
                      <a:pt x="1189653" y="305932"/>
                      <a:pt x="1250302" y="431895"/>
                    </a:cubicBezTo>
                    <a:cubicBezTo>
                      <a:pt x="1310951" y="557858"/>
                      <a:pt x="1360714" y="718034"/>
                      <a:pt x="1436914" y="833111"/>
                    </a:cubicBezTo>
                    <a:cubicBezTo>
                      <a:pt x="1513114" y="948188"/>
                      <a:pt x="1637523" y="1067931"/>
                      <a:pt x="1707502" y="1122360"/>
                    </a:cubicBezTo>
                    <a:cubicBezTo>
                      <a:pt x="1777482" y="1176788"/>
                      <a:pt x="1817136" y="1168235"/>
                      <a:pt x="1856791" y="1159682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reeform 52"/>
              <p:cNvSpPr/>
              <p:nvPr/>
            </p:nvSpPr>
            <p:spPr>
              <a:xfrm>
                <a:off x="6884902" y="3820701"/>
                <a:ext cx="1389269" cy="645394"/>
              </a:xfrm>
              <a:custGeom>
                <a:avLst/>
                <a:gdLst>
                  <a:gd name="connsiteX0" fmla="*/ 0 w 1856791"/>
                  <a:gd name="connsiteY0" fmla="*/ 1197005 h 1197005"/>
                  <a:gd name="connsiteX1" fmla="*/ 307910 w 1856791"/>
                  <a:gd name="connsiteY1" fmla="*/ 1085038 h 1197005"/>
                  <a:gd name="connsiteX2" fmla="*/ 457200 w 1856791"/>
                  <a:gd name="connsiteY2" fmla="*/ 907756 h 1197005"/>
                  <a:gd name="connsiteX3" fmla="*/ 587828 w 1856791"/>
                  <a:gd name="connsiteY3" fmla="*/ 637168 h 1197005"/>
                  <a:gd name="connsiteX4" fmla="*/ 709126 w 1856791"/>
                  <a:gd name="connsiteY4" fmla="*/ 357250 h 1197005"/>
                  <a:gd name="connsiteX5" fmla="*/ 830424 w 1856791"/>
                  <a:gd name="connsiteY5" fmla="*/ 68001 h 1197005"/>
                  <a:gd name="connsiteX6" fmla="*/ 914400 w 1856791"/>
                  <a:gd name="connsiteY6" fmla="*/ 21348 h 1197005"/>
                  <a:gd name="connsiteX7" fmla="*/ 970383 w 1856791"/>
                  <a:gd name="connsiteY7" fmla="*/ 2687 h 1197005"/>
                  <a:gd name="connsiteX8" fmla="*/ 1073020 w 1856791"/>
                  <a:gd name="connsiteY8" fmla="*/ 77331 h 1197005"/>
                  <a:gd name="connsiteX9" fmla="*/ 1250302 w 1856791"/>
                  <a:gd name="connsiteY9" fmla="*/ 431895 h 1197005"/>
                  <a:gd name="connsiteX10" fmla="*/ 1436914 w 1856791"/>
                  <a:gd name="connsiteY10" fmla="*/ 833111 h 1197005"/>
                  <a:gd name="connsiteX11" fmla="*/ 1707502 w 1856791"/>
                  <a:gd name="connsiteY11" fmla="*/ 1122360 h 1197005"/>
                  <a:gd name="connsiteX12" fmla="*/ 1856791 w 1856791"/>
                  <a:gd name="connsiteY12" fmla="*/ 1159682 h 1197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56791" h="1197005">
                    <a:moveTo>
                      <a:pt x="0" y="1197005"/>
                    </a:moveTo>
                    <a:cubicBezTo>
                      <a:pt x="115855" y="1165125"/>
                      <a:pt x="231710" y="1133246"/>
                      <a:pt x="307910" y="1085038"/>
                    </a:cubicBezTo>
                    <a:cubicBezTo>
                      <a:pt x="384110" y="1036830"/>
                      <a:pt x="410547" y="982401"/>
                      <a:pt x="457200" y="907756"/>
                    </a:cubicBezTo>
                    <a:cubicBezTo>
                      <a:pt x="503853" y="833111"/>
                      <a:pt x="545840" y="728919"/>
                      <a:pt x="587828" y="637168"/>
                    </a:cubicBezTo>
                    <a:cubicBezTo>
                      <a:pt x="629816" y="545417"/>
                      <a:pt x="668693" y="452111"/>
                      <a:pt x="709126" y="357250"/>
                    </a:cubicBezTo>
                    <a:cubicBezTo>
                      <a:pt x="749559" y="262389"/>
                      <a:pt x="796212" y="123985"/>
                      <a:pt x="830424" y="68001"/>
                    </a:cubicBezTo>
                    <a:cubicBezTo>
                      <a:pt x="864636" y="12017"/>
                      <a:pt x="891074" y="32234"/>
                      <a:pt x="914400" y="21348"/>
                    </a:cubicBezTo>
                    <a:cubicBezTo>
                      <a:pt x="937726" y="10462"/>
                      <a:pt x="943946" y="-6643"/>
                      <a:pt x="970383" y="2687"/>
                    </a:cubicBezTo>
                    <a:cubicBezTo>
                      <a:pt x="996820" y="12017"/>
                      <a:pt x="1026367" y="5796"/>
                      <a:pt x="1073020" y="77331"/>
                    </a:cubicBezTo>
                    <a:cubicBezTo>
                      <a:pt x="1119673" y="148866"/>
                      <a:pt x="1189653" y="305932"/>
                      <a:pt x="1250302" y="431895"/>
                    </a:cubicBezTo>
                    <a:cubicBezTo>
                      <a:pt x="1310951" y="557858"/>
                      <a:pt x="1360714" y="718034"/>
                      <a:pt x="1436914" y="833111"/>
                    </a:cubicBezTo>
                    <a:cubicBezTo>
                      <a:pt x="1513114" y="948188"/>
                      <a:pt x="1637523" y="1067931"/>
                      <a:pt x="1707502" y="1122360"/>
                    </a:cubicBezTo>
                    <a:cubicBezTo>
                      <a:pt x="1777482" y="1176788"/>
                      <a:pt x="1817136" y="1168235"/>
                      <a:pt x="1856791" y="1159682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5" name="Straight Connector 54"/>
            <p:cNvCxnSpPr>
              <a:stCxn id="47" idx="7"/>
              <a:endCxn id="13" idx="0"/>
            </p:cNvCxnSpPr>
            <p:nvPr/>
          </p:nvCxnSpPr>
          <p:spPr>
            <a:xfrm flipH="1">
              <a:off x="2480832" y="3092362"/>
              <a:ext cx="291" cy="7368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51" idx="7"/>
              <a:endCxn id="21" idx="0"/>
            </p:cNvCxnSpPr>
            <p:nvPr/>
          </p:nvCxnSpPr>
          <p:spPr>
            <a:xfrm flipH="1">
              <a:off x="3258060" y="3225074"/>
              <a:ext cx="1340" cy="6220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52" idx="7"/>
              <a:endCxn id="22" idx="0"/>
            </p:cNvCxnSpPr>
            <p:nvPr/>
          </p:nvCxnSpPr>
          <p:spPr>
            <a:xfrm>
              <a:off x="4312445" y="3254668"/>
              <a:ext cx="12868" cy="5927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53" idx="7"/>
              <a:endCxn id="24" idx="0"/>
            </p:cNvCxnSpPr>
            <p:nvPr/>
          </p:nvCxnSpPr>
          <p:spPr>
            <a:xfrm>
              <a:off x="4804613" y="3328352"/>
              <a:ext cx="1528" cy="5123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Content Placeholder 2"/>
            <p:cNvSpPr txBox="1">
              <a:spLocks/>
            </p:cNvSpPr>
            <p:nvPr/>
          </p:nvSpPr>
          <p:spPr>
            <a:xfrm>
              <a:off x="1115616" y="2852936"/>
              <a:ext cx="1062364" cy="306298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Behaviours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3" name="Straight Connector 102"/>
            <p:cNvCxnSpPr/>
            <p:nvPr/>
          </p:nvCxnSpPr>
          <p:spPr>
            <a:xfrm>
              <a:off x="1169868" y="3159234"/>
              <a:ext cx="432048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/>
              <p:cNvSpPr/>
              <p:nvPr/>
            </p:nvSpPr>
            <p:spPr>
              <a:xfrm>
                <a:off x="5436096" y="3660215"/>
                <a:ext cx="2959269" cy="8955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endChr m:val="|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1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3660215"/>
                <a:ext cx="2959269" cy="89556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5682033" y="5157192"/>
                <a:ext cx="995978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033" y="5157192"/>
                <a:ext cx="995978" cy="319062"/>
              </a:xfrm>
              <a:prstGeom prst="rect">
                <a:avLst/>
              </a:prstGeom>
              <a:blipFill>
                <a:blip r:embed="rId14"/>
                <a:stretch>
                  <a:fillRect l="-490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5682033" y="5517232"/>
                <a:ext cx="2637196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033" y="5517232"/>
                <a:ext cx="2637196" cy="319062"/>
              </a:xfrm>
              <a:prstGeom prst="rect">
                <a:avLst/>
              </a:prstGeom>
              <a:blipFill>
                <a:blip r:embed="rId15"/>
                <a:stretch>
                  <a:fillRect l="-92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7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ontent Placeholder 2"/>
          <p:cNvSpPr txBox="1">
            <a:spLocks/>
          </p:cNvSpPr>
          <p:nvPr/>
        </p:nvSpPr>
        <p:spPr>
          <a:xfrm>
            <a:off x="5573603" y="3253865"/>
            <a:ext cx="2821762" cy="1388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300" b="1" dirty="0" smtClean="0"/>
              <a:t>Mixture Model</a:t>
            </a:r>
            <a:endParaRPr lang="en-US" sz="1300" b="1" dirty="0"/>
          </a:p>
        </p:txBody>
      </p:sp>
      <p:sp>
        <p:nvSpPr>
          <p:cNvPr id="125" name="Content Placeholder 2"/>
          <p:cNvSpPr txBox="1">
            <a:spLocks/>
          </p:cNvSpPr>
          <p:nvPr/>
        </p:nvSpPr>
        <p:spPr>
          <a:xfrm>
            <a:off x="5573603" y="4819030"/>
            <a:ext cx="2821762" cy="11302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300" b="1" dirty="0" smtClean="0"/>
              <a:t>Markov State Transition probability</a:t>
            </a:r>
            <a:endParaRPr lang="en-US" sz="13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Methodology</a:t>
            </a:r>
            <a:endParaRPr lang="en-US" sz="3200" dirty="0"/>
          </a:p>
        </p:txBody>
      </p:sp>
      <p:sp>
        <p:nvSpPr>
          <p:cNvPr id="32" name="TextBox 31"/>
          <p:cNvSpPr txBox="1"/>
          <p:nvPr/>
        </p:nvSpPr>
        <p:spPr>
          <a:xfrm>
            <a:off x="818456" y="1412776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dirty="0" smtClean="0"/>
              <a:t>Churners and non-churners exhibit different behaviours generated by some </a:t>
            </a:r>
            <a:r>
              <a:rPr lang="en-GB" sz="1600" b="1" dirty="0" smtClean="0"/>
              <a:t>states</a:t>
            </a:r>
            <a:endParaRPr lang="en-GB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dirty="0" smtClean="0"/>
              <a:t>Generative process: State </a:t>
            </a:r>
            <a:r>
              <a:rPr lang="en-GB" sz="1600" dirty="0" smtClean="0">
                <a:sym typeface="Wingdings" panose="05000000000000000000" pitchFamily="2" charset="2"/>
              </a:rPr>
              <a:t> Cluster  Behaviour observations</a:t>
            </a:r>
            <a:endParaRPr lang="en-GB" sz="1600" b="1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dirty="0" smtClean="0"/>
              <a:t>Customers’ behaviours are independent from others’</a:t>
            </a:r>
            <a:endParaRPr lang="en-US" sz="1600" dirty="0"/>
          </a:p>
        </p:txBody>
      </p:sp>
      <p:sp>
        <p:nvSpPr>
          <p:cNvPr id="62" name="Content Placeholder 2"/>
          <p:cNvSpPr>
            <a:spLocks noGrp="1"/>
          </p:cNvSpPr>
          <p:nvPr>
            <p:ph idx="1"/>
          </p:nvPr>
        </p:nvSpPr>
        <p:spPr>
          <a:xfrm>
            <a:off x="899592" y="980728"/>
            <a:ext cx="8064896" cy="432048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/>
          <a:p>
            <a:pPr marL="0" indent="0">
              <a:buNone/>
            </a:pPr>
            <a:r>
              <a:rPr lang="en-GB" sz="2000" dirty="0" smtClean="0"/>
              <a:t>Key Assumptions</a:t>
            </a:r>
            <a:endParaRPr lang="en-US" sz="2000" dirty="0"/>
          </a:p>
        </p:txBody>
      </p:sp>
      <p:grpSp>
        <p:nvGrpSpPr>
          <p:cNvPr id="3" name="Group 2"/>
          <p:cNvGrpSpPr/>
          <p:nvPr/>
        </p:nvGrpSpPr>
        <p:grpSpPr>
          <a:xfrm>
            <a:off x="1115616" y="2852936"/>
            <a:ext cx="4374732" cy="2898586"/>
            <a:chOff x="1115616" y="2852936"/>
            <a:chExt cx="4374732" cy="28985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/>
                <p:cNvSpPr/>
                <p:nvPr/>
              </p:nvSpPr>
              <p:spPr>
                <a:xfrm>
                  <a:off x="2250538" y="3829260"/>
                  <a:ext cx="460587" cy="45381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Oval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0538" y="3829260"/>
                  <a:ext cx="460587" cy="45381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/>
                <p:cNvSpPr/>
                <p:nvPr/>
              </p:nvSpPr>
              <p:spPr>
                <a:xfrm>
                  <a:off x="3340064" y="5055194"/>
                  <a:ext cx="460587" cy="453812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val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0064" y="5055194"/>
                  <a:ext cx="460587" cy="45381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  <a:prstDash val="sys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/>
            <p:cNvCxnSpPr/>
            <p:nvPr/>
          </p:nvCxnSpPr>
          <p:spPr>
            <a:xfrm>
              <a:off x="1169868" y="4743410"/>
              <a:ext cx="432048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/>
                <p:cNvSpPr/>
                <p:nvPr/>
              </p:nvSpPr>
              <p:spPr>
                <a:xfrm>
                  <a:off x="4028912" y="5055194"/>
                  <a:ext cx="460587" cy="453812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Oval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8912" y="5055194"/>
                  <a:ext cx="460587" cy="45381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  <a:prstDash val="sys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16"/>
                <p:cNvSpPr/>
                <p:nvPr/>
              </p:nvSpPr>
              <p:spPr>
                <a:xfrm>
                  <a:off x="2651216" y="5055194"/>
                  <a:ext cx="460587" cy="453812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Oval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1216" y="5055194"/>
                  <a:ext cx="460587" cy="45381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  <a:prstDash val="sys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Content Placeholder 2"/>
            <p:cNvSpPr txBox="1">
              <a:spLocks/>
            </p:cNvSpPr>
            <p:nvPr/>
          </p:nvSpPr>
          <p:spPr>
            <a:xfrm>
              <a:off x="1115616" y="3894203"/>
              <a:ext cx="1062364" cy="306298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Clusters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Content Placeholder 2"/>
            <p:cNvSpPr txBox="1">
              <a:spLocks/>
            </p:cNvSpPr>
            <p:nvPr/>
          </p:nvSpPr>
          <p:spPr>
            <a:xfrm>
              <a:off x="1143431" y="5128951"/>
              <a:ext cx="818525" cy="306298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States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" name="Straight Arrow Connector 19"/>
            <p:cNvCxnSpPr>
              <a:stCxn id="17" idx="0"/>
              <a:endCxn id="13" idx="4"/>
            </p:cNvCxnSpPr>
            <p:nvPr/>
          </p:nvCxnSpPr>
          <p:spPr>
            <a:xfrm flipH="1" flipV="1">
              <a:off x="2480832" y="4283072"/>
              <a:ext cx="400678" cy="77212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/>
                <p:cNvSpPr/>
                <p:nvPr/>
              </p:nvSpPr>
              <p:spPr>
                <a:xfrm>
                  <a:off x="3027766" y="3847096"/>
                  <a:ext cx="460587" cy="453812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Oval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7766" y="3847096"/>
                  <a:ext cx="460587" cy="453812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/>
                <p:cNvSpPr/>
                <p:nvPr/>
              </p:nvSpPr>
              <p:spPr>
                <a:xfrm>
                  <a:off x="4095019" y="3847395"/>
                  <a:ext cx="460587" cy="453812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Oval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5019" y="3847395"/>
                  <a:ext cx="460587" cy="453812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/>
                <p:cNvSpPr/>
                <p:nvPr/>
              </p:nvSpPr>
              <p:spPr>
                <a:xfrm>
                  <a:off x="4575847" y="3840706"/>
                  <a:ext cx="460587" cy="453812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5847" y="3840706"/>
                  <a:ext cx="460587" cy="453812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>
              <a:stCxn id="17" idx="0"/>
              <a:endCxn id="21" idx="4"/>
            </p:cNvCxnSpPr>
            <p:nvPr/>
          </p:nvCxnSpPr>
          <p:spPr>
            <a:xfrm flipV="1">
              <a:off x="2881510" y="4300908"/>
              <a:ext cx="376550" cy="75428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7" idx="0"/>
              <a:endCxn id="24" idx="4"/>
            </p:cNvCxnSpPr>
            <p:nvPr/>
          </p:nvCxnSpPr>
          <p:spPr>
            <a:xfrm flipV="1">
              <a:off x="2881510" y="4294518"/>
              <a:ext cx="1924631" cy="76067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4" idx="0"/>
              <a:endCxn id="13" idx="4"/>
            </p:cNvCxnSpPr>
            <p:nvPr/>
          </p:nvCxnSpPr>
          <p:spPr>
            <a:xfrm flipH="1" flipV="1">
              <a:off x="2480832" y="4283072"/>
              <a:ext cx="1089526" cy="77212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4" idx="0"/>
              <a:endCxn id="21" idx="4"/>
            </p:cNvCxnSpPr>
            <p:nvPr/>
          </p:nvCxnSpPr>
          <p:spPr>
            <a:xfrm flipH="1" flipV="1">
              <a:off x="3258060" y="4300908"/>
              <a:ext cx="312298" cy="75428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4" idx="0"/>
              <a:endCxn id="22" idx="4"/>
            </p:cNvCxnSpPr>
            <p:nvPr/>
          </p:nvCxnSpPr>
          <p:spPr>
            <a:xfrm flipV="1">
              <a:off x="3570358" y="4301207"/>
              <a:ext cx="754955" cy="75398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6" idx="0"/>
              <a:endCxn id="13" idx="4"/>
            </p:cNvCxnSpPr>
            <p:nvPr/>
          </p:nvCxnSpPr>
          <p:spPr>
            <a:xfrm flipH="1" flipV="1">
              <a:off x="2480832" y="4283072"/>
              <a:ext cx="1778374" cy="77212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6" idx="0"/>
              <a:endCxn id="24" idx="4"/>
            </p:cNvCxnSpPr>
            <p:nvPr/>
          </p:nvCxnSpPr>
          <p:spPr>
            <a:xfrm flipV="1">
              <a:off x="4259206" y="4294518"/>
              <a:ext cx="546935" cy="76067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ontent Placeholder 2"/>
            <p:cNvSpPr txBox="1">
              <a:spLocks/>
            </p:cNvSpPr>
            <p:nvPr/>
          </p:nvSpPr>
          <p:spPr>
            <a:xfrm>
              <a:off x="3912445" y="4477948"/>
              <a:ext cx="816616" cy="163986"/>
            </a:xfrm>
            <a:prstGeom prst="rect">
              <a:avLst/>
            </a:prstGeom>
            <a:solidFill>
              <a:schemeClr val="bg1"/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Emission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 rot="20525016" flipH="1" flipV="1">
              <a:off x="3067661" y="5396323"/>
              <a:ext cx="321533" cy="116996"/>
            </a:xfrm>
            <a:custGeom>
              <a:avLst/>
              <a:gdLst>
                <a:gd name="connsiteX0" fmla="*/ 0 w 1341120"/>
                <a:gd name="connsiteY0" fmla="*/ 151608 h 572232"/>
                <a:gd name="connsiteX1" fmla="*/ 804672 w 1341120"/>
                <a:gd name="connsiteY1" fmla="*/ 23592 h 572232"/>
                <a:gd name="connsiteX2" fmla="*/ 1341120 w 1341120"/>
                <a:gd name="connsiteY2" fmla="*/ 572232 h 572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1120" h="572232">
                  <a:moveTo>
                    <a:pt x="0" y="151608"/>
                  </a:moveTo>
                  <a:cubicBezTo>
                    <a:pt x="290576" y="52548"/>
                    <a:pt x="581152" y="-46512"/>
                    <a:pt x="804672" y="23592"/>
                  </a:cubicBezTo>
                  <a:cubicBezTo>
                    <a:pt x="1028192" y="93696"/>
                    <a:pt x="1184656" y="332964"/>
                    <a:pt x="1341120" y="572232"/>
                  </a:cubicBezTo>
                </a:path>
              </a:pathLst>
            </a:custGeom>
            <a:noFill/>
            <a:ln>
              <a:headEnd type="stealth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 rot="9783246" flipH="1" flipV="1">
              <a:off x="3061971" y="5054675"/>
              <a:ext cx="321533" cy="116996"/>
            </a:xfrm>
            <a:custGeom>
              <a:avLst/>
              <a:gdLst>
                <a:gd name="connsiteX0" fmla="*/ 0 w 1341120"/>
                <a:gd name="connsiteY0" fmla="*/ 151608 h 572232"/>
                <a:gd name="connsiteX1" fmla="*/ 804672 w 1341120"/>
                <a:gd name="connsiteY1" fmla="*/ 23592 h 572232"/>
                <a:gd name="connsiteX2" fmla="*/ 1341120 w 1341120"/>
                <a:gd name="connsiteY2" fmla="*/ 572232 h 572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1120" h="572232">
                  <a:moveTo>
                    <a:pt x="0" y="151608"/>
                  </a:moveTo>
                  <a:cubicBezTo>
                    <a:pt x="290576" y="52548"/>
                    <a:pt x="581152" y="-46512"/>
                    <a:pt x="804672" y="23592"/>
                  </a:cubicBezTo>
                  <a:cubicBezTo>
                    <a:pt x="1028192" y="93696"/>
                    <a:pt x="1184656" y="332964"/>
                    <a:pt x="1341120" y="572232"/>
                  </a:cubicBezTo>
                </a:path>
              </a:pathLst>
            </a:custGeom>
            <a:noFill/>
            <a:ln>
              <a:headEnd type="stealth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35"/>
            <p:cNvSpPr/>
            <p:nvPr/>
          </p:nvSpPr>
          <p:spPr>
            <a:xfrm rot="20525016" flipH="1" flipV="1">
              <a:off x="3757061" y="5401988"/>
              <a:ext cx="321533" cy="116996"/>
            </a:xfrm>
            <a:custGeom>
              <a:avLst/>
              <a:gdLst>
                <a:gd name="connsiteX0" fmla="*/ 0 w 1341120"/>
                <a:gd name="connsiteY0" fmla="*/ 151608 h 572232"/>
                <a:gd name="connsiteX1" fmla="*/ 804672 w 1341120"/>
                <a:gd name="connsiteY1" fmla="*/ 23592 h 572232"/>
                <a:gd name="connsiteX2" fmla="*/ 1341120 w 1341120"/>
                <a:gd name="connsiteY2" fmla="*/ 572232 h 572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1120" h="572232">
                  <a:moveTo>
                    <a:pt x="0" y="151608"/>
                  </a:moveTo>
                  <a:cubicBezTo>
                    <a:pt x="290576" y="52548"/>
                    <a:pt x="581152" y="-46512"/>
                    <a:pt x="804672" y="23592"/>
                  </a:cubicBezTo>
                  <a:cubicBezTo>
                    <a:pt x="1028192" y="93696"/>
                    <a:pt x="1184656" y="332964"/>
                    <a:pt x="1341120" y="572232"/>
                  </a:cubicBezTo>
                </a:path>
              </a:pathLst>
            </a:custGeom>
            <a:noFill/>
            <a:ln>
              <a:headEnd type="stealth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 rot="588857">
              <a:off x="4214414" y="5266487"/>
              <a:ext cx="483886" cy="485035"/>
            </a:xfrm>
            <a:prstGeom prst="arc">
              <a:avLst>
                <a:gd name="adj1" fmla="val 16200000"/>
                <a:gd name="adj2" fmla="val 10185818"/>
              </a:avLst>
            </a:prstGeom>
            <a:noFill/>
            <a:ln>
              <a:headEnd type="stealth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5129880">
              <a:off x="2454743" y="5266488"/>
              <a:ext cx="483886" cy="485035"/>
            </a:xfrm>
            <a:prstGeom prst="arc">
              <a:avLst>
                <a:gd name="adj1" fmla="val 16200000"/>
                <a:gd name="adj2" fmla="val 10185818"/>
              </a:avLst>
            </a:prstGeom>
            <a:noFill/>
            <a:ln>
              <a:headEnd type="stealth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9" name="Freeform 38"/>
            <p:cNvSpPr/>
            <p:nvPr/>
          </p:nvSpPr>
          <p:spPr>
            <a:xfrm>
              <a:off x="2253899" y="4819031"/>
              <a:ext cx="2663952" cy="334304"/>
            </a:xfrm>
            <a:custGeom>
              <a:avLst/>
              <a:gdLst>
                <a:gd name="connsiteX0" fmla="*/ 381076 w 2421092"/>
                <a:gd name="connsiteY0" fmla="*/ 597432 h 597432"/>
                <a:gd name="connsiteX1" fmla="*/ 39700 w 2421092"/>
                <a:gd name="connsiteY1" fmla="*/ 225576 h 597432"/>
                <a:gd name="connsiteX2" fmla="*/ 1197940 w 2421092"/>
                <a:gd name="connsiteY2" fmla="*/ 24 h 597432"/>
                <a:gd name="connsiteX3" fmla="*/ 2386660 w 2421092"/>
                <a:gd name="connsiteY3" fmla="*/ 213384 h 597432"/>
                <a:gd name="connsiteX4" fmla="*/ 1984324 w 2421092"/>
                <a:gd name="connsiteY4" fmla="*/ 554760 h 59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1092" h="597432">
                  <a:moveTo>
                    <a:pt x="381076" y="597432"/>
                  </a:moveTo>
                  <a:cubicBezTo>
                    <a:pt x="142316" y="461288"/>
                    <a:pt x="-96444" y="325144"/>
                    <a:pt x="39700" y="225576"/>
                  </a:cubicBezTo>
                  <a:cubicBezTo>
                    <a:pt x="175844" y="126008"/>
                    <a:pt x="806780" y="2056"/>
                    <a:pt x="1197940" y="24"/>
                  </a:cubicBezTo>
                  <a:cubicBezTo>
                    <a:pt x="1589100" y="-2008"/>
                    <a:pt x="2255596" y="120928"/>
                    <a:pt x="2386660" y="213384"/>
                  </a:cubicBezTo>
                  <a:cubicBezTo>
                    <a:pt x="2517724" y="305840"/>
                    <a:pt x="2251024" y="430300"/>
                    <a:pt x="1984324" y="554760"/>
                  </a:cubicBezTo>
                </a:path>
              </a:pathLst>
            </a:custGeom>
            <a:noFill/>
            <a:ln>
              <a:tailEnd type="stealth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ontent Placeholder 2"/>
            <p:cNvSpPr txBox="1">
              <a:spLocks/>
            </p:cNvSpPr>
            <p:nvPr/>
          </p:nvSpPr>
          <p:spPr>
            <a:xfrm>
              <a:off x="4457708" y="5477946"/>
              <a:ext cx="816616" cy="163986"/>
            </a:xfrm>
            <a:prstGeom prst="rect">
              <a:avLst/>
            </a:prstGeom>
            <a:solidFill>
              <a:schemeClr val="bg1"/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Transition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1726480" y="2925213"/>
              <a:ext cx="3691859" cy="738077"/>
              <a:chOff x="1186933" y="2903477"/>
              <a:chExt cx="7704858" cy="1681934"/>
            </a:xfrm>
          </p:grpSpPr>
          <p:pic>
            <p:nvPicPr>
              <p:cNvPr id="43" name="Picture 42"/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012" t="28353" r="14941" b="14940"/>
              <a:stretch/>
            </p:blipFill>
            <p:spPr>
              <a:xfrm>
                <a:off x="6065319" y="3281073"/>
                <a:ext cx="1765893" cy="672129"/>
              </a:xfrm>
              <a:prstGeom prst="rect">
                <a:avLst/>
              </a:prstGeom>
            </p:spPr>
          </p:pic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012" t="28353" r="14941" b="14940"/>
              <a:stretch/>
            </p:blipFill>
            <p:spPr>
              <a:xfrm>
                <a:off x="6948267" y="3281071"/>
                <a:ext cx="882945" cy="672129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6933" y="2903477"/>
                <a:ext cx="7704858" cy="1681934"/>
              </a:xfrm>
              <a:prstGeom prst="rect">
                <a:avLst/>
              </a:prstGeom>
            </p:spPr>
          </p:pic>
          <p:sp>
            <p:nvSpPr>
              <p:cNvPr id="47" name="Freeform 46"/>
              <p:cNvSpPr/>
              <p:nvPr/>
            </p:nvSpPr>
            <p:spPr>
              <a:xfrm>
                <a:off x="1791479" y="3281688"/>
                <a:ext cx="1856791" cy="1197004"/>
              </a:xfrm>
              <a:custGeom>
                <a:avLst/>
                <a:gdLst>
                  <a:gd name="connsiteX0" fmla="*/ 0 w 1856791"/>
                  <a:gd name="connsiteY0" fmla="*/ 1197005 h 1197005"/>
                  <a:gd name="connsiteX1" fmla="*/ 307910 w 1856791"/>
                  <a:gd name="connsiteY1" fmla="*/ 1085038 h 1197005"/>
                  <a:gd name="connsiteX2" fmla="*/ 457200 w 1856791"/>
                  <a:gd name="connsiteY2" fmla="*/ 907756 h 1197005"/>
                  <a:gd name="connsiteX3" fmla="*/ 587828 w 1856791"/>
                  <a:gd name="connsiteY3" fmla="*/ 637168 h 1197005"/>
                  <a:gd name="connsiteX4" fmla="*/ 709126 w 1856791"/>
                  <a:gd name="connsiteY4" fmla="*/ 357250 h 1197005"/>
                  <a:gd name="connsiteX5" fmla="*/ 830424 w 1856791"/>
                  <a:gd name="connsiteY5" fmla="*/ 68001 h 1197005"/>
                  <a:gd name="connsiteX6" fmla="*/ 914400 w 1856791"/>
                  <a:gd name="connsiteY6" fmla="*/ 21348 h 1197005"/>
                  <a:gd name="connsiteX7" fmla="*/ 970383 w 1856791"/>
                  <a:gd name="connsiteY7" fmla="*/ 2687 h 1197005"/>
                  <a:gd name="connsiteX8" fmla="*/ 1073020 w 1856791"/>
                  <a:gd name="connsiteY8" fmla="*/ 77331 h 1197005"/>
                  <a:gd name="connsiteX9" fmla="*/ 1250302 w 1856791"/>
                  <a:gd name="connsiteY9" fmla="*/ 431895 h 1197005"/>
                  <a:gd name="connsiteX10" fmla="*/ 1436914 w 1856791"/>
                  <a:gd name="connsiteY10" fmla="*/ 833111 h 1197005"/>
                  <a:gd name="connsiteX11" fmla="*/ 1707502 w 1856791"/>
                  <a:gd name="connsiteY11" fmla="*/ 1122360 h 1197005"/>
                  <a:gd name="connsiteX12" fmla="*/ 1856791 w 1856791"/>
                  <a:gd name="connsiteY12" fmla="*/ 1159682 h 1197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56791" h="1197005">
                    <a:moveTo>
                      <a:pt x="0" y="1197005"/>
                    </a:moveTo>
                    <a:cubicBezTo>
                      <a:pt x="115855" y="1165125"/>
                      <a:pt x="231710" y="1133246"/>
                      <a:pt x="307910" y="1085038"/>
                    </a:cubicBezTo>
                    <a:cubicBezTo>
                      <a:pt x="384110" y="1036830"/>
                      <a:pt x="410547" y="982401"/>
                      <a:pt x="457200" y="907756"/>
                    </a:cubicBezTo>
                    <a:cubicBezTo>
                      <a:pt x="503853" y="833111"/>
                      <a:pt x="545840" y="728919"/>
                      <a:pt x="587828" y="637168"/>
                    </a:cubicBezTo>
                    <a:cubicBezTo>
                      <a:pt x="629816" y="545417"/>
                      <a:pt x="668693" y="452111"/>
                      <a:pt x="709126" y="357250"/>
                    </a:cubicBezTo>
                    <a:cubicBezTo>
                      <a:pt x="749559" y="262389"/>
                      <a:pt x="796212" y="123985"/>
                      <a:pt x="830424" y="68001"/>
                    </a:cubicBezTo>
                    <a:cubicBezTo>
                      <a:pt x="864636" y="12017"/>
                      <a:pt x="891074" y="32234"/>
                      <a:pt x="914400" y="21348"/>
                    </a:cubicBezTo>
                    <a:cubicBezTo>
                      <a:pt x="937726" y="10462"/>
                      <a:pt x="943946" y="-6643"/>
                      <a:pt x="970383" y="2687"/>
                    </a:cubicBezTo>
                    <a:cubicBezTo>
                      <a:pt x="996820" y="12017"/>
                      <a:pt x="1026367" y="5796"/>
                      <a:pt x="1073020" y="77331"/>
                    </a:cubicBezTo>
                    <a:cubicBezTo>
                      <a:pt x="1119673" y="148866"/>
                      <a:pt x="1189653" y="305932"/>
                      <a:pt x="1250302" y="431895"/>
                    </a:cubicBezTo>
                    <a:cubicBezTo>
                      <a:pt x="1310951" y="557858"/>
                      <a:pt x="1360714" y="718034"/>
                      <a:pt x="1436914" y="833111"/>
                    </a:cubicBezTo>
                    <a:cubicBezTo>
                      <a:pt x="1513114" y="948188"/>
                      <a:pt x="1637523" y="1067931"/>
                      <a:pt x="1707502" y="1122360"/>
                    </a:cubicBezTo>
                    <a:cubicBezTo>
                      <a:pt x="1777482" y="1176788"/>
                      <a:pt x="1817136" y="1168235"/>
                      <a:pt x="1856791" y="1159682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Freeform 50"/>
              <p:cNvSpPr/>
              <p:nvPr/>
            </p:nvSpPr>
            <p:spPr>
              <a:xfrm>
                <a:off x="2476977" y="3584774"/>
                <a:ext cx="3653064" cy="902653"/>
              </a:xfrm>
              <a:custGeom>
                <a:avLst/>
                <a:gdLst>
                  <a:gd name="connsiteX0" fmla="*/ 0 w 1856791"/>
                  <a:gd name="connsiteY0" fmla="*/ 1197005 h 1197005"/>
                  <a:gd name="connsiteX1" fmla="*/ 307910 w 1856791"/>
                  <a:gd name="connsiteY1" fmla="*/ 1085038 h 1197005"/>
                  <a:gd name="connsiteX2" fmla="*/ 457200 w 1856791"/>
                  <a:gd name="connsiteY2" fmla="*/ 907756 h 1197005"/>
                  <a:gd name="connsiteX3" fmla="*/ 587828 w 1856791"/>
                  <a:gd name="connsiteY3" fmla="*/ 637168 h 1197005"/>
                  <a:gd name="connsiteX4" fmla="*/ 709126 w 1856791"/>
                  <a:gd name="connsiteY4" fmla="*/ 357250 h 1197005"/>
                  <a:gd name="connsiteX5" fmla="*/ 830424 w 1856791"/>
                  <a:gd name="connsiteY5" fmla="*/ 68001 h 1197005"/>
                  <a:gd name="connsiteX6" fmla="*/ 914400 w 1856791"/>
                  <a:gd name="connsiteY6" fmla="*/ 21348 h 1197005"/>
                  <a:gd name="connsiteX7" fmla="*/ 970383 w 1856791"/>
                  <a:gd name="connsiteY7" fmla="*/ 2687 h 1197005"/>
                  <a:gd name="connsiteX8" fmla="*/ 1073020 w 1856791"/>
                  <a:gd name="connsiteY8" fmla="*/ 77331 h 1197005"/>
                  <a:gd name="connsiteX9" fmla="*/ 1250302 w 1856791"/>
                  <a:gd name="connsiteY9" fmla="*/ 431895 h 1197005"/>
                  <a:gd name="connsiteX10" fmla="*/ 1436914 w 1856791"/>
                  <a:gd name="connsiteY10" fmla="*/ 833111 h 1197005"/>
                  <a:gd name="connsiteX11" fmla="*/ 1707502 w 1856791"/>
                  <a:gd name="connsiteY11" fmla="*/ 1122360 h 1197005"/>
                  <a:gd name="connsiteX12" fmla="*/ 1856791 w 1856791"/>
                  <a:gd name="connsiteY12" fmla="*/ 1159682 h 1197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56791" h="1197005">
                    <a:moveTo>
                      <a:pt x="0" y="1197005"/>
                    </a:moveTo>
                    <a:cubicBezTo>
                      <a:pt x="115855" y="1165125"/>
                      <a:pt x="231710" y="1133246"/>
                      <a:pt x="307910" y="1085038"/>
                    </a:cubicBezTo>
                    <a:cubicBezTo>
                      <a:pt x="384110" y="1036830"/>
                      <a:pt x="410547" y="982401"/>
                      <a:pt x="457200" y="907756"/>
                    </a:cubicBezTo>
                    <a:cubicBezTo>
                      <a:pt x="503853" y="833111"/>
                      <a:pt x="545840" y="728919"/>
                      <a:pt x="587828" y="637168"/>
                    </a:cubicBezTo>
                    <a:cubicBezTo>
                      <a:pt x="629816" y="545417"/>
                      <a:pt x="668693" y="452111"/>
                      <a:pt x="709126" y="357250"/>
                    </a:cubicBezTo>
                    <a:cubicBezTo>
                      <a:pt x="749559" y="262389"/>
                      <a:pt x="796212" y="123985"/>
                      <a:pt x="830424" y="68001"/>
                    </a:cubicBezTo>
                    <a:cubicBezTo>
                      <a:pt x="864636" y="12017"/>
                      <a:pt x="891074" y="32234"/>
                      <a:pt x="914400" y="21348"/>
                    </a:cubicBezTo>
                    <a:cubicBezTo>
                      <a:pt x="937726" y="10462"/>
                      <a:pt x="943946" y="-6643"/>
                      <a:pt x="970383" y="2687"/>
                    </a:cubicBezTo>
                    <a:cubicBezTo>
                      <a:pt x="996820" y="12017"/>
                      <a:pt x="1026367" y="5796"/>
                      <a:pt x="1073020" y="77331"/>
                    </a:cubicBezTo>
                    <a:cubicBezTo>
                      <a:pt x="1119673" y="148866"/>
                      <a:pt x="1189653" y="305932"/>
                      <a:pt x="1250302" y="431895"/>
                    </a:cubicBezTo>
                    <a:cubicBezTo>
                      <a:pt x="1310951" y="557858"/>
                      <a:pt x="1360714" y="718034"/>
                      <a:pt x="1436914" y="833111"/>
                    </a:cubicBezTo>
                    <a:cubicBezTo>
                      <a:pt x="1513114" y="948188"/>
                      <a:pt x="1637523" y="1067931"/>
                      <a:pt x="1707502" y="1122360"/>
                    </a:cubicBezTo>
                    <a:cubicBezTo>
                      <a:pt x="1777482" y="1176788"/>
                      <a:pt x="1817136" y="1168235"/>
                      <a:pt x="1856791" y="1159682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reeform 51"/>
              <p:cNvSpPr/>
              <p:nvPr/>
            </p:nvSpPr>
            <p:spPr>
              <a:xfrm>
                <a:off x="4674666" y="3652413"/>
                <a:ext cx="3653064" cy="813684"/>
              </a:xfrm>
              <a:custGeom>
                <a:avLst/>
                <a:gdLst>
                  <a:gd name="connsiteX0" fmla="*/ 0 w 1856791"/>
                  <a:gd name="connsiteY0" fmla="*/ 1197005 h 1197005"/>
                  <a:gd name="connsiteX1" fmla="*/ 307910 w 1856791"/>
                  <a:gd name="connsiteY1" fmla="*/ 1085038 h 1197005"/>
                  <a:gd name="connsiteX2" fmla="*/ 457200 w 1856791"/>
                  <a:gd name="connsiteY2" fmla="*/ 907756 h 1197005"/>
                  <a:gd name="connsiteX3" fmla="*/ 587828 w 1856791"/>
                  <a:gd name="connsiteY3" fmla="*/ 637168 h 1197005"/>
                  <a:gd name="connsiteX4" fmla="*/ 709126 w 1856791"/>
                  <a:gd name="connsiteY4" fmla="*/ 357250 h 1197005"/>
                  <a:gd name="connsiteX5" fmla="*/ 830424 w 1856791"/>
                  <a:gd name="connsiteY5" fmla="*/ 68001 h 1197005"/>
                  <a:gd name="connsiteX6" fmla="*/ 914400 w 1856791"/>
                  <a:gd name="connsiteY6" fmla="*/ 21348 h 1197005"/>
                  <a:gd name="connsiteX7" fmla="*/ 970383 w 1856791"/>
                  <a:gd name="connsiteY7" fmla="*/ 2687 h 1197005"/>
                  <a:gd name="connsiteX8" fmla="*/ 1073020 w 1856791"/>
                  <a:gd name="connsiteY8" fmla="*/ 77331 h 1197005"/>
                  <a:gd name="connsiteX9" fmla="*/ 1250302 w 1856791"/>
                  <a:gd name="connsiteY9" fmla="*/ 431895 h 1197005"/>
                  <a:gd name="connsiteX10" fmla="*/ 1436914 w 1856791"/>
                  <a:gd name="connsiteY10" fmla="*/ 833111 h 1197005"/>
                  <a:gd name="connsiteX11" fmla="*/ 1707502 w 1856791"/>
                  <a:gd name="connsiteY11" fmla="*/ 1122360 h 1197005"/>
                  <a:gd name="connsiteX12" fmla="*/ 1856791 w 1856791"/>
                  <a:gd name="connsiteY12" fmla="*/ 1159682 h 1197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56791" h="1197005">
                    <a:moveTo>
                      <a:pt x="0" y="1197005"/>
                    </a:moveTo>
                    <a:cubicBezTo>
                      <a:pt x="115855" y="1165125"/>
                      <a:pt x="231710" y="1133246"/>
                      <a:pt x="307910" y="1085038"/>
                    </a:cubicBezTo>
                    <a:cubicBezTo>
                      <a:pt x="384110" y="1036830"/>
                      <a:pt x="410547" y="982401"/>
                      <a:pt x="457200" y="907756"/>
                    </a:cubicBezTo>
                    <a:cubicBezTo>
                      <a:pt x="503853" y="833111"/>
                      <a:pt x="545840" y="728919"/>
                      <a:pt x="587828" y="637168"/>
                    </a:cubicBezTo>
                    <a:cubicBezTo>
                      <a:pt x="629816" y="545417"/>
                      <a:pt x="668693" y="452111"/>
                      <a:pt x="709126" y="357250"/>
                    </a:cubicBezTo>
                    <a:cubicBezTo>
                      <a:pt x="749559" y="262389"/>
                      <a:pt x="796212" y="123985"/>
                      <a:pt x="830424" y="68001"/>
                    </a:cubicBezTo>
                    <a:cubicBezTo>
                      <a:pt x="864636" y="12017"/>
                      <a:pt x="891074" y="32234"/>
                      <a:pt x="914400" y="21348"/>
                    </a:cubicBezTo>
                    <a:cubicBezTo>
                      <a:pt x="937726" y="10462"/>
                      <a:pt x="943946" y="-6643"/>
                      <a:pt x="970383" y="2687"/>
                    </a:cubicBezTo>
                    <a:cubicBezTo>
                      <a:pt x="996820" y="12017"/>
                      <a:pt x="1026367" y="5796"/>
                      <a:pt x="1073020" y="77331"/>
                    </a:cubicBezTo>
                    <a:cubicBezTo>
                      <a:pt x="1119673" y="148866"/>
                      <a:pt x="1189653" y="305932"/>
                      <a:pt x="1250302" y="431895"/>
                    </a:cubicBezTo>
                    <a:cubicBezTo>
                      <a:pt x="1310951" y="557858"/>
                      <a:pt x="1360714" y="718034"/>
                      <a:pt x="1436914" y="833111"/>
                    </a:cubicBezTo>
                    <a:cubicBezTo>
                      <a:pt x="1513114" y="948188"/>
                      <a:pt x="1637523" y="1067931"/>
                      <a:pt x="1707502" y="1122360"/>
                    </a:cubicBezTo>
                    <a:cubicBezTo>
                      <a:pt x="1777482" y="1176788"/>
                      <a:pt x="1817136" y="1168235"/>
                      <a:pt x="1856791" y="1159682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reeform 52"/>
              <p:cNvSpPr/>
              <p:nvPr/>
            </p:nvSpPr>
            <p:spPr>
              <a:xfrm>
                <a:off x="6884902" y="3820701"/>
                <a:ext cx="1389269" cy="645394"/>
              </a:xfrm>
              <a:custGeom>
                <a:avLst/>
                <a:gdLst>
                  <a:gd name="connsiteX0" fmla="*/ 0 w 1856791"/>
                  <a:gd name="connsiteY0" fmla="*/ 1197005 h 1197005"/>
                  <a:gd name="connsiteX1" fmla="*/ 307910 w 1856791"/>
                  <a:gd name="connsiteY1" fmla="*/ 1085038 h 1197005"/>
                  <a:gd name="connsiteX2" fmla="*/ 457200 w 1856791"/>
                  <a:gd name="connsiteY2" fmla="*/ 907756 h 1197005"/>
                  <a:gd name="connsiteX3" fmla="*/ 587828 w 1856791"/>
                  <a:gd name="connsiteY3" fmla="*/ 637168 h 1197005"/>
                  <a:gd name="connsiteX4" fmla="*/ 709126 w 1856791"/>
                  <a:gd name="connsiteY4" fmla="*/ 357250 h 1197005"/>
                  <a:gd name="connsiteX5" fmla="*/ 830424 w 1856791"/>
                  <a:gd name="connsiteY5" fmla="*/ 68001 h 1197005"/>
                  <a:gd name="connsiteX6" fmla="*/ 914400 w 1856791"/>
                  <a:gd name="connsiteY6" fmla="*/ 21348 h 1197005"/>
                  <a:gd name="connsiteX7" fmla="*/ 970383 w 1856791"/>
                  <a:gd name="connsiteY7" fmla="*/ 2687 h 1197005"/>
                  <a:gd name="connsiteX8" fmla="*/ 1073020 w 1856791"/>
                  <a:gd name="connsiteY8" fmla="*/ 77331 h 1197005"/>
                  <a:gd name="connsiteX9" fmla="*/ 1250302 w 1856791"/>
                  <a:gd name="connsiteY9" fmla="*/ 431895 h 1197005"/>
                  <a:gd name="connsiteX10" fmla="*/ 1436914 w 1856791"/>
                  <a:gd name="connsiteY10" fmla="*/ 833111 h 1197005"/>
                  <a:gd name="connsiteX11" fmla="*/ 1707502 w 1856791"/>
                  <a:gd name="connsiteY11" fmla="*/ 1122360 h 1197005"/>
                  <a:gd name="connsiteX12" fmla="*/ 1856791 w 1856791"/>
                  <a:gd name="connsiteY12" fmla="*/ 1159682 h 1197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56791" h="1197005">
                    <a:moveTo>
                      <a:pt x="0" y="1197005"/>
                    </a:moveTo>
                    <a:cubicBezTo>
                      <a:pt x="115855" y="1165125"/>
                      <a:pt x="231710" y="1133246"/>
                      <a:pt x="307910" y="1085038"/>
                    </a:cubicBezTo>
                    <a:cubicBezTo>
                      <a:pt x="384110" y="1036830"/>
                      <a:pt x="410547" y="982401"/>
                      <a:pt x="457200" y="907756"/>
                    </a:cubicBezTo>
                    <a:cubicBezTo>
                      <a:pt x="503853" y="833111"/>
                      <a:pt x="545840" y="728919"/>
                      <a:pt x="587828" y="637168"/>
                    </a:cubicBezTo>
                    <a:cubicBezTo>
                      <a:pt x="629816" y="545417"/>
                      <a:pt x="668693" y="452111"/>
                      <a:pt x="709126" y="357250"/>
                    </a:cubicBezTo>
                    <a:cubicBezTo>
                      <a:pt x="749559" y="262389"/>
                      <a:pt x="796212" y="123985"/>
                      <a:pt x="830424" y="68001"/>
                    </a:cubicBezTo>
                    <a:cubicBezTo>
                      <a:pt x="864636" y="12017"/>
                      <a:pt x="891074" y="32234"/>
                      <a:pt x="914400" y="21348"/>
                    </a:cubicBezTo>
                    <a:cubicBezTo>
                      <a:pt x="937726" y="10462"/>
                      <a:pt x="943946" y="-6643"/>
                      <a:pt x="970383" y="2687"/>
                    </a:cubicBezTo>
                    <a:cubicBezTo>
                      <a:pt x="996820" y="12017"/>
                      <a:pt x="1026367" y="5796"/>
                      <a:pt x="1073020" y="77331"/>
                    </a:cubicBezTo>
                    <a:cubicBezTo>
                      <a:pt x="1119673" y="148866"/>
                      <a:pt x="1189653" y="305932"/>
                      <a:pt x="1250302" y="431895"/>
                    </a:cubicBezTo>
                    <a:cubicBezTo>
                      <a:pt x="1310951" y="557858"/>
                      <a:pt x="1360714" y="718034"/>
                      <a:pt x="1436914" y="833111"/>
                    </a:cubicBezTo>
                    <a:cubicBezTo>
                      <a:pt x="1513114" y="948188"/>
                      <a:pt x="1637523" y="1067931"/>
                      <a:pt x="1707502" y="1122360"/>
                    </a:cubicBezTo>
                    <a:cubicBezTo>
                      <a:pt x="1777482" y="1176788"/>
                      <a:pt x="1817136" y="1168235"/>
                      <a:pt x="1856791" y="1159682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5" name="Straight Connector 54"/>
            <p:cNvCxnSpPr>
              <a:stCxn id="47" idx="7"/>
              <a:endCxn id="13" idx="0"/>
            </p:cNvCxnSpPr>
            <p:nvPr/>
          </p:nvCxnSpPr>
          <p:spPr>
            <a:xfrm flipH="1">
              <a:off x="2480832" y="3092362"/>
              <a:ext cx="291" cy="7368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51" idx="7"/>
              <a:endCxn id="21" idx="0"/>
            </p:cNvCxnSpPr>
            <p:nvPr/>
          </p:nvCxnSpPr>
          <p:spPr>
            <a:xfrm flipH="1">
              <a:off x="3258060" y="3225074"/>
              <a:ext cx="1340" cy="6220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52" idx="7"/>
              <a:endCxn id="22" idx="0"/>
            </p:cNvCxnSpPr>
            <p:nvPr/>
          </p:nvCxnSpPr>
          <p:spPr>
            <a:xfrm>
              <a:off x="4312445" y="3254668"/>
              <a:ext cx="12868" cy="5927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53" idx="7"/>
              <a:endCxn id="24" idx="0"/>
            </p:cNvCxnSpPr>
            <p:nvPr/>
          </p:nvCxnSpPr>
          <p:spPr>
            <a:xfrm>
              <a:off x="4804613" y="3328352"/>
              <a:ext cx="1528" cy="5123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Content Placeholder 2"/>
            <p:cNvSpPr txBox="1">
              <a:spLocks/>
            </p:cNvSpPr>
            <p:nvPr/>
          </p:nvSpPr>
          <p:spPr>
            <a:xfrm>
              <a:off x="1115616" y="2852936"/>
              <a:ext cx="1062364" cy="306298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Behaviours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3" name="Straight Connector 102"/>
            <p:cNvCxnSpPr/>
            <p:nvPr/>
          </p:nvCxnSpPr>
          <p:spPr>
            <a:xfrm>
              <a:off x="1169868" y="3159234"/>
              <a:ext cx="432048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/>
              <p:cNvSpPr/>
              <p:nvPr/>
            </p:nvSpPr>
            <p:spPr>
              <a:xfrm>
                <a:off x="5436096" y="3660215"/>
                <a:ext cx="2959269" cy="8955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endChr m:val="|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1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3660215"/>
                <a:ext cx="2959269" cy="89556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5682033" y="5157192"/>
                <a:ext cx="995978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033" y="5157192"/>
                <a:ext cx="995978" cy="319062"/>
              </a:xfrm>
              <a:prstGeom prst="rect">
                <a:avLst/>
              </a:prstGeom>
              <a:blipFill>
                <a:blip r:embed="rId14"/>
                <a:stretch>
                  <a:fillRect l="-490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5682033" y="5517232"/>
                <a:ext cx="2637196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033" y="5517232"/>
                <a:ext cx="2637196" cy="319062"/>
              </a:xfrm>
              <a:prstGeom prst="rect">
                <a:avLst/>
              </a:prstGeom>
              <a:blipFill>
                <a:blip r:embed="rId15"/>
                <a:stretch>
                  <a:fillRect l="-92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Freeform 53"/>
          <p:cNvSpPr/>
          <p:nvPr/>
        </p:nvSpPr>
        <p:spPr>
          <a:xfrm rot="2604813">
            <a:off x="5686527" y="2579748"/>
            <a:ext cx="1281988" cy="371483"/>
          </a:xfrm>
          <a:custGeom>
            <a:avLst/>
            <a:gdLst>
              <a:gd name="connsiteX0" fmla="*/ 0 w 928687"/>
              <a:gd name="connsiteY0" fmla="*/ 289405 h 289405"/>
              <a:gd name="connsiteX1" fmla="*/ 450056 w 928687"/>
              <a:gd name="connsiteY1" fmla="*/ 3655 h 289405"/>
              <a:gd name="connsiteX2" fmla="*/ 928687 w 928687"/>
              <a:gd name="connsiteY2" fmla="*/ 153674 h 28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8687" h="289405">
                <a:moveTo>
                  <a:pt x="0" y="289405"/>
                </a:moveTo>
                <a:cubicBezTo>
                  <a:pt x="147637" y="157841"/>
                  <a:pt x="295275" y="26277"/>
                  <a:pt x="450056" y="3655"/>
                </a:cubicBezTo>
                <a:cubicBezTo>
                  <a:pt x="604837" y="-18967"/>
                  <a:pt x="766762" y="67353"/>
                  <a:pt x="928687" y="153674"/>
                </a:cubicBezTo>
              </a:path>
            </a:pathLst>
          </a:cu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ontent Placeholder 2"/>
          <p:cNvSpPr txBox="1">
            <a:spLocks/>
          </p:cNvSpPr>
          <p:nvPr/>
        </p:nvSpPr>
        <p:spPr>
          <a:xfrm>
            <a:off x="5958796" y="2643661"/>
            <a:ext cx="1438429" cy="245899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400" b="1" dirty="0" smtClean="0"/>
              <a:t>Make inference!</a:t>
            </a:r>
          </a:p>
        </p:txBody>
      </p:sp>
    </p:spTree>
    <p:extLst>
      <p:ext uri="{BB962C8B-B14F-4D97-AF65-F5344CB8AC3E}">
        <p14:creationId xmlns:p14="http://schemas.microsoft.com/office/powerpoint/2010/main" val="369114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Methodology</a:t>
            </a:r>
            <a:endParaRPr lang="en-US" sz="3200" dirty="0"/>
          </a:p>
        </p:txBody>
      </p:sp>
      <p:sp>
        <p:nvSpPr>
          <p:cNvPr id="32" name="TextBox 31"/>
          <p:cNvSpPr txBox="1"/>
          <p:nvPr/>
        </p:nvSpPr>
        <p:spPr>
          <a:xfrm>
            <a:off x="818456" y="1412776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dirty="0"/>
              <a:t>Churners and non-churners exhibit different behaviours generated by some </a:t>
            </a:r>
            <a:r>
              <a:rPr lang="en-GB" sz="1600" b="1" dirty="0"/>
              <a:t>states</a:t>
            </a:r>
            <a:endParaRPr lang="en-GB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dirty="0"/>
              <a:t>Generative process: State </a:t>
            </a:r>
            <a:r>
              <a:rPr lang="en-GB" sz="1600" dirty="0">
                <a:sym typeface="Wingdings" panose="05000000000000000000" pitchFamily="2" charset="2"/>
              </a:rPr>
              <a:t> Cluster  Behaviour observations</a:t>
            </a:r>
            <a:endParaRPr lang="en-GB" sz="16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dirty="0"/>
              <a:t>Customers’ behaviours are independent from others’</a:t>
            </a:r>
            <a:endParaRPr lang="en-US" sz="1600" dirty="0"/>
          </a:p>
        </p:txBody>
      </p:sp>
      <p:sp>
        <p:nvSpPr>
          <p:cNvPr id="62" name="Content Placeholder 2"/>
          <p:cNvSpPr>
            <a:spLocks noGrp="1"/>
          </p:cNvSpPr>
          <p:nvPr>
            <p:ph idx="1"/>
          </p:nvPr>
        </p:nvSpPr>
        <p:spPr>
          <a:xfrm>
            <a:off x="899592" y="980728"/>
            <a:ext cx="8064896" cy="432048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/>
          <a:p>
            <a:pPr marL="0" indent="0">
              <a:buNone/>
            </a:pPr>
            <a:r>
              <a:rPr lang="en-GB" sz="2000" dirty="0" smtClean="0"/>
              <a:t>Key Assumptions</a:t>
            </a:r>
            <a:endParaRPr lang="en-US" sz="2000" dirty="0"/>
          </a:p>
        </p:txBody>
      </p:sp>
      <p:sp>
        <p:nvSpPr>
          <p:cNvPr id="63" name="Content Placeholder 2"/>
          <p:cNvSpPr txBox="1">
            <a:spLocks/>
          </p:cNvSpPr>
          <p:nvPr/>
        </p:nvSpPr>
        <p:spPr>
          <a:xfrm>
            <a:off x="899592" y="2708920"/>
            <a:ext cx="8064896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000" dirty="0" smtClean="0"/>
              <a:t>Pipeline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5595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Methodology</a:t>
            </a:r>
            <a:endParaRPr lang="en-US" sz="3200" dirty="0"/>
          </a:p>
        </p:txBody>
      </p:sp>
      <p:sp>
        <p:nvSpPr>
          <p:cNvPr id="32" name="TextBox 31"/>
          <p:cNvSpPr txBox="1"/>
          <p:nvPr/>
        </p:nvSpPr>
        <p:spPr>
          <a:xfrm>
            <a:off x="818456" y="1412776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dirty="0"/>
              <a:t>Churners and non-churners exhibit different behaviours generated by some </a:t>
            </a:r>
            <a:r>
              <a:rPr lang="en-GB" sz="1600" b="1" dirty="0"/>
              <a:t>states</a:t>
            </a:r>
            <a:endParaRPr lang="en-GB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dirty="0"/>
              <a:t>Generative process: State </a:t>
            </a:r>
            <a:r>
              <a:rPr lang="en-GB" sz="1600" dirty="0">
                <a:sym typeface="Wingdings" panose="05000000000000000000" pitchFamily="2" charset="2"/>
              </a:rPr>
              <a:t> Cluster  Behaviour observations</a:t>
            </a:r>
            <a:endParaRPr lang="en-GB" sz="16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dirty="0"/>
              <a:t>Customers’ behaviours are independent from others’</a:t>
            </a:r>
            <a:endParaRPr lang="en-US" sz="1600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272715955"/>
              </p:ext>
            </p:extLst>
          </p:nvPr>
        </p:nvGraphicFramePr>
        <p:xfrm>
          <a:off x="782608" y="3356992"/>
          <a:ext cx="8361392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2" name="Content Placeholder 2"/>
          <p:cNvSpPr>
            <a:spLocks noGrp="1"/>
          </p:cNvSpPr>
          <p:nvPr>
            <p:ph idx="1"/>
          </p:nvPr>
        </p:nvSpPr>
        <p:spPr>
          <a:xfrm>
            <a:off x="899592" y="980728"/>
            <a:ext cx="8064896" cy="432048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/>
          <a:p>
            <a:pPr marL="0" indent="0">
              <a:buNone/>
            </a:pPr>
            <a:r>
              <a:rPr lang="en-GB" sz="2000" dirty="0" smtClean="0"/>
              <a:t>Key Assumptions</a:t>
            </a:r>
            <a:endParaRPr lang="en-US" sz="2000" dirty="0"/>
          </a:p>
        </p:txBody>
      </p:sp>
      <p:sp>
        <p:nvSpPr>
          <p:cNvPr id="63" name="Content Placeholder 2"/>
          <p:cNvSpPr txBox="1">
            <a:spLocks/>
          </p:cNvSpPr>
          <p:nvPr/>
        </p:nvSpPr>
        <p:spPr>
          <a:xfrm>
            <a:off x="899592" y="2708920"/>
            <a:ext cx="8064896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000" dirty="0" smtClean="0"/>
              <a:t>Pipeline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90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>
                <a:latin typeface="+mn-lt"/>
                <a:cs typeface="Arial" panose="020B0604020202020204" pitchFamily="34" charset="0"/>
              </a:rPr>
              <a:t>Agenda</a:t>
            </a:r>
            <a:endParaRPr lang="en-US" sz="32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62878" y="999577"/>
            <a:ext cx="8136904" cy="4030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kern="0" dirty="0" smtClean="0">
                <a:latin typeface="+mn-lt"/>
              </a:rPr>
              <a:t>Motivation and Goal</a:t>
            </a:r>
            <a:endParaRPr lang="en-US" sz="2000" kern="0" dirty="0">
              <a:latin typeface="+mn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62878" y="1532211"/>
            <a:ext cx="8136904" cy="384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kern="0" dirty="0" smtClean="0">
                <a:latin typeface="+mn-lt"/>
              </a:rPr>
              <a:t>Background – Business Settings at Whizz</a:t>
            </a:r>
            <a:endParaRPr lang="en-US" sz="2000" kern="0" dirty="0">
              <a:latin typeface="+mn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62878" y="2046372"/>
            <a:ext cx="8136904" cy="172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kern="0" dirty="0" smtClean="0">
                <a:latin typeface="+mn-lt"/>
              </a:rPr>
              <a:t>Model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000" kern="0" dirty="0">
              <a:latin typeface="+mn-lt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GB" sz="2000" kern="0" dirty="0" smtClean="0">
                <a:latin typeface="+mn-lt"/>
              </a:rPr>
              <a:t>Customer Journey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GB" sz="2000" kern="0" dirty="0" smtClean="0">
              <a:latin typeface="+mn-lt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GB" sz="2000" kern="0" dirty="0" smtClean="0">
                <a:latin typeface="+mn-lt"/>
              </a:rPr>
              <a:t>Methodology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62878" y="3899913"/>
            <a:ext cx="8136904" cy="172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kern="0" dirty="0" smtClean="0">
                <a:latin typeface="+mn-lt"/>
              </a:rPr>
              <a:t>Result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000" kern="0" dirty="0">
              <a:latin typeface="+mn-lt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GB" sz="2000" kern="0" dirty="0" smtClean="0">
                <a:latin typeface="+mn-lt"/>
              </a:rPr>
              <a:t>Clusters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GB" sz="2000" kern="0" dirty="0" smtClean="0">
              <a:latin typeface="+mn-lt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GB" sz="2000" kern="0" dirty="0" smtClean="0">
                <a:latin typeface="+mn-lt"/>
              </a:rPr>
              <a:t>Feature Analysis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62878" y="5753454"/>
            <a:ext cx="8136904" cy="411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kern="0" dirty="0" smtClean="0">
                <a:latin typeface="+mn-lt"/>
              </a:rPr>
              <a:t>Conclusion</a:t>
            </a:r>
            <a:endParaRPr lang="en-US" sz="200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46423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Methodology</a:t>
            </a:r>
            <a:endParaRPr lang="en-US" sz="3200" dirty="0"/>
          </a:p>
        </p:txBody>
      </p:sp>
      <p:sp>
        <p:nvSpPr>
          <p:cNvPr id="32" name="TextBox 31"/>
          <p:cNvSpPr txBox="1"/>
          <p:nvPr/>
        </p:nvSpPr>
        <p:spPr>
          <a:xfrm>
            <a:off x="818456" y="1412776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dirty="0"/>
              <a:t>Churners and non-churners exhibit different behaviours generated by some </a:t>
            </a:r>
            <a:r>
              <a:rPr lang="en-GB" sz="1600" b="1" dirty="0"/>
              <a:t>states</a:t>
            </a:r>
            <a:endParaRPr lang="en-GB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dirty="0"/>
              <a:t>Generative process: State </a:t>
            </a:r>
            <a:r>
              <a:rPr lang="en-GB" sz="1600" dirty="0">
                <a:sym typeface="Wingdings" panose="05000000000000000000" pitchFamily="2" charset="2"/>
              </a:rPr>
              <a:t> Cluster  Behaviour observations</a:t>
            </a:r>
            <a:endParaRPr lang="en-GB" sz="16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dirty="0"/>
              <a:t>Customers’ behaviours are independent from others’</a:t>
            </a:r>
            <a:endParaRPr lang="en-US" sz="1600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929581308"/>
              </p:ext>
            </p:extLst>
          </p:nvPr>
        </p:nvGraphicFramePr>
        <p:xfrm>
          <a:off x="782608" y="3356992"/>
          <a:ext cx="8361392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2" name="Content Placeholder 2"/>
          <p:cNvSpPr>
            <a:spLocks noGrp="1"/>
          </p:cNvSpPr>
          <p:nvPr>
            <p:ph idx="1"/>
          </p:nvPr>
        </p:nvSpPr>
        <p:spPr>
          <a:xfrm>
            <a:off x="899592" y="980728"/>
            <a:ext cx="8064896" cy="432048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/>
          <a:p>
            <a:pPr marL="0" indent="0">
              <a:buNone/>
            </a:pPr>
            <a:r>
              <a:rPr lang="en-GB" sz="2000" dirty="0" smtClean="0"/>
              <a:t>Key Assumptions</a:t>
            </a:r>
            <a:endParaRPr lang="en-US" sz="2000" dirty="0"/>
          </a:p>
        </p:txBody>
      </p:sp>
      <p:sp>
        <p:nvSpPr>
          <p:cNvPr id="63" name="Content Placeholder 2"/>
          <p:cNvSpPr txBox="1">
            <a:spLocks/>
          </p:cNvSpPr>
          <p:nvPr/>
        </p:nvSpPr>
        <p:spPr>
          <a:xfrm>
            <a:off x="899592" y="2708920"/>
            <a:ext cx="8064896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000" dirty="0" smtClean="0"/>
              <a:t>Pipeline</a:t>
            </a:r>
            <a:endParaRPr lang="en-US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" t="23408" r="7265" b="21468"/>
          <a:stretch/>
        </p:blipFill>
        <p:spPr>
          <a:xfrm>
            <a:off x="827584" y="4640783"/>
            <a:ext cx="2880320" cy="17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0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Methodology</a:t>
            </a:r>
            <a:endParaRPr lang="en-US" sz="3200" dirty="0"/>
          </a:p>
        </p:txBody>
      </p:sp>
      <p:sp>
        <p:nvSpPr>
          <p:cNvPr id="32" name="TextBox 31"/>
          <p:cNvSpPr txBox="1"/>
          <p:nvPr/>
        </p:nvSpPr>
        <p:spPr>
          <a:xfrm>
            <a:off x="818456" y="1412776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dirty="0"/>
              <a:t>Churners and non-churners exhibit different behaviours generated by some </a:t>
            </a:r>
            <a:r>
              <a:rPr lang="en-GB" sz="1600" b="1" dirty="0"/>
              <a:t>states</a:t>
            </a:r>
            <a:endParaRPr lang="en-GB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dirty="0"/>
              <a:t>Generative process: State </a:t>
            </a:r>
            <a:r>
              <a:rPr lang="en-GB" sz="1600" dirty="0">
                <a:sym typeface="Wingdings" panose="05000000000000000000" pitchFamily="2" charset="2"/>
              </a:rPr>
              <a:t> Cluster  Behaviour observations</a:t>
            </a:r>
            <a:endParaRPr lang="en-GB" sz="16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dirty="0"/>
              <a:t>Customers’ behaviours are independent from others’</a:t>
            </a:r>
            <a:endParaRPr lang="en-US" sz="1600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946611307"/>
              </p:ext>
            </p:extLst>
          </p:nvPr>
        </p:nvGraphicFramePr>
        <p:xfrm>
          <a:off x="782608" y="3356992"/>
          <a:ext cx="8361392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2" name="Content Placeholder 2"/>
          <p:cNvSpPr>
            <a:spLocks noGrp="1"/>
          </p:cNvSpPr>
          <p:nvPr>
            <p:ph idx="1"/>
          </p:nvPr>
        </p:nvSpPr>
        <p:spPr>
          <a:xfrm>
            <a:off x="899592" y="980728"/>
            <a:ext cx="8064896" cy="432048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/>
          <a:p>
            <a:pPr marL="0" indent="0">
              <a:buNone/>
            </a:pPr>
            <a:r>
              <a:rPr lang="en-GB" sz="2000" dirty="0" smtClean="0"/>
              <a:t>Key Assumptions</a:t>
            </a:r>
            <a:endParaRPr lang="en-US" sz="2000" dirty="0"/>
          </a:p>
        </p:txBody>
      </p:sp>
      <p:sp>
        <p:nvSpPr>
          <p:cNvPr id="63" name="Content Placeholder 2"/>
          <p:cNvSpPr txBox="1">
            <a:spLocks/>
          </p:cNvSpPr>
          <p:nvPr/>
        </p:nvSpPr>
        <p:spPr>
          <a:xfrm>
            <a:off x="899592" y="2708920"/>
            <a:ext cx="8064896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000" dirty="0" smtClean="0"/>
              <a:t>Pipeline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" t="3057" b="3620"/>
          <a:stretch/>
        </p:blipFill>
        <p:spPr>
          <a:xfrm>
            <a:off x="3707904" y="4653137"/>
            <a:ext cx="1851409" cy="1800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" t="23408" r="7265" b="21468"/>
          <a:stretch/>
        </p:blipFill>
        <p:spPr>
          <a:xfrm>
            <a:off x="827584" y="4640783"/>
            <a:ext cx="2880320" cy="17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88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Methodology</a:t>
            </a:r>
            <a:endParaRPr lang="en-US" sz="3200" dirty="0"/>
          </a:p>
        </p:txBody>
      </p:sp>
      <p:sp>
        <p:nvSpPr>
          <p:cNvPr id="32" name="TextBox 31"/>
          <p:cNvSpPr txBox="1"/>
          <p:nvPr/>
        </p:nvSpPr>
        <p:spPr>
          <a:xfrm>
            <a:off x="818456" y="1412776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dirty="0"/>
              <a:t>Churners and non-churners exhibit different behaviours generated by some </a:t>
            </a:r>
            <a:r>
              <a:rPr lang="en-GB" sz="1600" b="1" dirty="0"/>
              <a:t>states</a:t>
            </a:r>
            <a:endParaRPr lang="en-GB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dirty="0"/>
              <a:t>Generative process: State </a:t>
            </a:r>
            <a:r>
              <a:rPr lang="en-GB" sz="1600" dirty="0">
                <a:sym typeface="Wingdings" panose="05000000000000000000" pitchFamily="2" charset="2"/>
              </a:rPr>
              <a:t> Cluster  Behaviour observations</a:t>
            </a:r>
            <a:endParaRPr lang="en-GB" sz="16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dirty="0"/>
              <a:t>Customers’ behaviours are independent from others’</a:t>
            </a:r>
            <a:endParaRPr lang="en-US" sz="1600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463398176"/>
              </p:ext>
            </p:extLst>
          </p:nvPr>
        </p:nvGraphicFramePr>
        <p:xfrm>
          <a:off x="782608" y="3356992"/>
          <a:ext cx="8361392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2" name="Content Placeholder 2"/>
          <p:cNvSpPr>
            <a:spLocks noGrp="1"/>
          </p:cNvSpPr>
          <p:nvPr>
            <p:ph idx="1"/>
          </p:nvPr>
        </p:nvSpPr>
        <p:spPr>
          <a:xfrm>
            <a:off x="899592" y="980728"/>
            <a:ext cx="8064896" cy="432048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/>
          <a:p>
            <a:pPr marL="0" indent="0">
              <a:buNone/>
            </a:pPr>
            <a:r>
              <a:rPr lang="en-GB" sz="2000" dirty="0" smtClean="0"/>
              <a:t>Key Assumptions</a:t>
            </a:r>
            <a:endParaRPr lang="en-US" sz="2000" dirty="0"/>
          </a:p>
        </p:txBody>
      </p:sp>
      <p:sp>
        <p:nvSpPr>
          <p:cNvPr id="63" name="Content Placeholder 2"/>
          <p:cNvSpPr txBox="1">
            <a:spLocks/>
          </p:cNvSpPr>
          <p:nvPr/>
        </p:nvSpPr>
        <p:spPr>
          <a:xfrm>
            <a:off x="899592" y="2708920"/>
            <a:ext cx="8064896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000" dirty="0" smtClean="0"/>
              <a:t>Pipeline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" t="3057" b="3620"/>
          <a:stretch/>
        </p:blipFill>
        <p:spPr>
          <a:xfrm>
            <a:off x="3707904" y="4653137"/>
            <a:ext cx="1851409" cy="1800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781" y="4797152"/>
            <a:ext cx="1951053" cy="13339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" t="23408" r="7265" b="21468"/>
          <a:stretch/>
        </p:blipFill>
        <p:spPr>
          <a:xfrm>
            <a:off x="827584" y="4640783"/>
            <a:ext cx="2880320" cy="17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02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Methodology</a:t>
            </a:r>
            <a:endParaRPr lang="en-US" sz="3200" dirty="0"/>
          </a:p>
        </p:txBody>
      </p:sp>
      <p:sp>
        <p:nvSpPr>
          <p:cNvPr id="32" name="TextBox 31"/>
          <p:cNvSpPr txBox="1"/>
          <p:nvPr/>
        </p:nvSpPr>
        <p:spPr>
          <a:xfrm>
            <a:off x="818456" y="1412776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dirty="0"/>
              <a:t>Churners and non-churners exhibit different behaviours generated by some </a:t>
            </a:r>
            <a:r>
              <a:rPr lang="en-GB" sz="1600" b="1" dirty="0"/>
              <a:t>states</a:t>
            </a:r>
            <a:endParaRPr lang="en-GB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dirty="0"/>
              <a:t>Generative process: State </a:t>
            </a:r>
            <a:r>
              <a:rPr lang="en-GB" sz="1600" dirty="0">
                <a:sym typeface="Wingdings" panose="05000000000000000000" pitchFamily="2" charset="2"/>
              </a:rPr>
              <a:t> Cluster  Behaviour observations</a:t>
            </a:r>
            <a:endParaRPr lang="en-GB" sz="16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dirty="0"/>
              <a:t>Customers’ behaviours are independent from others’</a:t>
            </a:r>
            <a:endParaRPr lang="en-US" sz="1600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630837999"/>
              </p:ext>
            </p:extLst>
          </p:nvPr>
        </p:nvGraphicFramePr>
        <p:xfrm>
          <a:off x="782608" y="3356992"/>
          <a:ext cx="8361392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2" name="Content Placeholder 2"/>
          <p:cNvSpPr>
            <a:spLocks noGrp="1"/>
          </p:cNvSpPr>
          <p:nvPr>
            <p:ph idx="1"/>
          </p:nvPr>
        </p:nvSpPr>
        <p:spPr>
          <a:xfrm>
            <a:off x="899592" y="980728"/>
            <a:ext cx="8064896" cy="432048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/>
          <a:p>
            <a:pPr marL="0" indent="0">
              <a:buNone/>
            </a:pPr>
            <a:r>
              <a:rPr lang="en-GB" sz="2000" dirty="0" smtClean="0"/>
              <a:t>Key Assumptions</a:t>
            </a:r>
            <a:endParaRPr lang="en-US" sz="2000" dirty="0"/>
          </a:p>
        </p:txBody>
      </p:sp>
      <p:sp>
        <p:nvSpPr>
          <p:cNvPr id="63" name="Content Placeholder 2"/>
          <p:cNvSpPr txBox="1">
            <a:spLocks/>
          </p:cNvSpPr>
          <p:nvPr/>
        </p:nvSpPr>
        <p:spPr>
          <a:xfrm>
            <a:off x="899592" y="2708920"/>
            <a:ext cx="8064896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000" dirty="0" smtClean="0"/>
              <a:t>Pipeline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" t="3057" b="3620"/>
          <a:stretch/>
        </p:blipFill>
        <p:spPr>
          <a:xfrm>
            <a:off x="3707904" y="4653137"/>
            <a:ext cx="1851409" cy="1800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781" y="4797152"/>
            <a:ext cx="1951053" cy="13339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318" y="4797151"/>
            <a:ext cx="1428061" cy="14280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" t="23408" r="7265" b="21468"/>
          <a:stretch/>
        </p:blipFill>
        <p:spPr>
          <a:xfrm>
            <a:off x="827584" y="4640783"/>
            <a:ext cx="2880320" cy="17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42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A Closer Look at Clustering…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818456" y="877652"/>
            <a:ext cx="8064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Different users have different </a:t>
            </a:r>
            <a:r>
              <a:rPr lang="en-GB" sz="1600" b="1" dirty="0" smtClean="0"/>
              <a:t>data available</a:t>
            </a:r>
            <a:r>
              <a:rPr lang="en-GB" sz="1600" dirty="0" smtClean="0"/>
              <a:t>. For example, inactive users will have no records in features like marks, pass rates, etc.</a:t>
            </a:r>
          </a:p>
          <a:p>
            <a:r>
              <a:rPr lang="en-GB" sz="1600" dirty="0" smtClean="0"/>
              <a:t>Rather than interpolating missing information, we divide customers by activity level.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0383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A Closer Look at Clustering…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818456" y="877652"/>
            <a:ext cx="8064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Different users have different </a:t>
            </a:r>
            <a:r>
              <a:rPr lang="en-GB" sz="1600" b="1" dirty="0" smtClean="0"/>
              <a:t>data available</a:t>
            </a:r>
            <a:r>
              <a:rPr lang="en-GB" sz="1600" dirty="0" smtClean="0"/>
              <a:t>. For example, inactive users will have no records in features like marks, pass rates, etc.</a:t>
            </a:r>
          </a:p>
          <a:p>
            <a:r>
              <a:rPr lang="en-GB" sz="1600" dirty="0" smtClean="0"/>
              <a:t>Rather than interpolating missing information, we divide customers by activity level.</a:t>
            </a:r>
            <a:endParaRPr lang="en-US" sz="1600" dirty="0"/>
          </a:p>
        </p:txBody>
      </p:sp>
      <p:grpSp>
        <p:nvGrpSpPr>
          <p:cNvPr id="5" name="Group 4"/>
          <p:cNvGrpSpPr/>
          <p:nvPr/>
        </p:nvGrpSpPr>
        <p:grpSpPr>
          <a:xfrm>
            <a:off x="828388" y="2052266"/>
            <a:ext cx="863292" cy="4337645"/>
            <a:chOff x="828388" y="1708649"/>
            <a:chExt cx="1007308" cy="4681261"/>
          </a:xfrm>
        </p:grpSpPr>
        <p:sp>
          <p:nvSpPr>
            <p:cNvPr id="9" name="Right Arrow 8"/>
            <p:cNvSpPr/>
            <p:nvPr/>
          </p:nvSpPr>
          <p:spPr>
            <a:xfrm rot="5400000">
              <a:off x="-1008589" y="3545626"/>
              <a:ext cx="4681261" cy="1007308"/>
            </a:xfrm>
            <a:prstGeom prst="rightArrow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ontent Placeholder 2"/>
            <p:cNvSpPr txBox="1">
              <a:spLocks/>
            </p:cNvSpPr>
            <p:nvPr/>
          </p:nvSpPr>
          <p:spPr>
            <a:xfrm rot="16200000">
              <a:off x="972001" y="5337212"/>
              <a:ext cx="720080" cy="360040"/>
            </a:xfrm>
            <a:prstGeom prst="rect">
              <a:avLst/>
            </a:prstGeom>
            <a:noFill/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b="1" dirty="0" smtClean="0"/>
                <a:t>Most Active</a:t>
              </a:r>
              <a:endParaRPr lang="en-US" sz="1300" b="1" dirty="0"/>
            </a:p>
          </p:txBody>
        </p:sp>
        <p:sp>
          <p:nvSpPr>
            <p:cNvPr id="11" name="Content Placeholder 2"/>
            <p:cNvSpPr txBox="1">
              <a:spLocks/>
            </p:cNvSpPr>
            <p:nvPr/>
          </p:nvSpPr>
          <p:spPr>
            <a:xfrm rot="16200000">
              <a:off x="972001" y="2096852"/>
              <a:ext cx="720080" cy="360040"/>
            </a:xfrm>
            <a:prstGeom prst="rect">
              <a:avLst/>
            </a:prstGeom>
            <a:noFill/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b="1" dirty="0" smtClean="0"/>
                <a:t>Inactive</a:t>
              </a:r>
              <a:endParaRPr lang="en-US" sz="1300" b="1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763688" y="2052463"/>
            <a:ext cx="1398672" cy="1160513"/>
            <a:chOff x="1805176" y="1730529"/>
            <a:chExt cx="1398672" cy="1160513"/>
          </a:xfrm>
        </p:grpSpPr>
        <p:sp>
          <p:nvSpPr>
            <p:cNvPr id="13" name="Content Placeholder 2"/>
            <p:cNvSpPr txBox="1">
              <a:spLocks/>
            </p:cNvSpPr>
            <p:nvPr/>
          </p:nvSpPr>
          <p:spPr>
            <a:xfrm>
              <a:off x="1805176" y="1730529"/>
              <a:ext cx="1398672" cy="6903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b="1" dirty="0" smtClean="0"/>
                <a:t>G1</a:t>
              </a:r>
            </a:p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Inactive</a:t>
              </a:r>
              <a:endParaRPr lang="en-US" sz="1300" dirty="0"/>
            </a:p>
          </p:txBody>
        </p:sp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1805176" y="2420888"/>
              <a:ext cx="1398672" cy="4701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100" dirty="0" smtClean="0"/>
                <a:t>No activity</a:t>
              </a:r>
              <a:endParaRPr lang="en-US" sz="11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763688" y="3387133"/>
            <a:ext cx="1398672" cy="1490604"/>
            <a:chOff x="1805176" y="1730529"/>
            <a:chExt cx="1398672" cy="1285477"/>
          </a:xfrm>
        </p:grpSpPr>
        <p:sp>
          <p:nvSpPr>
            <p:cNvPr id="16" name="Content Placeholder 2"/>
            <p:cNvSpPr txBox="1">
              <a:spLocks/>
            </p:cNvSpPr>
            <p:nvPr/>
          </p:nvSpPr>
          <p:spPr>
            <a:xfrm>
              <a:off x="1805176" y="1730529"/>
              <a:ext cx="1398672" cy="6903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b="1" dirty="0" smtClean="0"/>
                <a:t>G2</a:t>
              </a:r>
            </a:p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No-assess</a:t>
              </a:r>
              <a:endParaRPr lang="en-US" sz="1300" dirty="0"/>
            </a:p>
          </p:txBody>
        </p:sp>
        <p:sp>
          <p:nvSpPr>
            <p:cNvPr id="17" name="Content Placeholder 2"/>
            <p:cNvSpPr txBox="1">
              <a:spLocks/>
            </p:cNvSpPr>
            <p:nvPr/>
          </p:nvSpPr>
          <p:spPr>
            <a:xfrm>
              <a:off x="1805176" y="2420887"/>
              <a:ext cx="1398672" cy="59511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100" dirty="0" smtClean="0"/>
                <a:t>There’s activity but no assessment</a:t>
              </a:r>
              <a:endParaRPr lang="en-US" sz="11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763688" y="5104434"/>
            <a:ext cx="1398672" cy="1285477"/>
            <a:chOff x="1805176" y="1730529"/>
            <a:chExt cx="1398672" cy="1285477"/>
          </a:xfrm>
        </p:grpSpPr>
        <p:sp>
          <p:nvSpPr>
            <p:cNvPr id="19" name="Content Placeholder 2"/>
            <p:cNvSpPr txBox="1">
              <a:spLocks/>
            </p:cNvSpPr>
            <p:nvPr/>
          </p:nvSpPr>
          <p:spPr>
            <a:xfrm>
              <a:off x="1805176" y="1730529"/>
              <a:ext cx="1398672" cy="6903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b="1" dirty="0" smtClean="0"/>
                <a:t>G3</a:t>
              </a:r>
            </a:p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Fine</a:t>
              </a:r>
              <a:endParaRPr lang="en-US" sz="1300" dirty="0"/>
            </a:p>
          </p:txBody>
        </p:sp>
        <p:sp>
          <p:nvSpPr>
            <p:cNvPr id="20" name="Content Placeholder 2"/>
            <p:cNvSpPr txBox="1">
              <a:spLocks/>
            </p:cNvSpPr>
            <p:nvPr/>
          </p:nvSpPr>
          <p:spPr>
            <a:xfrm>
              <a:off x="1805176" y="2420887"/>
              <a:ext cx="1398672" cy="59511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100" dirty="0" smtClean="0"/>
                <a:t>There’s activity and assessment taken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5219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A Closer Look at Clustering…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818456" y="877652"/>
            <a:ext cx="8064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Different users have different </a:t>
            </a:r>
            <a:r>
              <a:rPr lang="en-GB" sz="1600" b="1" dirty="0" smtClean="0"/>
              <a:t>data available</a:t>
            </a:r>
            <a:r>
              <a:rPr lang="en-GB" sz="1600" dirty="0" smtClean="0"/>
              <a:t>. For example, inactive users will have no records in features like marks, pass rates, etc.</a:t>
            </a:r>
          </a:p>
          <a:p>
            <a:r>
              <a:rPr lang="en-GB" sz="1600" dirty="0" smtClean="0"/>
              <a:t>Rather than interpolating missing information, we divide customers by activity level.</a:t>
            </a:r>
            <a:endParaRPr lang="en-US" sz="1600" dirty="0"/>
          </a:p>
        </p:txBody>
      </p:sp>
      <p:grpSp>
        <p:nvGrpSpPr>
          <p:cNvPr id="5" name="Group 4"/>
          <p:cNvGrpSpPr/>
          <p:nvPr/>
        </p:nvGrpSpPr>
        <p:grpSpPr>
          <a:xfrm>
            <a:off x="828388" y="2052266"/>
            <a:ext cx="863292" cy="4337645"/>
            <a:chOff x="828388" y="1708649"/>
            <a:chExt cx="1007308" cy="4681261"/>
          </a:xfrm>
        </p:grpSpPr>
        <p:sp>
          <p:nvSpPr>
            <p:cNvPr id="9" name="Right Arrow 8"/>
            <p:cNvSpPr/>
            <p:nvPr/>
          </p:nvSpPr>
          <p:spPr>
            <a:xfrm rot="5400000">
              <a:off x="-1008589" y="3545626"/>
              <a:ext cx="4681261" cy="1007308"/>
            </a:xfrm>
            <a:prstGeom prst="rightArrow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ontent Placeholder 2"/>
            <p:cNvSpPr txBox="1">
              <a:spLocks/>
            </p:cNvSpPr>
            <p:nvPr/>
          </p:nvSpPr>
          <p:spPr>
            <a:xfrm rot="16200000">
              <a:off x="972001" y="5337212"/>
              <a:ext cx="720080" cy="360040"/>
            </a:xfrm>
            <a:prstGeom prst="rect">
              <a:avLst/>
            </a:prstGeom>
            <a:noFill/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b="1" dirty="0" smtClean="0"/>
                <a:t>Most Active</a:t>
              </a:r>
              <a:endParaRPr lang="en-US" sz="1300" b="1" dirty="0"/>
            </a:p>
          </p:txBody>
        </p:sp>
        <p:sp>
          <p:nvSpPr>
            <p:cNvPr id="11" name="Content Placeholder 2"/>
            <p:cNvSpPr txBox="1">
              <a:spLocks/>
            </p:cNvSpPr>
            <p:nvPr/>
          </p:nvSpPr>
          <p:spPr>
            <a:xfrm rot="16200000">
              <a:off x="972001" y="2096852"/>
              <a:ext cx="720080" cy="360040"/>
            </a:xfrm>
            <a:prstGeom prst="rect">
              <a:avLst/>
            </a:prstGeom>
            <a:noFill/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b="1" dirty="0" smtClean="0"/>
                <a:t>Inactive</a:t>
              </a:r>
              <a:endParaRPr lang="en-US" sz="1300" b="1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763688" y="2052463"/>
            <a:ext cx="1398672" cy="1160513"/>
            <a:chOff x="1805176" y="1730529"/>
            <a:chExt cx="1398672" cy="1160513"/>
          </a:xfrm>
        </p:grpSpPr>
        <p:sp>
          <p:nvSpPr>
            <p:cNvPr id="13" name="Content Placeholder 2"/>
            <p:cNvSpPr txBox="1">
              <a:spLocks/>
            </p:cNvSpPr>
            <p:nvPr/>
          </p:nvSpPr>
          <p:spPr>
            <a:xfrm>
              <a:off x="1805176" y="1730529"/>
              <a:ext cx="1398672" cy="6903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b="1" dirty="0" smtClean="0"/>
                <a:t>G1</a:t>
              </a:r>
            </a:p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Inactive</a:t>
              </a:r>
              <a:endParaRPr lang="en-US" sz="1300" dirty="0"/>
            </a:p>
          </p:txBody>
        </p:sp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1805176" y="2420888"/>
              <a:ext cx="1398672" cy="4701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100" dirty="0" smtClean="0"/>
                <a:t>No activity</a:t>
              </a:r>
              <a:endParaRPr lang="en-US" sz="11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763688" y="3387133"/>
            <a:ext cx="1398672" cy="1490604"/>
            <a:chOff x="1805176" y="1730529"/>
            <a:chExt cx="1398672" cy="1285477"/>
          </a:xfrm>
        </p:grpSpPr>
        <p:sp>
          <p:nvSpPr>
            <p:cNvPr id="16" name="Content Placeholder 2"/>
            <p:cNvSpPr txBox="1">
              <a:spLocks/>
            </p:cNvSpPr>
            <p:nvPr/>
          </p:nvSpPr>
          <p:spPr>
            <a:xfrm>
              <a:off x="1805176" y="1730529"/>
              <a:ext cx="1398672" cy="6903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b="1" dirty="0" smtClean="0"/>
                <a:t>G2</a:t>
              </a:r>
            </a:p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No-assess</a:t>
              </a:r>
              <a:endParaRPr lang="en-US" sz="1300" dirty="0"/>
            </a:p>
          </p:txBody>
        </p:sp>
        <p:sp>
          <p:nvSpPr>
            <p:cNvPr id="17" name="Content Placeholder 2"/>
            <p:cNvSpPr txBox="1">
              <a:spLocks/>
            </p:cNvSpPr>
            <p:nvPr/>
          </p:nvSpPr>
          <p:spPr>
            <a:xfrm>
              <a:off x="1805176" y="2420887"/>
              <a:ext cx="1398672" cy="59511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100" dirty="0" smtClean="0"/>
                <a:t>There’s activity but no assessment</a:t>
              </a:r>
              <a:endParaRPr lang="en-US" sz="11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763688" y="5104434"/>
            <a:ext cx="1398672" cy="1285477"/>
            <a:chOff x="1805176" y="1730529"/>
            <a:chExt cx="1398672" cy="1285477"/>
          </a:xfrm>
        </p:grpSpPr>
        <p:sp>
          <p:nvSpPr>
            <p:cNvPr id="19" name="Content Placeholder 2"/>
            <p:cNvSpPr txBox="1">
              <a:spLocks/>
            </p:cNvSpPr>
            <p:nvPr/>
          </p:nvSpPr>
          <p:spPr>
            <a:xfrm>
              <a:off x="1805176" y="1730529"/>
              <a:ext cx="1398672" cy="6903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b="1" dirty="0" smtClean="0"/>
                <a:t>G3</a:t>
              </a:r>
            </a:p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Fine</a:t>
              </a:r>
              <a:endParaRPr lang="en-US" sz="1300" dirty="0"/>
            </a:p>
          </p:txBody>
        </p:sp>
        <p:sp>
          <p:nvSpPr>
            <p:cNvPr id="20" name="Content Placeholder 2"/>
            <p:cNvSpPr txBox="1">
              <a:spLocks/>
            </p:cNvSpPr>
            <p:nvPr/>
          </p:nvSpPr>
          <p:spPr>
            <a:xfrm>
              <a:off x="1805176" y="2420887"/>
              <a:ext cx="1398672" cy="59511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100" dirty="0" smtClean="0"/>
                <a:t>There’s activity and assessment taken</a:t>
              </a:r>
              <a:endParaRPr lang="en-US" sz="1100" dirty="0"/>
            </a:p>
          </p:txBody>
        </p:sp>
      </p:grpSp>
      <p:sp>
        <p:nvSpPr>
          <p:cNvPr id="22" name="Content Placeholder 2"/>
          <p:cNvSpPr txBox="1">
            <a:spLocks/>
          </p:cNvSpPr>
          <p:nvPr/>
        </p:nvSpPr>
        <p:spPr>
          <a:xfrm>
            <a:off x="3353584" y="1749589"/>
            <a:ext cx="936104" cy="3062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300" dirty="0" smtClean="0"/>
              <a:t>Churn Rate</a:t>
            </a:r>
            <a:endParaRPr lang="en-US" sz="1300" dirty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3347864" y="2052463"/>
            <a:ext cx="936104" cy="1160513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GB" sz="1300" dirty="0" smtClean="0"/>
              <a:t>22.99% </a:t>
            </a:r>
          </a:p>
          <a:p>
            <a:pPr marL="0" indent="0" algn="ctr">
              <a:buFont typeface="Arial" pitchFamily="34" charset="0"/>
              <a:buNone/>
            </a:pPr>
            <a:r>
              <a:rPr lang="en-GB" sz="1300" dirty="0" smtClean="0"/>
              <a:t>(6417)</a:t>
            </a:r>
            <a:endParaRPr lang="en-US" sz="1300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3347864" y="3376766"/>
            <a:ext cx="936104" cy="1500971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GB" sz="1300" dirty="0" smtClean="0"/>
              <a:t>16.94% </a:t>
            </a:r>
          </a:p>
          <a:p>
            <a:pPr marL="0" indent="0" algn="ctr">
              <a:buFont typeface="Arial" pitchFamily="34" charset="0"/>
              <a:buNone/>
            </a:pPr>
            <a:r>
              <a:rPr lang="en-GB" sz="1300" dirty="0" smtClean="0"/>
              <a:t>(425)</a:t>
            </a:r>
            <a:endParaRPr lang="en-US" sz="1300" dirty="0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3347864" y="5104434"/>
            <a:ext cx="936104" cy="128547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GB" sz="1300" dirty="0" smtClean="0"/>
              <a:t>10.21% </a:t>
            </a:r>
          </a:p>
          <a:p>
            <a:pPr marL="0" indent="0" algn="ctr">
              <a:buFont typeface="Arial" pitchFamily="34" charset="0"/>
              <a:buNone/>
            </a:pPr>
            <a:r>
              <a:rPr lang="en-GB" sz="1300" dirty="0" smtClean="0"/>
              <a:t>(11019)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63629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A Closer Look at Clustering…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818456" y="877652"/>
            <a:ext cx="8064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Different users have different </a:t>
            </a:r>
            <a:r>
              <a:rPr lang="en-GB" sz="1600" b="1" dirty="0" smtClean="0"/>
              <a:t>data available</a:t>
            </a:r>
            <a:r>
              <a:rPr lang="en-GB" sz="1600" dirty="0" smtClean="0"/>
              <a:t>. For example, inactive users will have no records in features like marks, pass rates, etc.</a:t>
            </a:r>
          </a:p>
          <a:p>
            <a:r>
              <a:rPr lang="en-GB" sz="1600" dirty="0" smtClean="0"/>
              <a:t>Rather than interpolating missing information, we divide customers by activity level.</a:t>
            </a:r>
            <a:endParaRPr lang="en-US" sz="1600" dirty="0"/>
          </a:p>
        </p:txBody>
      </p:sp>
      <p:grpSp>
        <p:nvGrpSpPr>
          <p:cNvPr id="5" name="Group 4"/>
          <p:cNvGrpSpPr/>
          <p:nvPr/>
        </p:nvGrpSpPr>
        <p:grpSpPr>
          <a:xfrm>
            <a:off x="828388" y="2052266"/>
            <a:ext cx="863292" cy="4337645"/>
            <a:chOff x="828388" y="1708649"/>
            <a:chExt cx="1007308" cy="4681261"/>
          </a:xfrm>
        </p:grpSpPr>
        <p:sp>
          <p:nvSpPr>
            <p:cNvPr id="9" name="Right Arrow 8"/>
            <p:cNvSpPr/>
            <p:nvPr/>
          </p:nvSpPr>
          <p:spPr>
            <a:xfrm rot="5400000">
              <a:off x="-1008589" y="3545626"/>
              <a:ext cx="4681261" cy="1007308"/>
            </a:xfrm>
            <a:prstGeom prst="rightArrow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ontent Placeholder 2"/>
            <p:cNvSpPr txBox="1">
              <a:spLocks/>
            </p:cNvSpPr>
            <p:nvPr/>
          </p:nvSpPr>
          <p:spPr>
            <a:xfrm rot="16200000">
              <a:off x="972001" y="5337212"/>
              <a:ext cx="720080" cy="360040"/>
            </a:xfrm>
            <a:prstGeom prst="rect">
              <a:avLst/>
            </a:prstGeom>
            <a:noFill/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b="1" dirty="0" smtClean="0"/>
                <a:t>Most Active</a:t>
              </a:r>
              <a:endParaRPr lang="en-US" sz="1300" b="1" dirty="0"/>
            </a:p>
          </p:txBody>
        </p:sp>
        <p:sp>
          <p:nvSpPr>
            <p:cNvPr id="11" name="Content Placeholder 2"/>
            <p:cNvSpPr txBox="1">
              <a:spLocks/>
            </p:cNvSpPr>
            <p:nvPr/>
          </p:nvSpPr>
          <p:spPr>
            <a:xfrm rot="16200000">
              <a:off x="972001" y="2096852"/>
              <a:ext cx="720080" cy="360040"/>
            </a:xfrm>
            <a:prstGeom prst="rect">
              <a:avLst/>
            </a:prstGeom>
            <a:noFill/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b="1" dirty="0" smtClean="0"/>
                <a:t>Inactive</a:t>
              </a:r>
              <a:endParaRPr lang="en-US" sz="1300" b="1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763688" y="2052463"/>
            <a:ext cx="1398672" cy="1160513"/>
            <a:chOff x="1805176" y="1730529"/>
            <a:chExt cx="1398672" cy="1160513"/>
          </a:xfrm>
        </p:grpSpPr>
        <p:sp>
          <p:nvSpPr>
            <p:cNvPr id="13" name="Content Placeholder 2"/>
            <p:cNvSpPr txBox="1">
              <a:spLocks/>
            </p:cNvSpPr>
            <p:nvPr/>
          </p:nvSpPr>
          <p:spPr>
            <a:xfrm>
              <a:off x="1805176" y="1730529"/>
              <a:ext cx="1398672" cy="6903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b="1" dirty="0" smtClean="0"/>
                <a:t>G1</a:t>
              </a:r>
            </a:p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Inactive</a:t>
              </a:r>
              <a:endParaRPr lang="en-US" sz="1300" dirty="0"/>
            </a:p>
          </p:txBody>
        </p:sp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1805176" y="2420888"/>
              <a:ext cx="1398672" cy="4701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100" dirty="0" smtClean="0"/>
                <a:t>No activity</a:t>
              </a:r>
              <a:endParaRPr lang="en-US" sz="11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763688" y="3387133"/>
            <a:ext cx="1398672" cy="1490604"/>
            <a:chOff x="1805176" y="1730529"/>
            <a:chExt cx="1398672" cy="1285477"/>
          </a:xfrm>
        </p:grpSpPr>
        <p:sp>
          <p:nvSpPr>
            <p:cNvPr id="16" name="Content Placeholder 2"/>
            <p:cNvSpPr txBox="1">
              <a:spLocks/>
            </p:cNvSpPr>
            <p:nvPr/>
          </p:nvSpPr>
          <p:spPr>
            <a:xfrm>
              <a:off x="1805176" y="1730529"/>
              <a:ext cx="1398672" cy="6903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b="1" dirty="0" smtClean="0"/>
                <a:t>G2</a:t>
              </a:r>
            </a:p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No-assess</a:t>
              </a:r>
              <a:endParaRPr lang="en-US" sz="1300" dirty="0"/>
            </a:p>
          </p:txBody>
        </p:sp>
        <p:sp>
          <p:nvSpPr>
            <p:cNvPr id="17" name="Content Placeholder 2"/>
            <p:cNvSpPr txBox="1">
              <a:spLocks/>
            </p:cNvSpPr>
            <p:nvPr/>
          </p:nvSpPr>
          <p:spPr>
            <a:xfrm>
              <a:off x="1805176" y="2420887"/>
              <a:ext cx="1398672" cy="59511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100" dirty="0" smtClean="0"/>
                <a:t>There’s activity but no assessment</a:t>
              </a:r>
              <a:endParaRPr lang="en-US" sz="11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763688" y="5104434"/>
            <a:ext cx="1398672" cy="1285477"/>
            <a:chOff x="1805176" y="1730529"/>
            <a:chExt cx="1398672" cy="1285477"/>
          </a:xfrm>
        </p:grpSpPr>
        <p:sp>
          <p:nvSpPr>
            <p:cNvPr id="19" name="Content Placeholder 2"/>
            <p:cNvSpPr txBox="1">
              <a:spLocks/>
            </p:cNvSpPr>
            <p:nvPr/>
          </p:nvSpPr>
          <p:spPr>
            <a:xfrm>
              <a:off x="1805176" y="1730529"/>
              <a:ext cx="1398672" cy="6903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b="1" dirty="0" smtClean="0"/>
                <a:t>G3</a:t>
              </a:r>
            </a:p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Complete Info</a:t>
              </a:r>
              <a:endParaRPr lang="en-US" sz="1300" dirty="0"/>
            </a:p>
          </p:txBody>
        </p:sp>
        <p:sp>
          <p:nvSpPr>
            <p:cNvPr id="20" name="Content Placeholder 2"/>
            <p:cNvSpPr txBox="1">
              <a:spLocks/>
            </p:cNvSpPr>
            <p:nvPr/>
          </p:nvSpPr>
          <p:spPr>
            <a:xfrm>
              <a:off x="1805176" y="2420887"/>
              <a:ext cx="1398672" cy="59511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100" dirty="0" smtClean="0"/>
                <a:t>There’s activity and assessment taken</a:t>
              </a:r>
              <a:endParaRPr lang="en-US" sz="1100" dirty="0"/>
            </a:p>
          </p:txBody>
        </p:sp>
      </p:grpSp>
      <p:sp>
        <p:nvSpPr>
          <p:cNvPr id="22" name="Content Placeholder 2"/>
          <p:cNvSpPr txBox="1">
            <a:spLocks/>
          </p:cNvSpPr>
          <p:nvPr/>
        </p:nvSpPr>
        <p:spPr>
          <a:xfrm>
            <a:off x="3353584" y="1749589"/>
            <a:ext cx="936104" cy="3062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300" dirty="0" smtClean="0"/>
              <a:t>Churn Rate</a:t>
            </a:r>
            <a:endParaRPr lang="en-US" sz="1300" dirty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3347864" y="2052463"/>
            <a:ext cx="936104" cy="1160513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GB" sz="1300" dirty="0" smtClean="0"/>
              <a:t>22.99% </a:t>
            </a:r>
          </a:p>
          <a:p>
            <a:pPr marL="0" indent="0" algn="ctr">
              <a:buFont typeface="Arial" pitchFamily="34" charset="0"/>
              <a:buNone/>
            </a:pPr>
            <a:r>
              <a:rPr lang="en-GB" sz="1300" dirty="0" smtClean="0"/>
              <a:t>(6417)</a:t>
            </a:r>
            <a:endParaRPr lang="en-US" sz="1300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3347864" y="3376766"/>
            <a:ext cx="936104" cy="1500971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GB" sz="1300" dirty="0" smtClean="0"/>
              <a:t>16.94% </a:t>
            </a:r>
          </a:p>
          <a:p>
            <a:pPr marL="0" indent="0" algn="ctr">
              <a:buFont typeface="Arial" pitchFamily="34" charset="0"/>
              <a:buNone/>
            </a:pPr>
            <a:r>
              <a:rPr lang="en-GB" sz="1300" dirty="0" smtClean="0"/>
              <a:t>(425)</a:t>
            </a:r>
            <a:endParaRPr lang="en-US" sz="1300" dirty="0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3347864" y="5104434"/>
            <a:ext cx="936104" cy="128547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GB" sz="1300" dirty="0" smtClean="0"/>
              <a:t>10.21% </a:t>
            </a:r>
          </a:p>
          <a:p>
            <a:pPr marL="0" indent="0" algn="ctr">
              <a:buFont typeface="Arial" pitchFamily="34" charset="0"/>
              <a:buNone/>
            </a:pPr>
            <a:r>
              <a:rPr lang="en-GB" sz="1300" dirty="0" smtClean="0"/>
              <a:t>(11019)</a:t>
            </a:r>
            <a:endParaRPr lang="en-US" sz="1300" dirty="0"/>
          </a:p>
        </p:txBody>
      </p:sp>
      <p:sp>
        <p:nvSpPr>
          <p:cNvPr id="21" name="Right Arrow 20"/>
          <p:cNvSpPr/>
          <p:nvPr/>
        </p:nvSpPr>
        <p:spPr>
          <a:xfrm>
            <a:off x="4475183" y="3906577"/>
            <a:ext cx="745639" cy="60805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Bent Arrow 22"/>
          <p:cNvSpPr/>
          <p:nvPr/>
        </p:nvSpPr>
        <p:spPr>
          <a:xfrm rot="16200000" flipV="1">
            <a:off x="4557268" y="4494388"/>
            <a:ext cx="1372056" cy="1537727"/>
          </a:xfrm>
          <a:prstGeom prst="bentArrow">
            <a:avLst>
              <a:gd name="adj1" fmla="val 25000"/>
              <a:gd name="adj2" fmla="val 22527"/>
              <a:gd name="adj3" fmla="val 25000"/>
              <a:gd name="adj4" fmla="val 4375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5220072" y="3853985"/>
            <a:ext cx="1056769" cy="7232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GB" sz="1300" b="1" dirty="0" smtClean="0"/>
              <a:t>Fit</a:t>
            </a:r>
          </a:p>
          <a:p>
            <a:pPr marL="0" indent="0" algn="ctr">
              <a:buFont typeface="Arial" pitchFamily="34" charset="0"/>
              <a:buNone/>
            </a:pPr>
            <a:r>
              <a:rPr lang="en-GB" sz="1300" b="1" dirty="0" smtClean="0"/>
              <a:t>Mixture Model</a:t>
            </a:r>
            <a:endParaRPr lang="en-US" sz="1300" dirty="0"/>
          </a:p>
        </p:txBody>
      </p:sp>
      <p:sp>
        <p:nvSpPr>
          <p:cNvPr id="28" name="Bent Arrow 27"/>
          <p:cNvSpPr/>
          <p:nvPr/>
        </p:nvSpPr>
        <p:spPr>
          <a:xfrm rot="16200000" flipH="1" flipV="1">
            <a:off x="4596275" y="2438102"/>
            <a:ext cx="1289082" cy="1542688"/>
          </a:xfrm>
          <a:prstGeom prst="bentArrow">
            <a:avLst>
              <a:gd name="adj1" fmla="val 25000"/>
              <a:gd name="adj2" fmla="val 22527"/>
              <a:gd name="adj3" fmla="val 25000"/>
              <a:gd name="adj4" fmla="val 4375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Elbow Connector 28"/>
          <p:cNvCxnSpPr>
            <a:stCxn id="25" idx="3"/>
            <a:endCxn id="32" idx="1"/>
          </p:cNvCxnSpPr>
          <p:nvPr/>
        </p:nvCxnSpPr>
        <p:spPr>
          <a:xfrm flipV="1">
            <a:off x="6276841" y="2298063"/>
            <a:ext cx="837360" cy="1917542"/>
          </a:xfrm>
          <a:prstGeom prst="bentConnector3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5" idx="3"/>
            <a:endCxn id="34" idx="1"/>
          </p:cNvCxnSpPr>
          <p:nvPr/>
        </p:nvCxnSpPr>
        <p:spPr>
          <a:xfrm>
            <a:off x="6276841" y="4215605"/>
            <a:ext cx="837360" cy="1925222"/>
          </a:xfrm>
          <a:prstGeom prst="bentConnector3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5" idx="3"/>
            <a:endCxn id="33" idx="1"/>
          </p:cNvCxnSpPr>
          <p:nvPr/>
        </p:nvCxnSpPr>
        <p:spPr>
          <a:xfrm>
            <a:off x="6276841" y="4215605"/>
            <a:ext cx="857880" cy="384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/>
          <p:cNvSpPr txBox="1">
            <a:spLocks/>
          </p:cNvSpPr>
          <p:nvPr/>
        </p:nvSpPr>
        <p:spPr>
          <a:xfrm>
            <a:off x="7114201" y="2052266"/>
            <a:ext cx="1398672" cy="4915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GB" sz="1300" b="1" dirty="0" smtClean="0"/>
              <a:t>G1</a:t>
            </a:r>
          </a:p>
          <a:p>
            <a:pPr marL="0" indent="0" algn="ctr">
              <a:buFont typeface="Arial" pitchFamily="34" charset="0"/>
              <a:buNone/>
            </a:pPr>
            <a:r>
              <a:rPr lang="en-GB" sz="1300" dirty="0" smtClean="0"/>
              <a:t>Clusters</a:t>
            </a:r>
            <a:endParaRPr lang="en-US" sz="1300" dirty="0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7134721" y="3973648"/>
            <a:ext cx="1398672" cy="4915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GB" sz="1300" b="1" dirty="0" smtClean="0"/>
              <a:t>G2</a:t>
            </a:r>
          </a:p>
          <a:p>
            <a:pPr marL="0" indent="0" algn="ctr">
              <a:buFont typeface="Arial" pitchFamily="34" charset="0"/>
              <a:buNone/>
            </a:pPr>
            <a:r>
              <a:rPr lang="en-GB" sz="1300" dirty="0" smtClean="0"/>
              <a:t>Clusters</a:t>
            </a:r>
            <a:endParaRPr lang="en-US" sz="1300" dirty="0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7114201" y="5895030"/>
            <a:ext cx="1398672" cy="4915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GB" sz="1300" b="1" dirty="0" smtClean="0"/>
              <a:t>G3</a:t>
            </a:r>
          </a:p>
          <a:p>
            <a:pPr marL="0" indent="0" algn="ctr">
              <a:buFont typeface="Arial" pitchFamily="34" charset="0"/>
              <a:buNone/>
            </a:pPr>
            <a:r>
              <a:rPr lang="en-GB" sz="1300" dirty="0" smtClean="0"/>
              <a:t>Clusters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414464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5" grpId="0" animBg="1"/>
      <p:bldP spid="28" grpId="0" animBg="1"/>
      <p:bldP spid="32" grpId="0" animBg="1"/>
      <p:bldP spid="33" grpId="0" animBg="1"/>
      <p:bldP spid="3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Cluster Churn </a:t>
            </a:r>
            <a:r>
              <a:rPr lang="en-GB" sz="3200" dirty="0"/>
              <a:t>Rates (Who)</a:t>
            </a:r>
            <a:endParaRPr lang="en-US" sz="3200" dirty="0"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899592" y="980728"/>
            <a:ext cx="8064896" cy="432048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/>
          <a:p>
            <a:pPr marL="0" indent="0">
              <a:buNone/>
            </a:pPr>
            <a:r>
              <a:rPr lang="en-GB" sz="2000" dirty="0" smtClean="0"/>
              <a:t>Identified Clusters: Size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3" b="58197"/>
          <a:stretch/>
        </p:blipFill>
        <p:spPr>
          <a:xfrm>
            <a:off x="922581" y="1468665"/>
            <a:ext cx="3382017" cy="95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56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Cluster Churn </a:t>
            </a:r>
            <a:r>
              <a:rPr lang="en-GB" sz="3200" dirty="0"/>
              <a:t>Rates (Who)</a:t>
            </a:r>
            <a:endParaRPr lang="en-US" sz="3200" dirty="0"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899592" y="980728"/>
            <a:ext cx="8064896" cy="432048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/>
          <a:p>
            <a:pPr marL="0" indent="0">
              <a:buNone/>
            </a:pPr>
            <a:r>
              <a:rPr lang="en-GB" sz="2000" dirty="0" smtClean="0"/>
              <a:t>Identified Clusters: Size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3" b="58197"/>
          <a:stretch/>
        </p:blipFill>
        <p:spPr>
          <a:xfrm>
            <a:off x="922581" y="1468665"/>
            <a:ext cx="3382017" cy="9522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4716016" y="1764756"/>
                <a:ext cx="1512168" cy="3600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itchFamily="34" charset="0"/>
                  <a:buNone/>
                </a:pPr>
                <a:r>
                  <a:rPr lang="en-GB" sz="1300" b="1" dirty="0" smtClean="0"/>
                  <a:t>Features (</a:t>
                </a:r>
                <a14:m>
                  <m:oMath xmlns:m="http://schemas.openxmlformats.org/officeDocument/2006/math">
                    <m:r>
                      <a:rPr lang="en-GB" sz="1300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GB" sz="1300" b="1" dirty="0" smtClean="0"/>
                  <a:t>)</a:t>
                </a:r>
                <a:endParaRPr lang="en-US" sz="1300" b="1" dirty="0"/>
              </a:p>
            </p:txBody>
          </p:sp>
        </mc:Choice>
        <mc:Fallback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1764756"/>
                <a:ext cx="1512168" cy="360040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/>
          <p:cNvSpPr txBox="1">
            <a:spLocks/>
          </p:cNvSpPr>
          <p:nvPr/>
        </p:nvSpPr>
        <p:spPr>
          <a:xfrm>
            <a:off x="4716016" y="2420888"/>
            <a:ext cx="1512168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GB" sz="1300" b="1" dirty="0" smtClean="0"/>
              <a:t>Churn outcome</a:t>
            </a:r>
            <a:endParaRPr lang="en-US" sz="1300" b="1" dirty="0"/>
          </a:p>
        </p:txBody>
      </p:sp>
      <p:sp>
        <p:nvSpPr>
          <p:cNvPr id="5" name="Rectangle 4"/>
          <p:cNvSpPr/>
          <p:nvPr/>
        </p:nvSpPr>
        <p:spPr>
          <a:xfrm>
            <a:off x="4572000" y="1628800"/>
            <a:ext cx="1800200" cy="620624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9"/>
          <p:cNvCxnSpPr>
            <a:stCxn id="5" idx="1"/>
          </p:cNvCxnSpPr>
          <p:nvPr/>
        </p:nvCxnSpPr>
        <p:spPr>
          <a:xfrm rot="10800000" flipV="1">
            <a:off x="3275856" y="1939112"/>
            <a:ext cx="1296144" cy="185684"/>
          </a:xfrm>
          <a:prstGeom prst="bentConnector3">
            <a:avLst>
              <a:gd name="adj1" fmla="val 50000"/>
            </a:avLst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45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962201661"/>
              </p:ext>
            </p:extLst>
          </p:nvPr>
        </p:nvGraphicFramePr>
        <p:xfrm>
          <a:off x="467544" y="692696"/>
          <a:ext cx="8280920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8" name="Picture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340768"/>
            <a:ext cx="1224136" cy="12241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Motivation and Goal</a:t>
            </a:r>
            <a:endParaRPr lang="en-US" sz="32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360" y="1301436"/>
            <a:ext cx="1302800" cy="13028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980728"/>
            <a:ext cx="8064896" cy="432048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/>
          <a:p>
            <a:pPr marL="0" indent="0">
              <a:buNone/>
            </a:pPr>
            <a:r>
              <a:rPr lang="en-GB" sz="2000" dirty="0" smtClean="0"/>
              <a:t>Motivation</a:t>
            </a:r>
            <a:endParaRPr lang="en-US" sz="2000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960460"/>
            <a:ext cx="1572076" cy="157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87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Cluster Churn </a:t>
            </a:r>
            <a:r>
              <a:rPr lang="en-GB" sz="3200" dirty="0"/>
              <a:t>Rates (Who)</a:t>
            </a:r>
            <a:endParaRPr lang="en-US" sz="3200" dirty="0"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899592" y="980728"/>
            <a:ext cx="8064896" cy="432048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/>
          <a:p>
            <a:pPr marL="0" indent="0">
              <a:buNone/>
            </a:pPr>
            <a:r>
              <a:rPr lang="en-GB" sz="2000" dirty="0"/>
              <a:t>Identified Clusters: </a:t>
            </a:r>
            <a:r>
              <a:rPr lang="en-GB" sz="2000" dirty="0" smtClean="0"/>
              <a:t>Size and Churn Rate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2" b="12410"/>
          <a:stretch/>
        </p:blipFill>
        <p:spPr>
          <a:xfrm>
            <a:off x="922581" y="1468665"/>
            <a:ext cx="3382017" cy="21136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716016" y="1764756"/>
                <a:ext cx="1512168" cy="3600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itchFamily="34" charset="0"/>
                  <a:buNone/>
                </a:pPr>
                <a:r>
                  <a:rPr lang="en-GB" sz="1300" b="1" dirty="0" smtClean="0"/>
                  <a:t>Features (</a:t>
                </a:r>
                <a14:m>
                  <m:oMath xmlns:m="http://schemas.openxmlformats.org/officeDocument/2006/math">
                    <m:r>
                      <a:rPr lang="en-GB" sz="1300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GB" sz="1300" b="1" dirty="0" smtClean="0"/>
                  <a:t>)</a:t>
                </a:r>
                <a:endParaRPr lang="en-US" sz="1300" b="1" dirty="0"/>
              </a:p>
            </p:txBody>
          </p:sp>
        </mc:Choice>
        <mc:Fallback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1764756"/>
                <a:ext cx="1512168" cy="360040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/>
          <p:cNvSpPr txBox="1">
            <a:spLocks/>
          </p:cNvSpPr>
          <p:nvPr/>
        </p:nvSpPr>
        <p:spPr>
          <a:xfrm>
            <a:off x="4716016" y="2420888"/>
            <a:ext cx="1512168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GB" sz="1300" b="1" dirty="0" smtClean="0"/>
              <a:t>Churn outcome</a:t>
            </a:r>
            <a:endParaRPr lang="en-US" sz="1300" b="1" dirty="0"/>
          </a:p>
        </p:txBody>
      </p:sp>
      <p:sp>
        <p:nvSpPr>
          <p:cNvPr id="9" name="Rectangle 8"/>
          <p:cNvSpPr/>
          <p:nvPr/>
        </p:nvSpPr>
        <p:spPr>
          <a:xfrm>
            <a:off x="4572000" y="1628800"/>
            <a:ext cx="1800200" cy="620624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9"/>
          <p:cNvCxnSpPr>
            <a:stCxn id="9" idx="1"/>
          </p:cNvCxnSpPr>
          <p:nvPr/>
        </p:nvCxnSpPr>
        <p:spPr>
          <a:xfrm rot="10800000" flipV="1">
            <a:off x="3275856" y="1939112"/>
            <a:ext cx="1296144" cy="185684"/>
          </a:xfrm>
          <a:prstGeom prst="bentConnector3">
            <a:avLst>
              <a:gd name="adj1" fmla="val 50000"/>
            </a:avLst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427984" y="1504172"/>
            <a:ext cx="2088232" cy="156478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Elbow Connector 15"/>
          <p:cNvCxnSpPr>
            <a:stCxn id="15" idx="2"/>
          </p:cNvCxnSpPr>
          <p:nvPr/>
        </p:nvCxnSpPr>
        <p:spPr>
          <a:xfrm rot="5400000">
            <a:off x="4590002" y="2402886"/>
            <a:ext cx="216024" cy="1548172"/>
          </a:xfrm>
          <a:prstGeom prst="bentConnector2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08682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Cluster Churn </a:t>
            </a:r>
            <a:r>
              <a:rPr lang="en-GB" sz="3200" dirty="0"/>
              <a:t>Rates (Who)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4580188" y="1556792"/>
            <a:ext cx="4384300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Observations: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300" dirty="0" smtClean="0"/>
              <a:t>The purely behaviour based model infer many clusters: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sz="1300" dirty="0" smtClean="0"/>
              <a:t>the corresponding churn rate ranges from 0% to 100%. </a:t>
            </a:r>
          </a:p>
          <a:p>
            <a:pPr lvl="1"/>
            <a:endParaRPr lang="en-GB" sz="13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300" dirty="0" smtClean="0"/>
              <a:t>It is more challenging to identify users of extreme higher/low churn probability: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sz="1300" dirty="0"/>
              <a:t>t</a:t>
            </a:r>
            <a:r>
              <a:rPr lang="en-GB" sz="1300" dirty="0" smtClean="0"/>
              <a:t>he cluster size tends to be much smaller for those extreme high/low churn rate.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300" dirty="0"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899592" y="980728"/>
            <a:ext cx="8064896" cy="432048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/>
          <a:p>
            <a:pPr marL="0" indent="0">
              <a:buNone/>
            </a:pPr>
            <a:r>
              <a:rPr lang="en-GB" sz="2000" dirty="0"/>
              <a:t>Identified Clusters: </a:t>
            </a:r>
            <a:r>
              <a:rPr lang="en-GB" sz="2000" dirty="0" smtClean="0"/>
              <a:t>Size and Churn Rate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2" b="12410"/>
          <a:stretch/>
        </p:blipFill>
        <p:spPr>
          <a:xfrm>
            <a:off x="922581" y="1468665"/>
            <a:ext cx="3382017" cy="211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00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Cluster Churn </a:t>
            </a:r>
            <a:r>
              <a:rPr lang="en-GB" sz="3200" dirty="0"/>
              <a:t>Rates (Who)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4580188" y="1556792"/>
            <a:ext cx="4384300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Observations: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300" dirty="0" smtClean="0"/>
              <a:t>The purely behaviour based model infer many clusters: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sz="1300" dirty="0" smtClean="0"/>
              <a:t>the corresponding churn rate ranges from 0% to 100%. </a:t>
            </a:r>
          </a:p>
          <a:p>
            <a:pPr lvl="1"/>
            <a:endParaRPr lang="en-GB" sz="13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300" dirty="0" smtClean="0"/>
              <a:t>It is more challenging to identify users of extreme higher/low churn probability: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sz="1300" dirty="0"/>
              <a:t>t</a:t>
            </a:r>
            <a:r>
              <a:rPr lang="en-GB" sz="1300" dirty="0" smtClean="0"/>
              <a:t>he cluster size tends to be much smaller for those extreme high/low churn rate.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300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899592" y="3645024"/>
            <a:ext cx="8064896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000" dirty="0" smtClean="0"/>
              <a:t>From </a:t>
            </a:r>
            <a:r>
              <a:rPr lang="en-GB" sz="2000" b="1" dirty="0" smtClean="0"/>
              <a:t>Cluster Churn Rate</a:t>
            </a:r>
            <a:r>
              <a:rPr lang="en-GB" sz="2000" dirty="0" smtClean="0"/>
              <a:t> to </a:t>
            </a:r>
            <a:r>
              <a:rPr lang="en-GB" sz="2000" b="1" dirty="0" smtClean="0"/>
              <a:t>Churn Probability of Individual Pupil</a:t>
            </a:r>
            <a:endParaRPr lang="en-US" sz="2000" b="1" dirty="0"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899592" y="980728"/>
            <a:ext cx="8064896" cy="432048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/>
          <a:p>
            <a:pPr marL="0" indent="0">
              <a:buNone/>
            </a:pPr>
            <a:r>
              <a:rPr lang="en-GB" sz="2000" dirty="0"/>
              <a:t>Identified Clusters: Size and Churn Rate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2" b="12410"/>
          <a:stretch/>
        </p:blipFill>
        <p:spPr>
          <a:xfrm>
            <a:off x="922581" y="1468665"/>
            <a:ext cx="3382017" cy="2113625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2987824" y="2039112"/>
            <a:ext cx="144016" cy="1389888"/>
            <a:chOff x="2987824" y="2039112"/>
            <a:chExt cx="144016" cy="1389888"/>
          </a:xfrm>
        </p:grpSpPr>
        <p:sp>
          <p:nvSpPr>
            <p:cNvPr id="9" name="Rectangle 8"/>
            <p:cNvSpPr/>
            <p:nvPr/>
          </p:nvSpPr>
          <p:spPr>
            <a:xfrm>
              <a:off x="2987824" y="2039112"/>
              <a:ext cx="144016" cy="301752"/>
            </a:xfrm>
            <a:prstGeom prst="rect">
              <a:avLst/>
            </a:prstGeom>
            <a:solidFill>
              <a:srgbClr val="FFC000"/>
            </a:solidFill>
            <a:ln w="381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3059832" y="2348880"/>
              <a:ext cx="0" cy="108012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/>
          <p:nvPr/>
        </p:nvCxnSpPr>
        <p:spPr>
          <a:xfrm flipV="1">
            <a:off x="1627632" y="3246120"/>
            <a:ext cx="1440160" cy="89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/>
          <p:cNvSpPr txBox="1">
            <a:spLocks/>
          </p:cNvSpPr>
          <p:nvPr/>
        </p:nvSpPr>
        <p:spPr>
          <a:xfrm>
            <a:off x="2827258" y="1703832"/>
            <a:ext cx="481068" cy="2725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GB" sz="1050" b="1" dirty="0" smtClean="0"/>
              <a:t>652</a:t>
            </a:r>
            <a:endParaRPr lang="en-US" sz="1050" b="1" dirty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1689078" y="2950853"/>
            <a:ext cx="604258" cy="2725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GB" sz="1050" b="1" dirty="0" smtClean="0"/>
              <a:t>12.5%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236731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Cluster Churn </a:t>
            </a:r>
            <a:r>
              <a:rPr lang="en-GB" sz="3200" dirty="0"/>
              <a:t>Rates (Who)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4580188" y="1556792"/>
            <a:ext cx="4384300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Observations: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300" dirty="0" smtClean="0"/>
              <a:t>The purely behaviour based model infer many clusters: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sz="1300" dirty="0" smtClean="0"/>
              <a:t>the corresponding churn rate ranges from 0% to 100%. </a:t>
            </a:r>
          </a:p>
          <a:p>
            <a:pPr lvl="1"/>
            <a:endParaRPr lang="en-GB" sz="13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300" dirty="0" smtClean="0"/>
              <a:t>It is more challenging to identify users of extreme higher/low churn probability: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sz="1300" dirty="0"/>
              <a:t>t</a:t>
            </a:r>
            <a:r>
              <a:rPr lang="en-GB" sz="1300" dirty="0" smtClean="0"/>
              <a:t>he cluster size tends to be much smaller for those extreme high/low churn rate.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3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9" r="2737" b="2917"/>
          <a:stretch/>
        </p:blipFill>
        <p:spPr>
          <a:xfrm>
            <a:off x="859024" y="4149080"/>
            <a:ext cx="8146032" cy="2304256"/>
          </a:xfrm>
          <a:prstGeom prst="rect">
            <a:avLst/>
          </a:prstGeom>
        </p:spPr>
      </p:pic>
      <p:sp>
        <p:nvSpPr>
          <p:cNvPr id="21" name="Content Placeholder 2"/>
          <p:cNvSpPr txBox="1">
            <a:spLocks/>
          </p:cNvSpPr>
          <p:nvPr/>
        </p:nvSpPr>
        <p:spPr>
          <a:xfrm>
            <a:off x="899592" y="3645024"/>
            <a:ext cx="8064896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000" dirty="0" smtClean="0"/>
              <a:t>From </a:t>
            </a:r>
            <a:r>
              <a:rPr lang="en-GB" sz="2000" b="1" dirty="0" smtClean="0"/>
              <a:t>Cluster Churn Rate</a:t>
            </a:r>
            <a:r>
              <a:rPr lang="en-GB" sz="2000" dirty="0" smtClean="0"/>
              <a:t> to </a:t>
            </a:r>
            <a:r>
              <a:rPr lang="en-GB" sz="2000" b="1" dirty="0" smtClean="0"/>
              <a:t>Churn Probability of Individual Pupil</a:t>
            </a:r>
            <a:endParaRPr lang="en-US" sz="2000" b="1" dirty="0"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899592" y="980728"/>
            <a:ext cx="8064896" cy="432048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/>
          <a:p>
            <a:pPr marL="0" indent="0">
              <a:buNone/>
            </a:pPr>
            <a:r>
              <a:rPr lang="en-GB" sz="2000" dirty="0"/>
              <a:t>Identified Clusters: Size and Churn Rate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2" b="12410"/>
          <a:stretch/>
        </p:blipFill>
        <p:spPr>
          <a:xfrm>
            <a:off x="922581" y="1468665"/>
            <a:ext cx="3382017" cy="211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20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Cluster Churn </a:t>
            </a:r>
            <a:r>
              <a:rPr lang="en-GB" sz="3200" dirty="0"/>
              <a:t>Rates (Who)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4580188" y="1556792"/>
            <a:ext cx="4384300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Observations: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300" dirty="0" smtClean="0"/>
              <a:t>The purely behaviour based model infer many clusters: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sz="1300" dirty="0" smtClean="0"/>
              <a:t>the corresponding churn rate ranges from 0% to 100%. </a:t>
            </a:r>
          </a:p>
          <a:p>
            <a:pPr lvl="1"/>
            <a:endParaRPr lang="en-GB" sz="13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300" dirty="0" smtClean="0"/>
              <a:t>It is more challenging to identify users of extreme higher/low churn probability: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sz="1300" dirty="0"/>
              <a:t>t</a:t>
            </a:r>
            <a:r>
              <a:rPr lang="en-GB" sz="1300" dirty="0" smtClean="0"/>
              <a:t>he cluster size tends to be much smaller for those extreme high/low churn rate.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3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9" r="2737" b="2917"/>
          <a:stretch/>
        </p:blipFill>
        <p:spPr>
          <a:xfrm>
            <a:off x="859024" y="4149080"/>
            <a:ext cx="8146032" cy="2304256"/>
          </a:xfrm>
          <a:prstGeom prst="rect">
            <a:avLst/>
          </a:prstGeom>
        </p:spPr>
      </p:pic>
      <p:sp>
        <p:nvSpPr>
          <p:cNvPr id="21" name="Content Placeholder 2"/>
          <p:cNvSpPr txBox="1">
            <a:spLocks/>
          </p:cNvSpPr>
          <p:nvPr/>
        </p:nvSpPr>
        <p:spPr>
          <a:xfrm>
            <a:off x="899592" y="3645024"/>
            <a:ext cx="8064896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000" dirty="0" smtClean="0"/>
              <a:t>From </a:t>
            </a:r>
            <a:r>
              <a:rPr lang="en-GB" sz="2000" b="1" dirty="0" smtClean="0"/>
              <a:t>Cluster Churn Rate</a:t>
            </a:r>
            <a:r>
              <a:rPr lang="en-GB" sz="2000" dirty="0" smtClean="0"/>
              <a:t> to </a:t>
            </a:r>
            <a:r>
              <a:rPr lang="en-GB" sz="2000" b="1" dirty="0" smtClean="0"/>
              <a:t>Churn Probability of Individual Pupil</a:t>
            </a:r>
            <a:endParaRPr lang="en-US" sz="2000" b="1" dirty="0"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899592" y="980728"/>
            <a:ext cx="8064896" cy="432048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/>
          <a:p>
            <a:pPr marL="0" indent="0">
              <a:buNone/>
            </a:pPr>
            <a:r>
              <a:rPr lang="en-GB" sz="2000" dirty="0"/>
              <a:t>Identified Clusters: Size and Churn Rate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3" t="10813" r="3020" b="12754"/>
          <a:stretch/>
        </p:blipFill>
        <p:spPr>
          <a:xfrm>
            <a:off x="5707163" y="4184994"/>
            <a:ext cx="3226413" cy="9968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3" t="10966" r="3687" b="13073"/>
          <a:stretch/>
        </p:blipFill>
        <p:spPr>
          <a:xfrm>
            <a:off x="5556689" y="5253867"/>
            <a:ext cx="3368855" cy="911437"/>
          </a:xfrm>
          <a:prstGeom prst="rect">
            <a:avLst/>
          </a:prstGeom>
        </p:spPr>
      </p:pic>
      <p:sp>
        <p:nvSpPr>
          <p:cNvPr id="11" name="Freeform 10"/>
          <p:cNvSpPr/>
          <p:nvPr/>
        </p:nvSpPr>
        <p:spPr>
          <a:xfrm rot="7909932" flipV="1">
            <a:off x="4084103" y="5331580"/>
            <a:ext cx="1843555" cy="232186"/>
          </a:xfrm>
          <a:custGeom>
            <a:avLst/>
            <a:gdLst>
              <a:gd name="connsiteX0" fmla="*/ 0 w 928687"/>
              <a:gd name="connsiteY0" fmla="*/ 289405 h 289405"/>
              <a:gd name="connsiteX1" fmla="*/ 450056 w 928687"/>
              <a:gd name="connsiteY1" fmla="*/ 3655 h 289405"/>
              <a:gd name="connsiteX2" fmla="*/ 928687 w 928687"/>
              <a:gd name="connsiteY2" fmla="*/ 153674 h 28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8687" h="289405">
                <a:moveTo>
                  <a:pt x="0" y="289405"/>
                </a:moveTo>
                <a:cubicBezTo>
                  <a:pt x="147637" y="157841"/>
                  <a:pt x="295275" y="26277"/>
                  <a:pt x="450056" y="3655"/>
                </a:cubicBezTo>
                <a:cubicBezTo>
                  <a:pt x="604837" y="-18967"/>
                  <a:pt x="766762" y="67353"/>
                  <a:pt x="928687" y="153674"/>
                </a:cubicBezTo>
              </a:path>
            </a:pathLst>
          </a:custGeom>
          <a:ln w="28575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2" b="12410"/>
          <a:stretch/>
        </p:blipFill>
        <p:spPr>
          <a:xfrm>
            <a:off x="922581" y="1468665"/>
            <a:ext cx="3382017" cy="211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19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Feature Analysis (Why)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56" y="2099655"/>
            <a:ext cx="3638061" cy="218283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0" y="2204864"/>
            <a:ext cx="417646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Risky cluster: </a:t>
            </a:r>
            <a:r>
              <a:rPr lang="en-GB" sz="1600" dirty="0" smtClean="0"/>
              <a:t>churn rate &gt; 50%</a:t>
            </a:r>
          </a:p>
          <a:p>
            <a:endParaRPr lang="en-GB" sz="1600" b="1" dirty="0"/>
          </a:p>
          <a:p>
            <a:r>
              <a:rPr lang="en-GB" sz="1600" b="1" dirty="0" smtClean="0"/>
              <a:t>Safe cluster: </a:t>
            </a:r>
            <a:r>
              <a:rPr lang="en-GB" sz="1600" dirty="0" smtClean="0"/>
              <a:t>churn rate &lt; 5%</a:t>
            </a:r>
          </a:p>
          <a:p>
            <a:endParaRPr lang="en-GB" sz="1600" b="1" dirty="0" smtClean="0"/>
          </a:p>
          <a:p>
            <a:r>
              <a:rPr lang="en-GB" sz="1600" dirty="0" smtClean="0"/>
              <a:t>We can look at the component each cluster falls in for features.</a:t>
            </a:r>
          </a:p>
          <a:p>
            <a:endParaRPr lang="en-GB" sz="1600" dirty="0"/>
          </a:p>
          <a:p>
            <a:endParaRPr lang="en-GB" sz="1600" b="1" dirty="0" smtClean="0"/>
          </a:p>
          <a:p>
            <a:r>
              <a:rPr lang="en-GB" sz="1600" b="1" dirty="0" smtClean="0"/>
              <a:t>Observations:</a:t>
            </a:r>
          </a:p>
          <a:p>
            <a:endParaRPr lang="en-GB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600" dirty="0" smtClean="0"/>
              <a:t>Subscribers having many incomplete lesson records are most likely to churn.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GB" sz="16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600" dirty="0" smtClean="0"/>
              <a:t>Subscribers taking few assessment are most likely to churn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GB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56" y="4146066"/>
            <a:ext cx="3638060" cy="218283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18456" y="877652"/>
            <a:ext cx="80648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The mixture model methodology, by its nature, is designed for identifying clusters, but not explicitly for analysing feature importance.</a:t>
            </a:r>
          </a:p>
          <a:p>
            <a:r>
              <a:rPr lang="en-GB" sz="1600" dirty="0"/>
              <a:t>However, by counting frequencies of components of </a:t>
            </a:r>
            <a:r>
              <a:rPr lang="en-GB" sz="1600" b="1" dirty="0"/>
              <a:t>risky</a:t>
            </a:r>
            <a:r>
              <a:rPr lang="en-GB" sz="1600" dirty="0"/>
              <a:t> and </a:t>
            </a:r>
            <a:r>
              <a:rPr lang="en-GB" sz="1600" b="1" dirty="0"/>
              <a:t>safe</a:t>
            </a:r>
            <a:r>
              <a:rPr lang="en-GB" sz="1600" dirty="0"/>
              <a:t> clusters, we can see how feature impacts churn outcome.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4572000" y="2204864"/>
            <a:ext cx="4176464" cy="864096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1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Prediction Workflow</a:t>
            </a:r>
            <a:endParaRPr lang="en-US" sz="3200" dirty="0"/>
          </a:p>
        </p:txBody>
      </p:sp>
      <p:grpSp>
        <p:nvGrpSpPr>
          <p:cNvPr id="9" name="Group 8"/>
          <p:cNvGrpSpPr/>
          <p:nvPr/>
        </p:nvGrpSpPr>
        <p:grpSpPr>
          <a:xfrm>
            <a:off x="929430" y="1323297"/>
            <a:ext cx="4525724" cy="1522669"/>
            <a:chOff x="426027" y="2293123"/>
            <a:chExt cx="4525724" cy="1522669"/>
          </a:xfrm>
        </p:grpSpPr>
        <p:sp>
          <p:nvSpPr>
            <p:cNvPr id="13" name="Right Arrow 12"/>
            <p:cNvSpPr/>
            <p:nvPr/>
          </p:nvSpPr>
          <p:spPr>
            <a:xfrm>
              <a:off x="2340405" y="2877559"/>
              <a:ext cx="1584176" cy="36004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260285" y="2490074"/>
              <a:ext cx="1135013" cy="1135013"/>
              <a:chOff x="-365934" y="2035195"/>
              <a:chExt cx="1135013" cy="1135013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65934" y="2035195"/>
                <a:ext cx="1135013" cy="1135013"/>
              </a:xfrm>
              <a:prstGeom prst="rect">
                <a:avLst/>
              </a:prstGeom>
            </p:spPr>
          </p:pic>
          <p:sp>
            <p:nvSpPr>
              <p:cNvPr id="21" name="Content Placeholder 2"/>
              <p:cNvSpPr txBox="1">
                <a:spLocks/>
              </p:cNvSpPr>
              <p:nvPr/>
            </p:nvSpPr>
            <p:spPr>
              <a:xfrm>
                <a:off x="-365934" y="2047812"/>
                <a:ext cx="1099178" cy="366973"/>
              </a:xfrm>
              <a:prstGeom prst="rect">
                <a:avLst/>
              </a:prstGeom>
              <a:noFill/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itchFamily="34" charset="0"/>
                  <a:buNone/>
                </a:pPr>
                <a:r>
                  <a:rPr lang="en-GB" sz="1300" b="1" dirty="0" smtClean="0"/>
                  <a:t>Train Database</a:t>
                </a:r>
                <a:endParaRPr lang="en-GB" sz="1300" dirty="0" smtClean="0"/>
              </a:p>
            </p:txBody>
          </p:sp>
        </p:grpSp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2556429" y="2621153"/>
              <a:ext cx="918989" cy="8728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b="1" dirty="0" smtClean="0"/>
                <a:t>Model Pipeline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852573" y="2407424"/>
              <a:ext cx="1099178" cy="1145126"/>
              <a:chOff x="3509670" y="1929438"/>
              <a:chExt cx="1099178" cy="1145126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32505" y="2242884"/>
                <a:ext cx="830008" cy="831680"/>
              </a:xfrm>
              <a:prstGeom prst="rect">
                <a:avLst/>
              </a:prstGeom>
            </p:spPr>
          </p:pic>
          <p:sp>
            <p:nvSpPr>
              <p:cNvPr id="19" name="Content Placeholder 2"/>
              <p:cNvSpPr txBox="1">
                <a:spLocks/>
              </p:cNvSpPr>
              <p:nvPr/>
            </p:nvSpPr>
            <p:spPr>
              <a:xfrm>
                <a:off x="3509670" y="1929438"/>
                <a:ext cx="1099178" cy="366973"/>
              </a:xfrm>
              <a:prstGeom prst="rect">
                <a:avLst/>
              </a:prstGeom>
              <a:noFill/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itchFamily="34" charset="0"/>
                  <a:buNone/>
                </a:pPr>
                <a:r>
                  <a:rPr lang="en-GB" sz="1300" b="1" dirty="0" smtClean="0"/>
                  <a:t>Model</a:t>
                </a:r>
                <a:endParaRPr lang="en-GB" sz="1300" dirty="0" smtClean="0"/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426027" y="2293123"/>
              <a:ext cx="4525724" cy="1522669"/>
            </a:xfrm>
            <a:prstGeom prst="rect">
              <a:avLst/>
            </a:prstGeom>
            <a:noFill/>
            <a:ln w="2857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b="1" dirty="0" smtClean="0">
                  <a:solidFill>
                    <a:schemeClr val="tx1"/>
                  </a:solidFill>
                </a:rPr>
                <a:t>Step I:</a:t>
              </a:r>
            </a:p>
            <a:p>
              <a:r>
                <a:rPr lang="en-GB" b="1" dirty="0" smtClean="0">
                  <a:solidFill>
                    <a:schemeClr val="tx1"/>
                  </a:solidFill>
                </a:rPr>
                <a:t>Train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818456" y="877652"/>
            <a:ext cx="8064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How does Whizz use this model to predict the risk of churn for a set of subscribers</a:t>
            </a:r>
            <a:r>
              <a:rPr lang="en-GB" sz="1600" dirty="0" smtClean="0"/>
              <a:t>?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1490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Prediction Workflow</a:t>
            </a:r>
            <a:endParaRPr lang="en-US" sz="3200" dirty="0"/>
          </a:p>
        </p:txBody>
      </p:sp>
      <p:grpSp>
        <p:nvGrpSpPr>
          <p:cNvPr id="9" name="Group 8"/>
          <p:cNvGrpSpPr/>
          <p:nvPr/>
        </p:nvGrpSpPr>
        <p:grpSpPr>
          <a:xfrm>
            <a:off x="929430" y="1323297"/>
            <a:ext cx="4525724" cy="1522669"/>
            <a:chOff x="426027" y="2293123"/>
            <a:chExt cx="4525724" cy="1522669"/>
          </a:xfrm>
        </p:grpSpPr>
        <p:sp>
          <p:nvSpPr>
            <p:cNvPr id="13" name="Right Arrow 12"/>
            <p:cNvSpPr/>
            <p:nvPr/>
          </p:nvSpPr>
          <p:spPr>
            <a:xfrm>
              <a:off x="2340405" y="2877559"/>
              <a:ext cx="1584176" cy="36004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260285" y="2490074"/>
              <a:ext cx="1135013" cy="1135013"/>
              <a:chOff x="-365934" y="2035195"/>
              <a:chExt cx="1135013" cy="1135013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65934" y="2035195"/>
                <a:ext cx="1135013" cy="1135013"/>
              </a:xfrm>
              <a:prstGeom prst="rect">
                <a:avLst/>
              </a:prstGeom>
            </p:spPr>
          </p:pic>
          <p:sp>
            <p:nvSpPr>
              <p:cNvPr id="21" name="Content Placeholder 2"/>
              <p:cNvSpPr txBox="1">
                <a:spLocks/>
              </p:cNvSpPr>
              <p:nvPr/>
            </p:nvSpPr>
            <p:spPr>
              <a:xfrm>
                <a:off x="-365934" y="2047812"/>
                <a:ext cx="1099178" cy="366973"/>
              </a:xfrm>
              <a:prstGeom prst="rect">
                <a:avLst/>
              </a:prstGeom>
              <a:noFill/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itchFamily="34" charset="0"/>
                  <a:buNone/>
                </a:pPr>
                <a:r>
                  <a:rPr lang="en-GB" sz="1300" b="1" dirty="0" smtClean="0"/>
                  <a:t>Train Database</a:t>
                </a:r>
                <a:endParaRPr lang="en-GB" sz="1300" dirty="0" smtClean="0"/>
              </a:p>
            </p:txBody>
          </p:sp>
        </p:grpSp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2556429" y="2621153"/>
              <a:ext cx="918989" cy="8728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b="1" dirty="0" smtClean="0"/>
                <a:t>Model Pipeline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852573" y="2407424"/>
              <a:ext cx="1099178" cy="1145126"/>
              <a:chOff x="3509670" y="1929438"/>
              <a:chExt cx="1099178" cy="1145126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32505" y="2242884"/>
                <a:ext cx="830008" cy="831680"/>
              </a:xfrm>
              <a:prstGeom prst="rect">
                <a:avLst/>
              </a:prstGeom>
            </p:spPr>
          </p:pic>
          <p:sp>
            <p:nvSpPr>
              <p:cNvPr id="19" name="Content Placeholder 2"/>
              <p:cNvSpPr txBox="1">
                <a:spLocks/>
              </p:cNvSpPr>
              <p:nvPr/>
            </p:nvSpPr>
            <p:spPr>
              <a:xfrm>
                <a:off x="3509670" y="1929438"/>
                <a:ext cx="1099178" cy="366973"/>
              </a:xfrm>
              <a:prstGeom prst="rect">
                <a:avLst/>
              </a:prstGeom>
              <a:noFill/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itchFamily="34" charset="0"/>
                  <a:buNone/>
                </a:pPr>
                <a:r>
                  <a:rPr lang="en-GB" sz="1300" b="1" dirty="0" smtClean="0"/>
                  <a:t>Model</a:t>
                </a:r>
                <a:endParaRPr lang="en-GB" sz="1300" dirty="0" smtClean="0"/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426027" y="2293123"/>
              <a:ext cx="4525724" cy="1522669"/>
            </a:xfrm>
            <a:prstGeom prst="rect">
              <a:avLst/>
            </a:prstGeom>
            <a:noFill/>
            <a:ln w="2857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b="1" dirty="0" smtClean="0">
                  <a:solidFill>
                    <a:schemeClr val="tx1"/>
                  </a:solidFill>
                </a:rPr>
                <a:t>Step I:</a:t>
              </a:r>
            </a:p>
            <a:p>
              <a:r>
                <a:rPr lang="en-GB" b="1" dirty="0" smtClean="0">
                  <a:solidFill>
                    <a:schemeClr val="tx1"/>
                  </a:solidFill>
                </a:rPr>
                <a:t>Train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29430" y="3081644"/>
            <a:ext cx="4525724" cy="1613918"/>
            <a:chOff x="426027" y="4183013"/>
            <a:chExt cx="4525724" cy="1613918"/>
          </a:xfrm>
        </p:grpSpPr>
        <p:sp>
          <p:nvSpPr>
            <p:cNvPr id="23" name="Right Arrow 22"/>
            <p:cNvSpPr/>
            <p:nvPr/>
          </p:nvSpPr>
          <p:spPr>
            <a:xfrm>
              <a:off x="2628437" y="4848781"/>
              <a:ext cx="1296144" cy="36004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260285" y="4334215"/>
              <a:ext cx="1318921" cy="1324031"/>
              <a:chOff x="990608" y="3424614"/>
              <a:chExt cx="1318921" cy="1324031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33072" y="3720142"/>
                <a:ext cx="273899" cy="273899"/>
              </a:xfrm>
              <a:prstGeom prst="rect">
                <a:avLst/>
              </a:prstGeom>
            </p:spPr>
          </p:pic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2485" y="3583192"/>
                <a:ext cx="273899" cy="273899"/>
              </a:xfrm>
              <a:prstGeom prst="rect">
                <a:avLst/>
              </a:prstGeom>
            </p:spPr>
          </p:pic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6122" y="4119200"/>
                <a:ext cx="273899" cy="273899"/>
              </a:xfrm>
              <a:prstGeom prst="rect">
                <a:avLst/>
              </a:prstGeom>
            </p:spPr>
          </p:pic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5535" y="3976026"/>
                <a:ext cx="273899" cy="273899"/>
              </a:xfrm>
              <a:prstGeom prst="rect">
                <a:avLst/>
              </a:prstGeom>
            </p:spPr>
          </p:pic>
          <p:pic>
            <p:nvPicPr>
              <p:cNvPr id="48" name="Picture 4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59422" y="4146441"/>
                <a:ext cx="273899" cy="273899"/>
              </a:xfrm>
              <a:prstGeom prst="rect">
                <a:avLst/>
              </a:prstGeom>
            </p:spPr>
          </p:pic>
          <p:sp>
            <p:nvSpPr>
              <p:cNvPr id="49" name="Oval 48"/>
              <p:cNvSpPr/>
              <p:nvPr/>
            </p:nvSpPr>
            <p:spPr>
              <a:xfrm>
                <a:off x="990608" y="3424614"/>
                <a:ext cx="1318921" cy="1324031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2700445" y="4334215"/>
              <a:ext cx="1099178" cy="1145126"/>
              <a:chOff x="4293598" y="1929438"/>
              <a:chExt cx="1099178" cy="1145126"/>
            </a:xfrm>
          </p:grpSpPr>
          <p:pic>
            <p:nvPicPr>
              <p:cNvPr id="42" name="Picture 4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16433" y="2242884"/>
                <a:ext cx="830008" cy="831680"/>
              </a:xfrm>
              <a:prstGeom prst="rect">
                <a:avLst/>
              </a:prstGeom>
            </p:spPr>
          </p:pic>
          <p:sp>
            <p:nvSpPr>
              <p:cNvPr id="43" name="Content Placeholder 2"/>
              <p:cNvSpPr txBox="1">
                <a:spLocks/>
              </p:cNvSpPr>
              <p:nvPr/>
            </p:nvSpPr>
            <p:spPr>
              <a:xfrm>
                <a:off x="4293598" y="1929438"/>
                <a:ext cx="1099178" cy="366973"/>
              </a:xfrm>
              <a:prstGeom prst="rect">
                <a:avLst/>
              </a:prstGeom>
              <a:noFill/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itchFamily="34" charset="0"/>
                  <a:buNone/>
                </a:pPr>
                <a:r>
                  <a:rPr lang="en-GB" sz="1300" b="1" dirty="0" smtClean="0"/>
                  <a:t>Model</a:t>
                </a:r>
                <a:endParaRPr lang="en-GB" sz="1300" dirty="0" smtClean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3924581" y="4218894"/>
              <a:ext cx="972469" cy="273899"/>
              <a:chOff x="3499933" y="3763969"/>
              <a:chExt cx="972469" cy="273899"/>
            </a:xfrm>
          </p:grpSpPr>
          <p:pic>
            <p:nvPicPr>
              <p:cNvPr id="40" name="Picture 39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99933" y="3763969"/>
                <a:ext cx="273899" cy="273899"/>
              </a:xfrm>
              <a:prstGeom prst="rect">
                <a:avLst/>
              </a:prstGeom>
            </p:spPr>
          </p:pic>
          <p:sp>
            <p:nvSpPr>
              <p:cNvPr id="41" name="Content Placeholder 2"/>
              <p:cNvSpPr txBox="1">
                <a:spLocks/>
              </p:cNvSpPr>
              <p:nvPr/>
            </p:nvSpPr>
            <p:spPr>
              <a:xfrm>
                <a:off x="3898542" y="3800722"/>
                <a:ext cx="573860" cy="21083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bg1"/>
                </a:solidFill>
              </a:ln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itchFamily="34" charset="0"/>
                  <a:buNone/>
                </a:pPr>
                <a:r>
                  <a:rPr lang="en-GB" sz="1300" b="1" dirty="0" smtClean="0"/>
                  <a:t>2%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3933966" y="4527548"/>
              <a:ext cx="972469" cy="273899"/>
              <a:chOff x="3499933" y="3763969"/>
              <a:chExt cx="972469" cy="273899"/>
            </a:xfrm>
          </p:grpSpPr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99933" y="3763969"/>
                <a:ext cx="273899" cy="273899"/>
              </a:xfrm>
              <a:prstGeom prst="rect">
                <a:avLst/>
              </a:prstGeom>
            </p:spPr>
          </p:pic>
          <p:sp>
            <p:nvSpPr>
              <p:cNvPr id="39" name="Content Placeholder 2"/>
              <p:cNvSpPr txBox="1">
                <a:spLocks/>
              </p:cNvSpPr>
              <p:nvPr/>
            </p:nvSpPr>
            <p:spPr>
              <a:xfrm>
                <a:off x="3898542" y="3800722"/>
                <a:ext cx="573860" cy="21083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bg1"/>
                </a:solidFill>
              </a:ln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itchFamily="34" charset="0"/>
                  <a:buNone/>
                </a:pPr>
                <a:r>
                  <a:rPr lang="en-GB" sz="1300" b="1" dirty="0" smtClean="0"/>
                  <a:t>11%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3929819" y="4839432"/>
              <a:ext cx="972469" cy="273899"/>
              <a:chOff x="3499933" y="3763969"/>
              <a:chExt cx="972469" cy="273899"/>
            </a:xfrm>
          </p:grpSpPr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99933" y="3763969"/>
                <a:ext cx="273899" cy="273899"/>
              </a:xfrm>
              <a:prstGeom prst="rect">
                <a:avLst/>
              </a:prstGeom>
            </p:spPr>
          </p:pic>
          <p:sp>
            <p:nvSpPr>
              <p:cNvPr id="37" name="Content Placeholder 2"/>
              <p:cNvSpPr txBox="1">
                <a:spLocks/>
              </p:cNvSpPr>
              <p:nvPr/>
            </p:nvSpPr>
            <p:spPr>
              <a:xfrm>
                <a:off x="3898542" y="3800722"/>
                <a:ext cx="573860" cy="21083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bg1"/>
                </a:solidFill>
              </a:ln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itchFamily="34" charset="0"/>
                  <a:buNone/>
                </a:pPr>
                <a:r>
                  <a:rPr lang="en-GB" sz="1300" b="1" dirty="0" smtClean="0"/>
                  <a:t>19%</a:t>
                </a: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3924581" y="5182198"/>
              <a:ext cx="972469" cy="273899"/>
              <a:chOff x="3499933" y="3763969"/>
              <a:chExt cx="972469" cy="273899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99933" y="3763969"/>
                <a:ext cx="273899" cy="273899"/>
              </a:xfrm>
              <a:prstGeom prst="rect">
                <a:avLst/>
              </a:prstGeom>
            </p:spPr>
          </p:pic>
          <p:sp>
            <p:nvSpPr>
              <p:cNvPr id="35" name="Content Placeholder 2"/>
              <p:cNvSpPr txBox="1">
                <a:spLocks/>
              </p:cNvSpPr>
              <p:nvPr/>
            </p:nvSpPr>
            <p:spPr>
              <a:xfrm>
                <a:off x="3898542" y="3800722"/>
                <a:ext cx="573860" cy="21083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bg1"/>
                </a:solidFill>
              </a:ln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itchFamily="34" charset="0"/>
                  <a:buNone/>
                </a:pPr>
                <a:r>
                  <a:rPr lang="en-GB" sz="1300" b="1" dirty="0" smtClean="0"/>
                  <a:t>38%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933966" y="5523032"/>
              <a:ext cx="972469" cy="273899"/>
              <a:chOff x="3499933" y="3763969"/>
              <a:chExt cx="972469" cy="273899"/>
            </a:xfrm>
          </p:grpSpPr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99933" y="3763969"/>
                <a:ext cx="273899" cy="273899"/>
              </a:xfrm>
              <a:prstGeom prst="rect">
                <a:avLst/>
              </a:prstGeom>
            </p:spPr>
          </p:pic>
          <p:sp>
            <p:nvSpPr>
              <p:cNvPr id="33" name="Content Placeholder 2"/>
              <p:cNvSpPr txBox="1">
                <a:spLocks/>
              </p:cNvSpPr>
              <p:nvPr/>
            </p:nvSpPr>
            <p:spPr>
              <a:xfrm>
                <a:off x="3898542" y="3800722"/>
                <a:ext cx="573860" cy="21083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bg1"/>
                </a:solidFill>
              </a:ln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itchFamily="34" charset="0"/>
                  <a:buNone/>
                </a:pPr>
                <a:r>
                  <a:rPr lang="en-GB" sz="1300" b="1" dirty="0" smtClean="0"/>
                  <a:t>67%</a:t>
                </a:r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426027" y="4183013"/>
              <a:ext cx="4525724" cy="1613918"/>
            </a:xfrm>
            <a:prstGeom prst="rect">
              <a:avLst/>
            </a:prstGeom>
            <a:noFill/>
            <a:ln w="2857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b="1" dirty="0" smtClean="0">
                  <a:solidFill>
                    <a:schemeClr val="tx1"/>
                  </a:solidFill>
                </a:rPr>
                <a:t>Step II:</a:t>
              </a:r>
            </a:p>
            <a:p>
              <a:r>
                <a:rPr lang="en-GB" b="1" dirty="0" smtClean="0">
                  <a:solidFill>
                    <a:schemeClr val="tx1"/>
                  </a:solidFill>
                </a:rPr>
                <a:t>Predict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818456" y="877652"/>
            <a:ext cx="8064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How does Whizz use this model to predict the risk of churn for a set of subscribers</a:t>
            </a:r>
            <a:r>
              <a:rPr lang="en-GB" sz="1600" dirty="0" smtClean="0"/>
              <a:t>?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447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ent-Up Arrow 2"/>
          <p:cNvSpPr/>
          <p:nvPr/>
        </p:nvSpPr>
        <p:spPr>
          <a:xfrm rot="5400000">
            <a:off x="4080143" y="3477354"/>
            <a:ext cx="1166041" cy="3633799"/>
          </a:xfrm>
          <a:prstGeom prst="bentUpArrow">
            <a:avLst>
              <a:gd name="adj1" fmla="val 25000"/>
              <a:gd name="adj2" fmla="val 27859"/>
              <a:gd name="adj3" fmla="val 25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Prediction Workflow</a:t>
            </a:r>
            <a:endParaRPr lang="en-US" sz="3200" dirty="0"/>
          </a:p>
        </p:txBody>
      </p:sp>
      <p:grpSp>
        <p:nvGrpSpPr>
          <p:cNvPr id="9" name="Group 8"/>
          <p:cNvGrpSpPr/>
          <p:nvPr/>
        </p:nvGrpSpPr>
        <p:grpSpPr>
          <a:xfrm>
            <a:off x="929430" y="1323297"/>
            <a:ext cx="4525724" cy="1522669"/>
            <a:chOff x="426027" y="2293123"/>
            <a:chExt cx="4525724" cy="1522669"/>
          </a:xfrm>
        </p:grpSpPr>
        <p:sp>
          <p:nvSpPr>
            <p:cNvPr id="13" name="Right Arrow 12"/>
            <p:cNvSpPr/>
            <p:nvPr/>
          </p:nvSpPr>
          <p:spPr>
            <a:xfrm>
              <a:off x="2340405" y="2877559"/>
              <a:ext cx="1584176" cy="36004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260285" y="2490074"/>
              <a:ext cx="1135013" cy="1135013"/>
              <a:chOff x="-365934" y="2035195"/>
              <a:chExt cx="1135013" cy="1135013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65934" y="2035195"/>
                <a:ext cx="1135013" cy="1135013"/>
              </a:xfrm>
              <a:prstGeom prst="rect">
                <a:avLst/>
              </a:prstGeom>
            </p:spPr>
          </p:pic>
          <p:sp>
            <p:nvSpPr>
              <p:cNvPr id="21" name="Content Placeholder 2"/>
              <p:cNvSpPr txBox="1">
                <a:spLocks/>
              </p:cNvSpPr>
              <p:nvPr/>
            </p:nvSpPr>
            <p:spPr>
              <a:xfrm>
                <a:off x="-365934" y="2047812"/>
                <a:ext cx="1099178" cy="366973"/>
              </a:xfrm>
              <a:prstGeom prst="rect">
                <a:avLst/>
              </a:prstGeom>
              <a:noFill/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itchFamily="34" charset="0"/>
                  <a:buNone/>
                </a:pPr>
                <a:r>
                  <a:rPr lang="en-GB" sz="1300" b="1" dirty="0" smtClean="0"/>
                  <a:t>Train Database</a:t>
                </a:r>
                <a:endParaRPr lang="en-GB" sz="1300" dirty="0" smtClean="0"/>
              </a:p>
            </p:txBody>
          </p:sp>
        </p:grpSp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2556429" y="2621153"/>
              <a:ext cx="918989" cy="8728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b="1" dirty="0" smtClean="0"/>
                <a:t>Model Pipeline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852573" y="2407424"/>
              <a:ext cx="1099178" cy="1145126"/>
              <a:chOff x="3509670" y="1929438"/>
              <a:chExt cx="1099178" cy="1145126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32505" y="2242884"/>
                <a:ext cx="830008" cy="831680"/>
              </a:xfrm>
              <a:prstGeom prst="rect">
                <a:avLst/>
              </a:prstGeom>
            </p:spPr>
          </p:pic>
          <p:sp>
            <p:nvSpPr>
              <p:cNvPr id="19" name="Content Placeholder 2"/>
              <p:cNvSpPr txBox="1">
                <a:spLocks/>
              </p:cNvSpPr>
              <p:nvPr/>
            </p:nvSpPr>
            <p:spPr>
              <a:xfrm>
                <a:off x="3509670" y="1929438"/>
                <a:ext cx="1099178" cy="366973"/>
              </a:xfrm>
              <a:prstGeom prst="rect">
                <a:avLst/>
              </a:prstGeom>
              <a:noFill/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itchFamily="34" charset="0"/>
                  <a:buNone/>
                </a:pPr>
                <a:r>
                  <a:rPr lang="en-GB" sz="1300" b="1" dirty="0" smtClean="0"/>
                  <a:t>Model</a:t>
                </a:r>
                <a:endParaRPr lang="en-GB" sz="1300" dirty="0" smtClean="0"/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426027" y="2293123"/>
              <a:ext cx="4525724" cy="1522669"/>
            </a:xfrm>
            <a:prstGeom prst="rect">
              <a:avLst/>
            </a:prstGeom>
            <a:noFill/>
            <a:ln w="2857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b="1" dirty="0" smtClean="0">
                  <a:solidFill>
                    <a:schemeClr val="tx1"/>
                  </a:solidFill>
                </a:rPr>
                <a:t>Step I:</a:t>
              </a:r>
            </a:p>
            <a:p>
              <a:r>
                <a:rPr lang="en-GB" b="1" dirty="0" smtClean="0">
                  <a:solidFill>
                    <a:schemeClr val="tx1"/>
                  </a:solidFill>
                </a:rPr>
                <a:t>Train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29430" y="3081644"/>
            <a:ext cx="4525724" cy="1613918"/>
            <a:chOff x="426027" y="4183013"/>
            <a:chExt cx="4525724" cy="1613918"/>
          </a:xfrm>
        </p:grpSpPr>
        <p:sp>
          <p:nvSpPr>
            <p:cNvPr id="23" name="Right Arrow 22"/>
            <p:cNvSpPr/>
            <p:nvPr/>
          </p:nvSpPr>
          <p:spPr>
            <a:xfrm>
              <a:off x="2628437" y="4848781"/>
              <a:ext cx="1296144" cy="36004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260285" y="4334215"/>
              <a:ext cx="1318921" cy="1324031"/>
              <a:chOff x="990608" y="3424614"/>
              <a:chExt cx="1318921" cy="1324031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33072" y="3720142"/>
                <a:ext cx="273899" cy="273899"/>
              </a:xfrm>
              <a:prstGeom prst="rect">
                <a:avLst/>
              </a:prstGeom>
            </p:spPr>
          </p:pic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2485" y="3583192"/>
                <a:ext cx="273899" cy="273899"/>
              </a:xfrm>
              <a:prstGeom prst="rect">
                <a:avLst/>
              </a:prstGeom>
            </p:spPr>
          </p:pic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6122" y="4119200"/>
                <a:ext cx="273899" cy="273899"/>
              </a:xfrm>
              <a:prstGeom prst="rect">
                <a:avLst/>
              </a:prstGeom>
            </p:spPr>
          </p:pic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5535" y="3976026"/>
                <a:ext cx="273899" cy="273899"/>
              </a:xfrm>
              <a:prstGeom prst="rect">
                <a:avLst/>
              </a:prstGeom>
            </p:spPr>
          </p:pic>
          <p:pic>
            <p:nvPicPr>
              <p:cNvPr id="48" name="Picture 4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59422" y="4146441"/>
                <a:ext cx="273899" cy="273899"/>
              </a:xfrm>
              <a:prstGeom prst="rect">
                <a:avLst/>
              </a:prstGeom>
            </p:spPr>
          </p:pic>
          <p:sp>
            <p:nvSpPr>
              <p:cNvPr id="49" name="Oval 48"/>
              <p:cNvSpPr/>
              <p:nvPr/>
            </p:nvSpPr>
            <p:spPr>
              <a:xfrm>
                <a:off x="990608" y="3424614"/>
                <a:ext cx="1318921" cy="1324031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2700445" y="4334215"/>
              <a:ext cx="1099178" cy="1145126"/>
              <a:chOff x="4293598" y="1929438"/>
              <a:chExt cx="1099178" cy="1145126"/>
            </a:xfrm>
          </p:grpSpPr>
          <p:pic>
            <p:nvPicPr>
              <p:cNvPr id="42" name="Picture 4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16433" y="2242884"/>
                <a:ext cx="830008" cy="831680"/>
              </a:xfrm>
              <a:prstGeom prst="rect">
                <a:avLst/>
              </a:prstGeom>
            </p:spPr>
          </p:pic>
          <p:sp>
            <p:nvSpPr>
              <p:cNvPr id="43" name="Content Placeholder 2"/>
              <p:cNvSpPr txBox="1">
                <a:spLocks/>
              </p:cNvSpPr>
              <p:nvPr/>
            </p:nvSpPr>
            <p:spPr>
              <a:xfrm>
                <a:off x="4293598" y="1929438"/>
                <a:ext cx="1099178" cy="366973"/>
              </a:xfrm>
              <a:prstGeom prst="rect">
                <a:avLst/>
              </a:prstGeom>
              <a:noFill/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itchFamily="34" charset="0"/>
                  <a:buNone/>
                </a:pPr>
                <a:r>
                  <a:rPr lang="en-GB" sz="1300" b="1" dirty="0" smtClean="0"/>
                  <a:t>Model</a:t>
                </a:r>
                <a:endParaRPr lang="en-GB" sz="1300" dirty="0" smtClean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3924581" y="4218894"/>
              <a:ext cx="972469" cy="273899"/>
              <a:chOff x="3499933" y="3763969"/>
              <a:chExt cx="972469" cy="273899"/>
            </a:xfrm>
          </p:grpSpPr>
          <p:pic>
            <p:nvPicPr>
              <p:cNvPr id="40" name="Picture 39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99933" y="3763969"/>
                <a:ext cx="273899" cy="273899"/>
              </a:xfrm>
              <a:prstGeom prst="rect">
                <a:avLst/>
              </a:prstGeom>
            </p:spPr>
          </p:pic>
          <p:sp>
            <p:nvSpPr>
              <p:cNvPr id="41" name="Content Placeholder 2"/>
              <p:cNvSpPr txBox="1">
                <a:spLocks/>
              </p:cNvSpPr>
              <p:nvPr/>
            </p:nvSpPr>
            <p:spPr>
              <a:xfrm>
                <a:off x="3898542" y="3800722"/>
                <a:ext cx="573860" cy="21083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bg1"/>
                </a:solidFill>
              </a:ln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itchFamily="34" charset="0"/>
                  <a:buNone/>
                </a:pPr>
                <a:r>
                  <a:rPr lang="en-GB" sz="1300" b="1" dirty="0" smtClean="0"/>
                  <a:t>2%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3933966" y="4527548"/>
              <a:ext cx="972469" cy="273899"/>
              <a:chOff x="3499933" y="3763969"/>
              <a:chExt cx="972469" cy="273899"/>
            </a:xfrm>
          </p:grpSpPr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99933" y="3763969"/>
                <a:ext cx="273899" cy="273899"/>
              </a:xfrm>
              <a:prstGeom prst="rect">
                <a:avLst/>
              </a:prstGeom>
            </p:spPr>
          </p:pic>
          <p:sp>
            <p:nvSpPr>
              <p:cNvPr id="39" name="Content Placeholder 2"/>
              <p:cNvSpPr txBox="1">
                <a:spLocks/>
              </p:cNvSpPr>
              <p:nvPr/>
            </p:nvSpPr>
            <p:spPr>
              <a:xfrm>
                <a:off x="3898542" y="3800722"/>
                <a:ext cx="573860" cy="21083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bg1"/>
                </a:solidFill>
              </a:ln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itchFamily="34" charset="0"/>
                  <a:buNone/>
                </a:pPr>
                <a:r>
                  <a:rPr lang="en-GB" sz="1300" b="1" dirty="0" smtClean="0"/>
                  <a:t>11%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3929819" y="4839432"/>
              <a:ext cx="972469" cy="273899"/>
              <a:chOff x="3499933" y="3763969"/>
              <a:chExt cx="972469" cy="273899"/>
            </a:xfrm>
          </p:grpSpPr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99933" y="3763969"/>
                <a:ext cx="273899" cy="273899"/>
              </a:xfrm>
              <a:prstGeom prst="rect">
                <a:avLst/>
              </a:prstGeom>
            </p:spPr>
          </p:pic>
          <p:sp>
            <p:nvSpPr>
              <p:cNvPr id="37" name="Content Placeholder 2"/>
              <p:cNvSpPr txBox="1">
                <a:spLocks/>
              </p:cNvSpPr>
              <p:nvPr/>
            </p:nvSpPr>
            <p:spPr>
              <a:xfrm>
                <a:off x="3898542" y="3800722"/>
                <a:ext cx="573860" cy="21083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bg1"/>
                </a:solidFill>
              </a:ln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itchFamily="34" charset="0"/>
                  <a:buNone/>
                </a:pPr>
                <a:r>
                  <a:rPr lang="en-GB" sz="1300" b="1" dirty="0" smtClean="0"/>
                  <a:t>19%</a:t>
                </a: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3924581" y="5182198"/>
              <a:ext cx="972469" cy="273899"/>
              <a:chOff x="3499933" y="3763969"/>
              <a:chExt cx="972469" cy="273899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99933" y="3763969"/>
                <a:ext cx="273899" cy="273899"/>
              </a:xfrm>
              <a:prstGeom prst="rect">
                <a:avLst/>
              </a:prstGeom>
            </p:spPr>
          </p:pic>
          <p:sp>
            <p:nvSpPr>
              <p:cNvPr id="35" name="Content Placeholder 2"/>
              <p:cNvSpPr txBox="1">
                <a:spLocks/>
              </p:cNvSpPr>
              <p:nvPr/>
            </p:nvSpPr>
            <p:spPr>
              <a:xfrm>
                <a:off x="3898542" y="3800722"/>
                <a:ext cx="573860" cy="21083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bg1"/>
                </a:solidFill>
              </a:ln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itchFamily="34" charset="0"/>
                  <a:buNone/>
                </a:pPr>
                <a:r>
                  <a:rPr lang="en-GB" sz="1300" b="1" dirty="0" smtClean="0"/>
                  <a:t>38%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933966" y="5523032"/>
              <a:ext cx="972469" cy="273899"/>
              <a:chOff x="3499933" y="3763969"/>
              <a:chExt cx="972469" cy="273899"/>
            </a:xfrm>
          </p:grpSpPr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99933" y="3763969"/>
                <a:ext cx="273899" cy="273899"/>
              </a:xfrm>
              <a:prstGeom prst="rect">
                <a:avLst/>
              </a:prstGeom>
            </p:spPr>
          </p:pic>
          <p:sp>
            <p:nvSpPr>
              <p:cNvPr id="33" name="Content Placeholder 2"/>
              <p:cNvSpPr txBox="1">
                <a:spLocks/>
              </p:cNvSpPr>
              <p:nvPr/>
            </p:nvSpPr>
            <p:spPr>
              <a:xfrm>
                <a:off x="3898542" y="3800722"/>
                <a:ext cx="573860" cy="21083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bg1"/>
                </a:solidFill>
              </a:ln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itchFamily="34" charset="0"/>
                  <a:buNone/>
                </a:pPr>
                <a:r>
                  <a:rPr lang="en-GB" sz="1300" b="1" dirty="0" smtClean="0"/>
                  <a:t>67%</a:t>
                </a:r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426027" y="4183013"/>
              <a:ext cx="4525724" cy="1613918"/>
            </a:xfrm>
            <a:prstGeom prst="rect">
              <a:avLst/>
            </a:prstGeom>
            <a:noFill/>
            <a:ln w="2857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b="1" dirty="0" smtClean="0">
                  <a:solidFill>
                    <a:schemeClr val="tx1"/>
                  </a:solidFill>
                </a:rPr>
                <a:t>Step II:</a:t>
              </a:r>
            </a:p>
            <a:p>
              <a:r>
                <a:rPr lang="en-GB" b="1" dirty="0" smtClean="0">
                  <a:solidFill>
                    <a:schemeClr val="tx1"/>
                  </a:solidFill>
                </a:rPr>
                <a:t>Predict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780231" y="4044613"/>
            <a:ext cx="4849510" cy="2310477"/>
            <a:chOff x="7037690" y="3873562"/>
            <a:chExt cx="4849510" cy="2310477"/>
          </a:xfrm>
        </p:grpSpPr>
        <p:sp>
          <p:nvSpPr>
            <p:cNvPr id="52" name="Content Placeholder 2"/>
            <p:cNvSpPr txBox="1">
              <a:spLocks/>
            </p:cNvSpPr>
            <p:nvPr/>
          </p:nvSpPr>
          <p:spPr>
            <a:xfrm>
              <a:off x="7037690" y="4931558"/>
              <a:ext cx="1629607" cy="8728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b="1" dirty="0" smtClean="0"/>
                <a:t>CRM Team</a:t>
              </a:r>
            </a:p>
          </p:txBody>
        </p:sp>
        <p:sp>
          <p:nvSpPr>
            <p:cNvPr id="53" name="Content Placeholder 2"/>
            <p:cNvSpPr txBox="1">
              <a:spLocks/>
            </p:cNvSpPr>
            <p:nvPr/>
          </p:nvSpPr>
          <p:spPr>
            <a:xfrm>
              <a:off x="9737523" y="3873562"/>
              <a:ext cx="2149677" cy="2310477"/>
            </a:xfrm>
            <a:prstGeom prst="rect">
              <a:avLst/>
            </a:prstGeom>
            <a:noFill/>
            <a:ln w="38100">
              <a:solidFill>
                <a:srgbClr val="00B0F0"/>
              </a:solidFill>
              <a:prstDash val="sysDash"/>
            </a:ln>
          </p:spPr>
          <p:txBody>
            <a:bodyPr anchor="t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b="1" dirty="0" smtClean="0"/>
                <a:t>Customised retention strategies:</a:t>
              </a:r>
            </a:p>
            <a:p>
              <a:pPr marL="0" indent="0" algn="ctr">
                <a:buFont typeface="Arial" pitchFamily="34" charset="0"/>
                <a:buNone/>
              </a:pPr>
              <a:endParaRPr lang="en-GB" sz="1300" b="1" dirty="0"/>
            </a:p>
            <a:p>
              <a:pPr>
                <a:buFont typeface="Wingdings" panose="05000000000000000000" pitchFamily="2" charset="2"/>
                <a:buChar char="ü"/>
              </a:pPr>
              <a:r>
                <a:rPr lang="en-GB" sz="1300" dirty="0" smtClean="0"/>
                <a:t>Discount offers</a:t>
              </a:r>
            </a:p>
            <a:p>
              <a:pPr>
                <a:buFont typeface="Wingdings" panose="05000000000000000000" pitchFamily="2" charset="2"/>
                <a:buChar char="ü"/>
              </a:pPr>
              <a:endParaRPr lang="en-GB" sz="1300" dirty="0" smtClean="0"/>
            </a:p>
            <a:p>
              <a:pPr>
                <a:buFont typeface="Wingdings" panose="05000000000000000000" pitchFamily="2" charset="2"/>
                <a:buChar char="ü"/>
              </a:pPr>
              <a:r>
                <a:rPr lang="en-GB" sz="1300" dirty="0" smtClean="0"/>
                <a:t>Reminder of engagement</a:t>
              </a:r>
            </a:p>
            <a:p>
              <a:pPr>
                <a:buFont typeface="Wingdings" panose="05000000000000000000" pitchFamily="2" charset="2"/>
                <a:buChar char="ü"/>
              </a:pPr>
              <a:endParaRPr lang="en-GB" sz="1300" dirty="0" smtClean="0"/>
            </a:p>
            <a:p>
              <a:pPr>
                <a:buFont typeface="Wingdings" panose="05000000000000000000" pitchFamily="2" charset="2"/>
                <a:buChar char="ü"/>
              </a:pPr>
              <a:r>
                <a:rPr lang="en-GB" sz="1300" dirty="0" smtClean="0"/>
                <a:t>Etc. 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818456" y="877652"/>
            <a:ext cx="8064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How does Whizz use this model to predict the risk of churn for a set of subscribers</a:t>
            </a:r>
            <a:r>
              <a:rPr lang="en-GB" sz="1600" dirty="0" smtClean="0"/>
              <a:t>?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1042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Conclusion</a:t>
            </a:r>
            <a:endParaRPr lang="en-US" sz="3200" dirty="0"/>
          </a:p>
        </p:txBody>
      </p:sp>
      <p:grpSp>
        <p:nvGrpSpPr>
          <p:cNvPr id="40" name="Group 39"/>
          <p:cNvGrpSpPr/>
          <p:nvPr/>
        </p:nvGrpSpPr>
        <p:grpSpPr>
          <a:xfrm>
            <a:off x="4288367" y="3076850"/>
            <a:ext cx="4374732" cy="2898586"/>
            <a:chOff x="1115616" y="2852936"/>
            <a:chExt cx="4374732" cy="28985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Oval 40"/>
                <p:cNvSpPr/>
                <p:nvPr/>
              </p:nvSpPr>
              <p:spPr>
                <a:xfrm>
                  <a:off x="2250538" y="3829260"/>
                  <a:ext cx="460587" cy="45381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Oval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0538" y="3829260"/>
                  <a:ext cx="460587" cy="45381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/>
                <p:cNvSpPr/>
                <p:nvPr/>
              </p:nvSpPr>
              <p:spPr>
                <a:xfrm>
                  <a:off x="3340064" y="5055194"/>
                  <a:ext cx="460587" cy="453812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0064" y="5055194"/>
                  <a:ext cx="460587" cy="45381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  <a:prstDash val="sys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Connector 42"/>
            <p:cNvCxnSpPr/>
            <p:nvPr/>
          </p:nvCxnSpPr>
          <p:spPr>
            <a:xfrm>
              <a:off x="1169868" y="4743410"/>
              <a:ext cx="432048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/>
                <p:cNvSpPr/>
                <p:nvPr/>
              </p:nvSpPr>
              <p:spPr>
                <a:xfrm>
                  <a:off x="4028912" y="5055194"/>
                  <a:ext cx="460587" cy="453812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Oval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8912" y="5055194"/>
                  <a:ext cx="460587" cy="45381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  <a:prstDash val="sys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/>
                <p:cNvSpPr/>
                <p:nvPr/>
              </p:nvSpPr>
              <p:spPr>
                <a:xfrm>
                  <a:off x="2651216" y="5055194"/>
                  <a:ext cx="460587" cy="453812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Oval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1216" y="5055194"/>
                  <a:ext cx="460587" cy="45381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  <a:prstDash val="sys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Content Placeholder 2"/>
            <p:cNvSpPr txBox="1">
              <a:spLocks/>
            </p:cNvSpPr>
            <p:nvPr/>
          </p:nvSpPr>
          <p:spPr>
            <a:xfrm>
              <a:off x="1115616" y="3894203"/>
              <a:ext cx="1062364" cy="306298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Clusters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Content Placeholder 2"/>
            <p:cNvSpPr txBox="1">
              <a:spLocks/>
            </p:cNvSpPr>
            <p:nvPr/>
          </p:nvSpPr>
          <p:spPr>
            <a:xfrm>
              <a:off x="1143431" y="5128951"/>
              <a:ext cx="818525" cy="306298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States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Straight Arrow Connector 47"/>
            <p:cNvCxnSpPr>
              <a:stCxn id="45" idx="0"/>
              <a:endCxn id="41" idx="4"/>
            </p:cNvCxnSpPr>
            <p:nvPr/>
          </p:nvCxnSpPr>
          <p:spPr>
            <a:xfrm flipH="1" flipV="1">
              <a:off x="2480832" y="4283072"/>
              <a:ext cx="400678" cy="77212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48"/>
                <p:cNvSpPr/>
                <p:nvPr/>
              </p:nvSpPr>
              <p:spPr>
                <a:xfrm>
                  <a:off x="3027766" y="3847096"/>
                  <a:ext cx="460587" cy="453812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Oval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7766" y="3847096"/>
                  <a:ext cx="460587" cy="45381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Oval 49"/>
                <p:cNvSpPr/>
                <p:nvPr/>
              </p:nvSpPr>
              <p:spPr>
                <a:xfrm>
                  <a:off x="4095019" y="3847395"/>
                  <a:ext cx="460587" cy="453812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Oval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5019" y="3847395"/>
                  <a:ext cx="460587" cy="453812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/>
                <p:cNvSpPr/>
                <p:nvPr/>
              </p:nvSpPr>
              <p:spPr>
                <a:xfrm>
                  <a:off x="4575847" y="3840706"/>
                  <a:ext cx="460587" cy="453812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Oval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5847" y="3840706"/>
                  <a:ext cx="460587" cy="453812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/>
            <p:cNvCxnSpPr>
              <a:stCxn id="45" idx="0"/>
              <a:endCxn id="49" idx="4"/>
            </p:cNvCxnSpPr>
            <p:nvPr/>
          </p:nvCxnSpPr>
          <p:spPr>
            <a:xfrm flipV="1">
              <a:off x="2881510" y="4300908"/>
              <a:ext cx="376550" cy="75428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5" idx="0"/>
              <a:endCxn id="51" idx="4"/>
            </p:cNvCxnSpPr>
            <p:nvPr/>
          </p:nvCxnSpPr>
          <p:spPr>
            <a:xfrm flipV="1">
              <a:off x="2881510" y="4294518"/>
              <a:ext cx="1924631" cy="76067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42" idx="0"/>
              <a:endCxn id="41" idx="4"/>
            </p:cNvCxnSpPr>
            <p:nvPr/>
          </p:nvCxnSpPr>
          <p:spPr>
            <a:xfrm flipH="1" flipV="1">
              <a:off x="2480832" y="4283072"/>
              <a:ext cx="1089526" cy="77212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2" idx="0"/>
              <a:endCxn id="49" idx="4"/>
            </p:cNvCxnSpPr>
            <p:nvPr/>
          </p:nvCxnSpPr>
          <p:spPr>
            <a:xfrm flipH="1" flipV="1">
              <a:off x="3258060" y="4300908"/>
              <a:ext cx="312298" cy="75428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42" idx="0"/>
              <a:endCxn id="50" idx="4"/>
            </p:cNvCxnSpPr>
            <p:nvPr/>
          </p:nvCxnSpPr>
          <p:spPr>
            <a:xfrm flipV="1">
              <a:off x="3570358" y="4301207"/>
              <a:ext cx="754955" cy="75398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44" idx="0"/>
              <a:endCxn id="41" idx="4"/>
            </p:cNvCxnSpPr>
            <p:nvPr/>
          </p:nvCxnSpPr>
          <p:spPr>
            <a:xfrm flipH="1" flipV="1">
              <a:off x="2480832" y="4283072"/>
              <a:ext cx="1778374" cy="77212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44" idx="0"/>
              <a:endCxn id="51" idx="4"/>
            </p:cNvCxnSpPr>
            <p:nvPr/>
          </p:nvCxnSpPr>
          <p:spPr>
            <a:xfrm flipV="1">
              <a:off x="4259206" y="4294518"/>
              <a:ext cx="546935" cy="76067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Content Placeholder 2"/>
            <p:cNvSpPr txBox="1">
              <a:spLocks/>
            </p:cNvSpPr>
            <p:nvPr/>
          </p:nvSpPr>
          <p:spPr>
            <a:xfrm>
              <a:off x="3912445" y="4477948"/>
              <a:ext cx="816616" cy="163986"/>
            </a:xfrm>
            <a:prstGeom prst="rect">
              <a:avLst/>
            </a:prstGeom>
            <a:solidFill>
              <a:schemeClr val="bg1"/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Emission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Freeform 59"/>
            <p:cNvSpPr/>
            <p:nvPr/>
          </p:nvSpPr>
          <p:spPr>
            <a:xfrm rot="20525016" flipH="1" flipV="1">
              <a:off x="3067661" y="5396323"/>
              <a:ext cx="321533" cy="116996"/>
            </a:xfrm>
            <a:custGeom>
              <a:avLst/>
              <a:gdLst>
                <a:gd name="connsiteX0" fmla="*/ 0 w 1341120"/>
                <a:gd name="connsiteY0" fmla="*/ 151608 h 572232"/>
                <a:gd name="connsiteX1" fmla="*/ 804672 w 1341120"/>
                <a:gd name="connsiteY1" fmla="*/ 23592 h 572232"/>
                <a:gd name="connsiteX2" fmla="*/ 1341120 w 1341120"/>
                <a:gd name="connsiteY2" fmla="*/ 572232 h 572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1120" h="572232">
                  <a:moveTo>
                    <a:pt x="0" y="151608"/>
                  </a:moveTo>
                  <a:cubicBezTo>
                    <a:pt x="290576" y="52548"/>
                    <a:pt x="581152" y="-46512"/>
                    <a:pt x="804672" y="23592"/>
                  </a:cubicBezTo>
                  <a:cubicBezTo>
                    <a:pt x="1028192" y="93696"/>
                    <a:pt x="1184656" y="332964"/>
                    <a:pt x="1341120" y="572232"/>
                  </a:cubicBezTo>
                </a:path>
              </a:pathLst>
            </a:custGeom>
            <a:noFill/>
            <a:ln>
              <a:headEnd type="stealth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 rot="9783246" flipH="1" flipV="1">
              <a:off x="3061971" y="5054675"/>
              <a:ext cx="321533" cy="116996"/>
            </a:xfrm>
            <a:custGeom>
              <a:avLst/>
              <a:gdLst>
                <a:gd name="connsiteX0" fmla="*/ 0 w 1341120"/>
                <a:gd name="connsiteY0" fmla="*/ 151608 h 572232"/>
                <a:gd name="connsiteX1" fmla="*/ 804672 w 1341120"/>
                <a:gd name="connsiteY1" fmla="*/ 23592 h 572232"/>
                <a:gd name="connsiteX2" fmla="*/ 1341120 w 1341120"/>
                <a:gd name="connsiteY2" fmla="*/ 572232 h 572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1120" h="572232">
                  <a:moveTo>
                    <a:pt x="0" y="151608"/>
                  </a:moveTo>
                  <a:cubicBezTo>
                    <a:pt x="290576" y="52548"/>
                    <a:pt x="581152" y="-46512"/>
                    <a:pt x="804672" y="23592"/>
                  </a:cubicBezTo>
                  <a:cubicBezTo>
                    <a:pt x="1028192" y="93696"/>
                    <a:pt x="1184656" y="332964"/>
                    <a:pt x="1341120" y="572232"/>
                  </a:cubicBezTo>
                </a:path>
              </a:pathLst>
            </a:custGeom>
            <a:noFill/>
            <a:ln>
              <a:headEnd type="stealth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61"/>
            <p:cNvSpPr/>
            <p:nvPr/>
          </p:nvSpPr>
          <p:spPr>
            <a:xfrm rot="20525016" flipH="1" flipV="1">
              <a:off x="3757061" y="5401988"/>
              <a:ext cx="321533" cy="116996"/>
            </a:xfrm>
            <a:custGeom>
              <a:avLst/>
              <a:gdLst>
                <a:gd name="connsiteX0" fmla="*/ 0 w 1341120"/>
                <a:gd name="connsiteY0" fmla="*/ 151608 h 572232"/>
                <a:gd name="connsiteX1" fmla="*/ 804672 w 1341120"/>
                <a:gd name="connsiteY1" fmla="*/ 23592 h 572232"/>
                <a:gd name="connsiteX2" fmla="*/ 1341120 w 1341120"/>
                <a:gd name="connsiteY2" fmla="*/ 572232 h 572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1120" h="572232">
                  <a:moveTo>
                    <a:pt x="0" y="151608"/>
                  </a:moveTo>
                  <a:cubicBezTo>
                    <a:pt x="290576" y="52548"/>
                    <a:pt x="581152" y="-46512"/>
                    <a:pt x="804672" y="23592"/>
                  </a:cubicBezTo>
                  <a:cubicBezTo>
                    <a:pt x="1028192" y="93696"/>
                    <a:pt x="1184656" y="332964"/>
                    <a:pt x="1341120" y="572232"/>
                  </a:cubicBezTo>
                </a:path>
              </a:pathLst>
            </a:custGeom>
            <a:noFill/>
            <a:ln>
              <a:headEnd type="stealth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Arc 62"/>
            <p:cNvSpPr/>
            <p:nvPr/>
          </p:nvSpPr>
          <p:spPr>
            <a:xfrm rot="588857">
              <a:off x="4214414" y="5266487"/>
              <a:ext cx="483886" cy="485035"/>
            </a:xfrm>
            <a:prstGeom prst="arc">
              <a:avLst>
                <a:gd name="adj1" fmla="val 16200000"/>
                <a:gd name="adj2" fmla="val 10185818"/>
              </a:avLst>
            </a:prstGeom>
            <a:noFill/>
            <a:ln>
              <a:headEnd type="stealth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64" name="Arc 63"/>
            <p:cNvSpPr/>
            <p:nvPr/>
          </p:nvSpPr>
          <p:spPr>
            <a:xfrm rot="5129880">
              <a:off x="2454743" y="5266488"/>
              <a:ext cx="483886" cy="485035"/>
            </a:xfrm>
            <a:prstGeom prst="arc">
              <a:avLst>
                <a:gd name="adj1" fmla="val 16200000"/>
                <a:gd name="adj2" fmla="val 10185818"/>
              </a:avLst>
            </a:prstGeom>
            <a:noFill/>
            <a:ln>
              <a:headEnd type="stealth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65" name="Freeform 64"/>
            <p:cNvSpPr/>
            <p:nvPr/>
          </p:nvSpPr>
          <p:spPr>
            <a:xfrm>
              <a:off x="2253899" y="4819031"/>
              <a:ext cx="2663952" cy="334304"/>
            </a:xfrm>
            <a:custGeom>
              <a:avLst/>
              <a:gdLst>
                <a:gd name="connsiteX0" fmla="*/ 381076 w 2421092"/>
                <a:gd name="connsiteY0" fmla="*/ 597432 h 597432"/>
                <a:gd name="connsiteX1" fmla="*/ 39700 w 2421092"/>
                <a:gd name="connsiteY1" fmla="*/ 225576 h 597432"/>
                <a:gd name="connsiteX2" fmla="*/ 1197940 w 2421092"/>
                <a:gd name="connsiteY2" fmla="*/ 24 h 597432"/>
                <a:gd name="connsiteX3" fmla="*/ 2386660 w 2421092"/>
                <a:gd name="connsiteY3" fmla="*/ 213384 h 597432"/>
                <a:gd name="connsiteX4" fmla="*/ 1984324 w 2421092"/>
                <a:gd name="connsiteY4" fmla="*/ 554760 h 59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1092" h="597432">
                  <a:moveTo>
                    <a:pt x="381076" y="597432"/>
                  </a:moveTo>
                  <a:cubicBezTo>
                    <a:pt x="142316" y="461288"/>
                    <a:pt x="-96444" y="325144"/>
                    <a:pt x="39700" y="225576"/>
                  </a:cubicBezTo>
                  <a:cubicBezTo>
                    <a:pt x="175844" y="126008"/>
                    <a:pt x="806780" y="2056"/>
                    <a:pt x="1197940" y="24"/>
                  </a:cubicBezTo>
                  <a:cubicBezTo>
                    <a:pt x="1589100" y="-2008"/>
                    <a:pt x="2255596" y="120928"/>
                    <a:pt x="2386660" y="213384"/>
                  </a:cubicBezTo>
                  <a:cubicBezTo>
                    <a:pt x="2517724" y="305840"/>
                    <a:pt x="2251024" y="430300"/>
                    <a:pt x="1984324" y="554760"/>
                  </a:cubicBezTo>
                </a:path>
              </a:pathLst>
            </a:custGeom>
            <a:noFill/>
            <a:ln>
              <a:tailEnd type="stealth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Content Placeholder 2"/>
            <p:cNvSpPr txBox="1">
              <a:spLocks/>
            </p:cNvSpPr>
            <p:nvPr/>
          </p:nvSpPr>
          <p:spPr>
            <a:xfrm>
              <a:off x="4457708" y="5477946"/>
              <a:ext cx="816616" cy="163986"/>
            </a:xfrm>
            <a:prstGeom prst="rect">
              <a:avLst/>
            </a:prstGeom>
            <a:solidFill>
              <a:schemeClr val="bg1"/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Transition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1726480" y="2925213"/>
              <a:ext cx="3691859" cy="738077"/>
              <a:chOff x="1186933" y="2903477"/>
              <a:chExt cx="7704858" cy="1681934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012" t="28353" r="14941" b="14940"/>
              <a:stretch/>
            </p:blipFill>
            <p:spPr>
              <a:xfrm>
                <a:off x="6065319" y="3281073"/>
                <a:ext cx="1765893" cy="672129"/>
              </a:xfrm>
              <a:prstGeom prst="rect">
                <a:avLst/>
              </a:prstGeom>
            </p:spPr>
          </p:pic>
          <p:pic>
            <p:nvPicPr>
              <p:cNvPr id="75" name="Picture 74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012" t="28353" r="14941" b="14940"/>
              <a:stretch/>
            </p:blipFill>
            <p:spPr>
              <a:xfrm>
                <a:off x="6948267" y="3281071"/>
                <a:ext cx="882945" cy="672129"/>
              </a:xfrm>
              <a:prstGeom prst="rect">
                <a:avLst/>
              </a:prstGeom>
            </p:spPr>
          </p:pic>
          <p:pic>
            <p:nvPicPr>
              <p:cNvPr id="76" name="Picture 75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6933" y="2903477"/>
                <a:ext cx="7704858" cy="1681934"/>
              </a:xfrm>
              <a:prstGeom prst="rect">
                <a:avLst/>
              </a:prstGeom>
            </p:spPr>
          </p:pic>
          <p:sp>
            <p:nvSpPr>
              <p:cNvPr id="77" name="Freeform 76"/>
              <p:cNvSpPr/>
              <p:nvPr/>
            </p:nvSpPr>
            <p:spPr>
              <a:xfrm>
                <a:off x="1791479" y="3281688"/>
                <a:ext cx="1856791" cy="1197004"/>
              </a:xfrm>
              <a:custGeom>
                <a:avLst/>
                <a:gdLst>
                  <a:gd name="connsiteX0" fmla="*/ 0 w 1856791"/>
                  <a:gd name="connsiteY0" fmla="*/ 1197005 h 1197005"/>
                  <a:gd name="connsiteX1" fmla="*/ 307910 w 1856791"/>
                  <a:gd name="connsiteY1" fmla="*/ 1085038 h 1197005"/>
                  <a:gd name="connsiteX2" fmla="*/ 457200 w 1856791"/>
                  <a:gd name="connsiteY2" fmla="*/ 907756 h 1197005"/>
                  <a:gd name="connsiteX3" fmla="*/ 587828 w 1856791"/>
                  <a:gd name="connsiteY3" fmla="*/ 637168 h 1197005"/>
                  <a:gd name="connsiteX4" fmla="*/ 709126 w 1856791"/>
                  <a:gd name="connsiteY4" fmla="*/ 357250 h 1197005"/>
                  <a:gd name="connsiteX5" fmla="*/ 830424 w 1856791"/>
                  <a:gd name="connsiteY5" fmla="*/ 68001 h 1197005"/>
                  <a:gd name="connsiteX6" fmla="*/ 914400 w 1856791"/>
                  <a:gd name="connsiteY6" fmla="*/ 21348 h 1197005"/>
                  <a:gd name="connsiteX7" fmla="*/ 970383 w 1856791"/>
                  <a:gd name="connsiteY7" fmla="*/ 2687 h 1197005"/>
                  <a:gd name="connsiteX8" fmla="*/ 1073020 w 1856791"/>
                  <a:gd name="connsiteY8" fmla="*/ 77331 h 1197005"/>
                  <a:gd name="connsiteX9" fmla="*/ 1250302 w 1856791"/>
                  <a:gd name="connsiteY9" fmla="*/ 431895 h 1197005"/>
                  <a:gd name="connsiteX10" fmla="*/ 1436914 w 1856791"/>
                  <a:gd name="connsiteY10" fmla="*/ 833111 h 1197005"/>
                  <a:gd name="connsiteX11" fmla="*/ 1707502 w 1856791"/>
                  <a:gd name="connsiteY11" fmla="*/ 1122360 h 1197005"/>
                  <a:gd name="connsiteX12" fmla="*/ 1856791 w 1856791"/>
                  <a:gd name="connsiteY12" fmla="*/ 1159682 h 1197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56791" h="1197005">
                    <a:moveTo>
                      <a:pt x="0" y="1197005"/>
                    </a:moveTo>
                    <a:cubicBezTo>
                      <a:pt x="115855" y="1165125"/>
                      <a:pt x="231710" y="1133246"/>
                      <a:pt x="307910" y="1085038"/>
                    </a:cubicBezTo>
                    <a:cubicBezTo>
                      <a:pt x="384110" y="1036830"/>
                      <a:pt x="410547" y="982401"/>
                      <a:pt x="457200" y="907756"/>
                    </a:cubicBezTo>
                    <a:cubicBezTo>
                      <a:pt x="503853" y="833111"/>
                      <a:pt x="545840" y="728919"/>
                      <a:pt x="587828" y="637168"/>
                    </a:cubicBezTo>
                    <a:cubicBezTo>
                      <a:pt x="629816" y="545417"/>
                      <a:pt x="668693" y="452111"/>
                      <a:pt x="709126" y="357250"/>
                    </a:cubicBezTo>
                    <a:cubicBezTo>
                      <a:pt x="749559" y="262389"/>
                      <a:pt x="796212" y="123985"/>
                      <a:pt x="830424" y="68001"/>
                    </a:cubicBezTo>
                    <a:cubicBezTo>
                      <a:pt x="864636" y="12017"/>
                      <a:pt x="891074" y="32234"/>
                      <a:pt x="914400" y="21348"/>
                    </a:cubicBezTo>
                    <a:cubicBezTo>
                      <a:pt x="937726" y="10462"/>
                      <a:pt x="943946" y="-6643"/>
                      <a:pt x="970383" y="2687"/>
                    </a:cubicBezTo>
                    <a:cubicBezTo>
                      <a:pt x="996820" y="12017"/>
                      <a:pt x="1026367" y="5796"/>
                      <a:pt x="1073020" y="77331"/>
                    </a:cubicBezTo>
                    <a:cubicBezTo>
                      <a:pt x="1119673" y="148866"/>
                      <a:pt x="1189653" y="305932"/>
                      <a:pt x="1250302" y="431895"/>
                    </a:cubicBezTo>
                    <a:cubicBezTo>
                      <a:pt x="1310951" y="557858"/>
                      <a:pt x="1360714" y="718034"/>
                      <a:pt x="1436914" y="833111"/>
                    </a:cubicBezTo>
                    <a:cubicBezTo>
                      <a:pt x="1513114" y="948188"/>
                      <a:pt x="1637523" y="1067931"/>
                      <a:pt x="1707502" y="1122360"/>
                    </a:cubicBezTo>
                    <a:cubicBezTo>
                      <a:pt x="1777482" y="1176788"/>
                      <a:pt x="1817136" y="1168235"/>
                      <a:pt x="1856791" y="1159682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 77"/>
              <p:cNvSpPr/>
              <p:nvPr/>
            </p:nvSpPr>
            <p:spPr>
              <a:xfrm>
                <a:off x="2476977" y="3584774"/>
                <a:ext cx="3653064" cy="902653"/>
              </a:xfrm>
              <a:custGeom>
                <a:avLst/>
                <a:gdLst>
                  <a:gd name="connsiteX0" fmla="*/ 0 w 1856791"/>
                  <a:gd name="connsiteY0" fmla="*/ 1197005 h 1197005"/>
                  <a:gd name="connsiteX1" fmla="*/ 307910 w 1856791"/>
                  <a:gd name="connsiteY1" fmla="*/ 1085038 h 1197005"/>
                  <a:gd name="connsiteX2" fmla="*/ 457200 w 1856791"/>
                  <a:gd name="connsiteY2" fmla="*/ 907756 h 1197005"/>
                  <a:gd name="connsiteX3" fmla="*/ 587828 w 1856791"/>
                  <a:gd name="connsiteY3" fmla="*/ 637168 h 1197005"/>
                  <a:gd name="connsiteX4" fmla="*/ 709126 w 1856791"/>
                  <a:gd name="connsiteY4" fmla="*/ 357250 h 1197005"/>
                  <a:gd name="connsiteX5" fmla="*/ 830424 w 1856791"/>
                  <a:gd name="connsiteY5" fmla="*/ 68001 h 1197005"/>
                  <a:gd name="connsiteX6" fmla="*/ 914400 w 1856791"/>
                  <a:gd name="connsiteY6" fmla="*/ 21348 h 1197005"/>
                  <a:gd name="connsiteX7" fmla="*/ 970383 w 1856791"/>
                  <a:gd name="connsiteY7" fmla="*/ 2687 h 1197005"/>
                  <a:gd name="connsiteX8" fmla="*/ 1073020 w 1856791"/>
                  <a:gd name="connsiteY8" fmla="*/ 77331 h 1197005"/>
                  <a:gd name="connsiteX9" fmla="*/ 1250302 w 1856791"/>
                  <a:gd name="connsiteY9" fmla="*/ 431895 h 1197005"/>
                  <a:gd name="connsiteX10" fmla="*/ 1436914 w 1856791"/>
                  <a:gd name="connsiteY10" fmla="*/ 833111 h 1197005"/>
                  <a:gd name="connsiteX11" fmla="*/ 1707502 w 1856791"/>
                  <a:gd name="connsiteY11" fmla="*/ 1122360 h 1197005"/>
                  <a:gd name="connsiteX12" fmla="*/ 1856791 w 1856791"/>
                  <a:gd name="connsiteY12" fmla="*/ 1159682 h 1197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56791" h="1197005">
                    <a:moveTo>
                      <a:pt x="0" y="1197005"/>
                    </a:moveTo>
                    <a:cubicBezTo>
                      <a:pt x="115855" y="1165125"/>
                      <a:pt x="231710" y="1133246"/>
                      <a:pt x="307910" y="1085038"/>
                    </a:cubicBezTo>
                    <a:cubicBezTo>
                      <a:pt x="384110" y="1036830"/>
                      <a:pt x="410547" y="982401"/>
                      <a:pt x="457200" y="907756"/>
                    </a:cubicBezTo>
                    <a:cubicBezTo>
                      <a:pt x="503853" y="833111"/>
                      <a:pt x="545840" y="728919"/>
                      <a:pt x="587828" y="637168"/>
                    </a:cubicBezTo>
                    <a:cubicBezTo>
                      <a:pt x="629816" y="545417"/>
                      <a:pt x="668693" y="452111"/>
                      <a:pt x="709126" y="357250"/>
                    </a:cubicBezTo>
                    <a:cubicBezTo>
                      <a:pt x="749559" y="262389"/>
                      <a:pt x="796212" y="123985"/>
                      <a:pt x="830424" y="68001"/>
                    </a:cubicBezTo>
                    <a:cubicBezTo>
                      <a:pt x="864636" y="12017"/>
                      <a:pt x="891074" y="32234"/>
                      <a:pt x="914400" y="21348"/>
                    </a:cubicBezTo>
                    <a:cubicBezTo>
                      <a:pt x="937726" y="10462"/>
                      <a:pt x="943946" y="-6643"/>
                      <a:pt x="970383" y="2687"/>
                    </a:cubicBezTo>
                    <a:cubicBezTo>
                      <a:pt x="996820" y="12017"/>
                      <a:pt x="1026367" y="5796"/>
                      <a:pt x="1073020" y="77331"/>
                    </a:cubicBezTo>
                    <a:cubicBezTo>
                      <a:pt x="1119673" y="148866"/>
                      <a:pt x="1189653" y="305932"/>
                      <a:pt x="1250302" y="431895"/>
                    </a:cubicBezTo>
                    <a:cubicBezTo>
                      <a:pt x="1310951" y="557858"/>
                      <a:pt x="1360714" y="718034"/>
                      <a:pt x="1436914" y="833111"/>
                    </a:cubicBezTo>
                    <a:cubicBezTo>
                      <a:pt x="1513114" y="948188"/>
                      <a:pt x="1637523" y="1067931"/>
                      <a:pt x="1707502" y="1122360"/>
                    </a:cubicBezTo>
                    <a:cubicBezTo>
                      <a:pt x="1777482" y="1176788"/>
                      <a:pt x="1817136" y="1168235"/>
                      <a:pt x="1856791" y="1159682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4674666" y="3652413"/>
                <a:ext cx="3653064" cy="813684"/>
              </a:xfrm>
              <a:custGeom>
                <a:avLst/>
                <a:gdLst>
                  <a:gd name="connsiteX0" fmla="*/ 0 w 1856791"/>
                  <a:gd name="connsiteY0" fmla="*/ 1197005 h 1197005"/>
                  <a:gd name="connsiteX1" fmla="*/ 307910 w 1856791"/>
                  <a:gd name="connsiteY1" fmla="*/ 1085038 h 1197005"/>
                  <a:gd name="connsiteX2" fmla="*/ 457200 w 1856791"/>
                  <a:gd name="connsiteY2" fmla="*/ 907756 h 1197005"/>
                  <a:gd name="connsiteX3" fmla="*/ 587828 w 1856791"/>
                  <a:gd name="connsiteY3" fmla="*/ 637168 h 1197005"/>
                  <a:gd name="connsiteX4" fmla="*/ 709126 w 1856791"/>
                  <a:gd name="connsiteY4" fmla="*/ 357250 h 1197005"/>
                  <a:gd name="connsiteX5" fmla="*/ 830424 w 1856791"/>
                  <a:gd name="connsiteY5" fmla="*/ 68001 h 1197005"/>
                  <a:gd name="connsiteX6" fmla="*/ 914400 w 1856791"/>
                  <a:gd name="connsiteY6" fmla="*/ 21348 h 1197005"/>
                  <a:gd name="connsiteX7" fmla="*/ 970383 w 1856791"/>
                  <a:gd name="connsiteY7" fmla="*/ 2687 h 1197005"/>
                  <a:gd name="connsiteX8" fmla="*/ 1073020 w 1856791"/>
                  <a:gd name="connsiteY8" fmla="*/ 77331 h 1197005"/>
                  <a:gd name="connsiteX9" fmla="*/ 1250302 w 1856791"/>
                  <a:gd name="connsiteY9" fmla="*/ 431895 h 1197005"/>
                  <a:gd name="connsiteX10" fmla="*/ 1436914 w 1856791"/>
                  <a:gd name="connsiteY10" fmla="*/ 833111 h 1197005"/>
                  <a:gd name="connsiteX11" fmla="*/ 1707502 w 1856791"/>
                  <a:gd name="connsiteY11" fmla="*/ 1122360 h 1197005"/>
                  <a:gd name="connsiteX12" fmla="*/ 1856791 w 1856791"/>
                  <a:gd name="connsiteY12" fmla="*/ 1159682 h 1197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56791" h="1197005">
                    <a:moveTo>
                      <a:pt x="0" y="1197005"/>
                    </a:moveTo>
                    <a:cubicBezTo>
                      <a:pt x="115855" y="1165125"/>
                      <a:pt x="231710" y="1133246"/>
                      <a:pt x="307910" y="1085038"/>
                    </a:cubicBezTo>
                    <a:cubicBezTo>
                      <a:pt x="384110" y="1036830"/>
                      <a:pt x="410547" y="982401"/>
                      <a:pt x="457200" y="907756"/>
                    </a:cubicBezTo>
                    <a:cubicBezTo>
                      <a:pt x="503853" y="833111"/>
                      <a:pt x="545840" y="728919"/>
                      <a:pt x="587828" y="637168"/>
                    </a:cubicBezTo>
                    <a:cubicBezTo>
                      <a:pt x="629816" y="545417"/>
                      <a:pt x="668693" y="452111"/>
                      <a:pt x="709126" y="357250"/>
                    </a:cubicBezTo>
                    <a:cubicBezTo>
                      <a:pt x="749559" y="262389"/>
                      <a:pt x="796212" y="123985"/>
                      <a:pt x="830424" y="68001"/>
                    </a:cubicBezTo>
                    <a:cubicBezTo>
                      <a:pt x="864636" y="12017"/>
                      <a:pt x="891074" y="32234"/>
                      <a:pt x="914400" y="21348"/>
                    </a:cubicBezTo>
                    <a:cubicBezTo>
                      <a:pt x="937726" y="10462"/>
                      <a:pt x="943946" y="-6643"/>
                      <a:pt x="970383" y="2687"/>
                    </a:cubicBezTo>
                    <a:cubicBezTo>
                      <a:pt x="996820" y="12017"/>
                      <a:pt x="1026367" y="5796"/>
                      <a:pt x="1073020" y="77331"/>
                    </a:cubicBezTo>
                    <a:cubicBezTo>
                      <a:pt x="1119673" y="148866"/>
                      <a:pt x="1189653" y="305932"/>
                      <a:pt x="1250302" y="431895"/>
                    </a:cubicBezTo>
                    <a:cubicBezTo>
                      <a:pt x="1310951" y="557858"/>
                      <a:pt x="1360714" y="718034"/>
                      <a:pt x="1436914" y="833111"/>
                    </a:cubicBezTo>
                    <a:cubicBezTo>
                      <a:pt x="1513114" y="948188"/>
                      <a:pt x="1637523" y="1067931"/>
                      <a:pt x="1707502" y="1122360"/>
                    </a:cubicBezTo>
                    <a:cubicBezTo>
                      <a:pt x="1777482" y="1176788"/>
                      <a:pt x="1817136" y="1168235"/>
                      <a:pt x="1856791" y="1159682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6884902" y="3820701"/>
                <a:ext cx="1389269" cy="645394"/>
              </a:xfrm>
              <a:custGeom>
                <a:avLst/>
                <a:gdLst>
                  <a:gd name="connsiteX0" fmla="*/ 0 w 1856791"/>
                  <a:gd name="connsiteY0" fmla="*/ 1197005 h 1197005"/>
                  <a:gd name="connsiteX1" fmla="*/ 307910 w 1856791"/>
                  <a:gd name="connsiteY1" fmla="*/ 1085038 h 1197005"/>
                  <a:gd name="connsiteX2" fmla="*/ 457200 w 1856791"/>
                  <a:gd name="connsiteY2" fmla="*/ 907756 h 1197005"/>
                  <a:gd name="connsiteX3" fmla="*/ 587828 w 1856791"/>
                  <a:gd name="connsiteY3" fmla="*/ 637168 h 1197005"/>
                  <a:gd name="connsiteX4" fmla="*/ 709126 w 1856791"/>
                  <a:gd name="connsiteY4" fmla="*/ 357250 h 1197005"/>
                  <a:gd name="connsiteX5" fmla="*/ 830424 w 1856791"/>
                  <a:gd name="connsiteY5" fmla="*/ 68001 h 1197005"/>
                  <a:gd name="connsiteX6" fmla="*/ 914400 w 1856791"/>
                  <a:gd name="connsiteY6" fmla="*/ 21348 h 1197005"/>
                  <a:gd name="connsiteX7" fmla="*/ 970383 w 1856791"/>
                  <a:gd name="connsiteY7" fmla="*/ 2687 h 1197005"/>
                  <a:gd name="connsiteX8" fmla="*/ 1073020 w 1856791"/>
                  <a:gd name="connsiteY8" fmla="*/ 77331 h 1197005"/>
                  <a:gd name="connsiteX9" fmla="*/ 1250302 w 1856791"/>
                  <a:gd name="connsiteY9" fmla="*/ 431895 h 1197005"/>
                  <a:gd name="connsiteX10" fmla="*/ 1436914 w 1856791"/>
                  <a:gd name="connsiteY10" fmla="*/ 833111 h 1197005"/>
                  <a:gd name="connsiteX11" fmla="*/ 1707502 w 1856791"/>
                  <a:gd name="connsiteY11" fmla="*/ 1122360 h 1197005"/>
                  <a:gd name="connsiteX12" fmla="*/ 1856791 w 1856791"/>
                  <a:gd name="connsiteY12" fmla="*/ 1159682 h 1197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56791" h="1197005">
                    <a:moveTo>
                      <a:pt x="0" y="1197005"/>
                    </a:moveTo>
                    <a:cubicBezTo>
                      <a:pt x="115855" y="1165125"/>
                      <a:pt x="231710" y="1133246"/>
                      <a:pt x="307910" y="1085038"/>
                    </a:cubicBezTo>
                    <a:cubicBezTo>
                      <a:pt x="384110" y="1036830"/>
                      <a:pt x="410547" y="982401"/>
                      <a:pt x="457200" y="907756"/>
                    </a:cubicBezTo>
                    <a:cubicBezTo>
                      <a:pt x="503853" y="833111"/>
                      <a:pt x="545840" y="728919"/>
                      <a:pt x="587828" y="637168"/>
                    </a:cubicBezTo>
                    <a:cubicBezTo>
                      <a:pt x="629816" y="545417"/>
                      <a:pt x="668693" y="452111"/>
                      <a:pt x="709126" y="357250"/>
                    </a:cubicBezTo>
                    <a:cubicBezTo>
                      <a:pt x="749559" y="262389"/>
                      <a:pt x="796212" y="123985"/>
                      <a:pt x="830424" y="68001"/>
                    </a:cubicBezTo>
                    <a:cubicBezTo>
                      <a:pt x="864636" y="12017"/>
                      <a:pt x="891074" y="32234"/>
                      <a:pt x="914400" y="21348"/>
                    </a:cubicBezTo>
                    <a:cubicBezTo>
                      <a:pt x="937726" y="10462"/>
                      <a:pt x="943946" y="-6643"/>
                      <a:pt x="970383" y="2687"/>
                    </a:cubicBezTo>
                    <a:cubicBezTo>
                      <a:pt x="996820" y="12017"/>
                      <a:pt x="1026367" y="5796"/>
                      <a:pt x="1073020" y="77331"/>
                    </a:cubicBezTo>
                    <a:cubicBezTo>
                      <a:pt x="1119673" y="148866"/>
                      <a:pt x="1189653" y="305932"/>
                      <a:pt x="1250302" y="431895"/>
                    </a:cubicBezTo>
                    <a:cubicBezTo>
                      <a:pt x="1310951" y="557858"/>
                      <a:pt x="1360714" y="718034"/>
                      <a:pt x="1436914" y="833111"/>
                    </a:cubicBezTo>
                    <a:cubicBezTo>
                      <a:pt x="1513114" y="948188"/>
                      <a:pt x="1637523" y="1067931"/>
                      <a:pt x="1707502" y="1122360"/>
                    </a:cubicBezTo>
                    <a:cubicBezTo>
                      <a:pt x="1777482" y="1176788"/>
                      <a:pt x="1817136" y="1168235"/>
                      <a:pt x="1856791" y="1159682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Connector 67"/>
            <p:cNvCxnSpPr>
              <a:stCxn id="77" idx="7"/>
              <a:endCxn id="41" idx="0"/>
            </p:cNvCxnSpPr>
            <p:nvPr/>
          </p:nvCxnSpPr>
          <p:spPr>
            <a:xfrm flipH="1">
              <a:off x="2480832" y="3092362"/>
              <a:ext cx="291" cy="7368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78" idx="7"/>
              <a:endCxn id="49" idx="0"/>
            </p:cNvCxnSpPr>
            <p:nvPr/>
          </p:nvCxnSpPr>
          <p:spPr>
            <a:xfrm flipH="1">
              <a:off x="3258060" y="3225074"/>
              <a:ext cx="1340" cy="6220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79" idx="7"/>
              <a:endCxn id="50" idx="0"/>
            </p:cNvCxnSpPr>
            <p:nvPr/>
          </p:nvCxnSpPr>
          <p:spPr>
            <a:xfrm>
              <a:off x="4312445" y="3254668"/>
              <a:ext cx="12868" cy="5927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0" idx="7"/>
              <a:endCxn id="51" idx="0"/>
            </p:cNvCxnSpPr>
            <p:nvPr/>
          </p:nvCxnSpPr>
          <p:spPr>
            <a:xfrm>
              <a:off x="4804613" y="3328352"/>
              <a:ext cx="1528" cy="5123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Content Placeholder 2"/>
            <p:cNvSpPr txBox="1">
              <a:spLocks/>
            </p:cNvSpPr>
            <p:nvPr/>
          </p:nvSpPr>
          <p:spPr>
            <a:xfrm>
              <a:off x="1115616" y="2852936"/>
              <a:ext cx="1062364" cy="306298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Behaviours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1169868" y="3159234"/>
              <a:ext cx="432048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336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Diagram 25"/>
          <p:cNvGraphicFramePr/>
          <p:nvPr>
            <p:extLst/>
          </p:nvPr>
        </p:nvGraphicFramePr>
        <p:xfrm>
          <a:off x="467544" y="692696"/>
          <a:ext cx="8280920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8" name="Picture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340768"/>
            <a:ext cx="1224136" cy="12241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Motivation and Goal</a:t>
            </a:r>
            <a:endParaRPr lang="en-US" sz="32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99592" y="4077072"/>
            <a:ext cx="8064896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000" dirty="0" smtClean="0"/>
              <a:t>Goal – </a:t>
            </a:r>
            <a:r>
              <a:rPr lang="en-GB" sz="2000" b="1" i="1" dirty="0" smtClean="0"/>
              <a:t>Churn </a:t>
            </a:r>
            <a:r>
              <a:rPr lang="en-GB" sz="2000" dirty="0" smtClean="0"/>
              <a:t>(Cancellation) modelling</a:t>
            </a:r>
            <a:endParaRPr lang="en-US" sz="20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360" y="1301436"/>
            <a:ext cx="1302800" cy="13028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980728"/>
            <a:ext cx="8064896" cy="432048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/>
          <a:p>
            <a:pPr marL="0" indent="0">
              <a:buNone/>
            </a:pPr>
            <a:r>
              <a:rPr lang="en-GB" sz="2000" dirty="0" smtClean="0"/>
              <a:t>Motivation</a:t>
            </a:r>
            <a:endParaRPr lang="en-US" sz="2000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960460"/>
            <a:ext cx="1572076" cy="157207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975769" y="4509120"/>
            <a:ext cx="3600400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Arial" panose="020B0604020202020204" pitchFamily="34" charset="0"/>
                <a:cs typeface="Arial" panose="020B0604020202020204" pitchFamily="34" charset="0"/>
              </a:rPr>
              <a:t>Who?</a:t>
            </a:r>
          </a:p>
          <a:p>
            <a:endParaRPr lang="en-GB" sz="13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300" dirty="0" smtClean="0"/>
              <a:t>Identify customers most prone to cancel subscription</a:t>
            </a:r>
          </a:p>
          <a:p>
            <a:endParaRPr lang="en-GB" sz="13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300" dirty="0" smtClean="0"/>
              <a:t>Assess likelihood</a:t>
            </a:r>
            <a:endParaRPr lang="en-US" sz="1300" dirty="0"/>
          </a:p>
        </p:txBody>
      </p:sp>
      <p:sp>
        <p:nvSpPr>
          <p:cNvPr id="35" name="TextBox 34"/>
          <p:cNvSpPr txBox="1"/>
          <p:nvPr/>
        </p:nvSpPr>
        <p:spPr>
          <a:xfrm>
            <a:off x="5165413" y="4509120"/>
            <a:ext cx="3600400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Arial" panose="020B0604020202020204" pitchFamily="34" charset="0"/>
                <a:cs typeface="Arial" panose="020B0604020202020204" pitchFamily="34" charset="0"/>
              </a:rPr>
              <a:t>Why?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GB" sz="13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300" dirty="0" smtClean="0"/>
              <a:t>Analyse critical reason triggering cancellation</a:t>
            </a:r>
          </a:p>
          <a:p>
            <a:endParaRPr lang="en-GB" sz="1300" dirty="0" smtClean="0"/>
          </a:p>
          <a:p>
            <a:endParaRPr lang="en-GB" sz="13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300" dirty="0" smtClean="0"/>
              <a:t>Make bespoke retention policy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40712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Conclusion</a:t>
            </a:r>
            <a:endParaRPr lang="en-US" sz="32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13966" y="1026980"/>
            <a:ext cx="2054547" cy="50345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GB" sz="1300" b="1" dirty="0" smtClean="0"/>
              <a:t>Pipeline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844608" y="1610340"/>
            <a:ext cx="976119" cy="1144537"/>
            <a:chOff x="55783" y="2035195"/>
            <a:chExt cx="1135013" cy="1135013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83" y="2035195"/>
              <a:ext cx="1135013" cy="1135013"/>
            </a:xfrm>
            <a:prstGeom prst="rect">
              <a:avLst/>
            </a:prstGeom>
          </p:spPr>
        </p:pic>
        <p:sp>
          <p:nvSpPr>
            <p:cNvPr id="18" name="Content Placeholder 2"/>
            <p:cNvSpPr txBox="1">
              <a:spLocks/>
            </p:cNvSpPr>
            <p:nvPr/>
          </p:nvSpPr>
          <p:spPr>
            <a:xfrm>
              <a:off x="55783" y="2047812"/>
              <a:ext cx="1099178" cy="366973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b="1" dirty="0" smtClean="0"/>
                <a:t>Whizz Database</a:t>
              </a:r>
              <a:endParaRPr lang="en-GB" sz="1300" dirty="0" smtClean="0"/>
            </a:p>
          </p:txBody>
        </p:sp>
      </p:grpSp>
      <p:sp>
        <p:nvSpPr>
          <p:cNvPr id="19" name="Right Arrow 18"/>
          <p:cNvSpPr/>
          <p:nvPr/>
        </p:nvSpPr>
        <p:spPr>
          <a:xfrm>
            <a:off x="1810605" y="1993115"/>
            <a:ext cx="595808" cy="381819"/>
          </a:xfrm>
          <a:prstGeom prst="rightArrow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36" name="Diagram 35"/>
          <p:cNvGraphicFramePr/>
          <p:nvPr>
            <p:extLst/>
          </p:nvPr>
        </p:nvGraphicFramePr>
        <p:xfrm>
          <a:off x="1461739" y="190752"/>
          <a:ext cx="2862445" cy="6766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0" name="Group 39"/>
          <p:cNvGrpSpPr/>
          <p:nvPr/>
        </p:nvGrpSpPr>
        <p:grpSpPr>
          <a:xfrm>
            <a:off x="4288367" y="3076850"/>
            <a:ext cx="4374732" cy="2898586"/>
            <a:chOff x="1115616" y="2852936"/>
            <a:chExt cx="4374732" cy="28985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Oval 40"/>
                <p:cNvSpPr/>
                <p:nvPr/>
              </p:nvSpPr>
              <p:spPr>
                <a:xfrm>
                  <a:off x="2250538" y="3829260"/>
                  <a:ext cx="460587" cy="45381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Oval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0538" y="3829260"/>
                  <a:ext cx="460587" cy="453812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/>
                <p:cNvSpPr/>
                <p:nvPr/>
              </p:nvSpPr>
              <p:spPr>
                <a:xfrm>
                  <a:off x="3340064" y="5055194"/>
                  <a:ext cx="460587" cy="453812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0064" y="5055194"/>
                  <a:ext cx="460587" cy="453812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  <a:prstDash val="sys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Connector 42"/>
            <p:cNvCxnSpPr/>
            <p:nvPr/>
          </p:nvCxnSpPr>
          <p:spPr>
            <a:xfrm>
              <a:off x="1169868" y="4743410"/>
              <a:ext cx="432048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/>
                <p:cNvSpPr/>
                <p:nvPr/>
              </p:nvSpPr>
              <p:spPr>
                <a:xfrm>
                  <a:off x="4028912" y="5055194"/>
                  <a:ext cx="460587" cy="453812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Oval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8912" y="5055194"/>
                  <a:ext cx="460587" cy="453812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  <a:prstDash val="sys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/>
                <p:cNvSpPr/>
                <p:nvPr/>
              </p:nvSpPr>
              <p:spPr>
                <a:xfrm>
                  <a:off x="2651216" y="5055194"/>
                  <a:ext cx="460587" cy="453812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Oval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1216" y="5055194"/>
                  <a:ext cx="460587" cy="453812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  <a:prstDash val="sys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Content Placeholder 2"/>
            <p:cNvSpPr txBox="1">
              <a:spLocks/>
            </p:cNvSpPr>
            <p:nvPr/>
          </p:nvSpPr>
          <p:spPr>
            <a:xfrm>
              <a:off x="1115616" y="3894203"/>
              <a:ext cx="1062364" cy="306298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Clusters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Content Placeholder 2"/>
            <p:cNvSpPr txBox="1">
              <a:spLocks/>
            </p:cNvSpPr>
            <p:nvPr/>
          </p:nvSpPr>
          <p:spPr>
            <a:xfrm>
              <a:off x="1143431" y="5128951"/>
              <a:ext cx="818525" cy="306298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States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Straight Arrow Connector 47"/>
            <p:cNvCxnSpPr>
              <a:stCxn id="45" idx="0"/>
              <a:endCxn id="41" idx="4"/>
            </p:cNvCxnSpPr>
            <p:nvPr/>
          </p:nvCxnSpPr>
          <p:spPr>
            <a:xfrm flipH="1" flipV="1">
              <a:off x="2480832" y="4283072"/>
              <a:ext cx="400678" cy="77212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48"/>
                <p:cNvSpPr/>
                <p:nvPr/>
              </p:nvSpPr>
              <p:spPr>
                <a:xfrm>
                  <a:off x="3027766" y="3847096"/>
                  <a:ext cx="460587" cy="453812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Oval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7766" y="3847096"/>
                  <a:ext cx="460587" cy="453812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Oval 49"/>
                <p:cNvSpPr/>
                <p:nvPr/>
              </p:nvSpPr>
              <p:spPr>
                <a:xfrm>
                  <a:off x="4095019" y="3847395"/>
                  <a:ext cx="460587" cy="453812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Oval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5019" y="3847395"/>
                  <a:ext cx="460587" cy="453812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/>
                <p:cNvSpPr/>
                <p:nvPr/>
              </p:nvSpPr>
              <p:spPr>
                <a:xfrm>
                  <a:off x="4575847" y="3840706"/>
                  <a:ext cx="460587" cy="453812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Oval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5847" y="3840706"/>
                  <a:ext cx="460587" cy="453812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/>
            <p:cNvCxnSpPr>
              <a:stCxn id="45" idx="0"/>
              <a:endCxn id="49" idx="4"/>
            </p:cNvCxnSpPr>
            <p:nvPr/>
          </p:nvCxnSpPr>
          <p:spPr>
            <a:xfrm flipV="1">
              <a:off x="2881510" y="4300908"/>
              <a:ext cx="376550" cy="75428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5" idx="0"/>
              <a:endCxn id="51" idx="4"/>
            </p:cNvCxnSpPr>
            <p:nvPr/>
          </p:nvCxnSpPr>
          <p:spPr>
            <a:xfrm flipV="1">
              <a:off x="2881510" y="4294518"/>
              <a:ext cx="1924631" cy="76067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42" idx="0"/>
              <a:endCxn id="41" idx="4"/>
            </p:cNvCxnSpPr>
            <p:nvPr/>
          </p:nvCxnSpPr>
          <p:spPr>
            <a:xfrm flipH="1" flipV="1">
              <a:off x="2480832" y="4283072"/>
              <a:ext cx="1089526" cy="77212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2" idx="0"/>
              <a:endCxn id="49" idx="4"/>
            </p:cNvCxnSpPr>
            <p:nvPr/>
          </p:nvCxnSpPr>
          <p:spPr>
            <a:xfrm flipH="1" flipV="1">
              <a:off x="3258060" y="4300908"/>
              <a:ext cx="312298" cy="75428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42" idx="0"/>
              <a:endCxn id="50" idx="4"/>
            </p:cNvCxnSpPr>
            <p:nvPr/>
          </p:nvCxnSpPr>
          <p:spPr>
            <a:xfrm flipV="1">
              <a:off x="3570358" y="4301207"/>
              <a:ext cx="754955" cy="75398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44" idx="0"/>
              <a:endCxn id="41" idx="4"/>
            </p:cNvCxnSpPr>
            <p:nvPr/>
          </p:nvCxnSpPr>
          <p:spPr>
            <a:xfrm flipH="1" flipV="1">
              <a:off x="2480832" y="4283072"/>
              <a:ext cx="1778374" cy="77212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44" idx="0"/>
              <a:endCxn id="51" idx="4"/>
            </p:cNvCxnSpPr>
            <p:nvPr/>
          </p:nvCxnSpPr>
          <p:spPr>
            <a:xfrm flipV="1">
              <a:off x="4259206" y="4294518"/>
              <a:ext cx="546935" cy="76067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Content Placeholder 2"/>
            <p:cNvSpPr txBox="1">
              <a:spLocks/>
            </p:cNvSpPr>
            <p:nvPr/>
          </p:nvSpPr>
          <p:spPr>
            <a:xfrm>
              <a:off x="3912445" y="4477948"/>
              <a:ext cx="816616" cy="163986"/>
            </a:xfrm>
            <a:prstGeom prst="rect">
              <a:avLst/>
            </a:prstGeom>
            <a:solidFill>
              <a:schemeClr val="bg1"/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Emission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Freeform 59"/>
            <p:cNvSpPr/>
            <p:nvPr/>
          </p:nvSpPr>
          <p:spPr>
            <a:xfrm rot="20525016" flipH="1" flipV="1">
              <a:off x="3067661" y="5396323"/>
              <a:ext cx="321533" cy="116996"/>
            </a:xfrm>
            <a:custGeom>
              <a:avLst/>
              <a:gdLst>
                <a:gd name="connsiteX0" fmla="*/ 0 w 1341120"/>
                <a:gd name="connsiteY0" fmla="*/ 151608 h 572232"/>
                <a:gd name="connsiteX1" fmla="*/ 804672 w 1341120"/>
                <a:gd name="connsiteY1" fmla="*/ 23592 h 572232"/>
                <a:gd name="connsiteX2" fmla="*/ 1341120 w 1341120"/>
                <a:gd name="connsiteY2" fmla="*/ 572232 h 572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1120" h="572232">
                  <a:moveTo>
                    <a:pt x="0" y="151608"/>
                  </a:moveTo>
                  <a:cubicBezTo>
                    <a:pt x="290576" y="52548"/>
                    <a:pt x="581152" y="-46512"/>
                    <a:pt x="804672" y="23592"/>
                  </a:cubicBezTo>
                  <a:cubicBezTo>
                    <a:pt x="1028192" y="93696"/>
                    <a:pt x="1184656" y="332964"/>
                    <a:pt x="1341120" y="572232"/>
                  </a:cubicBezTo>
                </a:path>
              </a:pathLst>
            </a:custGeom>
            <a:noFill/>
            <a:ln>
              <a:headEnd type="stealth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 rot="9783246" flipH="1" flipV="1">
              <a:off x="3061971" y="5054675"/>
              <a:ext cx="321533" cy="116996"/>
            </a:xfrm>
            <a:custGeom>
              <a:avLst/>
              <a:gdLst>
                <a:gd name="connsiteX0" fmla="*/ 0 w 1341120"/>
                <a:gd name="connsiteY0" fmla="*/ 151608 h 572232"/>
                <a:gd name="connsiteX1" fmla="*/ 804672 w 1341120"/>
                <a:gd name="connsiteY1" fmla="*/ 23592 h 572232"/>
                <a:gd name="connsiteX2" fmla="*/ 1341120 w 1341120"/>
                <a:gd name="connsiteY2" fmla="*/ 572232 h 572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1120" h="572232">
                  <a:moveTo>
                    <a:pt x="0" y="151608"/>
                  </a:moveTo>
                  <a:cubicBezTo>
                    <a:pt x="290576" y="52548"/>
                    <a:pt x="581152" y="-46512"/>
                    <a:pt x="804672" y="23592"/>
                  </a:cubicBezTo>
                  <a:cubicBezTo>
                    <a:pt x="1028192" y="93696"/>
                    <a:pt x="1184656" y="332964"/>
                    <a:pt x="1341120" y="572232"/>
                  </a:cubicBezTo>
                </a:path>
              </a:pathLst>
            </a:custGeom>
            <a:noFill/>
            <a:ln>
              <a:headEnd type="stealth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61"/>
            <p:cNvSpPr/>
            <p:nvPr/>
          </p:nvSpPr>
          <p:spPr>
            <a:xfrm rot="20525016" flipH="1" flipV="1">
              <a:off x="3757061" y="5401988"/>
              <a:ext cx="321533" cy="116996"/>
            </a:xfrm>
            <a:custGeom>
              <a:avLst/>
              <a:gdLst>
                <a:gd name="connsiteX0" fmla="*/ 0 w 1341120"/>
                <a:gd name="connsiteY0" fmla="*/ 151608 h 572232"/>
                <a:gd name="connsiteX1" fmla="*/ 804672 w 1341120"/>
                <a:gd name="connsiteY1" fmla="*/ 23592 h 572232"/>
                <a:gd name="connsiteX2" fmla="*/ 1341120 w 1341120"/>
                <a:gd name="connsiteY2" fmla="*/ 572232 h 572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1120" h="572232">
                  <a:moveTo>
                    <a:pt x="0" y="151608"/>
                  </a:moveTo>
                  <a:cubicBezTo>
                    <a:pt x="290576" y="52548"/>
                    <a:pt x="581152" y="-46512"/>
                    <a:pt x="804672" y="23592"/>
                  </a:cubicBezTo>
                  <a:cubicBezTo>
                    <a:pt x="1028192" y="93696"/>
                    <a:pt x="1184656" y="332964"/>
                    <a:pt x="1341120" y="572232"/>
                  </a:cubicBezTo>
                </a:path>
              </a:pathLst>
            </a:custGeom>
            <a:noFill/>
            <a:ln>
              <a:headEnd type="stealth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Arc 62"/>
            <p:cNvSpPr/>
            <p:nvPr/>
          </p:nvSpPr>
          <p:spPr>
            <a:xfrm rot="588857">
              <a:off x="4214414" y="5266487"/>
              <a:ext cx="483886" cy="485035"/>
            </a:xfrm>
            <a:prstGeom prst="arc">
              <a:avLst>
                <a:gd name="adj1" fmla="val 16200000"/>
                <a:gd name="adj2" fmla="val 10185818"/>
              </a:avLst>
            </a:prstGeom>
            <a:noFill/>
            <a:ln>
              <a:headEnd type="stealth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64" name="Arc 63"/>
            <p:cNvSpPr/>
            <p:nvPr/>
          </p:nvSpPr>
          <p:spPr>
            <a:xfrm rot="5129880">
              <a:off x="2454743" y="5266488"/>
              <a:ext cx="483886" cy="485035"/>
            </a:xfrm>
            <a:prstGeom prst="arc">
              <a:avLst>
                <a:gd name="adj1" fmla="val 16200000"/>
                <a:gd name="adj2" fmla="val 10185818"/>
              </a:avLst>
            </a:prstGeom>
            <a:noFill/>
            <a:ln>
              <a:headEnd type="stealth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65" name="Freeform 64"/>
            <p:cNvSpPr/>
            <p:nvPr/>
          </p:nvSpPr>
          <p:spPr>
            <a:xfrm>
              <a:off x="2253899" y="4819031"/>
              <a:ext cx="2663952" cy="334304"/>
            </a:xfrm>
            <a:custGeom>
              <a:avLst/>
              <a:gdLst>
                <a:gd name="connsiteX0" fmla="*/ 381076 w 2421092"/>
                <a:gd name="connsiteY0" fmla="*/ 597432 h 597432"/>
                <a:gd name="connsiteX1" fmla="*/ 39700 w 2421092"/>
                <a:gd name="connsiteY1" fmla="*/ 225576 h 597432"/>
                <a:gd name="connsiteX2" fmla="*/ 1197940 w 2421092"/>
                <a:gd name="connsiteY2" fmla="*/ 24 h 597432"/>
                <a:gd name="connsiteX3" fmla="*/ 2386660 w 2421092"/>
                <a:gd name="connsiteY3" fmla="*/ 213384 h 597432"/>
                <a:gd name="connsiteX4" fmla="*/ 1984324 w 2421092"/>
                <a:gd name="connsiteY4" fmla="*/ 554760 h 59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1092" h="597432">
                  <a:moveTo>
                    <a:pt x="381076" y="597432"/>
                  </a:moveTo>
                  <a:cubicBezTo>
                    <a:pt x="142316" y="461288"/>
                    <a:pt x="-96444" y="325144"/>
                    <a:pt x="39700" y="225576"/>
                  </a:cubicBezTo>
                  <a:cubicBezTo>
                    <a:pt x="175844" y="126008"/>
                    <a:pt x="806780" y="2056"/>
                    <a:pt x="1197940" y="24"/>
                  </a:cubicBezTo>
                  <a:cubicBezTo>
                    <a:pt x="1589100" y="-2008"/>
                    <a:pt x="2255596" y="120928"/>
                    <a:pt x="2386660" y="213384"/>
                  </a:cubicBezTo>
                  <a:cubicBezTo>
                    <a:pt x="2517724" y="305840"/>
                    <a:pt x="2251024" y="430300"/>
                    <a:pt x="1984324" y="554760"/>
                  </a:cubicBezTo>
                </a:path>
              </a:pathLst>
            </a:custGeom>
            <a:noFill/>
            <a:ln>
              <a:tailEnd type="stealth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Content Placeholder 2"/>
            <p:cNvSpPr txBox="1">
              <a:spLocks/>
            </p:cNvSpPr>
            <p:nvPr/>
          </p:nvSpPr>
          <p:spPr>
            <a:xfrm>
              <a:off x="4457708" y="5477946"/>
              <a:ext cx="816616" cy="163986"/>
            </a:xfrm>
            <a:prstGeom prst="rect">
              <a:avLst/>
            </a:prstGeom>
            <a:solidFill>
              <a:schemeClr val="bg1"/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Transition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1726480" y="2925213"/>
              <a:ext cx="3691859" cy="738077"/>
              <a:chOff x="1186933" y="2903477"/>
              <a:chExt cx="7704858" cy="1681934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012" t="28353" r="14941" b="14940"/>
              <a:stretch/>
            </p:blipFill>
            <p:spPr>
              <a:xfrm>
                <a:off x="6065319" y="3281073"/>
                <a:ext cx="1765893" cy="672129"/>
              </a:xfrm>
              <a:prstGeom prst="rect">
                <a:avLst/>
              </a:prstGeom>
            </p:spPr>
          </p:pic>
          <p:pic>
            <p:nvPicPr>
              <p:cNvPr id="75" name="Picture 74"/>
              <p:cNvPicPr>
                <a:picLocks noChangeAspect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012" t="28353" r="14941" b="14940"/>
              <a:stretch/>
            </p:blipFill>
            <p:spPr>
              <a:xfrm>
                <a:off x="6948267" y="3281071"/>
                <a:ext cx="882945" cy="672129"/>
              </a:xfrm>
              <a:prstGeom prst="rect">
                <a:avLst/>
              </a:prstGeom>
            </p:spPr>
          </p:pic>
          <p:pic>
            <p:nvPicPr>
              <p:cNvPr id="76" name="Picture 75"/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6933" y="2903477"/>
                <a:ext cx="7704858" cy="1681934"/>
              </a:xfrm>
              <a:prstGeom prst="rect">
                <a:avLst/>
              </a:prstGeom>
            </p:spPr>
          </p:pic>
          <p:sp>
            <p:nvSpPr>
              <p:cNvPr id="77" name="Freeform 76"/>
              <p:cNvSpPr/>
              <p:nvPr/>
            </p:nvSpPr>
            <p:spPr>
              <a:xfrm>
                <a:off x="1791479" y="3281688"/>
                <a:ext cx="1856791" cy="1197004"/>
              </a:xfrm>
              <a:custGeom>
                <a:avLst/>
                <a:gdLst>
                  <a:gd name="connsiteX0" fmla="*/ 0 w 1856791"/>
                  <a:gd name="connsiteY0" fmla="*/ 1197005 h 1197005"/>
                  <a:gd name="connsiteX1" fmla="*/ 307910 w 1856791"/>
                  <a:gd name="connsiteY1" fmla="*/ 1085038 h 1197005"/>
                  <a:gd name="connsiteX2" fmla="*/ 457200 w 1856791"/>
                  <a:gd name="connsiteY2" fmla="*/ 907756 h 1197005"/>
                  <a:gd name="connsiteX3" fmla="*/ 587828 w 1856791"/>
                  <a:gd name="connsiteY3" fmla="*/ 637168 h 1197005"/>
                  <a:gd name="connsiteX4" fmla="*/ 709126 w 1856791"/>
                  <a:gd name="connsiteY4" fmla="*/ 357250 h 1197005"/>
                  <a:gd name="connsiteX5" fmla="*/ 830424 w 1856791"/>
                  <a:gd name="connsiteY5" fmla="*/ 68001 h 1197005"/>
                  <a:gd name="connsiteX6" fmla="*/ 914400 w 1856791"/>
                  <a:gd name="connsiteY6" fmla="*/ 21348 h 1197005"/>
                  <a:gd name="connsiteX7" fmla="*/ 970383 w 1856791"/>
                  <a:gd name="connsiteY7" fmla="*/ 2687 h 1197005"/>
                  <a:gd name="connsiteX8" fmla="*/ 1073020 w 1856791"/>
                  <a:gd name="connsiteY8" fmla="*/ 77331 h 1197005"/>
                  <a:gd name="connsiteX9" fmla="*/ 1250302 w 1856791"/>
                  <a:gd name="connsiteY9" fmla="*/ 431895 h 1197005"/>
                  <a:gd name="connsiteX10" fmla="*/ 1436914 w 1856791"/>
                  <a:gd name="connsiteY10" fmla="*/ 833111 h 1197005"/>
                  <a:gd name="connsiteX11" fmla="*/ 1707502 w 1856791"/>
                  <a:gd name="connsiteY11" fmla="*/ 1122360 h 1197005"/>
                  <a:gd name="connsiteX12" fmla="*/ 1856791 w 1856791"/>
                  <a:gd name="connsiteY12" fmla="*/ 1159682 h 1197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56791" h="1197005">
                    <a:moveTo>
                      <a:pt x="0" y="1197005"/>
                    </a:moveTo>
                    <a:cubicBezTo>
                      <a:pt x="115855" y="1165125"/>
                      <a:pt x="231710" y="1133246"/>
                      <a:pt x="307910" y="1085038"/>
                    </a:cubicBezTo>
                    <a:cubicBezTo>
                      <a:pt x="384110" y="1036830"/>
                      <a:pt x="410547" y="982401"/>
                      <a:pt x="457200" y="907756"/>
                    </a:cubicBezTo>
                    <a:cubicBezTo>
                      <a:pt x="503853" y="833111"/>
                      <a:pt x="545840" y="728919"/>
                      <a:pt x="587828" y="637168"/>
                    </a:cubicBezTo>
                    <a:cubicBezTo>
                      <a:pt x="629816" y="545417"/>
                      <a:pt x="668693" y="452111"/>
                      <a:pt x="709126" y="357250"/>
                    </a:cubicBezTo>
                    <a:cubicBezTo>
                      <a:pt x="749559" y="262389"/>
                      <a:pt x="796212" y="123985"/>
                      <a:pt x="830424" y="68001"/>
                    </a:cubicBezTo>
                    <a:cubicBezTo>
                      <a:pt x="864636" y="12017"/>
                      <a:pt x="891074" y="32234"/>
                      <a:pt x="914400" y="21348"/>
                    </a:cubicBezTo>
                    <a:cubicBezTo>
                      <a:pt x="937726" y="10462"/>
                      <a:pt x="943946" y="-6643"/>
                      <a:pt x="970383" y="2687"/>
                    </a:cubicBezTo>
                    <a:cubicBezTo>
                      <a:pt x="996820" y="12017"/>
                      <a:pt x="1026367" y="5796"/>
                      <a:pt x="1073020" y="77331"/>
                    </a:cubicBezTo>
                    <a:cubicBezTo>
                      <a:pt x="1119673" y="148866"/>
                      <a:pt x="1189653" y="305932"/>
                      <a:pt x="1250302" y="431895"/>
                    </a:cubicBezTo>
                    <a:cubicBezTo>
                      <a:pt x="1310951" y="557858"/>
                      <a:pt x="1360714" y="718034"/>
                      <a:pt x="1436914" y="833111"/>
                    </a:cubicBezTo>
                    <a:cubicBezTo>
                      <a:pt x="1513114" y="948188"/>
                      <a:pt x="1637523" y="1067931"/>
                      <a:pt x="1707502" y="1122360"/>
                    </a:cubicBezTo>
                    <a:cubicBezTo>
                      <a:pt x="1777482" y="1176788"/>
                      <a:pt x="1817136" y="1168235"/>
                      <a:pt x="1856791" y="1159682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 77"/>
              <p:cNvSpPr/>
              <p:nvPr/>
            </p:nvSpPr>
            <p:spPr>
              <a:xfrm>
                <a:off x="2476977" y="3584774"/>
                <a:ext cx="3653064" cy="902653"/>
              </a:xfrm>
              <a:custGeom>
                <a:avLst/>
                <a:gdLst>
                  <a:gd name="connsiteX0" fmla="*/ 0 w 1856791"/>
                  <a:gd name="connsiteY0" fmla="*/ 1197005 h 1197005"/>
                  <a:gd name="connsiteX1" fmla="*/ 307910 w 1856791"/>
                  <a:gd name="connsiteY1" fmla="*/ 1085038 h 1197005"/>
                  <a:gd name="connsiteX2" fmla="*/ 457200 w 1856791"/>
                  <a:gd name="connsiteY2" fmla="*/ 907756 h 1197005"/>
                  <a:gd name="connsiteX3" fmla="*/ 587828 w 1856791"/>
                  <a:gd name="connsiteY3" fmla="*/ 637168 h 1197005"/>
                  <a:gd name="connsiteX4" fmla="*/ 709126 w 1856791"/>
                  <a:gd name="connsiteY4" fmla="*/ 357250 h 1197005"/>
                  <a:gd name="connsiteX5" fmla="*/ 830424 w 1856791"/>
                  <a:gd name="connsiteY5" fmla="*/ 68001 h 1197005"/>
                  <a:gd name="connsiteX6" fmla="*/ 914400 w 1856791"/>
                  <a:gd name="connsiteY6" fmla="*/ 21348 h 1197005"/>
                  <a:gd name="connsiteX7" fmla="*/ 970383 w 1856791"/>
                  <a:gd name="connsiteY7" fmla="*/ 2687 h 1197005"/>
                  <a:gd name="connsiteX8" fmla="*/ 1073020 w 1856791"/>
                  <a:gd name="connsiteY8" fmla="*/ 77331 h 1197005"/>
                  <a:gd name="connsiteX9" fmla="*/ 1250302 w 1856791"/>
                  <a:gd name="connsiteY9" fmla="*/ 431895 h 1197005"/>
                  <a:gd name="connsiteX10" fmla="*/ 1436914 w 1856791"/>
                  <a:gd name="connsiteY10" fmla="*/ 833111 h 1197005"/>
                  <a:gd name="connsiteX11" fmla="*/ 1707502 w 1856791"/>
                  <a:gd name="connsiteY11" fmla="*/ 1122360 h 1197005"/>
                  <a:gd name="connsiteX12" fmla="*/ 1856791 w 1856791"/>
                  <a:gd name="connsiteY12" fmla="*/ 1159682 h 1197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56791" h="1197005">
                    <a:moveTo>
                      <a:pt x="0" y="1197005"/>
                    </a:moveTo>
                    <a:cubicBezTo>
                      <a:pt x="115855" y="1165125"/>
                      <a:pt x="231710" y="1133246"/>
                      <a:pt x="307910" y="1085038"/>
                    </a:cubicBezTo>
                    <a:cubicBezTo>
                      <a:pt x="384110" y="1036830"/>
                      <a:pt x="410547" y="982401"/>
                      <a:pt x="457200" y="907756"/>
                    </a:cubicBezTo>
                    <a:cubicBezTo>
                      <a:pt x="503853" y="833111"/>
                      <a:pt x="545840" y="728919"/>
                      <a:pt x="587828" y="637168"/>
                    </a:cubicBezTo>
                    <a:cubicBezTo>
                      <a:pt x="629816" y="545417"/>
                      <a:pt x="668693" y="452111"/>
                      <a:pt x="709126" y="357250"/>
                    </a:cubicBezTo>
                    <a:cubicBezTo>
                      <a:pt x="749559" y="262389"/>
                      <a:pt x="796212" y="123985"/>
                      <a:pt x="830424" y="68001"/>
                    </a:cubicBezTo>
                    <a:cubicBezTo>
                      <a:pt x="864636" y="12017"/>
                      <a:pt x="891074" y="32234"/>
                      <a:pt x="914400" y="21348"/>
                    </a:cubicBezTo>
                    <a:cubicBezTo>
                      <a:pt x="937726" y="10462"/>
                      <a:pt x="943946" y="-6643"/>
                      <a:pt x="970383" y="2687"/>
                    </a:cubicBezTo>
                    <a:cubicBezTo>
                      <a:pt x="996820" y="12017"/>
                      <a:pt x="1026367" y="5796"/>
                      <a:pt x="1073020" y="77331"/>
                    </a:cubicBezTo>
                    <a:cubicBezTo>
                      <a:pt x="1119673" y="148866"/>
                      <a:pt x="1189653" y="305932"/>
                      <a:pt x="1250302" y="431895"/>
                    </a:cubicBezTo>
                    <a:cubicBezTo>
                      <a:pt x="1310951" y="557858"/>
                      <a:pt x="1360714" y="718034"/>
                      <a:pt x="1436914" y="833111"/>
                    </a:cubicBezTo>
                    <a:cubicBezTo>
                      <a:pt x="1513114" y="948188"/>
                      <a:pt x="1637523" y="1067931"/>
                      <a:pt x="1707502" y="1122360"/>
                    </a:cubicBezTo>
                    <a:cubicBezTo>
                      <a:pt x="1777482" y="1176788"/>
                      <a:pt x="1817136" y="1168235"/>
                      <a:pt x="1856791" y="1159682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4674666" y="3652413"/>
                <a:ext cx="3653064" cy="813684"/>
              </a:xfrm>
              <a:custGeom>
                <a:avLst/>
                <a:gdLst>
                  <a:gd name="connsiteX0" fmla="*/ 0 w 1856791"/>
                  <a:gd name="connsiteY0" fmla="*/ 1197005 h 1197005"/>
                  <a:gd name="connsiteX1" fmla="*/ 307910 w 1856791"/>
                  <a:gd name="connsiteY1" fmla="*/ 1085038 h 1197005"/>
                  <a:gd name="connsiteX2" fmla="*/ 457200 w 1856791"/>
                  <a:gd name="connsiteY2" fmla="*/ 907756 h 1197005"/>
                  <a:gd name="connsiteX3" fmla="*/ 587828 w 1856791"/>
                  <a:gd name="connsiteY3" fmla="*/ 637168 h 1197005"/>
                  <a:gd name="connsiteX4" fmla="*/ 709126 w 1856791"/>
                  <a:gd name="connsiteY4" fmla="*/ 357250 h 1197005"/>
                  <a:gd name="connsiteX5" fmla="*/ 830424 w 1856791"/>
                  <a:gd name="connsiteY5" fmla="*/ 68001 h 1197005"/>
                  <a:gd name="connsiteX6" fmla="*/ 914400 w 1856791"/>
                  <a:gd name="connsiteY6" fmla="*/ 21348 h 1197005"/>
                  <a:gd name="connsiteX7" fmla="*/ 970383 w 1856791"/>
                  <a:gd name="connsiteY7" fmla="*/ 2687 h 1197005"/>
                  <a:gd name="connsiteX8" fmla="*/ 1073020 w 1856791"/>
                  <a:gd name="connsiteY8" fmla="*/ 77331 h 1197005"/>
                  <a:gd name="connsiteX9" fmla="*/ 1250302 w 1856791"/>
                  <a:gd name="connsiteY9" fmla="*/ 431895 h 1197005"/>
                  <a:gd name="connsiteX10" fmla="*/ 1436914 w 1856791"/>
                  <a:gd name="connsiteY10" fmla="*/ 833111 h 1197005"/>
                  <a:gd name="connsiteX11" fmla="*/ 1707502 w 1856791"/>
                  <a:gd name="connsiteY11" fmla="*/ 1122360 h 1197005"/>
                  <a:gd name="connsiteX12" fmla="*/ 1856791 w 1856791"/>
                  <a:gd name="connsiteY12" fmla="*/ 1159682 h 1197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56791" h="1197005">
                    <a:moveTo>
                      <a:pt x="0" y="1197005"/>
                    </a:moveTo>
                    <a:cubicBezTo>
                      <a:pt x="115855" y="1165125"/>
                      <a:pt x="231710" y="1133246"/>
                      <a:pt x="307910" y="1085038"/>
                    </a:cubicBezTo>
                    <a:cubicBezTo>
                      <a:pt x="384110" y="1036830"/>
                      <a:pt x="410547" y="982401"/>
                      <a:pt x="457200" y="907756"/>
                    </a:cubicBezTo>
                    <a:cubicBezTo>
                      <a:pt x="503853" y="833111"/>
                      <a:pt x="545840" y="728919"/>
                      <a:pt x="587828" y="637168"/>
                    </a:cubicBezTo>
                    <a:cubicBezTo>
                      <a:pt x="629816" y="545417"/>
                      <a:pt x="668693" y="452111"/>
                      <a:pt x="709126" y="357250"/>
                    </a:cubicBezTo>
                    <a:cubicBezTo>
                      <a:pt x="749559" y="262389"/>
                      <a:pt x="796212" y="123985"/>
                      <a:pt x="830424" y="68001"/>
                    </a:cubicBezTo>
                    <a:cubicBezTo>
                      <a:pt x="864636" y="12017"/>
                      <a:pt x="891074" y="32234"/>
                      <a:pt x="914400" y="21348"/>
                    </a:cubicBezTo>
                    <a:cubicBezTo>
                      <a:pt x="937726" y="10462"/>
                      <a:pt x="943946" y="-6643"/>
                      <a:pt x="970383" y="2687"/>
                    </a:cubicBezTo>
                    <a:cubicBezTo>
                      <a:pt x="996820" y="12017"/>
                      <a:pt x="1026367" y="5796"/>
                      <a:pt x="1073020" y="77331"/>
                    </a:cubicBezTo>
                    <a:cubicBezTo>
                      <a:pt x="1119673" y="148866"/>
                      <a:pt x="1189653" y="305932"/>
                      <a:pt x="1250302" y="431895"/>
                    </a:cubicBezTo>
                    <a:cubicBezTo>
                      <a:pt x="1310951" y="557858"/>
                      <a:pt x="1360714" y="718034"/>
                      <a:pt x="1436914" y="833111"/>
                    </a:cubicBezTo>
                    <a:cubicBezTo>
                      <a:pt x="1513114" y="948188"/>
                      <a:pt x="1637523" y="1067931"/>
                      <a:pt x="1707502" y="1122360"/>
                    </a:cubicBezTo>
                    <a:cubicBezTo>
                      <a:pt x="1777482" y="1176788"/>
                      <a:pt x="1817136" y="1168235"/>
                      <a:pt x="1856791" y="1159682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6884902" y="3820701"/>
                <a:ext cx="1389269" cy="645394"/>
              </a:xfrm>
              <a:custGeom>
                <a:avLst/>
                <a:gdLst>
                  <a:gd name="connsiteX0" fmla="*/ 0 w 1856791"/>
                  <a:gd name="connsiteY0" fmla="*/ 1197005 h 1197005"/>
                  <a:gd name="connsiteX1" fmla="*/ 307910 w 1856791"/>
                  <a:gd name="connsiteY1" fmla="*/ 1085038 h 1197005"/>
                  <a:gd name="connsiteX2" fmla="*/ 457200 w 1856791"/>
                  <a:gd name="connsiteY2" fmla="*/ 907756 h 1197005"/>
                  <a:gd name="connsiteX3" fmla="*/ 587828 w 1856791"/>
                  <a:gd name="connsiteY3" fmla="*/ 637168 h 1197005"/>
                  <a:gd name="connsiteX4" fmla="*/ 709126 w 1856791"/>
                  <a:gd name="connsiteY4" fmla="*/ 357250 h 1197005"/>
                  <a:gd name="connsiteX5" fmla="*/ 830424 w 1856791"/>
                  <a:gd name="connsiteY5" fmla="*/ 68001 h 1197005"/>
                  <a:gd name="connsiteX6" fmla="*/ 914400 w 1856791"/>
                  <a:gd name="connsiteY6" fmla="*/ 21348 h 1197005"/>
                  <a:gd name="connsiteX7" fmla="*/ 970383 w 1856791"/>
                  <a:gd name="connsiteY7" fmla="*/ 2687 h 1197005"/>
                  <a:gd name="connsiteX8" fmla="*/ 1073020 w 1856791"/>
                  <a:gd name="connsiteY8" fmla="*/ 77331 h 1197005"/>
                  <a:gd name="connsiteX9" fmla="*/ 1250302 w 1856791"/>
                  <a:gd name="connsiteY9" fmla="*/ 431895 h 1197005"/>
                  <a:gd name="connsiteX10" fmla="*/ 1436914 w 1856791"/>
                  <a:gd name="connsiteY10" fmla="*/ 833111 h 1197005"/>
                  <a:gd name="connsiteX11" fmla="*/ 1707502 w 1856791"/>
                  <a:gd name="connsiteY11" fmla="*/ 1122360 h 1197005"/>
                  <a:gd name="connsiteX12" fmla="*/ 1856791 w 1856791"/>
                  <a:gd name="connsiteY12" fmla="*/ 1159682 h 1197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56791" h="1197005">
                    <a:moveTo>
                      <a:pt x="0" y="1197005"/>
                    </a:moveTo>
                    <a:cubicBezTo>
                      <a:pt x="115855" y="1165125"/>
                      <a:pt x="231710" y="1133246"/>
                      <a:pt x="307910" y="1085038"/>
                    </a:cubicBezTo>
                    <a:cubicBezTo>
                      <a:pt x="384110" y="1036830"/>
                      <a:pt x="410547" y="982401"/>
                      <a:pt x="457200" y="907756"/>
                    </a:cubicBezTo>
                    <a:cubicBezTo>
                      <a:pt x="503853" y="833111"/>
                      <a:pt x="545840" y="728919"/>
                      <a:pt x="587828" y="637168"/>
                    </a:cubicBezTo>
                    <a:cubicBezTo>
                      <a:pt x="629816" y="545417"/>
                      <a:pt x="668693" y="452111"/>
                      <a:pt x="709126" y="357250"/>
                    </a:cubicBezTo>
                    <a:cubicBezTo>
                      <a:pt x="749559" y="262389"/>
                      <a:pt x="796212" y="123985"/>
                      <a:pt x="830424" y="68001"/>
                    </a:cubicBezTo>
                    <a:cubicBezTo>
                      <a:pt x="864636" y="12017"/>
                      <a:pt x="891074" y="32234"/>
                      <a:pt x="914400" y="21348"/>
                    </a:cubicBezTo>
                    <a:cubicBezTo>
                      <a:pt x="937726" y="10462"/>
                      <a:pt x="943946" y="-6643"/>
                      <a:pt x="970383" y="2687"/>
                    </a:cubicBezTo>
                    <a:cubicBezTo>
                      <a:pt x="996820" y="12017"/>
                      <a:pt x="1026367" y="5796"/>
                      <a:pt x="1073020" y="77331"/>
                    </a:cubicBezTo>
                    <a:cubicBezTo>
                      <a:pt x="1119673" y="148866"/>
                      <a:pt x="1189653" y="305932"/>
                      <a:pt x="1250302" y="431895"/>
                    </a:cubicBezTo>
                    <a:cubicBezTo>
                      <a:pt x="1310951" y="557858"/>
                      <a:pt x="1360714" y="718034"/>
                      <a:pt x="1436914" y="833111"/>
                    </a:cubicBezTo>
                    <a:cubicBezTo>
                      <a:pt x="1513114" y="948188"/>
                      <a:pt x="1637523" y="1067931"/>
                      <a:pt x="1707502" y="1122360"/>
                    </a:cubicBezTo>
                    <a:cubicBezTo>
                      <a:pt x="1777482" y="1176788"/>
                      <a:pt x="1817136" y="1168235"/>
                      <a:pt x="1856791" y="1159682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Connector 67"/>
            <p:cNvCxnSpPr>
              <a:stCxn id="77" idx="7"/>
              <a:endCxn id="41" idx="0"/>
            </p:cNvCxnSpPr>
            <p:nvPr/>
          </p:nvCxnSpPr>
          <p:spPr>
            <a:xfrm flipH="1">
              <a:off x="2480832" y="3092362"/>
              <a:ext cx="291" cy="7368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78" idx="7"/>
              <a:endCxn id="49" idx="0"/>
            </p:cNvCxnSpPr>
            <p:nvPr/>
          </p:nvCxnSpPr>
          <p:spPr>
            <a:xfrm flipH="1">
              <a:off x="3258060" y="3225074"/>
              <a:ext cx="1340" cy="6220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79" idx="7"/>
              <a:endCxn id="50" idx="0"/>
            </p:cNvCxnSpPr>
            <p:nvPr/>
          </p:nvCxnSpPr>
          <p:spPr>
            <a:xfrm>
              <a:off x="4312445" y="3254668"/>
              <a:ext cx="12868" cy="5927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0" idx="7"/>
              <a:endCxn id="51" idx="0"/>
            </p:cNvCxnSpPr>
            <p:nvPr/>
          </p:nvCxnSpPr>
          <p:spPr>
            <a:xfrm>
              <a:off x="4804613" y="3328352"/>
              <a:ext cx="1528" cy="5123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Content Placeholder 2"/>
            <p:cNvSpPr txBox="1">
              <a:spLocks/>
            </p:cNvSpPr>
            <p:nvPr/>
          </p:nvSpPr>
          <p:spPr>
            <a:xfrm>
              <a:off x="1115616" y="2852936"/>
              <a:ext cx="1062364" cy="306298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Behaviours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1169868" y="3159234"/>
              <a:ext cx="432048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928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Conclusion</a:t>
            </a:r>
            <a:endParaRPr lang="en-US" sz="32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13966" y="1026980"/>
            <a:ext cx="2054547" cy="50345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GB" sz="1300" b="1" dirty="0" smtClean="0"/>
              <a:t>Pipeline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743633" y="764704"/>
            <a:ext cx="5220855" cy="1610230"/>
            <a:chOff x="2264393" y="1150933"/>
            <a:chExt cx="5220855" cy="1610230"/>
          </a:xfrm>
        </p:grpSpPr>
        <p:sp>
          <p:nvSpPr>
            <p:cNvPr id="13" name="Content Placeholder 2"/>
            <p:cNvSpPr txBox="1">
              <a:spLocks/>
            </p:cNvSpPr>
            <p:nvPr/>
          </p:nvSpPr>
          <p:spPr>
            <a:xfrm>
              <a:off x="3810765" y="1423917"/>
              <a:ext cx="3259213" cy="1008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300" b="1" dirty="0" smtClean="0"/>
                <a:t>Feature selection:</a:t>
              </a:r>
            </a:p>
            <a:p>
              <a:pPr marL="228600" indent="-228600">
                <a:buFont typeface="Wingdings" panose="05000000000000000000" pitchFamily="2" charset="2"/>
                <a:buChar char="ü"/>
              </a:pPr>
              <a:r>
                <a:rPr lang="en-GB" sz="1300" dirty="0" smtClean="0"/>
                <a:t>Select features by industrial expertise</a:t>
              </a:r>
            </a:p>
            <a:p>
              <a:pPr marL="228600" indent="-228600">
                <a:buFont typeface="Wingdings" panose="05000000000000000000" pitchFamily="2" charset="2"/>
                <a:buChar char="ü"/>
              </a:pPr>
              <a:r>
                <a:rPr lang="en-GB" sz="1300" dirty="0" smtClean="0"/>
                <a:t>Add nonlinear transformation / interaction of existing features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9898" y="1150933"/>
              <a:ext cx="895350" cy="895350"/>
            </a:xfrm>
            <a:prstGeom prst="rect">
              <a:avLst/>
            </a:prstGeom>
          </p:spPr>
        </p:pic>
        <p:cxnSp>
          <p:nvCxnSpPr>
            <p:cNvPr id="15" name="Elbow Connector 14"/>
            <p:cNvCxnSpPr>
              <a:endCxn id="13" idx="1"/>
            </p:cNvCxnSpPr>
            <p:nvPr/>
          </p:nvCxnSpPr>
          <p:spPr>
            <a:xfrm flipV="1">
              <a:off x="2264393" y="1927973"/>
              <a:ext cx="1546372" cy="833190"/>
            </a:xfrm>
            <a:prstGeom prst="bentConnector3">
              <a:avLst>
                <a:gd name="adj1" fmla="val 50000"/>
              </a:avLst>
            </a:prstGeom>
            <a:ln w="381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844608" y="1610340"/>
            <a:ext cx="976119" cy="1144537"/>
            <a:chOff x="55783" y="2035195"/>
            <a:chExt cx="1135013" cy="1135013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83" y="2035195"/>
              <a:ext cx="1135013" cy="1135013"/>
            </a:xfrm>
            <a:prstGeom prst="rect">
              <a:avLst/>
            </a:prstGeom>
          </p:spPr>
        </p:pic>
        <p:sp>
          <p:nvSpPr>
            <p:cNvPr id="18" name="Content Placeholder 2"/>
            <p:cNvSpPr txBox="1">
              <a:spLocks/>
            </p:cNvSpPr>
            <p:nvPr/>
          </p:nvSpPr>
          <p:spPr>
            <a:xfrm>
              <a:off x="55783" y="2047812"/>
              <a:ext cx="1099178" cy="366973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b="1" dirty="0" smtClean="0"/>
                <a:t>Whizz Database</a:t>
              </a:r>
              <a:endParaRPr lang="en-GB" sz="1300" dirty="0" smtClean="0"/>
            </a:p>
          </p:txBody>
        </p:sp>
      </p:grpSp>
      <p:sp>
        <p:nvSpPr>
          <p:cNvPr id="19" name="Right Arrow 18"/>
          <p:cNvSpPr/>
          <p:nvPr/>
        </p:nvSpPr>
        <p:spPr>
          <a:xfrm>
            <a:off x="1810605" y="1993115"/>
            <a:ext cx="595808" cy="381819"/>
          </a:xfrm>
          <a:prstGeom prst="rightArrow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36" name="Diagram 35"/>
          <p:cNvGraphicFramePr/>
          <p:nvPr>
            <p:extLst>
              <p:ext uri="{D42A27DB-BD31-4B8C-83A1-F6EECF244321}">
                <p14:modId xmlns:p14="http://schemas.microsoft.com/office/powerpoint/2010/main" val="951347927"/>
              </p:ext>
            </p:extLst>
          </p:nvPr>
        </p:nvGraphicFramePr>
        <p:xfrm>
          <a:off x="1461739" y="190752"/>
          <a:ext cx="2862445" cy="6766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40" name="Group 39"/>
          <p:cNvGrpSpPr/>
          <p:nvPr/>
        </p:nvGrpSpPr>
        <p:grpSpPr>
          <a:xfrm>
            <a:off x="4288367" y="3076850"/>
            <a:ext cx="4374732" cy="2898586"/>
            <a:chOff x="1115616" y="2852936"/>
            <a:chExt cx="4374732" cy="28985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Oval 40"/>
                <p:cNvSpPr/>
                <p:nvPr/>
              </p:nvSpPr>
              <p:spPr>
                <a:xfrm>
                  <a:off x="2250538" y="3829260"/>
                  <a:ext cx="460587" cy="45381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Oval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0538" y="3829260"/>
                  <a:ext cx="460587" cy="453812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/>
                <p:cNvSpPr/>
                <p:nvPr/>
              </p:nvSpPr>
              <p:spPr>
                <a:xfrm>
                  <a:off x="3340064" y="5055194"/>
                  <a:ext cx="460587" cy="453812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0064" y="5055194"/>
                  <a:ext cx="460587" cy="453812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  <a:prstDash val="sys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Connector 42"/>
            <p:cNvCxnSpPr/>
            <p:nvPr/>
          </p:nvCxnSpPr>
          <p:spPr>
            <a:xfrm>
              <a:off x="1169868" y="4743410"/>
              <a:ext cx="432048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/>
                <p:cNvSpPr/>
                <p:nvPr/>
              </p:nvSpPr>
              <p:spPr>
                <a:xfrm>
                  <a:off x="4028912" y="5055194"/>
                  <a:ext cx="460587" cy="453812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Oval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8912" y="5055194"/>
                  <a:ext cx="460587" cy="453812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  <a:prstDash val="sys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/>
                <p:cNvSpPr/>
                <p:nvPr/>
              </p:nvSpPr>
              <p:spPr>
                <a:xfrm>
                  <a:off x="2651216" y="5055194"/>
                  <a:ext cx="460587" cy="453812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Oval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1216" y="5055194"/>
                  <a:ext cx="460587" cy="453812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  <a:prstDash val="sys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Content Placeholder 2"/>
            <p:cNvSpPr txBox="1">
              <a:spLocks/>
            </p:cNvSpPr>
            <p:nvPr/>
          </p:nvSpPr>
          <p:spPr>
            <a:xfrm>
              <a:off x="1115616" y="3894203"/>
              <a:ext cx="1062364" cy="306298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Clusters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Content Placeholder 2"/>
            <p:cNvSpPr txBox="1">
              <a:spLocks/>
            </p:cNvSpPr>
            <p:nvPr/>
          </p:nvSpPr>
          <p:spPr>
            <a:xfrm>
              <a:off x="1143431" y="5128951"/>
              <a:ext cx="818525" cy="306298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States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Straight Arrow Connector 47"/>
            <p:cNvCxnSpPr>
              <a:stCxn id="45" idx="0"/>
              <a:endCxn id="41" idx="4"/>
            </p:cNvCxnSpPr>
            <p:nvPr/>
          </p:nvCxnSpPr>
          <p:spPr>
            <a:xfrm flipH="1" flipV="1">
              <a:off x="2480832" y="4283072"/>
              <a:ext cx="400678" cy="77212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48"/>
                <p:cNvSpPr/>
                <p:nvPr/>
              </p:nvSpPr>
              <p:spPr>
                <a:xfrm>
                  <a:off x="3027766" y="3847096"/>
                  <a:ext cx="460587" cy="453812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Oval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7766" y="3847096"/>
                  <a:ext cx="460587" cy="453812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Oval 49"/>
                <p:cNvSpPr/>
                <p:nvPr/>
              </p:nvSpPr>
              <p:spPr>
                <a:xfrm>
                  <a:off x="4095019" y="3847395"/>
                  <a:ext cx="460587" cy="453812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Oval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5019" y="3847395"/>
                  <a:ext cx="460587" cy="453812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/>
                <p:cNvSpPr/>
                <p:nvPr/>
              </p:nvSpPr>
              <p:spPr>
                <a:xfrm>
                  <a:off x="4575847" y="3840706"/>
                  <a:ext cx="460587" cy="453812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Oval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5847" y="3840706"/>
                  <a:ext cx="460587" cy="453812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/>
            <p:cNvCxnSpPr>
              <a:stCxn id="45" idx="0"/>
              <a:endCxn id="49" idx="4"/>
            </p:cNvCxnSpPr>
            <p:nvPr/>
          </p:nvCxnSpPr>
          <p:spPr>
            <a:xfrm flipV="1">
              <a:off x="2881510" y="4300908"/>
              <a:ext cx="376550" cy="75428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5" idx="0"/>
              <a:endCxn id="51" idx="4"/>
            </p:cNvCxnSpPr>
            <p:nvPr/>
          </p:nvCxnSpPr>
          <p:spPr>
            <a:xfrm flipV="1">
              <a:off x="2881510" y="4294518"/>
              <a:ext cx="1924631" cy="76067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42" idx="0"/>
              <a:endCxn id="41" idx="4"/>
            </p:cNvCxnSpPr>
            <p:nvPr/>
          </p:nvCxnSpPr>
          <p:spPr>
            <a:xfrm flipH="1" flipV="1">
              <a:off x="2480832" y="4283072"/>
              <a:ext cx="1089526" cy="77212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2" idx="0"/>
              <a:endCxn id="49" idx="4"/>
            </p:cNvCxnSpPr>
            <p:nvPr/>
          </p:nvCxnSpPr>
          <p:spPr>
            <a:xfrm flipH="1" flipV="1">
              <a:off x="3258060" y="4300908"/>
              <a:ext cx="312298" cy="75428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42" idx="0"/>
              <a:endCxn id="50" idx="4"/>
            </p:cNvCxnSpPr>
            <p:nvPr/>
          </p:nvCxnSpPr>
          <p:spPr>
            <a:xfrm flipV="1">
              <a:off x="3570358" y="4301207"/>
              <a:ext cx="754955" cy="75398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44" idx="0"/>
              <a:endCxn id="41" idx="4"/>
            </p:cNvCxnSpPr>
            <p:nvPr/>
          </p:nvCxnSpPr>
          <p:spPr>
            <a:xfrm flipH="1" flipV="1">
              <a:off x="2480832" y="4283072"/>
              <a:ext cx="1778374" cy="77212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44" idx="0"/>
              <a:endCxn id="51" idx="4"/>
            </p:cNvCxnSpPr>
            <p:nvPr/>
          </p:nvCxnSpPr>
          <p:spPr>
            <a:xfrm flipV="1">
              <a:off x="4259206" y="4294518"/>
              <a:ext cx="546935" cy="76067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Content Placeholder 2"/>
            <p:cNvSpPr txBox="1">
              <a:spLocks/>
            </p:cNvSpPr>
            <p:nvPr/>
          </p:nvSpPr>
          <p:spPr>
            <a:xfrm>
              <a:off x="3912445" y="4477948"/>
              <a:ext cx="816616" cy="163986"/>
            </a:xfrm>
            <a:prstGeom prst="rect">
              <a:avLst/>
            </a:prstGeom>
            <a:solidFill>
              <a:schemeClr val="bg1"/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Emission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Freeform 59"/>
            <p:cNvSpPr/>
            <p:nvPr/>
          </p:nvSpPr>
          <p:spPr>
            <a:xfrm rot="20525016" flipH="1" flipV="1">
              <a:off x="3067661" y="5396323"/>
              <a:ext cx="321533" cy="116996"/>
            </a:xfrm>
            <a:custGeom>
              <a:avLst/>
              <a:gdLst>
                <a:gd name="connsiteX0" fmla="*/ 0 w 1341120"/>
                <a:gd name="connsiteY0" fmla="*/ 151608 h 572232"/>
                <a:gd name="connsiteX1" fmla="*/ 804672 w 1341120"/>
                <a:gd name="connsiteY1" fmla="*/ 23592 h 572232"/>
                <a:gd name="connsiteX2" fmla="*/ 1341120 w 1341120"/>
                <a:gd name="connsiteY2" fmla="*/ 572232 h 572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1120" h="572232">
                  <a:moveTo>
                    <a:pt x="0" y="151608"/>
                  </a:moveTo>
                  <a:cubicBezTo>
                    <a:pt x="290576" y="52548"/>
                    <a:pt x="581152" y="-46512"/>
                    <a:pt x="804672" y="23592"/>
                  </a:cubicBezTo>
                  <a:cubicBezTo>
                    <a:pt x="1028192" y="93696"/>
                    <a:pt x="1184656" y="332964"/>
                    <a:pt x="1341120" y="572232"/>
                  </a:cubicBezTo>
                </a:path>
              </a:pathLst>
            </a:custGeom>
            <a:noFill/>
            <a:ln>
              <a:headEnd type="stealth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 rot="9783246" flipH="1" flipV="1">
              <a:off x="3061971" y="5054675"/>
              <a:ext cx="321533" cy="116996"/>
            </a:xfrm>
            <a:custGeom>
              <a:avLst/>
              <a:gdLst>
                <a:gd name="connsiteX0" fmla="*/ 0 w 1341120"/>
                <a:gd name="connsiteY0" fmla="*/ 151608 h 572232"/>
                <a:gd name="connsiteX1" fmla="*/ 804672 w 1341120"/>
                <a:gd name="connsiteY1" fmla="*/ 23592 h 572232"/>
                <a:gd name="connsiteX2" fmla="*/ 1341120 w 1341120"/>
                <a:gd name="connsiteY2" fmla="*/ 572232 h 572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1120" h="572232">
                  <a:moveTo>
                    <a:pt x="0" y="151608"/>
                  </a:moveTo>
                  <a:cubicBezTo>
                    <a:pt x="290576" y="52548"/>
                    <a:pt x="581152" y="-46512"/>
                    <a:pt x="804672" y="23592"/>
                  </a:cubicBezTo>
                  <a:cubicBezTo>
                    <a:pt x="1028192" y="93696"/>
                    <a:pt x="1184656" y="332964"/>
                    <a:pt x="1341120" y="572232"/>
                  </a:cubicBezTo>
                </a:path>
              </a:pathLst>
            </a:custGeom>
            <a:noFill/>
            <a:ln>
              <a:headEnd type="stealth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61"/>
            <p:cNvSpPr/>
            <p:nvPr/>
          </p:nvSpPr>
          <p:spPr>
            <a:xfrm rot="20525016" flipH="1" flipV="1">
              <a:off x="3757061" y="5401988"/>
              <a:ext cx="321533" cy="116996"/>
            </a:xfrm>
            <a:custGeom>
              <a:avLst/>
              <a:gdLst>
                <a:gd name="connsiteX0" fmla="*/ 0 w 1341120"/>
                <a:gd name="connsiteY0" fmla="*/ 151608 h 572232"/>
                <a:gd name="connsiteX1" fmla="*/ 804672 w 1341120"/>
                <a:gd name="connsiteY1" fmla="*/ 23592 h 572232"/>
                <a:gd name="connsiteX2" fmla="*/ 1341120 w 1341120"/>
                <a:gd name="connsiteY2" fmla="*/ 572232 h 572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1120" h="572232">
                  <a:moveTo>
                    <a:pt x="0" y="151608"/>
                  </a:moveTo>
                  <a:cubicBezTo>
                    <a:pt x="290576" y="52548"/>
                    <a:pt x="581152" y="-46512"/>
                    <a:pt x="804672" y="23592"/>
                  </a:cubicBezTo>
                  <a:cubicBezTo>
                    <a:pt x="1028192" y="93696"/>
                    <a:pt x="1184656" y="332964"/>
                    <a:pt x="1341120" y="572232"/>
                  </a:cubicBezTo>
                </a:path>
              </a:pathLst>
            </a:custGeom>
            <a:noFill/>
            <a:ln>
              <a:headEnd type="stealth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Arc 62"/>
            <p:cNvSpPr/>
            <p:nvPr/>
          </p:nvSpPr>
          <p:spPr>
            <a:xfrm rot="588857">
              <a:off x="4214414" y="5266487"/>
              <a:ext cx="483886" cy="485035"/>
            </a:xfrm>
            <a:prstGeom prst="arc">
              <a:avLst>
                <a:gd name="adj1" fmla="val 16200000"/>
                <a:gd name="adj2" fmla="val 10185818"/>
              </a:avLst>
            </a:prstGeom>
            <a:noFill/>
            <a:ln>
              <a:headEnd type="stealth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64" name="Arc 63"/>
            <p:cNvSpPr/>
            <p:nvPr/>
          </p:nvSpPr>
          <p:spPr>
            <a:xfrm rot="5129880">
              <a:off x="2454743" y="5266488"/>
              <a:ext cx="483886" cy="485035"/>
            </a:xfrm>
            <a:prstGeom prst="arc">
              <a:avLst>
                <a:gd name="adj1" fmla="val 16200000"/>
                <a:gd name="adj2" fmla="val 10185818"/>
              </a:avLst>
            </a:prstGeom>
            <a:noFill/>
            <a:ln>
              <a:headEnd type="stealth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65" name="Freeform 64"/>
            <p:cNvSpPr/>
            <p:nvPr/>
          </p:nvSpPr>
          <p:spPr>
            <a:xfrm>
              <a:off x="2253899" y="4819031"/>
              <a:ext cx="2663952" cy="334304"/>
            </a:xfrm>
            <a:custGeom>
              <a:avLst/>
              <a:gdLst>
                <a:gd name="connsiteX0" fmla="*/ 381076 w 2421092"/>
                <a:gd name="connsiteY0" fmla="*/ 597432 h 597432"/>
                <a:gd name="connsiteX1" fmla="*/ 39700 w 2421092"/>
                <a:gd name="connsiteY1" fmla="*/ 225576 h 597432"/>
                <a:gd name="connsiteX2" fmla="*/ 1197940 w 2421092"/>
                <a:gd name="connsiteY2" fmla="*/ 24 h 597432"/>
                <a:gd name="connsiteX3" fmla="*/ 2386660 w 2421092"/>
                <a:gd name="connsiteY3" fmla="*/ 213384 h 597432"/>
                <a:gd name="connsiteX4" fmla="*/ 1984324 w 2421092"/>
                <a:gd name="connsiteY4" fmla="*/ 554760 h 59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1092" h="597432">
                  <a:moveTo>
                    <a:pt x="381076" y="597432"/>
                  </a:moveTo>
                  <a:cubicBezTo>
                    <a:pt x="142316" y="461288"/>
                    <a:pt x="-96444" y="325144"/>
                    <a:pt x="39700" y="225576"/>
                  </a:cubicBezTo>
                  <a:cubicBezTo>
                    <a:pt x="175844" y="126008"/>
                    <a:pt x="806780" y="2056"/>
                    <a:pt x="1197940" y="24"/>
                  </a:cubicBezTo>
                  <a:cubicBezTo>
                    <a:pt x="1589100" y="-2008"/>
                    <a:pt x="2255596" y="120928"/>
                    <a:pt x="2386660" y="213384"/>
                  </a:cubicBezTo>
                  <a:cubicBezTo>
                    <a:pt x="2517724" y="305840"/>
                    <a:pt x="2251024" y="430300"/>
                    <a:pt x="1984324" y="554760"/>
                  </a:cubicBezTo>
                </a:path>
              </a:pathLst>
            </a:custGeom>
            <a:noFill/>
            <a:ln>
              <a:tailEnd type="stealth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Content Placeholder 2"/>
            <p:cNvSpPr txBox="1">
              <a:spLocks/>
            </p:cNvSpPr>
            <p:nvPr/>
          </p:nvSpPr>
          <p:spPr>
            <a:xfrm>
              <a:off x="4457708" y="5477946"/>
              <a:ext cx="816616" cy="163986"/>
            </a:xfrm>
            <a:prstGeom prst="rect">
              <a:avLst/>
            </a:prstGeom>
            <a:solidFill>
              <a:schemeClr val="bg1"/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Transition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1726480" y="2925213"/>
              <a:ext cx="3691859" cy="738077"/>
              <a:chOff x="1186933" y="2903477"/>
              <a:chExt cx="7704858" cy="1681934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 rotWithShape="1"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012" t="28353" r="14941" b="14940"/>
              <a:stretch/>
            </p:blipFill>
            <p:spPr>
              <a:xfrm>
                <a:off x="6065319" y="3281073"/>
                <a:ext cx="1765893" cy="672129"/>
              </a:xfrm>
              <a:prstGeom prst="rect">
                <a:avLst/>
              </a:prstGeom>
            </p:spPr>
          </p:pic>
          <p:pic>
            <p:nvPicPr>
              <p:cNvPr id="75" name="Picture 74"/>
              <p:cNvPicPr>
                <a:picLocks noChangeAspect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012" t="28353" r="14941" b="14940"/>
              <a:stretch/>
            </p:blipFill>
            <p:spPr>
              <a:xfrm>
                <a:off x="6948267" y="3281071"/>
                <a:ext cx="882945" cy="672129"/>
              </a:xfrm>
              <a:prstGeom prst="rect">
                <a:avLst/>
              </a:prstGeom>
            </p:spPr>
          </p:pic>
          <p:pic>
            <p:nvPicPr>
              <p:cNvPr id="76" name="Picture 75"/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6933" y="2903477"/>
                <a:ext cx="7704858" cy="1681934"/>
              </a:xfrm>
              <a:prstGeom prst="rect">
                <a:avLst/>
              </a:prstGeom>
            </p:spPr>
          </p:pic>
          <p:sp>
            <p:nvSpPr>
              <p:cNvPr id="77" name="Freeform 76"/>
              <p:cNvSpPr/>
              <p:nvPr/>
            </p:nvSpPr>
            <p:spPr>
              <a:xfrm>
                <a:off x="1791479" y="3281688"/>
                <a:ext cx="1856791" cy="1197004"/>
              </a:xfrm>
              <a:custGeom>
                <a:avLst/>
                <a:gdLst>
                  <a:gd name="connsiteX0" fmla="*/ 0 w 1856791"/>
                  <a:gd name="connsiteY0" fmla="*/ 1197005 h 1197005"/>
                  <a:gd name="connsiteX1" fmla="*/ 307910 w 1856791"/>
                  <a:gd name="connsiteY1" fmla="*/ 1085038 h 1197005"/>
                  <a:gd name="connsiteX2" fmla="*/ 457200 w 1856791"/>
                  <a:gd name="connsiteY2" fmla="*/ 907756 h 1197005"/>
                  <a:gd name="connsiteX3" fmla="*/ 587828 w 1856791"/>
                  <a:gd name="connsiteY3" fmla="*/ 637168 h 1197005"/>
                  <a:gd name="connsiteX4" fmla="*/ 709126 w 1856791"/>
                  <a:gd name="connsiteY4" fmla="*/ 357250 h 1197005"/>
                  <a:gd name="connsiteX5" fmla="*/ 830424 w 1856791"/>
                  <a:gd name="connsiteY5" fmla="*/ 68001 h 1197005"/>
                  <a:gd name="connsiteX6" fmla="*/ 914400 w 1856791"/>
                  <a:gd name="connsiteY6" fmla="*/ 21348 h 1197005"/>
                  <a:gd name="connsiteX7" fmla="*/ 970383 w 1856791"/>
                  <a:gd name="connsiteY7" fmla="*/ 2687 h 1197005"/>
                  <a:gd name="connsiteX8" fmla="*/ 1073020 w 1856791"/>
                  <a:gd name="connsiteY8" fmla="*/ 77331 h 1197005"/>
                  <a:gd name="connsiteX9" fmla="*/ 1250302 w 1856791"/>
                  <a:gd name="connsiteY9" fmla="*/ 431895 h 1197005"/>
                  <a:gd name="connsiteX10" fmla="*/ 1436914 w 1856791"/>
                  <a:gd name="connsiteY10" fmla="*/ 833111 h 1197005"/>
                  <a:gd name="connsiteX11" fmla="*/ 1707502 w 1856791"/>
                  <a:gd name="connsiteY11" fmla="*/ 1122360 h 1197005"/>
                  <a:gd name="connsiteX12" fmla="*/ 1856791 w 1856791"/>
                  <a:gd name="connsiteY12" fmla="*/ 1159682 h 1197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56791" h="1197005">
                    <a:moveTo>
                      <a:pt x="0" y="1197005"/>
                    </a:moveTo>
                    <a:cubicBezTo>
                      <a:pt x="115855" y="1165125"/>
                      <a:pt x="231710" y="1133246"/>
                      <a:pt x="307910" y="1085038"/>
                    </a:cubicBezTo>
                    <a:cubicBezTo>
                      <a:pt x="384110" y="1036830"/>
                      <a:pt x="410547" y="982401"/>
                      <a:pt x="457200" y="907756"/>
                    </a:cubicBezTo>
                    <a:cubicBezTo>
                      <a:pt x="503853" y="833111"/>
                      <a:pt x="545840" y="728919"/>
                      <a:pt x="587828" y="637168"/>
                    </a:cubicBezTo>
                    <a:cubicBezTo>
                      <a:pt x="629816" y="545417"/>
                      <a:pt x="668693" y="452111"/>
                      <a:pt x="709126" y="357250"/>
                    </a:cubicBezTo>
                    <a:cubicBezTo>
                      <a:pt x="749559" y="262389"/>
                      <a:pt x="796212" y="123985"/>
                      <a:pt x="830424" y="68001"/>
                    </a:cubicBezTo>
                    <a:cubicBezTo>
                      <a:pt x="864636" y="12017"/>
                      <a:pt x="891074" y="32234"/>
                      <a:pt x="914400" y="21348"/>
                    </a:cubicBezTo>
                    <a:cubicBezTo>
                      <a:pt x="937726" y="10462"/>
                      <a:pt x="943946" y="-6643"/>
                      <a:pt x="970383" y="2687"/>
                    </a:cubicBezTo>
                    <a:cubicBezTo>
                      <a:pt x="996820" y="12017"/>
                      <a:pt x="1026367" y="5796"/>
                      <a:pt x="1073020" y="77331"/>
                    </a:cubicBezTo>
                    <a:cubicBezTo>
                      <a:pt x="1119673" y="148866"/>
                      <a:pt x="1189653" y="305932"/>
                      <a:pt x="1250302" y="431895"/>
                    </a:cubicBezTo>
                    <a:cubicBezTo>
                      <a:pt x="1310951" y="557858"/>
                      <a:pt x="1360714" y="718034"/>
                      <a:pt x="1436914" y="833111"/>
                    </a:cubicBezTo>
                    <a:cubicBezTo>
                      <a:pt x="1513114" y="948188"/>
                      <a:pt x="1637523" y="1067931"/>
                      <a:pt x="1707502" y="1122360"/>
                    </a:cubicBezTo>
                    <a:cubicBezTo>
                      <a:pt x="1777482" y="1176788"/>
                      <a:pt x="1817136" y="1168235"/>
                      <a:pt x="1856791" y="1159682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 77"/>
              <p:cNvSpPr/>
              <p:nvPr/>
            </p:nvSpPr>
            <p:spPr>
              <a:xfrm>
                <a:off x="2476977" y="3584774"/>
                <a:ext cx="3653064" cy="902653"/>
              </a:xfrm>
              <a:custGeom>
                <a:avLst/>
                <a:gdLst>
                  <a:gd name="connsiteX0" fmla="*/ 0 w 1856791"/>
                  <a:gd name="connsiteY0" fmla="*/ 1197005 h 1197005"/>
                  <a:gd name="connsiteX1" fmla="*/ 307910 w 1856791"/>
                  <a:gd name="connsiteY1" fmla="*/ 1085038 h 1197005"/>
                  <a:gd name="connsiteX2" fmla="*/ 457200 w 1856791"/>
                  <a:gd name="connsiteY2" fmla="*/ 907756 h 1197005"/>
                  <a:gd name="connsiteX3" fmla="*/ 587828 w 1856791"/>
                  <a:gd name="connsiteY3" fmla="*/ 637168 h 1197005"/>
                  <a:gd name="connsiteX4" fmla="*/ 709126 w 1856791"/>
                  <a:gd name="connsiteY4" fmla="*/ 357250 h 1197005"/>
                  <a:gd name="connsiteX5" fmla="*/ 830424 w 1856791"/>
                  <a:gd name="connsiteY5" fmla="*/ 68001 h 1197005"/>
                  <a:gd name="connsiteX6" fmla="*/ 914400 w 1856791"/>
                  <a:gd name="connsiteY6" fmla="*/ 21348 h 1197005"/>
                  <a:gd name="connsiteX7" fmla="*/ 970383 w 1856791"/>
                  <a:gd name="connsiteY7" fmla="*/ 2687 h 1197005"/>
                  <a:gd name="connsiteX8" fmla="*/ 1073020 w 1856791"/>
                  <a:gd name="connsiteY8" fmla="*/ 77331 h 1197005"/>
                  <a:gd name="connsiteX9" fmla="*/ 1250302 w 1856791"/>
                  <a:gd name="connsiteY9" fmla="*/ 431895 h 1197005"/>
                  <a:gd name="connsiteX10" fmla="*/ 1436914 w 1856791"/>
                  <a:gd name="connsiteY10" fmla="*/ 833111 h 1197005"/>
                  <a:gd name="connsiteX11" fmla="*/ 1707502 w 1856791"/>
                  <a:gd name="connsiteY11" fmla="*/ 1122360 h 1197005"/>
                  <a:gd name="connsiteX12" fmla="*/ 1856791 w 1856791"/>
                  <a:gd name="connsiteY12" fmla="*/ 1159682 h 1197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56791" h="1197005">
                    <a:moveTo>
                      <a:pt x="0" y="1197005"/>
                    </a:moveTo>
                    <a:cubicBezTo>
                      <a:pt x="115855" y="1165125"/>
                      <a:pt x="231710" y="1133246"/>
                      <a:pt x="307910" y="1085038"/>
                    </a:cubicBezTo>
                    <a:cubicBezTo>
                      <a:pt x="384110" y="1036830"/>
                      <a:pt x="410547" y="982401"/>
                      <a:pt x="457200" y="907756"/>
                    </a:cubicBezTo>
                    <a:cubicBezTo>
                      <a:pt x="503853" y="833111"/>
                      <a:pt x="545840" y="728919"/>
                      <a:pt x="587828" y="637168"/>
                    </a:cubicBezTo>
                    <a:cubicBezTo>
                      <a:pt x="629816" y="545417"/>
                      <a:pt x="668693" y="452111"/>
                      <a:pt x="709126" y="357250"/>
                    </a:cubicBezTo>
                    <a:cubicBezTo>
                      <a:pt x="749559" y="262389"/>
                      <a:pt x="796212" y="123985"/>
                      <a:pt x="830424" y="68001"/>
                    </a:cubicBezTo>
                    <a:cubicBezTo>
                      <a:pt x="864636" y="12017"/>
                      <a:pt x="891074" y="32234"/>
                      <a:pt x="914400" y="21348"/>
                    </a:cubicBezTo>
                    <a:cubicBezTo>
                      <a:pt x="937726" y="10462"/>
                      <a:pt x="943946" y="-6643"/>
                      <a:pt x="970383" y="2687"/>
                    </a:cubicBezTo>
                    <a:cubicBezTo>
                      <a:pt x="996820" y="12017"/>
                      <a:pt x="1026367" y="5796"/>
                      <a:pt x="1073020" y="77331"/>
                    </a:cubicBezTo>
                    <a:cubicBezTo>
                      <a:pt x="1119673" y="148866"/>
                      <a:pt x="1189653" y="305932"/>
                      <a:pt x="1250302" y="431895"/>
                    </a:cubicBezTo>
                    <a:cubicBezTo>
                      <a:pt x="1310951" y="557858"/>
                      <a:pt x="1360714" y="718034"/>
                      <a:pt x="1436914" y="833111"/>
                    </a:cubicBezTo>
                    <a:cubicBezTo>
                      <a:pt x="1513114" y="948188"/>
                      <a:pt x="1637523" y="1067931"/>
                      <a:pt x="1707502" y="1122360"/>
                    </a:cubicBezTo>
                    <a:cubicBezTo>
                      <a:pt x="1777482" y="1176788"/>
                      <a:pt x="1817136" y="1168235"/>
                      <a:pt x="1856791" y="1159682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4674666" y="3652413"/>
                <a:ext cx="3653064" cy="813684"/>
              </a:xfrm>
              <a:custGeom>
                <a:avLst/>
                <a:gdLst>
                  <a:gd name="connsiteX0" fmla="*/ 0 w 1856791"/>
                  <a:gd name="connsiteY0" fmla="*/ 1197005 h 1197005"/>
                  <a:gd name="connsiteX1" fmla="*/ 307910 w 1856791"/>
                  <a:gd name="connsiteY1" fmla="*/ 1085038 h 1197005"/>
                  <a:gd name="connsiteX2" fmla="*/ 457200 w 1856791"/>
                  <a:gd name="connsiteY2" fmla="*/ 907756 h 1197005"/>
                  <a:gd name="connsiteX3" fmla="*/ 587828 w 1856791"/>
                  <a:gd name="connsiteY3" fmla="*/ 637168 h 1197005"/>
                  <a:gd name="connsiteX4" fmla="*/ 709126 w 1856791"/>
                  <a:gd name="connsiteY4" fmla="*/ 357250 h 1197005"/>
                  <a:gd name="connsiteX5" fmla="*/ 830424 w 1856791"/>
                  <a:gd name="connsiteY5" fmla="*/ 68001 h 1197005"/>
                  <a:gd name="connsiteX6" fmla="*/ 914400 w 1856791"/>
                  <a:gd name="connsiteY6" fmla="*/ 21348 h 1197005"/>
                  <a:gd name="connsiteX7" fmla="*/ 970383 w 1856791"/>
                  <a:gd name="connsiteY7" fmla="*/ 2687 h 1197005"/>
                  <a:gd name="connsiteX8" fmla="*/ 1073020 w 1856791"/>
                  <a:gd name="connsiteY8" fmla="*/ 77331 h 1197005"/>
                  <a:gd name="connsiteX9" fmla="*/ 1250302 w 1856791"/>
                  <a:gd name="connsiteY9" fmla="*/ 431895 h 1197005"/>
                  <a:gd name="connsiteX10" fmla="*/ 1436914 w 1856791"/>
                  <a:gd name="connsiteY10" fmla="*/ 833111 h 1197005"/>
                  <a:gd name="connsiteX11" fmla="*/ 1707502 w 1856791"/>
                  <a:gd name="connsiteY11" fmla="*/ 1122360 h 1197005"/>
                  <a:gd name="connsiteX12" fmla="*/ 1856791 w 1856791"/>
                  <a:gd name="connsiteY12" fmla="*/ 1159682 h 1197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56791" h="1197005">
                    <a:moveTo>
                      <a:pt x="0" y="1197005"/>
                    </a:moveTo>
                    <a:cubicBezTo>
                      <a:pt x="115855" y="1165125"/>
                      <a:pt x="231710" y="1133246"/>
                      <a:pt x="307910" y="1085038"/>
                    </a:cubicBezTo>
                    <a:cubicBezTo>
                      <a:pt x="384110" y="1036830"/>
                      <a:pt x="410547" y="982401"/>
                      <a:pt x="457200" y="907756"/>
                    </a:cubicBezTo>
                    <a:cubicBezTo>
                      <a:pt x="503853" y="833111"/>
                      <a:pt x="545840" y="728919"/>
                      <a:pt x="587828" y="637168"/>
                    </a:cubicBezTo>
                    <a:cubicBezTo>
                      <a:pt x="629816" y="545417"/>
                      <a:pt x="668693" y="452111"/>
                      <a:pt x="709126" y="357250"/>
                    </a:cubicBezTo>
                    <a:cubicBezTo>
                      <a:pt x="749559" y="262389"/>
                      <a:pt x="796212" y="123985"/>
                      <a:pt x="830424" y="68001"/>
                    </a:cubicBezTo>
                    <a:cubicBezTo>
                      <a:pt x="864636" y="12017"/>
                      <a:pt x="891074" y="32234"/>
                      <a:pt x="914400" y="21348"/>
                    </a:cubicBezTo>
                    <a:cubicBezTo>
                      <a:pt x="937726" y="10462"/>
                      <a:pt x="943946" y="-6643"/>
                      <a:pt x="970383" y="2687"/>
                    </a:cubicBezTo>
                    <a:cubicBezTo>
                      <a:pt x="996820" y="12017"/>
                      <a:pt x="1026367" y="5796"/>
                      <a:pt x="1073020" y="77331"/>
                    </a:cubicBezTo>
                    <a:cubicBezTo>
                      <a:pt x="1119673" y="148866"/>
                      <a:pt x="1189653" y="305932"/>
                      <a:pt x="1250302" y="431895"/>
                    </a:cubicBezTo>
                    <a:cubicBezTo>
                      <a:pt x="1310951" y="557858"/>
                      <a:pt x="1360714" y="718034"/>
                      <a:pt x="1436914" y="833111"/>
                    </a:cubicBezTo>
                    <a:cubicBezTo>
                      <a:pt x="1513114" y="948188"/>
                      <a:pt x="1637523" y="1067931"/>
                      <a:pt x="1707502" y="1122360"/>
                    </a:cubicBezTo>
                    <a:cubicBezTo>
                      <a:pt x="1777482" y="1176788"/>
                      <a:pt x="1817136" y="1168235"/>
                      <a:pt x="1856791" y="1159682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6884902" y="3820701"/>
                <a:ext cx="1389269" cy="645394"/>
              </a:xfrm>
              <a:custGeom>
                <a:avLst/>
                <a:gdLst>
                  <a:gd name="connsiteX0" fmla="*/ 0 w 1856791"/>
                  <a:gd name="connsiteY0" fmla="*/ 1197005 h 1197005"/>
                  <a:gd name="connsiteX1" fmla="*/ 307910 w 1856791"/>
                  <a:gd name="connsiteY1" fmla="*/ 1085038 h 1197005"/>
                  <a:gd name="connsiteX2" fmla="*/ 457200 w 1856791"/>
                  <a:gd name="connsiteY2" fmla="*/ 907756 h 1197005"/>
                  <a:gd name="connsiteX3" fmla="*/ 587828 w 1856791"/>
                  <a:gd name="connsiteY3" fmla="*/ 637168 h 1197005"/>
                  <a:gd name="connsiteX4" fmla="*/ 709126 w 1856791"/>
                  <a:gd name="connsiteY4" fmla="*/ 357250 h 1197005"/>
                  <a:gd name="connsiteX5" fmla="*/ 830424 w 1856791"/>
                  <a:gd name="connsiteY5" fmla="*/ 68001 h 1197005"/>
                  <a:gd name="connsiteX6" fmla="*/ 914400 w 1856791"/>
                  <a:gd name="connsiteY6" fmla="*/ 21348 h 1197005"/>
                  <a:gd name="connsiteX7" fmla="*/ 970383 w 1856791"/>
                  <a:gd name="connsiteY7" fmla="*/ 2687 h 1197005"/>
                  <a:gd name="connsiteX8" fmla="*/ 1073020 w 1856791"/>
                  <a:gd name="connsiteY8" fmla="*/ 77331 h 1197005"/>
                  <a:gd name="connsiteX9" fmla="*/ 1250302 w 1856791"/>
                  <a:gd name="connsiteY9" fmla="*/ 431895 h 1197005"/>
                  <a:gd name="connsiteX10" fmla="*/ 1436914 w 1856791"/>
                  <a:gd name="connsiteY10" fmla="*/ 833111 h 1197005"/>
                  <a:gd name="connsiteX11" fmla="*/ 1707502 w 1856791"/>
                  <a:gd name="connsiteY11" fmla="*/ 1122360 h 1197005"/>
                  <a:gd name="connsiteX12" fmla="*/ 1856791 w 1856791"/>
                  <a:gd name="connsiteY12" fmla="*/ 1159682 h 1197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56791" h="1197005">
                    <a:moveTo>
                      <a:pt x="0" y="1197005"/>
                    </a:moveTo>
                    <a:cubicBezTo>
                      <a:pt x="115855" y="1165125"/>
                      <a:pt x="231710" y="1133246"/>
                      <a:pt x="307910" y="1085038"/>
                    </a:cubicBezTo>
                    <a:cubicBezTo>
                      <a:pt x="384110" y="1036830"/>
                      <a:pt x="410547" y="982401"/>
                      <a:pt x="457200" y="907756"/>
                    </a:cubicBezTo>
                    <a:cubicBezTo>
                      <a:pt x="503853" y="833111"/>
                      <a:pt x="545840" y="728919"/>
                      <a:pt x="587828" y="637168"/>
                    </a:cubicBezTo>
                    <a:cubicBezTo>
                      <a:pt x="629816" y="545417"/>
                      <a:pt x="668693" y="452111"/>
                      <a:pt x="709126" y="357250"/>
                    </a:cubicBezTo>
                    <a:cubicBezTo>
                      <a:pt x="749559" y="262389"/>
                      <a:pt x="796212" y="123985"/>
                      <a:pt x="830424" y="68001"/>
                    </a:cubicBezTo>
                    <a:cubicBezTo>
                      <a:pt x="864636" y="12017"/>
                      <a:pt x="891074" y="32234"/>
                      <a:pt x="914400" y="21348"/>
                    </a:cubicBezTo>
                    <a:cubicBezTo>
                      <a:pt x="937726" y="10462"/>
                      <a:pt x="943946" y="-6643"/>
                      <a:pt x="970383" y="2687"/>
                    </a:cubicBezTo>
                    <a:cubicBezTo>
                      <a:pt x="996820" y="12017"/>
                      <a:pt x="1026367" y="5796"/>
                      <a:pt x="1073020" y="77331"/>
                    </a:cubicBezTo>
                    <a:cubicBezTo>
                      <a:pt x="1119673" y="148866"/>
                      <a:pt x="1189653" y="305932"/>
                      <a:pt x="1250302" y="431895"/>
                    </a:cubicBezTo>
                    <a:cubicBezTo>
                      <a:pt x="1310951" y="557858"/>
                      <a:pt x="1360714" y="718034"/>
                      <a:pt x="1436914" y="833111"/>
                    </a:cubicBezTo>
                    <a:cubicBezTo>
                      <a:pt x="1513114" y="948188"/>
                      <a:pt x="1637523" y="1067931"/>
                      <a:pt x="1707502" y="1122360"/>
                    </a:cubicBezTo>
                    <a:cubicBezTo>
                      <a:pt x="1777482" y="1176788"/>
                      <a:pt x="1817136" y="1168235"/>
                      <a:pt x="1856791" y="1159682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Connector 67"/>
            <p:cNvCxnSpPr>
              <a:stCxn id="77" idx="7"/>
              <a:endCxn id="41" idx="0"/>
            </p:cNvCxnSpPr>
            <p:nvPr/>
          </p:nvCxnSpPr>
          <p:spPr>
            <a:xfrm flipH="1">
              <a:off x="2480832" y="3092362"/>
              <a:ext cx="291" cy="7368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78" idx="7"/>
              <a:endCxn id="49" idx="0"/>
            </p:cNvCxnSpPr>
            <p:nvPr/>
          </p:nvCxnSpPr>
          <p:spPr>
            <a:xfrm flipH="1">
              <a:off x="3258060" y="3225074"/>
              <a:ext cx="1340" cy="6220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79" idx="7"/>
              <a:endCxn id="50" idx="0"/>
            </p:cNvCxnSpPr>
            <p:nvPr/>
          </p:nvCxnSpPr>
          <p:spPr>
            <a:xfrm>
              <a:off x="4312445" y="3254668"/>
              <a:ext cx="12868" cy="5927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0" idx="7"/>
              <a:endCxn id="51" idx="0"/>
            </p:cNvCxnSpPr>
            <p:nvPr/>
          </p:nvCxnSpPr>
          <p:spPr>
            <a:xfrm>
              <a:off x="4804613" y="3328352"/>
              <a:ext cx="1528" cy="5123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Content Placeholder 2"/>
            <p:cNvSpPr txBox="1">
              <a:spLocks/>
            </p:cNvSpPr>
            <p:nvPr/>
          </p:nvSpPr>
          <p:spPr>
            <a:xfrm>
              <a:off x="1115616" y="2852936"/>
              <a:ext cx="1062364" cy="306298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Behaviours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1169868" y="3159234"/>
              <a:ext cx="432048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Content Placeholder 2"/>
          <p:cNvSpPr txBox="1">
            <a:spLocks/>
          </p:cNvSpPr>
          <p:nvPr/>
        </p:nvSpPr>
        <p:spPr>
          <a:xfrm>
            <a:off x="5290004" y="2162498"/>
            <a:ext cx="3259213" cy="7624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300" b="1" dirty="0" smtClean="0"/>
              <a:t>Feature importance :</a:t>
            </a:r>
          </a:p>
          <a:p>
            <a:pPr marL="228600" indent="-228600">
              <a:buFont typeface="Wingdings" panose="05000000000000000000" pitchFamily="2" charset="2"/>
              <a:buChar char="ü"/>
            </a:pPr>
            <a:r>
              <a:rPr lang="en-GB" sz="1300" dirty="0" smtClean="0"/>
              <a:t>Measure importance of dimension in a multivariate setting</a:t>
            </a:r>
          </a:p>
        </p:txBody>
      </p:sp>
      <p:cxnSp>
        <p:nvCxnSpPr>
          <p:cNvPr id="85" name="Elbow Connector 84"/>
          <p:cNvCxnSpPr>
            <a:endCxn id="83" idx="1"/>
          </p:cNvCxnSpPr>
          <p:nvPr/>
        </p:nvCxnSpPr>
        <p:spPr>
          <a:xfrm flipV="1">
            <a:off x="3636416" y="2543721"/>
            <a:ext cx="1653588" cy="1517070"/>
          </a:xfrm>
          <a:prstGeom prst="bentConnector3">
            <a:avLst>
              <a:gd name="adj1" fmla="val 28111"/>
            </a:avLst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50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2737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Customer Month Independence 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827584" y="908720"/>
            <a:ext cx="8064896" cy="1577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We assume the cancellation to be </a:t>
            </a:r>
            <a:r>
              <a:rPr lang="en-GB" sz="1600" b="1" dirty="0"/>
              <a:t>ONLY</a:t>
            </a:r>
            <a:r>
              <a:rPr lang="en-GB" sz="1600" dirty="0"/>
              <a:t> dependent on the current month.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dirty="0"/>
              <a:t>The assumption holds since we observe statistically constant churn rate over customer month.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dirty="0"/>
              <a:t>The assumption enables us to treat activities in different customer months indifferently.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5280505"/>
              </p:ext>
            </p:extLst>
          </p:nvPr>
        </p:nvGraphicFramePr>
        <p:xfrm>
          <a:off x="827584" y="2852936"/>
          <a:ext cx="8056562" cy="2369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Acrobat Document" r:id="rId3" imgW="5829156" imgH="1714244" progId="AcroExch.Document.DC">
                  <p:embed/>
                </p:oleObj>
              </mc:Choice>
              <mc:Fallback>
                <p:oleObj name="Acrobat Document" r:id="rId3" imgW="5829156" imgH="1714244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584" y="2852936"/>
                        <a:ext cx="8056562" cy="23695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51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Data Transformation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242" y="3933056"/>
            <a:ext cx="4572009" cy="22860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38" y="1484784"/>
            <a:ext cx="7315215" cy="228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66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Distributional </a:t>
            </a:r>
            <a:r>
              <a:rPr lang="en-GB" sz="3200" dirty="0" smtClean="0"/>
              <a:t>Modelling – I 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482"/>
          <a:stretch/>
        </p:blipFill>
        <p:spPr>
          <a:xfrm>
            <a:off x="1547664" y="1268760"/>
            <a:ext cx="6720808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70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Distributional </a:t>
            </a:r>
            <a:r>
              <a:rPr lang="en-GB" sz="3200" dirty="0" smtClean="0"/>
              <a:t>Modelling – II 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196752"/>
            <a:ext cx="8064894" cy="14401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08" b="21468"/>
          <a:stretch/>
        </p:blipFill>
        <p:spPr>
          <a:xfrm>
            <a:off x="2051720" y="2996952"/>
            <a:ext cx="5400600" cy="297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72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err="1" smtClean="0"/>
              <a:t>Dirichlet</a:t>
            </a:r>
            <a:r>
              <a:rPr lang="en-GB" sz="3200" dirty="0" smtClean="0"/>
              <a:t> Process </a:t>
            </a:r>
            <a:r>
              <a:rPr lang="en-GB" sz="3200" dirty="0" smtClean="0"/>
              <a:t>Mixture – I 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827584" y="908720"/>
                <a:ext cx="806489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dirty="0" smtClean="0"/>
                  <a:t>DP mixture model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begChr m:val="|"/>
                          <m:endChr m:val="|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~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   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  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𝐷𝑃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(⋅|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908720"/>
                <a:ext cx="8064896" cy="923330"/>
              </a:xfrm>
              <a:prstGeom prst="rect">
                <a:avLst/>
              </a:prstGeom>
              <a:blipFill>
                <a:blip r:embed="rId2"/>
                <a:stretch>
                  <a:fillRect l="-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934922"/>
            <a:ext cx="7488832" cy="431801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3923928" y="908720"/>
                <a:ext cx="3816424" cy="1026202"/>
              </a:xfrm>
              <a:prstGeom prst="rect">
                <a:avLst/>
              </a:prstGeom>
              <a:noFill/>
              <a:ln w="38100"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b="1" dirty="0" smtClean="0">
                    <a:solidFill>
                      <a:schemeClr val="tx1"/>
                    </a:solidFill>
                  </a:rPr>
                  <a:t>Use DP as prior for </a:t>
                </a:r>
                <a14:m>
                  <m:oMath xmlns:m="http://schemas.openxmlformats.org/officeDocument/2006/math">
                    <m:r>
                      <a:rPr lang="en-GB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908720"/>
                <a:ext cx="3816424" cy="1026202"/>
              </a:xfrm>
              <a:prstGeom prst="rect">
                <a:avLst/>
              </a:prstGeom>
              <a:blipFill>
                <a:blip r:embed="rId4"/>
                <a:stretch>
                  <a:fillRect l="-949" t="-1149"/>
                </a:stretch>
              </a:blipFill>
              <a:ln w="38100"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790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err="1" smtClean="0"/>
              <a:t>Dirichlet</a:t>
            </a:r>
            <a:r>
              <a:rPr lang="en-GB" sz="3200" dirty="0" smtClean="0"/>
              <a:t> Process </a:t>
            </a:r>
            <a:r>
              <a:rPr lang="en-GB" sz="3200" dirty="0" smtClean="0"/>
              <a:t>Mixture – II 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052736"/>
            <a:ext cx="7394722" cy="487039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043608" y="2132856"/>
            <a:ext cx="7200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43608" y="2420888"/>
            <a:ext cx="33843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61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Temporal Transition of States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3" t="14300" r="2638" b="14300"/>
          <a:stretch/>
        </p:blipFill>
        <p:spPr>
          <a:xfrm>
            <a:off x="843714" y="3068960"/>
            <a:ext cx="4264593" cy="330355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3" t="10813" r="3020" b="12754"/>
          <a:stretch/>
        </p:blipFill>
        <p:spPr>
          <a:xfrm>
            <a:off x="1201571" y="1016642"/>
            <a:ext cx="3226413" cy="99686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3" t="10966" r="3687" b="13073"/>
          <a:stretch/>
        </p:blipFill>
        <p:spPr>
          <a:xfrm>
            <a:off x="1051097" y="2085515"/>
            <a:ext cx="3368855" cy="91143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004048" y="3289578"/>
            <a:ext cx="38884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dirty="0" smtClean="0"/>
              <a:t>S2 </a:t>
            </a:r>
            <a:r>
              <a:rPr lang="en-US" sz="1200" dirty="0"/>
              <a:t>is the largest destination state, which makes sense as S2 represents a “normal” state in which the churn probability is approximately </a:t>
            </a:r>
            <a:r>
              <a:rPr lang="en-US" sz="1200" dirty="0" smtClean="0"/>
              <a:t>the same </a:t>
            </a:r>
            <a:r>
              <a:rPr lang="en-US" sz="1200" dirty="0"/>
              <a:t>as population average. </a:t>
            </a:r>
            <a:endParaRPr lang="en-US" sz="1200" dirty="0" smtClean="0"/>
          </a:p>
          <a:p>
            <a:pPr>
              <a:lnSpc>
                <a:spcPct val="150000"/>
              </a:lnSpc>
            </a:pPr>
            <a:endParaRPr lang="en-US" sz="12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dirty="0" smtClean="0"/>
              <a:t>Barely </a:t>
            </a:r>
            <a:r>
              <a:rPr lang="en-US" sz="1200" dirty="0"/>
              <a:t>pupils transit from other states to </a:t>
            </a:r>
            <a:r>
              <a:rPr lang="en-US" sz="1200" dirty="0" smtClean="0"/>
              <a:t>S4 (the </a:t>
            </a:r>
            <a:r>
              <a:rPr lang="en-US" sz="1200" dirty="0"/>
              <a:t>riskiest state). </a:t>
            </a:r>
            <a:r>
              <a:rPr lang="en-US" sz="1200" dirty="0" smtClean="0"/>
              <a:t>This seems imply that the reason for </a:t>
            </a:r>
            <a:r>
              <a:rPr lang="en-US" sz="1200" dirty="0"/>
              <a:t>strong intention of churn might be purely external and irrelevant to customer </a:t>
            </a:r>
            <a:r>
              <a:rPr lang="en-US" sz="1200" dirty="0" smtClean="0"/>
              <a:t>experience at </a:t>
            </a:r>
            <a:r>
              <a:rPr lang="en-US" sz="1200" dirty="0"/>
              <a:t>Whizz, since there is little chance of transiting to S4.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82910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Business Settings at Whizz</a:t>
            </a:r>
            <a:endParaRPr lang="en-US" sz="3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99592" y="980728"/>
            <a:ext cx="8064896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000" dirty="0" smtClean="0"/>
              <a:t>Cancellation Mechanism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899593" y="1484784"/>
            <a:ext cx="3960440" cy="1008112"/>
            <a:chOff x="1475655" y="1700808"/>
            <a:chExt cx="3631043" cy="1404156"/>
          </a:xfrm>
        </p:grpSpPr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2180502" y="1700808"/>
              <a:ext cx="2926196" cy="140415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300" b="1" dirty="0" smtClean="0"/>
                <a:t>Contractual</a:t>
              </a:r>
            </a:p>
            <a:p>
              <a:r>
                <a:rPr lang="en-GB" sz="1300" dirty="0" smtClean="0"/>
                <a:t>Pupils subscribe to access Whizz products on a 1-month or 1-year contract </a:t>
              </a: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1475655" y="1700808"/>
              <a:ext cx="704847" cy="140415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300" dirty="0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826109"/>
            <a:ext cx="392353" cy="39235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004047" y="1484784"/>
            <a:ext cx="3960441" cy="1008112"/>
            <a:chOff x="1475655" y="1700808"/>
            <a:chExt cx="3631043" cy="1404156"/>
          </a:xfrm>
        </p:grpSpPr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2180502" y="1700808"/>
              <a:ext cx="2926196" cy="14041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300" b="1" dirty="0" smtClean="0"/>
                <a:t>Voluntary</a:t>
              </a:r>
            </a:p>
            <a:p>
              <a:r>
                <a:rPr lang="en-GB" sz="1300" dirty="0" smtClean="0"/>
                <a:t>Subscribers make the choice to leave the service at the end of the subscription; otherwise auto-rolled</a:t>
              </a:r>
            </a:p>
          </p:txBody>
        </p:sp>
        <p:sp>
          <p:nvSpPr>
            <p:cNvPr id="13" name="Content Placeholder 2"/>
            <p:cNvSpPr txBox="1">
              <a:spLocks/>
            </p:cNvSpPr>
            <p:nvPr/>
          </p:nvSpPr>
          <p:spPr>
            <a:xfrm>
              <a:off x="1475655" y="1700808"/>
              <a:ext cx="704847" cy="14041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300" dirty="0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796903"/>
            <a:ext cx="450763" cy="45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98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Overfitting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983024"/>
            <a:ext cx="4862595" cy="532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00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Business Settings at Whizz</a:t>
            </a:r>
            <a:endParaRPr lang="en-US" sz="32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99592" y="2622737"/>
            <a:ext cx="8064896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000" dirty="0" smtClean="0"/>
              <a:t>Data Records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99592" y="980728"/>
            <a:ext cx="8064896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000" dirty="0" smtClean="0"/>
              <a:t>Cancellation Mechanism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899593" y="1484784"/>
            <a:ext cx="3960440" cy="1008112"/>
            <a:chOff x="1475655" y="1700808"/>
            <a:chExt cx="3631043" cy="1404156"/>
          </a:xfrm>
        </p:grpSpPr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2180502" y="1700808"/>
              <a:ext cx="2926196" cy="140415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300" b="1" dirty="0" smtClean="0"/>
                <a:t>Contractual</a:t>
              </a:r>
            </a:p>
            <a:p>
              <a:r>
                <a:rPr lang="en-GB" sz="1300" dirty="0" smtClean="0"/>
                <a:t>Pupils subscribe to access Whizz products on a 1-month or 1-year contract </a:t>
              </a: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1475655" y="1700808"/>
              <a:ext cx="704847" cy="140415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300" dirty="0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826109"/>
            <a:ext cx="392353" cy="39235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004047" y="1484784"/>
            <a:ext cx="3960441" cy="1008112"/>
            <a:chOff x="1475655" y="1700808"/>
            <a:chExt cx="3631043" cy="1404156"/>
          </a:xfrm>
        </p:grpSpPr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2180502" y="1700808"/>
              <a:ext cx="2926196" cy="14041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300" b="1" dirty="0" smtClean="0"/>
                <a:t>Voluntary</a:t>
              </a:r>
            </a:p>
            <a:p>
              <a:r>
                <a:rPr lang="en-GB" sz="1300" dirty="0" smtClean="0"/>
                <a:t>Subscribers make the choice to leave the service at the end of the subscription; otherwise auto-rolled</a:t>
              </a:r>
            </a:p>
          </p:txBody>
        </p:sp>
        <p:sp>
          <p:nvSpPr>
            <p:cNvPr id="13" name="Content Placeholder 2"/>
            <p:cNvSpPr txBox="1">
              <a:spLocks/>
            </p:cNvSpPr>
            <p:nvPr/>
          </p:nvSpPr>
          <p:spPr>
            <a:xfrm>
              <a:off x="1475655" y="1700808"/>
              <a:ext cx="704847" cy="14041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300" dirty="0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796903"/>
            <a:ext cx="450763" cy="45076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27584" y="3156860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Time period:</a:t>
            </a:r>
            <a:r>
              <a:rPr lang="en-GB" sz="1600" dirty="0"/>
              <a:t> </a:t>
            </a:r>
            <a:r>
              <a:rPr lang="en-GB" sz="1600" dirty="0" smtClean="0"/>
              <a:t>2014-Jan-01 – 2018-Apr-20</a:t>
            </a:r>
            <a:endParaRPr lang="en-US" sz="1600" dirty="0"/>
          </a:p>
        </p:txBody>
      </p:sp>
      <p:grpSp>
        <p:nvGrpSpPr>
          <p:cNvPr id="3" name="Group 2"/>
          <p:cNvGrpSpPr/>
          <p:nvPr/>
        </p:nvGrpSpPr>
        <p:grpSpPr>
          <a:xfrm>
            <a:off x="922487" y="3720289"/>
            <a:ext cx="1262036" cy="1246107"/>
            <a:chOff x="899592" y="3695060"/>
            <a:chExt cx="1296144" cy="1246107"/>
          </a:xfrm>
        </p:grpSpPr>
        <p:sp>
          <p:nvSpPr>
            <p:cNvPr id="16" name="Content Placeholder 2"/>
            <p:cNvSpPr txBox="1">
              <a:spLocks/>
            </p:cNvSpPr>
            <p:nvPr/>
          </p:nvSpPr>
          <p:spPr>
            <a:xfrm>
              <a:off x="899592" y="4035231"/>
              <a:ext cx="1296144" cy="5657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/>
              <a:r>
                <a:rPr lang="en-GB" sz="1300" dirty="0" smtClean="0"/>
                <a:t>Pupil ID</a:t>
              </a:r>
            </a:p>
            <a:p>
              <a:pPr marL="171450" indent="-171450"/>
              <a:r>
                <a:rPr lang="en-GB" sz="1300" dirty="0" smtClean="0"/>
                <a:t>Date of birth</a:t>
              </a:r>
            </a:p>
          </p:txBody>
        </p:sp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899592" y="3695060"/>
              <a:ext cx="1296144" cy="34017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b="1" dirty="0" smtClean="0"/>
                <a:t>Pupil</a:t>
              </a:r>
            </a:p>
          </p:txBody>
        </p:sp>
        <p:sp>
          <p:nvSpPr>
            <p:cNvPr id="18" name="Content Placeholder 2"/>
            <p:cNvSpPr txBox="1">
              <a:spLocks/>
            </p:cNvSpPr>
            <p:nvPr/>
          </p:nvSpPr>
          <p:spPr>
            <a:xfrm>
              <a:off x="899592" y="4600996"/>
              <a:ext cx="1296144" cy="34017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GB" sz="1300" dirty="0" smtClean="0"/>
                <a:t>5685 pupils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267744" y="3720289"/>
            <a:ext cx="1262036" cy="1548860"/>
            <a:chOff x="899592" y="3695060"/>
            <a:chExt cx="1296144" cy="1548860"/>
          </a:xfrm>
        </p:grpSpPr>
        <p:sp>
          <p:nvSpPr>
            <p:cNvPr id="20" name="Content Placeholder 2"/>
            <p:cNvSpPr txBox="1">
              <a:spLocks/>
            </p:cNvSpPr>
            <p:nvPr/>
          </p:nvSpPr>
          <p:spPr>
            <a:xfrm>
              <a:off x="899592" y="4035231"/>
              <a:ext cx="1296144" cy="7245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/>
              <a:r>
                <a:rPr lang="en-GB" sz="1300" dirty="0" smtClean="0"/>
                <a:t>Pupil ID</a:t>
              </a:r>
            </a:p>
            <a:p>
              <a:pPr marL="171450" indent="-171450"/>
              <a:r>
                <a:rPr lang="en-GB" sz="1300" dirty="0" smtClean="0"/>
                <a:t>Start date</a:t>
              </a:r>
            </a:p>
            <a:p>
              <a:pPr marL="171450" indent="-171450"/>
              <a:r>
                <a:rPr lang="en-GB" sz="1300" dirty="0" smtClean="0"/>
                <a:t>End date</a:t>
              </a:r>
            </a:p>
          </p:txBody>
        </p:sp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899592" y="3695060"/>
              <a:ext cx="1296144" cy="34017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b="1" dirty="0" smtClean="0"/>
                <a:t>Subscription</a:t>
              </a:r>
            </a:p>
          </p:txBody>
        </p:sp>
        <p:sp>
          <p:nvSpPr>
            <p:cNvPr id="22" name="Content Placeholder 2"/>
            <p:cNvSpPr txBox="1">
              <a:spLocks/>
            </p:cNvSpPr>
            <p:nvPr/>
          </p:nvSpPr>
          <p:spPr>
            <a:xfrm>
              <a:off x="899592" y="4759731"/>
              <a:ext cx="1296144" cy="4841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GB" sz="1300" dirty="0" smtClean="0"/>
                <a:t>28025 subscriptions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01148" y="3727455"/>
            <a:ext cx="1212102" cy="2171177"/>
            <a:chOff x="899591" y="3695060"/>
            <a:chExt cx="1296145" cy="2171177"/>
          </a:xfrm>
        </p:grpSpPr>
        <p:sp>
          <p:nvSpPr>
            <p:cNvPr id="24" name="Content Placeholder 2"/>
            <p:cNvSpPr txBox="1">
              <a:spLocks/>
            </p:cNvSpPr>
            <p:nvPr/>
          </p:nvSpPr>
          <p:spPr>
            <a:xfrm>
              <a:off x="899592" y="4035231"/>
              <a:ext cx="1296144" cy="115727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/>
              <a:r>
                <a:rPr lang="en-GB" sz="1300" dirty="0" smtClean="0"/>
                <a:t>Lesson ID</a:t>
              </a:r>
            </a:p>
            <a:p>
              <a:pPr marL="171450" indent="-171450"/>
              <a:r>
                <a:rPr lang="en-GB" sz="1300" dirty="0" smtClean="0"/>
                <a:t>Pupil ID</a:t>
              </a:r>
            </a:p>
            <a:p>
              <a:pPr marL="171450" indent="-171450"/>
              <a:r>
                <a:rPr lang="en-GB" sz="1300" dirty="0" smtClean="0"/>
                <a:t>Time</a:t>
              </a:r>
            </a:p>
            <a:p>
              <a:pPr marL="171450" indent="-171450"/>
              <a:r>
                <a:rPr lang="en-GB" sz="1300" dirty="0" smtClean="0"/>
                <a:t>Mark</a:t>
              </a:r>
            </a:p>
            <a:p>
              <a:pPr marL="171450" indent="-171450"/>
              <a:r>
                <a:rPr lang="en-GB" sz="1300" dirty="0" smtClean="0"/>
                <a:t>… </a:t>
              </a:r>
            </a:p>
          </p:txBody>
        </p:sp>
        <p:sp>
          <p:nvSpPr>
            <p:cNvPr id="25" name="Content Placeholder 2"/>
            <p:cNvSpPr txBox="1">
              <a:spLocks/>
            </p:cNvSpPr>
            <p:nvPr/>
          </p:nvSpPr>
          <p:spPr>
            <a:xfrm>
              <a:off x="899592" y="3695060"/>
              <a:ext cx="1296144" cy="34017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b="1" dirty="0" smtClean="0"/>
                <a:t>Lesson History</a:t>
              </a:r>
            </a:p>
          </p:txBody>
        </p:sp>
        <p:sp>
          <p:nvSpPr>
            <p:cNvPr id="26" name="Content Placeholder 2"/>
            <p:cNvSpPr txBox="1">
              <a:spLocks/>
            </p:cNvSpPr>
            <p:nvPr/>
          </p:nvSpPr>
          <p:spPr>
            <a:xfrm>
              <a:off x="899591" y="5192509"/>
              <a:ext cx="1296144" cy="6737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GB" sz="1300" dirty="0" smtClean="0"/>
                <a:t>~1.6 million lesson activities </a:t>
              </a:r>
            </a:p>
          </p:txBody>
        </p:sp>
      </p:grpSp>
      <p:sp>
        <p:nvSpPr>
          <p:cNvPr id="28" name="Freeform 27"/>
          <p:cNvSpPr/>
          <p:nvPr/>
        </p:nvSpPr>
        <p:spPr>
          <a:xfrm rot="325682">
            <a:off x="1699097" y="3922704"/>
            <a:ext cx="856679" cy="289405"/>
          </a:xfrm>
          <a:custGeom>
            <a:avLst/>
            <a:gdLst>
              <a:gd name="connsiteX0" fmla="*/ 0 w 928687"/>
              <a:gd name="connsiteY0" fmla="*/ 289405 h 289405"/>
              <a:gd name="connsiteX1" fmla="*/ 450056 w 928687"/>
              <a:gd name="connsiteY1" fmla="*/ 3655 h 289405"/>
              <a:gd name="connsiteX2" fmla="*/ 928687 w 928687"/>
              <a:gd name="connsiteY2" fmla="*/ 153674 h 28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8687" h="289405">
                <a:moveTo>
                  <a:pt x="0" y="289405"/>
                </a:moveTo>
                <a:cubicBezTo>
                  <a:pt x="147637" y="157841"/>
                  <a:pt x="295275" y="26277"/>
                  <a:pt x="450056" y="3655"/>
                </a:cubicBezTo>
                <a:cubicBezTo>
                  <a:pt x="604837" y="-18967"/>
                  <a:pt x="766762" y="67353"/>
                  <a:pt x="928687" y="153674"/>
                </a:cubicBezTo>
              </a:path>
            </a:pathLst>
          </a:cu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 rot="11580102">
            <a:off x="1702761" y="4200555"/>
            <a:ext cx="2136062" cy="549034"/>
          </a:xfrm>
          <a:custGeom>
            <a:avLst/>
            <a:gdLst>
              <a:gd name="connsiteX0" fmla="*/ 0 w 928687"/>
              <a:gd name="connsiteY0" fmla="*/ 289405 h 289405"/>
              <a:gd name="connsiteX1" fmla="*/ 450056 w 928687"/>
              <a:gd name="connsiteY1" fmla="*/ 3655 h 289405"/>
              <a:gd name="connsiteX2" fmla="*/ 928687 w 928687"/>
              <a:gd name="connsiteY2" fmla="*/ 153674 h 28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8687" h="289405">
                <a:moveTo>
                  <a:pt x="0" y="289405"/>
                </a:moveTo>
                <a:cubicBezTo>
                  <a:pt x="147637" y="157841"/>
                  <a:pt x="295275" y="26277"/>
                  <a:pt x="450056" y="3655"/>
                </a:cubicBezTo>
                <a:cubicBezTo>
                  <a:pt x="604837" y="-18967"/>
                  <a:pt x="766762" y="67353"/>
                  <a:pt x="928687" y="153674"/>
                </a:cubicBezTo>
              </a:path>
            </a:pathLst>
          </a:cu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4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Business Settings at Whizz</a:t>
            </a:r>
            <a:endParaRPr lang="en-US" sz="32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99592" y="2622737"/>
            <a:ext cx="8064896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000" dirty="0" smtClean="0"/>
              <a:t>Data Records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99592" y="980728"/>
            <a:ext cx="8064896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000" dirty="0" smtClean="0"/>
              <a:t>Cancellation Mechanism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899593" y="1484784"/>
            <a:ext cx="3960440" cy="1008112"/>
            <a:chOff x="1475655" y="1700808"/>
            <a:chExt cx="3631043" cy="1404156"/>
          </a:xfrm>
        </p:grpSpPr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2180502" y="1700808"/>
              <a:ext cx="2926196" cy="140415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300" b="1" dirty="0" smtClean="0"/>
                <a:t>Contractual</a:t>
              </a:r>
            </a:p>
            <a:p>
              <a:r>
                <a:rPr lang="en-GB" sz="1300" dirty="0" smtClean="0"/>
                <a:t>Pupils subscribe to access Whizz products on a 1-month or 1-year contract </a:t>
              </a: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1475655" y="1700808"/>
              <a:ext cx="704847" cy="140415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300" dirty="0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826109"/>
            <a:ext cx="392353" cy="39235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004047" y="1484784"/>
            <a:ext cx="3960441" cy="1008112"/>
            <a:chOff x="1475655" y="1700808"/>
            <a:chExt cx="3631043" cy="1404156"/>
          </a:xfrm>
        </p:grpSpPr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2180502" y="1700808"/>
              <a:ext cx="2926196" cy="14041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300" b="1" dirty="0" smtClean="0"/>
                <a:t>Voluntary</a:t>
              </a:r>
            </a:p>
            <a:p>
              <a:r>
                <a:rPr lang="en-GB" sz="1300" dirty="0" smtClean="0"/>
                <a:t>Subscribers make the choice to leave the service at the end of the subscription; otherwise auto-rolled</a:t>
              </a:r>
            </a:p>
          </p:txBody>
        </p:sp>
        <p:sp>
          <p:nvSpPr>
            <p:cNvPr id="13" name="Content Placeholder 2"/>
            <p:cNvSpPr txBox="1">
              <a:spLocks/>
            </p:cNvSpPr>
            <p:nvPr/>
          </p:nvSpPr>
          <p:spPr>
            <a:xfrm>
              <a:off x="1475655" y="1700808"/>
              <a:ext cx="704847" cy="14041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300" dirty="0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796903"/>
            <a:ext cx="450763" cy="45076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27584" y="3156860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Time period:</a:t>
            </a:r>
            <a:r>
              <a:rPr lang="en-GB" sz="1600" dirty="0"/>
              <a:t> </a:t>
            </a:r>
            <a:r>
              <a:rPr lang="en-GB" sz="1600" dirty="0" smtClean="0"/>
              <a:t>2014-Jan-01 – 2018-Apr-20</a:t>
            </a:r>
            <a:endParaRPr lang="en-US" sz="1600" dirty="0"/>
          </a:p>
        </p:txBody>
      </p:sp>
      <p:grpSp>
        <p:nvGrpSpPr>
          <p:cNvPr id="3" name="Group 2"/>
          <p:cNvGrpSpPr/>
          <p:nvPr/>
        </p:nvGrpSpPr>
        <p:grpSpPr>
          <a:xfrm>
            <a:off x="922487" y="3720289"/>
            <a:ext cx="1262036" cy="1246107"/>
            <a:chOff x="899592" y="3695060"/>
            <a:chExt cx="1296144" cy="1246107"/>
          </a:xfrm>
        </p:grpSpPr>
        <p:sp>
          <p:nvSpPr>
            <p:cNvPr id="16" name="Content Placeholder 2"/>
            <p:cNvSpPr txBox="1">
              <a:spLocks/>
            </p:cNvSpPr>
            <p:nvPr/>
          </p:nvSpPr>
          <p:spPr>
            <a:xfrm>
              <a:off x="899592" y="4035231"/>
              <a:ext cx="1296144" cy="5657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/>
              <a:r>
                <a:rPr lang="en-GB" sz="1300" dirty="0" smtClean="0"/>
                <a:t>Pupil ID</a:t>
              </a:r>
            </a:p>
            <a:p>
              <a:pPr marL="171450" indent="-171450"/>
              <a:r>
                <a:rPr lang="en-GB" sz="1300" dirty="0" smtClean="0"/>
                <a:t>Date of birth</a:t>
              </a:r>
            </a:p>
          </p:txBody>
        </p:sp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899592" y="3695060"/>
              <a:ext cx="1296144" cy="34017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b="1" dirty="0" smtClean="0"/>
                <a:t>Pupil</a:t>
              </a:r>
            </a:p>
          </p:txBody>
        </p:sp>
        <p:sp>
          <p:nvSpPr>
            <p:cNvPr id="18" name="Content Placeholder 2"/>
            <p:cNvSpPr txBox="1">
              <a:spLocks/>
            </p:cNvSpPr>
            <p:nvPr/>
          </p:nvSpPr>
          <p:spPr>
            <a:xfrm>
              <a:off x="899592" y="4600996"/>
              <a:ext cx="1296144" cy="34017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GB" sz="1300" dirty="0" smtClean="0"/>
                <a:t>5685 pupils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267744" y="3720289"/>
            <a:ext cx="1262036" cy="1548860"/>
            <a:chOff x="899592" y="3695060"/>
            <a:chExt cx="1296144" cy="1548860"/>
          </a:xfrm>
        </p:grpSpPr>
        <p:sp>
          <p:nvSpPr>
            <p:cNvPr id="20" name="Content Placeholder 2"/>
            <p:cNvSpPr txBox="1">
              <a:spLocks/>
            </p:cNvSpPr>
            <p:nvPr/>
          </p:nvSpPr>
          <p:spPr>
            <a:xfrm>
              <a:off x="899592" y="4035231"/>
              <a:ext cx="1296144" cy="7245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/>
              <a:r>
                <a:rPr lang="en-GB" sz="1300" dirty="0" smtClean="0"/>
                <a:t>Pupil ID</a:t>
              </a:r>
            </a:p>
            <a:p>
              <a:pPr marL="171450" indent="-171450"/>
              <a:r>
                <a:rPr lang="en-GB" sz="1300" dirty="0" smtClean="0"/>
                <a:t>Start date</a:t>
              </a:r>
            </a:p>
            <a:p>
              <a:pPr marL="171450" indent="-171450"/>
              <a:r>
                <a:rPr lang="en-GB" sz="1300" dirty="0" smtClean="0"/>
                <a:t>End date</a:t>
              </a:r>
            </a:p>
          </p:txBody>
        </p:sp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899592" y="3695060"/>
              <a:ext cx="1296144" cy="34017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b="1" dirty="0" smtClean="0"/>
                <a:t>Subscription</a:t>
              </a:r>
            </a:p>
          </p:txBody>
        </p:sp>
        <p:sp>
          <p:nvSpPr>
            <p:cNvPr id="22" name="Content Placeholder 2"/>
            <p:cNvSpPr txBox="1">
              <a:spLocks/>
            </p:cNvSpPr>
            <p:nvPr/>
          </p:nvSpPr>
          <p:spPr>
            <a:xfrm>
              <a:off x="899592" y="4759731"/>
              <a:ext cx="1296144" cy="4841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GB" sz="1300" dirty="0" smtClean="0"/>
                <a:t>28025 subscriptions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01148" y="3727455"/>
            <a:ext cx="1212102" cy="2171177"/>
            <a:chOff x="899591" y="3695060"/>
            <a:chExt cx="1296145" cy="2171177"/>
          </a:xfrm>
        </p:grpSpPr>
        <p:sp>
          <p:nvSpPr>
            <p:cNvPr id="24" name="Content Placeholder 2"/>
            <p:cNvSpPr txBox="1">
              <a:spLocks/>
            </p:cNvSpPr>
            <p:nvPr/>
          </p:nvSpPr>
          <p:spPr>
            <a:xfrm>
              <a:off x="899592" y="4035231"/>
              <a:ext cx="1296144" cy="115727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/>
              <a:r>
                <a:rPr lang="en-GB" sz="1300" dirty="0" smtClean="0"/>
                <a:t>Lesson ID</a:t>
              </a:r>
            </a:p>
            <a:p>
              <a:pPr marL="171450" indent="-171450"/>
              <a:r>
                <a:rPr lang="en-GB" sz="1300" dirty="0" smtClean="0"/>
                <a:t>Pupil ID</a:t>
              </a:r>
            </a:p>
            <a:p>
              <a:pPr marL="171450" indent="-171450"/>
              <a:r>
                <a:rPr lang="en-GB" sz="1300" dirty="0" smtClean="0"/>
                <a:t>Time</a:t>
              </a:r>
            </a:p>
            <a:p>
              <a:pPr marL="171450" indent="-171450"/>
              <a:r>
                <a:rPr lang="en-GB" sz="1300" dirty="0" smtClean="0"/>
                <a:t>Mark</a:t>
              </a:r>
            </a:p>
            <a:p>
              <a:pPr marL="171450" indent="-171450"/>
              <a:r>
                <a:rPr lang="en-GB" sz="1300" dirty="0" smtClean="0"/>
                <a:t>… </a:t>
              </a:r>
            </a:p>
          </p:txBody>
        </p:sp>
        <p:sp>
          <p:nvSpPr>
            <p:cNvPr id="25" name="Content Placeholder 2"/>
            <p:cNvSpPr txBox="1">
              <a:spLocks/>
            </p:cNvSpPr>
            <p:nvPr/>
          </p:nvSpPr>
          <p:spPr>
            <a:xfrm>
              <a:off x="899592" y="3695060"/>
              <a:ext cx="1296144" cy="34017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b="1" dirty="0" smtClean="0"/>
                <a:t>Lesson History</a:t>
              </a:r>
            </a:p>
          </p:txBody>
        </p:sp>
        <p:sp>
          <p:nvSpPr>
            <p:cNvPr id="26" name="Content Placeholder 2"/>
            <p:cNvSpPr txBox="1">
              <a:spLocks/>
            </p:cNvSpPr>
            <p:nvPr/>
          </p:nvSpPr>
          <p:spPr>
            <a:xfrm>
              <a:off x="899591" y="5192509"/>
              <a:ext cx="1296144" cy="6737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GB" sz="1300" dirty="0" smtClean="0"/>
                <a:t>~1.6 million lesson activities </a:t>
              </a:r>
            </a:p>
          </p:txBody>
        </p:sp>
      </p:grpSp>
      <p:sp>
        <p:nvSpPr>
          <p:cNvPr id="28" name="Freeform 27"/>
          <p:cNvSpPr/>
          <p:nvPr/>
        </p:nvSpPr>
        <p:spPr>
          <a:xfrm rot="325682">
            <a:off x="1699097" y="3922704"/>
            <a:ext cx="856679" cy="289405"/>
          </a:xfrm>
          <a:custGeom>
            <a:avLst/>
            <a:gdLst>
              <a:gd name="connsiteX0" fmla="*/ 0 w 928687"/>
              <a:gd name="connsiteY0" fmla="*/ 289405 h 289405"/>
              <a:gd name="connsiteX1" fmla="*/ 450056 w 928687"/>
              <a:gd name="connsiteY1" fmla="*/ 3655 h 289405"/>
              <a:gd name="connsiteX2" fmla="*/ 928687 w 928687"/>
              <a:gd name="connsiteY2" fmla="*/ 153674 h 28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8687" h="289405">
                <a:moveTo>
                  <a:pt x="0" y="289405"/>
                </a:moveTo>
                <a:cubicBezTo>
                  <a:pt x="147637" y="157841"/>
                  <a:pt x="295275" y="26277"/>
                  <a:pt x="450056" y="3655"/>
                </a:cubicBezTo>
                <a:cubicBezTo>
                  <a:pt x="604837" y="-18967"/>
                  <a:pt x="766762" y="67353"/>
                  <a:pt x="928687" y="153674"/>
                </a:cubicBezTo>
              </a:path>
            </a:pathLst>
          </a:cu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 rot="11580102">
            <a:off x="1702761" y="4200555"/>
            <a:ext cx="2136062" cy="549034"/>
          </a:xfrm>
          <a:custGeom>
            <a:avLst/>
            <a:gdLst>
              <a:gd name="connsiteX0" fmla="*/ 0 w 928687"/>
              <a:gd name="connsiteY0" fmla="*/ 289405 h 289405"/>
              <a:gd name="connsiteX1" fmla="*/ 450056 w 928687"/>
              <a:gd name="connsiteY1" fmla="*/ 3655 h 289405"/>
              <a:gd name="connsiteX2" fmla="*/ 928687 w 928687"/>
              <a:gd name="connsiteY2" fmla="*/ 153674 h 28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8687" h="289405">
                <a:moveTo>
                  <a:pt x="0" y="289405"/>
                </a:moveTo>
                <a:cubicBezTo>
                  <a:pt x="147637" y="157841"/>
                  <a:pt x="295275" y="26277"/>
                  <a:pt x="450056" y="3655"/>
                </a:cubicBezTo>
                <a:cubicBezTo>
                  <a:pt x="604837" y="-18967"/>
                  <a:pt x="766762" y="67353"/>
                  <a:pt x="928687" y="153674"/>
                </a:cubicBezTo>
              </a:path>
            </a:pathLst>
          </a:cu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4860032" y="4339484"/>
            <a:ext cx="336227" cy="906709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5187894" y="3243828"/>
            <a:ext cx="2432574" cy="29934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GB" sz="1300" b="1" dirty="0" smtClean="0"/>
              <a:t>Features</a:t>
            </a:r>
            <a:endParaRPr lang="en-US" sz="1300" b="1" dirty="0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7723430" y="3251941"/>
            <a:ext cx="880399" cy="29853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GB" sz="1300" b="1" dirty="0" smtClean="0"/>
              <a:t>Churn outcome</a:t>
            </a:r>
          </a:p>
          <a:p>
            <a:pPr marL="0" indent="0" algn="ctr">
              <a:buFont typeface="Arial" pitchFamily="34" charset="0"/>
              <a:buNone/>
            </a:pPr>
            <a:r>
              <a:rPr lang="en-GB" sz="1300" b="1" dirty="0" smtClean="0"/>
              <a:t>(renew / cancel)</a:t>
            </a:r>
            <a:endParaRPr lang="en-US" sz="13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220072" y="4221088"/>
                <a:ext cx="2507797" cy="9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GB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1.2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GB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52.2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GB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20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GB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34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80%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31%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5.1</m:t>
                                      </m:r>
                                    </m:e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99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43%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4221088"/>
                <a:ext cx="2507797" cy="907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830306" y="4217722"/>
                <a:ext cx="369652" cy="9138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0306" y="4217722"/>
                <a:ext cx="369652" cy="9138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958" y="4221445"/>
            <a:ext cx="235193" cy="235193"/>
          </a:xfrm>
          <a:prstGeom prst="rect">
            <a:avLst/>
          </a:prstGeom>
        </p:spPr>
      </p:pic>
      <p:sp>
        <p:nvSpPr>
          <p:cNvPr id="40" name="Content Placeholder 2"/>
          <p:cNvSpPr txBox="1">
            <a:spLocks/>
          </p:cNvSpPr>
          <p:nvPr/>
        </p:nvSpPr>
        <p:spPr>
          <a:xfrm>
            <a:off x="4644008" y="5767554"/>
            <a:ext cx="1036836" cy="4697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300" dirty="0" smtClean="0"/>
              <a:t>Usage time</a:t>
            </a:r>
          </a:p>
          <a:p>
            <a:pPr marL="0" indent="0">
              <a:buNone/>
            </a:pPr>
            <a:r>
              <a:rPr lang="en-GB" sz="1300" dirty="0" smtClean="0"/>
              <a:t>(hours)</a:t>
            </a:r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5724128" y="5981195"/>
            <a:ext cx="1036836" cy="4099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300" dirty="0" smtClean="0"/>
              <a:t>Number of visits</a:t>
            </a:r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6516216" y="5626763"/>
            <a:ext cx="1036836" cy="250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300" dirty="0" smtClean="0"/>
              <a:t>Pass rate</a:t>
            </a:r>
          </a:p>
        </p:txBody>
      </p:sp>
      <p:sp>
        <p:nvSpPr>
          <p:cNvPr id="43" name="Freeform 42"/>
          <p:cNvSpPr/>
          <p:nvPr/>
        </p:nvSpPr>
        <p:spPr>
          <a:xfrm rot="18778026">
            <a:off x="5266148" y="5330918"/>
            <a:ext cx="677267" cy="203900"/>
          </a:xfrm>
          <a:custGeom>
            <a:avLst/>
            <a:gdLst>
              <a:gd name="connsiteX0" fmla="*/ 0 w 928687"/>
              <a:gd name="connsiteY0" fmla="*/ 289405 h 289405"/>
              <a:gd name="connsiteX1" fmla="*/ 450056 w 928687"/>
              <a:gd name="connsiteY1" fmla="*/ 3655 h 289405"/>
              <a:gd name="connsiteX2" fmla="*/ 928687 w 928687"/>
              <a:gd name="connsiteY2" fmla="*/ 153674 h 28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8687" h="289405">
                <a:moveTo>
                  <a:pt x="0" y="289405"/>
                </a:moveTo>
                <a:cubicBezTo>
                  <a:pt x="147637" y="157841"/>
                  <a:pt x="295275" y="26277"/>
                  <a:pt x="450056" y="3655"/>
                </a:cubicBezTo>
                <a:cubicBezTo>
                  <a:pt x="604837" y="-18967"/>
                  <a:pt x="766762" y="67353"/>
                  <a:pt x="928687" y="153674"/>
                </a:cubicBezTo>
              </a:path>
            </a:pathLst>
          </a:cu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 rot="16951440" flipV="1">
            <a:off x="5757588" y="5548871"/>
            <a:ext cx="839129" cy="45719"/>
          </a:xfrm>
          <a:custGeom>
            <a:avLst/>
            <a:gdLst>
              <a:gd name="connsiteX0" fmla="*/ 0 w 928687"/>
              <a:gd name="connsiteY0" fmla="*/ 289405 h 289405"/>
              <a:gd name="connsiteX1" fmla="*/ 450056 w 928687"/>
              <a:gd name="connsiteY1" fmla="*/ 3655 h 289405"/>
              <a:gd name="connsiteX2" fmla="*/ 928687 w 928687"/>
              <a:gd name="connsiteY2" fmla="*/ 153674 h 28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8687" h="289405">
                <a:moveTo>
                  <a:pt x="0" y="289405"/>
                </a:moveTo>
                <a:cubicBezTo>
                  <a:pt x="147637" y="157841"/>
                  <a:pt x="295275" y="26277"/>
                  <a:pt x="450056" y="3655"/>
                </a:cubicBezTo>
                <a:cubicBezTo>
                  <a:pt x="604837" y="-18967"/>
                  <a:pt x="766762" y="67353"/>
                  <a:pt x="928687" y="153674"/>
                </a:cubicBezTo>
              </a:path>
            </a:pathLst>
          </a:cu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 rot="16951440">
            <a:off x="6804735" y="5363719"/>
            <a:ext cx="459798" cy="45719"/>
          </a:xfrm>
          <a:custGeom>
            <a:avLst/>
            <a:gdLst>
              <a:gd name="connsiteX0" fmla="*/ 0 w 928687"/>
              <a:gd name="connsiteY0" fmla="*/ 289405 h 289405"/>
              <a:gd name="connsiteX1" fmla="*/ 450056 w 928687"/>
              <a:gd name="connsiteY1" fmla="*/ 3655 h 289405"/>
              <a:gd name="connsiteX2" fmla="*/ 928687 w 928687"/>
              <a:gd name="connsiteY2" fmla="*/ 153674 h 28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8687" h="289405">
                <a:moveTo>
                  <a:pt x="0" y="289405"/>
                </a:moveTo>
                <a:cubicBezTo>
                  <a:pt x="147637" y="157841"/>
                  <a:pt x="295275" y="26277"/>
                  <a:pt x="450056" y="3655"/>
                </a:cubicBezTo>
                <a:cubicBezTo>
                  <a:pt x="604837" y="-18967"/>
                  <a:pt x="766762" y="67353"/>
                  <a:pt x="928687" y="153674"/>
                </a:cubicBezTo>
              </a:path>
            </a:pathLst>
          </a:cu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8333772" y="4143661"/>
            <a:ext cx="702724" cy="2421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300" dirty="0" smtClean="0"/>
              <a:t>Renew</a:t>
            </a:r>
          </a:p>
        </p:txBody>
      </p:sp>
      <p:sp>
        <p:nvSpPr>
          <p:cNvPr id="47" name="Freeform 46"/>
          <p:cNvSpPr/>
          <p:nvPr/>
        </p:nvSpPr>
        <p:spPr>
          <a:xfrm rot="12007301">
            <a:off x="8059863" y="4310667"/>
            <a:ext cx="459798" cy="264584"/>
          </a:xfrm>
          <a:custGeom>
            <a:avLst/>
            <a:gdLst>
              <a:gd name="connsiteX0" fmla="*/ 0 w 928687"/>
              <a:gd name="connsiteY0" fmla="*/ 289405 h 289405"/>
              <a:gd name="connsiteX1" fmla="*/ 450056 w 928687"/>
              <a:gd name="connsiteY1" fmla="*/ 3655 h 289405"/>
              <a:gd name="connsiteX2" fmla="*/ 928687 w 928687"/>
              <a:gd name="connsiteY2" fmla="*/ 153674 h 28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8687" h="289405">
                <a:moveTo>
                  <a:pt x="0" y="289405"/>
                </a:moveTo>
                <a:cubicBezTo>
                  <a:pt x="147637" y="157841"/>
                  <a:pt x="295275" y="26277"/>
                  <a:pt x="450056" y="3655"/>
                </a:cubicBezTo>
                <a:cubicBezTo>
                  <a:pt x="604837" y="-18967"/>
                  <a:pt x="766762" y="67353"/>
                  <a:pt x="928687" y="153674"/>
                </a:cubicBezTo>
              </a:path>
            </a:pathLst>
          </a:cu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ontent Placeholder 2"/>
          <p:cNvSpPr txBox="1">
            <a:spLocks/>
          </p:cNvSpPr>
          <p:nvPr/>
        </p:nvSpPr>
        <p:spPr>
          <a:xfrm>
            <a:off x="8198666" y="5025195"/>
            <a:ext cx="688202" cy="2421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300" dirty="0" smtClean="0"/>
              <a:t>Cancel</a:t>
            </a:r>
          </a:p>
        </p:txBody>
      </p:sp>
      <p:sp>
        <p:nvSpPr>
          <p:cNvPr id="49" name="Freeform 48"/>
          <p:cNvSpPr/>
          <p:nvPr/>
        </p:nvSpPr>
        <p:spPr>
          <a:xfrm rot="13897568" flipV="1">
            <a:off x="7968767" y="4748032"/>
            <a:ext cx="459798" cy="70315"/>
          </a:xfrm>
          <a:custGeom>
            <a:avLst/>
            <a:gdLst>
              <a:gd name="connsiteX0" fmla="*/ 0 w 928687"/>
              <a:gd name="connsiteY0" fmla="*/ 289405 h 289405"/>
              <a:gd name="connsiteX1" fmla="*/ 450056 w 928687"/>
              <a:gd name="connsiteY1" fmla="*/ 3655 h 289405"/>
              <a:gd name="connsiteX2" fmla="*/ 928687 w 928687"/>
              <a:gd name="connsiteY2" fmla="*/ 153674 h 28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8687" h="289405">
                <a:moveTo>
                  <a:pt x="0" y="289405"/>
                </a:moveTo>
                <a:cubicBezTo>
                  <a:pt x="147637" y="157841"/>
                  <a:pt x="295275" y="26277"/>
                  <a:pt x="450056" y="3655"/>
                </a:cubicBezTo>
                <a:cubicBezTo>
                  <a:pt x="604837" y="-18967"/>
                  <a:pt x="766762" y="67353"/>
                  <a:pt x="928687" y="153674"/>
                </a:cubicBezTo>
              </a:path>
            </a:pathLst>
          </a:cu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4471160"/>
            <a:ext cx="235193" cy="235193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4893704"/>
            <a:ext cx="235193" cy="2351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241952" y="3753114"/>
                <a:ext cx="5017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952" y="3753114"/>
                <a:ext cx="501739" cy="276999"/>
              </a:xfrm>
              <a:prstGeom prst="rect">
                <a:avLst/>
              </a:prstGeom>
              <a:blipFill>
                <a:blip r:embed="rId7"/>
                <a:stretch>
                  <a:fillRect l="-1097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888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/>
      <p:bldP spid="36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Customer Journey</a:t>
            </a:r>
            <a:endParaRPr lang="en-US" sz="3200" dirty="0"/>
          </a:p>
        </p:txBody>
      </p:sp>
      <p:sp>
        <p:nvSpPr>
          <p:cNvPr id="32" name="TextBox 31"/>
          <p:cNvSpPr txBox="1"/>
          <p:nvPr/>
        </p:nvSpPr>
        <p:spPr>
          <a:xfrm>
            <a:off x="818456" y="877652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Pupils’ activities are split into monthly time periods with each </a:t>
            </a:r>
            <a:r>
              <a:rPr lang="en-GB" sz="1600" b="1" dirty="0" smtClean="0"/>
              <a:t>customer-month</a:t>
            </a:r>
            <a:r>
              <a:rPr lang="en-GB" sz="1600" dirty="0" smtClean="0"/>
              <a:t> represented by </a:t>
            </a:r>
            <a:r>
              <a:rPr lang="en-GB" sz="1600" i="1" dirty="0" smtClean="0"/>
              <a:t>features</a:t>
            </a:r>
            <a:r>
              <a:rPr lang="en-GB" sz="1600" dirty="0" smtClean="0"/>
              <a:t>.</a:t>
            </a:r>
            <a:endParaRPr lang="en-US" sz="1600" dirty="0"/>
          </a:p>
        </p:txBody>
      </p:sp>
      <p:grpSp>
        <p:nvGrpSpPr>
          <p:cNvPr id="62" name="Group 61"/>
          <p:cNvGrpSpPr/>
          <p:nvPr/>
        </p:nvGrpSpPr>
        <p:grpSpPr>
          <a:xfrm>
            <a:off x="1079104" y="1340768"/>
            <a:ext cx="7381610" cy="1318666"/>
            <a:chOff x="1079104" y="1822302"/>
            <a:chExt cx="7381610" cy="1318666"/>
          </a:xfrm>
        </p:grpSpPr>
        <p:sp>
          <p:nvSpPr>
            <p:cNvPr id="4" name="Right Arrow 3"/>
            <p:cNvSpPr/>
            <p:nvPr/>
          </p:nvSpPr>
          <p:spPr>
            <a:xfrm>
              <a:off x="2051720" y="1844824"/>
              <a:ext cx="6120680" cy="360040"/>
            </a:xfrm>
            <a:prstGeom prst="rightArrow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1079104" y="2276872"/>
              <a:ext cx="972616" cy="2160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300" dirty="0" smtClean="0"/>
                <a:t>Customer A</a:t>
              </a:r>
              <a:endParaRPr lang="en-US" sz="1300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2555776" y="1844824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Mar</a:t>
              </a:r>
              <a:endParaRPr lang="en-US" sz="1300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3395315" y="1844824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Apr</a:t>
              </a:r>
              <a:endParaRPr lang="en-US" sz="1300" dirty="0"/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4234854" y="1844824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May</a:t>
              </a:r>
              <a:endParaRPr lang="en-US" sz="1300" dirty="0"/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5074393" y="1844824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Jun</a:t>
              </a:r>
              <a:endParaRPr lang="en-US" sz="1300" dirty="0"/>
            </a:p>
          </p:txBody>
        </p:sp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5916487" y="1829991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Jul</a:t>
              </a:r>
              <a:endParaRPr lang="en-US" sz="1300" dirty="0"/>
            </a:p>
          </p:txBody>
        </p:sp>
        <p:sp>
          <p:nvSpPr>
            <p:cNvPr id="11" name="Content Placeholder 2"/>
            <p:cNvSpPr txBox="1">
              <a:spLocks/>
            </p:cNvSpPr>
            <p:nvPr/>
          </p:nvSpPr>
          <p:spPr>
            <a:xfrm>
              <a:off x="6756026" y="1822302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Aug</a:t>
              </a:r>
              <a:endParaRPr lang="en-US" sz="1300" dirty="0"/>
            </a:p>
          </p:txBody>
        </p:sp>
        <p:sp>
          <p:nvSpPr>
            <p:cNvPr id="13" name="Content Placeholder 2"/>
            <p:cNvSpPr txBox="1">
              <a:spLocks/>
            </p:cNvSpPr>
            <p:nvPr/>
          </p:nvSpPr>
          <p:spPr>
            <a:xfrm>
              <a:off x="1079104" y="2600908"/>
              <a:ext cx="972616" cy="2160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300" dirty="0" smtClean="0"/>
                <a:t>Customer B</a:t>
              </a:r>
              <a:endParaRPr lang="en-US" sz="1300" dirty="0"/>
            </a:p>
          </p:txBody>
        </p:sp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3401937" y="2600908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300" dirty="0"/>
            </a:p>
          </p:txBody>
        </p:sp>
        <p:sp>
          <p:nvSpPr>
            <p:cNvPr id="16" name="Content Placeholder 2"/>
            <p:cNvSpPr txBox="1">
              <a:spLocks/>
            </p:cNvSpPr>
            <p:nvPr/>
          </p:nvSpPr>
          <p:spPr>
            <a:xfrm>
              <a:off x="4241475" y="2600908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300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083569" y="2600908"/>
              <a:ext cx="1049964" cy="216024"/>
              <a:chOff x="5299593" y="2096852"/>
              <a:chExt cx="1049964" cy="216024"/>
            </a:xfrm>
          </p:grpSpPr>
          <p:sp>
            <p:nvSpPr>
              <p:cNvPr id="17" name="Content Placeholder 2"/>
              <p:cNvSpPr txBox="1">
                <a:spLocks/>
              </p:cNvSpPr>
              <p:nvPr/>
            </p:nvSpPr>
            <p:spPr>
              <a:xfrm>
                <a:off x="5299593" y="2096852"/>
                <a:ext cx="832918" cy="21602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endParaRPr lang="en-US" sz="1300" dirty="0"/>
              </a:p>
            </p:txBody>
          </p:sp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41687" y="2105006"/>
                <a:ext cx="207870" cy="207870"/>
              </a:xfrm>
              <a:prstGeom prst="rect">
                <a:avLst/>
              </a:prstGeom>
            </p:spPr>
          </p:pic>
        </p:grpSp>
        <p:sp>
          <p:nvSpPr>
            <p:cNvPr id="20" name="Content Placeholder 2"/>
            <p:cNvSpPr txBox="1">
              <a:spLocks/>
            </p:cNvSpPr>
            <p:nvPr/>
          </p:nvSpPr>
          <p:spPr>
            <a:xfrm>
              <a:off x="2915816" y="2267673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300" dirty="0"/>
            </a:p>
          </p:txBody>
        </p:sp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3748221" y="2267673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300" dirty="0"/>
            </a:p>
          </p:txBody>
        </p:sp>
        <p:sp>
          <p:nvSpPr>
            <p:cNvPr id="22" name="Content Placeholder 2"/>
            <p:cNvSpPr txBox="1">
              <a:spLocks/>
            </p:cNvSpPr>
            <p:nvPr/>
          </p:nvSpPr>
          <p:spPr>
            <a:xfrm>
              <a:off x="4581139" y="2267673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300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5423233" y="2267673"/>
              <a:ext cx="1049964" cy="216024"/>
              <a:chOff x="5299593" y="2096852"/>
              <a:chExt cx="1049964" cy="216024"/>
            </a:xfrm>
          </p:grpSpPr>
          <p:sp>
            <p:nvSpPr>
              <p:cNvPr id="25" name="Content Placeholder 2"/>
              <p:cNvSpPr txBox="1">
                <a:spLocks/>
              </p:cNvSpPr>
              <p:nvPr/>
            </p:nvSpPr>
            <p:spPr>
              <a:xfrm>
                <a:off x="5299593" y="2096852"/>
                <a:ext cx="832918" cy="21602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endParaRPr lang="en-US" sz="1300" dirty="0"/>
              </a:p>
            </p:txBody>
          </p:sp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41687" y="2105006"/>
                <a:ext cx="207870" cy="207870"/>
              </a:xfrm>
              <a:prstGeom prst="rect">
                <a:avLst/>
              </a:prstGeom>
            </p:spPr>
          </p:pic>
        </p:grpSp>
        <p:sp>
          <p:nvSpPr>
            <p:cNvPr id="27" name="Content Placeholder 2"/>
            <p:cNvSpPr txBox="1">
              <a:spLocks/>
            </p:cNvSpPr>
            <p:nvPr/>
          </p:nvSpPr>
          <p:spPr>
            <a:xfrm>
              <a:off x="1079104" y="2924944"/>
              <a:ext cx="972616" cy="2160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300" dirty="0" smtClean="0"/>
                <a:t>Customer C</a:t>
              </a:r>
              <a:endParaRPr lang="en-US" sz="1300" dirty="0"/>
            </a:p>
          </p:txBody>
        </p:sp>
        <p:sp>
          <p:nvSpPr>
            <p:cNvPr id="28" name="Content Placeholder 2"/>
            <p:cNvSpPr txBox="1">
              <a:spLocks/>
            </p:cNvSpPr>
            <p:nvPr/>
          </p:nvSpPr>
          <p:spPr>
            <a:xfrm>
              <a:off x="5434433" y="2924944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300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6276527" y="2924944"/>
              <a:ext cx="1049964" cy="216024"/>
              <a:chOff x="5299593" y="2096852"/>
              <a:chExt cx="1049964" cy="216024"/>
            </a:xfrm>
          </p:grpSpPr>
          <p:sp>
            <p:nvSpPr>
              <p:cNvPr id="30" name="Content Placeholder 2"/>
              <p:cNvSpPr txBox="1">
                <a:spLocks/>
              </p:cNvSpPr>
              <p:nvPr/>
            </p:nvSpPr>
            <p:spPr>
              <a:xfrm>
                <a:off x="5299593" y="2096852"/>
                <a:ext cx="832918" cy="21602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endParaRPr lang="en-US" sz="1300" dirty="0"/>
              </a:p>
            </p:txBody>
          </p:sp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41687" y="2105006"/>
                <a:ext cx="207870" cy="207870"/>
              </a:xfrm>
              <a:prstGeom prst="rect">
                <a:avLst/>
              </a:prstGeom>
            </p:spPr>
          </p:pic>
        </p:grpSp>
        <p:sp>
          <p:nvSpPr>
            <p:cNvPr id="33" name="Content Placeholder 2"/>
            <p:cNvSpPr txBox="1">
              <a:spLocks/>
            </p:cNvSpPr>
            <p:nvPr/>
          </p:nvSpPr>
          <p:spPr>
            <a:xfrm>
              <a:off x="7134867" y="2190153"/>
              <a:ext cx="1325847" cy="3062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300" dirty="0" smtClean="0"/>
                <a:t>Calendar month</a:t>
              </a:r>
              <a:endParaRPr lang="en-US" sz="13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6259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Customer Journey</a:t>
            </a:r>
            <a:endParaRPr lang="en-US" sz="3200" dirty="0"/>
          </a:p>
        </p:txBody>
      </p:sp>
      <p:sp>
        <p:nvSpPr>
          <p:cNvPr id="32" name="TextBox 31"/>
          <p:cNvSpPr txBox="1"/>
          <p:nvPr/>
        </p:nvSpPr>
        <p:spPr>
          <a:xfrm>
            <a:off x="818456" y="877652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Pupils’ activities are split into monthly time periods with each </a:t>
            </a:r>
            <a:r>
              <a:rPr lang="en-GB" sz="1600" b="1" dirty="0" smtClean="0"/>
              <a:t>customer-month</a:t>
            </a:r>
            <a:r>
              <a:rPr lang="en-GB" sz="1600" dirty="0" smtClean="0"/>
              <a:t> represented by </a:t>
            </a:r>
            <a:r>
              <a:rPr lang="en-GB" sz="1600" i="1" dirty="0" smtClean="0"/>
              <a:t>features</a:t>
            </a:r>
            <a:r>
              <a:rPr lang="en-GB" sz="1600" dirty="0" smtClean="0"/>
              <a:t>.</a:t>
            </a:r>
            <a:endParaRPr lang="en-US" sz="1600" dirty="0"/>
          </a:p>
        </p:txBody>
      </p:sp>
      <p:grpSp>
        <p:nvGrpSpPr>
          <p:cNvPr id="62" name="Group 61"/>
          <p:cNvGrpSpPr/>
          <p:nvPr/>
        </p:nvGrpSpPr>
        <p:grpSpPr>
          <a:xfrm>
            <a:off x="1079104" y="1340768"/>
            <a:ext cx="7381610" cy="1318666"/>
            <a:chOff x="1079104" y="1822302"/>
            <a:chExt cx="7381610" cy="1318666"/>
          </a:xfrm>
        </p:grpSpPr>
        <p:sp>
          <p:nvSpPr>
            <p:cNvPr id="4" name="Right Arrow 3"/>
            <p:cNvSpPr/>
            <p:nvPr/>
          </p:nvSpPr>
          <p:spPr>
            <a:xfrm>
              <a:off x="2051720" y="1844824"/>
              <a:ext cx="6120680" cy="360040"/>
            </a:xfrm>
            <a:prstGeom prst="rightArrow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1079104" y="2276872"/>
              <a:ext cx="972616" cy="2160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300" dirty="0" smtClean="0"/>
                <a:t>Customer A</a:t>
              </a:r>
              <a:endParaRPr lang="en-US" sz="1300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2555776" y="1844824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Mar</a:t>
              </a:r>
              <a:endParaRPr lang="en-US" sz="1300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3395315" y="1844824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Apr</a:t>
              </a:r>
              <a:endParaRPr lang="en-US" sz="1300" dirty="0"/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4234854" y="1844824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May</a:t>
              </a:r>
              <a:endParaRPr lang="en-US" sz="1300" dirty="0"/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5074393" y="1844824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Jun</a:t>
              </a:r>
              <a:endParaRPr lang="en-US" sz="1300" dirty="0"/>
            </a:p>
          </p:txBody>
        </p:sp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5916487" y="1829991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Jul</a:t>
              </a:r>
              <a:endParaRPr lang="en-US" sz="1300" dirty="0"/>
            </a:p>
          </p:txBody>
        </p:sp>
        <p:sp>
          <p:nvSpPr>
            <p:cNvPr id="11" name="Content Placeholder 2"/>
            <p:cNvSpPr txBox="1">
              <a:spLocks/>
            </p:cNvSpPr>
            <p:nvPr/>
          </p:nvSpPr>
          <p:spPr>
            <a:xfrm>
              <a:off x="6756026" y="1822302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Aug</a:t>
              </a:r>
              <a:endParaRPr lang="en-US" sz="1300" dirty="0"/>
            </a:p>
          </p:txBody>
        </p:sp>
        <p:sp>
          <p:nvSpPr>
            <p:cNvPr id="13" name="Content Placeholder 2"/>
            <p:cNvSpPr txBox="1">
              <a:spLocks/>
            </p:cNvSpPr>
            <p:nvPr/>
          </p:nvSpPr>
          <p:spPr>
            <a:xfrm>
              <a:off x="1079104" y="2600908"/>
              <a:ext cx="972616" cy="2160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300" dirty="0" smtClean="0"/>
                <a:t>Customer B</a:t>
              </a:r>
              <a:endParaRPr lang="en-US" sz="1300" dirty="0"/>
            </a:p>
          </p:txBody>
        </p:sp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3401937" y="2600908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300" dirty="0"/>
            </a:p>
          </p:txBody>
        </p:sp>
        <p:sp>
          <p:nvSpPr>
            <p:cNvPr id="16" name="Content Placeholder 2"/>
            <p:cNvSpPr txBox="1">
              <a:spLocks/>
            </p:cNvSpPr>
            <p:nvPr/>
          </p:nvSpPr>
          <p:spPr>
            <a:xfrm>
              <a:off x="4241475" y="2600908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300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083569" y="2600908"/>
              <a:ext cx="1049964" cy="216024"/>
              <a:chOff x="5299593" y="2096852"/>
              <a:chExt cx="1049964" cy="216024"/>
            </a:xfrm>
          </p:grpSpPr>
          <p:sp>
            <p:nvSpPr>
              <p:cNvPr id="17" name="Content Placeholder 2"/>
              <p:cNvSpPr txBox="1">
                <a:spLocks/>
              </p:cNvSpPr>
              <p:nvPr/>
            </p:nvSpPr>
            <p:spPr>
              <a:xfrm>
                <a:off x="5299593" y="2096852"/>
                <a:ext cx="832918" cy="21602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endParaRPr lang="en-US" sz="1300" dirty="0"/>
              </a:p>
            </p:txBody>
          </p:sp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41687" y="2105006"/>
                <a:ext cx="207870" cy="207870"/>
              </a:xfrm>
              <a:prstGeom prst="rect">
                <a:avLst/>
              </a:prstGeom>
            </p:spPr>
          </p:pic>
        </p:grpSp>
        <p:sp>
          <p:nvSpPr>
            <p:cNvPr id="20" name="Content Placeholder 2"/>
            <p:cNvSpPr txBox="1">
              <a:spLocks/>
            </p:cNvSpPr>
            <p:nvPr/>
          </p:nvSpPr>
          <p:spPr>
            <a:xfrm>
              <a:off x="2915816" y="2267673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300" dirty="0"/>
            </a:p>
          </p:txBody>
        </p:sp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3748221" y="2267673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300" dirty="0"/>
            </a:p>
          </p:txBody>
        </p:sp>
        <p:sp>
          <p:nvSpPr>
            <p:cNvPr id="22" name="Content Placeholder 2"/>
            <p:cNvSpPr txBox="1">
              <a:spLocks/>
            </p:cNvSpPr>
            <p:nvPr/>
          </p:nvSpPr>
          <p:spPr>
            <a:xfrm>
              <a:off x="4581139" y="2267673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300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5423233" y="2267673"/>
              <a:ext cx="1049964" cy="216024"/>
              <a:chOff x="5299593" y="2096852"/>
              <a:chExt cx="1049964" cy="216024"/>
            </a:xfrm>
          </p:grpSpPr>
          <p:sp>
            <p:nvSpPr>
              <p:cNvPr id="25" name="Content Placeholder 2"/>
              <p:cNvSpPr txBox="1">
                <a:spLocks/>
              </p:cNvSpPr>
              <p:nvPr/>
            </p:nvSpPr>
            <p:spPr>
              <a:xfrm>
                <a:off x="5299593" y="2096852"/>
                <a:ext cx="832918" cy="21602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endParaRPr lang="en-US" sz="1300" dirty="0"/>
              </a:p>
            </p:txBody>
          </p:sp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41687" y="2105006"/>
                <a:ext cx="207870" cy="207870"/>
              </a:xfrm>
              <a:prstGeom prst="rect">
                <a:avLst/>
              </a:prstGeom>
            </p:spPr>
          </p:pic>
        </p:grpSp>
        <p:sp>
          <p:nvSpPr>
            <p:cNvPr id="27" name="Content Placeholder 2"/>
            <p:cNvSpPr txBox="1">
              <a:spLocks/>
            </p:cNvSpPr>
            <p:nvPr/>
          </p:nvSpPr>
          <p:spPr>
            <a:xfrm>
              <a:off x="1079104" y="2924944"/>
              <a:ext cx="972616" cy="2160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300" dirty="0" smtClean="0"/>
                <a:t>Customer C</a:t>
              </a:r>
              <a:endParaRPr lang="en-US" sz="1300" dirty="0"/>
            </a:p>
          </p:txBody>
        </p:sp>
        <p:sp>
          <p:nvSpPr>
            <p:cNvPr id="28" name="Content Placeholder 2"/>
            <p:cNvSpPr txBox="1">
              <a:spLocks/>
            </p:cNvSpPr>
            <p:nvPr/>
          </p:nvSpPr>
          <p:spPr>
            <a:xfrm>
              <a:off x="5434433" y="2924944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300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6276527" y="2924944"/>
              <a:ext cx="1049964" cy="216024"/>
              <a:chOff x="5299593" y="2096852"/>
              <a:chExt cx="1049964" cy="216024"/>
            </a:xfrm>
          </p:grpSpPr>
          <p:sp>
            <p:nvSpPr>
              <p:cNvPr id="30" name="Content Placeholder 2"/>
              <p:cNvSpPr txBox="1">
                <a:spLocks/>
              </p:cNvSpPr>
              <p:nvPr/>
            </p:nvSpPr>
            <p:spPr>
              <a:xfrm>
                <a:off x="5299593" y="2096852"/>
                <a:ext cx="832918" cy="21602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endParaRPr lang="en-US" sz="1300" dirty="0"/>
              </a:p>
            </p:txBody>
          </p:sp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41687" y="2105006"/>
                <a:ext cx="207870" cy="207870"/>
              </a:xfrm>
              <a:prstGeom prst="rect">
                <a:avLst/>
              </a:prstGeom>
            </p:spPr>
          </p:pic>
        </p:grpSp>
        <p:sp>
          <p:nvSpPr>
            <p:cNvPr id="33" name="Content Placeholder 2"/>
            <p:cNvSpPr txBox="1">
              <a:spLocks/>
            </p:cNvSpPr>
            <p:nvPr/>
          </p:nvSpPr>
          <p:spPr>
            <a:xfrm>
              <a:off x="7134867" y="2190153"/>
              <a:ext cx="1325847" cy="3062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300" dirty="0" smtClean="0"/>
                <a:t>Calendar month</a:t>
              </a:r>
              <a:endParaRPr lang="en-US" sz="13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079104" y="3284984"/>
            <a:ext cx="7362809" cy="1318666"/>
            <a:chOff x="1079104" y="4236151"/>
            <a:chExt cx="7362809" cy="1318666"/>
          </a:xfrm>
        </p:grpSpPr>
        <p:sp>
          <p:nvSpPr>
            <p:cNvPr id="34" name="Right Arrow 33"/>
            <p:cNvSpPr/>
            <p:nvPr/>
          </p:nvSpPr>
          <p:spPr>
            <a:xfrm>
              <a:off x="2051720" y="4258673"/>
              <a:ext cx="6120680" cy="360040"/>
            </a:xfrm>
            <a:prstGeom prst="rightArrow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1079104" y="4690721"/>
              <a:ext cx="972616" cy="2160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300" dirty="0" smtClean="0"/>
                <a:t>Customer A</a:t>
              </a:r>
              <a:endParaRPr lang="en-US" sz="1300" dirty="0"/>
            </a:p>
          </p:txBody>
        </p:sp>
        <p:sp>
          <p:nvSpPr>
            <p:cNvPr id="36" name="Content Placeholder 2"/>
            <p:cNvSpPr txBox="1">
              <a:spLocks/>
            </p:cNvSpPr>
            <p:nvPr/>
          </p:nvSpPr>
          <p:spPr>
            <a:xfrm>
              <a:off x="2555776" y="4258673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1</a:t>
              </a:r>
              <a:endParaRPr lang="en-US" sz="1300" dirty="0"/>
            </a:p>
          </p:txBody>
        </p:sp>
        <p:sp>
          <p:nvSpPr>
            <p:cNvPr id="37" name="Content Placeholder 2"/>
            <p:cNvSpPr txBox="1">
              <a:spLocks/>
            </p:cNvSpPr>
            <p:nvPr/>
          </p:nvSpPr>
          <p:spPr>
            <a:xfrm>
              <a:off x="3395315" y="4258673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2</a:t>
              </a:r>
              <a:endParaRPr lang="en-US" sz="1300" dirty="0"/>
            </a:p>
          </p:txBody>
        </p:sp>
        <p:sp>
          <p:nvSpPr>
            <p:cNvPr id="38" name="Content Placeholder 2"/>
            <p:cNvSpPr txBox="1">
              <a:spLocks/>
            </p:cNvSpPr>
            <p:nvPr/>
          </p:nvSpPr>
          <p:spPr>
            <a:xfrm>
              <a:off x="4234854" y="4258673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3</a:t>
              </a:r>
              <a:endParaRPr lang="en-US" sz="1300" dirty="0"/>
            </a:p>
          </p:txBody>
        </p:sp>
        <p:sp>
          <p:nvSpPr>
            <p:cNvPr id="39" name="Content Placeholder 2"/>
            <p:cNvSpPr txBox="1">
              <a:spLocks/>
            </p:cNvSpPr>
            <p:nvPr/>
          </p:nvSpPr>
          <p:spPr>
            <a:xfrm>
              <a:off x="5074393" y="4258673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4</a:t>
              </a:r>
              <a:endParaRPr lang="en-US" sz="1300" dirty="0"/>
            </a:p>
          </p:txBody>
        </p:sp>
        <p:sp>
          <p:nvSpPr>
            <p:cNvPr id="40" name="Content Placeholder 2"/>
            <p:cNvSpPr txBox="1">
              <a:spLocks/>
            </p:cNvSpPr>
            <p:nvPr/>
          </p:nvSpPr>
          <p:spPr>
            <a:xfrm>
              <a:off x="5916487" y="4243840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5</a:t>
              </a:r>
              <a:endParaRPr lang="en-US" sz="1300" dirty="0"/>
            </a:p>
          </p:txBody>
        </p:sp>
        <p:sp>
          <p:nvSpPr>
            <p:cNvPr id="41" name="Content Placeholder 2"/>
            <p:cNvSpPr txBox="1">
              <a:spLocks/>
            </p:cNvSpPr>
            <p:nvPr/>
          </p:nvSpPr>
          <p:spPr>
            <a:xfrm>
              <a:off x="6756026" y="4236151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6</a:t>
              </a:r>
              <a:endParaRPr lang="en-US" sz="1300" dirty="0"/>
            </a:p>
          </p:txBody>
        </p:sp>
        <p:sp>
          <p:nvSpPr>
            <p:cNvPr id="42" name="Content Placeholder 2"/>
            <p:cNvSpPr txBox="1">
              <a:spLocks/>
            </p:cNvSpPr>
            <p:nvPr/>
          </p:nvSpPr>
          <p:spPr>
            <a:xfrm>
              <a:off x="1079104" y="5014757"/>
              <a:ext cx="972616" cy="2160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300" dirty="0" smtClean="0"/>
                <a:t>Customer B</a:t>
              </a:r>
              <a:endParaRPr lang="en-US" sz="1300" dirty="0"/>
            </a:p>
          </p:txBody>
        </p:sp>
        <p:sp>
          <p:nvSpPr>
            <p:cNvPr id="43" name="Content Placeholder 2"/>
            <p:cNvSpPr txBox="1">
              <a:spLocks/>
            </p:cNvSpPr>
            <p:nvPr/>
          </p:nvSpPr>
          <p:spPr>
            <a:xfrm>
              <a:off x="2056428" y="5028520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300" dirty="0"/>
            </a:p>
          </p:txBody>
        </p:sp>
        <p:sp>
          <p:nvSpPr>
            <p:cNvPr id="44" name="Content Placeholder 2"/>
            <p:cNvSpPr txBox="1">
              <a:spLocks/>
            </p:cNvSpPr>
            <p:nvPr/>
          </p:nvSpPr>
          <p:spPr>
            <a:xfrm>
              <a:off x="2884125" y="5028599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300" dirty="0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3719298" y="5028340"/>
              <a:ext cx="1049964" cy="216024"/>
              <a:chOff x="5299593" y="2096852"/>
              <a:chExt cx="1049964" cy="216024"/>
            </a:xfrm>
          </p:grpSpPr>
          <p:sp>
            <p:nvSpPr>
              <p:cNvPr id="46" name="Content Placeholder 2"/>
              <p:cNvSpPr txBox="1">
                <a:spLocks/>
              </p:cNvSpPr>
              <p:nvPr/>
            </p:nvSpPr>
            <p:spPr>
              <a:xfrm>
                <a:off x="5299593" y="2096852"/>
                <a:ext cx="832918" cy="21602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endParaRPr lang="en-US" sz="1300" dirty="0"/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41687" y="2105006"/>
                <a:ext cx="207870" cy="207870"/>
              </a:xfrm>
              <a:prstGeom prst="rect">
                <a:avLst/>
              </a:prstGeom>
            </p:spPr>
          </p:pic>
        </p:grpSp>
        <p:sp>
          <p:nvSpPr>
            <p:cNvPr id="48" name="Content Placeholder 2"/>
            <p:cNvSpPr txBox="1">
              <a:spLocks/>
            </p:cNvSpPr>
            <p:nvPr/>
          </p:nvSpPr>
          <p:spPr>
            <a:xfrm>
              <a:off x="2051720" y="4699920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300" dirty="0"/>
            </a:p>
          </p:txBody>
        </p:sp>
        <p:sp>
          <p:nvSpPr>
            <p:cNvPr id="49" name="Content Placeholder 2"/>
            <p:cNvSpPr txBox="1">
              <a:spLocks/>
            </p:cNvSpPr>
            <p:nvPr/>
          </p:nvSpPr>
          <p:spPr>
            <a:xfrm>
              <a:off x="2884125" y="4699920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300" dirty="0"/>
            </a:p>
          </p:txBody>
        </p:sp>
        <p:sp>
          <p:nvSpPr>
            <p:cNvPr id="50" name="Content Placeholder 2"/>
            <p:cNvSpPr txBox="1">
              <a:spLocks/>
            </p:cNvSpPr>
            <p:nvPr/>
          </p:nvSpPr>
          <p:spPr>
            <a:xfrm>
              <a:off x="3717043" y="4699920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300" dirty="0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4559137" y="4699920"/>
              <a:ext cx="1049964" cy="216024"/>
              <a:chOff x="5299593" y="2096852"/>
              <a:chExt cx="1049964" cy="216024"/>
            </a:xfrm>
          </p:grpSpPr>
          <p:sp>
            <p:nvSpPr>
              <p:cNvPr id="52" name="Content Placeholder 2"/>
              <p:cNvSpPr txBox="1">
                <a:spLocks/>
              </p:cNvSpPr>
              <p:nvPr/>
            </p:nvSpPr>
            <p:spPr>
              <a:xfrm>
                <a:off x="5299593" y="2096852"/>
                <a:ext cx="832918" cy="21602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endParaRPr lang="en-US" sz="1300" dirty="0"/>
              </a:p>
            </p:txBody>
          </p:sp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41687" y="2105006"/>
                <a:ext cx="207870" cy="207870"/>
              </a:xfrm>
              <a:prstGeom prst="rect">
                <a:avLst/>
              </a:prstGeom>
            </p:spPr>
          </p:pic>
        </p:grpSp>
        <p:sp>
          <p:nvSpPr>
            <p:cNvPr id="54" name="Content Placeholder 2"/>
            <p:cNvSpPr txBox="1">
              <a:spLocks/>
            </p:cNvSpPr>
            <p:nvPr/>
          </p:nvSpPr>
          <p:spPr>
            <a:xfrm>
              <a:off x="1079104" y="5338793"/>
              <a:ext cx="972616" cy="2160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300" dirty="0" smtClean="0"/>
                <a:t>Customer C</a:t>
              </a:r>
              <a:endParaRPr lang="en-US" sz="1300" dirty="0"/>
            </a:p>
          </p:txBody>
        </p:sp>
        <p:sp>
          <p:nvSpPr>
            <p:cNvPr id="55" name="Content Placeholder 2"/>
            <p:cNvSpPr txBox="1">
              <a:spLocks/>
            </p:cNvSpPr>
            <p:nvPr/>
          </p:nvSpPr>
          <p:spPr>
            <a:xfrm>
              <a:off x="2051720" y="5338793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300" dirty="0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2893814" y="5338793"/>
              <a:ext cx="1049964" cy="216024"/>
              <a:chOff x="5299593" y="2096852"/>
              <a:chExt cx="1049964" cy="216024"/>
            </a:xfrm>
          </p:grpSpPr>
          <p:sp>
            <p:nvSpPr>
              <p:cNvPr id="57" name="Content Placeholder 2"/>
              <p:cNvSpPr txBox="1">
                <a:spLocks/>
              </p:cNvSpPr>
              <p:nvPr/>
            </p:nvSpPr>
            <p:spPr>
              <a:xfrm>
                <a:off x="5299593" y="2096852"/>
                <a:ext cx="832918" cy="21602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endParaRPr lang="en-US" sz="1300" dirty="0"/>
              </a:p>
            </p:txBody>
          </p:sp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41687" y="2105006"/>
                <a:ext cx="207870" cy="207870"/>
              </a:xfrm>
              <a:prstGeom prst="rect">
                <a:avLst/>
              </a:prstGeom>
            </p:spPr>
          </p:pic>
        </p:grpSp>
        <p:sp>
          <p:nvSpPr>
            <p:cNvPr id="59" name="Content Placeholder 2"/>
            <p:cNvSpPr txBox="1">
              <a:spLocks/>
            </p:cNvSpPr>
            <p:nvPr/>
          </p:nvSpPr>
          <p:spPr>
            <a:xfrm>
              <a:off x="7116066" y="4611024"/>
              <a:ext cx="1325847" cy="3062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300" dirty="0" smtClean="0"/>
                <a:t>Customer month</a:t>
              </a:r>
              <a:endParaRPr lang="en-US" sz="1300" dirty="0"/>
            </a:p>
          </p:txBody>
        </p:sp>
      </p:grpSp>
      <p:sp>
        <p:nvSpPr>
          <p:cNvPr id="60" name="Right Arrow 59"/>
          <p:cNvSpPr/>
          <p:nvPr/>
        </p:nvSpPr>
        <p:spPr>
          <a:xfrm rot="5400000">
            <a:off x="4675028" y="2571931"/>
            <a:ext cx="488714" cy="906709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2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rmal 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</TotalTime>
  <Words>2153</Words>
  <Application>Microsoft Office PowerPoint</Application>
  <PresentationFormat>On-screen Show (4:3)</PresentationFormat>
  <Paragraphs>617</Paragraphs>
  <Slides>50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0" baseType="lpstr">
      <vt:lpstr>Arial Unicode MS</vt:lpstr>
      <vt:lpstr>Arial</vt:lpstr>
      <vt:lpstr>Calibri</vt:lpstr>
      <vt:lpstr>Cambria Math</vt:lpstr>
      <vt:lpstr>FoundrySterling-Medium</vt:lpstr>
      <vt:lpstr>Wingdings</vt:lpstr>
      <vt:lpstr>Normal Page</vt:lpstr>
      <vt:lpstr>TITLE</vt:lpstr>
      <vt:lpstr>Custom Design</vt:lpstr>
      <vt:lpstr>Acrobat Document</vt:lpstr>
      <vt:lpstr>User Cancellation Modelling: on Clustering of Customer Behaviours</vt:lpstr>
      <vt:lpstr>Agenda</vt:lpstr>
      <vt:lpstr>Motivation and Goal</vt:lpstr>
      <vt:lpstr>Motivation and Goal</vt:lpstr>
      <vt:lpstr>Business Settings at Whizz</vt:lpstr>
      <vt:lpstr>Business Settings at Whizz</vt:lpstr>
      <vt:lpstr>Business Settings at Whizz</vt:lpstr>
      <vt:lpstr>Customer Journey</vt:lpstr>
      <vt:lpstr>Customer Journey</vt:lpstr>
      <vt:lpstr>Customer Journey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A Closer Look at Clustering…</vt:lpstr>
      <vt:lpstr>A Closer Look at Clustering…</vt:lpstr>
      <vt:lpstr>A Closer Look at Clustering…</vt:lpstr>
      <vt:lpstr>A Closer Look at Clustering…</vt:lpstr>
      <vt:lpstr>Cluster Churn Rates (Who)</vt:lpstr>
      <vt:lpstr>Cluster Churn Rates (Who)</vt:lpstr>
      <vt:lpstr>Cluster Churn Rates (Who)</vt:lpstr>
      <vt:lpstr>Cluster Churn Rates (Who)</vt:lpstr>
      <vt:lpstr>Cluster Churn Rates (Who)</vt:lpstr>
      <vt:lpstr>Cluster Churn Rates (Who)</vt:lpstr>
      <vt:lpstr>Cluster Churn Rates (Who)</vt:lpstr>
      <vt:lpstr>Feature Analysis (Why)</vt:lpstr>
      <vt:lpstr>Prediction Workflow</vt:lpstr>
      <vt:lpstr>Prediction Workflow</vt:lpstr>
      <vt:lpstr>Prediction Workflow</vt:lpstr>
      <vt:lpstr>Conclusion</vt:lpstr>
      <vt:lpstr>Conclusion</vt:lpstr>
      <vt:lpstr>Conclusion</vt:lpstr>
      <vt:lpstr>Appendix</vt:lpstr>
      <vt:lpstr>Customer Month Independence </vt:lpstr>
      <vt:lpstr>Data Transformation</vt:lpstr>
      <vt:lpstr>Distributional Modelling – I </vt:lpstr>
      <vt:lpstr>Distributional Modelling – II </vt:lpstr>
      <vt:lpstr>Dirichlet Process Mixture – I </vt:lpstr>
      <vt:lpstr>Dirichlet Process Mixture – II </vt:lpstr>
      <vt:lpstr>Temporal Transition of States</vt:lpstr>
      <vt:lpstr>Overfitting</vt:lpstr>
    </vt:vector>
  </TitlesOfParts>
  <Company>Mathematical Institute, University of Oxford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O'Mahony</dc:creator>
  <cp:lastModifiedBy>Wang Victor</cp:lastModifiedBy>
  <cp:revision>316</cp:revision>
  <dcterms:created xsi:type="dcterms:W3CDTF">2015-01-22T12:19:04Z</dcterms:created>
  <dcterms:modified xsi:type="dcterms:W3CDTF">2018-06-21T09:51:43Z</dcterms:modified>
</cp:coreProperties>
</file>