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1" r:id="rId4"/>
    <p:sldId id="272" r:id="rId5"/>
    <p:sldId id="273" r:id="rId6"/>
    <p:sldId id="275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744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5289-3199-4471-B3BD-037C99C6E4AC}" type="doc">
      <dgm:prSet loTypeId="urn:microsoft.com/office/officeart/2011/layout/Circle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4C943D-CDB5-4CD1-9B9A-F7A6C6E066F1}">
      <dgm:prSet phldrT="[Text]" custT="1"/>
      <dgm:spPr/>
      <dgm:t>
        <a:bodyPr/>
        <a:lstStyle/>
        <a:p>
          <a:pPr algn="l"/>
          <a:endParaRPr lang="en-GB" sz="1300" dirty="0" smtClean="0"/>
        </a:p>
        <a:p>
          <a:pPr algn="l"/>
          <a:r>
            <a:rPr lang="en-GB" sz="1300" dirty="0" smtClean="0"/>
            <a:t>Retained customers create </a:t>
          </a:r>
          <a:r>
            <a:rPr lang="en-GB" sz="1300" b="1" i="1" dirty="0" smtClean="0"/>
            <a:t>higher revenues</a:t>
          </a:r>
          <a:endParaRPr lang="en-GB" sz="1300" dirty="0" smtClean="0"/>
        </a:p>
        <a:p>
          <a:pPr algn="l"/>
          <a:endParaRPr lang="en-GB" sz="1300" dirty="0" smtClean="0"/>
        </a:p>
        <a:p>
          <a:pPr algn="l"/>
          <a:r>
            <a:rPr lang="en-GB" sz="1300" dirty="0" smtClean="0"/>
            <a:t>Making a sell to a new customer </a:t>
          </a:r>
          <a:r>
            <a:rPr lang="en-GB" sz="1300" b="1" i="1" dirty="0" smtClean="0"/>
            <a:t>costs up to 5 times more</a:t>
          </a:r>
          <a:r>
            <a:rPr lang="en-GB" sz="1300" dirty="0" smtClean="0"/>
            <a:t>.</a:t>
          </a:r>
          <a:endParaRPr lang="en-US" sz="1300" dirty="0"/>
        </a:p>
      </dgm:t>
    </dgm:pt>
    <dgm:pt modelId="{A56E674E-2091-4E57-BE82-6A65D98B6B7F}" type="parTrans" cxnId="{EF200651-9984-45CF-8918-37545E6F32B5}">
      <dgm:prSet/>
      <dgm:spPr/>
      <dgm:t>
        <a:bodyPr/>
        <a:lstStyle/>
        <a:p>
          <a:endParaRPr lang="en-US"/>
        </a:p>
      </dgm:t>
    </dgm:pt>
    <dgm:pt modelId="{6B2FDD77-A780-416E-9D9B-EA0548B83433}" type="sibTrans" cxnId="{EF200651-9984-45CF-8918-37545E6F32B5}">
      <dgm:prSet/>
      <dgm:spPr/>
      <dgm:t>
        <a:bodyPr/>
        <a:lstStyle/>
        <a:p>
          <a:endParaRPr lang="en-US"/>
        </a:p>
      </dgm:t>
    </dgm:pt>
    <dgm:pt modelId="{07424E92-E2B8-46C2-84BE-044D13FF2BEF}">
      <dgm:prSet phldrT="[Text]" custT="1"/>
      <dgm:spPr/>
      <dgm:t>
        <a:bodyPr/>
        <a:lstStyle/>
        <a:p>
          <a:pPr algn="l"/>
          <a:r>
            <a:rPr lang="en-GB" sz="1300" dirty="0" smtClean="0"/>
            <a:t>Customer retention strategies targeted on </a:t>
          </a:r>
          <a:r>
            <a:rPr lang="en-GB" sz="1300" b="1" i="1" dirty="0" smtClean="0">
              <a:solidFill>
                <a:srgbClr val="FF0000"/>
              </a:solidFill>
            </a:rPr>
            <a:t>high risk customers</a:t>
          </a:r>
        </a:p>
      </dgm:t>
    </dgm:pt>
    <dgm:pt modelId="{1E19DC92-2D8F-4D1F-BEB7-B8ADB54FB1B1}" type="parTrans" cxnId="{4860E801-E631-43D9-B41B-CE0D3521CA31}">
      <dgm:prSet/>
      <dgm:spPr/>
      <dgm:t>
        <a:bodyPr/>
        <a:lstStyle/>
        <a:p>
          <a:endParaRPr lang="en-US"/>
        </a:p>
      </dgm:t>
    </dgm:pt>
    <dgm:pt modelId="{2231F650-AEB7-4ECB-94FA-EED4A8AC42EE}" type="sibTrans" cxnId="{4860E801-E631-43D9-B41B-CE0D3521CA31}">
      <dgm:prSet/>
      <dgm:spPr/>
      <dgm:t>
        <a:bodyPr/>
        <a:lstStyle/>
        <a:p>
          <a:endParaRPr lang="en-US"/>
        </a:p>
      </dgm:t>
    </dgm:pt>
    <dgm:pt modelId="{4A1A8BB0-D09E-4F4B-94DF-8FA992427E1F}">
      <dgm:prSet phldrT="[Text]" phldr="1"/>
      <dgm:spPr/>
      <dgm:t>
        <a:bodyPr/>
        <a:lstStyle/>
        <a:p>
          <a:endParaRPr lang="en-US" dirty="0"/>
        </a:p>
      </dgm:t>
    </dgm:pt>
    <dgm:pt modelId="{2B6E01F3-9864-46DF-8272-315B8049B5D0}" type="sibTrans" cxnId="{99C3852A-0DAE-4A97-B172-4DBAD2DB0B87}">
      <dgm:prSet/>
      <dgm:spPr/>
      <dgm:t>
        <a:bodyPr/>
        <a:lstStyle/>
        <a:p>
          <a:endParaRPr lang="en-US"/>
        </a:p>
      </dgm:t>
    </dgm:pt>
    <dgm:pt modelId="{CFD5F9CB-0C71-424D-82B6-176150A77D51}" type="parTrans" cxnId="{99C3852A-0DAE-4A97-B172-4DBAD2DB0B87}">
      <dgm:prSet/>
      <dgm:spPr/>
      <dgm:t>
        <a:bodyPr/>
        <a:lstStyle/>
        <a:p>
          <a:endParaRPr lang="en-US"/>
        </a:p>
      </dgm:t>
    </dgm:pt>
    <dgm:pt modelId="{00DFDBBC-F175-4518-8D18-04B015DFFDD0}" type="pres">
      <dgm:prSet presAssocID="{C9F55289-3199-4471-B3BD-037C99C6E4A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383190F-6065-41D6-9AE8-9ED1E3A56D4A}" type="pres">
      <dgm:prSet presAssocID="{4A1A8BB0-D09E-4F4B-94DF-8FA992427E1F}" presName="Accent3" presStyleCnt="0"/>
      <dgm:spPr/>
    </dgm:pt>
    <dgm:pt modelId="{692C51B8-7DC3-4D4C-96CC-1894E6A6B7FE}" type="pres">
      <dgm:prSet presAssocID="{4A1A8BB0-D09E-4F4B-94DF-8FA992427E1F}" presName="Accent" presStyleLbl="node1" presStyleIdx="0" presStyleCnt="3"/>
      <dgm:spPr/>
    </dgm:pt>
    <dgm:pt modelId="{3AF9A99C-625C-496A-8E23-4EFF9B557316}" type="pres">
      <dgm:prSet presAssocID="{4A1A8BB0-D09E-4F4B-94DF-8FA992427E1F}" presName="ParentBackground3" presStyleCnt="0"/>
      <dgm:spPr/>
    </dgm:pt>
    <dgm:pt modelId="{ACEBED8E-257A-4E2D-B4CD-397A366FB101}" type="pres">
      <dgm:prSet presAssocID="{4A1A8BB0-D09E-4F4B-94DF-8FA992427E1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17CD1D0-8F82-4516-9E99-7D79C70BD9EB}" type="pres">
      <dgm:prSet presAssocID="{4A1A8BB0-D09E-4F4B-94DF-8FA992427E1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782CA-CA5C-4DFC-AF0F-2EE94EE58B84}" type="pres">
      <dgm:prSet presAssocID="{07424E92-E2B8-46C2-84BE-044D13FF2BEF}" presName="Accent2" presStyleCnt="0"/>
      <dgm:spPr/>
    </dgm:pt>
    <dgm:pt modelId="{517A20E4-1877-42AC-A38D-3F59BC292CCA}" type="pres">
      <dgm:prSet presAssocID="{07424E92-E2B8-46C2-84BE-044D13FF2BEF}" presName="Accent" presStyleLbl="node1" presStyleIdx="1" presStyleCnt="3"/>
      <dgm:spPr/>
    </dgm:pt>
    <dgm:pt modelId="{7C58ADD8-F41E-4F8D-AA5D-FDDB89B95984}" type="pres">
      <dgm:prSet presAssocID="{07424E92-E2B8-46C2-84BE-044D13FF2BEF}" presName="ParentBackground2" presStyleCnt="0"/>
      <dgm:spPr/>
    </dgm:pt>
    <dgm:pt modelId="{1A382362-86C8-4CB1-BFCD-0F2CC47DD45F}" type="pres">
      <dgm:prSet presAssocID="{07424E92-E2B8-46C2-84BE-044D13FF2BE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BEA4CAE-40B2-41D1-BE4B-45317AA7174A}" type="pres">
      <dgm:prSet presAssocID="{07424E92-E2B8-46C2-84BE-044D13FF2BE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FB302-801C-46CD-B678-BF4B89764123}" type="pres">
      <dgm:prSet presAssocID="{F14C943D-CDB5-4CD1-9B9A-F7A6C6E066F1}" presName="Accent1" presStyleCnt="0"/>
      <dgm:spPr/>
    </dgm:pt>
    <dgm:pt modelId="{1CAA11E9-A811-441F-9EB8-2D8C734FA35C}" type="pres">
      <dgm:prSet presAssocID="{F14C943D-CDB5-4CD1-9B9A-F7A6C6E066F1}" presName="Accent" presStyleLbl="node1" presStyleIdx="2" presStyleCnt="3"/>
      <dgm:spPr/>
    </dgm:pt>
    <dgm:pt modelId="{AC38FED2-6F4E-4384-8C28-88EACB7C8239}" type="pres">
      <dgm:prSet presAssocID="{F14C943D-CDB5-4CD1-9B9A-F7A6C6E066F1}" presName="ParentBackground1" presStyleCnt="0"/>
      <dgm:spPr/>
    </dgm:pt>
    <dgm:pt modelId="{CD69D58B-A3E8-4A07-93F9-3F6BB7B34CDA}" type="pres">
      <dgm:prSet presAssocID="{F14C943D-CDB5-4CD1-9B9A-F7A6C6E066F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1DCE964-9F8E-444C-9C1B-8E8010B43B76}" type="pres">
      <dgm:prSet presAssocID="{F14C943D-CDB5-4CD1-9B9A-F7A6C6E066F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A23E33-8CBD-4F4A-A62E-1B6F52DAEEB0}" type="presOf" srcId="{C9F55289-3199-4471-B3BD-037C99C6E4AC}" destId="{00DFDBBC-F175-4518-8D18-04B015DFFDD0}" srcOrd="0" destOrd="0" presId="urn:microsoft.com/office/officeart/2011/layout/CircleProcess"/>
    <dgm:cxn modelId="{99C3852A-0DAE-4A97-B172-4DBAD2DB0B87}" srcId="{C9F55289-3199-4471-B3BD-037C99C6E4AC}" destId="{4A1A8BB0-D09E-4F4B-94DF-8FA992427E1F}" srcOrd="2" destOrd="0" parTransId="{CFD5F9CB-0C71-424D-82B6-176150A77D51}" sibTransId="{2B6E01F3-9864-46DF-8272-315B8049B5D0}"/>
    <dgm:cxn modelId="{F80301B1-44B8-4FAF-B190-3362FA838F17}" type="presOf" srcId="{4A1A8BB0-D09E-4F4B-94DF-8FA992427E1F}" destId="{017CD1D0-8F82-4516-9E99-7D79C70BD9EB}" srcOrd="1" destOrd="0" presId="urn:microsoft.com/office/officeart/2011/layout/CircleProcess"/>
    <dgm:cxn modelId="{0C023078-E16A-46CE-84CC-6ADCFF8BFF8D}" type="presOf" srcId="{F14C943D-CDB5-4CD1-9B9A-F7A6C6E066F1}" destId="{CD69D58B-A3E8-4A07-93F9-3F6BB7B34CDA}" srcOrd="0" destOrd="0" presId="urn:microsoft.com/office/officeart/2011/layout/CircleProcess"/>
    <dgm:cxn modelId="{EF200651-9984-45CF-8918-37545E6F32B5}" srcId="{C9F55289-3199-4471-B3BD-037C99C6E4AC}" destId="{F14C943D-CDB5-4CD1-9B9A-F7A6C6E066F1}" srcOrd="0" destOrd="0" parTransId="{A56E674E-2091-4E57-BE82-6A65D98B6B7F}" sibTransId="{6B2FDD77-A780-416E-9D9B-EA0548B83433}"/>
    <dgm:cxn modelId="{4860E801-E631-43D9-B41B-CE0D3521CA31}" srcId="{C9F55289-3199-4471-B3BD-037C99C6E4AC}" destId="{07424E92-E2B8-46C2-84BE-044D13FF2BEF}" srcOrd="1" destOrd="0" parTransId="{1E19DC92-2D8F-4D1F-BEB7-B8ADB54FB1B1}" sibTransId="{2231F650-AEB7-4ECB-94FA-EED4A8AC42EE}"/>
    <dgm:cxn modelId="{BE7CC30B-3645-4C50-BB90-A8D5BFBD7E6C}" type="presOf" srcId="{07424E92-E2B8-46C2-84BE-044D13FF2BEF}" destId="{1A382362-86C8-4CB1-BFCD-0F2CC47DD45F}" srcOrd="0" destOrd="0" presId="urn:microsoft.com/office/officeart/2011/layout/CircleProcess"/>
    <dgm:cxn modelId="{7C9E6A20-18A9-4EBD-8E2E-A685352BA413}" type="presOf" srcId="{F14C943D-CDB5-4CD1-9B9A-F7A6C6E066F1}" destId="{E1DCE964-9F8E-444C-9C1B-8E8010B43B76}" srcOrd="1" destOrd="0" presId="urn:microsoft.com/office/officeart/2011/layout/CircleProcess"/>
    <dgm:cxn modelId="{15BCC11D-D6F5-4D6C-9391-43E6DA9C4F90}" type="presOf" srcId="{07424E92-E2B8-46C2-84BE-044D13FF2BEF}" destId="{3BEA4CAE-40B2-41D1-BE4B-45317AA7174A}" srcOrd="1" destOrd="0" presId="urn:microsoft.com/office/officeart/2011/layout/CircleProcess"/>
    <dgm:cxn modelId="{4D01794D-FE25-4A1A-9EE3-D421DCE23682}" type="presOf" srcId="{4A1A8BB0-D09E-4F4B-94DF-8FA992427E1F}" destId="{ACEBED8E-257A-4E2D-B4CD-397A366FB101}" srcOrd="0" destOrd="0" presId="urn:microsoft.com/office/officeart/2011/layout/CircleProcess"/>
    <dgm:cxn modelId="{D2A07A5F-7397-4E32-8086-AF72C8106449}" type="presParOf" srcId="{00DFDBBC-F175-4518-8D18-04B015DFFDD0}" destId="{3383190F-6065-41D6-9AE8-9ED1E3A56D4A}" srcOrd="0" destOrd="0" presId="urn:microsoft.com/office/officeart/2011/layout/CircleProcess"/>
    <dgm:cxn modelId="{A905FDED-9933-43A7-9544-EBAB77B21777}" type="presParOf" srcId="{3383190F-6065-41D6-9AE8-9ED1E3A56D4A}" destId="{692C51B8-7DC3-4D4C-96CC-1894E6A6B7FE}" srcOrd="0" destOrd="0" presId="urn:microsoft.com/office/officeart/2011/layout/CircleProcess"/>
    <dgm:cxn modelId="{AB5AEE80-F658-40D7-9DBE-1FA90A35B88C}" type="presParOf" srcId="{00DFDBBC-F175-4518-8D18-04B015DFFDD0}" destId="{3AF9A99C-625C-496A-8E23-4EFF9B557316}" srcOrd="1" destOrd="0" presId="urn:microsoft.com/office/officeart/2011/layout/CircleProcess"/>
    <dgm:cxn modelId="{5EE9E441-1B3A-4C0D-B07A-BC8CAA4F4B3D}" type="presParOf" srcId="{3AF9A99C-625C-496A-8E23-4EFF9B557316}" destId="{ACEBED8E-257A-4E2D-B4CD-397A366FB101}" srcOrd="0" destOrd="0" presId="urn:microsoft.com/office/officeart/2011/layout/CircleProcess"/>
    <dgm:cxn modelId="{CD2B7506-60B4-4739-B7FD-85A661A02CBB}" type="presParOf" srcId="{00DFDBBC-F175-4518-8D18-04B015DFFDD0}" destId="{017CD1D0-8F82-4516-9E99-7D79C70BD9EB}" srcOrd="2" destOrd="0" presId="urn:microsoft.com/office/officeart/2011/layout/CircleProcess"/>
    <dgm:cxn modelId="{EE264925-C20B-479A-A43B-ED90965369B4}" type="presParOf" srcId="{00DFDBBC-F175-4518-8D18-04B015DFFDD0}" destId="{BCE782CA-CA5C-4DFC-AF0F-2EE94EE58B84}" srcOrd="3" destOrd="0" presId="urn:microsoft.com/office/officeart/2011/layout/CircleProcess"/>
    <dgm:cxn modelId="{05563E22-3AE8-498D-B84E-BF08198FF557}" type="presParOf" srcId="{BCE782CA-CA5C-4DFC-AF0F-2EE94EE58B84}" destId="{517A20E4-1877-42AC-A38D-3F59BC292CCA}" srcOrd="0" destOrd="0" presId="urn:microsoft.com/office/officeart/2011/layout/CircleProcess"/>
    <dgm:cxn modelId="{F1879E09-0CB4-42D3-A333-B18245A259B9}" type="presParOf" srcId="{00DFDBBC-F175-4518-8D18-04B015DFFDD0}" destId="{7C58ADD8-F41E-4F8D-AA5D-FDDB89B95984}" srcOrd="4" destOrd="0" presId="urn:microsoft.com/office/officeart/2011/layout/CircleProcess"/>
    <dgm:cxn modelId="{335A27AB-44D0-417D-9975-17CA679C409D}" type="presParOf" srcId="{7C58ADD8-F41E-4F8D-AA5D-FDDB89B95984}" destId="{1A382362-86C8-4CB1-BFCD-0F2CC47DD45F}" srcOrd="0" destOrd="0" presId="urn:microsoft.com/office/officeart/2011/layout/CircleProcess"/>
    <dgm:cxn modelId="{053BD848-88FC-43D7-96B9-42CA1FDA5346}" type="presParOf" srcId="{00DFDBBC-F175-4518-8D18-04B015DFFDD0}" destId="{3BEA4CAE-40B2-41D1-BE4B-45317AA7174A}" srcOrd="5" destOrd="0" presId="urn:microsoft.com/office/officeart/2011/layout/CircleProcess"/>
    <dgm:cxn modelId="{45924E71-CBCC-492C-BCE5-0DD66620B679}" type="presParOf" srcId="{00DFDBBC-F175-4518-8D18-04B015DFFDD0}" destId="{261FB302-801C-46CD-B678-BF4B89764123}" srcOrd="6" destOrd="0" presId="urn:microsoft.com/office/officeart/2011/layout/CircleProcess"/>
    <dgm:cxn modelId="{3D551474-71D6-4F94-9991-8D5B857105F3}" type="presParOf" srcId="{261FB302-801C-46CD-B678-BF4B89764123}" destId="{1CAA11E9-A811-441F-9EB8-2D8C734FA35C}" srcOrd="0" destOrd="0" presId="urn:microsoft.com/office/officeart/2011/layout/CircleProcess"/>
    <dgm:cxn modelId="{3F6648C0-8EEC-4752-BC58-5419EEDC186C}" type="presParOf" srcId="{00DFDBBC-F175-4518-8D18-04B015DFFDD0}" destId="{AC38FED2-6F4E-4384-8C28-88EACB7C8239}" srcOrd="7" destOrd="0" presId="urn:microsoft.com/office/officeart/2011/layout/CircleProcess"/>
    <dgm:cxn modelId="{FE6A4628-55E9-4FEA-917E-07A011F64161}" type="presParOf" srcId="{AC38FED2-6F4E-4384-8C28-88EACB7C8239}" destId="{CD69D58B-A3E8-4A07-93F9-3F6BB7B34CDA}" srcOrd="0" destOrd="0" presId="urn:microsoft.com/office/officeart/2011/layout/CircleProcess"/>
    <dgm:cxn modelId="{E36C7C00-72EF-4A3B-B01F-77DA33FF5C8A}" type="presParOf" srcId="{00DFDBBC-F175-4518-8D18-04B015DFFDD0}" destId="{E1DCE964-9F8E-444C-9C1B-8E8010B43B7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C51B8-7DC3-4D4C-96CC-1894E6A6B7FE}">
      <dsp:nvSpPr>
        <dsp:cNvPr id="0" name=""/>
        <dsp:cNvSpPr/>
      </dsp:nvSpPr>
      <dsp:spPr>
        <a:xfrm>
          <a:off x="5654514" y="898357"/>
          <a:ext cx="2379726" cy="2380166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ED8E-257A-4E2D-B4CD-397A366FB101}">
      <dsp:nvSpPr>
        <dsp:cNvPr id="0" name=""/>
        <dsp:cNvSpPr/>
      </dsp:nvSpPr>
      <dsp:spPr>
        <a:xfrm>
          <a:off x="5733528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6051135" y="1295121"/>
        <a:ext cx="1586484" cy="1586638"/>
      </dsp:txXfrm>
    </dsp:sp>
    <dsp:sp modelId="{517A20E4-1877-42AC-A38D-3F59BC292CCA}">
      <dsp:nvSpPr>
        <dsp:cNvPr id="0" name=""/>
        <dsp:cNvSpPr/>
      </dsp:nvSpPr>
      <dsp:spPr>
        <a:xfrm rot="2700000">
          <a:off x="3197864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2362-86C8-4CB1-BFCD-0F2CC47DD45F}">
      <dsp:nvSpPr>
        <dsp:cNvPr id="0" name=""/>
        <dsp:cNvSpPr/>
      </dsp:nvSpPr>
      <dsp:spPr>
        <a:xfrm>
          <a:off x="3274013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Customer retention strategies targeted on </a:t>
          </a:r>
          <a:r>
            <a:rPr lang="en-GB" sz="1300" b="1" i="1" kern="1200" dirty="0" smtClean="0">
              <a:solidFill>
                <a:srgbClr val="FF0000"/>
              </a:solidFill>
            </a:rPr>
            <a:t>high risk customers</a:t>
          </a:r>
        </a:p>
      </dsp:txBody>
      <dsp:txXfrm>
        <a:off x="3591620" y="1295121"/>
        <a:ext cx="1586484" cy="1586638"/>
      </dsp:txXfrm>
    </dsp:sp>
    <dsp:sp modelId="{1CAA11E9-A811-441F-9EB8-2D8C734FA35C}">
      <dsp:nvSpPr>
        <dsp:cNvPr id="0" name=""/>
        <dsp:cNvSpPr/>
      </dsp:nvSpPr>
      <dsp:spPr>
        <a:xfrm rot="2700000">
          <a:off x="738349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9D58B-A3E8-4A07-93F9-3F6BB7B34CDA}">
      <dsp:nvSpPr>
        <dsp:cNvPr id="0" name=""/>
        <dsp:cNvSpPr/>
      </dsp:nvSpPr>
      <dsp:spPr>
        <a:xfrm>
          <a:off x="814497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Retained customers create </a:t>
          </a:r>
          <a:r>
            <a:rPr lang="en-GB" sz="1300" b="1" i="1" kern="1200" dirty="0" smtClean="0"/>
            <a:t>higher revenues</a:t>
          </a: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Making a sell to a new customer </a:t>
          </a:r>
          <a:r>
            <a:rPr lang="en-GB" sz="1300" b="1" i="1" kern="1200" dirty="0" smtClean="0"/>
            <a:t>costs up to 5 times more</a:t>
          </a:r>
          <a:r>
            <a:rPr lang="en-GB" sz="1300" kern="1200" dirty="0" smtClean="0"/>
            <a:t>.</a:t>
          </a:r>
          <a:endParaRPr lang="en-US" sz="1300" kern="1200" dirty="0"/>
        </a:p>
      </dsp:txBody>
      <dsp:txXfrm>
        <a:off x="1132104" y="1295121"/>
        <a:ext cx="1586484" cy="158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10" y="2419400"/>
            <a:ext cx="5078796" cy="338586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340768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User Cancellation Avoidance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512168" cy="8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Agenda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96752"/>
            <a:ext cx="7499176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2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897379315"/>
              </p:ext>
            </p:extLst>
          </p:nvPr>
        </p:nvGraphicFramePr>
        <p:xfrm>
          <a:off x="467544" y="692696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1224136" cy="1224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Motivation and Goal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4077072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Goal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60" y="1301436"/>
            <a:ext cx="1302800" cy="130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Motivation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60460"/>
            <a:ext cx="1572076" cy="15720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769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Who?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Identify customers most prone to cancel subscription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Assess likelihood</a:t>
            </a:r>
            <a:endParaRPr 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5413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Analyse critical reason triggering cancellation</a:t>
            </a:r>
          </a:p>
          <a:p>
            <a:endParaRPr lang="en-GB" sz="1300" dirty="0" smtClean="0"/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Make bespoke retention policy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55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256490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Data Records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</a:t>
              </a:r>
              <a:r>
                <a:rPr lang="en-GB" sz="1300" dirty="0" err="1" smtClean="0"/>
                <a:t>auot</a:t>
              </a:r>
              <a:r>
                <a:rPr lang="en-GB" sz="1300" dirty="0" smtClean="0"/>
                <a:t>-rolled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96752"/>
            <a:ext cx="7499176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mal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FoundrySterling-Medium</vt:lpstr>
      <vt:lpstr>Wingdings</vt:lpstr>
      <vt:lpstr>Normal Page</vt:lpstr>
      <vt:lpstr>TITLE</vt:lpstr>
      <vt:lpstr>Custom Design</vt:lpstr>
      <vt:lpstr>User Cancellation Avoidance</vt:lpstr>
      <vt:lpstr>Agenda</vt:lpstr>
      <vt:lpstr>Motivation and Goal</vt:lpstr>
      <vt:lpstr>Business Settings at Whizz</vt:lpstr>
      <vt:lpstr>Methodology</vt:lpstr>
    </vt:vector>
  </TitlesOfParts>
  <Company>Mathematical Institute,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O'Mahony</dc:creator>
  <cp:lastModifiedBy>Wang Victor</cp:lastModifiedBy>
  <cp:revision>53</cp:revision>
  <dcterms:created xsi:type="dcterms:W3CDTF">2015-01-22T12:19:04Z</dcterms:created>
  <dcterms:modified xsi:type="dcterms:W3CDTF">2018-06-10T21:33:40Z</dcterms:modified>
</cp:coreProperties>
</file>