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71" r:id="rId4"/>
    <p:sldId id="272" r:id="rId5"/>
    <p:sldId id="273" r:id="rId6"/>
    <p:sldId id="275" r:id="rId7"/>
    <p:sldId id="274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Victor" initials="WV" lastIdx="7" clrIdx="0">
    <p:extLst>
      <p:ext uri="{19B8F6BF-5375-455C-9EA6-DF929625EA0E}">
        <p15:presenceInfo xmlns:p15="http://schemas.microsoft.com/office/powerpoint/2012/main" userId="4d7512027a0009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5:15:18.674" idx="1">
    <p:pos x="1990" y="1990"/>
    <p:text>varies on the business</p:text>
    <p:extLst>
      <p:ext uri="{C676402C-5697-4E1C-873F-D02D1690AC5C}">
        <p15:threadingInfo xmlns:p15="http://schemas.microsoft.com/office/powerpoint/2012/main" timeZoneBias="-60"/>
      </p:ext>
    </p:extLst>
  </p:cm>
  <p:cm authorId="1" dt="2018-06-11T15:16:44.678" idx="2">
    <p:pos x="2150" y="2605"/>
    <p:text>the scope does not include how to reduce the churn rate, which is the job for marketing deparment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5:19:56.839" idx="3">
    <p:pos x="2272" y="3162"/>
    <p:text>the reason why there are more subscription records is becasue a instance is created when subscription is renewed.</p:text>
    <p:extLst>
      <p:ext uri="{C676402C-5697-4E1C-873F-D02D1690AC5C}">
        <p15:threadingInfo xmlns:p15="http://schemas.microsoft.com/office/powerpoint/2012/main" timeZoneBias="-60"/>
      </p:ext>
    </p:extLst>
  </p:cm>
  <p:cm authorId="1" dt="2018-06-11T15:21:39.113" idx="4">
    <p:pos x="4275" y="2963"/>
    <p:text>explain what features is</p:text>
    <p:extLst>
      <p:ext uri="{C676402C-5697-4E1C-873F-D02D1690AC5C}">
        <p15:threadingInfo xmlns:p15="http://schemas.microsoft.com/office/powerpoint/2012/main" timeZoneBias="-60"/>
      </p:ext>
    </p:extLst>
  </p:cm>
  <p:cm authorId="1" dt="2018-06-11T15:22:18.397" idx="5">
    <p:pos x="4275" y="3099"/>
    <p:text>don't say matrix, say grid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5:24:39.283" idx="6">
    <p:pos x="2566" y="3878"/>
    <p:text>We checked the assumption, and it holds.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5:26:41.594" idx="7">
    <p:pos x="3386" y="1146"/>
    <p:text>simplify the language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55289-3199-4471-B3BD-037C99C6E4AC}" type="doc">
      <dgm:prSet loTypeId="urn:microsoft.com/office/officeart/2011/layout/CircleProcess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F14C943D-CDB5-4CD1-9B9A-F7A6C6E066F1}">
      <dgm:prSet phldrT="[Text]" custT="1"/>
      <dgm:spPr/>
      <dgm:t>
        <a:bodyPr/>
        <a:lstStyle/>
        <a:p>
          <a:pPr algn="l"/>
          <a:endParaRPr lang="en-GB" sz="1300" dirty="0" smtClean="0"/>
        </a:p>
        <a:p>
          <a:pPr algn="l"/>
          <a:r>
            <a:rPr lang="en-GB" sz="1300" dirty="0" smtClean="0"/>
            <a:t>Retained customers create </a:t>
          </a:r>
          <a:r>
            <a:rPr lang="en-GB" sz="1300" b="1" i="1" dirty="0" smtClean="0"/>
            <a:t>higher revenues</a:t>
          </a:r>
          <a:endParaRPr lang="en-GB" sz="1300" dirty="0" smtClean="0"/>
        </a:p>
        <a:p>
          <a:pPr algn="l"/>
          <a:endParaRPr lang="en-GB" sz="1300" dirty="0" smtClean="0"/>
        </a:p>
        <a:p>
          <a:pPr algn="l"/>
          <a:r>
            <a:rPr lang="en-GB" sz="1300" dirty="0" smtClean="0"/>
            <a:t>Making a sell to a new customer </a:t>
          </a:r>
          <a:r>
            <a:rPr lang="en-GB" sz="1300" b="1" i="1" dirty="0" smtClean="0"/>
            <a:t>costs up to 5 times more</a:t>
          </a:r>
          <a:r>
            <a:rPr lang="en-GB" sz="1300" dirty="0" smtClean="0"/>
            <a:t>.</a:t>
          </a:r>
          <a:endParaRPr lang="en-US" sz="1300" dirty="0"/>
        </a:p>
      </dgm:t>
    </dgm:pt>
    <dgm:pt modelId="{A56E674E-2091-4E57-BE82-6A65D98B6B7F}" type="parTrans" cxnId="{EF200651-9984-45CF-8918-37545E6F32B5}">
      <dgm:prSet/>
      <dgm:spPr/>
      <dgm:t>
        <a:bodyPr/>
        <a:lstStyle/>
        <a:p>
          <a:endParaRPr lang="en-US"/>
        </a:p>
      </dgm:t>
    </dgm:pt>
    <dgm:pt modelId="{6B2FDD77-A780-416E-9D9B-EA0548B83433}" type="sibTrans" cxnId="{EF200651-9984-45CF-8918-37545E6F32B5}">
      <dgm:prSet/>
      <dgm:spPr/>
      <dgm:t>
        <a:bodyPr/>
        <a:lstStyle/>
        <a:p>
          <a:endParaRPr lang="en-US"/>
        </a:p>
      </dgm:t>
    </dgm:pt>
    <dgm:pt modelId="{07424E92-E2B8-46C2-84BE-044D13FF2BEF}">
      <dgm:prSet phldrT="[Text]" custT="1"/>
      <dgm:spPr/>
      <dgm:t>
        <a:bodyPr/>
        <a:lstStyle/>
        <a:p>
          <a:pPr algn="l"/>
          <a:r>
            <a:rPr lang="en-GB" sz="1300" dirty="0" smtClean="0"/>
            <a:t>Customer retention strategies targeting on </a:t>
          </a:r>
          <a:r>
            <a:rPr lang="en-GB" sz="1300" b="1" i="1" dirty="0" smtClean="0">
              <a:solidFill>
                <a:srgbClr val="FF0000"/>
              </a:solidFill>
            </a:rPr>
            <a:t>high risk customers</a:t>
          </a:r>
        </a:p>
      </dgm:t>
    </dgm:pt>
    <dgm:pt modelId="{1E19DC92-2D8F-4D1F-BEB7-B8ADB54FB1B1}" type="parTrans" cxnId="{4860E801-E631-43D9-B41B-CE0D3521CA31}">
      <dgm:prSet/>
      <dgm:spPr/>
      <dgm:t>
        <a:bodyPr/>
        <a:lstStyle/>
        <a:p>
          <a:endParaRPr lang="en-US"/>
        </a:p>
      </dgm:t>
    </dgm:pt>
    <dgm:pt modelId="{2231F650-AEB7-4ECB-94FA-EED4A8AC42EE}" type="sibTrans" cxnId="{4860E801-E631-43D9-B41B-CE0D3521CA31}">
      <dgm:prSet/>
      <dgm:spPr/>
      <dgm:t>
        <a:bodyPr/>
        <a:lstStyle/>
        <a:p>
          <a:endParaRPr lang="en-US"/>
        </a:p>
      </dgm:t>
    </dgm:pt>
    <dgm:pt modelId="{4A1A8BB0-D09E-4F4B-94DF-8FA992427E1F}">
      <dgm:prSet phldrT="[Text]" phldr="1"/>
      <dgm:spPr/>
      <dgm:t>
        <a:bodyPr/>
        <a:lstStyle/>
        <a:p>
          <a:endParaRPr lang="en-US" dirty="0"/>
        </a:p>
      </dgm:t>
    </dgm:pt>
    <dgm:pt modelId="{2B6E01F3-9864-46DF-8272-315B8049B5D0}" type="sibTrans" cxnId="{99C3852A-0DAE-4A97-B172-4DBAD2DB0B87}">
      <dgm:prSet/>
      <dgm:spPr/>
      <dgm:t>
        <a:bodyPr/>
        <a:lstStyle/>
        <a:p>
          <a:endParaRPr lang="en-US"/>
        </a:p>
      </dgm:t>
    </dgm:pt>
    <dgm:pt modelId="{CFD5F9CB-0C71-424D-82B6-176150A77D51}" type="parTrans" cxnId="{99C3852A-0DAE-4A97-B172-4DBAD2DB0B87}">
      <dgm:prSet/>
      <dgm:spPr/>
      <dgm:t>
        <a:bodyPr/>
        <a:lstStyle/>
        <a:p>
          <a:endParaRPr lang="en-US"/>
        </a:p>
      </dgm:t>
    </dgm:pt>
    <dgm:pt modelId="{00DFDBBC-F175-4518-8D18-04B015DFFDD0}" type="pres">
      <dgm:prSet presAssocID="{C9F55289-3199-4471-B3BD-037C99C6E4AC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383190F-6065-41D6-9AE8-9ED1E3A56D4A}" type="pres">
      <dgm:prSet presAssocID="{4A1A8BB0-D09E-4F4B-94DF-8FA992427E1F}" presName="Accent3" presStyleCnt="0"/>
      <dgm:spPr/>
    </dgm:pt>
    <dgm:pt modelId="{692C51B8-7DC3-4D4C-96CC-1894E6A6B7FE}" type="pres">
      <dgm:prSet presAssocID="{4A1A8BB0-D09E-4F4B-94DF-8FA992427E1F}" presName="Accent" presStyleLbl="node1" presStyleIdx="0" presStyleCnt="3"/>
      <dgm:spPr/>
    </dgm:pt>
    <dgm:pt modelId="{3AF9A99C-625C-496A-8E23-4EFF9B557316}" type="pres">
      <dgm:prSet presAssocID="{4A1A8BB0-D09E-4F4B-94DF-8FA992427E1F}" presName="ParentBackground3" presStyleCnt="0"/>
      <dgm:spPr/>
    </dgm:pt>
    <dgm:pt modelId="{ACEBED8E-257A-4E2D-B4CD-397A366FB101}" type="pres">
      <dgm:prSet presAssocID="{4A1A8BB0-D09E-4F4B-94DF-8FA992427E1F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017CD1D0-8F82-4516-9E99-7D79C70BD9EB}" type="pres">
      <dgm:prSet presAssocID="{4A1A8BB0-D09E-4F4B-94DF-8FA992427E1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782CA-CA5C-4DFC-AF0F-2EE94EE58B84}" type="pres">
      <dgm:prSet presAssocID="{07424E92-E2B8-46C2-84BE-044D13FF2BEF}" presName="Accent2" presStyleCnt="0"/>
      <dgm:spPr/>
    </dgm:pt>
    <dgm:pt modelId="{517A20E4-1877-42AC-A38D-3F59BC292CCA}" type="pres">
      <dgm:prSet presAssocID="{07424E92-E2B8-46C2-84BE-044D13FF2BEF}" presName="Accent" presStyleLbl="node1" presStyleIdx="1" presStyleCnt="3"/>
      <dgm:spPr/>
    </dgm:pt>
    <dgm:pt modelId="{7C58ADD8-F41E-4F8D-AA5D-FDDB89B95984}" type="pres">
      <dgm:prSet presAssocID="{07424E92-E2B8-46C2-84BE-044D13FF2BEF}" presName="ParentBackground2" presStyleCnt="0"/>
      <dgm:spPr/>
    </dgm:pt>
    <dgm:pt modelId="{1A382362-86C8-4CB1-BFCD-0F2CC47DD45F}" type="pres">
      <dgm:prSet presAssocID="{07424E92-E2B8-46C2-84BE-044D13FF2BEF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3BEA4CAE-40B2-41D1-BE4B-45317AA7174A}" type="pres">
      <dgm:prSet presAssocID="{07424E92-E2B8-46C2-84BE-044D13FF2BE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FB302-801C-46CD-B678-BF4B89764123}" type="pres">
      <dgm:prSet presAssocID="{F14C943D-CDB5-4CD1-9B9A-F7A6C6E066F1}" presName="Accent1" presStyleCnt="0"/>
      <dgm:spPr/>
    </dgm:pt>
    <dgm:pt modelId="{1CAA11E9-A811-441F-9EB8-2D8C734FA35C}" type="pres">
      <dgm:prSet presAssocID="{F14C943D-CDB5-4CD1-9B9A-F7A6C6E066F1}" presName="Accent" presStyleLbl="node1" presStyleIdx="2" presStyleCnt="3"/>
      <dgm:spPr/>
    </dgm:pt>
    <dgm:pt modelId="{AC38FED2-6F4E-4384-8C28-88EACB7C8239}" type="pres">
      <dgm:prSet presAssocID="{F14C943D-CDB5-4CD1-9B9A-F7A6C6E066F1}" presName="ParentBackground1" presStyleCnt="0"/>
      <dgm:spPr/>
    </dgm:pt>
    <dgm:pt modelId="{CD69D58B-A3E8-4A07-93F9-3F6BB7B34CDA}" type="pres">
      <dgm:prSet presAssocID="{F14C943D-CDB5-4CD1-9B9A-F7A6C6E066F1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E1DCE964-9F8E-444C-9C1B-8E8010B43B76}" type="pres">
      <dgm:prSet presAssocID="{F14C943D-CDB5-4CD1-9B9A-F7A6C6E066F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200651-9984-45CF-8918-37545E6F32B5}" srcId="{C9F55289-3199-4471-B3BD-037C99C6E4AC}" destId="{F14C943D-CDB5-4CD1-9B9A-F7A6C6E066F1}" srcOrd="0" destOrd="0" parTransId="{A56E674E-2091-4E57-BE82-6A65D98B6B7F}" sibTransId="{6B2FDD77-A780-416E-9D9B-EA0548B83433}"/>
    <dgm:cxn modelId="{F80301B1-44B8-4FAF-B190-3362FA838F17}" type="presOf" srcId="{4A1A8BB0-D09E-4F4B-94DF-8FA992427E1F}" destId="{017CD1D0-8F82-4516-9E99-7D79C70BD9EB}" srcOrd="1" destOrd="0" presId="urn:microsoft.com/office/officeart/2011/layout/CircleProcess"/>
    <dgm:cxn modelId="{15BCC11D-D6F5-4D6C-9391-43E6DA9C4F90}" type="presOf" srcId="{07424E92-E2B8-46C2-84BE-044D13FF2BEF}" destId="{3BEA4CAE-40B2-41D1-BE4B-45317AA7174A}" srcOrd="1" destOrd="0" presId="urn:microsoft.com/office/officeart/2011/layout/CircleProcess"/>
    <dgm:cxn modelId="{8CA23E33-8CBD-4F4A-A62E-1B6F52DAEEB0}" type="presOf" srcId="{C9F55289-3199-4471-B3BD-037C99C6E4AC}" destId="{00DFDBBC-F175-4518-8D18-04B015DFFDD0}" srcOrd="0" destOrd="0" presId="urn:microsoft.com/office/officeart/2011/layout/CircleProcess"/>
    <dgm:cxn modelId="{BE7CC30B-3645-4C50-BB90-A8D5BFBD7E6C}" type="presOf" srcId="{07424E92-E2B8-46C2-84BE-044D13FF2BEF}" destId="{1A382362-86C8-4CB1-BFCD-0F2CC47DD45F}" srcOrd="0" destOrd="0" presId="urn:microsoft.com/office/officeart/2011/layout/CircleProcess"/>
    <dgm:cxn modelId="{7C9E6A20-18A9-4EBD-8E2E-A685352BA413}" type="presOf" srcId="{F14C943D-CDB5-4CD1-9B9A-F7A6C6E066F1}" destId="{E1DCE964-9F8E-444C-9C1B-8E8010B43B76}" srcOrd="1" destOrd="0" presId="urn:microsoft.com/office/officeart/2011/layout/CircleProcess"/>
    <dgm:cxn modelId="{99C3852A-0DAE-4A97-B172-4DBAD2DB0B87}" srcId="{C9F55289-3199-4471-B3BD-037C99C6E4AC}" destId="{4A1A8BB0-D09E-4F4B-94DF-8FA992427E1F}" srcOrd="2" destOrd="0" parTransId="{CFD5F9CB-0C71-424D-82B6-176150A77D51}" sibTransId="{2B6E01F3-9864-46DF-8272-315B8049B5D0}"/>
    <dgm:cxn modelId="{0C023078-E16A-46CE-84CC-6ADCFF8BFF8D}" type="presOf" srcId="{F14C943D-CDB5-4CD1-9B9A-F7A6C6E066F1}" destId="{CD69D58B-A3E8-4A07-93F9-3F6BB7B34CDA}" srcOrd="0" destOrd="0" presId="urn:microsoft.com/office/officeart/2011/layout/CircleProcess"/>
    <dgm:cxn modelId="{4860E801-E631-43D9-B41B-CE0D3521CA31}" srcId="{C9F55289-3199-4471-B3BD-037C99C6E4AC}" destId="{07424E92-E2B8-46C2-84BE-044D13FF2BEF}" srcOrd="1" destOrd="0" parTransId="{1E19DC92-2D8F-4D1F-BEB7-B8ADB54FB1B1}" sibTransId="{2231F650-AEB7-4ECB-94FA-EED4A8AC42EE}"/>
    <dgm:cxn modelId="{4D01794D-FE25-4A1A-9EE3-D421DCE23682}" type="presOf" srcId="{4A1A8BB0-D09E-4F4B-94DF-8FA992427E1F}" destId="{ACEBED8E-257A-4E2D-B4CD-397A366FB101}" srcOrd="0" destOrd="0" presId="urn:microsoft.com/office/officeart/2011/layout/CircleProcess"/>
    <dgm:cxn modelId="{D2A07A5F-7397-4E32-8086-AF72C8106449}" type="presParOf" srcId="{00DFDBBC-F175-4518-8D18-04B015DFFDD0}" destId="{3383190F-6065-41D6-9AE8-9ED1E3A56D4A}" srcOrd="0" destOrd="0" presId="urn:microsoft.com/office/officeart/2011/layout/CircleProcess"/>
    <dgm:cxn modelId="{A905FDED-9933-43A7-9544-EBAB77B21777}" type="presParOf" srcId="{3383190F-6065-41D6-9AE8-9ED1E3A56D4A}" destId="{692C51B8-7DC3-4D4C-96CC-1894E6A6B7FE}" srcOrd="0" destOrd="0" presId="urn:microsoft.com/office/officeart/2011/layout/CircleProcess"/>
    <dgm:cxn modelId="{AB5AEE80-F658-40D7-9DBE-1FA90A35B88C}" type="presParOf" srcId="{00DFDBBC-F175-4518-8D18-04B015DFFDD0}" destId="{3AF9A99C-625C-496A-8E23-4EFF9B557316}" srcOrd="1" destOrd="0" presId="urn:microsoft.com/office/officeart/2011/layout/CircleProcess"/>
    <dgm:cxn modelId="{5EE9E441-1B3A-4C0D-B07A-BC8CAA4F4B3D}" type="presParOf" srcId="{3AF9A99C-625C-496A-8E23-4EFF9B557316}" destId="{ACEBED8E-257A-4E2D-B4CD-397A366FB101}" srcOrd="0" destOrd="0" presId="urn:microsoft.com/office/officeart/2011/layout/CircleProcess"/>
    <dgm:cxn modelId="{CD2B7506-60B4-4739-B7FD-85A661A02CBB}" type="presParOf" srcId="{00DFDBBC-F175-4518-8D18-04B015DFFDD0}" destId="{017CD1D0-8F82-4516-9E99-7D79C70BD9EB}" srcOrd="2" destOrd="0" presId="urn:microsoft.com/office/officeart/2011/layout/CircleProcess"/>
    <dgm:cxn modelId="{EE264925-C20B-479A-A43B-ED90965369B4}" type="presParOf" srcId="{00DFDBBC-F175-4518-8D18-04B015DFFDD0}" destId="{BCE782CA-CA5C-4DFC-AF0F-2EE94EE58B84}" srcOrd="3" destOrd="0" presId="urn:microsoft.com/office/officeart/2011/layout/CircleProcess"/>
    <dgm:cxn modelId="{05563E22-3AE8-498D-B84E-BF08198FF557}" type="presParOf" srcId="{BCE782CA-CA5C-4DFC-AF0F-2EE94EE58B84}" destId="{517A20E4-1877-42AC-A38D-3F59BC292CCA}" srcOrd="0" destOrd="0" presId="urn:microsoft.com/office/officeart/2011/layout/CircleProcess"/>
    <dgm:cxn modelId="{F1879E09-0CB4-42D3-A333-B18245A259B9}" type="presParOf" srcId="{00DFDBBC-F175-4518-8D18-04B015DFFDD0}" destId="{7C58ADD8-F41E-4F8D-AA5D-FDDB89B95984}" srcOrd="4" destOrd="0" presId="urn:microsoft.com/office/officeart/2011/layout/CircleProcess"/>
    <dgm:cxn modelId="{335A27AB-44D0-417D-9975-17CA679C409D}" type="presParOf" srcId="{7C58ADD8-F41E-4F8D-AA5D-FDDB89B95984}" destId="{1A382362-86C8-4CB1-BFCD-0F2CC47DD45F}" srcOrd="0" destOrd="0" presId="urn:microsoft.com/office/officeart/2011/layout/CircleProcess"/>
    <dgm:cxn modelId="{053BD848-88FC-43D7-96B9-42CA1FDA5346}" type="presParOf" srcId="{00DFDBBC-F175-4518-8D18-04B015DFFDD0}" destId="{3BEA4CAE-40B2-41D1-BE4B-45317AA7174A}" srcOrd="5" destOrd="0" presId="urn:microsoft.com/office/officeart/2011/layout/CircleProcess"/>
    <dgm:cxn modelId="{45924E71-CBCC-492C-BCE5-0DD66620B679}" type="presParOf" srcId="{00DFDBBC-F175-4518-8D18-04B015DFFDD0}" destId="{261FB302-801C-46CD-B678-BF4B89764123}" srcOrd="6" destOrd="0" presId="urn:microsoft.com/office/officeart/2011/layout/CircleProcess"/>
    <dgm:cxn modelId="{3D551474-71D6-4F94-9991-8D5B857105F3}" type="presParOf" srcId="{261FB302-801C-46CD-B678-BF4B89764123}" destId="{1CAA11E9-A811-441F-9EB8-2D8C734FA35C}" srcOrd="0" destOrd="0" presId="urn:microsoft.com/office/officeart/2011/layout/CircleProcess"/>
    <dgm:cxn modelId="{3F6648C0-8EEC-4752-BC58-5419EEDC186C}" type="presParOf" srcId="{00DFDBBC-F175-4518-8D18-04B015DFFDD0}" destId="{AC38FED2-6F4E-4384-8C28-88EACB7C8239}" srcOrd="7" destOrd="0" presId="urn:microsoft.com/office/officeart/2011/layout/CircleProcess"/>
    <dgm:cxn modelId="{FE6A4628-55E9-4FEA-917E-07A011F64161}" type="presParOf" srcId="{AC38FED2-6F4E-4384-8C28-88EACB7C8239}" destId="{CD69D58B-A3E8-4A07-93F9-3F6BB7B34CDA}" srcOrd="0" destOrd="0" presId="urn:microsoft.com/office/officeart/2011/layout/CircleProcess"/>
    <dgm:cxn modelId="{E36C7C00-72EF-4A3B-B01F-77DA33FF5C8A}" type="presParOf" srcId="{00DFDBBC-F175-4518-8D18-04B015DFFDD0}" destId="{E1DCE964-9F8E-444C-9C1B-8E8010B43B7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14951-0B41-4A52-AC8E-09B34A29525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4E3-22E8-4E90-8A26-C617B094CAA1}">
      <dgm:prSet phldrT="[Text]" custT="1"/>
      <dgm:spPr/>
      <dgm:t>
        <a:bodyPr anchor="ctr"/>
        <a:lstStyle/>
        <a:p>
          <a:r>
            <a:rPr lang="en-GB" sz="1400" b="1" dirty="0" smtClean="0"/>
            <a:t>Feature Extraction</a:t>
          </a:r>
          <a:endParaRPr lang="en-US" sz="1400" b="1" dirty="0"/>
        </a:p>
      </dgm:t>
    </dgm:pt>
    <dgm:pt modelId="{709F5821-8FB1-420A-BFAF-6D9134C04870}" type="parTrans" cxnId="{F62FE7D5-76B1-42C1-ACBF-04010C20C2F6}">
      <dgm:prSet/>
      <dgm:spPr/>
      <dgm:t>
        <a:bodyPr/>
        <a:lstStyle/>
        <a:p>
          <a:endParaRPr lang="en-US"/>
        </a:p>
      </dgm:t>
    </dgm:pt>
    <dgm:pt modelId="{ABBAC5E7-DFCB-4780-B14F-ACD80D8C0B5C}" type="sibTrans" cxnId="{F62FE7D5-76B1-42C1-ACBF-04010C20C2F6}">
      <dgm:prSet/>
      <dgm:spPr/>
      <dgm:t>
        <a:bodyPr/>
        <a:lstStyle/>
        <a:p>
          <a:endParaRPr lang="en-US"/>
        </a:p>
      </dgm:t>
    </dgm:pt>
    <dgm:pt modelId="{1AC159E5-7BA0-4FE6-9143-30E1AD2DE31D}">
      <dgm:prSet phldrT="[Text]" custT="1"/>
      <dgm:spPr/>
      <dgm:t>
        <a:bodyPr/>
        <a:lstStyle/>
        <a:p>
          <a:r>
            <a:rPr lang="en-GB" sz="1200" dirty="0" smtClean="0"/>
            <a:t>Extract features to represent customers within a specific customer month.</a:t>
          </a:r>
          <a:endParaRPr lang="en-US" sz="1200" dirty="0"/>
        </a:p>
      </dgm:t>
    </dgm:pt>
    <dgm:pt modelId="{339BBE0F-9570-40B1-BF17-2345ED5D5552}" type="parTrans" cxnId="{1EA81529-3209-4A4B-B339-283BD18B2740}">
      <dgm:prSet/>
      <dgm:spPr/>
      <dgm:t>
        <a:bodyPr/>
        <a:lstStyle/>
        <a:p>
          <a:endParaRPr lang="en-US"/>
        </a:p>
      </dgm:t>
    </dgm:pt>
    <dgm:pt modelId="{DF4BB9D2-E84E-4E13-AEF2-862AFAA44599}" type="sibTrans" cxnId="{1EA81529-3209-4A4B-B339-283BD18B2740}">
      <dgm:prSet/>
      <dgm:spPr/>
      <dgm:t>
        <a:bodyPr/>
        <a:lstStyle/>
        <a:p>
          <a:endParaRPr lang="en-US"/>
        </a:p>
      </dgm:t>
    </dgm:pt>
    <dgm:pt modelId="{8E09140D-CBFA-40E1-BB66-A1C9A7530FC6}">
      <dgm:prSet phldrT="[Text]" custT="1"/>
      <dgm:spPr/>
      <dgm:t>
        <a:bodyPr anchor="ctr"/>
        <a:lstStyle/>
        <a:p>
          <a:r>
            <a:rPr lang="en-GB" sz="1400" b="1" dirty="0" smtClean="0"/>
            <a:t>Feature Distributional Modelling</a:t>
          </a:r>
          <a:endParaRPr lang="en-US" sz="1400" b="1" dirty="0"/>
        </a:p>
      </dgm:t>
    </dgm:pt>
    <dgm:pt modelId="{FF871613-3DE0-4198-A6DF-D9AC5B5A699C}" type="parTrans" cxnId="{8291F396-DA62-4D81-B511-328E6A84691F}">
      <dgm:prSet/>
      <dgm:spPr/>
      <dgm:t>
        <a:bodyPr/>
        <a:lstStyle/>
        <a:p>
          <a:endParaRPr lang="en-US"/>
        </a:p>
      </dgm:t>
    </dgm:pt>
    <dgm:pt modelId="{D19CFC82-C1A1-46BE-A3B3-67F4076B0EAC}" type="sibTrans" cxnId="{8291F396-DA62-4D81-B511-328E6A84691F}">
      <dgm:prSet/>
      <dgm:spPr/>
      <dgm:t>
        <a:bodyPr/>
        <a:lstStyle/>
        <a:p>
          <a:endParaRPr lang="en-US"/>
        </a:p>
      </dgm:t>
    </dgm:pt>
    <dgm:pt modelId="{9062B66C-764F-4F9C-AC7F-B5218E41A59F}">
      <dgm:prSet phldrT="[Text]" custT="1"/>
      <dgm:spPr/>
      <dgm:t>
        <a:bodyPr/>
        <a:lstStyle/>
        <a:p>
          <a:r>
            <a:rPr lang="en-GB" sz="1200" dirty="0" smtClean="0"/>
            <a:t>Assess distributions, correlations, etc.</a:t>
          </a:r>
          <a:endParaRPr lang="en-US" sz="1200" dirty="0"/>
        </a:p>
      </dgm:t>
    </dgm:pt>
    <dgm:pt modelId="{603DF5EE-1CED-4A18-ACC5-0A557A2CA420}" type="parTrans" cxnId="{E9974986-1D1F-477D-898D-A60EEB1307DA}">
      <dgm:prSet/>
      <dgm:spPr/>
      <dgm:t>
        <a:bodyPr/>
        <a:lstStyle/>
        <a:p>
          <a:endParaRPr lang="en-US"/>
        </a:p>
      </dgm:t>
    </dgm:pt>
    <dgm:pt modelId="{1B17C603-962D-4360-AD2C-CA053250F9AC}" type="sibTrans" cxnId="{E9974986-1D1F-477D-898D-A60EEB1307DA}">
      <dgm:prSet/>
      <dgm:spPr/>
      <dgm:t>
        <a:bodyPr/>
        <a:lstStyle/>
        <a:p>
          <a:endParaRPr lang="en-US"/>
        </a:p>
      </dgm:t>
    </dgm:pt>
    <dgm:pt modelId="{DC04BB52-37B2-4AB9-AD36-C68324090932}">
      <dgm:prSet phldrT="[Text]" custT="1"/>
      <dgm:spPr/>
      <dgm:t>
        <a:bodyPr anchor="ctr"/>
        <a:lstStyle/>
        <a:p>
          <a:r>
            <a:rPr lang="en-GB" sz="1400" b="1" dirty="0" smtClean="0"/>
            <a:t>Clustering</a:t>
          </a:r>
          <a:endParaRPr lang="en-US" sz="1400" b="1" dirty="0"/>
        </a:p>
      </dgm:t>
    </dgm:pt>
    <dgm:pt modelId="{DCC97A1E-EE66-44DF-A1DE-726C258D6791}" type="parTrans" cxnId="{2D32B886-D27B-4343-891A-F53160AA7283}">
      <dgm:prSet/>
      <dgm:spPr/>
      <dgm:t>
        <a:bodyPr/>
        <a:lstStyle/>
        <a:p>
          <a:endParaRPr lang="en-US"/>
        </a:p>
      </dgm:t>
    </dgm:pt>
    <dgm:pt modelId="{DB75F015-2F22-4EBC-8F75-63CBE8977798}" type="sibTrans" cxnId="{2D32B886-D27B-4343-891A-F53160AA7283}">
      <dgm:prSet/>
      <dgm:spPr/>
      <dgm:t>
        <a:bodyPr/>
        <a:lstStyle/>
        <a:p>
          <a:endParaRPr lang="en-US"/>
        </a:p>
      </dgm:t>
    </dgm:pt>
    <dgm:pt modelId="{48791626-D3D2-4988-99A2-9DE32F543478}">
      <dgm:prSet phldrT="[Text]" custT="1"/>
      <dgm:spPr/>
      <dgm:t>
        <a:bodyPr/>
        <a:lstStyle/>
        <a:p>
          <a:r>
            <a:rPr lang="en-GB" sz="1200" dirty="0" smtClean="0"/>
            <a:t>Fit mixture model;</a:t>
          </a:r>
        </a:p>
        <a:p>
          <a:r>
            <a:rPr lang="en-GB" sz="1200" dirty="0" smtClean="0"/>
            <a:t>Assess churn rate.</a:t>
          </a:r>
          <a:endParaRPr lang="en-US" sz="1200" dirty="0"/>
        </a:p>
      </dgm:t>
    </dgm:pt>
    <dgm:pt modelId="{457903A9-18A2-418B-B0C2-99CA3569ADCD}" type="parTrans" cxnId="{F6518830-0FEC-4653-BABD-20F3B2BA7AEC}">
      <dgm:prSet/>
      <dgm:spPr/>
      <dgm:t>
        <a:bodyPr/>
        <a:lstStyle/>
        <a:p>
          <a:endParaRPr lang="en-US"/>
        </a:p>
      </dgm:t>
    </dgm:pt>
    <dgm:pt modelId="{E5B00F75-3CB9-48B3-A773-A39AB84BE5F7}" type="sibTrans" cxnId="{F6518830-0FEC-4653-BABD-20F3B2BA7AEC}">
      <dgm:prSet/>
      <dgm:spPr/>
      <dgm:t>
        <a:bodyPr/>
        <a:lstStyle/>
        <a:p>
          <a:endParaRPr lang="en-US"/>
        </a:p>
      </dgm:t>
    </dgm:pt>
    <dgm:pt modelId="{31656302-D75D-42FB-8CDB-C30F67EAEADC}">
      <dgm:prSet phldrT="[Text]" custT="1"/>
      <dgm:spPr/>
      <dgm:t>
        <a:bodyPr anchor="ctr"/>
        <a:lstStyle/>
        <a:p>
          <a:r>
            <a:rPr lang="en-GB" sz="1400" b="1" dirty="0" smtClean="0"/>
            <a:t>Analytics and Prediction</a:t>
          </a:r>
          <a:endParaRPr lang="en-US" sz="1400" b="1" dirty="0"/>
        </a:p>
      </dgm:t>
    </dgm:pt>
    <dgm:pt modelId="{72F3AD42-37DD-4EE4-9471-E0DF1D5110ED}" type="parTrans" cxnId="{14F4A2CE-66B1-4D02-8FE4-46722DECC8AE}">
      <dgm:prSet/>
      <dgm:spPr/>
      <dgm:t>
        <a:bodyPr/>
        <a:lstStyle/>
        <a:p>
          <a:endParaRPr lang="en-US"/>
        </a:p>
      </dgm:t>
    </dgm:pt>
    <dgm:pt modelId="{B97C2EBD-E7CC-46E6-AB44-E5A64808991A}" type="sibTrans" cxnId="{14F4A2CE-66B1-4D02-8FE4-46722DECC8AE}">
      <dgm:prSet/>
      <dgm:spPr/>
      <dgm:t>
        <a:bodyPr/>
        <a:lstStyle/>
        <a:p>
          <a:endParaRPr lang="en-US"/>
        </a:p>
      </dgm:t>
    </dgm:pt>
    <dgm:pt modelId="{3CFE336E-2480-480D-9A4D-C8A29E976A1A}">
      <dgm:prSet phldrT="[Text]" custT="1"/>
      <dgm:spPr/>
      <dgm:t>
        <a:bodyPr/>
        <a:lstStyle/>
        <a:p>
          <a:r>
            <a:rPr lang="en-GB" sz="1200" b="0" dirty="0" smtClean="0"/>
            <a:t>Interpret </a:t>
          </a:r>
          <a:r>
            <a:rPr lang="en-GB" sz="1200" b="0" dirty="0" err="1" smtClean="0"/>
            <a:t>clusterings</a:t>
          </a:r>
          <a:endParaRPr lang="en-US" sz="1200" b="0" dirty="0"/>
        </a:p>
      </dgm:t>
    </dgm:pt>
    <dgm:pt modelId="{22A711D4-3434-4A1F-9E2D-96CE7B0851C7}" type="parTrans" cxnId="{8A8D786F-46D2-452F-AFE9-B391C424D6A3}">
      <dgm:prSet/>
      <dgm:spPr/>
      <dgm:t>
        <a:bodyPr/>
        <a:lstStyle/>
        <a:p>
          <a:endParaRPr lang="en-US"/>
        </a:p>
      </dgm:t>
    </dgm:pt>
    <dgm:pt modelId="{FDDFA4EF-9FC8-4064-A10E-0BBE5F7E1653}" type="sibTrans" cxnId="{8A8D786F-46D2-452F-AFE9-B391C424D6A3}">
      <dgm:prSet/>
      <dgm:spPr/>
      <dgm:t>
        <a:bodyPr/>
        <a:lstStyle/>
        <a:p>
          <a:endParaRPr lang="en-US"/>
        </a:p>
      </dgm:t>
    </dgm:pt>
    <dgm:pt modelId="{4E174DBA-E814-4440-A90D-1FC392A8BCB2}" type="pres">
      <dgm:prSet presAssocID="{EE814951-0B41-4A52-AC8E-09B34A2952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4A8AE4-A5EA-4150-B459-B4143E79C380}" type="pres">
      <dgm:prSet presAssocID="{F0ADA4E3-22E8-4E90-8A26-C617B094CAA1}" presName="composite" presStyleCnt="0"/>
      <dgm:spPr/>
    </dgm:pt>
    <dgm:pt modelId="{526E3FE7-0C24-444B-8378-4C5350B580FD}" type="pres">
      <dgm:prSet presAssocID="{F0ADA4E3-22E8-4E90-8A26-C617B094CAA1}" presName="BackAccent" presStyleLbl="bgShp" presStyleIdx="0" presStyleCnt="4"/>
      <dgm:spPr/>
    </dgm:pt>
    <dgm:pt modelId="{985612B4-0968-4CB2-A531-13B81DBE09FD}" type="pres">
      <dgm:prSet presAssocID="{F0ADA4E3-22E8-4E90-8A26-C617B094CAA1}" presName="Accent" presStyleLbl="alignNode1" presStyleIdx="0" presStyleCnt="4"/>
      <dgm:spPr/>
    </dgm:pt>
    <dgm:pt modelId="{4AA677D2-BB92-445A-AB71-423DED7FC76D}" type="pres">
      <dgm:prSet presAssocID="{F0ADA4E3-22E8-4E90-8A26-C617B094CAA1}" presName="Child" presStyleLbl="revTx" presStyleIdx="0" presStyleCnt="8" custScaleX="200736" custLinFactNeighborX="28460" custLinFactNeighborY="7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5632-801E-4D56-8F0A-CE293BA2FD51}" type="pres">
      <dgm:prSet presAssocID="{F0ADA4E3-22E8-4E90-8A26-C617B094CAA1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6C09-1B09-4942-B705-887FAA3B3405}" type="pres">
      <dgm:prSet presAssocID="{ABBAC5E7-DFCB-4780-B14F-ACD80D8C0B5C}" presName="sibTrans" presStyleCnt="0"/>
      <dgm:spPr/>
    </dgm:pt>
    <dgm:pt modelId="{DBE6EBDC-035F-4D2D-9D0A-B0450A8EA0F8}" type="pres">
      <dgm:prSet presAssocID="{8E09140D-CBFA-40E1-BB66-A1C9A7530FC6}" presName="composite" presStyleCnt="0"/>
      <dgm:spPr/>
    </dgm:pt>
    <dgm:pt modelId="{DE9CC6A7-BE97-4A96-A32A-9CDCDCFC1702}" type="pres">
      <dgm:prSet presAssocID="{8E09140D-CBFA-40E1-BB66-A1C9A7530FC6}" presName="BackAccent" presStyleLbl="bgShp" presStyleIdx="1" presStyleCnt="4"/>
      <dgm:spPr/>
    </dgm:pt>
    <dgm:pt modelId="{21958333-A99A-4EC9-8ED1-BB4E5BFD23E2}" type="pres">
      <dgm:prSet presAssocID="{8E09140D-CBFA-40E1-BB66-A1C9A7530FC6}" presName="Accent" presStyleLbl="alignNode1" presStyleIdx="1" presStyleCnt="4"/>
      <dgm:spPr/>
    </dgm:pt>
    <dgm:pt modelId="{D8ED7C86-D1D4-4182-921F-C8875BD447D7}" type="pres">
      <dgm:prSet presAssocID="{8E09140D-CBFA-40E1-BB66-A1C9A7530FC6}" presName="Child" presStyleLbl="revTx" presStyleIdx="2" presStyleCnt="8" custLinFactNeighborY="7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17055-0E3B-4496-B68B-C92039F9A256}" type="pres">
      <dgm:prSet presAssocID="{8E09140D-CBFA-40E1-BB66-A1C9A7530FC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F0A-FD6B-4B84-A2B3-22B397ACA65B}" type="pres">
      <dgm:prSet presAssocID="{D19CFC82-C1A1-46BE-A3B3-67F4076B0EAC}" presName="sibTrans" presStyleCnt="0"/>
      <dgm:spPr/>
    </dgm:pt>
    <dgm:pt modelId="{E1390D76-5E85-4EA8-B60A-AD364BFFEA06}" type="pres">
      <dgm:prSet presAssocID="{DC04BB52-37B2-4AB9-AD36-C68324090932}" presName="composite" presStyleCnt="0"/>
      <dgm:spPr/>
    </dgm:pt>
    <dgm:pt modelId="{1A947206-C817-4B5D-8F8D-4C9F8BD34A85}" type="pres">
      <dgm:prSet presAssocID="{DC04BB52-37B2-4AB9-AD36-C68324090932}" presName="BackAccent" presStyleLbl="bgShp" presStyleIdx="2" presStyleCnt="4"/>
      <dgm:spPr/>
    </dgm:pt>
    <dgm:pt modelId="{A4453038-2BDA-45C8-8971-85DCCAC54C63}" type="pres">
      <dgm:prSet presAssocID="{DC04BB52-37B2-4AB9-AD36-C68324090932}" presName="Accent" presStyleLbl="alignNode1" presStyleIdx="2" presStyleCnt="4"/>
      <dgm:spPr/>
    </dgm:pt>
    <dgm:pt modelId="{C3DC1CF0-1348-46B3-BCF2-1816FFBAB5C9}" type="pres">
      <dgm:prSet presAssocID="{DC04BB52-37B2-4AB9-AD36-C68324090932}" presName="Child" presStyleLbl="revTx" presStyleIdx="4" presStyleCnt="8" custLinFactNeighborX="-2488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35CAE-C741-40D5-886E-AEBB1E533C71}" type="pres">
      <dgm:prSet presAssocID="{DC04BB52-37B2-4AB9-AD36-C6832409093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D8A30-A383-4F06-B7D8-09BE79CD1166}" type="pres">
      <dgm:prSet presAssocID="{DB75F015-2F22-4EBC-8F75-63CBE8977798}" presName="sibTrans" presStyleCnt="0"/>
      <dgm:spPr/>
    </dgm:pt>
    <dgm:pt modelId="{FA303C26-9361-4012-8E35-37A0F4F19C5F}" type="pres">
      <dgm:prSet presAssocID="{31656302-D75D-42FB-8CDB-C30F67EAEADC}" presName="composite" presStyleCnt="0"/>
      <dgm:spPr/>
    </dgm:pt>
    <dgm:pt modelId="{A09938B7-56AC-45A5-802D-C38713B1C071}" type="pres">
      <dgm:prSet presAssocID="{31656302-D75D-42FB-8CDB-C30F67EAEADC}" presName="BackAccent" presStyleLbl="bgShp" presStyleIdx="3" presStyleCnt="4"/>
      <dgm:spPr/>
    </dgm:pt>
    <dgm:pt modelId="{16B17F66-F0C0-42E7-9828-7FCA1F6EE30A}" type="pres">
      <dgm:prSet presAssocID="{31656302-D75D-42FB-8CDB-C30F67EAEADC}" presName="Accent" presStyleLbl="alignNode1" presStyleIdx="3" presStyleCnt="4"/>
      <dgm:spPr/>
    </dgm:pt>
    <dgm:pt modelId="{9EE98974-0189-4ED3-8465-930354F4DAEA}" type="pres">
      <dgm:prSet presAssocID="{31656302-D75D-42FB-8CDB-C30F67EAEADC}" presName="Child" presStyleLbl="revTx" presStyleIdx="6" presStyleCnt="8" custLinFactNeighborX="2573" custLinFactNeighborY="115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37211-8CAE-4D2D-AB76-3B12E196D955}" type="pres">
      <dgm:prSet presAssocID="{31656302-D75D-42FB-8CDB-C30F67EAEADC}" presName="Parent" presStyleLbl="revTx" presStyleIdx="7" presStyleCnt="8" custScaleX="106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81529-3209-4A4B-B339-283BD18B2740}" srcId="{F0ADA4E3-22E8-4E90-8A26-C617B094CAA1}" destId="{1AC159E5-7BA0-4FE6-9143-30E1AD2DE31D}" srcOrd="0" destOrd="0" parTransId="{339BBE0F-9570-40B1-BF17-2345ED5D5552}" sibTransId="{DF4BB9D2-E84E-4E13-AEF2-862AFAA44599}"/>
    <dgm:cxn modelId="{4FBFCDC9-9681-499A-9FD6-BD398078DC63}" type="presOf" srcId="{48791626-D3D2-4988-99A2-9DE32F543478}" destId="{C3DC1CF0-1348-46B3-BCF2-1816FFBAB5C9}" srcOrd="0" destOrd="0" presId="urn:microsoft.com/office/officeart/2008/layout/IncreasingCircleProcess"/>
    <dgm:cxn modelId="{14F4A2CE-66B1-4D02-8FE4-46722DECC8AE}" srcId="{EE814951-0B41-4A52-AC8E-09B34A29525A}" destId="{31656302-D75D-42FB-8CDB-C30F67EAEADC}" srcOrd="3" destOrd="0" parTransId="{72F3AD42-37DD-4EE4-9471-E0DF1D5110ED}" sibTransId="{B97C2EBD-E7CC-46E6-AB44-E5A64808991A}"/>
    <dgm:cxn modelId="{3D5E16AC-C589-4177-B176-88048FE3B4DB}" type="presOf" srcId="{F0ADA4E3-22E8-4E90-8A26-C617B094CAA1}" destId="{F55C5632-801E-4D56-8F0A-CE293BA2FD51}" srcOrd="0" destOrd="0" presId="urn:microsoft.com/office/officeart/2008/layout/IncreasingCircleProcess"/>
    <dgm:cxn modelId="{0F2D92A2-02B2-4073-BB97-CD0655E6DF74}" type="presOf" srcId="{1AC159E5-7BA0-4FE6-9143-30E1AD2DE31D}" destId="{4AA677D2-BB92-445A-AB71-423DED7FC76D}" srcOrd="0" destOrd="0" presId="urn:microsoft.com/office/officeart/2008/layout/IncreasingCircleProcess"/>
    <dgm:cxn modelId="{D0AF49B6-CA61-4E65-B8C5-F77C71725140}" type="presOf" srcId="{8E09140D-CBFA-40E1-BB66-A1C9A7530FC6}" destId="{99A17055-0E3B-4496-B68B-C92039F9A256}" srcOrd="0" destOrd="0" presId="urn:microsoft.com/office/officeart/2008/layout/IncreasingCircleProcess"/>
    <dgm:cxn modelId="{AAE19BBA-E4CC-4CEC-BE13-7DB1A0F062EA}" type="presOf" srcId="{3CFE336E-2480-480D-9A4D-C8A29E976A1A}" destId="{9EE98974-0189-4ED3-8465-930354F4DAEA}" srcOrd="0" destOrd="0" presId="urn:microsoft.com/office/officeart/2008/layout/IncreasingCircleProcess"/>
    <dgm:cxn modelId="{E9974986-1D1F-477D-898D-A60EEB1307DA}" srcId="{8E09140D-CBFA-40E1-BB66-A1C9A7530FC6}" destId="{9062B66C-764F-4F9C-AC7F-B5218E41A59F}" srcOrd="0" destOrd="0" parTransId="{603DF5EE-1CED-4A18-ACC5-0A557A2CA420}" sibTransId="{1B17C603-962D-4360-AD2C-CA053250F9AC}"/>
    <dgm:cxn modelId="{8A8D786F-46D2-452F-AFE9-B391C424D6A3}" srcId="{31656302-D75D-42FB-8CDB-C30F67EAEADC}" destId="{3CFE336E-2480-480D-9A4D-C8A29E976A1A}" srcOrd="0" destOrd="0" parTransId="{22A711D4-3434-4A1F-9E2D-96CE7B0851C7}" sibTransId="{FDDFA4EF-9FC8-4064-A10E-0BBE5F7E1653}"/>
    <dgm:cxn modelId="{8291F396-DA62-4D81-B511-328E6A84691F}" srcId="{EE814951-0B41-4A52-AC8E-09B34A29525A}" destId="{8E09140D-CBFA-40E1-BB66-A1C9A7530FC6}" srcOrd="1" destOrd="0" parTransId="{FF871613-3DE0-4198-A6DF-D9AC5B5A699C}" sibTransId="{D19CFC82-C1A1-46BE-A3B3-67F4076B0EAC}"/>
    <dgm:cxn modelId="{F6518830-0FEC-4653-BABD-20F3B2BA7AEC}" srcId="{DC04BB52-37B2-4AB9-AD36-C68324090932}" destId="{48791626-D3D2-4988-99A2-9DE32F543478}" srcOrd="0" destOrd="0" parTransId="{457903A9-18A2-418B-B0C2-99CA3569ADCD}" sibTransId="{E5B00F75-3CB9-48B3-A773-A39AB84BE5F7}"/>
    <dgm:cxn modelId="{F7FA9E20-BFD6-4DE8-9F03-1BD59DD4606B}" type="presOf" srcId="{EE814951-0B41-4A52-AC8E-09B34A29525A}" destId="{4E174DBA-E814-4440-A90D-1FC392A8BCB2}" srcOrd="0" destOrd="0" presId="urn:microsoft.com/office/officeart/2008/layout/IncreasingCircleProcess"/>
    <dgm:cxn modelId="{57D58A15-828B-419C-AC13-35073A6FDBE9}" type="presOf" srcId="{DC04BB52-37B2-4AB9-AD36-C68324090932}" destId="{55035CAE-C741-40D5-886E-AEBB1E533C71}" srcOrd="0" destOrd="0" presId="urn:microsoft.com/office/officeart/2008/layout/IncreasingCircleProcess"/>
    <dgm:cxn modelId="{BBC1D20E-99D0-4D53-92C9-6AA688FB0C9B}" type="presOf" srcId="{9062B66C-764F-4F9C-AC7F-B5218E41A59F}" destId="{D8ED7C86-D1D4-4182-921F-C8875BD447D7}" srcOrd="0" destOrd="0" presId="urn:microsoft.com/office/officeart/2008/layout/IncreasingCircleProcess"/>
    <dgm:cxn modelId="{DF2B8C21-0F6F-4A48-B752-00100706882F}" type="presOf" srcId="{31656302-D75D-42FB-8CDB-C30F67EAEADC}" destId="{F7937211-8CAE-4D2D-AB76-3B12E196D955}" srcOrd="0" destOrd="0" presId="urn:microsoft.com/office/officeart/2008/layout/IncreasingCircleProcess"/>
    <dgm:cxn modelId="{F62FE7D5-76B1-42C1-ACBF-04010C20C2F6}" srcId="{EE814951-0B41-4A52-AC8E-09B34A29525A}" destId="{F0ADA4E3-22E8-4E90-8A26-C617B094CAA1}" srcOrd="0" destOrd="0" parTransId="{709F5821-8FB1-420A-BFAF-6D9134C04870}" sibTransId="{ABBAC5E7-DFCB-4780-B14F-ACD80D8C0B5C}"/>
    <dgm:cxn modelId="{2D32B886-D27B-4343-891A-F53160AA7283}" srcId="{EE814951-0B41-4A52-AC8E-09B34A29525A}" destId="{DC04BB52-37B2-4AB9-AD36-C68324090932}" srcOrd="2" destOrd="0" parTransId="{DCC97A1E-EE66-44DF-A1DE-726C258D6791}" sibTransId="{DB75F015-2F22-4EBC-8F75-63CBE8977798}"/>
    <dgm:cxn modelId="{0293719D-E75A-4CBE-80A5-C15A18C25AF0}" type="presParOf" srcId="{4E174DBA-E814-4440-A90D-1FC392A8BCB2}" destId="{544A8AE4-A5EA-4150-B459-B4143E79C380}" srcOrd="0" destOrd="0" presId="urn:microsoft.com/office/officeart/2008/layout/IncreasingCircleProcess"/>
    <dgm:cxn modelId="{549F0D58-D495-45B6-8CB4-4F62D6747B08}" type="presParOf" srcId="{544A8AE4-A5EA-4150-B459-B4143E79C380}" destId="{526E3FE7-0C24-444B-8378-4C5350B580FD}" srcOrd="0" destOrd="0" presId="urn:microsoft.com/office/officeart/2008/layout/IncreasingCircleProcess"/>
    <dgm:cxn modelId="{1B11A535-7F08-4836-8C82-6B946EC6F999}" type="presParOf" srcId="{544A8AE4-A5EA-4150-B459-B4143E79C380}" destId="{985612B4-0968-4CB2-A531-13B81DBE09FD}" srcOrd="1" destOrd="0" presId="urn:microsoft.com/office/officeart/2008/layout/IncreasingCircleProcess"/>
    <dgm:cxn modelId="{6B506C8F-1513-4CBC-94AB-F7E2C1E3075D}" type="presParOf" srcId="{544A8AE4-A5EA-4150-B459-B4143E79C380}" destId="{4AA677D2-BB92-445A-AB71-423DED7FC76D}" srcOrd="2" destOrd="0" presId="urn:microsoft.com/office/officeart/2008/layout/IncreasingCircleProcess"/>
    <dgm:cxn modelId="{AA318EA5-8674-4ABB-8526-DACD455BDB48}" type="presParOf" srcId="{544A8AE4-A5EA-4150-B459-B4143E79C380}" destId="{F55C5632-801E-4D56-8F0A-CE293BA2FD51}" srcOrd="3" destOrd="0" presId="urn:microsoft.com/office/officeart/2008/layout/IncreasingCircleProcess"/>
    <dgm:cxn modelId="{B4FBB273-7C6D-443C-859B-507650A32D11}" type="presParOf" srcId="{4E174DBA-E814-4440-A90D-1FC392A8BCB2}" destId="{7B6C6C09-1B09-4942-B705-887FAA3B3405}" srcOrd="1" destOrd="0" presId="urn:microsoft.com/office/officeart/2008/layout/IncreasingCircleProcess"/>
    <dgm:cxn modelId="{03A15C1E-92A4-4B11-8E71-0715A469249F}" type="presParOf" srcId="{4E174DBA-E814-4440-A90D-1FC392A8BCB2}" destId="{DBE6EBDC-035F-4D2D-9D0A-B0450A8EA0F8}" srcOrd="2" destOrd="0" presId="urn:microsoft.com/office/officeart/2008/layout/IncreasingCircleProcess"/>
    <dgm:cxn modelId="{511EAD28-5024-4AA0-B276-367B4E2F8B17}" type="presParOf" srcId="{DBE6EBDC-035F-4D2D-9D0A-B0450A8EA0F8}" destId="{DE9CC6A7-BE97-4A96-A32A-9CDCDCFC1702}" srcOrd="0" destOrd="0" presId="urn:microsoft.com/office/officeart/2008/layout/IncreasingCircleProcess"/>
    <dgm:cxn modelId="{0C53C603-69E2-4584-A3CA-CA681E8231B9}" type="presParOf" srcId="{DBE6EBDC-035F-4D2D-9D0A-B0450A8EA0F8}" destId="{21958333-A99A-4EC9-8ED1-BB4E5BFD23E2}" srcOrd="1" destOrd="0" presId="urn:microsoft.com/office/officeart/2008/layout/IncreasingCircleProcess"/>
    <dgm:cxn modelId="{81B216BF-F8DF-448F-A8C3-B4CD527929DF}" type="presParOf" srcId="{DBE6EBDC-035F-4D2D-9D0A-B0450A8EA0F8}" destId="{D8ED7C86-D1D4-4182-921F-C8875BD447D7}" srcOrd="2" destOrd="0" presId="urn:microsoft.com/office/officeart/2008/layout/IncreasingCircleProcess"/>
    <dgm:cxn modelId="{83731C8F-AEB2-4E5C-A762-75798D7550C9}" type="presParOf" srcId="{DBE6EBDC-035F-4D2D-9D0A-B0450A8EA0F8}" destId="{99A17055-0E3B-4496-B68B-C92039F9A256}" srcOrd="3" destOrd="0" presId="urn:microsoft.com/office/officeart/2008/layout/IncreasingCircleProcess"/>
    <dgm:cxn modelId="{DDC62FB6-4858-4570-B99A-60D039B64CCD}" type="presParOf" srcId="{4E174DBA-E814-4440-A90D-1FC392A8BCB2}" destId="{D2C00F0A-FD6B-4B84-A2B3-22B397ACA65B}" srcOrd="3" destOrd="0" presId="urn:microsoft.com/office/officeart/2008/layout/IncreasingCircleProcess"/>
    <dgm:cxn modelId="{7A3D9D5E-A3C1-4764-AD01-4913E123F22C}" type="presParOf" srcId="{4E174DBA-E814-4440-A90D-1FC392A8BCB2}" destId="{E1390D76-5E85-4EA8-B60A-AD364BFFEA06}" srcOrd="4" destOrd="0" presId="urn:microsoft.com/office/officeart/2008/layout/IncreasingCircleProcess"/>
    <dgm:cxn modelId="{79CA5224-4D21-4DF2-9EE0-E819202E2C43}" type="presParOf" srcId="{E1390D76-5E85-4EA8-B60A-AD364BFFEA06}" destId="{1A947206-C817-4B5D-8F8D-4C9F8BD34A85}" srcOrd="0" destOrd="0" presId="urn:microsoft.com/office/officeart/2008/layout/IncreasingCircleProcess"/>
    <dgm:cxn modelId="{89CA2008-DBCC-469A-8F58-56F4E0AE8D9E}" type="presParOf" srcId="{E1390D76-5E85-4EA8-B60A-AD364BFFEA06}" destId="{A4453038-2BDA-45C8-8971-85DCCAC54C63}" srcOrd="1" destOrd="0" presId="urn:microsoft.com/office/officeart/2008/layout/IncreasingCircleProcess"/>
    <dgm:cxn modelId="{B39E2729-7279-45A0-B293-778A3D510196}" type="presParOf" srcId="{E1390D76-5E85-4EA8-B60A-AD364BFFEA06}" destId="{C3DC1CF0-1348-46B3-BCF2-1816FFBAB5C9}" srcOrd="2" destOrd="0" presId="urn:microsoft.com/office/officeart/2008/layout/IncreasingCircleProcess"/>
    <dgm:cxn modelId="{52893CA9-13BE-4483-8277-550368619C30}" type="presParOf" srcId="{E1390D76-5E85-4EA8-B60A-AD364BFFEA06}" destId="{55035CAE-C741-40D5-886E-AEBB1E533C71}" srcOrd="3" destOrd="0" presId="urn:microsoft.com/office/officeart/2008/layout/IncreasingCircleProcess"/>
    <dgm:cxn modelId="{D2C61093-15D4-4841-BC1A-7B2B6EF35041}" type="presParOf" srcId="{4E174DBA-E814-4440-A90D-1FC392A8BCB2}" destId="{F0AD8A30-A383-4F06-B7D8-09BE79CD1166}" srcOrd="5" destOrd="0" presId="urn:microsoft.com/office/officeart/2008/layout/IncreasingCircleProcess"/>
    <dgm:cxn modelId="{419DFEAA-E33A-45A6-8FA6-F7AB9CBFFF40}" type="presParOf" srcId="{4E174DBA-E814-4440-A90D-1FC392A8BCB2}" destId="{FA303C26-9361-4012-8E35-37A0F4F19C5F}" srcOrd="6" destOrd="0" presId="urn:microsoft.com/office/officeart/2008/layout/IncreasingCircleProcess"/>
    <dgm:cxn modelId="{A9C3D291-A34E-4404-80B5-501B117F8004}" type="presParOf" srcId="{FA303C26-9361-4012-8E35-37A0F4F19C5F}" destId="{A09938B7-56AC-45A5-802D-C38713B1C071}" srcOrd="0" destOrd="0" presId="urn:microsoft.com/office/officeart/2008/layout/IncreasingCircleProcess"/>
    <dgm:cxn modelId="{5077AEE9-C7E8-4DC3-B462-8A46A0D88DA1}" type="presParOf" srcId="{FA303C26-9361-4012-8E35-37A0F4F19C5F}" destId="{16B17F66-F0C0-42E7-9828-7FCA1F6EE30A}" srcOrd="1" destOrd="0" presId="urn:microsoft.com/office/officeart/2008/layout/IncreasingCircleProcess"/>
    <dgm:cxn modelId="{1D2E4313-C53E-4865-BFAD-3E13F23DFA95}" type="presParOf" srcId="{FA303C26-9361-4012-8E35-37A0F4F19C5F}" destId="{9EE98974-0189-4ED3-8465-930354F4DAEA}" srcOrd="2" destOrd="0" presId="urn:microsoft.com/office/officeart/2008/layout/IncreasingCircleProcess"/>
    <dgm:cxn modelId="{7AEF7F66-6F82-4515-B685-83FBE4B50C64}" type="presParOf" srcId="{FA303C26-9361-4012-8E35-37A0F4F19C5F}" destId="{F7937211-8CAE-4D2D-AB76-3B12E196D9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C51B8-7DC3-4D4C-96CC-1894E6A6B7FE}">
      <dsp:nvSpPr>
        <dsp:cNvPr id="0" name=""/>
        <dsp:cNvSpPr/>
      </dsp:nvSpPr>
      <dsp:spPr>
        <a:xfrm>
          <a:off x="5654514" y="898357"/>
          <a:ext cx="2379726" cy="2380166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ED8E-257A-4E2D-B4CD-397A366FB101}">
      <dsp:nvSpPr>
        <dsp:cNvPr id="0" name=""/>
        <dsp:cNvSpPr/>
      </dsp:nvSpPr>
      <dsp:spPr>
        <a:xfrm>
          <a:off x="5733528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6051135" y="1295121"/>
        <a:ext cx="1586484" cy="1586638"/>
      </dsp:txXfrm>
    </dsp:sp>
    <dsp:sp modelId="{517A20E4-1877-42AC-A38D-3F59BC292CCA}">
      <dsp:nvSpPr>
        <dsp:cNvPr id="0" name=""/>
        <dsp:cNvSpPr/>
      </dsp:nvSpPr>
      <dsp:spPr>
        <a:xfrm rot="2700000">
          <a:off x="3197864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102610"/>
            <a:satOff val="-1119"/>
            <a:lumOff val="127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82362-86C8-4CB1-BFCD-0F2CC47DD45F}">
      <dsp:nvSpPr>
        <dsp:cNvPr id="0" name=""/>
        <dsp:cNvSpPr/>
      </dsp:nvSpPr>
      <dsp:spPr>
        <a:xfrm>
          <a:off x="3274013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102610"/>
              <a:satOff val="-1119"/>
              <a:lumOff val="12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Customer retention strategies targeting on </a:t>
          </a:r>
          <a:r>
            <a:rPr lang="en-GB" sz="1300" b="1" i="1" kern="1200" dirty="0" smtClean="0">
              <a:solidFill>
                <a:srgbClr val="FF0000"/>
              </a:solidFill>
            </a:rPr>
            <a:t>high risk customers</a:t>
          </a:r>
        </a:p>
      </dsp:txBody>
      <dsp:txXfrm>
        <a:off x="3591620" y="1295121"/>
        <a:ext cx="1586484" cy="1586638"/>
      </dsp:txXfrm>
    </dsp:sp>
    <dsp:sp modelId="{1CAA11E9-A811-441F-9EB8-2D8C734FA35C}">
      <dsp:nvSpPr>
        <dsp:cNvPr id="0" name=""/>
        <dsp:cNvSpPr/>
      </dsp:nvSpPr>
      <dsp:spPr>
        <a:xfrm rot="2700000">
          <a:off x="738349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205221"/>
            <a:satOff val="-2238"/>
            <a:lumOff val="25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9D58B-A3E8-4A07-93F9-3F6BB7B34CDA}">
      <dsp:nvSpPr>
        <dsp:cNvPr id="0" name=""/>
        <dsp:cNvSpPr/>
      </dsp:nvSpPr>
      <dsp:spPr>
        <a:xfrm>
          <a:off x="814497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205221"/>
              <a:satOff val="-2238"/>
              <a:lumOff val="25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Retained customers create </a:t>
          </a:r>
          <a:r>
            <a:rPr lang="en-GB" sz="1300" b="1" i="1" kern="1200" dirty="0" smtClean="0"/>
            <a:t>higher revenues</a:t>
          </a: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Making a sell to a new customer </a:t>
          </a:r>
          <a:r>
            <a:rPr lang="en-GB" sz="1300" b="1" i="1" kern="1200" dirty="0" smtClean="0"/>
            <a:t>costs up to 5 times more</a:t>
          </a:r>
          <a:r>
            <a:rPr lang="en-GB" sz="1300" kern="1200" dirty="0" smtClean="0"/>
            <a:t>.</a:t>
          </a:r>
          <a:endParaRPr lang="en-US" sz="1300" kern="1200" dirty="0"/>
        </a:p>
      </dsp:txBody>
      <dsp:txXfrm>
        <a:off x="1132104" y="1295121"/>
        <a:ext cx="1586484" cy="1586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E3FE7-0C24-444B-8378-4C5350B580FD}">
      <dsp:nvSpPr>
        <dsp:cNvPr id="0" name=""/>
        <dsp:cNvSpPr/>
      </dsp:nvSpPr>
      <dsp:spPr>
        <a:xfrm>
          <a:off x="128076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12B4-0968-4CB2-A531-13B81DBE09FD}">
      <dsp:nvSpPr>
        <dsp:cNvPr id="0" name=""/>
        <dsp:cNvSpPr/>
      </dsp:nvSpPr>
      <dsp:spPr>
        <a:xfrm>
          <a:off x="171659" y="43582"/>
          <a:ext cx="348662" cy="348662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77D2-BB92-445A-AB71-423DED7FC76D}">
      <dsp:nvSpPr>
        <dsp:cNvPr id="0" name=""/>
        <dsp:cNvSpPr/>
      </dsp:nvSpPr>
      <dsp:spPr>
        <a:xfrm>
          <a:off x="372237" y="572469"/>
          <a:ext cx="2588140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Extract features to represent customers within a specific customer month.</a:t>
          </a:r>
          <a:endParaRPr lang="en-US" sz="1200" kern="1200" dirty="0"/>
        </a:p>
      </dsp:txBody>
      <dsp:txXfrm>
        <a:off x="372237" y="572469"/>
        <a:ext cx="2588140" cy="1834111"/>
      </dsp:txXfrm>
    </dsp:sp>
    <dsp:sp modelId="{F55C5632-801E-4D56-8F0A-CE293BA2FD51}">
      <dsp:nvSpPr>
        <dsp:cNvPr id="0" name=""/>
        <dsp:cNvSpPr/>
      </dsp:nvSpPr>
      <dsp:spPr>
        <a:xfrm>
          <a:off x="654702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Extraction</a:t>
          </a:r>
          <a:endParaRPr lang="en-US" sz="1400" b="1" kern="1200" dirty="0"/>
        </a:p>
      </dsp:txBody>
      <dsp:txXfrm>
        <a:off x="654702" y="0"/>
        <a:ext cx="1289325" cy="435828"/>
      </dsp:txXfrm>
    </dsp:sp>
    <dsp:sp modelId="{DE9CC6A7-BE97-4A96-A32A-9CDCDCFC1702}">
      <dsp:nvSpPr>
        <dsp:cNvPr id="0" name=""/>
        <dsp:cNvSpPr/>
      </dsp:nvSpPr>
      <dsp:spPr>
        <a:xfrm>
          <a:off x="268423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8333-A99A-4EC9-8ED1-BB4E5BFD23E2}">
      <dsp:nvSpPr>
        <dsp:cNvPr id="0" name=""/>
        <dsp:cNvSpPr/>
      </dsp:nvSpPr>
      <dsp:spPr>
        <a:xfrm>
          <a:off x="2727816" y="43582"/>
          <a:ext cx="348662" cy="34866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D7C86-D1D4-4182-921F-C8875BD447D7}">
      <dsp:nvSpPr>
        <dsp:cNvPr id="0" name=""/>
        <dsp:cNvSpPr/>
      </dsp:nvSpPr>
      <dsp:spPr>
        <a:xfrm>
          <a:off x="3210859" y="567792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distributions, correlations, etc.</a:t>
          </a:r>
          <a:endParaRPr lang="en-US" sz="1200" kern="1200" dirty="0"/>
        </a:p>
      </dsp:txBody>
      <dsp:txXfrm>
        <a:off x="3210859" y="567792"/>
        <a:ext cx="1289325" cy="1834111"/>
      </dsp:txXfrm>
    </dsp:sp>
    <dsp:sp modelId="{99A17055-0E3B-4496-B68B-C92039F9A256}">
      <dsp:nvSpPr>
        <dsp:cNvPr id="0" name=""/>
        <dsp:cNvSpPr/>
      </dsp:nvSpPr>
      <dsp:spPr>
        <a:xfrm>
          <a:off x="321085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Distributional Modelling</a:t>
          </a:r>
          <a:endParaRPr lang="en-US" sz="1400" b="1" kern="1200" dirty="0"/>
        </a:p>
      </dsp:txBody>
      <dsp:txXfrm>
        <a:off x="3210859" y="0"/>
        <a:ext cx="1289325" cy="435828"/>
      </dsp:txXfrm>
    </dsp:sp>
    <dsp:sp modelId="{1A947206-C817-4B5D-8F8D-4C9F8BD34A85}">
      <dsp:nvSpPr>
        <dsp:cNvPr id="0" name=""/>
        <dsp:cNvSpPr/>
      </dsp:nvSpPr>
      <dsp:spPr>
        <a:xfrm>
          <a:off x="459098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3038-2BDA-45C8-8971-85DCCAC54C63}">
      <dsp:nvSpPr>
        <dsp:cNvPr id="0" name=""/>
        <dsp:cNvSpPr/>
      </dsp:nvSpPr>
      <dsp:spPr>
        <a:xfrm>
          <a:off x="4634566" y="43582"/>
          <a:ext cx="348662" cy="348662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1CF0-1348-46B3-BCF2-1816FFBAB5C9}">
      <dsp:nvSpPr>
        <dsp:cNvPr id="0" name=""/>
        <dsp:cNvSpPr/>
      </dsp:nvSpPr>
      <dsp:spPr>
        <a:xfrm>
          <a:off x="5085530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Fit mixture model;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churn rate.</a:t>
          </a:r>
          <a:endParaRPr lang="en-US" sz="1200" kern="1200" dirty="0"/>
        </a:p>
      </dsp:txBody>
      <dsp:txXfrm>
        <a:off x="5085530" y="576064"/>
        <a:ext cx="1289325" cy="1834111"/>
      </dsp:txXfrm>
    </dsp:sp>
    <dsp:sp modelId="{55035CAE-C741-40D5-886E-AEBB1E533C71}">
      <dsp:nvSpPr>
        <dsp:cNvPr id="0" name=""/>
        <dsp:cNvSpPr/>
      </dsp:nvSpPr>
      <dsp:spPr>
        <a:xfrm>
          <a:off x="511760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Clustering</a:t>
          </a:r>
          <a:endParaRPr lang="en-US" sz="1400" b="1" kern="1200" dirty="0"/>
        </a:p>
      </dsp:txBody>
      <dsp:txXfrm>
        <a:off x="5117609" y="0"/>
        <a:ext cx="1289325" cy="435828"/>
      </dsp:txXfrm>
    </dsp:sp>
    <dsp:sp modelId="{A09938B7-56AC-45A5-802D-C38713B1C071}">
      <dsp:nvSpPr>
        <dsp:cNvPr id="0" name=""/>
        <dsp:cNvSpPr/>
      </dsp:nvSpPr>
      <dsp:spPr>
        <a:xfrm>
          <a:off x="6497732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7F66-F0C0-42E7-9828-7FCA1F6EE30A}">
      <dsp:nvSpPr>
        <dsp:cNvPr id="0" name=""/>
        <dsp:cNvSpPr/>
      </dsp:nvSpPr>
      <dsp:spPr>
        <a:xfrm>
          <a:off x="6541315" y="43582"/>
          <a:ext cx="348662" cy="3486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974-0189-4ED3-8465-930354F4DAEA}">
      <dsp:nvSpPr>
        <dsp:cNvPr id="0" name=""/>
        <dsp:cNvSpPr/>
      </dsp:nvSpPr>
      <dsp:spPr>
        <a:xfrm>
          <a:off x="7057532" y="648071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Interpret </a:t>
          </a:r>
          <a:r>
            <a:rPr lang="en-GB" sz="1200" b="0" kern="1200" dirty="0" err="1" smtClean="0"/>
            <a:t>clusterings</a:t>
          </a:r>
          <a:endParaRPr lang="en-US" sz="1200" b="0" kern="1200" dirty="0"/>
        </a:p>
      </dsp:txBody>
      <dsp:txXfrm>
        <a:off x="7057532" y="648071"/>
        <a:ext cx="1289325" cy="1834111"/>
      </dsp:txXfrm>
    </dsp:sp>
    <dsp:sp modelId="{F7937211-8CAE-4D2D-AB76-3B12E196D955}">
      <dsp:nvSpPr>
        <dsp:cNvPr id="0" name=""/>
        <dsp:cNvSpPr/>
      </dsp:nvSpPr>
      <dsp:spPr>
        <a:xfrm>
          <a:off x="6981946" y="0"/>
          <a:ext cx="1374150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Analytics and Prediction</a:t>
          </a:r>
          <a:endParaRPr lang="en-US" sz="1400" b="1" kern="1200" dirty="0"/>
        </a:p>
      </dsp:txBody>
      <dsp:txXfrm>
        <a:off x="6981946" y="0"/>
        <a:ext cx="1374150" cy="435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20/06/2018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comments" Target="../comments/comment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340768"/>
            <a:ext cx="7772400" cy="1470025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User Cancellation Avoidance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45224"/>
            <a:ext cx="1512168" cy="8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Temporal Transition of States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2980" r="982" b="7618"/>
          <a:stretch/>
        </p:blipFill>
        <p:spPr>
          <a:xfrm>
            <a:off x="2123728" y="1853407"/>
            <a:ext cx="5328592" cy="432048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32444" y="1916834"/>
            <a:ext cx="863292" cy="3825006"/>
            <a:chOff x="828388" y="1708649"/>
            <a:chExt cx="1007308" cy="4681261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008589" y="3545626"/>
              <a:ext cx="4681261" cy="1007308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 rot="16200000">
              <a:off x="972001" y="533721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>
                  <a:solidFill>
                    <a:srgbClr val="FF0000"/>
                  </a:solidFill>
                </a:rPr>
                <a:t>High Churn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 rot="16200000">
              <a:off x="972001" y="209685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>
                  <a:solidFill>
                    <a:srgbClr val="00B050"/>
                  </a:solidFill>
                </a:rPr>
                <a:t>Low Churn</a:t>
              </a:r>
              <a:endParaRPr lang="en-US" sz="13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7308304" y="1916832"/>
            <a:ext cx="863292" cy="3104926"/>
            <a:chOff x="828388" y="1708649"/>
            <a:chExt cx="1007308" cy="4681261"/>
          </a:xfrm>
        </p:grpSpPr>
        <p:sp>
          <p:nvSpPr>
            <p:cNvPr id="13" name="Right Arrow 12"/>
            <p:cNvSpPr/>
            <p:nvPr/>
          </p:nvSpPr>
          <p:spPr>
            <a:xfrm rot="5400000">
              <a:off x="-1008589" y="3545626"/>
              <a:ext cx="4681261" cy="1007308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 rot="16200000">
              <a:off x="972001" y="533721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>
                  <a:solidFill>
                    <a:srgbClr val="FF0000"/>
                  </a:solidFill>
                </a:rPr>
                <a:t>High Churn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 rot="16200000">
              <a:off x="972001" y="209685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>
                  <a:solidFill>
                    <a:srgbClr val="00B050"/>
                  </a:solidFill>
                </a:rPr>
                <a:t>Low Churn</a:t>
              </a:r>
              <a:endParaRPr lang="en-US" sz="13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1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Agenda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96752"/>
            <a:ext cx="7499176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2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962201661"/>
              </p:ext>
            </p:extLst>
          </p:nvPr>
        </p:nvGraphicFramePr>
        <p:xfrm>
          <a:off x="467544" y="692696"/>
          <a:ext cx="828092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1224136" cy="1224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Motivation and Goal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9592" y="4077072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Goal – Churn modelling</a:t>
            </a:r>
            <a:endParaRPr lang="en-US" sz="2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60" y="1301436"/>
            <a:ext cx="1302800" cy="1302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Motivation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60460"/>
            <a:ext cx="1572076" cy="15720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75769" y="4509120"/>
            <a:ext cx="3600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Who?</a:t>
            </a:r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Identify customers most prone to cancel subscription</a:t>
            </a:r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Assess likelihood</a:t>
            </a:r>
            <a:endParaRPr 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5165413" y="4509120"/>
            <a:ext cx="3600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Analyse critical reason triggering cancellation</a:t>
            </a:r>
          </a:p>
          <a:p>
            <a:endParaRPr lang="en-GB" sz="1300" dirty="0" smtClean="0"/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Make bespoke retention policy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55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Business Settings at Whizz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9592" y="2622737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Data Records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9592" y="980728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Cancellation Mechanism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99593" y="1484784"/>
            <a:ext cx="3960440" cy="1008112"/>
            <a:chOff x="1475655" y="1700808"/>
            <a:chExt cx="3631043" cy="140415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Contractual</a:t>
              </a:r>
            </a:p>
            <a:p>
              <a:r>
                <a:rPr lang="en-GB" sz="1300" dirty="0" smtClean="0"/>
                <a:t>Pupils subscribe to access Whizz products on a 1-month or 1-year contract 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26109"/>
            <a:ext cx="392353" cy="39235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4047" y="1484784"/>
            <a:ext cx="3960441" cy="1008112"/>
            <a:chOff x="1475655" y="1700808"/>
            <a:chExt cx="3631043" cy="1404156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Voluntary</a:t>
              </a:r>
            </a:p>
            <a:p>
              <a:r>
                <a:rPr lang="en-GB" sz="1300" dirty="0" smtClean="0"/>
                <a:t>Subscribers make the choice to leave the service at the end of the subscription; otherwise auto-rolled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96903"/>
            <a:ext cx="450763" cy="4507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315686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Time period:</a:t>
            </a:r>
            <a:r>
              <a:rPr lang="en-GB" sz="1600" dirty="0"/>
              <a:t> </a:t>
            </a:r>
            <a:r>
              <a:rPr lang="en-GB" sz="1600" dirty="0" smtClean="0"/>
              <a:t>2014-Jan-01 – 2018-Apr-20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922487" y="3720289"/>
            <a:ext cx="1296144" cy="1246107"/>
            <a:chOff x="899592" y="3695060"/>
            <a:chExt cx="1296144" cy="124610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565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Date of birth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Pupil</a:t>
              </a: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899592" y="4600996"/>
              <a:ext cx="1296144" cy="3401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5685 pupils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19772" y="3720289"/>
            <a:ext cx="1296144" cy="1548860"/>
            <a:chOff x="899592" y="3695060"/>
            <a:chExt cx="1296144" cy="1548860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72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Start date</a:t>
              </a:r>
            </a:p>
            <a:p>
              <a:pPr marL="171450" indent="-171450"/>
              <a:r>
                <a:rPr lang="en-GB" sz="1300" dirty="0" smtClean="0"/>
                <a:t>End date</a:t>
              </a: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Subscription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899592" y="4759731"/>
              <a:ext cx="1296144" cy="4841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28025 subscriptions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17056" y="3717032"/>
            <a:ext cx="1447032" cy="2171177"/>
            <a:chOff x="899591" y="3695060"/>
            <a:chExt cx="1296145" cy="2171177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1157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Lesson ID</a:t>
              </a:r>
            </a:p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Time</a:t>
              </a:r>
            </a:p>
            <a:p>
              <a:pPr marL="171450" indent="-171450"/>
              <a:r>
                <a:rPr lang="en-GB" sz="1300" dirty="0" smtClean="0"/>
                <a:t>Mark</a:t>
              </a:r>
            </a:p>
            <a:p>
              <a:pPr marL="171450" indent="-171450"/>
              <a:r>
                <a:rPr lang="en-GB" sz="1300" dirty="0" smtClean="0"/>
                <a:t>… </a:t>
              </a: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Lesson History</a:t>
              </a: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899591" y="5192509"/>
              <a:ext cx="1296144" cy="6737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~1.6 million lesson activities </a:t>
              </a:r>
            </a:p>
          </p:txBody>
        </p:sp>
      </p:grpSp>
      <p:sp>
        <p:nvSpPr>
          <p:cNvPr id="28" name="Freeform 27"/>
          <p:cNvSpPr/>
          <p:nvPr/>
        </p:nvSpPr>
        <p:spPr>
          <a:xfrm rot="325682">
            <a:off x="1699097" y="3922704"/>
            <a:ext cx="856679" cy="289405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1580102">
            <a:off x="1701144" y="4214748"/>
            <a:ext cx="2334036" cy="557216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451438" y="4339484"/>
            <a:ext cx="488714" cy="90670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84168" y="3717031"/>
            <a:ext cx="1872208" cy="2171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dirty="0" smtClean="0"/>
              <a:t>Features</a:t>
            </a:r>
            <a:endParaRPr lang="en-US" sz="13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138543" y="3717031"/>
            <a:ext cx="825945" cy="2171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dirty="0" smtClean="0"/>
              <a:t>Churn outcome</a:t>
            </a:r>
          </a:p>
          <a:p>
            <a:pPr marL="0" indent="0">
              <a:buFont typeface="Arial" pitchFamily="34" charset="0"/>
              <a:buNone/>
            </a:pPr>
            <a:r>
              <a:rPr lang="en-GB" sz="1300" dirty="0" smtClean="0"/>
              <a:t>(renew/cancel)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159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Customer Journey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87765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Pupils’ activities are split into monthly time periods with each </a:t>
            </a:r>
            <a:r>
              <a:rPr lang="en-GB" sz="1600" b="1" dirty="0" smtClean="0"/>
              <a:t>customer-month</a:t>
            </a:r>
            <a:r>
              <a:rPr lang="en-GB" sz="1600" dirty="0" smtClean="0"/>
              <a:t> represented by </a:t>
            </a:r>
            <a:r>
              <a:rPr lang="en-GB" sz="1600" i="1" dirty="0" smtClean="0"/>
              <a:t>features</a:t>
            </a:r>
            <a:r>
              <a:rPr lang="en-GB" sz="1600" dirty="0" smtClean="0"/>
              <a:t> and </a:t>
            </a:r>
            <a:r>
              <a:rPr lang="en-GB" sz="1600" i="1" dirty="0" smtClean="0"/>
              <a:t>churn outcome</a:t>
            </a:r>
            <a:r>
              <a:rPr lang="en-GB" sz="1600" dirty="0" smtClean="0"/>
              <a:t>.</a:t>
            </a:r>
            <a:endParaRPr lang="en-US" sz="16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79104" y="1822302"/>
            <a:ext cx="7381610" cy="1318666"/>
            <a:chOff x="1079104" y="1822302"/>
            <a:chExt cx="7381610" cy="1318666"/>
          </a:xfrm>
        </p:grpSpPr>
        <p:sp>
          <p:nvSpPr>
            <p:cNvPr id="4" name="Right Arrow 3"/>
            <p:cNvSpPr/>
            <p:nvPr/>
          </p:nvSpPr>
          <p:spPr>
            <a:xfrm>
              <a:off x="2051720" y="1844824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079104" y="227687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A</a:t>
              </a:r>
              <a:endParaRPr lang="en-US" sz="1300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555776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Mar</a:t>
              </a:r>
              <a:endParaRPr lang="en-US" sz="13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395315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Apr</a:t>
              </a:r>
              <a:endParaRPr lang="en-US" sz="13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234854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May</a:t>
              </a:r>
              <a:endParaRPr lang="en-US" sz="13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074393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Jun</a:t>
              </a:r>
              <a:endParaRPr lang="en-US" sz="13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916487" y="182999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Jul</a:t>
              </a:r>
              <a:endParaRPr lang="en-US" sz="1300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756026" y="1822302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Aug</a:t>
              </a:r>
              <a:endParaRPr lang="en-US" sz="13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079104" y="260090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B</a:t>
              </a:r>
              <a:endParaRPr lang="en-US" sz="1300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401937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4241475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083569" y="2600908"/>
              <a:ext cx="1049964" cy="216024"/>
              <a:chOff x="5299593" y="2096852"/>
              <a:chExt cx="1049964" cy="216024"/>
            </a:xfrm>
          </p:grpSpPr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915816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3748221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4581139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23233" y="2267673"/>
              <a:ext cx="1049964" cy="216024"/>
              <a:chOff x="5299593" y="2096852"/>
              <a:chExt cx="1049964" cy="216024"/>
            </a:xfrm>
          </p:grpSpPr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079104" y="2924944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C</a:t>
              </a:r>
              <a:endParaRPr lang="en-US" sz="1300" dirty="0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434433" y="2924944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76527" y="2924944"/>
              <a:ext cx="1049964" cy="216024"/>
              <a:chOff x="5299593" y="2096852"/>
              <a:chExt cx="1049964" cy="216024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7134867" y="2190153"/>
              <a:ext cx="1325847" cy="306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Calendar month</a:t>
              </a:r>
              <a:endParaRPr lang="en-US" sz="13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79104" y="4236151"/>
            <a:ext cx="7362809" cy="1318666"/>
            <a:chOff x="1079104" y="4236151"/>
            <a:chExt cx="7362809" cy="1318666"/>
          </a:xfrm>
        </p:grpSpPr>
        <p:sp>
          <p:nvSpPr>
            <p:cNvPr id="34" name="Right Arrow 33"/>
            <p:cNvSpPr/>
            <p:nvPr/>
          </p:nvSpPr>
          <p:spPr>
            <a:xfrm>
              <a:off x="2051720" y="4258673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079104" y="4690721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A</a:t>
              </a:r>
              <a:endParaRPr lang="en-US" sz="1300" dirty="0"/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2555776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1</a:t>
              </a:r>
              <a:endParaRPr lang="en-US" sz="1300" dirty="0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3395315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2</a:t>
              </a:r>
              <a:endParaRPr lang="en-US" sz="1300" dirty="0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4234854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3</a:t>
              </a:r>
              <a:endParaRPr lang="en-US" sz="1300" dirty="0"/>
            </a:p>
          </p:txBody>
        </p: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5074393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4</a:t>
              </a:r>
              <a:endParaRPr lang="en-US" sz="1300" dirty="0"/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5916487" y="4243840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5</a:t>
              </a:r>
              <a:endParaRPr lang="en-US" sz="1300" dirty="0"/>
            </a:p>
          </p:txBody>
        </p: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6756026" y="423615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6</a:t>
              </a:r>
              <a:endParaRPr lang="en-US" sz="1300" dirty="0"/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1079104" y="5014757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B</a:t>
              </a:r>
              <a:endParaRPr lang="en-US" sz="1300" dirty="0"/>
            </a:p>
          </p:txBody>
        </p:sp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2056428" y="50285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2884125" y="5028599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719298" y="5028340"/>
              <a:ext cx="1049964" cy="216024"/>
              <a:chOff x="5299593" y="2096852"/>
              <a:chExt cx="1049964" cy="216024"/>
            </a:xfrm>
          </p:grpSpPr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2051720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2884125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3717043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559137" y="4699920"/>
              <a:ext cx="1049964" cy="216024"/>
              <a:chOff x="5299593" y="2096852"/>
              <a:chExt cx="1049964" cy="216024"/>
            </a:xfrm>
          </p:grpSpPr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1079104" y="5338793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C</a:t>
              </a:r>
              <a:endParaRPr lang="en-US" sz="1300" dirty="0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2051720" y="533879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893814" y="5338793"/>
              <a:ext cx="1049964" cy="216024"/>
              <a:chOff x="5299593" y="2096852"/>
              <a:chExt cx="1049964" cy="216024"/>
            </a:xfrm>
          </p:grpSpPr>
          <p:sp>
            <p:nvSpPr>
              <p:cNvPr id="5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7116066" y="4611024"/>
              <a:ext cx="1325847" cy="306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month</a:t>
              </a:r>
              <a:endParaRPr lang="en-US" sz="1300" dirty="0"/>
            </a:p>
          </p:txBody>
        </p:sp>
      </p:grpSp>
      <p:sp>
        <p:nvSpPr>
          <p:cNvPr id="60" name="Right Arrow 59"/>
          <p:cNvSpPr/>
          <p:nvPr/>
        </p:nvSpPr>
        <p:spPr>
          <a:xfrm rot="5400000">
            <a:off x="4675028" y="3220003"/>
            <a:ext cx="488714" cy="90670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18456" y="587727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We further assume customers</a:t>
            </a:r>
            <a:r>
              <a:rPr lang="en-GB" sz="1600" dirty="0"/>
              <a:t>’ behaviours </a:t>
            </a:r>
            <a:r>
              <a:rPr lang="en-GB" sz="1600" dirty="0" smtClean="0"/>
              <a:t>in a customer month are </a:t>
            </a:r>
            <a:r>
              <a:rPr lang="en-GB" sz="1600" dirty="0"/>
              <a:t>independent from </a:t>
            </a:r>
            <a:r>
              <a:rPr lang="en-GB" sz="1600" i="1" dirty="0" smtClean="0"/>
              <a:t>their behaviours in other customer months</a:t>
            </a:r>
            <a:r>
              <a:rPr lang="en-GB" sz="1600" dirty="0" smtClean="0"/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2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hidden </a:t>
            </a:r>
            <a:r>
              <a:rPr lang="en-GB" sz="1600" b="1" dirty="0" smtClean="0"/>
              <a:t>states</a:t>
            </a:r>
            <a:endParaRPr lang="en-GB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Each hidden state produces </a:t>
            </a:r>
            <a:r>
              <a:rPr lang="en-GB" sz="1600" b="1" dirty="0" smtClean="0"/>
              <a:t>different sets of behaviours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Customers’ behaviours are independent from others’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14428762"/>
              </p:ext>
            </p:extLst>
          </p:nvPr>
        </p:nvGraphicFramePr>
        <p:xfrm>
          <a:off x="782608" y="3356992"/>
          <a:ext cx="83613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" t="24801" r="6917" b="24801"/>
          <a:stretch/>
        </p:blipFill>
        <p:spPr>
          <a:xfrm>
            <a:off x="834500" y="4721600"/>
            <a:ext cx="2873404" cy="15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 Closer Look at Clustering…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18456" y="8776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Different users have different data available. For example, inactive users will have no records in features like marks, pass rates, etc.</a:t>
            </a:r>
          </a:p>
          <a:p>
            <a:r>
              <a:rPr lang="en-GB" sz="1600" dirty="0" smtClean="0"/>
              <a:t>Rather than interpolating missing information, we divide customers by activity level.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828388" y="2052266"/>
            <a:ext cx="863292" cy="4337645"/>
            <a:chOff x="828388" y="1708649"/>
            <a:chExt cx="1007308" cy="4681261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008589" y="3545626"/>
              <a:ext cx="4681261" cy="1007308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 rot="16200000">
              <a:off x="972001" y="533721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Most Active</a:t>
              </a:r>
              <a:endParaRPr lang="en-US" sz="1300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 rot="16200000">
              <a:off x="972001" y="209685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Inactive</a:t>
              </a:r>
              <a:endParaRPr lang="en-US" sz="13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3688" y="2052463"/>
            <a:ext cx="1398672" cy="1160513"/>
            <a:chOff x="1805176" y="1730529"/>
            <a:chExt cx="1398672" cy="1160513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G1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Inactive</a:t>
              </a:r>
              <a:endParaRPr lang="en-US" sz="13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805176" y="2420888"/>
              <a:ext cx="1398672" cy="4701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No activity</a:t>
              </a:r>
              <a:endParaRPr lang="en-US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63688" y="3387133"/>
            <a:ext cx="1398672" cy="1490604"/>
            <a:chOff x="1805176" y="1730529"/>
            <a:chExt cx="1398672" cy="128547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G2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No-assess</a:t>
              </a:r>
              <a:endParaRPr lang="en-US" sz="1300" dirty="0"/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but no assessment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3688" y="5104434"/>
            <a:ext cx="1398672" cy="1285477"/>
            <a:chOff x="1805176" y="1730529"/>
            <a:chExt cx="1398672" cy="1285477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G3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Fine</a:t>
              </a:r>
              <a:endParaRPr lang="en-US" sz="1300" dirty="0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and assessment taken</a:t>
              </a:r>
              <a:endParaRPr lang="en-US" sz="1100" dirty="0"/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3353584" y="1749589"/>
            <a:ext cx="936104" cy="3062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dirty="0" smtClean="0"/>
              <a:t>Churn Rate</a:t>
            </a:r>
            <a:endParaRPr lang="en-US" sz="13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347864" y="2052463"/>
            <a:ext cx="936104" cy="116051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22.99%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(6417)</a:t>
            </a:r>
            <a:endParaRPr lang="en-US" sz="13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347864" y="3376766"/>
            <a:ext cx="936104" cy="15009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16.94%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(425)</a:t>
            </a:r>
            <a:endParaRPr lang="en-US" sz="13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347864" y="5104434"/>
            <a:ext cx="936104" cy="128547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10.21%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(11019)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038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Rates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80188" y="1556792"/>
            <a:ext cx="43843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The purely behaviour based model infer 4 clusters: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the highest churn rate is 2.5 times higher than the lowest one,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and 2.2 times higher than the group average.</a:t>
            </a:r>
          </a:p>
          <a:p>
            <a:pPr lvl="1"/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It is more challenging to identify users of higher churn probability: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The higher rate the smaller cluster is found.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9" r="2737" b="2917"/>
          <a:stretch/>
        </p:blipFill>
        <p:spPr>
          <a:xfrm>
            <a:off x="859024" y="4149080"/>
            <a:ext cx="8146032" cy="2304256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899592" y="3645024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From </a:t>
            </a:r>
            <a:r>
              <a:rPr lang="en-GB" sz="2000" b="1" dirty="0" smtClean="0"/>
              <a:t>Cluster Churn Rate</a:t>
            </a:r>
            <a:r>
              <a:rPr lang="en-GB" sz="2000" dirty="0" smtClean="0"/>
              <a:t> to </a:t>
            </a:r>
            <a:r>
              <a:rPr lang="en-GB" sz="2000" b="1" dirty="0" smtClean="0"/>
              <a:t>Churn Probability of Individual Pupil</a:t>
            </a:r>
            <a:endParaRPr lang="en-US" sz="2000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Clusters Identified in G3 using 11 features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" t="4347" b="5376"/>
          <a:stretch/>
        </p:blipFill>
        <p:spPr>
          <a:xfrm>
            <a:off x="899592" y="1474626"/>
            <a:ext cx="3680596" cy="20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Feature 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36712"/>
            <a:ext cx="3179854" cy="1907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4" y="4509718"/>
            <a:ext cx="3179854" cy="19079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4" y="2673215"/>
            <a:ext cx="3179854" cy="190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mal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451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Calibri</vt:lpstr>
      <vt:lpstr>FoundrySterling-Medium</vt:lpstr>
      <vt:lpstr>Wingdings</vt:lpstr>
      <vt:lpstr>Normal Page</vt:lpstr>
      <vt:lpstr>TITLE</vt:lpstr>
      <vt:lpstr>Custom Design</vt:lpstr>
      <vt:lpstr>User Cancellation Avoidance</vt:lpstr>
      <vt:lpstr>Agenda</vt:lpstr>
      <vt:lpstr>Motivation and Goal</vt:lpstr>
      <vt:lpstr>Business Settings at Whizz</vt:lpstr>
      <vt:lpstr>Customer Journey</vt:lpstr>
      <vt:lpstr>Methodology</vt:lpstr>
      <vt:lpstr>A Closer Look at Clustering…</vt:lpstr>
      <vt:lpstr>Cluster Churn Rates</vt:lpstr>
      <vt:lpstr>Feature Analysis</vt:lpstr>
      <vt:lpstr>Temporal Transition of States</vt:lpstr>
    </vt:vector>
  </TitlesOfParts>
  <Company>Mathematical Institute,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O'Mahony</dc:creator>
  <cp:lastModifiedBy>Wang Victor</cp:lastModifiedBy>
  <cp:revision>174</cp:revision>
  <dcterms:created xsi:type="dcterms:W3CDTF">2015-01-22T12:19:04Z</dcterms:created>
  <dcterms:modified xsi:type="dcterms:W3CDTF">2018-06-20T09:35:31Z</dcterms:modified>
</cp:coreProperties>
</file>