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54"/>
  </p:notesMasterIdLst>
  <p:sldIdLst>
    <p:sldId id="271" r:id="rId4"/>
    <p:sldId id="272" r:id="rId5"/>
    <p:sldId id="273" r:id="rId6"/>
    <p:sldId id="282" r:id="rId7"/>
    <p:sldId id="275" r:id="rId8"/>
    <p:sldId id="283" r:id="rId9"/>
    <p:sldId id="284" r:id="rId10"/>
    <p:sldId id="274" r:id="rId11"/>
    <p:sldId id="285" r:id="rId12"/>
    <p:sldId id="286" r:id="rId13"/>
    <p:sldId id="290" r:id="rId14"/>
    <p:sldId id="281" r:id="rId15"/>
    <p:sldId id="291" r:id="rId16"/>
    <p:sldId id="292" r:id="rId17"/>
    <p:sldId id="289" r:id="rId18"/>
    <p:sldId id="326" r:id="rId19"/>
    <p:sldId id="293" r:id="rId20"/>
    <p:sldId id="294" r:id="rId21"/>
    <p:sldId id="295" r:id="rId22"/>
    <p:sldId id="296" r:id="rId23"/>
    <p:sldId id="298" r:id="rId24"/>
    <p:sldId id="297" r:id="rId25"/>
    <p:sldId id="299" r:id="rId26"/>
    <p:sldId id="277" r:id="rId27"/>
    <p:sldId id="301" r:id="rId28"/>
    <p:sldId id="302" r:id="rId29"/>
    <p:sldId id="300" r:id="rId30"/>
    <p:sldId id="318" r:id="rId31"/>
    <p:sldId id="320" r:id="rId32"/>
    <p:sldId id="314" r:id="rId33"/>
    <p:sldId id="319" r:id="rId34"/>
    <p:sldId id="321" r:id="rId35"/>
    <p:sldId id="315" r:id="rId36"/>
    <p:sldId id="316" r:id="rId37"/>
    <p:sldId id="279" r:id="rId38"/>
    <p:sldId id="310" r:id="rId39"/>
    <p:sldId id="312" r:id="rId40"/>
    <p:sldId id="313" r:id="rId41"/>
    <p:sldId id="311" r:id="rId42"/>
    <p:sldId id="317" r:id="rId43"/>
    <p:sldId id="308" r:id="rId44"/>
    <p:sldId id="307" r:id="rId45"/>
    <p:sldId id="287" r:id="rId46"/>
    <p:sldId id="322" r:id="rId47"/>
    <p:sldId id="323" r:id="rId48"/>
    <p:sldId id="306" r:id="rId49"/>
    <p:sldId id="305" r:id="rId50"/>
    <p:sldId id="324" r:id="rId51"/>
    <p:sldId id="280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Victor" initials="WV" lastIdx="7" clrIdx="0">
    <p:extLst>
      <p:ext uri="{19B8F6BF-5375-455C-9EA6-DF929625EA0E}">
        <p15:presenceInfo xmlns:p15="http://schemas.microsoft.com/office/powerpoint/2012/main" userId="4d7512027a000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targeting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targeting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/>
            <a:t>Feature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Distributional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 custT="1"/>
      <dgm:spPr/>
      <dgm:t>
        <a:bodyPr/>
        <a:lstStyle/>
        <a:p>
          <a:r>
            <a:rPr lang="en-GB" sz="1200" b="1" dirty="0" smtClean="0"/>
            <a:t>Fitting Mixture Model</a:t>
          </a:r>
          <a:endParaRPr lang="en-US" sz="1200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 custT="1"/>
      <dgm:spPr/>
      <dgm:t>
        <a:bodyPr/>
        <a:lstStyle/>
        <a:p>
          <a:r>
            <a:rPr lang="en-GB" sz="1200" b="1" dirty="0" smtClean="0"/>
            <a:t>Analytics and Prediction</a:t>
          </a:r>
          <a:endParaRPr lang="en-US" sz="1200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293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/>
            <a:t>Feature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Distributional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 custT="1"/>
      <dgm:spPr/>
      <dgm:t>
        <a:bodyPr/>
        <a:lstStyle/>
        <a:p>
          <a:r>
            <a:rPr lang="en-GB" sz="1200" b="1" dirty="0" smtClean="0"/>
            <a:t>Fitting Mixture Model</a:t>
          </a:r>
          <a:endParaRPr lang="en-US" sz="1200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 custT="1"/>
      <dgm:spPr/>
      <dgm:t>
        <a:bodyPr/>
        <a:lstStyle/>
        <a:p>
          <a:r>
            <a:rPr lang="en-GB" sz="1200" b="1" dirty="0" smtClean="0"/>
            <a:t>Analytics and Prediction</a:t>
          </a:r>
          <a:endParaRPr lang="en-US" sz="1200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293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targeting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targeting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880201" y="1359818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217111" y="1912234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Extraction</a:t>
          </a:r>
          <a:endParaRPr lang="en-US" sz="1200" b="1" kern="1200" dirty="0"/>
        </a:p>
      </dsp:txBody>
      <dsp:txXfrm>
        <a:off x="1217111" y="1912234"/>
        <a:ext cx="851577" cy="425744"/>
      </dsp:txXfrm>
    </dsp:sp>
    <dsp:sp modelId="{439255D1-80B8-4260-B1C1-795B8102FB08}">
      <dsp:nvSpPr>
        <dsp:cNvPr id="0" name=""/>
        <dsp:cNvSpPr/>
      </dsp:nvSpPr>
      <dsp:spPr>
        <a:xfrm>
          <a:off x="456273" y="2236804"/>
          <a:ext cx="1525969" cy="15261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666501" y="2790838"/>
          <a:ext cx="1101506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Distributional Modelling</a:t>
          </a:r>
          <a:endParaRPr lang="en-US" sz="1200" b="1" kern="1200" dirty="0"/>
        </a:p>
      </dsp:txBody>
      <dsp:txXfrm>
        <a:off x="666501" y="2790838"/>
        <a:ext cx="1101506" cy="425744"/>
      </dsp:txXfrm>
    </dsp:sp>
    <dsp:sp modelId="{A9FB8234-C12B-4BF6-A0DE-581332929C75}">
      <dsp:nvSpPr>
        <dsp:cNvPr id="0" name=""/>
        <dsp:cNvSpPr/>
      </dsp:nvSpPr>
      <dsp:spPr>
        <a:xfrm>
          <a:off x="880201" y="3117027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217111" y="3669443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217111" y="3669443"/>
        <a:ext cx="851577" cy="425744"/>
      </dsp:txXfrm>
    </dsp:sp>
    <dsp:sp modelId="{F756996F-F41C-44E7-9AA9-95652EC0C1D5}">
      <dsp:nvSpPr>
        <dsp:cNvPr id="0" name=""/>
        <dsp:cNvSpPr/>
      </dsp:nvSpPr>
      <dsp:spPr>
        <a:xfrm>
          <a:off x="565046" y="4095187"/>
          <a:ext cx="1310999" cy="13116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791466" y="4548047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Analytics and Prediction</a:t>
          </a:r>
          <a:endParaRPr lang="en-US" sz="1200" b="1" kern="1200" dirty="0"/>
        </a:p>
      </dsp:txBody>
      <dsp:txXfrm>
        <a:off x="791466" y="4548047"/>
        <a:ext cx="851577" cy="425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880201" y="1359818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217111" y="1912234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Extraction</a:t>
          </a:r>
          <a:endParaRPr lang="en-US" sz="1200" b="1" kern="1200" dirty="0"/>
        </a:p>
      </dsp:txBody>
      <dsp:txXfrm>
        <a:off x="1217111" y="1912234"/>
        <a:ext cx="851577" cy="425744"/>
      </dsp:txXfrm>
    </dsp:sp>
    <dsp:sp modelId="{439255D1-80B8-4260-B1C1-795B8102FB08}">
      <dsp:nvSpPr>
        <dsp:cNvPr id="0" name=""/>
        <dsp:cNvSpPr/>
      </dsp:nvSpPr>
      <dsp:spPr>
        <a:xfrm>
          <a:off x="456273" y="2236804"/>
          <a:ext cx="1525969" cy="15261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666501" y="2790838"/>
          <a:ext cx="1101506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Distributional Modelling</a:t>
          </a:r>
          <a:endParaRPr lang="en-US" sz="1200" b="1" kern="1200" dirty="0"/>
        </a:p>
      </dsp:txBody>
      <dsp:txXfrm>
        <a:off x="666501" y="2790838"/>
        <a:ext cx="1101506" cy="425744"/>
      </dsp:txXfrm>
    </dsp:sp>
    <dsp:sp modelId="{A9FB8234-C12B-4BF6-A0DE-581332929C75}">
      <dsp:nvSpPr>
        <dsp:cNvPr id="0" name=""/>
        <dsp:cNvSpPr/>
      </dsp:nvSpPr>
      <dsp:spPr>
        <a:xfrm>
          <a:off x="880201" y="3117027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217111" y="3669443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217111" y="3669443"/>
        <a:ext cx="851577" cy="425744"/>
      </dsp:txXfrm>
    </dsp:sp>
    <dsp:sp modelId="{F756996F-F41C-44E7-9AA9-95652EC0C1D5}">
      <dsp:nvSpPr>
        <dsp:cNvPr id="0" name=""/>
        <dsp:cNvSpPr/>
      </dsp:nvSpPr>
      <dsp:spPr>
        <a:xfrm>
          <a:off x="565046" y="4095187"/>
          <a:ext cx="1310999" cy="13116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791466" y="4548047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Analytics and Prediction</a:t>
          </a:r>
          <a:endParaRPr lang="en-US" sz="1200" b="1" kern="1200" dirty="0"/>
        </a:p>
      </dsp:txBody>
      <dsp:txXfrm>
        <a:off x="791466" y="4548047"/>
        <a:ext cx="851577" cy="42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0F21-A67F-491F-B866-E66CC83173C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64B-F026-4566-BC56-EEB74F28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2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3.png"/><Relationship Id="rId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44.png"/><Relationship Id="rId17" Type="http://schemas.openxmlformats.org/officeDocument/2006/relationships/image" Target="../media/image23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43.pn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openxmlformats.org/officeDocument/2006/relationships/image" Target="../media/image44.png"/><Relationship Id="rId18" Type="http://schemas.openxmlformats.org/officeDocument/2006/relationships/image" Target="../media/image23.png"/><Relationship Id="rId3" Type="http://schemas.openxmlformats.org/officeDocument/2006/relationships/image" Target="../media/image37.png"/><Relationship Id="rId7" Type="http://schemas.openxmlformats.org/officeDocument/2006/relationships/diagramColors" Target="../diagrams/colors9.xml"/><Relationship Id="rId12" Type="http://schemas.openxmlformats.org/officeDocument/2006/relationships/image" Target="../media/image43.png"/><Relationship Id="rId17" Type="http://schemas.openxmlformats.org/officeDocument/2006/relationships/image" Target="../media/image22.png"/><Relationship Id="rId2" Type="http://schemas.openxmlformats.org/officeDocument/2006/relationships/image" Target="../media/image4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42.png"/><Relationship Id="rId5" Type="http://schemas.openxmlformats.org/officeDocument/2006/relationships/diagramLayout" Target="../diagrams/layout9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diagramData" Target="../diagrams/data9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04" y="2543167"/>
            <a:ext cx="3816424" cy="2364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372463"/>
            <a:ext cx="7772400" cy="1064991"/>
          </a:xfrm>
        </p:spPr>
        <p:txBody>
          <a:bodyPr/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Cancellation Modelling:</a:t>
            </a:r>
            <a:b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Clustering of Customer Behaviours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801416" y="5013176"/>
            <a:ext cx="6400800" cy="1144220"/>
          </a:xfrm>
        </p:spPr>
        <p:txBody>
          <a:bodyPr/>
          <a:lstStyle/>
          <a:p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Wang</a:t>
            </a:r>
          </a:p>
          <a:p>
            <a:endParaRPr lang="en-GB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Andrew Mellor, </a:t>
            </a:r>
            <a:r>
              <a:rPr lang="en-GB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Junaid</a:t>
            </a: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Mubeen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3284984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indent="0">
                <a:spcBef>
                  <a:spcPct val="20000"/>
                </a:spcBef>
                <a:buFont typeface="Arial" pitchFamily="34" charset="0"/>
                <a:buNone/>
                <a:defRPr sz="1300"/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GB" dirty="0"/>
                <a:t>Customer month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2571931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7584" y="4802689"/>
            <a:ext cx="8064896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We assume the cancellation to be </a:t>
            </a:r>
            <a:r>
              <a:rPr lang="en-GB" sz="1600" b="1" dirty="0"/>
              <a:t>ONLY</a:t>
            </a:r>
            <a:r>
              <a:rPr lang="en-GB" sz="1600" dirty="0"/>
              <a:t> dependent on the current month.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holds since we observe statistically constant churn rate over customer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enables us to treat activities in different customer months indifferently.</a:t>
            </a:r>
          </a:p>
        </p:txBody>
      </p:sp>
    </p:spTree>
    <p:extLst>
      <p:ext uri="{BB962C8B-B14F-4D97-AF65-F5344CB8AC3E}">
        <p14:creationId xmlns:p14="http://schemas.microsoft.com/office/powerpoint/2010/main" val="24884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3068959"/>
            <a:ext cx="3691859" cy="594330"/>
            <a:chOff x="1186933" y="3231048"/>
            <a:chExt cx="7704858" cy="135436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6"/>
            <a:stretch/>
          </p:blipFill>
          <p:spPr>
            <a:xfrm>
              <a:off x="1186933" y="3231048"/>
              <a:ext cx="7704858" cy="1354363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2925213"/>
            <a:ext cx="3691859" cy="738077"/>
            <a:chOff x="1186933" y="2903477"/>
            <a:chExt cx="7704858" cy="168193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33" y="2903477"/>
              <a:ext cx="7704858" cy="1681934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1115616" y="2852936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69868" y="3159234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2925213"/>
            <a:ext cx="3691859" cy="738077"/>
            <a:chOff x="1186933" y="2903477"/>
            <a:chExt cx="7704858" cy="168193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33" y="2903477"/>
              <a:ext cx="7704858" cy="1681934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1115616" y="2852936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69868" y="3159234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4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2852936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7" idx="0"/>
              <a:endCxn id="13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17" idx="0"/>
              <a:endCxn id="21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24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0"/>
              <a:endCxn id="13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21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0"/>
              <a:endCxn id="22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0"/>
              <a:endCxn id="13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0"/>
              <a:endCxn id="24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47" name="Freeform 4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>
              <a:stCxn id="47" idx="7"/>
              <a:endCxn id="13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1" idx="7"/>
              <a:endCxn id="21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2" idx="7"/>
              <a:endCxn id="22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3" idx="7"/>
              <a:endCxn id="24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2852936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7" idx="0"/>
              <a:endCxn id="13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17" idx="0"/>
              <a:endCxn id="21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24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0"/>
              <a:endCxn id="13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21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0"/>
              <a:endCxn id="22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0"/>
              <a:endCxn id="13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0"/>
              <a:endCxn id="24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47" name="Freeform 4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>
              <a:stCxn id="47" idx="7"/>
              <a:endCxn id="13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1" idx="7"/>
              <a:endCxn id="21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2" idx="7"/>
              <a:endCxn id="22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3" idx="7"/>
              <a:endCxn id="24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 rot="2604813">
            <a:off x="5686527" y="2579748"/>
            <a:ext cx="1281988" cy="371483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958796" y="2643661"/>
            <a:ext cx="1438429" cy="24589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b="1" dirty="0" smtClean="0"/>
              <a:t>Make inference!</a:t>
            </a:r>
          </a:p>
        </p:txBody>
      </p:sp>
    </p:spTree>
    <p:extLst>
      <p:ext uri="{BB962C8B-B14F-4D97-AF65-F5344CB8AC3E}">
        <p14:creationId xmlns:p14="http://schemas.microsoft.com/office/powerpoint/2010/main" val="36911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9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2715955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>
                <a:latin typeface="+mn-lt"/>
                <a:cs typeface="Arial" panose="020B0604020202020204" pitchFamily="34" charset="0"/>
              </a:rPr>
              <a:t>Agenda</a:t>
            </a:r>
            <a:endParaRPr lang="en-US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2878" y="999577"/>
            <a:ext cx="8136904" cy="40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Motivation and Goal</a:t>
            </a:r>
            <a:endParaRPr lang="en-US" sz="2000" kern="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2878" y="1532211"/>
            <a:ext cx="8136904" cy="384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Background – Business Settings at Whizz</a:t>
            </a:r>
            <a:endParaRPr lang="en-US" sz="2000" kern="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2878" y="2046372"/>
            <a:ext cx="8136904" cy="1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kern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Customer Journey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GB" sz="2000" kern="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Methodology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2878" y="3899913"/>
            <a:ext cx="8136904" cy="1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kern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Clusters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GB" sz="2000" kern="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Feature Analysis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2878" y="5753454"/>
            <a:ext cx="8136904" cy="41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Conclusion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42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29581308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46611307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63398176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1" y="4797152"/>
            <a:ext cx="1951053" cy="1333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30837999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1" y="4797152"/>
            <a:ext cx="1951053" cy="1333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8" y="4797151"/>
            <a:ext cx="1428061" cy="1428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8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Complete Info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Complete Info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362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Complete Info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  <p:sp>
        <p:nvSpPr>
          <p:cNvPr id="21" name="Right Arrow 20"/>
          <p:cNvSpPr/>
          <p:nvPr/>
        </p:nvSpPr>
        <p:spPr>
          <a:xfrm>
            <a:off x="4475183" y="3906577"/>
            <a:ext cx="745639" cy="60805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V="1">
            <a:off x="4557268" y="4494388"/>
            <a:ext cx="1372056" cy="1537727"/>
          </a:xfrm>
          <a:prstGeom prst="bentArrow">
            <a:avLst>
              <a:gd name="adj1" fmla="val 25000"/>
              <a:gd name="adj2" fmla="val 2252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20072" y="3853985"/>
            <a:ext cx="1056769" cy="723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Fit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dirty="0"/>
          </a:p>
        </p:txBody>
      </p:sp>
      <p:sp>
        <p:nvSpPr>
          <p:cNvPr id="28" name="Bent Arrow 27"/>
          <p:cNvSpPr/>
          <p:nvPr/>
        </p:nvSpPr>
        <p:spPr>
          <a:xfrm rot="16200000" flipH="1" flipV="1">
            <a:off x="4596275" y="2438102"/>
            <a:ext cx="1289082" cy="1542688"/>
          </a:xfrm>
          <a:prstGeom prst="bentArrow">
            <a:avLst>
              <a:gd name="adj1" fmla="val 25000"/>
              <a:gd name="adj2" fmla="val 2252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5" idx="3"/>
            <a:endCxn id="32" idx="1"/>
          </p:cNvCxnSpPr>
          <p:nvPr/>
        </p:nvCxnSpPr>
        <p:spPr>
          <a:xfrm flipV="1">
            <a:off x="6276841" y="2298063"/>
            <a:ext cx="837360" cy="1917542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34" idx="1"/>
          </p:cNvCxnSpPr>
          <p:nvPr/>
        </p:nvCxnSpPr>
        <p:spPr>
          <a:xfrm>
            <a:off x="6276841" y="4215605"/>
            <a:ext cx="837360" cy="1925222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33" idx="1"/>
          </p:cNvCxnSpPr>
          <p:nvPr/>
        </p:nvCxnSpPr>
        <p:spPr>
          <a:xfrm>
            <a:off x="6276841" y="4215605"/>
            <a:ext cx="857880" cy="38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7114201" y="2052266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G1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134721" y="3973648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G2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114201" y="5895030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G3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446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Identified Clusters: Size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58197"/>
          <a:stretch/>
        </p:blipFill>
        <p:spPr>
          <a:xfrm>
            <a:off x="922581" y="1468665"/>
            <a:ext cx="3382017" cy="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Identified Clusters: Size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58197"/>
          <a:stretch/>
        </p:blipFill>
        <p:spPr>
          <a:xfrm>
            <a:off x="922581" y="1468665"/>
            <a:ext cx="3382017" cy="952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Features (</a:t>
                </a:r>
                <a14:m>
                  <m:oMath xmlns:m="http://schemas.openxmlformats.org/officeDocument/2006/math"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300" b="1" dirty="0" smtClean="0"/>
                  <a:t>)</a:t>
                </a:r>
                <a:endParaRPr lang="en-US" sz="1300" b="1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4716016" y="2420888"/>
            <a:ext cx="151216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  <a:endParaRPr lang="en-US" sz="1300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1628800"/>
            <a:ext cx="1800200" cy="6206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1"/>
          </p:cNvCxnSpPr>
          <p:nvPr/>
        </p:nvCxnSpPr>
        <p:spPr>
          <a:xfrm rot="10800000" flipV="1">
            <a:off x="3275856" y="1939112"/>
            <a:ext cx="1296144" cy="18568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962201661"/>
              </p:ext>
            </p:extLst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</a:t>
            </a:r>
            <a:r>
              <a:rPr lang="en-GB" sz="2000" dirty="0" smtClean="0"/>
              <a:t>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Features (</a:t>
                </a:r>
                <a14:m>
                  <m:oMath xmlns:m="http://schemas.openxmlformats.org/officeDocument/2006/math"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300" b="1" dirty="0" smtClean="0"/>
                  <a:t>)</a:t>
                </a:r>
                <a:endParaRPr lang="en-US" sz="1300" b="1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716016" y="2420888"/>
            <a:ext cx="151216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  <a:endParaRPr lang="en-US" sz="1300" b="1" dirty="0"/>
          </a:p>
        </p:txBody>
      </p:sp>
      <p:sp>
        <p:nvSpPr>
          <p:cNvPr id="9" name="Rectangle 8"/>
          <p:cNvSpPr/>
          <p:nvPr/>
        </p:nvSpPr>
        <p:spPr>
          <a:xfrm>
            <a:off x="4572000" y="1628800"/>
            <a:ext cx="1800200" cy="6206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1"/>
          </p:cNvCxnSpPr>
          <p:nvPr/>
        </p:nvCxnSpPr>
        <p:spPr>
          <a:xfrm rot="10800000" flipV="1">
            <a:off x="3275856" y="1939112"/>
            <a:ext cx="1296144" cy="18568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27984" y="1504172"/>
            <a:ext cx="2088232" cy="1564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</p:cNvCxnSpPr>
          <p:nvPr/>
        </p:nvCxnSpPr>
        <p:spPr>
          <a:xfrm rot="5400000">
            <a:off x="4590002" y="2402886"/>
            <a:ext cx="216024" cy="1548172"/>
          </a:xfrm>
          <a:prstGeom prst="bentConnector2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868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</a:t>
            </a:r>
            <a:r>
              <a:rPr lang="en-GB" sz="1300" dirty="0" smtClean="0"/>
              <a:t>high/low </a:t>
            </a:r>
            <a:r>
              <a:rPr lang="en-GB" sz="1300" dirty="0" smtClean="0"/>
              <a:t>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</a:t>
            </a:r>
            <a:r>
              <a:rPr lang="en-GB" sz="2000" dirty="0" smtClean="0"/>
              <a:t>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</a:t>
            </a:r>
            <a:r>
              <a:rPr lang="en-GB" sz="1300" dirty="0" smtClean="0"/>
              <a:t>high/low </a:t>
            </a:r>
            <a:r>
              <a:rPr lang="en-GB" sz="1300" dirty="0" smtClean="0"/>
              <a:t>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87824" y="2039112"/>
            <a:ext cx="144016" cy="1389888"/>
            <a:chOff x="2987824" y="2039112"/>
            <a:chExt cx="144016" cy="1389888"/>
          </a:xfrm>
        </p:grpSpPr>
        <p:sp>
          <p:nvSpPr>
            <p:cNvPr id="9" name="Rectangle 8"/>
            <p:cNvSpPr/>
            <p:nvPr/>
          </p:nvSpPr>
          <p:spPr>
            <a:xfrm>
              <a:off x="2987824" y="2039112"/>
              <a:ext cx="144016" cy="301752"/>
            </a:xfrm>
            <a:prstGeom prst="rect">
              <a:avLst/>
            </a:prstGeom>
            <a:solidFill>
              <a:srgbClr val="FFC000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059832" y="234888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627632" y="3246120"/>
            <a:ext cx="1440160" cy="8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827258" y="1703832"/>
            <a:ext cx="481068" cy="272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050" b="1" dirty="0" smtClean="0"/>
              <a:t>652</a:t>
            </a:r>
            <a:endParaRPr lang="en-US" sz="1050" b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689078" y="2950853"/>
            <a:ext cx="604258" cy="272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050" b="1" dirty="0" smtClean="0"/>
              <a:t>12.5%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673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</a:t>
            </a:r>
            <a:r>
              <a:rPr lang="en-GB" sz="1300" dirty="0" smtClean="0"/>
              <a:t>high/low </a:t>
            </a:r>
            <a:r>
              <a:rPr lang="en-GB" sz="1300" dirty="0" smtClean="0"/>
              <a:t>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</a:t>
            </a:r>
            <a:r>
              <a:rPr lang="en-GB" sz="1300" dirty="0" smtClean="0"/>
              <a:t>high/low </a:t>
            </a:r>
            <a:r>
              <a:rPr lang="en-GB" sz="1300" dirty="0" smtClean="0"/>
              <a:t>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10813" r="3020" b="12754"/>
          <a:stretch/>
        </p:blipFill>
        <p:spPr>
          <a:xfrm>
            <a:off x="5707163" y="4184994"/>
            <a:ext cx="3226413" cy="996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10966" r="3687" b="13073"/>
          <a:stretch/>
        </p:blipFill>
        <p:spPr>
          <a:xfrm>
            <a:off x="5556689" y="5253867"/>
            <a:ext cx="3368855" cy="91143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rot="7909932" flipV="1">
            <a:off x="4084103" y="5331580"/>
            <a:ext cx="1843555" cy="232186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Feature Analysis (Why)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6" y="2099655"/>
            <a:ext cx="3638061" cy="2182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2204864"/>
            <a:ext cx="41764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Risky cluster: </a:t>
            </a:r>
            <a:r>
              <a:rPr lang="en-GB" sz="1600" dirty="0" smtClean="0"/>
              <a:t>churn rate &gt; 50%</a:t>
            </a:r>
          </a:p>
          <a:p>
            <a:endParaRPr lang="en-GB" sz="1600" b="1" dirty="0"/>
          </a:p>
          <a:p>
            <a:r>
              <a:rPr lang="en-GB" sz="1600" b="1" dirty="0" smtClean="0"/>
              <a:t>Safe cluster: </a:t>
            </a:r>
            <a:r>
              <a:rPr lang="en-GB" sz="1600" dirty="0" smtClean="0"/>
              <a:t>churn rate &lt; 5%</a:t>
            </a:r>
          </a:p>
          <a:p>
            <a:endParaRPr lang="en-GB" sz="1600" b="1" dirty="0" smtClean="0"/>
          </a:p>
          <a:p>
            <a:r>
              <a:rPr lang="en-GB" sz="1600" dirty="0" smtClean="0"/>
              <a:t>We can look at the component each cluster falls in for features.</a:t>
            </a:r>
          </a:p>
          <a:p>
            <a:endParaRPr lang="en-GB" sz="1600" dirty="0"/>
          </a:p>
          <a:p>
            <a:endParaRPr lang="en-GB" sz="1600" b="1" dirty="0" smtClean="0"/>
          </a:p>
          <a:p>
            <a:r>
              <a:rPr lang="en-GB" sz="1600" b="1" dirty="0" smtClean="0"/>
              <a:t>Observations: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/>
              <a:t>Subscribers having many incomplete lesson records are most likely to churn.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/>
              <a:t>Subscribers taking few assessment are most likely to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6" y="4146066"/>
            <a:ext cx="3638060" cy="218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8456" y="87765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mixture model methodology, by its nature, is designed for identifying clusters, but not explicitly for analysing feature importance.</a:t>
            </a:r>
          </a:p>
          <a:p>
            <a:r>
              <a:rPr lang="en-GB" sz="1600" dirty="0"/>
              <a:t>However, by counting frequencies of components of </a:t>
            </a:r>
            <a:r>
              <a:rPr lang="en-GB" sz="1600" b="1" dirty="0"/>
              <a:t>risky</a:t>
            </a:r>
            <a:r>
              <a:rPr lang="en-GB" sz="1600" dirty="0"/>
              <a:t> and </a:t>
            </a:r>
            <a:r>
              <a:rPr lang="en-GB" sz="1600" b="1" dirty="0"/>
              <a:t>safe</a:t>
            </a:r>
            <a:r>
              <a:rPr lang="en-GB" sz="1600" dirty="0"/>
              <a:t> clusters, we can see how feature impacts churn outcome.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72000" y="2204864"/>
            <a:ext cx="4176464" cy="86409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9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9430" y="3081644"/>
            <a:ext cx="4525724" cy="1613918"/>
            <a:chOff x="426027" y="4183013"/>
            <a:chExt cx="4525724" cy="1613918"/>
          </a:xfrm>
        </p:grpSpPr>
        <p:sp>
          <p:nvSpPr>
            <p:cNvPr id="23" name="Right Arrow 22"/>
            <p:cNvSpPr/>
            <p:nvPr/>
          </p:nvSpPr>
          <p:spPr>
            <a:xfrm>
              <a:off x="2628437" y="4848781"/>
              <a:ext cx="1296144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0285" y="4334215"/>
              <a:ext cx="1318921" cy="1324031"/>
              <a:chOff x="990608" y="3424614"/>
              <a:chExt cx="1318921" cy="132403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072" y="372014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485" y="358319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122" y="4119200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535" y="3976026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422" y="4146441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990608" y="3424614"/>
                <a:ext cx="1318921" cy="13240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00445" y="4334215"/>
              <a:ext cx="1099178" cy="1145126"/>
              <a:chOff x="4293598" y="1929438"/>
              <a:chExt cx="1099178" cy="1145126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433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4293598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24581" y="4218894"/>
              <a:ext cx="972469" cy="273899"/>
              <a:chOff x="3499933" y="3763969"/>
              <a:chExt cx="972469" cy="27389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2%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33966" y="4527548"/>
              <a:ext cx="972469" cy="273899"/>
              <a:chOff x="3499933" y="3763969"/>
              <a:chExt cx="972469" cy="27389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11%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9819" y="4839432"/>
              <a:ext cx="972469" cy="273899"/>
              <a:chOff x="3499933" y="3763969"/>
              <a:chExt cx="972469" cy="2738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19%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24581" y="5182198"/>
              <a:ext cx="972469" cy="273899"/>
              <a:chOff x="3499933" y="3763969"/>
              <a:chExt cx="972469" cy="27389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38%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33966" y="5523032"/>
              <a:ext cx="972469" cy="273899"/>
              <a:chOff x="3499933" y="3763969"/>
              <a:chExt cx="972469" cy="273899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67%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26027" y="4183013"/>
              <a:ext cx="4525724" cy="1613918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Predict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4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-Up Arrow 2"/>
          <p:cNvSpPr/>
          <p:nvPr/>
        </p:nvSpPr>
        <p:spPr>
          <a:xfrm rot="5400000">
            <a:off x="4080143" y="3477354"/>
            <a:ext cx="1166041" cy="3633799"/>
          </a:xfrm>
          <a:prstGeom prst="bentUpArrow">
            <a:avLst>
              <a:gd name="adj1" fmla="val 25000"/>
              <a:gd name="adj2" fmla="val 27859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9430" y="3081644"/>
            <a:ext cx="4525724" cy="1613918"/>
            <a:chOff x="426027" y="4183013"/>
            <a:chExt cx="4525724" cy="1613918"/>
          </a:xfrm>
        </p:grpSpPr>
        <p:sp>
          <p:nvSpPr>
            <p:cNvPr id="23" name="Right Arrow 22"/>
            <p:cNvSpPr/>
            <p:nvPr/>
          </p:nvSpPr>
          <p:spPr>
            <a:xfrm>
              <a:off x="2628437" y="4848781"/>
              <a:ext cx="1296144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0285" y="4334215"/>
              <a:ext cx="1318921" cy="1324031"/>
              <a:chOff x="990608" y="3424614"/>
              <a:chExt cx="1318921" cy="132403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072" y="372014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485" y="358319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122" y="4119200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535" y="3976026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422" y="4146441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990608" y="3424614"/>
                <a:ext cx="1318921" cy="13240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00445" y="4334215"/>
              <a:ext cx="1099178" cy="1145126"/>
              <a:chOff x="4293598" y="1929438"/>
              <a:chExt cx="1099178" cy="1145126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433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4293598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24581" y="4218894"/>
              <a:ext cx="972469" cy="273899"/>
              <a:chOff x="3499933" y="3763969"/>
              <a:chExt cx="972469" cy="27389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2%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33966" y="4527548"/>
              <a:ext cx="972469" cy="273899"/>
              <a:chOff x="3499933" y="3763969"/>
              <a:chExt cx="972469" cy="27389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11%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9819" y="4839432"/>
              <a:ext cx="972469" cy="273899"/>
              <a:chOff x="3499933" y="3763969"/>
              <a:chExt cx="972469" cy="2738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19%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24581" y="5182198"/>
              <a:ext cx="972469" cy="273899"/>
              <a:chOff x="3499933" y="3763969"/>
              <a:chExt cx="972469" cy="27389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38%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33966" y="5523032"/>
              <a:ext cx="972469" cy="273899"/>
              <a:chOff x="3499933" y="3763969"/>
              <a:chExt cx="972469" cy="273899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67%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26027" y="4183013"/>
              <a:ext cx="4525724" cy="1613918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Predict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780231" y="4044613"/>
            <a:ext cx="4849510" cy="2310477"/>
            <a:chOff x="7037690" y="3873562"/>
            <a:chExt cx="4849510" cy="2310477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037690" y="4931558"/>
              <a:ext cx="1629607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CRM Team</a:t>
              </a:r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9737523" y="3873562"/>
              <a:ext cx="2149677" cy="231047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txBody>
            <a:bodyPr anchor="t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Customised retention strategies: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1300" b="1" dirty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Discount offers</a:t>
              </a:r>
            </a:p>
            <a:p>
              <a:pPr>
                <a:buFont typeface="Wingdings" panose="05000000000000000000" pitchFamily="2" charset="2"/>
                <a:buChar char="ü"/>
              </a:pPr>
              <a:endParaRPr lang="en-GB" sz="13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Reminder of engagement</a:t>
              </a:r>
            </a:p>
            <a:p>
              <a:pPr>
                <a:buFont typeface="Wingdings" panose="05000000000000000000" pitchFamily="2" charset="2"/>
                <a:buChar char="ü"/>
              </a:pPr>
              <a:endParaRPr lang="en-GB" sz="13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Etc.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4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3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/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4077072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Goal – </a:t>
            </a:r>
            <a:r>
              <a:rPr lang="en-GB" sz="2000" b="1" i="1" dirty="0" smtClean="0"/>
              <a:t>Churn </a:t>
            </a:r>
            <a:r>
              <a:rPr lang="en-GB" sz="2000" dirty="0" smtClean="0"/>
              <a:t>(Cancellation) modelling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769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Who?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Identify customers most prone to cancel subscription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Assess likelihood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5413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Analyse critical reason triggering cancellation</a:t>
            </a:r>
          </a:p>
          <a:p>
            <a:endParaRPr lang="en-GB" sz="1300" dirty="0" smtClean="0"/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Make bespoke retention policy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07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13966" y="1026980"/>
            <a:ext cx="2054547" cy="5034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Pipeline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44608" y="1610340"/>
            <a:ext cx="976119" cy="1144537"/>
            <a:chOff x="55783" y="2035195"/>
            <a:chExt cx="1135013" cy="113501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3" y="2035195"/>
              <a:ext cx="1135013" cy="1135013"/>
            </a:xfrm>
            <a:prstGeom prst="rect">
              <a:avLst/>
            </a:prstGeom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5783" y="2047812"/>
              <a:ext cx="1099178" cy="366973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Whizz Database</a:t>
              </a:r>
              <a:endParaRPr lang="en-GB" sz="1300" dirty="0" smtClean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1810605" y="1993115"/>
            <a:ext cx="595808" cy="381819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/>
          </p:nvPr>
        </p:nvGraphicFramePr>
        <p:xfrm>
          <a:off x="1461739" y="190752"/>
          <a:ext cx="2862445" cy="676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13966" y="1026980"/>
            <a:ext cx="2054547" cy="5034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Pipeline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43633" y="764704"/>
            <a:ext cx="5220855" cy="1610230"/>
            <a:chOff x="2264393" y="1150933"/>
            <a:chExt cx="5220855" cy="161023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810765" y="1423917"/>
              <a:ext cx="3259213" cy="1008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Feature selection:</a:t>
              </a:r>
            </a:p>
            <a:p>
              <a:pPr marL="228600" indent="-22860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Select features by industrial expertise</a:t>
              </a:r>
            </a:p>
            <a:p>
              <a:pPr marL="228600" indent="-22860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Add nonlinear transformation / interaction of existing features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898" y="1150933"/>
              <a:ext cx="895350" cy="895350"/>
            </a:xfrm>
            <a:prstGeom prst="rect">
              <a:avLst/>
            </a:prstGeom>
          </p:spPr>
        </p:pic>
        <p:cxnSp>
          <p:nvCxnSpPr>
            <p:cNvPr id="15" name="Elbow Connector 14"/>
            <p:cNvCxnSpPr>
              <a:endCxn id="13" idx="1"/>
            </p:cNvCxnSpPr>
            <p:nvPr/>
          </p:nvCxnSpPr>
          <p:spPr>
            <a:xfrm flipV="1">
              <a:off x="2264393" y="1927973"/>
              <a:ext cx="1546372" cy="83319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44608" y="1610340"/>
            <a:ext cx="976119" cy="1144537"/>
            <a:chOff x="55783" y="2035195"/>
            <a:chExt cx="1135013" cy="113501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3" y="2035195"/>
              <a:ext cx="1135013" cy="1135013"/>
            </a:xfrm>
            <a:prstGeom prst="rect">
              <a:avLst/>
            </a:prstGeom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5783" y="2047812"/>
              <a:ext cx="1099178" cy="366973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Whizz Database</a:t>
              </a:r>
              <a:endParaRPr lang="en-GB" sz="1300" dirty="0" smtClean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1810605" y="1993115"/>
            <a:ext cx="595808" cy="381819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951347927"/>
              </p:ext>
            </p:extLst>
          </p:nvPr>
        </p:nvGraphicFramePr>
        <p:xfrm>
          <a:off x="1461739" y="190752"/>
          <a:ext cx="2862445" cy="676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5290004" y="2162498"/>
            <a:ext cx="3259213" cy="762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Feature importance :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GB" sz="1300" dirty="0" smtClean="0"/>
              <a:t>Measure importance of dimension in a multivariate setting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flipV="1">
            <a:off x="3636416" y="2543721"/>
            <a:ext cx="1653588" cy="1517070"/>
          </a:xfrm>
          <a:prstGeom prst="bentConnector3">
            <a:avLst>
              <a:gd name="adj1" fmla="val 28111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73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Month Independence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08720"/>
            <a:ext cx="8064896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We assume the cancellation to be </a:t>
            </a:r>
            <a:r>
              <a:rPr lang="en-GB" sz="1600" b="1" dirty="0"/>
              <a:t>ONLY</a:t>
            </a:r>
            <a:r>
              <a:rPr lang="en-GB" sz="1600" dirty="0"/>
              <a:t> dependent on the current month.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holds since we observe statistically constant churn rate over customer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enables us to treat activities in different customer months indifferently.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80505"/>
              </p:ext>
            </p:extLst>
          </p:nvPr>
        </p:nvGraphicFramePr>
        <p:xfrm>
          <a:off x="827584" y="2852936"/>
          <a:ext cx="8056562" cy="236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Acrobat Document" r:id="rId3" imgW="5829156" imgH="1714244" progId="AcroExch.Document.DC">
                  <p:embed/>
                </p:oleObj>
              </mc:Choice>
              <mc:Fallback>
                <p:oleObj name="Acrobat Document" r:id="rId3" imgW="5829156" imgH="17142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852936"/>
                        <a:ext cx="8056562" cy="236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5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Data Transformation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42" y="3933056"/>
            <a:ext cx="4572009" cy="2286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8" y="1484784"/>
            <a:ext cx="731521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Distributional Modelling – I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82"/>
          <a:stretch/>
        </p:blipFill>
        <p:spPr>
          <a:xfrm>
            <a:off x="1547664" y="1268760"/>
            <a:ext cx="67208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Distributional Modelling – II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8064894" cy="14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8" b="21468"/>
          <a:stretch/>
        </p:blipFill>
        <p:spPr>
          <a:xfrm>
            <a:off x="2051720" y="2996952"/>
            <a:ext cx="5400600" cy="29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err="1" smtClean="0"/>
              <a:t>Dirichlet</a:t>
            </a:r>
            <a:r>
              <a:rPr lang="en-GB" sz="3200" dirty="0" smtClean="0"/>
              <a:t> Process Mixture – I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908720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DP mixture model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(⋅|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8064896" cy="923330"/>
              </a:xfrm>
              <a:prstGeom prst="rect">
                <a:avLst/>
              </a:prstGeo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4922"/>
            <a:ext cx="7488832" cy="4318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3928" y="908720"/>
                <a:ext cx="3816424" cy="1026202"/>
              </a:xfrm>
              <a:prstGeom prst="rect">
                <a:avLst/>
              </a:prstGeom>
              <a:noFill/>
              <a:ln w="381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dirty="0" smtClean="0">
                    <a:solidFill>
                      <a:schemeClr val="tx1"/>
                    </a:solidFill>
                  </a:rPr>
                  <a:t>Use DP as prior for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908720"/>
                <a:ext cx="3816424" cy="1026202"/>
              </a:xfrm>
              <a:prstGeom prst="rect">
                <a:avLst/>
              </a:prstGeom>
              <a:blipFill>
                <a:blip r:embed="rId4"/>
                <a:stretch>
                  <a:fillRect l="-949" t="-1149"/>
                </a:stretch>
              </a:blipFill>
              <a:ln w="38100"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err="1" smtClean="0"/>
              <a:t>Dirichlet</a:t>
            </a:r>
            <a:r>
              <a:rPr lang="en-GB" sz="3200" dirty="0" smtClean="0"/>
              <a:t> Process Mixture – II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394722" cy="4870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43608" y="2132856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3608" y="2420888"/>
            <a:ext cx="33843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Temporal Transition of States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14300" r="2638" b="14300"/>
          <a:stretch/>
        </p:blipFill>
        <p:spPr>
          <a:xfrm>
            <a:off x="843714" y="3068960"/>
            <a:ext cx="4264593" cy="33035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10813" r="3020" b="12754"/>
          <a:stretch/>
        </p:blipFill>
        <p:spPr>
          <a:xfrm>
            <a:off x="1201571" y="1016642"/>
            <a:ext cx="3226413" cy="9968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10966" r="3687" b="13073"/>
          <a:stretch/>
        </p:blipFill>
        <p:spPr>
          <a:xfrm>
            <a:off x="1051097" y="2085515"/>
            <a:ext cx="3368855" cy="9114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4048" y="3289578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S2 </a:t>
            </a:r>
            <a:r>
              <a:rPr lang="en-US" sz="1200" dirty="0"/>
              <a:t>is the largest destination state, which makes sense as S2 represents a “normal” state in which the churn probability is approximately </a:t>
            </a:r>
            <a:r>
              <a:rPr lang="en-US" sz="1200" dirty="0" smtClean="0"/>
              <a:t>the same </a:t>
            </a:r>
            <a:r>
              <a:rPr lang="en-US" sz="1200" dirty="0"/>
              <a:t>as population average.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Barely </a:t>
            </a:r>
            <a:r>
              <a:rPr lang="en-US" sz="1200" dirty="0"/>
              <a:t>pupils transit from other states to </a:t>
            </a:r>
            <a:r>
              <a:rPr lang="en-US" sz="1200" dirty="0" smtClean="0"/>
              <a:t>S4 (the </a:t>
            </a:r>
            <a:r>
              <a:rPr lang="en-US" sz="1200" dirty="0"/>
              <a:t>riskiest state). </a:t>
            </a:r>
            <a:r>
              <a:rPr lang="en-US" sz="1200" dirty="0" smtClean="0"/>
              <a:t>This seems imply that the reason for </a:t>
            </a:r>
            <a:r>
              <a:rPr lang="en-US" sz="1200" dirty="0"/>
              <a:t>strong intention of churn might be purely external and irrelevant to customer </a:t>
            </a:r>
            <a:r>
              <a:rPr lang="en-US" sz="1200" dirty="0" smtClean="0"/>
              <a:t>experience at </a:t>
            </a:r>
            <a:r>
              <a:rPr lang="en-US" sz="1200" dirty="0"/>
              <a:t>Whizz, since there is little chance of transiting to S4.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291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Overfitting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3024"/>
            <a:ext cx="4862595" cy="5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62036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67744" y="3720289"/>
            <a:ext cx="1262036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148" y="3727455"/>
            <a:ext cx="121210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2761" y="4200555"/>
            <a:ext cx="2136062" cy="54903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62036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67744" y="3720289"/>
            <a:ext cx="1262036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148" y="3727455"/>
            <a:ext cx="121210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2761" y="4200555"/>
            <a:ext cx="2136062" cy="54903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60032" y="4339484"/>
            <a:ext cx="336227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187894" y="3243828"/>
            <a:ext cx="2432574" cy="2993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Features</a:t>
            </a:r>
            <a:endParaRPr lang="en-US" sz="13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723430" y="3251941"/>
            <a:ext cx="880399" cy="298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(renew / cancel)</a:t>
            </a:r>
            <a:endParaRPr lang="en-US" sz="1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20072" y="4221088"/>
                <a:ext cx="2507797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1.2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52.2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80%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31%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5.1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43%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221088"/>
                <a:ext cx="2507797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30306" y="4217722"/>
                <a:ext cx="369652" cy="91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06" y="4217722"/>
                <a:ext cx="369652" cy="913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58" y="4221445"/>
            <a:ext cx="235193" cy="235193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4644008" y="5767554"/>
            <a:ext cx="1036836" cy="469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Usage time</a:t>
            </a:r>
          </a:p>
          <a:p>
            <a:pPr marL="0" indent="0">
              <a:buNone/>
            </a:pPr>
            <a:r>
              <a:rPr lang="en-GB" sz="1300" dirty="0" smtClean="0"/>
              <a:t>(hours)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724128" y="5981195"/>
            <a:ext cx="1036836" cy="409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Number of visits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516216" y="5626763"/>
            <a:ext cx="1036836" cy="250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Pass rate</a:t>
            </a:r>
          </a:p>
        </p:txBody>
      </p:sp>
      <p:sp>
        <p:nvSpPr>
          <p:cNvPr id="43" name="Freeform 42"/>
          <p:cNvSpPr/>
          <p:nvPr/>
        </p:nvSpPr>
        <p:spPr>
          <a:xfrm rot="18778026">
            <a:off x="5266148" y="5330918"/>
            <a:ext cx="677267" cy="203900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6951440" flipV="1">
            <a:off x="5757588" y="5548871"/>
            <a:ext cx="839129" cy="45719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6951440">
            <a:off x="6804735" y="5363719"/>
            <a:ext cx="459798" cy="45719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333772" y="4143661"/>
            <a:ext cx="702724" cy="242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Renew</a:t>
            </a:r>
          </a:p>
        </p:txBody>
      </p:sp>
      <p:sp>
        <p:nvSpPr>
          <p:cNvPr id="47" name="Freeform 46"/>
          <p:cNvSpPr/>
          <p:nvPr/>
        </p:nvSpPr>
        <p:spPr>
          <a:xfrm rot="12007301">
            <a:off x="8059863" y="4310667"/>
            <a:ext cx="459798" cy="26458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198666" y="5025195"/>
            <a:ext cx="688202" cy="242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Cancel</a:t>
            </a:r>
          </a:p>
        </p:txBody>
      </p:sp>
      <p:sp>
        <p:nvSpPr>
          <p:cNvPr id="49" name="Freeform 48"/>
          <p:cNvSpPr/>
          <p:nvPr/>
        </p:nvSpPr>
        <p:spPr>
          <a:xfrm rot="13897568" flipV="1">
            <a:off x="7968767" y="4748032"/>
            <a:ext cx="459798" cy="7031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71160"/>
            <a:ext cx="235193" cy="23519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93704"/>
            <a:ext cx="235193" cy="235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1952" y="3753114"/>
                <a:ext cx="501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52" y="3753114"/>
                <a:ext cx="501739" cy="276999"/>
              </a:xfrm>
              <a:prstGeom prst="rect">
                <a:avLst/>
              </a:prstGeom>
              <a:blipFill>
                <a:blip r:embed="rId7"/>
                <a:stretch>
                  <a:fillRect l="-109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3284984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month</a:t>
              </a:r>
              <a:endParaRPr lang="en-US" sz="1300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2571931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2155</Words>
  <Application>Microsoft Office PowerPoint</Application>
  <PresentationFormat>On-screen Show (4:3)</PresentationFormat>
  <Paragraphs>617</Paragraphs>
  <Slides>50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 Unicode MS</vt:lpstr>
      <vt:lpstr>Arial</vt:lpstr>
      <vt:lpstr>Calibri</vt:lpstr>
      <vt:lpstr>Cambria Math</vt:lpstr>
      <vt:lpstr>FoundrySterling-Medium</vt:lpstr>
      <vt:lpstr>Wingdings</vt:lpstr>
      <vt:lpstr>Normal Page</vt:lpstr>
      <vt:lpstr>TITLE</vt:lpstr>
      <vt:lpstr>Custom Design</vt:lpstr>
      <vt:lpstr>Acrobat Document</vt:lpstr>
      <vt:lpstr>User Cancellation Modelling: on Clustering of Customer Behaviours</vt:lpstr>
      <vt:lpstr>Agenda</vt:lpstr>
      <vt:lpstr>Motivation and Goal</vt:lpstr>
      <vt:lpstr>Motivation and Goal</vt:lpstr>
      <vt:lpstr>Business Settings at Whizz</vt:lpstr>
      <vt:lpstr>Business Settings at Whizz</vt:lpstr>
      <vt:lpstr>Business Settings at Whizz</vt:lpstr>
      <vt:lpstr>Customer Journey</vt:lpstr>
      <vt:lpstr>Customer Journey</vt:lpstr>
      <vt:lpstr>Customer Journey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A Closer Look at Clustering…</vt:lpstr>
      <vt:lpstr>A Closer Look at Clustering…</vt:lpstr>
      <vt:lpstr>A Closer Look at Clustering…</vt:lpstr>
      <vt:lpstr>A Closer Look at Clustering…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Feature Analysis (Why)</vt:lpstr>
      <vt:lpstr>Prediction Workflow</vt:lpstr>
      <vt:lpstr>Prediction Workflow</vt:lpstr>
      <vt:lpstr>Prediction Workflow</vt:lpstr>
      <vt:lpstr>Conclusion</vt:lpstr>
      <vt:lpstr>Conclusion</vt:lpstr>
      <vt:lpstr>Conclusion</vt:lpstr>
      <vt:lpstr>Appendix</vt:lpstr>
      <vt:lpstr>Customer Month Independence </vt:lpstr>
      <vt:lpstr>Data Transformation</vt:lpstr>
      <vt:lpstr>Distributional Modelling – I </vt:lpstr>
      <vt:lpstr>Distributional Modelling – II </vt:lpstr>
      <vt:lpstr>Dirichlet Process Mixture – I </vt:lpstr>
      <vt:lpstr>Dirichlet Process Mixture – II </vt:lpstr>
      <vt:lpstr>Temporal Transition of States</vt:lpstr>
      <vt:lpstr>Overfitting</vt:lpstr>
    </vt:vector>
  </TitlesOfParts>
  <Company>Mathematical Institute,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O'Mahony</dc:creator>
  <cp:lastModifiedBy>Wang Victor</cp:lastModifiedBy>
  <cp:revision>322</cp:revision>
  <dcterms:created xsi:type="dcterms:W3CDTF">2015-01-22T12:19:04Z</dcterms:created>
  <dcterms:modified xsi:type="dcterms:W3CDTF">2018-06-21T17:23:49Z</dcterms:modified>
</cp:coreProperties>
</file>