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2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0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8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2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2402-11CB-48E9-B2A8-3DD8F13E9CB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8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2144036" y="1143086"/>
            <a:ext cx="7381610" cy="3151626"/>
            <a:chOff x="2144036" y="1143086"/>
            <a:chExt cx="7381610" cy="3151626"/>
          </a:xfrm>
        </p:grpSpPr>
        <p:sp>
          <p:nvSpPr>
            <p:cNvPr id="60" name="Right Arrow 59"/>
            <p:cNvSpPr/>
            <p:nvPr/>
          </p:nvSpPr>
          <p:spPr>
            <a:xfrm>
              <a:off x="3116652" y="1165608"/>
              <a:ext cx="6120680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2144036" y="1597656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A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Content Placeholder 2"/>
            <p:cNvSpPr txBox="1">
              <a:spLocks/>
            </p:cNvSpPr>
            <p:nvPr/>
          </p:nvSpPr>
          <p:spPr>
            <a:xfrm>
              <a:off x="3620708" y="116560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Mar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4460247" y="116560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Apr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Content Placeholder 2"/>
            <p:cNvSpPr txBox="1">
              <a:spLocks/>
            </p:cNvSpPr>
            <p:nvPr/>
          </p:nvSpPr>
          <p:spPr>
            <a:xfrm>
              <a:off x="5299786" y="116560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May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Content Placeholder 2"/>
            <p:cNvSpPr txBox="1">
              <a:spLocks/>
            </p:cNvSpPr>
            <p:nvPr/>
          </p:nvSpPr>
          <p:spPr>
            <a:xfrm>
              <a:off x="6139325" y="116560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Jun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Content Placeholder 2"/>
            <p:cNvSpPr txBox="1">
              <a:spLocks/>
            </p:cNvSpPr>
            <p:nvPr/>
          </p:nvSpPr>
          <p:spPr>
            <a:xfrm>
              <a:off x="6981419" y="1150775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Jul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7820958" y="1143086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Aug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Content Placeholder 2"/>
            <p:cNvSpPr txBox="1">
              <a:spLocks/>
            </p:cNvSpPr>
            <p:nvPr/>
          </p:nvSpPr>
          <p:spPr>
            <a:xfrm>
              <a:off x="2144036" y="1921692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B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Content Placeholder 2"/>
            <p:cNvSpPr txBox="1">
              <a:spLocks/>
            </p:cNvSpPr>
            <p:nvPr/>
          </p:nvSpPr>
          <p:spPr>
            <a:xfrm>
              <a:off x="4990109" y="1921692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Content Placeholder 2"/>
            <p:cNvSpPr txBox="1">
              <a:spLocks/>
            </p:cNvSpPr>
            <p:nvPr/>
          </p:nvSpPr>
          <p:spPr>
            <a:xfrm>
              <a:off x="6395857" y="1921692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228426" y="1921692"/>
              <a:ext cx="1069014" cy="216024"/>
              <a:chOff x="6379518" y="2096852"/>
              <a:chExt cx="1069014" cy="216024"/>
            </a:xfrm>
          </p:grpSpPr>
          <p:sp>
            <p:nvSpPr>
              <p:cNvPr id="84" name="Content Placeholder 2"/>
              <p:cNvSpPr txBox="1">
                <a:spLocks/>
              </p:cNvSpPr>
              <p:nvPr/>
            </p:nvSpPr>
            <p:spPr>
              <a:xfrm>
                <a:off x="6379518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0662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72" name="Content Placeholder 2"/>
            <p:cNvSpPr txBox="1">
              <a:spLocks/>
            </p:cNvSpPr>
            <p:nvPr/>
          </p:nvSpPr>
          <p:spPr>
            <a:xfrm>
              <a:off x="3980748" y="1588457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Content Placeholder 2"/>
            <p:cNvSpPr txBox="1">
              <a:spLocks/>
            </p:cNvSpPr>
            <p:nvPr/>
          </p:nvSpPr>
          <p:spPr>
            <a:xfrm>
              <a:off x="4813153" y="1588457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Content Placeholder 2"/>
            <p:cNvSpPr txBox="1">
              <a:spLocks/>
            </p:cNvSpPr>
            <p:nvPr/>
          </p:nvSpPr>
          <p:spPr>
            <a:xfrm>
              <a:off x="5646071" y="1588457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478640" y="1588457"/>
              <a:ext cx="1059489" cy="216024"/>
              <a:chOff x="5290068" y="2096852"/>
              <a:chExt cx="1059489" cy="216024"/>
            </a:xfrm>
          </p:grpSpPr>
          <p:sp>
            <p:nvSpPr>
              <p:cNvPr id="82" name="Content Placeholder 2"/>
              <p:cNvSpPr txBox="1">
                <a:spLocks/>
              </p:cNvSpPr>
              <p:nvPr/>
            </p:nvSpPr>
            <p:spPr>
              <a:xfrm>
                <a:off x="5290068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144036" y="2245728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C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3471685" y="224572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304254" y="2245728"/>
              <a:ext cx="1059489" cy="216024"/>
              <a:chOff x="2262388" y="2096852"/>
              <a:chExt cx="1059489" cy="216024"/>
            </a:xfrm>
          </p:grpSpPr>
          <p:sp>
            <p:nvSpPr>
              <p:cNvPr id="80" name="Content Placeholder 2"/>
              <p:cNvSpPr txBox="1">
                <a:spLocks/>
              </p:cNvSpPr>
              <p:nvPr/>
            </p:nvSpPr>
            <p:spPr>
              <a:xfrm>
                <a:off x="2262388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400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79" name="Content Placeholder 2"/>
            <p:cNvSpPr txBox="1">
              <a:spLocks/>
            </p:cNvSpPr>
            <p:nvPr/>
          </p:nvSpPr>
          <p:spPr>
            <a:xfrm>
              <a:off x="8199799" y="1510937"/>
              <a:ext cx="1325847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Calendar month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ight Arrow 86"/>
            <p:cNvSpPr/>
            <p:nvPr/>
          </p:nvSpPr>
          <p:spPr>
            <a:xfrm>
              <a:off x="3116652" y="2998568"/>
              <a:ext cx="6120680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Content Placeholder 2"/>
            <p:cNvSpPr txBox="1">
              <a:spLocks/>
            </p:cNvSpPr>
            <p:nvPr/>
          </p:nvSpPr>
          <p:spPr>
            <a:xfrm>
              <a:off x="2144036" y="3430616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A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Content Placeholder 2"/>
            <p:cNvSpPr txBox="1">
              <a:spLocks/>
            </p:cNvSpPr>
            <p:nvPr/>
          </p:nvSpPr>
          <p:spPr>
            <a:xfrm>
              <a:off x="3620708" y="299856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4460247" y="299856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5299786" y="299856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Content Placeholder 2"/>
            <p:cNvSpPr txBox="1">
              <a:spLocks/>
            </p:cNvSpPr>
            <p:nvPr/>
          </p:nvSpPr>
          <p:spPr>
            <a:xfrm>
              <a:off x="6139325" y="299856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Content Placeholder 2"/>
            <p:cNvSpPr txBox="1">
              <a:spLocks/>
            </p:cNvSpPr>
            <p:nvPr/>
          </p:nvSpPr>
          <p:spPr>
            <a:xfrm>
              <a:off x="6981419" y="2983735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Content Placeholder 2"/>
            <p:cNvSpPr txBox="1">
              <a:spLocks/>
            </p:cNvSpPr>
            <p:nvPr/>
          </p:nvSpPr>
          <p:spPr>
            <a:xfrm>
              <a:off x="7820958" y="2976046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Content Placeholder 2"/>
            <p:cNvSpPr txBox="1">
              <a:spLocks/>
            </p:cNvSpPr>
            <p:nvPr/>
          </p:nvSpPr>
          <p:spPr>
            <a:xfrm>
              <a:off x="2144036" y="3754652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B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Content Placeholder 2"/>
            <p:cNvSpPr txBox="1">
              <a:spLocks/>
            </p:cNvSpPr>
            <p:nvPr/>
          </p:nvSpPr>
          <p:spPr>
            <a:xfrm>
              <a:off x="3121360" y="3768415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Content Placeholder 2"/>
            <p:cNvSpPr txBox="1">
              <a:spLocks/>
            </p:cNvSpPr>
            <p:nvPr/>
          </p:nvSpPr>
          <p:spPr>
            <a:xfrm>
              <a:off x="3949057" y="3768494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782325" y="3768235"/>
              <a:ext cx="1051869" cy="216024"/>
              <a:chOff x="5297688" y="2096852"/>
              <a:chExt cx="1051869" cy="216024"/>
            </a:xfrm>
          </p:grpSpPr>
          <p:sp>
            <p:nvSpPr>
              <p:cNvPr id="111" name="Content Placeholder 2"/>
              <p:cNvSpPr txBox="1">
                <a:spLocks/>
              </p:cNvSpPr>
              <p:nvPr/>
            </p:nvSpPr>
            <p:spPr>
              <a:xfrm>
                <a:off x="5297688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99" name="Content Placeholder 2"/>
            <p:cNvSpPr txBox="1">
              <a:spLocks/>
            </p:cNvSpPr>
            <p:nvPr/>
          </p:nvSpPr>
          <p:spPr>
            <a:xfrm>
              <a:off x="3116652" y="3439815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Content Placeholder 2"/>
            <p:cNvSpPr txBox="1">
              <a:spLocks/>
            </p:cNvSpPr>
            <p:nvPr/>
          </p:nvSpPr>
          <p:spPr>
            <a:xfrm>
              <a:off x="3949057" y="3439815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Content Placeholder 2"/>
            <p:cNvSpPr txBox="1">
              <a:spLocks/>
            </p:cNvSpPr>
            <p:nvPr/>
          </p:nvSpPr>
          <p:spPr>
            <a:xfrm>
              <a:off x="4781975" y="3439815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614544" y="3439815"/>
              <a:ext cx="1059489" cy="216024"/>
              <a:chOff x="5290068" y="2096852"/>
              <a:chExt cx="1059489" cy="216024"/>
            </a:xfrm>
          </p:grpSpPr>
          <p:sp>
            <p:nvSpPr>
              <p:cNvPr id="109" name="Content Placeholder 2"/>
              <p:cNvSpPr txBox="1">
                <a:spLocks/>
              </p:cNvSpPr>
              <p:nvPr/>
            </p:nvSpPr>
            <p:spPr>
              <a:xfrm>
                <a:off x="5290068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103" name="Content Placeholder 2"/>
            <p:cNvSpPr txBox="1">
              <a:spLocks/>
            </p:cNvSpPr>
            <p:nvPr/>
          </p:nvSpPr>
          <p:spPr>
            <a:xfrm>
              <a:off x="2144036" y="4078688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C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Content Placeholder 2"/>
            <p:cNvSpPr txBox="1">
              <a:spLocks/>
            </p:cNvSpPr>
            <p:nvPr/>
          </p:nvSpPr>
          <p:spPr>
            <a:xfrm>
              <a:off x="3116652" y="407868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947316" y="4078688"/>
              <a:ext cx="1061394" cy="216024"/>
              <a:chOff x="5288163" y="2096852"/>
              <a:chExt cx="1061394" cy="216024"/>
            </a:xfrm>
          </p:grpSpPr>
          <p:sp>
            <p:nvSpPr>
              <p:cNvPr id="107" name="Content Placeholder 2"/>
              <p:cNvSpPr txBox="1">
                <a:spLocks/>
              </p:cNvSpPr>
              <p:nvPr/>
            </p:nvSpPr>
            <p:spPr>
              <a:xfrm>
                <a:off x="528816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106" name="Content Placeholder 2"/>
            <p:cNvSpPr txBox="1">
              <a:spLocks/>
            </p:cNvSpPr>
            <p:nvPr/>
          </p:nvSpPr>
          <p:spPr>
            <a:xfrm>
              <a:off x="8180998" y="3350919"/>
              <a:ext cx="1325847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month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Right Arrow 112"/>
            <p:cNvSpPr/>
            <p:nvPr/>
          </p:nvSpPr>
          <p:spPr>
            <a:xfrm rot="5400000">
              <a:off x="5623548" y="2270458"/>
              <a:ext cx="387098" cy="906709"/>
            </a:xfrm>
            <a:prstGeom prst="rightArrow">
              <a:avLst/>
            </a:prstGeom>
            <a:solidFill>
              <a:srgbClr val="00206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579" y="1918195"/>
              <a:ext cx="207870" cy="207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1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2101459" y="1603249"/>
            <a:ext cx="4271766" cy="1931076"/>
            <a:chOff x="2101459" y="1584961"/>
            <a:chExt cx="4271766" cy="19310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3427307" y="1584961"/>
                  <a:ext cx="460587" cy="453812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307" y="1584961"/>
                  <a:ext cx="460587" cy="45381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4438965" y="2819709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965" y="2819709"/>
                  <a:ext cx="460587" cy="45381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>
              <a:off x="2194006" y="2487168"/>
              <a:ext cx="412754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127813" y="2819709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813" y="2819709"/>
                  <a:ext cx="460587" cy="45381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3750117" y="2819709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117" y="2819709"/>
                  <a:ext cx="460587" cy="45381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2101461" y="1658718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Behaviours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2101459" y="2893466"/>
              <a:ext cx="818525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/>
            <p:cNvCxnSpPr>
              <a:stCxn id="23" idx="0"/>
              <a:endCxn id="4" idx="4"/>
            </p:cNvCxnSpPr>
            <p:nvPr/>
          </p:nvCxnSpPr>
          <p:spPr>
            <a:xfrm flipH="1" flipV="1">
              <a:off x="3657601" y="2038773"/>
              <a:ext cx="322810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4085398" y="1584961"/>
                  <a:ext cx="460587" cy="453812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398" y="1584961"/>
                  <a:ext cx="460587" cy="45381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/>
                <p:cNvSpPr/>
                <p:nvPr/>
              </p:nvSpPr>
              <p:spPr>
                <a:xfrm>
                  <a:off x="4743489" y="1584961"/>
                  <a:ext cx="460587" cy="453812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3489" y="1584961"/>
                  <a:ext cx="460587" cy="45381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5401580" y="1584961"/>
                  <a:ext cx="460587" cy="453812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580" y="1584961"/>
                  <a:ext cx="460587" cy="4538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>
              <a:stCxn id="23" idx="0"/>
              <a:endCxn id="28" idx="4"/>
            </p:cNvCxnSpPr>
            <p:nvPr/>
          </p:nvCxnSpPr>
          <p:spPr>
            <a:xfrm flipV="1">
              <a:off x="3980411" y="2038773"/>
              <a:ext cx="335281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0"/>
              <a:endCxn id="30" idx="4"/>
            </p:cNvCxnSpPr>
            <p:nvPr/>
          </p:nvCxnSpPr>
          <p:spPr>
            <a:xfrm flipV="1">
              <a:off x="3980411" y="2038773"/>
              <a:ext cx="1651463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" idx="0"/>
              <a:endCxn id="4" idx="4"/>
            </p:cNvCxnSpPr>
            <p:nvPr/>
          </p:nvCxnSpPr>
          <p:spPr>
            <a:xfrm flipH="1" flipV="1">
              <a:off x="3657601" y="2038773"/>
              <a:ext cx="1011658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9" idx="0"/>
              <a:endCxn id="28" idx="4"/>
            </p:cNvCxnSpPr>
            <p:nvPr/>
          </p:nvCxnSpPr>
          <p:spPr>
            <a:xfrm flipH="1" flipV="1">
              <a:off x="4315692" y="2038773"/>
              <a:ext cx="353567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9" idx="0"/>
              <a:endCxn id="29" idx="4"/>
            </p:cNvCxnSpPr>
            <p:nvPr/>
          </p:nvCxnSpPr>
          <p:spPr>
            <a:xfrm flipV="1">
              <a:off x="4669259" y="2038773"/>
              <a:ext cx="304524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0"/>
              <a:endCxn id="4" idx="4"/>
            </p:cNvCxnSpPr>
            <p:nvPr/>
          </p:nvCxnSpPr>
          <p:spPr>
            <a:xfrm flipH="1" flipV="1">
              <a:off x="3657601" y="2038773"/>
              <a:ext cx="1700506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2" idx="0"/>
              <a:endCxn id="30" idx="4"/>
            </p:cNvCxnSpPr>
            <p:nvPr/>
          </p:nvCxnSpPr>
          <p:spPr>
            <a:xfrm flipV="1">
              <a:off x="5358107" y="2038773"/>
              <a:ext cx="273767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5204076" y="2242463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Emission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20525016" flipH="1" flipV="1">
              <a:off x="4166562" y="3160838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rot="9783246" flipH="1" flipV="1">
              <a:off x="4160872" y="2819190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20525016" flipH="1" flipV="1">
              <a:off x="4855962" y="3166503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 rot="588857">
              <a:off x="5313315" y="3031002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2" name="Arc 61"/>
            <p:cNvSpPr/>
            <p:nvPr/>
          </p:nvSpPr>
          <p:spPr>
            <a:xfrm rot="5129880">
              <a:off x="3553644" y="3031003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3352800" y="2583546"/>
              <a:ext cx="2663952" cy="334304"/>
            </a:xfrm>
            <a:custGeom>
              <a:avLst/>
              <a:gdLst>
                <a:gd name="connsiteX0" fmla="*/ 381076 w 2421092"/>
                <a:gd name="connsiteY0" fmla="*/ 597432 h 597432"/>
                <a:gd name="connsiteX1" fmla="*/ 39700 w 2421092"/>
                <a:gd name="connsiteY1" fmla="*/ 225576 h 597432"/>
                <a:gd name="connsiteX2" fmla="*/ 1197940 w 2421092"/>
                <a:gd name="connsiteY2" fmla="*/ 24 h 597432"/>
                <a:gd name="connsiteX3" fmla="*/ 2386660 w 2421092"/>
                <a:gd name="connsiteY3" fmla="*/ 213384 h 597432"/>
                <a:gd name="connsiteX4" fmla="*/ 1984324 w 2421092"/>
                <a:gd name="connsiteY4" fmla="*/ 554760 h 59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1092" h="597432">
                  <a:moveTo>
                    <a:pt x="381076" y="597432"/>
                  </a:moveTo>
                  <a:cubicBezTo>
                    <a:pt x="142316" y="461288"/>
                    <a:pt x="-96444" y="325144"/>
                    <a:pt x="39700" y="225576"/>
                  </a:cubicBezTo>
                  <a:cubicBezTo>
                    <a:pt x="175844" y="126008"/>
                    <a:pt x="806780" y="2056"/>
                    <a:pt x="1197940" y="24"/>
                  </a:cubicBezTo>
                  <a:cubicBezTo>
                    <a:pt x="1589100" y="-2008"/>
                    <a:pt x="2255596" y="120928"/>
                    <a:pt x="2386660" y="213384"/>
                  </a:cubicBezTo>
                  <a:cubicBezTo>
                    <a:pt x="2517724" y="305840"/>
                    <a:pt x="2251024" y="430300"/>
                    <a:pt x="1984324" y="554760"/>
                  </a:cubicBezTo>
                </a:path>
              </a:pathLst>
            </a:custGeom>
            <a:noFill/>
            <a:ln>
              <a:tail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ontent Placeholder 2"/>
            <p:cNvSpPr txBox="1">
              <a:spLocks/>
            </p:cNvSpPr>
            <p:nvPr/>
          </p:nvSpPr>
          <p:spPr>
            <a:xfrm>
              <a:off x="5556609" y="3242461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Transition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694106" y="1163062"/>
            <a:ext cx="7550233" cy="3503808"/>
            <a:chOff x="1694106" y="1163062"/>
            <a:chExt cx="7550233" cy="3503808"/>
          </a:xfrm>
        </p:grpSpPr>
        <p:grpSp>
          <p:nvGrpSpPr>
            <p:cNvPr id="4" name="Group 3"/>
            <p:cNvGrpSpPr/>
            <p:nvPr/>
          </p:nvGrpSpPr>
          <p:grpSpPr>
            <a:xfrm>
              <a:off x="1694106" y="1163062"/>
              <a:ext cx="4820387" cy="1522669"/>
              <a:chOff x="426027" y="2293123"/>
              <a:chExt cx="4820387" cy="1522669"/>
            </a:xfrm>
          </p:grpSpPr>
          <p:sp>
            <p:nvSpPr>
              <p:cNvPr id="5" name="Right Arrow 4"/>
              <p:cNvSpPr/>
              <p:nvPr/>
            </p:nvSpPr>
            <p:spPr>
              <a:xfrm>
                <a:off x="2332609" y="2877559"/>
                <a:ext cx="1859829" cy="36004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iral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1233429" y="2490074"/>
                <a:ext cx="1135013" cy="1135013"/>
                <a:chOff x="-392790" y="2035195"/>
                <a:chExt cx="1135013" cy="1135013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92790" y="2035195"/>
                  <a:ext cx="1135013" cy="1135013"/>
                </a:xfrm>
                <a:prstGeom prst="rect">
                  <a:avLst/>
                </a:prstGeom>
              </p:spPr>
            </p:pic>
            <p:sp>
              <p:nvSpPr>
                <p:cNvPr id="13" name="Content Placeholder 2"/>
                <p:cNvSpPr txBox="1">
                  <a:spLocks/>
                </p:cNvSpPr>
                <p:nvPr/>
              </p:nvSpPr>
              <p:spPr>
                <a:xfrm>
                  <a:off x="-392790" y="2047812"/>
                  <a:ext cx="1099178" cy="366973"/>
                </a:xfrm>
                <a:prstGeom prst="rect">
                  <a:avLst/>
                </a:prstGeom>
                <a:noFill/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Train Database</a:t>
                  </a:r>
                  <a:endParaRPr lang="en-GB" sz="1100" dirty="0" smtClean="0">
                    <a:latin typeface="Airal"/>
                  </a:endParaRPr>
                </a:p>
              </p:txBody>
            </p:sp>
          </p:grpSp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2550079" y="2618030"/>
                <a:ext cx="1251529" cy="8728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100" b="1" dirty="0" smtClean="0">
                    <a:latin typeface="Airal"/>
                  </a:rPr>
                  <a:t>Model Pipeline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147236" y="2449777"/>
                <a:ext cx="1099178" cy="1145126"/>
                <a:chOff x="3804333" y="1971791"/>
                <a:chExt cx="1099178" cy="1145126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7168" y="2285237"/>
                  <a:ext cx="830008" cy="831680"/>
                </a:xfrm>
                <a:prstGeom prst="rect">
                  <a:avLst/>
                </a:prstGeom>
              </p:spPr>
            </p:pic>
            <p:sp>
              <p:nvSpPr>
                <p:cNvPr id="11" name="Content Placeholder 2"/>
                <p:cNvSpPr txBox="1">
                  <a:spLocks/>
                </p:cNvSpPr>
                <p:nvPr/>
              </p:nvSpPr>
              <p:spPr>
                <a:xfrm>
                  <a:off x="3804333" y="1971791"/>
                  <a:ext cx="1099178" cy="366973"/>
                </a:xfrm>
                <a:prstGeom prst="rect">
                  <a:avLst/>
                </a:prstGeom>
                <a:noFill/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Model</a:t>
                  </a:r>
                  <a:endParaRPr lang="en-GB" sz="1100" dirty="0" smtClean="0">
                    <a:latin typeface="Airal"/>
                  </a:endParaRPr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426027" y="2293123"/>
                <a:ext cx="4820387" cy="1522669"/>
              </a:xfrm>
              <a:prstGeom prst="rect">
                <a:avLst/>
              </a:prstGeom>
              <a:noFill/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300" b="1" dirty="0" smtClean="0">
                    <a:solidFill>
                      <a:schemeClr val="tx1"/>
                    </a:solidFill>
                    <a:latin typeface="Airal"/>
                  </a:rPr>
                  <a:t>Step I:</a:t>
                </a:r>
              </a:p>
              <a:p>
                <a:r>
                  <a:rPr lang="en-GB" sz="1300" b="1" dirty="0" smtClean="0">
                    <a:solidFill>
                      <a:schemeClr val="tx1"/>
                    </a:solidFill>
                    <a:latin typeface="Airal"/>
                  </a:rPr>
                  <a:t>Train</a:t>
                </a:r>
                <a:endParaRPr lang="en-US" sz="1300" b="1" dirty="0">
                  <a:solidFill>
                    <a:schemeClr val="tx1"/>
                  </a:solidFill>
                  <a:latin typeface="Airal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694106" y="3052952"/>
              <a:ext cx="4820387" cy="1613918"/>
              <a:chOff x="426027" y="4183013"/>
              <a:chExt cx="4820387" cy="1613918"/>
            </a:xfrm>
          </p:grpSpPr>
          <p:sp>
            <p:nvSpPr>
              <p:cNvPr id="15" name="Right Arrow 14"/>
              <p:cNvSpPr/>
              <p:nvPr/>
            </p:nvSpPr>
            <p:spPr>
              <a:xfrm>
                <a:off x="2574542" y="4848781"/>
                <a:ext cx="1617896" cy="36004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iral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1193235" y="4334215"/>
                <a:ext cx="1318921" cy="1324031"/>
                <a:chOff x="923558" y="3424614"/>
                <a:chExt cx="1318921" cy="1324031"/>
              </a:xfrm>
            </p:grpSpPr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7396" y="3720142"/>
                  <a:ext cx="273899" cy="273899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6809" y="3583192"/>
                  <a:ext cx="273899" cy="273899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0446" y="4119200"/>
                  <a:ext cx="273899" cy="273899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99859" y="3976026"/>
                  <a:ext cx="273899" cy="273899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3746" y="4146441"/>
                  <a:ext cx="273899" cy="273899"/>
                </a:xfrm>
                <a:prstGeom prst="rect">
                  <a:avLst/>
                </a:prstGeom>
              </p:spPr>
            </p:pic>
            <p:sp>
              <p:nvSpPr>
                <p:cNvPr id="41" name="Oval 40"/>
                <p:cNvSpPr/>
                <p:nvPr/>
              </p:nvSpPr>
              <p:spPr>
                <a:xfrm>
                  <a:off x="923558" y="3424614"/>
                  <a:ext cx="1318921" cy="1324031"/>
                </a:xfrm>
                <a:prstGeom prst="ellipse">
                  <a:avLst/>
                </a:prstGeom>
                <a:noFill/>
                <a:ln w="38100">
                  <a:solidFill>
                    <a:srgbClr val="00B0F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latin typeface="Airal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728880" y="4334215"/>
                <a:ext cx="1099178" cy="1145126"/>
                <a:chOff x="4322033" y="1929438"/>
                <a:chExt cx="1099178" cy="1145126"/>
              </a:xfrm>
            </p:grpSpPr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4868" y="2242884"/>
                  <a:ext cx="830008" cy="831680"/>
                </a:xfrm>
                <a:prstGeom prst="rect">
                  <a:avLst/>
                </a:prstGeom>
              </p:spPr>
            </p:pic>
            <p:sp>
              <p:nvSpPr>
                <p:cNvPr id="35" name="Content Placeholder 2"/>
                <p:cNvSpPr txBox="1">
                  <a:spLocks/>
                </p:cNvSpPr>
                <p:nvPr/>
              </p:nvSpPr>
              <p:spPr>
                <a:xfrm>
                  <a:off x="4322033" y="1929438"/>
                  <a:ext cx="1099178" cy="366973"/>
                </a:xfrm>
                <a:prstGeom prst="rect">
                  <a:avLst/>
                </a:prstGeom>
                <a:noFill/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Model</a:t>
                  </a:r>
                  <a:endParaRPr lang="en-GB" sz="1100" dirty="0" smtClean="0">
                    <a:latin typeface="Airal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209849" y="4218894"/>
                <a:ext cx="972469" cy="273899"/>
                <a:chOff x="3785201" y="3763969"/>
                <a:chExt cx="972469" cy="273899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5201" y="3763969"/>
                  <a:ext cx="273899" cy="273899"/>
                </a:xfrm>
                <a:prstGeom prst="rect">
                  <a:avLst/>
                </a:prstGeom>
              </p:spPr>
            </p:pic>
            <p:sp>
              <p:nvSpPr>
                <p:cNvPr id="33" name="Content Placeholder 2"/>
                <p:cNvSpPr txBox="1">
                  <a:spLocks/>
                </p:cNvSpPr>
                <p:nvPr/>
              </p:nvSpPr>
              <p:spPr>
                <a:xfrm>
                  <a:off x="4183810" y="3800722"/>
                  <a:ext cx="573860" cy="21083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2%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219234" y="4527548"/>
                <a:ext cx="972469" cy="273899"/>
                <a:chOff x="3785201" y="3763969"/>
                <a:chExt cx="972469" cy="273899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5201" y="3763969"/>
                  <a:ext cx="273899" cy="273899"/>
                </a:xfrm>
                <a:prstGeom prst="rect">
                  <a:avLst/>
                </a:prstGeom>
              </p:spPr>
            </p:pic>
            <p:sp>
              <p:nvSpPr>
                <p:cNvPr id="31" name="Content Placeholder 2"/>
                <p:cNvSpPr txBox="1">
                  <a:spLocks/>
                </p:cNvSpPr>
                <p:nvPr/>
              </p:nvSpPr>
              <p:spPr>
                <a:xfrm>
                  <a:off x="4183810" y="3800722"/>
                  <a:ext cx="573860" cy="21083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11%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215087" y="4839432"/>
                <a:ext cx="972469" cy="273899"/>
                <a:chOff x="3785201" y="3763969"/>
                <a:chExt cx="972469" cy="273899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5201" y="3763969"/>
                  <a:ext cx="273899" cy="273899"/>
                </a:xfrm>
                <a:prstGeom prst="rect">
                  <a:avLst/>
                </a:prstGeom>
              </p:spPr>
            </p:pic>
            <p:sp>
              <p:nvSpPr>
                <p:cNvPr id="29" name="Content Placeholder 2"/>
                <p:cNvSpPr txBox="1">
                  <a:spLocks/>
                </p:cNvSpPr>
                <p:nvPr/>
              </p:nvSpPr>
              <p:spPr>
                <a:xfrm>
                  <a:off x="4183810" y="3800722"/>
                  <a:ext cx="573860" cy="21083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19%</a:t>
                  </a: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209849" y="5182198"/>
                <a:ext cx="972469" cy="273899"/>
                <a:chOff x="3785201" y="3763969"/>
                <a:chExt cx="972469" cy="273899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5201" y="3763969"/>
                  <a:ext cx="273899" cy="273899"/>
                </a:xfrm>
                <a:prstGeom prst="rect">
                  <a:avLst/>
                </a:prstGeom>
              </p:spPr>
            </p:pic>
            <p:sp>
              <p:nvSpPr>
                <p:cNvPr id="27" name="Content Placeholder 2"/>
                <p:cNvSpPr txBox="1">
                  <a:spLocks/>
                </p:cNvSpPr>
                <p:nvPr/>
              </p:nvSpPr>
              <p:spPr>
                <a:xfrm>
                  <a:off x="4183810" y="3800722"/>
                  <a:ext cx="573860" cy="21083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38%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219234" y="5523032"/>
                <a:ext cx="972469" cy="273899"/>
                <a:chOff x="3785201" y="3763969"/>
                <a:chExt cx="972469" cy="273899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5201" y="3763969"/>
                  <a:ext cx="273899" cy="273899"/>
                </a:xfrm>
                <a:prstGeom prst="rect">
                  <a:avLst/>
                </a:prstGeom>
              </p:spPr>
            </p:pic>
            <p:sp>
              <p:nvSpPr>
                <p:cNvPr id="25" name="Content Placeholder 2"/>
                <p:cNvSpPr txBox="1">
                  <a:spLocks/>
                </p:cNvSpPr>
                <p:nvPr/>
              </p:nvSpPr>
              <p:spPr>
                <a:xfrm>
                  <a:off x="4183810" y="3800722"/>
                  <a:ext cx="573860" cy="21083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67%</a:t>
                  </a: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426027" y="4183013"/>
                <a:ext cx="4820387" cy="1613918"/>
              </a:xfrm>
              <a:prstGeom prst="rect">
                <a:avLst/>
              </a:prstGeom>
              <a:noFill/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300" b="1" dirty="0" smtClean="0">
                    <a:solidFill>
                      <a:schemeClr val="tx1"/>
                    </a:solidFill>
                    <a:latin typeface="Airal"/>
                  </a:rPr>
                  <a:t>Step II:</a:t>
                </a:r>
              </a:p>
              <a:p>
                <a:r>
                  <a:rPr lang="en-GB" sz="1300" b="1" dirty="0" smtClean="0">
                    <a:solidFill>
                      <a:schemeClr val="tx1"/>
                    </a:solidFill>
                    <a:latin typeface="Airal"/>
                  </a:rPr>
                  <a:t>Predict</a:t>
                </a:r>
                <a:endParaRPr lang="en-US" sz="1300" b="1" dirty="0">
                  <a:solidFill>
                    <a:schemeClr val="tx1"/>
                  </a:solidFill>
                  <a:latin typeface="Airal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599220" y="3052952"/>
              <a:ext cx="2645119" cy="1613918"/>
              <a:chOff x="7021909" y="4183013"/>
              <a:chExt cx="3859121" cy="1613918"/>
            </a:xfrm>
          </p:grpSpPr>
          <p:sp>
            <p:nvSpPr>
              <p:cNvPr id="43" name="Right Arrow 42"/>
              <p:cNvSpPr/>
              <p:nvPr/>
            </p:nvSpPr>
            <p:spPr>
              <a:xfrm>
                <a:off x="7021909" y="4856301"/>
                <a:ext cx="1661638" cy="36004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iral"/>
                </a:endParaRPr>
              </a:p>
            </p:txBody>
          </p:sp>
          <p:sp>
            <p:nvSpPr>
              <p:cNvPr id="44" name="Content Placeholder 2"/>
              <p:cNvSpPr txBox="1">
                <a:spLocks/>
              </p:cNvSpPr>
              <p:nvPr/>
            </p:nvSpPr>
            <p:spPr>
              <a:xfrm>
                <a:off x="7330569" y="4592374"/>
                <a:ext cx="950784" cy="8728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100" b="1" dirty="0" smtClean="0">
                    <a:latin typeface="Airal"/>
                  </a:rPr>
                  <a:t>CRM Team</a:t>
                </a:r>
              </a:p>
            </p:txBody>
          </p:sp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8731353" y="4183013"/>
                <a:ext cx="2149677" cy="161391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  <a:prstDash val="sysDash"/>
              </a:ln>
            </p:spPr>
            <p:txBody>
              <a:bodyPr anchor="t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100" b="1" dirty="0" smtClean="0">
                    <a:latin typeface="Airal"/>
                  </a:rPr>
                  <a:t>Customised retention strategies:</a:t>
                </a:r>
              </a:p>
              <a:p>
                <a:pPr marL="0" indent="0" algn="ctr">
                  <a:buFont typeface="Arial" pitchFamily="34" charset="0"/>
                  <a:buNone/>
                </a:pPr>
                <a:endParaRPr lang="en-GB" sz="1100" b="1" dirty="0">
                  <a:latin typeface="Airal"/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GB" sz="1100" dirty="0" smtClean="0">
                    <a:latin typeface="Airal"/>
                  </a:rPr>
                  <a:t>Discount offers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GB" sz="1100" dirty="0" smtClean="0">
                  <a:latin typeface="Airal"/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GB" sz="1100" dirty="0" smtClean="0">
                    <a:latin typeface="Airal"/>
                  </a:rPr>
                  <a:t>Reminder of </a:t>
                </a:r>
                <a:r>
                  <a:rPr lang="en-GB" sz="1100" dirty="0" smtClean="0">
                    <a:latin typeface="Airal"/>
                  </a:rPr>
                  <a:t>engagement</a:t>
                </a:r>
                <a:endParaRPr lang="en-GB" sz="1100" dirty="0" smtClean="0">
                  <a:latin typeface="Air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80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67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Airal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Mathematical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Victor</dc:creator>
  <cp:lastModifiedBy>Wang Victor</cp:lastModifiedBy>
  <cp:revision>30</cp:revision>
  <dcterms:created xsi:type="dcterms:W3CDTF">2018-06-14T13:47:30Z</dcterms:created>
  <dcterms:modified xsi:type="dcterms:W3CDTF">2018-06-20T02:07:38Z</dcterms:modified>
</cp:coreProperties>
</file>