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3" name="Shape 14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0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2" name="Shape 36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23" name="Shape 36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 should not be used to find the shortest path between two nodes.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Menlo"/>
                <a:ea typeface="Menlo"/>
                <a:cs typeface="Menlo"/>
                <a:sym typeface="Menlo"/>
              </a:defRPr>
            </a:lvl1pPr>
            <a:lvl2pPr marL="0" indent="228600" algn="ctr">
              <a:spcBef>
                <a:spcPts val="0"/>
              </a:spcBef>
              <a:buClrTx/>
              <a:buSzTx/>
              <a:buNone/>
              <a:defRPr>
                <a:latin typeface="Menlo"/>
                <a:ea typeface="Menlo"/>
                <a:cs typeface="Menlo"/>
                <a:sym typeface="Menlo"/>
              </a:defRPr>
            </a:lvl2pPr>
            <a:lvl3pPr marL="0" indent="457200" algn="ctr">
              <a:spcBef>
                <a:spcPts val="0"/>
              </a:spcBef>
              <a:buClrTx/>
              <a:buSzTx/>
              <a:buNone/>
              <a:defRPr>
                <a:latin typeface="Menlo"/>
                <a:ea typeface="Menlo"/>
                <a:cs typeface="Menlo"/>
                <a:sym typeface="Menlo"/>
              </a:defRPr>
            </a:lvl3pPr>
            <a:lvl4pPr marL="0" indent="685800" algn="ctr">
              <a:spcBef>
                <a:spcPts val="0"/>
              </a:spcBef>
              <a:buClrTx/>
              <a:buSzTx/>
              <a:buNone/>
              <a:defRPr>
                <a:latin typeface="Menlo"/>
                <a:ea typeface="Menlo"/>
                <a:cs typeface="Menlo"/>
                <a:sym typeface="Menlo"/>
              </a:defRPr>
            </a:lvl4pPr>
            <a:lvl5pPr marL="0" indent="914400" algn="ctr">
              <a:spcBef>
                <a:spcPts val="0"/>
              </a:spcBef>
              <a:buClrTx/>
              <a:buSzTx/>
              <a:buNone/>
              <a:defRPr>
                <a:latin typeface="Menlo"/>
                <a:ea typeface="Menlo"/>
                <a:cs typeface="Menlo"/>
                <a:sym typeface="Menl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xfrm>
            <a:off x="1270000" y="3619500"/>
            <a:ext cx="10464800" cy="1685479"/>
          </a:xfrm>
          <a:prstGeom prst="rect">
            <a:avLst/>
          </a:prstGeom>
        </p:spPr>
        <p:txBody>
          <a:bodyPr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  <a:buSzPct val="75000"/>
              <a:defRPr sz="3800">
                <a:latin typeface="Menlo"/>
                <a:ea typeface="Menlo"/>
                <a:cs typeface="Menlo"/>
                <a:sym typeface="Menlo"/>
              </a:defRPr>
            </a:lvl1pPr>
            <a:lvl2pPr>
              <a:buClrTx/>
              <a:buSzPct val="75000"/>
              <a:defRPr sz="3800">
                <a:latin typeface="Menlo"/>
                <a:ea typeface="Menlo"/>
                <a:cs typeface="Menlo"/>
                <a:sym typeface="Menlo"/>
              </a:defRPr>
            </a:lvl2pPr>
            <a:lvl3pPr>
              <a:buClrTx/>
              <a:buSzPct val="75000"/>
              <a:defRPr sz="3800">
                <a:latin typeface="Menlo"/>
                <a:ea typeface="Menlo"/>
                <a:cs typeface="Menlo"/>
                <a:sym typeface="Menlo"/>
              </a:defRPr>
            </a:lvl3pPr>
            <a:lvl4pPr>
              <a:buClrTx/>
              <a:buSzPct val="75000"/>
              <a:defRPr sz="3800">
                <a:latin typeface="Menlo"/>
                <a:ea typeface="Menlo"/>
                <a:cs typeface="Menlo"/>
                <a:sym typeface="Menlo"/>
              </a:defRPr>
            </a:lvl4pPr>
            <a:lvl5pPr>
              <a:buClrTx/>
              <a:buSzPct val="75000"/>
              <a:defRPr sz="3800">
                <a:latin typeface="Menlo"/>
                <a:ea typeface="Menlo"/>
                <a:cs typeface="Menlo"/>
                <a:sym typeface="Menl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raph Theory: Depth First Search"/>
          <p:cNvSpPr txBox="1"/>
          <p:nvPr>
            <p:ph type="title"/>
          </p:nvPr>
        </p:nvSpPr>
        <p:spPr>
          <a:xfrm>
            <a:off x="229380" y="1493325"/>
            <a:ext cx="12546040" cy="3591950"/>
          </a:xfrm>
          <a:prstGeom prst="rect">
            <a:avLst/>
          </a:prstGeom>
        </p:spPr>
        <p:txBody>
          <a:bodyPr/>
          <a:lstStyle>
            <a:lvl1pPr defTabSz="414781">
              <a:defRPr sz="8946"/>
            </a:lvl1pPr>
          </a:lstStyle>
          <a:p>
            <a:pPr/>
            <a:r>
              <a:t>Graph Theory: Depth First Search</a:t>
            </a:r>
          </a:p>
        </p:txBody>
      </p:sp>
      <p:sp>
        <p:nvSpPr>
          <p:cNvPr id="146" name="William Fiset"/>
          <p:cNvSpPr txBox="1"/>
          <p:nvPr>
            <p:ph type="body" sz="quarter" idx="1"/>
          </p:nvPr>
        </p:nvSpPr>
        <p:spPr>
          <a:xfrm>
            <a:off x="1270000" y="7617664"/>
            <a:ext cx="10464800" cy="834878"/>
          </a:xfrm>
          <a:prstGeom prst="rect">
            <a:avLst/>
          </a:prstGeom>
        </p:spPr>
        <p:txBody>
          <a:bodyPr/>
          <a:lstStyle>
            <a:lvl1pPr>
              <a:defRPr b="1" sz="4800"/>
            </a:lvl1pPr>
          </a:lstStyle>
          <a:p>
            <a:pPr/>
            <a:r>
              <a:t>William Fiset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395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368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69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70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371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372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73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74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375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76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77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78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79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80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81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82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83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84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85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86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87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88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89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390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91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92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93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94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9" name="# Global or class scope variables…"/>
          <p:cNvSpPr txBox="1"/>
          <p:nvPr/>
        </p:nvSpPr>
        <p:spPr>
          <a:xfrm>
            <a:off x="1429138" y="0"/>
            <a:ext cx="13004800" cy="975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3200">
                <a:solidFill>
                  <a:srgbClr val="089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Global or class scope variables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n = number of nodes in the graph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g = adjacency list representing graph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count = 0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components = empty integer array </a:t>
            </a:r>
            <a:r>
              <a:rPr>
                <a:solidFill>
                  <a:srgbClr val="089BFF"/>
                </a:solidFill>
              </a:rPr>
              <a:t># size n</a:t>
            </a:r>
            <a:endParaRPr>
              <a:solidFill>
                <a:srgbClr val="089BFF"/>
              </a:solidFill>
            </a:endParaRP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visited = [</a:t>
            </a:r>
            <a:r>
              <a:rPr b="1">
                <a:solidFill>
                  <a:srgbClr val="FD7E74"/>
                </a:solidFill>
              </a:rPr>
              <a:t>false</a:t>
            </a:r>
            <a:r>
              <a:t>, …, </a:t>
            </a:r>
            <a:r>
              <a:rPr b="1">
                <a:solidFill>
                  <a:srgbClr val="FD7E74"/>
                </a:solidFill>
              </a:rPr>
              <a:t>false</a:t>
            </a:r>
            <a:r>
              <a:t>] </a:t>
            </a:r>
            <a:r>
              <a:rPr>
                <a:solidFill>
                  <a:srgbClr val="089BFF"/>
                </a:solidFill>
              </a:rPr>
              <a:t># size n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D7E74"/>
                </a:solidFill>
              </a:rPr>
              <a:t>function</a:t>
            </a:r>
            <a:r>
              <a:t> </a:t>
            </a:r>
            <a:r>
              <a:rPr b="1">
                <a:solidFill>
                  <a:srgbClr val="FFC157"/>
                </a:solidFill>
              </a:rPr>
              <a:t>findComponents</a:t>
            </a:r>
            <a:r>
              <a:t>():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for</a:t>
            </a:r>
            <a:r>
              <a:t> (i = 0; i &lt; n; i++):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FD7E74"/>
                </a:solidFill>
              </a:rPr>
              <a:t>if</a:t>
            </a:r>
            <a:r>
              <a:t> !visited[i]: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    count++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 b="1">
                <a:solidFill>
                  <a:srgbClr val="FFC157"/>
                </a:solidFill>
              </a:rPr>
              <a:t>dfs</a:t>
            </a:r>
            <a:r>
              <a:t>(i)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return</a:t>
            </a:r>
            <a:r>
              <a:t> (count, components)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D7E74"/>
                </a:solidFill>
              </a:rPr>
              <a:t>function</a:t>
            </a:r>
            <a:r>
              <a:t> </a:t>
            </a:r>
            <a:r>
              <a:rPr b="1">
                <a:solidFill>
                  <a:srgbClr val="FFC157"/>
                </a:solidFill>
              </a:rPr>
              <a:t>dfs</a:t>
            </a:r>
            <a:r>
              <a:t>(at):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visited[at] = </a:t>
            </a:r>
            <a:r>
              <a:rPr b="1">
                <a:solidFill>
                  <a:srgbClr val="FD7E74"/>
                </a:solidFill>
              </a:rPr>
              <a:t>true</a:t>
            </a:r>
            <a:endParaRPr b="1">
              <a:solidFill>
                <a:srgbClr val="FD7E74"/>
              </a:solidFill>
            </a:endParaRPr>
          </a:p>
          <a:p>
            <a:pPr lvl="2"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components[at] = count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for</a:t>
            </a:r>
            <a:r>
              <a:t> (next : g[at]):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FD7E74"/>
                </a:solidFill>
              </a:rPr>
              <a:t>if</a:t>
            </a:r>
            <a:r>
              <a:t> !visited[next]: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 b="1">
                <a:solidFill>
                  <a:srgbClr val="FFC157"/>
                </a:solidFill>
              </a:rPr>
              <a:t>dfs</a:t>
            </a:r>
            <a:r>
              <a:t>(next)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1" name="# Global or class scope variables…"/>
          <p:cNvSpPr txBox="1"/>
          <p:nvPr/>
        </p:nvSpPr>
        <p:spPr>
          <a:xfrm>
            <a:off x="1429138" y="0"/>
            <a:ext cx="13004800" cy="975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3200">
                <a:solidFill>
                  <a:srgbClr val="089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Global or class scope variables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n = number of nodes in the graph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g = adjacency list representing graph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count = 0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components = empty integer array </a:t>
            </a:r>
            <a:r>
              <a:rPr>
                <a:solidFill>
                  <a:srgbClr val="089BFF"/>
                </a:solidFill>
              </a:rPr>
              <a:t># size n</a:t>
            </a:r>
            <a:endParaRPr>
              <a:solidFill>
                <a:srgbClr val="089BFF"/>
              </a:solidFill>
            </a:endParaRP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visited = [</a:t>
            </a:r>
            <a:r>
              <a:rPr b="1">
                <a:solidFill>
                  <a:srgbClr val="FD7E74"/>
                </a:solidFill>
              </a:rPr>
              <a:t>false</a:t>
            </a:r>
            <a:r>
              <a:t>, …, </a:t>
            </a:r>
            <a:r>
              <a:rPr b="1">
                <a:solidFill>
                  <a:srgbClr val="FD7E74"/>
                </a:solidFill>
              </a:rPr>
              <a:t>false</a:t>
            </a:r>
            <a:r>
              <a:t>] </a:t>
            </a:r>
            <a:r>
              <a:rPr>
                <a:solidFill>
                  <a:srgbClr val="089BFF"/>
                </a:solidFill>
              </a:rPr>
              <a:t># size n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D7E74"/>
                </a:solidFill>
              </a:rPr>
              <a:t>function</a:t>
            </a:r>
            <a:r>
              <a:t> </a:t>
            </a:r>
            <a:r>
              <a:rPr b="1">
                <a:solidFill>
                  <a:srgbClr val="FFC157"/>
                </a:solidFill>
              </a:rPr>
              <a:t>findComponents</a:t>
            </a:r>
            <a:r>
              <a:t>():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for</a:t>
            </a:r>
            <a:r>
              <a:t> (i = 0; i &lt; n; i++):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FD7E74"/>
                </a:solidFill>
              </a:rPr>
              <a:t>if</a:t>
            </a:r>
            <a:r>
              <a:t> !visited[i]: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    count++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 b="1">
                <a:solidFill>
                  <a:srgbClr val="FFC157"/>
                </a:solidFill>
              </a:rPr>
              <a:t>dfs</a:t>
            </a:r>
            <a:r>
              <a:t>(i)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return</a:t>
            </a:r>
            <a:r>
              <a:t> (count, components)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D7E74"/>
                </a:solidFill>
              </a:rPr>
              <a:t>function</a:t>
            </a:r>
            <a:r>
              <a:t> </a:t>
            </a:r>
            <a:r>
              <a:rPr b="1">
                <a:solidFill>
                  <a:srgbClr val="FFC157"/>
                </a:solidFill>
              </a:rPr>
              <a:t>dfs</a:t>
            </a:r>
            <a:r>
              <a:t>(at):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visited[at] = </a:t>
            </a:r>
            <a:r>
              <a:rPr b="1">
                <a:solidFill>
                  <a:srgbClr val="FD7E74"/>
                </a:solidFill>
              </a:rPr>
              <a:t>true</a:t>
            </a:r>
            <a:endParaRPr b="1">
              <a:solidFill>
                <a:srgbClr val="FD7E74"/>
              </a:solidFill>
            </a:endParaRPr>
          </a:p>
          <a:p>
            <a:pPr lvl="2"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components[at] = count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for</a:t>
            </a:r>
            <a:r>
              <a:t> (next : g[at]):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FD7E74"/>
                </a:solidFill>
              </a:rPr>
              <a:t>if</a:t>
            </a:r>
            <a:r>
              <a:t> !visited[next]: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 b="1">
                <a:solidFill>
                  <a:srgbClr val="FFC157"/>
                </a:solidFill>
              </a:rPr>
              <a:t>dfs</a:t>
            </a:r>
            <a:r>
              <a:t>(next)</a:t>
            </a:r>
          </a:p>
        </p:txBody>
      </p:sp>
      <p:sp>
        <p:nvSpPr>
          <p:cNvPr id="3602" name="Rectangle"/>
          <p:cNvSpPr/>
          <p:nvPr/>
        </p:nvSpPr>
        <p:spPr>
          <a:xfrm>
            <a:off x="1366084" y="553928"/>
            <a:ext cx="10181206" cy="2447126"/>
          </a:xfrm>
          <a:prstGeom prst="rect">
            <a:avLst/>
          </a:prstGeom>
          <a:ln w="50800">
            <a:solidFill>
              <a:srgbClr val="FF3906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" name="# Global or class scope variables…"/>
          <p:cNvSpPr txBox="1"/>
          <p:nvPr/>
        </p:nvSpPr>
        <p:spPr>
          <a:xfrm>
            <a:off x="1429138" y="0"/>
            <a:ext cx="13004800" cy="975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3200">
                <a:solidFill>
                  <a:srgbClr val="089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Global or class scope variables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n = number of nodes in the graph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g = adjacency list representing graph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count = 0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components = empty integer array </a:t>
            </a:r>
            <a:r>
              <a:rPr>
                <a:solidFill>
                  <a:srgbClr val="089BFF"/>
                </a:solidFill>
              </a:rPr>
              <a:t># size n</a:t>
            </a:r>
            <a:endParaRPr>
              <a:solidFill>
                <a:srgbClr val="089BFF"/>
              </a:solidFill>
            </a:endParaRP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visited = [</a:t>
            </a:r>
            <a:r>
              <a:rPr b="1">
                <a:solidFill>
                  <a:srgbClr val="FD7E74"/>
                </a:solidFill>
              </a:rPr>
              <a:t>false</a:t>
            </a:r>
            <a:r>
              <a:t>, …, </a:t>
            </a:r>
            <a:r>
              <a:rPr b="1">
                <a:solidFill>
                  <a:srgbClr val="FD7E74"/>
                </a:solidFill>
              </a:rPr>
              <a:t>false</a:t>
            </a:r>
            <a:r>
              <a:t>] </a:t>
            </a:r>
            <a:r>
              <a:rPr>
                <a:solidFill>
                  <a:srgbClr val="089BFF"/>
                </a:solidFill>
              </a:rPr>
              <a:t># size n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D7E74"/>
                </a:solidFill>
              </a:rPr>
              <a:t>function</a:t>
            </a:r>
            <a:r>
              <a:t> </a:t>
            </a:r>
            <a:r>
              <a:rPr b="1">
                <a:solidFill>
                  <a:srgbClr val="FFC157"/>
                </a:solidFill>
              </a:rPr>
              <a:t>findComponents</a:t>
            </a:r>
            <a:r>
              <a:t>():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for</a:t>
            </a:r>
            <a:r>
              <a:t> (i = 0; i &lt; n; i++):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FD7E74"/>
                </a:solidFill>
              </a:rPr>
              <a:t>if</a:t>
            </a:r>
            <a:r>
              <a:t> !visited[i]: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    count++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 b="1">
                <a:solidFill>
                  <a:srgbClr val="FFC157"/>
                </a:solidFill>
              </a:rPr>
              <a:t>dfs</a:t>
            </a:r>
            <a:r>
              <a:t>(i)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return</a:t>
            </a:r>
            <a:r>
              <a:t> (count, components)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D7E74"/>
                </a:solidFill>
              </a:rPr>
              <a:t>function</a:t>
            </a:r>
            <a:r>
              <a:t> </a:t>
            </a:r>
            <a:r>
              <a:rPr b="1">
                <a:solidFill>
                  <a:srgbClr val="FFC157"/>
                </a:solidFill>
              </a:rPr>
              <a:t>dfs</a:t>
            </a:r>
            <a:r>
              <a:t>(at):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visited[at] = </a:t>
            </a:r>
            <a:r>
              <a:rPr b="1">
                <a:solidFill>
                  <a:srgbClr val="FD7E74"/>
                </a:solidFill>
              </a:rPr>
              <a:t>true</a:t>
            </a:r>
            <a:endParaRPr b="1">
              <a:solidFill>
                <a:srgbClr val="FD7E74"/>
              </a:solidFill>
            </a:endParaRPr>
          </a:p>
          <a:p>
            <a:pPr lvl="2"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components[at] = count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for</a:t>
            </a:r>
            <a:r>
              <a:t> (next : g[at]):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FD7E74"/>
                </a:solidFill>
              </a:rPr>
              <a:t>if</a:t>
            </a:r>
            <a:r>
              <a:t> !visited[next]: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 b="1">
                <a:solidFill>
                  <a:srgbClr val="FFC157"/>
                </a:solidFill>
              </a:rPr>
              <a:t>dfs</a:t>
            </a:r>
            <a:r>
              <a:t>(next)</a:t>
            </a:r>
          </a:p>
        </p:txBody>
      </p:sp>
      <p:sp>
        <p:nvSpPr>
          <p:cNvPr id="3605" name="Rectangle"/>
          <p:cNvSpPr/>
          <p:nvPr/>
        </p:nvSpPr>
        <p:spPr>
          <a:xfrm>
            <a:off x="1923666" y="3899425"/>
            <a:ext cx="5930727" cy="1026135"/>
          </a:xfrm>
          <a:prstGeom prst="rect">
            <a:avLst/>
          </a:prstGeom>
          <a:ln w="50800">
            <a:solidFill>
              <a:srgbClr val="FF3906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7" name="# Global or class scope variables…"/>
          <p:cNvSpPr txBox="1"/>
          <p:nvPr/>
        </p:nvSpPr>
        <p:spPr>
          <a:xfrm>
            <a:off x="1429138" y="0"/>
            <a:ext cx="13004800" cy="975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3200">
                <a:solidFill>
                  <a:srgbClr val="089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Global or class scope variables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n = number of nodes in the graph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g = adjacency list representing graph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count = 0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components = empty integer array </a:t>
            </a:r>
            <a:r>
              <a:rPr>
                <a:solidFill>
                  <a:srgbClr val="089BFF"/>
                </a:solidFill>
              </a:rPr>
              <a:t># size n</a:t>
            </a:r>
            <a:endParaRPr>
              <a:solidFill>
                <a:srgbClr val="089BFF"/>
              </a:solidFill>
            </a:endParaRP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visited = [</a:t>
            </a:r>
            <a:r>
              <a:rPr b="1">
                <a:solidFill>
                  <a:srgbClr val="FD7E74"/>
                </a:solidFill>
              </a:rPr>
              <a:t>false</a:t>
            </a:r>
            <a:r>
              <a:t>, …, </a:t>
            </a:r>
            <a:r>
              <a:rPr b="1">
                <a:solidFill>
                  <a:srgbClr val="FD7E74"/>
                </a:solidFill>
              </a:rPr>
              <a:t>false</a:t>
            </a:r>
            <a:r>
              <a:t>] </a:t>
            </a:r>
            <a:r>
              <a:rPr>
                <a:solidFill>
                  <a:srgbClr val="089BFF"/>
                </a:solidFill>
              </a:rPr>
              <a:t># size n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D7E74"/>
                </a:solidFill>
              </a:rPr>
              <a:t>function</a:t>
            </a:r>
            <a:r>
              <a:t> </a:t>
            </a:r>
            <a:r>
              <a:rPr b="1">
                <a:solidFill>
                  <a:srgbClr val="FFC157"/>
                </a:solidFill>
              </a:rPr>
              <a:t>findComponents</a:t>
            </a:r>
            <a:r>
              <a:t>():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for</a:t>
            </a:r>
            <a:r>
              <a:t> (i = 0; i &lt; n; i++):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FD7E74"/>
                </a:solidFill>
              </a:rPr>
              <a:t>if</a:t>
            </a:r>
            <a:r>
              <a:t> !visited[i]: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    count++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 b="1">
                <a:solidFill>
                  <a:srgbClr val="FFC157"/>
                </a:solidFill>
              </a:rPr>
              <a:t>dfs</a:t>
            </a:r>
            <a:r>
              <a:t>(i)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return</a:t>
            </a:r>
            <a:r>
              <a:t> (count, components)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D7E74"/>
                </a:solidFill>
              </a:rPr>
              <a:t>function</a:t>
            </a:r>
            <a:r>
              <a:t> </a:t>
            </a:r>
            <a:r>
              <a:rPr b="1">
                <a:solidFill>
                  <a:srgbClr val="FFC157"/>
                </a:solidFill>
              </a:rPr>
              <a:t>dfs</a:t>
            </a:r>
            <a:r>
              <a:t>(at):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visited[at] = </a:t>
            </a:r>
            <a:r>
              <a:rPr b="1">
                <a:solidFill>
                  <a:srgbClr val="FD7E74"/>
                </a:solidFill>
              </a:rPr>
              <a:t>true</a:t>
            </a:r>
            <a:endParaRPr b="1">
              <a:solidFill>
                <a:srgbClr val="FD7E74"/>
              </a:solidFill>
            </a:endParaRPr>
          </a:p>
          <a:p>
            <a:pPr lvl="2"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components[at] = count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for</a:t>
            </a:r>
            <a:r>
              <a:t> (next : g[at]):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FD7E74"/>
                </a:solidFill>
              </a:rPr>
              <a:t>if</a:t>
            </a:r>
            <a:r>
              <a:t> !visited[next]: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 b="1">
                <a:solidFill>
                  <a:srgbClr val="FFC157"/>
                </a:solidFill>
              </a:rPr>
              <a:t>dfs</a:t>
            </a:r>
            <a:r>
              <a:t>(next)</a:t>
            </a:r>
          </a:p>
        </p:txBody>
      </p:sp>
      <p:sp>
        <p:nvSpPr>
          <p:cNvPr id="3608" name="Rectangle"/>
          <p:cNvSpPr/>
          <p:nvPr/>
        </p:nvSpPr>
        <p:spPr>
          <a:xfrm>
            <a:off x="2842038" y="4899794"/>
            <a:ext cx="1918039" cy="976296"/>
          </a:xfrm>
          <a:prstGeom prst="rect">
            <a:avLst/>
          </a:prstGeom>
          <a:ln w="50800">
            <a:solidFill>
              <a:srgbClr val="FF3906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0" name="# Global or class scope variables…"/>
          <p:cNvSpPr txBox="1"/>
          <p:nvPr/>
        </p:nvSpPr>
        <p:spPr>
          <a:xfrm>
            <a:off x="1429138" y="0"/>
            <a:ext cx="13004800" cy="975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3200">
                <a:solidFill>
                  <a:srgbClr val="089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Global or class scope variables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n = number of nodes in the graph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g = adjacency list representing graph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count = 0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components = empty integer array </a:t>
            </a:r>
            <a:r>
              <a:rPr>
                <a:solidFill>
                  <a:srgbClr val="089BFF"/>
                </a:solidFill>
              </a:rPr>
              <a:t># size n</a:t>
            </a:r>
            <a:endParaRPr>
              <a:solidFill>
                <a:srgbClr val="089BFF"/>
              </a:solidFill>
            </a:endParaRP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visited = [</a:t>
            </a:r>
            <a:r>
              <a:rPr b="1">
                <a:solidFill>
                  <a:srgbClr val="FD7E74"/>
                </a:solidFill>
              </a:rPr>
              <a:t>false</a:t>
            </a:r>
            <a:r>
              <a:t>, …, </a:t>
            </a:r>
            <a:r>
              <a:rPr b="1">
                <a:solidFill>
                  <a:srgbClr val="FD7E74"/>
                </a:solidFill>
              </a:rPr>
              <a:t>false</a:t>
            </a:r>
            <a:r>
              <a:t>] </a:t>
            </a:r>
            <a:r>
              <a:rPr>
                <a:solidFill>
                  <a:srgbClr val="089BFF"/>
                </a:solidFill>
              </a:rPr>
              <a:t># size n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D7E74"/>
                </a:solidFill>
              </a:rPr>
              <a:t>function</a:t>
            </a:r>
            <a:r>
              <a:t> </a:t>
            </a:r>
            <a:r>
              <a:rPr b="1">
                <a:solidFill>
                  <a:srgbClr val="FFC157"/>
                </a:solidFill>
              </a:rPr>
              <a:t>findComponents</a:t>
            </a:r>
            <a:r>
              <a:t>():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for</a:t>
            </a:r>
            <a:r>
              <a:t> (i = 0; i &lt; n; i++):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FD7E74"/>
                </a:solidFill>
              </a:rPr>
              <a:t>if</a:t>
            </a:r>
            <a:r>
              <a:t> !visited[i]: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    count++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 b="1">
                <a:solidFill>
                  <a:srgbClr val="FFC157"/>
                </a:solidFill>
              </a:rPr>
              <a:t>dfs</a:t>
            </a:r>
            <a:r>
              <a:t>(i)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return</a:t>
            </a:r>
            <a:r>
              <a:t> (count, components)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D7E74"/>
                </a:solidFill>
              </a:rPr>
              <a:t>function</a:t>
            </a:r>
            <a:r>
              <a:t> </a:t>
            </a:r>
            <a:r>
              <a:rPr b="1">
                <a:solidFill>
                  <a:srgbClr val="FFC157"/>
                </a:solidFill>
              </a:rPr>
              <a:t>dfs</a:t>
            </a:r>
            <a:r>
              <a:t>(at):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visited[at] = </a:t>
            </a:r>
            <a:r>
              <a:rPr b="1">
                <a:solidFill>
                  <a:srgbClr val="FD7E74"/>
                </a:solidFill>
              </a:rPr>
              <a:t>true</a:t>
            </a:r>
            <a:endParaRPr b="1">
              <a:solidFill>
                <a:srgbClr val="FD7E74"/>
              </a:solidFill>
            </a:endParaRPr>
          </a:p>
          <a:p>
            <a:pPr lvl="2"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components[at] = count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for</a:t>
            </a:r>
            <a:r>
              <a:t> (next : g[at]):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FD7E74"/>
                </a:solidFill>
              </a:rPr>
              <a:t>if</a:t>
            </a:r>
            <a:r>
              <a:t> !visited[next]: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 b="1">
                <a:solidFill>
                  <a:srgbClr val="FFC157"/>
                </a:solidFill>
              </a:rPr>
              <a:t>dfs</a:t>
            </a:r>
            <a:r>
              <a:t>(next)</a:t>
            </a:r>
          </a:p>
        </p:txBody>
      </p:sp>
      <p:sp>
        <p:nvSpPr>
          <p:cNvPr id="3611" name="Rectangle"/>
          <p:cNvSpPr/>
          <p:nvPr/>
        </p:nvSpPr>
        <p:spPr>
          <a:xfrm>
            <a:off x="1890867" y="7294120"/>
            <a:ext cx="5512988" cy="958231"/>
          </a:xfrm>
          <a:prstGeom prst="rect">
            <a:avLst/>
          </a:prstGeom>
          <a:ln w="50800">
            <a:solidFill>
              <a:srgbClr val="FF3906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3" name="# Global or class scope variables…"/>
          <p:cNvSpPr txBox="1"/>
          <p:nvPr/>
        </p:nvSpPr>
        <p:spPr>
          <a:xfrm>
            <a:off x="1429138" y="0"/>
            <a:ext cx="13004800" cy="975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3200">
                <a:solidFill>
                  <a:srgbClr val="089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Global or class scope variables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n = number of nodes in the graph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g = adjacency list representing graph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count = 0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components = empty integer array </a:t>
            </a:r>
            <a:r>
              <a:rPr>
                <a:solidFill>
                  <a:srgbClr val="089BFF"/>
                </a:solidFill>
              </a:rPr>
              <a:t># size n</a:t>
            </a:r>
            <a:endParaRPr>
              <a:solidFill>
                <a:srgbClr val="089BFF"/>
              </a:solidFill>
            </a:endParaRP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visited = [</a:t>
            </a:r>
            <a:r>
              <a:rPr b="1">
                <a:solidFill>
                  <a:srgbClr val="FD7E74"/>
                </a:solidFill>
              </a:rPr>
              <a:t>false</a:t>
            </a:r>
            <a:r>
              <a:t>, …, </a:t>
            </a:r>
            <a:r>
              <a:rPr b="1">
                <a:solidFill>
                  <a:srgbClr val="FD7E74"/>
                </a:solidFill>
              </a:rPr>
              <a:t>false</a:t>
            </a:r>
            <a:r>
              <a:t>] </a:t>
            </a:r>
            <a:r>
              <a:rPr>
                <a:solidFill>
                  <a:srgbClr val="089BFF"/>
                </a:solidFill>
              </a:rPr>
              <a:t># size n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D7E74"/>
                </a:solidFill>
              </a:rPr>
              <a:t>function</a:t>
            </a:r>
            <a:r>
              <a:t> </a:t>
            </a:r>
            <a:r>
              <a:rPr b="1">
                <a:solidFill>
                  <a:srgbClr val="FFC157"/>
                </a:solidFill>
              </a:rPr>
              <a:t>findComponents</a:t>
            </a:r>
            <a:r>
              <a:t>():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for</a:t>
            </a:r>
            <a:r>
              <a:t> (i = 0; i &lt; n; i++):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FD7E74"/>
                </a:solidFill>
              </a:rPr>
              <a:t>if</a:t>
            </a:r>
            <a:r>
              <a:t> !visited[i]: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    count++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 b="1">
                <a:solidFill>
                  <a:srgbClr val="FFC157"/>
                </a:solidFill>
              </a:rPr>
              <a:t>dfs</a:t>
            </a:r>
            <a:r>
              <a:t>(i)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return</a:t>
            </a:r>
            <a:r>
              <a:t> (count, components)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D7E74"/>
                </a:solidFill>
              </a:rPr>
              <a:t>function</a:t>
            </a:r>
            <a:r>
              <a:t> </a:t>
            </a:r>
            <a:r>
              <a:rPr b="1">
                <a:solidFill>
                  <a:srgbClr val="FFC157"/>
                </a:solidFill>
              </a:rPr>
              <a:t>dfs</a:t>
            </a:r>
            <a:r>
              <a:t>(at):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visited[at] = </a:t>
            </a:r>
            <a:r>
              <a:rPr b="1">
                <a:solidFill>
                  <a:srgbClr val="FD7E74"/>
                </a:solidFill>
              </a:rPr>
              <a:t>true</a:t>
            </a:r>
            <a:endParaRPr b="1">
              <a:solidFill>
                <a:srgbClr val="FD7E74"/>
              </a:solidFill>
            </a:endParaRPr>
          </a:p>
          <a:p>
            <a:pPr lvl="2"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components[at] = count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for</a:t>
            </a:r>
            <a:r>
              <a:t> (next : g[at]):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FD7E74"/>
                </a:solidFill>
              </a:rPr>
              <a:t>if</a:t>
            </a:r>
            <a:r>
              <a:t> !visited[next]: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 b="1">
                <a:solidFill>
                  <a:srgbClr val="FFC157"/>
                </a:solidFill>
              </a:rPr>
              <a:t>dfs</a:t>
            </a:r>
            <a:r>
              <a:t>(next)</a:t>
            </a:r>
          </a:p>
        </p:txBody>
      </p:sp>
      <p:sp>
        <p:nvSpPr>
          <p:cNvPr id="3614" name="Rectangle"/>
          <p:cNvSpPr/>
          <p:nvPr/>
        </p:nvSpPr>
        <p:spPr>
          <a:xfrm>
            <a:off x="1923666" y="8261691"/>
            <a:ext cx="4973919" cy="1432471"/>
          </a:xfrm>
          <a:prstGeom prst="rect">
            <a:avLst/>
          </a:prstGeom>
          <a:ln w="50800">
            <a:solidFill>
              <a:srgbClr val="FF3906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6" name="# Global or class scope variables…"/>
          <p:cNvSpPr txBox="1"/>
          <p:nvPr/>
        </p:nvSpPr>
        <p:spPr>
          <a:xfrm>
            <a:off x="1429138" y="0"/>
            <a:ext cx="13004800" cy="975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3200">
                <a:solidFill>
                  <a:srgbClr val="089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Global or class scope variables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n = number of nodes in the graph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g = adjacency list representing graph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count = 0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components = empty integer array </a:t>
            </a:r>
            <a:r>
              <a:rPr>
                <a:solidFill>
                  <a:srgbClr val="089BFF"/>
                </a:solidFill>
              </a:rPr>
              <a:t># size n</a:t>
            </a:r>
            <a:endParaRPr>
              <a:solidFill>
                <a:srgbClr val="089BFF"/>
              </a:solidFill>
            </a:endParaRP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visited = [</a:t>
            </a:r>
            <a:r>
              <a:rPr b="1">
                <a:solidFill>
                  <a:srgbClr val="FD7E74"/>
                </a:solidFill>
              </a:rPr>
              <a:t>false</a:t>
            </a:r>
            <a:r>
              <a:t>, …, </a:t>
            </a:r>
            <a:r>
              <a:rPr b="1">
                <a:solidFill>
                  <a:srgbClr val="FD7E74"/>
                </a:solidFill>
              </a:rPr>
              <a:t>false</a:t>
            </a:r>
            <a:r>
              <a:t>] </a:t>
            </a:r>
            <a:r>
              <a:rPr>
                <a:solidFill>
                  <a:srgbClr val="089BFF"/>
                </a:solidFill>
              </a:rPr>
              <a:t># size n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D7E74"/>
                </a:solidFill>
              </a:rPr>
              <a:t>function</a:t>
            </a:r>
            <a:r>
              <a:t> </a:t>
            </a:r>
            <a:r>
              <a:rPr b="1">
                <a:solidFill>
                  <a:srgbClr val="FFC157"/>
                </a:solidFill>
              </a:rPr>
              <a:t>findComponents</a:t>
            </a:r>
            <a:r>
              <a:t>():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for</a:t>
            </a:r>
            <a:r>
              <a:t> (i = 0; i &lt; n; i++):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FD7E74"/>
                </a:solidFill>
              </a:rPr>
              <a:t>if</a:t>
            </a:r>
            <a:r>
              <a:t> !visited[i]: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    count++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 b="1">
                <a:solidFill>
                  <a:srgbClr val="FFC157"/>
                </a:solidFill>
              </a:rPr>
              <a:t>dfs</a:t>
            </a:r>
            <a:r>
              <a:t>(i)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return</a:t>
            </a:r>
            <a:r>
              <a:t> (count, components)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D7E74"/>
                </a:solidFill>
              </a:rPr>
              <a:t>function</a:t>
            </a:r>
            <a:r>
              <a:t> </a:t>
            </a:r>
            <a:r>
              <a:rPr b="1">
                <a:solidFill>
                  <a:srgbClr val="FFC157"/>
                </a:solidFill>
              </a:rPr>
              <a:t>dfs</a:t>
            </a:r>
            <a:r>
              <a:t>(at):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visited[at] = </a:t>
            </a:r>
            <a:r>
              <a:rPr b="1">
                <a:solidFill>
                  <a:srgbClr val="FD7E74"/>
                </a:solidFill>
              </a:rPr>
              <a:t>true</a:t>
            </a:r>
            <a:endParaRPr b="1">
              <a:solidFill>
                <a:srgbClr val="FD7E74"/>
              </a:solidFill>
            </a:endParaRPr>
          </a:p>
          <a:p>
            <a:pPr lvl="2"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components[at] = count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for</a:t>
            </a:r>
            <a:r>
              <a:t> (next : g[at]):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FD7E74"/>
                </a:solidFill>
              </a:rPr>
              <a:t>if</a:t>
            </a:r>
            <a:r>
              <a:t> !visited[next]:</a:t>
            </a:r>
          </a:p>
          <a:p>
            <a:pPr algn="l">
              <a:defRPr b="0" sz="32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 b="1">
                <a:solidFill>
                  <a:srgbClr val="FFC157"/>
                </a:solidFill>
              </a:rPr>
              <a:t>dfs</a:t>
            </a:r>
            <a:r>
              <a:t>(next)</a:t>
            </a:r>
          </a:p>
        </p:txBody>
      </p:sp>
      <p:sp>
        <p:nvSpPr>
          <p:cNvPr id="3617" name="Rectangle"/>
          <p:cNvSpPr/>
          <p:nvPr/>
        </p:nvSpPr>
        <p:spPr>
          <a:xfrm>
            <a:off x="1940066" y="5835206"/>
            <a:ext cx="6392795" cy="568743"/>
          </a:xfrm>
          <a:prstGeom prst="rect">
            <a:avLst/>
          </a:prstGeom>
          <a:ln w="50800">
            <a:solidFill>
              <a:srgbClr val="FF3906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What else can DFS do?"/>
          <p:cNvSpPr txBox="1"/>
          <p:nvPr>
            <p:ph type="title"/>
          </p:nvPr>
        </p:nvSpPr>
        <p:spPr>
          <a:xfrm>
            <a:off x="40529" y="-27461"/>
            <a:ext cx="12923742" cy="1042058"/>
          </a:xfrm>
          <a:prstGeom prst="rect">
            <a:avLst/>
          </a:prstGeom>
        </p:spPr>
        <p:txBody>
          <a:bodyPr/>
          <a:lstStyle>
            <a:lvl1pPr defTabSz="414781">
              <a:defRPr sz="6390"/>
            </a:lvl1pPr>
          </a:lstStyle>
          <a:p>
            <a:pPr/>
            <a:r>
              <a:t>What else can DFS do?</a:t>
            </a:r>
          </a:p>
        </p:txBody>
      </p:sp>
      <p:sp>
        <p:nvSpPr>
          <p:cNvPr id="3620" name="We can augment the DFS algorithm to:"/>
          <p:cNvSpPr txBox="1"/>
          <p:nvPr/>
        </p:nvSpPr>
        <p:spPr>
          <a:xfrm>
            <a:off x="1490612" y="1479549"/>
            <a:ext cx="1002357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We can augment the DFS algorithm to:</a:t>
            </a:r>
          </a:p>
        </p:txBody>
      </p:sp>
      <p:sp>
        <p:nvSpPr>
          <p:cNvPr id="3621" name="Compute a graph’s minimum spanning tree.…"/>
          <p:cNvSpPr txBox="1"/>
          <p:nvPr/>
        </p:nvSpPr>
        <p:spPr>
          <a:xfrm>
            <a:off x="527211" y="2378709"/>
            <a:ext cx="11950378" cy="4996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 algn="l">
              <a:lnSpc>
                <a:spcPct val="120000"/>
              </a:lnSpc>
              <a:buSzPct val="100000"/>
              <a:buChar char="•"/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Compute a graph’s minimum spanning tree.</a:t>
            </a:r>
          </a:p>
          <a:p>
            <a:pPr marL="228600" indent="-228600" algn="l">
              <a:lnSpc>
                <a:spcPct val="120000"/>
              </a:lnSpc>
              <a:buSzPct val="100000"/>
              <a:buChar char="•"/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Detect and find cycles in a graph.</a:t>
            </a:r>
          </a:p>
          <a:p>
            <a:pPr marL="228600" indent="-228600" algn="l">
              <a:lnSpc>
                <a:spcPct val="120000"/>
              </a:lnSpc>
              <a:buSzPct val="100000"/>
              <a:buChar char="•"/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Check if a graph is bipartite.</a:t>
            </a:r>
          </a:p>
          <a:p>
            <a:pPr marL="228600" indent="-228600" algn="l">
              <a:lnSpc>
                <a:spcPct val="120000"/>
              </a:lnSpc>
              <a:buSzPct val="100000"/>
              <a:buChar char="•"/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Find strongly connected components.</a:t>
            </a:r>
          </a:p>
          <a:p>
            <a:pPr marL="228600" indent="-228600" algn="l">
              <a:lnSpc>
                <a:spcPct val="120000"/>
              </a:lnSpc>
              <a:buSzPct val="100000"/>
              <a:buChar char="•"/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Topologically sort the nodes of a graph.</a:t>
            </a:r>
          </a:p>
          <a:p>
            <a:pPr marL="228600" indent="-228600" algn="l">
              <a:lnSpc>
                <a:spcPct val="120000"/>
              </a:lnSpc>
              <a:buSzPct val="100000"/>
              <a:buChar char="•"/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Find bridges and articulation points.</a:t>
            </a:r>
          </a:p>
          <a:p>
            <a:pPr marL="228600" indent="-228600" algn="l">
              <a:lnSpc>
                <a:spcPct val="120000"/>
              </a:lnSpc>
              <a:buSzPct val="100000"/>
              <a:buChar char="•"/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Find augmenting paths in a flow network.</a:t>
            </a:r>
          </a:p>
          <a:p>
            <a:pPr marL="228600" indent="-228600" algn="l">
              <a:lnSpc>
                <a:spcPct val="120000"/>
              </a:lnSpc>
              <a:buSzPct val="100000"/>
              <a:buChar char="•"/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Generate mazes.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" name="Next Video: Breadth First Search"/>
          <p:cNvSpPr txBox="1"/>
          <p:nvPr>
            <p:ph type="title"/>
          </p:nvPr>
        </p:nvSpPr>
        <p:spPr>
          <a:xfrm>
            <a:off x="40529" y="-27461"/>
            <a:ext cx="12923742" cy="1353355"/>
          </a:xfrm>
          <a:prstGeom prst="rect">
            <a:avLst/>
          </a:prstGeom>
        </p:spPr>
        <p:txBody>
          <a:bodyPr/>
          <a:lstStyle>
            <a:lvl1pPr defTabSz="338835">
              <a:defRPr sz="5219"/>
            </a:lvl1pPr>
          </a:lstStyle>
          <a:p>
            <a:pPr/>
            <a:r>
              <a:t>Next Video: Breadth First Search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425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398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99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00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401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402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403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404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405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06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07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408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09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11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12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13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14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15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16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17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18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19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420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421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22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23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24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455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428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429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30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431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432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433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434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435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36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37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438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39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40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41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42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43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44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45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46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47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48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49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450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451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52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53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54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485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458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459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60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461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462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463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464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465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66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67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468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69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70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71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72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73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74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75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76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77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78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79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480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481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82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83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84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515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488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489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90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491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492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493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494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495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96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97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498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99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00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01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02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03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04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05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06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07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08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09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510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511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12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13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14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Make sure you don’t re-visit visited nodes!"/>
          <p:cNvSpPr txBox="1"/>
          <p:nvPr/>
        </p:nvSpPr>
        <p:spPr>
          <a:xfrm>
            <a:off x="-128942" y="1797575"/>
            <a:ext cx="1326268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Make sure you don’t re-visit visited nodes!</a:t>
            </a:r>
          </a:p>
        </p:txBody>
      </p:sp>
      <p:sp>
        <p:nvSpPr>
          <p:cNvPr id="518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546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519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520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521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522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523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524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525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526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527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528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529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530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31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32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33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34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35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36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37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38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39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40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541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542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43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44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45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576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549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550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551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552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553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554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555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556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557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558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559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560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61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62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63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64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65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66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67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68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69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70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571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572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73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74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75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606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579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580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581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582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583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584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585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586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587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588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589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590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91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92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93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94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95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96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97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98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99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00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601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602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03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04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05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636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609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610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611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612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613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614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615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616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617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618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619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620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21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22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23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24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25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26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27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28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29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30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631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632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33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34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35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666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639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640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641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642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643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644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645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646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647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648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649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650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51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52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53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54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55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56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57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58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59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60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661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662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63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64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65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DFS overview"/>
          <p:cNvSpPr txBox="1"/>
          <p:nvPr>
            <p:ph type="title"/>
          </p:nvPr>
        </p:nvSpPr>
        <p:spPr>
          <a:xfrm>
            <a:off x="40529" y="-27461"/>
            <a:ext cx="12923742" cy="1353355"/>
          </a:xfrm>
          <a:prstGeom prst="rect">
            <a:avLst/>
          </a:prstGeom>
        </p:spPr>
        <p:txBody>
          <a:bodyPr/>
          <a:lstStyle>
            <a:lvl1pPr defTabSz="554990">
              <a:defRPr sz="8550"/>
            </a:lvl1pPr>
          </a:lstStyle>
          <a:p>
            <a:pPr/>
            <a:r>
              <a:t>DFS overview</a:t>
            </a:r>
          </a:p>
        </p:txBody>
      </p:sp>
      <p:sp>
        <p:nvSpPr>
          <p:cNvPr id="149" name="The Depth First Search (DFS) is the most fundamental search algorithm used to explore nodes and edges of a graph. It runs with a time complexity of O(V+E) and is often used as a building block in other algorithms.…"/>
          <p:cNvSpPr txBox="1"/>
          <p:nvPr/>
        </p:nvSpPr>
        <p:spPr>
          <a:xfrm>
            <a:off x="0" y="1701800"/>
            <a:ext cx="13004801" cy="635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The </a:t>
            </a:r>
            <a:r>
              <a:rPr b="1">
                <a:solidFill>
                  <a:srgbClr val="FFC157"/>
                </a:solidFill>
              </a:rPr>
              <a:t>Depth First Search (DFS)</a:t>
            </a:r>
            <a:r>
              <a:t> is the most fundamental search algorithm used to explore nodes and edges of a graph. It runs with a time complexity of </a:t>
            </a:r>
            <a:r>
              <a:rPr b="1">
                <a:solidFill>
                  <a:srgbClr val="AAFF6D"/>
                </a:solidFill>
              </a:rPr>
              <a:t>O(V+E)</a:t>
            </a:r>
            <a:r>
              <a:t> and is often used as a building block in other algorithms. </a:t>
            </a:r>
          </a:p>
          <a:p>
            <a:pPr>
              <a:defRPr b="0" sz="36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defRPr b="0" sz="36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By itself the DFS isn’t all that useful, but </a:t>
            </a:r>
            <a:r>
              <a:rPr b="1">
                <a:solidFill>
                  <a:srgbClr val="918CFF"/>
                </a:solidFill>
              </a:rPr>
              <a:t>when augmented</a:t>
            </a:r>
            <a:r>
              <a:t> to perform other tasks such as count connected components, determine connectivity, or find bridges/articulation points then </a:t>
            </a:r>
            <a:r>
              <a:rPr b="1">
                <a:solidFill>
                  <a:srgbClr val="918CFF"/>
                </a:solidFill>
              </a:rPr>
              <a:t>DFS really shines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696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669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670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671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672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673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674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675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676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677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678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679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680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1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2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3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4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5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6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7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8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9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90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691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692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93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94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95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We haven’t finished visiting all the neighbours of 7 so continue DFS in another direction"/>
          <p:cNvSpPr txBox="1"/>
          <p:nvPr/>
        </p:nvSpPr>
        <p:spPr>
          <a:xfrm>
            <a:off x="351591" y="1293630"/>
            <a:ext cx="12301618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We haven’t finished visiting all the neighbours of 7 so continue DFS in another direction</a:t>
            </a:r>
          </a:p>
        </p:txBody>
      </p:sp>
      <p:sp>
        <p:nvSpPr>
          <p:cNvPr id="699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727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700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701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702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703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704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705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706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707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708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709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710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711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12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13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14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15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16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17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18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19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20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21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722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723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24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25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26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757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730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731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732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733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734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735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736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737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738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739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740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741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42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43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44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45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46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47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48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49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50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51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752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753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54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55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56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787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760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761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762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763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764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765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766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767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768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769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770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771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72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73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74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75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76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77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78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79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80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81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782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783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84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85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86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817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790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791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792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793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794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795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796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797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798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799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800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801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02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03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04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05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06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07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08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09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10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11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812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813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14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15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16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Backtrack when a dead end is reached."/>
          <p:cNvSpPr txBox="1"/>
          <p:nvPr/>
        </p:nvSpPr>
        <p:spPr>
          <a:xfrm>
            <a:off x="-128942" y="1797575"/>
            <a:ext cx="1326268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Backtrack when a dead end is reached.</a:t>
            </a:r>
          </a:p>
        </p:txBody>
      </p:sp>
      <p:sp>
        <p:nvSpPr>
          <p:cNvPr id="820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848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821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822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823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824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825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826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827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828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829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30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831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832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33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34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35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36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37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38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39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40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41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42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843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844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45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46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47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878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851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852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853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854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855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856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857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858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859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60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861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862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63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64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65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66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67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68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69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70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71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72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873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874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75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76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77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908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881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882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883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884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885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886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887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888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889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90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891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892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93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94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95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96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97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98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99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00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01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02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903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904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05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06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07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938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911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912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13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914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915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916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917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918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19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20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921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922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23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24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25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26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27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28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29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30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31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32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933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934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35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36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37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968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941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942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43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944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945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946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947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948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49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50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951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952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53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54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55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56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57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58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59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60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61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62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963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964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65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66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67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s the name suggests, a DFS plunges depth first into a graph without regard for which edge it takes next until it cannot go any further at which point it backtracks and continues."/>
          <p:cNvSpPr txBox="1"/>
          <p:nvPr/>
        </p:nvSpPr>
        <p:spPr>
          <a:xfrm>
            <a:off x="604185" y="1100170"/>
            <a:ext cx="11796431" cy="20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As the name suggests, a DFS plunges depth first into a graph without regard for which edge it takes next until it cannot go any further at which point it backtracks and continues.</a:t>
            </a:r>
          </a:p>
        </p:txBody>
      </p:sp>
      <p:sp>
        <p:nvSpPr>
          <p:cNvPr id="152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180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153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54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5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56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57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58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59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60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61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62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63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64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5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6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7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8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9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0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1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2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3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4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75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76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7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8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9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998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971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972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73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974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975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976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977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978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79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80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981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982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83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84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85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86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87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88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89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90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91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92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993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994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95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96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97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1028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1001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002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003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004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005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006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007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008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09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10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011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012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13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14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15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16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17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18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19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20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21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22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023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024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25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26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27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1058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1031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032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033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034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035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036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037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038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39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40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041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042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43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44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45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46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47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48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49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50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51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52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053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054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55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56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57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1088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1061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062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063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064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065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066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067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068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69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70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071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072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73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74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75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76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77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78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79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80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81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82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083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084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85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86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87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1118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1091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092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093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094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095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096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097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098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99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100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101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102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03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04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05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06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07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08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09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10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11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12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113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114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15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16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17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1148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1121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122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123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124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125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126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127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128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29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130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131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132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33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34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35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36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37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38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39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40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41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42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143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144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45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46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47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1178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1151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152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153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154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155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156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157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158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59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160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161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162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63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64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65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66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67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68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69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70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71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72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173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174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75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76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77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1208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1181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182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183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184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185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186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187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188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89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190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191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192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93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94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95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96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97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98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99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00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01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02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203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204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05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06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07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1238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1211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212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213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214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215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216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217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218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219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220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221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222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23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24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25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26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27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28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29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30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31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32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233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234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35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36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37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1268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1241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242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243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244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245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246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247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248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249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250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251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252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53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54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55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56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57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58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59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60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61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62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263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264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65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66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67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tart DFS at node 0"/>
          <p:cNvSpPr txBox="1"/>
          <p:nvPr/>
        </p:nvSpPr>
        <p:spPr>
          <a:xfrm>
            <a:off x="-128942" y="1797575"/>
            <a:ext cx="1326268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Start DFS at node 0</a:t>
            </a:r>
          </a:p>
        </p:txBody>
      </p:sp>
      <p:sp>
        <p:nvSpPr>
          <p:cNvPr id="183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211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184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85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86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87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88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89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90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91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92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93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94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95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6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7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8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9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0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1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2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3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4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5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206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07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8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9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0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1298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1271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272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273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274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275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276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277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278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279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280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281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282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83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84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85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86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87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88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89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90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91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92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293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294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95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96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97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1328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1301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302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03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304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305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306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307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308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09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10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311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312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13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14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15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16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17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18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19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20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21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22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323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324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25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26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27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1358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1331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332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33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334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335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336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337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338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39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40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341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342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43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44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45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46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47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48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49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50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51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52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353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354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55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56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57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1388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1361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362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63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364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365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366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367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368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69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70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371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372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73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74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75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76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77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78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79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80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81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82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383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384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85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86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87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1418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1391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392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93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394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395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396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397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398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99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400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401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402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03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04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05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06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07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08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09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10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11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12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413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414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15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16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17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1448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1421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422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423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424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425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426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427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428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29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430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431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432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33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34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35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36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37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38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39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40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41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42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443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444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45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46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47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1478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1451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452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453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454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455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456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457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458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59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460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461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462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63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64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65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66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67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68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69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70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71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72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473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474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75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76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77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1508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1481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482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483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484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485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486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487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488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89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490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491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492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93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94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95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96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97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98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99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00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01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02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503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504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05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06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07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1538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1511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512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13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514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515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516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517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518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19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520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521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522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23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24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25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26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27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28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29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30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31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32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533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534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35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36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37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1568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1541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542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43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544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545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546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547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548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49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550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551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552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53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54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55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56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57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58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59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60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61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62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563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564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65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66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67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ick an edge outwards from node 0"/>
          <p:cNvSpPr txBox="1"/>
          <p:nvPr/>
        </p:nvSpPr>
        <p:spPr>
          <a:xfrm>
            <a:off x="-128942" y="1797575"/>
            <a:ext cx="1326268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Pick an edge outwards from node 0</a:t>
            </a:r>
          </a:p>
        </p:txBody>
      </p:sp>
      <p:sp>
        <p:nvSpPr>
          <p:cNvPr id="214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242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215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16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17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218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219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20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21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22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23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24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25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26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7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8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9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0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1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2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4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5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6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237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38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9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0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1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1598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1571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572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73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574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575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576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577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578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79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580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581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582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83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84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85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86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87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88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89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90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91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92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593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594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95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96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97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1628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1601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602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603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604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605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606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607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608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609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610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611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612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13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14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15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16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17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18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19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20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21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22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623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624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25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26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27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1658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1631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632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633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634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635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636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637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638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639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640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641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642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43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44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45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46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47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48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49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50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51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52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653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654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55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56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57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1688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1661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662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663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664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665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666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667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668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669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670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671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672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73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74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75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76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77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78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79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80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81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82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683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684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85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86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87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1718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1691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692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693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694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695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696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697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698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699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700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701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702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03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04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05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06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07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08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09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10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11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12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713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714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15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16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17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1748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1721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722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723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724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725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726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727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728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729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730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731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732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33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34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35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36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37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38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39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40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41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42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743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744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45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46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47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# Global or class scope variables…"/>
          <p:cNvSpPr txBox="1"/>
          <p:nvPr/>
        </p:nvSpPr>
        <p:spPr>
          <a:xfrm>
            <a:off x="705012" y="407250"/>
            <a:ext cx="11594776" cy="843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3600">
                <a:solidFill>
                  <a:srgbClr val="089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Global or class scope variables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n = number of nodes in the graph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g = adjacency list representing graph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visited = [</a:t>
            </a:r>
            <a:r>
              <a:rPr b="1">
                <a:solidFill>
                  <a:srgbClr val="FD7E74"/>
                </a:solidFill>
              </a:rPr>
              <a:t>false</a:t>
            </a:r>
            <a:r>
              <a:t>, …, </a:t>
            </a:r>
            <a:r>
              <a:rPr b="1">
                <a:solidFill>
                  <a:srgbClr val="FD7E74"/>
                </a:solidFill>
              </a:rPr>
              <a:t>false</a:t>
            </a:r>
            <a:r>
              <a:t>] </a:t>
            </a:r>
            <a:r>
              <a:rPr>
                <a:solidFill>
                  <a:srgbClr val="089BFF"/>
                </a:solidFill>
              </a:rPr>
              <a:t># size n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D7E74"/>
                </a:solidFill>
              </a:rPr>
              <a:t>function</a:t>
            </a:r>
            <a:r>
              <a:t> </a:t>
            </a:r>
            <a:r>
              <a:rPr b="1">
                <a:solidFill>
                  <a:srgbClr val="FFC157"/>
                </a:solidFill>
              </a:rPr>
              <a:t>dfs</a:t>
            </a:r>
            <a:r>
              <a:t>(at):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if</a:t>
            </a:r>
            <a:r>
              <a:t> visited[at]: </a:t>
            </a:r>
            <a:r>
              <a:rPr b="1">
                <a:solidFill>
                  <a:srgbClr val="FD7E74"/>
                </a:solidFill>
              </a:rPr>
              <a:t>return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 visited[at] = </a:t>
            </a:r>
            <a:r>
              <a:rPr b="1">
                <a:solidFill>
                  <a:srgbClr val="FD7E74"/>
                </a:solidFill>
              </a:rPr>
              <a:t>true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 neighbours = graph[at]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for</a:t>
            </a:r>
            <a:r>
              <a:t> next </a:t>
            </a:r>
            <a:r>
              <a:rPr b="1">
                <a:solidFill>
                  <a:srgbClr val="FD7E74"/>
                </a:solidFill>
              </a:rPr>
              <a:t>in</a:t>
            </a:r>
            <a:r>
              <a:t> neighbours: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    </a:t>
            </a:r>
            <a:r>
              <a:rPr b="1">
                <a:solidFill>
                  <a:srgbClr val="FFC157"/>
                </a:solidFill>
              </a:rPr>
              <a:t>dfs</a:t>
            </a:r>
            <a:r>
              <a:t>(next)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600">
                <a:solidFill>
                  <a:srgbClr val="089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Start DFS at node zero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start_node = 0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FC157"/>
                </a:solidFill>
              </a:rPr>
              <a:t>dfs</a:t>
            </a:r>
            <a:r>
              <a:t>(start_node)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# Global or class scope variables…"/>
          <p:cNvSpPr txBox="1"/>
          <p:nvPr/>
        </p:nvSpPr>
        <p:spPr>
          <a:xfrm>
            <a:off x="705012" y="407250"/>
            <a:ext cx="11594776" cy="843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3600">
                <a:solidFill>
                  <a:srgbClr val="089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Global or class scope variables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n = number of nodes in the graph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g = adjacency list representing graph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visited = [</a:t>
            </a:r>
            <a:r>
              <a:rPr b="1">
                <a:solidFill>
                  <a:srgbClr val="FD7E74"/>
                </a:solidFill>
              </a:rPr>
              <a:t>false</a:t>
            </a:r>
            <a:r>
              <a:t>, …, </a:t>
            </a:r>
            <a:r>
              <a:rPr b="1">
                <a:solidFill>
                  <a:srgbClr val="FD7E74"/>
                </a:solidFill>
              </a:rPr>
              <a:t>false</a:t>
            </a:r>
            <a:r>
              <a:t>] </a:t>
            </a:r>
            <a:r>
              <a:rPr>
                <a:solidFill>
                  <a:srgbClr val="089BFF"/>
                </a:solidFill>
              </a:rPr>
              <a:t># size n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D7E74"/>
                </a:solidFill>
              </a:rPr>
              <a:t>function</a:t>
            </a:r>
            <a:r>
              <a:t> </a:t>
            </a:r>
            <a:r>
              <a:rPr b="1">
                <a:solidFill>
                  <a:srgbClr val="FFC157"/>
                </a:solidFill>
              </a:rPr>
              <a:t>dfs</a:t>
            </a:r>
            <a:r>
              <a:t>(at):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if</a:t>
            </a:r>
            <a:r>
              <a:t> visited[at]: </a:t>
            </a:r>
            <a:r>
              <a:rPr b="1">
                <a:solidFill>
                  <a:srgbClr val="FD7E74"/>
                </a:solidFill>
              </a:rPr>
              <a:t>return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 visited[at] = </a:t>
            </a:r>
            <a:r>
              <a:rPr b="1">
                <a:solidFill>
                  <a:srgbClr val="FD7E74"/>
                </a:solidFill>
              </a:rPr>
              <a:t>true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 neighbours = graph[at]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for</a:t>
            </a:r>
            <a:r>
              <a:t> next </a:t>
            </a:r>
            <a:r>
              <a:rPr b="1">
                <a:solidFill>
                  <a:srgbClr val="FD7E74"/>
                </a:solidFill>
              </a:rPr>
              <a:t>in</a:t>
            </a:r>
            <a:r>
              <a:t> neighbours: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    </a:t>
            </a:r>
            <a:r>
              <a:rPr b="1">
                <a:solidFill>
                  <a:srgbClr val="FFC157"/>
                </a:solidFill>
              </a:rPr>
              <a:t>dfs</a:t>
            </a:r>
            <a:r>
              <a:t>(next)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600">
                <a:solidFill>
                  <a:srgbClr val="089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Start DFS at node zero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start_node = 0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FC157"/>
                </a:solidFill>
              </a:rPr>
              <a:t>dfs</a:t>
            </a:r>
            <a:r>
              <a:t>(start_node)</a:t>
            </a:r>
          </a:p>
        </p:txBody>
      </p:sp>
      <p:sp>
        <p:nvSpPr>
          <p:cNvPr id="1753" name="Rectangle"/>
          <p:cNvSpPr/>
          <p:nvPr/>
        </p:nvSpPr>
        <p:spPr>
          <a:xfrm>
            <a:off x="663642" y="1013956"/>
            <a:ext cx="10389081" cy="1550245"/>
          </a:xfrm>
          <a:prstGeom prst="rect">
            <a:avLst/>
          </a:prstGeom>
          <a:ln w="50800">
            <a:solidFill>
              <a:srgbClr val="FF3906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# Global or class scope variables…"/>
          <p:cNvSpPr txBox="1"/>
          <p:nvPr/>
        </p:nvSpPr>
        <p:spPr>
          <a:xfrm>
            <a:off x="705012" y="407250"/>
            <a:ext cx="11594776" cy="843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3600">
                <a:solidFill>
                  <a:srgbClr val="089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Global or class scope variables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n = number of nodes in the graph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g = adjacency list representing graph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visited = [</a:t>
            </a:r>
            <a:r>
              <a:rPr b="1">
                <a:solidFill>
                  <a:srgbClr val="FD7E74"/>
                </a:solidFill>
              </a:rPr>
              <a:t>false</a:t>
            </a:r>
            <a:r>
              <a:t>, …, </a:t>
            </a:r>
            <a:r>
              <a:rPr b="1">
                <a:solidFill>
                  <a:srgbClr val="FD7E74"/>
                </a:solidFill>
              </a:rPr>
              <a:t>false</a:t>
            </a:r>
            <a:r>
              <a:t>] </a:t>
            </a:r>
            <a:r>
              <a:rPr>
                <a:solidFill>
                  <a:srgbClr val="089BFF"/>
                </a:solidFill>
              </a:rPr>
              <a:t># size n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D7E74"/>
                </a:solidFill>
              </a:rPr>
              <a:t>function</a:t>
            </a:r>
            <a:r>
              <a:t> </a:t>
            </a:r>
            <a:r>
              <a:rPr b="1">
                <a:solidFill>
                  <a:srgbClr val="FFC157"/>
                </a:solidFill>
              </a:rPr>
              <a:t>dfs</a:t>
            </a:r>
            <a:r>
              <a:t>(at):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if</a:t>
            </a:r>
            <a:r>
              <a:t> visited[at]: </a:t>
            </a:r>
            <a:r>
              <a:rPr b="1">
                <a:solidFill>
                  <a:srgbClr val="FD7E74"/>
                </a:solidFill>
              </a:rPr>
              <a:t>return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 visited[at] = </a:t>
            </a:r>
            <a:r>
              <a:rPr b="1">
                <a:solidFill>
                  <a:srgbClr val="FD7E74"/>
                </a:solidFill>
              </a:rPr>
              <a:t>true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 neighbours = graph[at]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for</a:t>
            </a:r>
            <a:r>
              <a:t> next </a:t>
            </a:r>
            <a:r>
              <a:rPr b="1">
                <a:solidFill>
                  <a:srgbClr val="FD7E74"/>
                </a:solidFill>
              </a:rPr>
              <a:t>in</a:t>
            </a:r>
            <a:r>
              <a:t> neighbours: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    </a:t>
            </a:r>
            <a:r>
              <a:rPr b="1">
                <a:solidFill>
                  <a:srgbClr val="FFC157"/>
                </a:solidFill>
              </a:rPr>
              <a:t>dfs</a:t>
            </a:r>
            <a:r>
              <a:t>(next)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600">
                <a:solidFill>
                  <a:srgbClr val="089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Start DFS at node zero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start_node = 0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FC157"/>
                </a:solidFill>
              </a:rPr>
              <a:t>dfs</a:t>
            </a:r>
            <a:r>
              <a:t>(start_node)</a:t>
            </a:r>
          </a:p>
        </p:txBody>
      </p:sp>
      <p:sp>
        <p:nvSpPr>
          <p:cNvPr id="1756" name="Rectangle"/>
          <p:cNvSpPr/>
          <p:nvPr/>
        </p:nvSpPr>
        <p:spPr>
          <a:xfrm>
            <a:off x="640639" y="7754061"/>
            <a:ext cx="4252104" cy="1064785"/>
          </a:xfrm>
          <a:prstGeom prst="rect">
            <a:avLst/>
          </a:prstGeom>
          <a:ln w="50800">
            <a:solidFill>
              <a:srgbClr val="FF3906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# Global or class scope variables…"/>
          <p:cNvSpPr txBox="1"/>
          <p:nvPr/>
        </p:nvSpPr>
        <p:spPr>
          <a:xfrm>
            <a:off x="705012" y="407250"/>
            <a:ext cx="11594776" cy="843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3600">
                <a:solidFill>
                  <a:srgbClr val="089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Global or class scope variables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n = number of nodes in the graph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g = adjacency list representing graph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visited = [</a:t>
            </a:r>
            <a:r>
              <a:rPr b="1">
                <a:solidFill>
                  <a:srgbClr val="FD7E74"/>
                </a:solidFill>
              </a:rPr>
              <a:t>false</a:t>
            </a:r>
            <a:r>
              <a:t>, …, </a:t>
            </a:r>
            <a:r>
              <a:rPr b="1">
                <a:solidFill>
                  <a:srgbClr val="FD7E74"/>
                </a:solidFill>
              </a:rPr>
              <a:t>false</a:t>
            </a:r>
            <a:r>
              <a:t>] </a:t>
            </a:r>
            <a:r>
              <a:rPr>
                <a:solidFill>
                  <a:srgbClr val="089BFF"/>
                </a:solidFill>
              </a:rPr>
              <a:t># size n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D7E74"/>
                </a:solidFill>
              </a:rPr>
              <a:t>function</a:t>
            </a:r>
            <a:r>
              <a:t> </a:t>
            </a:r>
            <a:r>
              <a:rPr b="1">
                <a:solidFill>
                  <a:srgbClr val="FFC157"/>
                </a:solidFill>
              </a:rPr>
              <a:t>dfs</a:t>
            </a:r>
            <a:r>
              <a:t>(at):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if</a:t>
            </a:r>
            <a:r>
              <a:t> visited[at]: </a:t>
            </a:r>
            <a:r>
              <a:rPr b="1">
                <a:solidFill>
                  <a:srgbClr val="FD7E74"/>
                </a:solidFill>
              </a:rPr>
              <a:t>return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 visited[at] = </a:t>
            </a:r>
            <a:r>
              <a:rPr b="1">
                <a:solidFill>
                  <a:srgbClr val="FD7E74"/>
                </a:solidFill>
              </a:rPr>
              <a:t>true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 neighbours = graph[at]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for</a:t>
            </a:r>
            <a:r>
              <a:t> next </a:t>
            </a:r>
            <a:r>
              <a:rPr b="1">
                <a:solidFill>
                  <a:srgbClr val="FD7E74"/>
                </a:solidFill>
              </a:rPr>
              <a:t>in</a:t>
            </a:r>
            <a:r>
              <a:t> neighbours: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    </a:t>
            </a:r>
            <a:r>
              <a:rPr b="1">
                <a:solidFill>
                  <a:srgbClr val="FFC157"/>
                </a:solidFill>
              </a:rPr>
              <a:t>dfs</a:t>
            </a:r>
            <a:r>
              <a:t>(next)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600">
                <a:solidFill>
                  <a:srgbClr val="089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Start DFS at node zero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start_node = 0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FC157"/>
                </a:solidFill>
              </a:rPr>
              <a:t>dfs</a:t>
            </a:r>
            <a:r>
              <a:t>(start_node)</a:t>
            </a:r>
          </a:p>
        </p:txBody>
      </p:sp>
      <p:sp>
        <p:nvSpPr>
          <p:cNvPr id="1759" name="Rectangle"/>
          <p:cNvSpPr/>
          <p:nvPr/>
        </p:nvSpPr>
        <p:spPr>
          <a:xfrm>
            <a:off x="698148" y="3015284"/>
            <a:ext cx="4703195" cy="572989"/>
          </a:xfrm>
          <a:prstGeom prst="rect">
            <a:avLst/>
          </a:prstGeom>
          <a:ln w="50800">
            <a:solidFill>
              <a:srgbClr val="FF3906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Once at 9 pick an edge outwards from node 9"/>
          <p:cNvSpPr txBox="1"/>
          <p:nvPr/>
        </p:nvSpPr>
        <p:spPr>
          <a:xfrm>
            <a:off x="-128942" y="1797575"/>
            <a:ext cx="1326268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Once at 9 pick an edge outwards from node 9</a:t>
            </a:r>
          </a:p>
        </p:txBody>
      </p:sp>
      <p:sp>
        <p:nvSpPr>
          <p:cNvPr id="245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273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246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47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48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249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250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51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52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53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54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55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56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57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8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9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60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61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62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63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64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65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66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67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268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69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0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1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2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# Global or class scope variables…"/>
          <p:cNvSpPr txBox="1"/>
          <p:nvPr/>
        </p:nvSpPr>
        <p:spPr>
          <a:xfrm>
            <a:off x="705012" y="407250"/>
            <a:ext cx="11594776" cy="843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3600">
                <a:solidFill>
                  <a:srgbClr val="089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Global or class scope variables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n = number of nodes in the graph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g = adjacency list representing graph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visited = [</a:t>
            </a:r>
            <a:r>
              <a:rPr b="1">
                <a:solidFill>
                  <a:srgbClr val="FD7E74"/>
                </a:solidFill>
              </a:rPr>
              <a:t>false</a:t>
            </a:r>
            <a:r>
              <a:t>, …, </a:t>
            </a:r>
            <a:r>
              <a:rPr b="1">
                <a:solidFill>
                  <a:srgbClr val="FD7E74"/>
                </a:solidFill>
              </a:rPr>
              <a:t>false</a:t>
            </a:r>
            <a:r>
              <a:t>] </a:t>
            </a:r>
            <a:r>
              <a:rPr>
                <a:solidFill>
                  <a:srgbClr val="089BFF"/>
                </a:solidFill>
              </a:rPr>
              <a:t># size n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D7E74"/>
                </a:solidFill>
              </a:rPr>
              <a:t>function</a:t>
            </a:r>
            <a:r>
              <a:t> </a:t>
            </a:r>
            <a:r>
              <a:rPr b="1">
                <a:solidFill>
                  <a:srgbClr val="FFC157"/>
                </a:solidFill>
              </a:rPr>
              <a:t>dfs</a:t>
            </a:r>
            <a:r>
              <a:t>(at):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if</a:t>
            </a:r>
            <a:r>
              <a:t> visited[at]: </a:t>
            </a:r>
            <a:r>
              <a:rPr b="1">
                <a:solidFill>
                  <a:srgbClr val="FD7E74"/>
                </a:solidFill>
              </a:rPr>
              <a:t>return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 visited[at] = </a:t>
            </a:r>
            <a:r>
              <a:rPr b="1">
                <a:solidFill>
                  <a:srgbClr val="FD7E74"/>
                </a:solidFill>
              </a:rPr>
              <a:t>true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 neighbours = graph[at]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for</a:t>
            </a:r>
            <a:r>
              <a:t> next </a:t>
            </a:r>
            <a:r>
              <a:rPr b="1">
                <a:solidFill>
                  <a:srgbClr val="FD7E74"/>
                </a:solidFill>
              </a:rPr>
              <a:t>in</a:t>
            </a:r>
            <a:r>
              <a:t> neighbours: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    </a:t>
            </a:r>
            <a:r>
              <a:rPr b="1">
                <a:solidFill>
                  <a:srgbClr val="FFC157"/>
                </a:solidFill>
              </a:rPr>
              <a:t>dfs</a:t>
            </a:r>
            <a:r>
              <a:t>(next)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600">
                <a:solidFill>
                  <a:srgbClr val="089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Start DFS at node zero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start_node = 0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FC157"/>
                </a:solidFill>
              </a:rPr>
              <a:t>dfs</a:t>
            </a:r>
            <a:r>
              <a:t>(start_node)</a:t>
            </a:r>
          </a:p>
        </p:txBody>
      </p:sp>
      <p:sp>
        <p:nvSpPr>
          <p:cNvPr id="1762" name="Rectangle"/>
          <p:cNvSpPr/>
          <p:nvPr/>
        </p:nvSpPr>
        <p:spPr>
          <a:xfrm>
            <a:off x="1273242" y="3544370"/>
            <a:ext cx="6174987" cy="572990"/>
          </a:xfrm>
          <a:prstGeom prst="rect">
            <a:avLst/>
          </a:prstGeom>
          <a:ln w="50800">
            <a:solidFill>
              <a:srgbClr val="FF3906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# Global or class scope variables…"/>
          <p:cNvSpPr txBox="1"/>
          <p:nvPr/>
        </p:nvSpPr>
        <p:spPr>
          <a:xfrm>
            <a:off x="705012" y="407250"/>
            <a:ext cx="11594776" cy="843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3600">
                <a:solidFill>
                  <a:srgbClr val="089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Global or class scope variables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n = number of nodes in the graph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g = adjacency list representing graph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visited = [</a:t>
            </a:r>
            <a:r>
              <a:rPr b="1">
                <a:solidFill>
                  <a:srgbClr val="FD7E74"/>
                </a:solidFill>
              </a:rPr>
              <a:t>false</a:t>
            </a:r>
            <a:r>
              <a:t>, …, </a:t>
            </a:r>
            <a:r>
              <a:rPr b="1">
                <a:solidFill>
                  <a:srgbClr val="FD7E74"/>
                </a:solidFill>
              </a:rPr>
              <a:t>false</a:t>
            </a:r>
            <a:r>
              <a:t>] </a:t>
            </a:r>
            <a:r>
              <a:rPr>
                <a:solidFill>
                  <a:srgbClr val="089BFF"/>
                </a:solidFill>
              </a:rPr>
              <a:t># size n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D7E74"/>
                </a:solidFill>
              </a:rPr>
              <a:t>function</a:t>
            </a:r>
            <a:r>
              <a:t> </a:t>
            </a:r>
            <a:r>
              <a:rPr b="1">
                <a:solidFill>
                  <a:srgbClr val="FFC157"/>
                </a:solidFill>
              </a:rPr>
              <a:t>dfs</a:t>
            </a:r>
            <a:r>
              <a:t>(at):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if</a:t>
            </a:r>
            <a:r>
              <a:t> visited[at]: </a:t>
            </a:r>
            <a:r>
              <a:rPr b="1">
                <a:solidFill>
                  <a:srgbClr val="FD7E74"/>
                </a:solidFill>
              </a:rPr>
              <a:t>return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 visited[at] = </a:t>
            </a:r>
            <a:r>
              <a:rPr b="1">
                <a:solidFill>
                  <a:srgbClr val="FD7E74"/>
                </a:solidFill>
              </a:rPr>
              <a:t>true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 neighbours = graph[at]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for</a:t>
            </a:r>
            <a:r>
              <a:t> next </a:t>
            </a:r>
            <a:r>
              <a:rPr b="1">
                <a:solidFill>
                  <a:srgbClr val="FD7E74"/>
                </a:solidFill>
              </a:rPr>
              <a:t>in</a:t>
            </a:r>
            <a:r>
              <a:t> neighbours: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    </a:t>
            </a:r>
            <a:r>
              <a:rPr b="1">
                <a:solidFill>
                  <a:srgbClr val="FFC157"/>
                </a:solidFill>
              </a:rPr>
              <a:t>dfs</a:t>
            </a:r>
            <a:r>
              <a:t>(next)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600">
                <a:solidFill>
                  <a:srgbClr val="089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Start DFS at node zero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start_node = 0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FC157"/>
                </a:solidFill>
              </a:rPr>
              <a:t>dfs</a:t>
            </a:r>
            <a:r>
              <a:t>(start_node)</a:t>
            </a:r>
          </a:p>
        </p:txBody>
      </p:sp>
      <p:sp>
        <p:nvSpPr>
          <p:cNvPr id="1765" name="Rectangle"/>
          <p:cNvSpPr/>
          <p:nvPr/>
        </p:nvSpPr>
        <p:spPr>
          <a:xfrm>
            <a:off x="1238737" y="4073457"/>
            <a:ext cx="5167898" cy="572989"/>
          </a:xfrm>
          <a:prstGeom prst="rect">
            <a:avLst/>
          </a:prstGeom>
          <a:ln w="50800">
            <a:solidFill>
              <a:srgbClr val="FF3906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# Global or class scope variables…"/>
          <p:cNvSpPr txBox="1"/>
          <p:nvPr/>
        </p:nvSpPr>
        <p:spPr>
          <a:xfrm>
            <a:off x="705012" y="407250"/>
            <a:ext cx="11594776" cy="843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3600">
                <a:solidFill>
                  <a:srgbClr val="089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Global or class scope variables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n = number of nodes in the graph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g = adjacency list representing graph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visited = [</a:t>
            </a:r>
            <a:r>
              <a:rPr b="1">
                <a:solidFill>
                  <a:srgbClr val="FD7E74"/>
                </a:solidFill>
              </a:rPr>
              <a:t>false</a:t>
            </a:r>
            <a:r>
              <a:t>, …, </a:t>
            </a:r>
            <a:r>
              <a:rPr b="1">
                <a:solidFill>
                  <a:srgbClr val="FD7E74"/>
                </a:solidFill>
              </a:rPr>
              <a:t>false</a:t>
            </a:r>
            <a:r>
              <a:t>] </a:t>
            </a:r>
            <a:r>
              <a:rPr>
                <a:solidFill>
                  <a:srgbClr val="089BFF"/>
                </a:solidFill>
              </a:rPr>
              <a:t># size n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D7E74"/>
                </a:solidFill>
              </a:rPr>
              <a:t>function</a:t>
            </a:r>
            <a:r>
              <a:t> </a:t>
            </a:r>
            <a:r>
              <a:rPr b="1">
                <a:solidFill>
                  <a:srgbClr val="FFC157"/>
                </a:solidFill>
              </a:rPr>
              <a:t>dfs</a:t>
            </a:r>
            <a:r>
              <a:t>(at):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if</a:t>
            </a:r>
            <a:r>
              <a:t> visited[at]: </a:t>
            </a:r>
            <a:r>
              <a:rPr b="1">
                <a:solidFill>
                  <a:srgbClr val="FD7E74"/>
                </a:solidFill>
              </a:rPr>
              <a:t>return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 visited[at] = </a:t>
            </a:r>
            <a:r>
              <a:rPr b="1">
                <a:solidFill>
                  <a:srgbClr val="FD7E74"/>
                </a:solidFill>
              </a:rPr>
              <a:t>true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 neighbours = graph[at]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for</a:t>
            </a:r>
            <a:r>
              <a:t> next </a:t>
            </a:r>
            <a:r>
              <a:rPr b="1">
                <a:solidFill>
                  <a:srgbClr val="FD7E74"/>
                </a:solidFill>
              </a:rPr>
              <a:t>in</a:t>
            </a:r>
            <a:r>
              <a:t> neighbours: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    </a:t>
            </a:r>
            <a:r>
              <a:rPr b="1">
                <a:solidFill>
                  <a:srgbClr val="FFC157"/>
                </a:solidFill>
              </a:rPr>
              <a:t>dfs</a:t>
            </a:r>
            <a:r>
              <a:t>(next)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600">
                <a:solidFill>
                  <a:srgbClr val="089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Start DFS at node zero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start_node = 0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FC157"/>
                </a:solidFill>
              </a:rPr>
              <a:t>dfs</a:t>
            </a:r>
            <a:r>
              <a:t>(start_node)</a:t>
            </a:r>
          </a:p>
        </p:txBody>
      </p:sp>
      <p:sp>
        <p:nvSpPr>
          <p:cNvPr id="1768" name="Rectangle"/>
          <p:cNvSpPr/>
          <p:nvPr/>
        </p:nvSpPr>
        <p:spPr>
          <a:xfrm>
            <a:off x="1215733" y="5108627"/>
            <a:ext cx="6406597" cy="1566195"/>
          </a:xfrm>
          <a:prstGeom prst="rect">
            <a:avLst/>
          </a:prstGeom>
          <a:ln w="50800">
            <a:solidFill>
              <a:srgbClr val="FF3906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# Global or class scope variables…"/>
          <p:cNvSpPr txBox="1"/>
          <p:nvPr/>
        </p:nvSpPr>
        <p:spPr>
          <a:xfrm>
            <a:off x="705012" y="407250"/>
            <a:ext cx="11594776" cy="843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3600">
                <a:solidFill>
                  <a:srgbClr val="089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Global or class scope variables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n = number of nodes in the graph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g = adjacency list representing graph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visited = [</a:t>
            </a:r>
            <a:r>
              <a:rPr b="1">
                <a:solidFill>
                  <a:srgbClr val="FD7E74"/>
                </a:solidFill>
              </a:rPr>
              <a:t>false</a:t>
            </a:r>
            <a:r>
              <a:t>, …, </a:t>
            </a:r>
            <a:r>
              <a:rPr b="1">
                <a:solidFill>
                  <a:srgbClr val="FD7E74"/>
                </a:solidFill>
              </a:rPr>
              <a:t>false</a:t>
            </a:r>
            <a:r>
              <a:t>] </a:t>
            </a:r>
            <a:r>
              <a:rPr>
                <a:solidFill>
                  <a:srgbClr val="089BFF"/>
                </a:solidFill>
              </a:rPr>
              <a:t># size n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D7E74"/>
                </a:solidFill>
              </a:rPr>
              <a:t>function</a:t>
            </a:r>
            <a:r>
              <a:t> </a:t>
            </a:r>
            <a:r>
              <a:rPr b="1">
                <a:solidFill>
                  <a:srgbClr val="FFC157"/>
                </a:solidFill>
              </a:rPr>
              <a:t>dfs</a:t>
            </a:r>
            <a:r>
              <a:t>(at):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if</a:t>
            </a:r>
            <a:r>
              <a:t> visited[at]: </a:t>
            </a:r>
            <a:r>
              <a:rPr b="1">
                <a:solidFill>
                  <a:srgbClr val="FD7E74"/>
                </a:solidFill>
              </a:rPr>
              <a:t>return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 visited[at] = </a:t>
            </a:r>
            <a:r>
              <a:rPr b="1">
                <a:solidFill>
                  <a:srgbClr val="FD7E74"/>
                </a:solidFill>
              </a:rPr>
              <a:t>true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 neighbours = graph[at]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D7E74"/>
                </a:solidFill>
              </a:rPr>
              <a:t>for</a:t>
            </a:r>
            <a:r>
              <a:t> next </a:t>
            </a:r>
            <a:r>
              <a:rPr b="1">
                <a:solidFill>
                  <a:srgbClr val="FD7E74"/>
                </a:solidFill>
              </a:rPr>
              <a:t>in</a:t>
            </a:r>
            <a:r>
              <a:t> neighbours: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     </a:t>
            </a:r>
            <a:r>
              <a:rPr b="1">
                <a:solidFill>
                  <a:srgbClr val="FFC157"/>
                </a:solidFill>
              </a:rPr>
              <a:t>dfs</a:t>
            </a:r>
            <a:r>
              <a:t>(next)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b="0" sz="3600">
                <a:solidFill>
                  <a:srgbClr val="089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Start DFS at node zero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t>start_node = 0</a:t>
            </a:r>
          </a:p>
          <a:p>
            <a:pPr algn="l">
              <a:defRPr b="0" sz="36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FC157"/>
                </a:solidFill>
              </a:rPr>
              <a:t>dfs</a:t>
            </a:r>
            <a:r>
              <a:t>(start_node)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Connected Components"/>
          <p:cNvSpPr txBox="1"/>
          <p:nvPr>
            <p:ph type="title"/>
          </p:nvPr>
        </p:nvSpPr>
        <p:spPr>
          <a:xfrm>
            <a:off x="26569" y="2569489"/>
            <a:ext cx="12951662" cy="3646374"/>
          </a:xfrm>
          <a:prstGeom prst="rect">
            <a:avLst/>
          </a:prstGeom>
        </p:spPr>
        <p:txBody>
          <a:bodyPr/>
          <a:lstStyle>
            <a:lvl1pPr defTabSz="554990">
              <a:defRPr sz="11970"/>
            </a:lvl1pPr>
          </a:lstStyle>
          <a:p>
            <a:pPr/>
            <a:r>
              <a:t>Connected Components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Connected Components"/>
          <p:cNvSpPr txBox="1"/>
          <p:nvPr>
            <p:ph type="title"/>
          </p:nvPr>
        </p:nvSpPr>
        <p:spPr>
          <a:xfrm>
            <a:off x="0" y="-11702"/>
            <a:ext cx="13004801" cy="132421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Connected Components</a:t>
            </a:r>
          </a:p>
        </p:txBody>
      </p:sp>
      <p:sp>
        <p:nvSpPr>
          <p:cNvPr id="1775" name="Sometimes a graph is split into multiple components. It’s useful to be able to identify and count these components."/>
          <p:cNvSpPr txBox="1"/>
          <p:nvPr/>
        </p:nvSpPr>
        <p:spPr>
          <a:xfrm>
            <a:off x="371850" y="1427077"/>
            <a:ext cx="12261100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Sometimes a graph is split into multiple components. It’s useful to be able to identify and count these components.</a:t>
            </a:r>
          </a:p>
        </p:txBody>
      </p:sp>
      <p:grpSp>
        <p:nvGrpSpPr>
          <p:cNvPr id="1816" name="Group"/>
          <p:cNvGrpSpPr/>
          <p:nvPr/>
        </p:nvGrpSpPr>
        <p:grpSpPr>
          <a:xfrm>
            <a:off x="1459427" y="3813269"/>
            <a:ext cx="10491429" cy="5263605"/>
            <a:chOff x="0" y="77985"/>
            <a:chExt cx="10491427" cy="5263604"/>
          </a:xfrm>
        </p:grpSpPr>
        <p:grpSp>
          <p:nvGrpSpPr>
            <p:cNvPr id="1782" name="Group"/>
            <p:cNvGrpSpPr/>
            <p:nvPr/>
          </p:nvGrpSpPr>
          <p:grpSpPr>
            <a:xfrm>
              <a:off x="0" y="430172"/>
              <a:ext cx="1540497" cy="1581565"/>
              <a:chOff x="0" y="0"/>
              <a:chExt cx="1540496" cy="1581564"/>
            </a:xfrm>
          </p:grpSpPr>
          <p:sp>
            <p:nvSpPr>
              <p:cNvPr id="1776" name="Circle"/>
              <p:cNvSpPr/>
              <p:nvPr/>
            </p:nvSpPr>
            <p:spPr>
              <a:xfrm>
                <a:off x="0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777" name="Circle"/>
              <p:cNvSpPr/>
              <p:nvPr/>
            </p:nvSpPr>
            <p:spPr>
              <a:xfrm>
                <a:off x="0" y="979156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778" name="Circle"/>
              <p:cNvSpPr/>
              <p:nvPr/>
            </p:nvSpPr>
            <p:spPr>
              <a:xfrm>
                <a:off x="938088" y="44907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779" name="Line"/>
              <p:cNvSpPr/>
              <p:nvPr/>
            </p:nvSpPr>
            <p:spPr>
              <a:xfrm flipV="1">
                <a:off x="301203" y="609305"/>
                <a:ext cx="1" cy="36295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780" name="Line"/>
              <p:cNvSpPr/>
              <p:nvPr/>
            </p:nvSpPr>
            <p:spPr>
              <a:xfrm flipV="1">
                <a:off x="592475" y="917381"/>
                <a:ext cx="379677" cy="253747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781" name="Line"/>
              <p:cNvSpPr/>
              <p:nvPr/>
            </p:nvSpPr>
            <p:spPr>
              <a:xfrm>
                <a:off x="592475" y="428076"/>
                <a:ext cx="361309" cy="171171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1790" name="Group"/>
            <p:cNvGrpSpPr/>
            <p:nvPr/>
          </p:nvGrpSpPr>
          <p:grpSpPr>
            <a:xfrm>
              <a:off x="2978688" y="2794261"/>
              <a:ext cx="2831794" cy="2547329"/>
              <a:chOff x="0" y="0"/>
              <a:chExt cx="2831792" cy="2547328"/>
            </a:xfrm>
          </p:grpSpPr>
          <p:sp>
            <p:nvSpPr>
              <p:cNvPr id="1783" name="Circle"/>
              <p:cNvSpPr/>
              <p:nvPr/>
            </p:nvSpPr>
            <p:spPr>
              <a:xfrm>
                <a:off x="1436250" y="0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784" name="Circle"/>
              <p:cNvSpPr/>
              <p:nvPr/>
            </p:nvSpPr>
            <p:spPr>
              <a:xfrm>
                <a:off x="1142305" y="129743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785" name="Circle"/>
              <p:cNvSpPr/>
              <p:nvPr/>
            </p:nvSpPr>
            <p:spPr>
              <a:xfrm>
                <a:off x="0" y="1944920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786" name="Circle"/>
              <p:cNvSpPr/>
              <p:nvPr/>
            </p:nvSpPr>
            <p:spPr>
              <a:xfrm>
                <a:off x="2229384" y="1020894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787" name="Line"/>
              <p:cNvSpPr/>
              <p:nvPr/>
            </p:nvSpPr>
            <p:spPr>
              <a:xfrm flipV="1">
                <a:off x="571700" y="1761001"/>
                <a:ext cx="626846" cy="36491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788" name="Line"/>
              <p:cNvSpPr/>
              <p:nvPr/>
            </p:nvSpPr>
            <p:spPr>
              <a:xfrm flipV="1">
                <a:off x="1550857" y="592682"/>
                <a:ext cx="133632" cy="71567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789" name="Line"/>
              <p:cNvSpPr/>
              <p:nvPr/>
            </p:nvSpPr>
            <p:spPr>
              <a:xfrm flipV="1">
                <a:off x="1751526" y="1418570"/>
                <a:ext cx="467228" cy="119996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1791" name="Circle"/>
            <p:cNvSpPr/>
            <p:nvPr/>
          </p:nvSpPr>
          <p:spPr>
            <a:xfrm>
              <a:off x="481109" y="3184836"/>
              <a:ext cx="602409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grpSp>
          <p:nvGrpSpPr>
            <p:cNvPr id="1804" name="Group"/>
            <p:cNvGrpSpPr/>
            <p:nvPr/>
          </p:nvGrpSpPr>
          <p:grpSpPr>
            <a:xfrm>
              <a:off x="3094303" y="77985"/>
              <a:ext cx="4447167" cy="2187316"/>
              <a:chOff x="0" y="0"/>
              <a:chExt cx="4447166" cy="2187314"/>
            </a:xfrm>
          </p:grpSpPr>
          <p:sp>
            <p:nvSpPr>
              <p:cNvPr id="1792" name="Circle"/>
              <p:cNvSpPr/>
              <p:nvPr/>
            </p:nvSpPr>
            <p:spPr>
              <a:xfrm>
                <a:off x="373406" y="0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793" name="Circle"/>
              <p:cNvSpPr/>
              <p:nvPr/>
            </p:nvSpPr>
            <p:spPr>
              <a:xfrm>
                <a:off x="1742707" y="571823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794" name="Circle"/>
              <p:cNvSpPr/>
              <p:nvPr/>
            </p:nvSpPr>
            <p:spPr>
              <a:xfrm>
                <a:off x="0" y="1441169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795" name="Circle"/>
              <p:cNvSpPr/>
              <p:nvPr/>
            </p:nvSpPr>
            <p:spPr>
              <a:xfrm>
                <a:off x="2732131" y="1584906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796" name="Circle"/>
              <p:cNvSpPr/>
              <p:nvPr/>
            </p:nvSpPr>
            <p:spPr>
              <a:xfrm>
                <a:off x="3844758" y="682153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797" name="Line"/>
              <p:cNvSpPr/>
              <p:nvPr/>
            </p:nvSpPr>
            <p:spPr>
              <a:xfrm flipV="1">
                <a:off x="552824" y="1035658"/>
                <a:ext cx="1213024" cy="60719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798" name="Line"/>
              <p:cNvSpPr/>
              <p:nvPr/>
            </p:nvSpPr>
            <p:spPr>
              <a:xfrm flipV="1">
                <a:off x="402616" y="593805"/>
                <a:ext cx="173897" cy="86803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799" name="Line"/>
              <p:cNvSpPr/>
              <p:nvPr/>
            </p:nvSpPr>
            <p:spPr>
              <a:xfrm>
                <a:off x="960828" y="428678"/>
                <a:ext cx="788551" cy="33435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800" name="Line"/>
              <p:cNvSpPr/>
              <p:nvPr/>
            </p:nvSpPr>
            <p:spPr>
              <a:xfrm>
                <a:off x="584747" y="1818513"/>
                <a:ext cx="2136569" cy="6974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801" name="Line"/>
              <p:cNvSpPr/>
              <p:nvPr/>
            </p:nvSpPr>
            <p:spPr>
              <a:xfrm flipV="1">
                <a:off x="3288751" y="1175131"/>
                <a:ext cx="622596" cy="56504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802" name="Line"/>
              <p:cNvSpPr/>
              <p:nvPr/>
            </p:nvSpPr>
            <p:spPr>
              <a:xfrm>
                <a:off x="2260800" y="1078826"/>
                <a:ext cx="579041" cy="568372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803" name="Line"/>
              <p:cNvSpPr/>
              <p:nvPr/>
            </p:nvSpPr>
            <p:spPr>
              <a:xfrm>
                <a:off x="2336465" y="867017"/>
                <a:ext cx="1483214" cy="87830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1815" name="Group"/>
            <p:cNvGrpSpPr/>
            <p:nvPr/>
          </p:nvGrpSpPr>
          <p:grpSpPr>
            <a:xfrm>
              <a:off x="6791302" y="1418231"/>
              <a:ext cx="3700126" cy="2768077"/>
              <a:chOff x="0" y="0"/>
              <a:chExt cx="3700124" cy="2768076"/>
            </a:xfrm>
          </p:grpSpPr>
          <p:sp>
            <p:nvSpPr>
              <p:cNvPr id="1805" name="Circle"/>
              <p:cNvSpPr/>
              <p:nvPr/>
            </p:nvSpPr>
            <p:spPr>
              <a:xfrm>
                <a:off x="1608675" y="663638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806" name="Circle"/>
              <p:cNvSpPr/>
              <p:nvPr/>
            </p:nvSpPr>
            <p:spPr>
              <a:xfrm>
                <a:off x="1756209" y="2165668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807" name="Circle"/>
              <p:cNvSpPr/>
              <p:nvPr/>
            </p:nvSpPr>
            <p:spPr>
              <a:xfrm>
                <a:off x="3097717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808" name="Circle"/>
              <p:cNvSpPr/>
              <p:nvPr/>
            </p:nvSpPr>
            <p:spPr>
              <a:xfrm>
                <a:off x="0" y="1419595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809" name="Circle"/>
              <p:cNvSpPr/>
              <p:nvPr/>
            </p:nvSpPr>
            <p:spPr>
              <a:xfrm>
                <a:off x="3097717" y="1193722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810" name="Line"/>
              <p:cNvSpPr/>
              <p:nvPr/>
            </p:nvSpPr>
            <p:spPr>
              <a:xfrm flipV="1">
                <a:off x="2312630" y="1718908"/>
                <a:ext cx="854764" cy="60863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811" name="Line"/>
              <p:cNvSpPr/>
              <p:nvPr/>
            </p:nvSpPr>
            <p:spPr>
              <a:xfrm flipV="1">
                <a:off x="2141888" y="448961"/>
                <a:ext cx="992325" cy="36287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812" name="Line"/>
              <p:cNvSpPr/>
              <p:nvPr/>
            </p:nvSpPr>
            <p:spPr>
              <a:xfrm flipH="1" flipV="1">
                <a:off x="1930640" y="1254462"/>
                <a:ext cx="81575" cy="926673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813" name="Line"/>
              <p:cNvSpPr/>
              <p:nvPr/>
            </p:nvSpPr>
            <p:spPr>
              <a:xfrm>
                <a:off x="578638" y="1846122"/>
                <a:ext cx="1199630" cy="50853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814" name="Line"/>
              <p:cNvSpPr/>
              <p:nvPr/>
            </p:nvSpPr>
            <p:spPr>
              <a:xfrm>
                <a:off x="2192167" y="1055702"/>
                <a:ext cx="938945" cy="29260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Connected Components"/>
          <p:cNvSpPr txBox="1"/>
          <p:nvPr>
            <p:ph type="title"/>
          </p:nvPr>
        </p:nvSpPr>
        <p:spPr>
          <a:xfrm>
            <a:off x="0" y="-11702"/>
            <a:ext cx="13004801" cy="132421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Connected Components</a:t>
            </a:r>
          </a:p>
        </p:txBody>
      </p:sp>
      <p:grpSp>
        <p:nvGrpSpPr>
          <p:cNvPr id="1859" name="Group"/>
          <p:cNvGrpSpPr/>
          <p:nvPr/>
        </p:nvGrpSpPr>
        <p:grpSpPr>
          <a:xfrm>
            <a:off x="1459427" y="3813269"/>
            <a:ext cx="10491429" cy="5263605"/>
            <a:chOff x="0" y="77985"/>
            <a:chExt cx="10491427" cy="5263604"/>
          </a:xfrm>
        </p:grpSpPr>
        <p:grpSp>
          <p:nvGrpSpPr>
            <p:cNvPr id="1825" name="Group"/>
            <p:cNvGrpSpPr/>
            <p:nvPr/>
          </p:nvGrpSpPr>
          <p:grpSpPr>
            <a:xfrm>
              <a:off x="0" y="430172"/>
              <a:ext cx="1540497" cy="1581565"/>
              <a:chOff x="0" y="0"/>
              <a:chExt cx="1540496" cy="1581564"/>
            </a:xfrm>
          </p:grpSpPr>
          <p:sp>
            <p:nvSpPr>
              <p:cNvPr id="1819" name="Circle"/>
              <p:cNvSpPr/>
              <p:nvPr/>
            </p:nvSpPr>
            <p:spPr>
              <a:xfrm>
                <a:off x="0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820" name="Circle"/>
              <p:cNvSpPr/>
              <p:nvPr/>
            </p:nvSpPr>
            <p:spPr>
              <a:xfrm>
                <a:off x="0" y="979156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821" name="Circle"/>
              <p:cNvSpPr/>
              <p:nvPr/>
            </p:nvSpPr>
            <p:spPr>
              <a:xfrm>
                <a:off x="938088" y="44907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822" name="Line"/>
              <p:cNvSpPr/>
              <p:nvPr/>
            </p:nvSpPr>
            <p:spPr>
              <a:xfrm flipV="1">
                <a:off x="301203" y="609305"/>
                <a:ext cx="1" cy="36295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823" name="Line"/>
              <p:cNvSpPr/>
              <p:nvPr/>
            </p:nvSpPr>
            <p:spPr>
              <a:xfrm flipV="1">
                <a:off x="592475" y="917381"/>
                <a:ext cx="379677" cy="253747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824" name="Line"/>
              <p:cNvSpPr/>
              <p:nvPr/>
            </p:nvSpPr>
            <p:spPr>
              <a:xfrm>
                <a:off x="592475" y="428076"/>
                <a:ext cx="361309" cy="171171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1833" name="Group"/>
            <p:cNvGrpSpPr/>
            <p:nvPr/>
          </p:nvGrpSpPr>
          <p:grpSpPr>
            <a:xfrm>
              <a:off x="2978688" y="2794261"/>
              <a:ext cx="2831794" cy="2547329"/>
              <a:chOff x="0" y="0"/>
              <a:chExt cx="2831792" cy="2547328"/>
            </a:xfrm>
          </p:grpSpPr>
          <p:sp>
            <p:nvSpPr>
              <p:cNvPr id="1826" name="Circle"/>
              <p:cNvSpPr/>
              <p:nvPr/>
            </p:nvSpPr>
            <p:spPr>
              <a:xfrm>
                <a:off x="1436250" y="0"/>
                <a:ext cx="602409" cy="602408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827" name="Circle"/>
              <p:cNvSpPr/>
              <p:nvPr/>
            </p:nvSpPr>
            <p:spPr>
              <a:xfrm>
                <a:off x="1142305" y="1297431"/>
                <a:ext cx="602409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828" name="Circle"/>
              <p:cNvSpPr/>
              <p:nvPr/>
            </p:nvSpPr>
            <p:spPr>
              <a:xfrm>
                <a:off x="0" y="1944920"/>
                <a:ext cx="602408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829" name="Circle"/>
              <p:cNvSpPr/>
              <p:nvPr/>
            </p:nvSpPr>
            <p:spPr>
              <a:xfrm>
                <a:off x="2229384" y="1020894"/>
                <a:ext cx="602409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830" name="Line"/>
              <p:cNvSpPr/>
              <p:nvPr/>
            </p:nvSpPr>
            <p:spPr>
              <a:xfrm flipV="1">
                <a:off x="571700" y="1761001"/>
                <a:ext cx="626846" cy="36491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831" name="Line"/>
              <p:cNvSpPr/>
              <p:nvPr/>
            </p:nvSpPr>
            <p:spPr>
              <a:xfrm flipV="1">
                <a:off x="1550857" y="592682"/>
                <a:ext cx="133632" cy="71567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832" name="Line"/>
              <p:cNvSpPr/>
              <p:nvPr/>
            </p:nvSpPr>
            <p:spPr>
              <a:xfrm flipV="1">
                <a:off x="1751526" y="1418570"/>
                <a:ext cx="467228" cy="119996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1834" name="Circle"/>
            <p:cNvSpPr/>
            <p:nvPr/>
          </p:nvSpPr>
          <p:spPr>
            <a:xfrm>
              <a:off x="481109" y="3184836"/>
              <a:ext cx="602409" cy="602409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grpSp>
          <p:nvGrpSpPr>
            <p:cNvPr id="1847" name="Group"/>
            <p:cNvGrpSpPr/>
            <p:nvPr/>
          </p:nvGrpSpPr>
          <p:grpSpPr>
            <a:xfrm>
              <a:off x="3094303" y="77985"/>
              <a:ext cx="4447167" cy="2187316"/>
              <a:chOff x="0" y="0"/>
              <a:chExt cx="4447166" cy="2187314"/>
            </a:xfrm>
          </p:grpSpPr>
          <p:sp>
            <p:nvSpPr>
              <p:cNvPr id="1835" name="Circle"/>
              <p:cNvSpPr/>
              <p:nvPr/>
            </p:nvSpPr>
            <p:spPr>
              <a:xfrm>
                <a:off x="373406" y="0"/>
                <a:ext cx="602409" cy="602408"/>
              </a:xfrm>
              <a:prstGeom prst="ellipse">
                <a:avLst/>
              </a:prstGeom>
              <a:blipFill rotWithShape="1">
                <a:blip r:embed="rId5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836" name="Circle"/>
              <p:cNvSpPr/>
              <p:nvPr/>
            </p:nvSpPr>
            <p:spPr>
              <a:xfrm>
                <a:off x="1742707" y="571823"/>
                <a:ext cx="602409" cy="602408"/>
              </a:xfrm>
              <a:prstGeom prst="ellipse">
                <a:avLst/>
              </a:prstGeom>
              <a:blipFill rotWithShape="1">
                <a:blip r:embed="rId5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837" name="Circle"/>
              <p:cNvSpPr/>
              <p:nvPr/>
            </p:nvSpPr>
            <p:spPr>
              <a:xfrm>
                <a:off x="0" y="1441169"/>
                <a:ext cx="602408" cy="602409"/>
              </a:xfrm>
              <a:prstGeom prst="ellipse">
                <a:avLst/>
              </a:prstGeom>
              <a:blipFill rotWithShape="1">
                <a:blip r:embed="rId5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838" name="Circle"/>
              <p:cNvSpPr/>
              <p:nvPr/>
            </p:nvSpPr>
            <p:spPr>
              <a:xfrm>
                <a:off x="2732131" y="1584906"/>
                <a:ext cx="602408" cy="602409"/>
              </a:xfrm>
              <a:prstGeom prst="ellipse">
                <a:avLst/>
              </a:prstGeom>
              <a:blipFill rotWithShape="1">
                <a:blip r:embed="rId5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839" name="Circle"/>
              <p:cNvSpPr/>
              <p:nvPr/>
            </p:nvSpPr>
            <p:spPr>
              <a:xfrm>
                <a:off x="3844758" y="682153"/>
                <a:ext cx="602409" cy="602409"/>
              </a:xfrm>
              <a:prstGeom prst="ellipse">
                <a:avLst/>
              </a:prstGeom>
              <a:blipFill rotWithShape="1">
                <a:blip r:embed="rId5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840" name="Line"/>
              <p:cNvSpPr/>
              <p:nvPr/>
            </p:nvSpPr>
            <p:spPr>
              <a:xfrm flipV="1">
                <a:off x="552824" y="1035658"/>
                <a:ext cx="1213024" cy="60719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841" name="Line"/>
              <p:cNvSpPr/>
              <p:nvPr/>
            </p:nvSpPr>
            <p:spPr>
              <a:xfrm flipV="1">
                <a:off x="402616" y="593805"/>
                <a:ext cx="173897" cy="86803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842" name="Line"/>
              <p:cNvSpPr/>
              <p:nvPr/>
            </p:nvSpPr>
            <p:spPr>
              <a:xfrm>
                <a:off x="960828" y="428678"/>
                <a:ext cx="788551" cy="33435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843" name="Line"/>
              <p:cNvSpPr/>
              <p:nvPr/>
            </p:nvSpPr>
            <p:spPr>
              <a:xfrm>
                <a:off x="584747" y="1818513"/>
                <a:ext cx="2136569" cy="6974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844" name="Line"/>
              <p:cNvSpPr/>
              <p:nvPr/>
            </p:nvSpPr>
            <p:spPr>
              <a:xfrm flipV="1">
                <a:off x="3288751" y="1175131"/>
                <a:ext cx="622596" cy="56504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845" name="Line"/>
              <p:cNvSpPr/>
              <p:nvPr/>
            </p:nvSpPr>
            <p:spPr>
              <a:xfrm>
                <a:off x="2260800" y="1078826"/>
                <a:ext cx="579041" cy="568372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846" name="Line"/>
              <p:cNvSpPr/>
              <p:nvPr/>
            </p:nvSpPr>
            <p:spPr>
              <a:xfrm>
                <a:off x="2336465" y="867017"/>
                <a:ext cx="1483214" cy="87830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1858" name="Group"/>
            <p:cNvGrpSpPr/>
            <p:nvPr/>
          </p:nvGrpSpPr>
          <p:grpSpPr>
            <a:xfrm>
              <a:off x="6791302" y="1418231"/>
              <a:ext cx="3700126" cy="2768077"/>
              <a:chOff x="0" y="0"/>
              <a:chExt cx="3700124" cy="2768076"/>
            </a:xfrm>
          </p:grpSpPr>
          <p:sp>
            <p:nvSpPr>
              <p:cNvPr id="1848" name="Circle"/>
              <p:cNvSpPr/>
              <p:nvPr/>
            </p:nvSpPr>
            <p:spPr>
              <a:xfrm>
                <a:off x="1608675" y="663638"/>
                <a:ext cx="602409" cy="602408"/>
              </a:xfrm>
              <a:prstGeom prst="ellipse">
                <a:avLst/>
              </a:prstGeom>
              <a:blipFill rotWithShape="1">
                <a:blip r:embed="rId6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849" name="Circle"/>
              <p:cNvSpPr/>
              <p:nvPr/>
            </p:nvSpPr>
            <p:spPr>
              <a:xfrm>
                <a:off x="1756209" y="2165668"/>
                <a:ext cx="602409" cy="602409"/>
              </a:xfrm>
              <a:prstGeom prst="ellipse">
                <a:avLst/>
              </a:prstGeom>
              <a:blipFill rotWithShape="1">
                <a:blip r:embed="rId6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850" name="Circle"/>
              <p:cNvSpPr/>
              <p:nvPr/>
            </p:nvSpPr>
            <p:spPr>
              <a:xfrm>
                <a:off x="3097717" y="0"/>
                <a:ext cx="602408" cy="602408"/>
              </a:xfrm>
              <a:prstGeom prst="ellipse">
                <a:avLst/>
              </a:prstGeom>
              <a:blipFill rotWithShape="1">
                <a:blip r:embed="rId6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851" name="Circle"/>
              <p:cNvSpPr/>
              <p:nvPr/>
            </p:nvSpPr>
            <p:spPr>
              <a:xfrm>
                <a:off x="0" y="1419595"/>
                <a:ext cx="602408" cy="602409"/>
              </a:xfrm>
              <a:prstGeom prst="ellipse">
                <a:avLst/>
              </a:prstGeom>
              <a:blipFill rotWithShape="1">
                <a:blip r:embed="rId6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852" name="Circle"/>
              <p:cNvSpPr/>
              <p:nvPr/>
            </p:nvSpPr>
            <p:spPr>
              <a:xfrm>
                <a:off x="3097717" y="1193722"/>
                <a:ext cx="602408" cy="602409"/>
              </a:xfrm>
              <a:prstGeom prst="ellipse">
                <a:avLst/>
              </a:prstGeom>
              <a:blipFill rotWithShape="1">
                <a:blip r:embed="rId6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853" name="Line"/>
              <p:cNvSpPr/>
              <p:nvPr/>
            </p:nvSpPr>
            <p:spPr>
              <a:xfrm flipV="1">
                <a:off x="2312630" y="1718908"/>
                <a:ext cx="854764" cy="60863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854" name="Line"/>
              <p:cNvSpPr/>
              <p:nvPr/>
            </p:nvSpPr>
            <p:spPr>
              <a:xfrm flipV="1">
                <a:off x="2141888" y="448961"/>
                <a:ext cx="992325" cy="36287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855" name="Line"/>
              <p:cNvSpPr/>
              <p:nvPr/>
            </p:nvSpPr>
            <p:spPr>
              <a:xfrm flipH="1" flipV="1">
                <a:off x="1930640" y="1254462"/>
                <a:ext cx="81575" cy="926673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856" name="Line"/>
              <p:cNvSpPr/>
              <p:nvPr/>
            </p:nvSpPr>
            <p:spPr>
              <a:xfrm>
                <a:off x="578638" y="1846122"/>
                <a:ext cx="1199630" cy="50853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857" name="Line"/>
              <p:cNvSpPr/>
              <p:nvPr/>
            </p:nvSpPr>
            <p:spPr>
              <a:xfrm>
                <a:off x="2192167" y="1055702"/>
                <a:ext cx="938945" cy="29260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sp>
        <p:nvSpPr>
          <p:cNvPr id="1860" name="Sometimes a graph is split into multiple components. It’s useful to be able to identify and count these components."/>
          <p:cNvSpPr txBox="1"/>
          <p:nvPr/>
        </p:nvSpPr>
        <p:spPr>
          <a:xfrm>
            <a:off x="371850" y="1427077"/>
            <a:ext cx="12261100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Sometimes a graph is split into multiple components. It’s useful to be able to identify and count these components.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Connected Components"/>
          <p:cNvSpPr txBox="1"/>
          <p:nvPr>
            <p:ph type="title"/>
          </p:nvPr>
        </p:nvSpPr>
        <p:spPr>
          <a:xfrm>
            <a:off x="0" y="-11702"/>
            <a:ext cx="13004801" cy="132421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Connected Components</a:t>
            </a:r>
          </a:p>
        </p:txBody>
      </p:sp>
      <p:grpSp>
        <p:nvGrpSpPr>
          <p:cNvPr id="1903" name="Group"/>
          <p:cNvGrpSpPr/>
          <p:nvPr/>
        </p:nvGrpSpPr>
        <p:grpSpPr>
          <a:xfrm>
            <a:off x="1459427" y="3813269"/>
            <a:ext cx="10491429" cy="5263605"/>
            <a:chOff x="0" y="77985"/>
            <a:chExt cx="10491427" cy="5263604"/>
          </a:xfrm>
        </p:grpSpPr>
        <p:grpSp>
          <p:nvGrpSpPr>
            <p:cNvPr id="1869" name="Group"/>
            <p:cNvGrpSpPr/>
            <p:nvPr/>
          </p:nvGrpSpPr>
          <p:grpSpPr>
            <a:xfrm>
              <a:off x="0" y="430172"/>
              <a:ext cx="1540497" cy="1581565"/>
              <a:chOff x="0" y="0"/>
              <a:chExt cx="1540496" cy="1581564"/>
            </a:xfrm>
          </p:grpSpPr>
          <p:sp>
            <p:nvSpPr>
              <p:cNvPr id="1863" name="Circle"/>
              <p:cNvSpPr/>
              <p:nvPr/>
            </p:nvSpPr>
            <p:spPr>
              <a:xfrm>
                <a:off x="0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864" name="Circle"/>
              <p:cNvSpPr/>
              <p:nvPr/>
            </p:nvSpPr>
            <p:spPr>
              <a:xfrm>
                <a:off x="0" y="979156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865" name="Circle"/>
              <p:cNvSpPr/>
              <p:nvPr/>
            </p:nvSpPr>
            <p:spPr>
              <a:xfrm>
                <a:off x="938088" y="44907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866" name="Line"/>
              <p:cNvSpPr/>
              <p:nvPr/>
            </p:nvSpPr>
            <p:spPr>
              <a:xfrm flipV="1">
                <a:off x="301203" y="609305"/>
                <a:ext cx="1" cy="36295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867" name="Line"/>
              <p:cNvSpPr/>
              <p:nvPr/>
            </p:nvSpPr>
            <p:spPr>
              <a:xfrm flipV="1">
                <a:off x="592475" y="917381"/>
                <a:ext cx="379677" cy="253747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868" name="Line"/>
              <p:cNvSpPr/>
              <p:nvPr/>
            </p:nvSpPr>
            <p:spPr>
              <a:xfrm>
                <a:off x="592475" y="428076"/>
                <a:ext cx="361309" cy="171171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1877" name="Group"/>
            <p:cNvGrpSpPr/>
            <p:nvPr/>
          </p:nvGrpSpPr>
          <p:grpSpPr>
            <a:xfrm>
              <a:off x="2978688" y="2794261"/>
              <a:ext cx="2831794" cy="2547329"/>
              <a:chOff x="0" y="0"/>
              <a:chExt cx="2831792" cy="2547328"/>
            </a:xfrm>
          </p:grpSpPr>
          <p:sp>
            <p:nvSpPr>
              <p:cNvPr id="1870" name="Circle"/>
              <p:cNvSpPr/>
              <p:nvPr/>
            </p:nvSpPr>
            <p:spPr>
              <a:xfrm>
                <a:off x="1436250" y="0"/>
                <a:ext cx="602409" cy="602408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871" name="Circle"/>
              <p:cNvSpPr/>
              <p:nvPr/>
            </p:nvSpPr>
            <p:spPr>
              <a:xfrm>
                <a:off x="1142305" y="1297431"/>
                <a:ext cx="602409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872" name="Circle"/>
              <p:cNvSpPr/>
              <p:nvPr/>
            </p:nvSpPr>
            <p:spPr>
              <a:xfrm>
                <a:off x="0" y="1944920"/>
                <a:ext cx="602408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873" name="Circle"/>
              <p:cNvSpPr/>
              <p:nvPr/>
            </p:nvSpPr>
            <p:spPr>
              <a:xfrm>
                <a:off x="2229384" y="1020894"/>
                <a:ext cx="602409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874" name="Line"/>
              <p:cNvSpPr/>
              <p:nvPr/>
            </p:nvSpPr>
            <p:spPr>
              <a:xfrm flipV="1">
                <a:off x="571700" y="1761001"/>
                <a:ext cx="626846" cy="36491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875" name="Line"/>
              <p:cNvSpPr/>
              <p:nvPr/>
            </p:nvSpPr>
            <p:spPr>
              <a:xfrm flipV="1">
                <a:off x="1550857" y="592682"/>
                <a:ext cx="133632" cy="71567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876" name="Line"/>
              <p:cNvSpPr/>
              <p:nvPr/>
            </p:nvSpPr>
            <p:spPr>
              <a:xfrm flipV="1">
                <a:off x="1751526" y="1418570"/>
                <a:ext cx="467228" cy="119996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1878" name="Circle"/>
            <p:cNvSpPr/>
            <p:nvPr/>
          </p:nvSpPr>
          <p:spPr>
            <a:xfrm>
              <a:off x="481109" y="3184836"/>
              <a:ext cx="602409" cy="602409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grpSp>
          <p:nvGrpSpPr>
            <p:cNvPr id="1891" name="Group"/>
            <p:cNvGrpSpPr/>
            <p:nvPr/>
          </p:nvGrpSpPr>
          <p:grpSpPr>
            <a:xfrm>
              <a:off x="3094303" y="77985"/>
              <a:ext cx="4447167" cy="2187316"/>
              <a:chOff x="0" y="0"/>
              <a:chExt cx="4447166" cy="2187314"/>
            </a:xfrm>
          </p:grpSpPr>
          <p:sp>
            <p:nvSpPr>
              <p:cNvPr id="1879" name="Circle"/>
              <p:cNvSpPr/>
              <p:nvPr/>
            </p:nvSpPr>
            <p:spPr>
              <a:xfrm>
                <a:off x="373406" y="0"/>
                <a:ext cx="602409" cy="602408"/>
              </a:xfrm>
              <a:prstGeom prst="ellipse">
                <a:avLst/>
              </a:prstGeom>
              <a:blipFill rotWithShape="1">
                <a:blip r:embed="rId5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880" name="Circle"/>
              <p:cNvSpPr/>
              <p:nvPr/>
            </p:nvSpPr>
            <p:spPr>
              <a:xfrm>
                <a:off x="1742707" y="571823"/>
                <a:ext cx="602409" cy="602408"/>
              </a:xfrm>
              <a:prstGeom prst="ellipse">
                <a:avLst/>
              </a:prstGeom>
              <a:blipFill rotWithShape="1">
                <a:blip r:embed="rId5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881" name="Circle"/>
              <p:cNvSpPr/>
              <p:nvPr/>
            </p:nvSpPr>
            <p:spPr>
              <a:xfrm>
                <a:off x="0" y="1441169"/>
                <a:ext cx="602408" cy="602409"/>
              </a:xfrm>
              <a:prstGeom prst="ellipse">
                <a:avLst/>
              </a:prstGeom>
              <a:blipFill rotWithShape="1">
                <a:blip r:embed="rId5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882" name="Circle"/>
              <p:cNvSpPr/>
              <p:nvPr/>
            </p:nvSpPr>
            <p:spPr>
              <a:xfrm>
                <a:off x="2732131" y="1584906"/>
                <a:ext cx="602408" cy="602409"/>
              </a:xfrm>
              <a:prstGeom prst="ellipse">
                <a:avLst/>
              </a:prstGeom>
              <a:blipFill rotWithShape="1">
                <a:blip r:embed="rId5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883" name="Circle"/>
              <p:cNvSpPr/>
              <p:nvPr/>
            </p:nvSpPr>
            <p:spPr>
              <a:xfrm>
                <a:off x="3844758" y="682153"/>
                <a:ext cx="602409" cy="602409"/>
              </a:xfrm>
              <a:prstGeom prst="ellipse">
                <a:avLst/>
              </a:prstGeom>
              <a:blipFill rotWithShape="1">
                <a:blip r:embed="rId5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884" name="Line"/>
              <p:cNvSpPr/>
              <p:nvPr/>
            </p:nvSpPr>
            <p:spPr>
              <a:xfrm flipV="1">
                <a:off x="552824" y="1035658"/>
                <a:ext cx="1213024" cy="60719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885" name="Line"/>
              <p:cNvSpPr/>
              <p:nvPr/>
            </p:nvSpPr>
            <p:spPr>
              <a:xfrm flipV="1">
                <a:off x="402616" y="593805"/>
                <a:ext cx="173897" cy="86803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886" name="Line"/>
              <p:cNvSpPr/>
              <p:nvPr/>
            </p:nvSpPr>
            <p:spPr>
              <a:xfrm>
                <a:off x="960828" y="428678"/>
                <a:ext cx="788551" cy="33435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887" name="Line"/>
              <p:cNvSpPr/>
              <p:nvPr/>
            </p:nvSpPr>
            <p:spPr>
              <a:xfrm>
                <a:off x="584747" y="1818513"/>
                <a:ext cx="2136569" cy="6974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888" name="Line"/>
              <p:cNvSpPr/>
              <p:nvPr/>
            </p:nvSpPr>
            <p:spPr>
              <a:xfrm flipV="1">
                <a:off x="3288751" y="1175131"/>
                <a:ext cx="622596" cy="56504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889" name="Line"/>
              <p:cNvSpPr/>
              <p:nvPr/>
            </p:nvSpPr>
            <p:spPr>
              <a:xfrm>
                <a:off x="2260800" y="1078826"/>
                <a:ext cx="579041" cy="568372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890" name="Line"/>
              <p:cNvSpPr/>
              <p:nvPr/>
            </p:nvSpPr>
            <p:spPr>
              <a:xfrm>
                <a:off x="2336465" y="867017"/>
                <a:ext cx="1483214" cy="87830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1902" name="Group"/>
            <p:cNvGrpSpPr/>
            <p:nvPr/>
          </p:nvGrpSpPr>
          <p:grpSpPr>
            <a:xfrm>
              <a:off x="6791302" y="1418231"/>
              <a:ext cx="3700126" cy="2768077"/>
              <a:chOff x="0" y="0"/>
              <a:chExt cx="3700124" cy="2768076"/>
            </a:xfrm>
          </p:grpSpPr>
          <p:sp>
            <p:nvSpPr>
              <p:cNvPr id="1892" name="Circle"/>
              <p:cNvSpPr/>
              <p:nvPr/>
            </p:nvSpPr>
            <p:spPr>
              <a:xfrm>
                <a:off x="1608675" y="663638"/>
                <a:ext cx="602409" cy="602408"/>
              </a:xfrm>
              <a:prstGeom prst="ellipse">
                <a:avLst/>
              </a:prstGeom>
              <a:blipFill rotWithShape="1">
                <a:blip r:embed="rId6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893" name="Circle"/>
              <p:cNvSpPr/>
              <p:nvPr/>
            </p:nvSpPr>
            <p:spPr>
              <a:xfrm>
                <a:off x="1756209" y="2165668"/>
                <a:ext cx="602409" cy="602409"/>
              </a:xfrm>
              <a:prstGeom prst="ellipse">
                <a:avLst/>
              </a:prstGeom>
              <a:blipFill rotWithShape="1">
                <a:blip r:embed="rId6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894" name="Circle"/>
              <p:cNvSpPr/>
              <p:nvPr/>
            </p:nvSpPr>
            <p:spPr>
              <a:xfrm>
                <a:off x="3097717" y="0"/>
                <a:ext cx="602408" cy="602408"/>
              </a:xfrm>
              <a:prstGeom prst="ellipse">
                <a:avLst/>
              </a:prstGeom>
              <a:blipFill rotWithShape="1">
                <a:blip r:embed="rId6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895" name="Circle"/>
              <p:cNvSpPr/>
              <p:nvPr/>
            </p:nvSpPr>
            <p:spPr>
              <a:xfrm>
                <a:off x="0" y="1419595"/>
                <a:ext cx="602408" cy="602409"/>
              </a:xfrm>
              <a:prstGeom prst="ellipse">
                <a:avLst/>
              </a:prstGeom>
              <a:blipFill rotWithShape="1">
                <a:blip r:embed="rId6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896" name="Circle"/>
              <p:cNvSpPr/>
              <p:nvPr/>
            </p:nvSpPr>
            <p:spPr>
              <a:xfrm>
                <a:off x="3097717" y="1193722"/>
                <a:ext cx="602408" cy="602409"/>
              </a:xfrm>
              <a:prstGeom prst="ellipse">
                <a:avLst/>
              </a:prstGeom>
              <a:blipFill rotWithShape="1">
                <a:blip r:embed="rId6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/>
              <a:p>
                <a: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897" name="Line"/>
              <p:cNvSpPr/>
              <p:nvPr/>
            </p:nvSpPr>
            <p:spPr>
              <a:xfrm flipV="1">
                <a:off x="2312630" y="1718908"/>
                <a:ext cx="854764" cy="60863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898" name="Line"/>
              <p:cNvSpPr/>
              <p:nvPr/>
            </p:nvSpPr>
            <p:spPr>
              <a:xfrm flipV="1">
                <a:off x="2141888" y="448961"/>
                <a:ext cx="992325" cy="36287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899" name="Line"/>
              <p:cNvSpPr/>
              <p:nvPr/>
            </p:nvSpPr>
            <p:spPr>
              <a:xfrm flipH="1" flipV="1">
                <a:off x="1930640" y="1254462"/>
                <a:ext cx="81575" cy="926673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900" name="Line"/>
              <p:cNvSpPr/>
              <p:nvPr/>
            </p:nvSpPr>
            <p:spPr>
              <a:xfrm>
                <a:off x="578638" y="1846122"/>
                <a:ext cx="1199630" cy="50853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901" name="Line"/>
              <p:cNvSpPr/>
              <p:nvPr/>
            </p:nvSpPr>
            <p:spPr>
              <a:xfrm>
                <a:off x="2192167" y="1055702"/>
                <a:ext cx="938945" cy="29260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sp>
        <p:nvSpPr>
          <p:cNvPr id="1904" name="Assign an integer value to each group to be able to tell them apart."/>
          <p:cNvSpPr txBox="1"/>
          <p:nvPr/>
        </p:nvSpPr>
        <p:spPr>
          <a:xfrm>
            <a:off x="743722" y="1703826"/>
            <a:ext cx="1151735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Assign an integer value to each group to be able to tell them apart.</a:t>
            </a:r>
          </a:p>
        </p:txBody>
      </p:sp>
      <p:sp>
        <p:nvSpPr>
          <p:cNvPr id="1905" name="0"/>
          <p:cNvSpPr txBox="1"/>
          <p:nvPr/>
        </p:nvSpPr>
        <p:spPr>
          <a:xfrm>
            <a:off x="1518968" y="3630878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906" name="0"/>
          <p:cNvSpPr txBox="1"/>
          <p:nvPr/>
        </p:nvSpPr>
        <p:spPr>
          <a:xfrm>
            <a:off x="2974327" y="4577853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907" name="0"/>
          <p:cNvSpPr txBox="1"/>
          <p:nvPr/>
        </p:nvSpPr>
        <p:spPr>
          <a:xfrm>
            <a:off x="1133388" y="545923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908" name="2"/>
          <p:cNvSpPr txBox="1"/>
          <p:nvPr/>
        </p:nvSpPr>
        <p:spPr>
          <a:xfrm>
            <a:off x="2031164" y="6340607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909" name="1"/>
          <p:cNvSpPr txBox="1"/>
          <p:nvPr/>
        </p:nvSpPr>
        <p:spPr>
          <a:xfrm>
            <a:off x="5044475" y="3236907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10" name="1"/>
          <p:cNvSpPr txBox="1"/>
          <p:nvPr/>
        </p:nvSpPr>
        <p:spPr>
          <a:xfrm>
            <a:off x="6417837" y="3806693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11" name="1"/>
          <p:cNvSpPr txBox="1"/>
          <p:nvPr/>
        </p:nvSpPr>
        <p:spPr>
          <a:xfrm>
            <a:off x="8496377" y="3950092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12" name="1"/>
          <p:cNvSpPr txBox="1"/>
          <p:nvPr/>
        </p:nvSpPr>
        <p:spPr>
          <a:xfrm>
            <a:off x="7426214" y="4897067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13" name="1"/>
          <p:cNvSpPr txBox="1"/>
          <p:nvPr/>
        </p:nvSpPr>
        <p:spPr>
          <a:xfrm>
            <a:off x="4486508" y="4761676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14" name="3"/>
          <p:cNvSpPr txBox="1"/>
          <p:nvPr/>
        </p:nvSpPr>
        <p:spPr>
          <a:xfrm>
            <a:off x="8614984" y="6118638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915" name="3"/>
          <p:cNvSpPr txBox="1"/>
          <p:nvPr/>
        </p:nvSpPr>
        <p:spPr>
          <a:xfrm>
            <a:off x="9971947" y="5245268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916" name="3"/>
          <p:cNvSpPr txBox="1"/>
          <p:nvPr/>
        </p:nvSpPr>
        <p:spPr>
          <a:xfrm>
            <a:off x="11492903" y="4634291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917" name="3"/>
          <p:cNvSpPr txBox="1"/>
          <p:nvPr/>
        </p:nvSpPr>
        <p:spPr>
          <a:xfrm>
            <a:off x="11521506" y="5810859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918" name="3"/>
          <p:cNvSpPr txBox="1"/>
          <p:nvPr/>
        </p:nvSpPr>
        <p:spPr>
          <a:xfrm>
            <a:off x="10352946" y="6823432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919" name="4"/>
          <p:cNvSpPr txBox="1"/>
          <p:nvPr/>
        </p:nvSpPr>
        <p:spPr>
          <a:xfrm>
            <a:off x="5953685" y="6015661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920" name="4"/>
          <p:cNvSpPr txBox="1"/>
          <p:nvPr/>
        </p:nvSpPr>
        <p:spPr>
          <a:xfrm>
            <a:off x="6753064" y="7011834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921" name="4"/>
          <p:cNvSpPr txBox="1"/>
          <p:nvPr/>
        </p:nvSpPr>
        <p:spPr>
          <a:xfrm>
            <a:off x="5469707" y="7335628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922" name="4"/>
          <p:cNvSpPr txBox="1"/>
          <p:nvPr/>
        </p:nvSpPr>
        <p:spPr>
          <a:xfrm>
            <a:off x="4284748" y="8003811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We can use a DFS to identify components. First, make sure all the nodes are labeled from [0, n) where n is the number of nodes."/>
          <p:cNvSpPr txBox="1"/>
          <p:nvPr/>
        </p:nvSpPr>
        <p:spPr>
          <a:xfrm>
            <a:off x="162366" y="207877"/>
            <a:ext cx="12680068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We can use a DFS to identify components. First, make sure all the nodes are labeled from [0, n) where n is the number of nodes.</a:t>
            </a:r>
          </a:p>
        </p:txBody>
      </p:sp>
      <p:grpSp>
        <p:nvGrpSpPr>
          <p:cNvPr id="1965" name="Group"/>
          <p:cNvGrpSpPr/>
          <p:nvPr/>
        </p:nvGrpSpPr>
        <p:grpSpPr>
          <a:xfrm>
            <a:off x="1256686" y="2746469"/>
            <a:ext cx="10491428" cy="5263605"/>
            <a:chOff x="0" y="77985"/>
            <a:chExt cx="10491427" cy="5263604"/>
          </a:xfrm>
        </p:grpSpPr>
        <p:grpSp>
          <p:nvGrpSpPr>
            <p:cNvPr id="1931" name="Group"/>
            <p:cNvGrpSpPr/>
            <p:nvPr/>
          </p:nvGrpSpPr>
          <p:grpSpPr>
            <a:xfrm>
              <a:off x="0" y="430172"/>
              <a:ext cx="1540497" cy="1581565"/>
              <a:chOff x="0" y="0"/>
              <a:chExt cx="1540496" cy="1581564"/>
            </a:xfrm>
          </p:grpSpPr>
          <p:sp>
            <p:nvSpPr>
              <p:cNvPr id="1925" name="6"/>
              <p:cNvSpPr/>
              <p:nvPr/>
            </p:nvSpPr>
            <p:spPr>
              <a:xfrm>
                <a:off x="0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  <p:sp>
            <p:nvSpPr>
              <p:cNvPr id="1926" name="7"/>
              <p:cNvSpPr/>
              <p:nvPr/>
            </p:nvSpPr>
            <p:spPr>
              <a:xfrm>
                <a:off x="0" y="979156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  <p:sp>
            <p:nvSpPr>
              <p:cNvPr id="1927" name="11"/>
              <p:cNvSpPr/>
              <p:nvPr/>
            </p:nvSpPr>
            <p:spPr>
              <a:xfrm>
                <a:off x="938088" y="44907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7463">
                  <a:defRPr sz="2392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  <p:sp>
            <p:nvSpPr>
              <p:cNvPr id="1928" name="Line"/>
              <p:cNvSpPr/>
              <p:nvPr/>
            </p:nvSpPr>
            <p:spPr>
              <a:xfrm flipV="1">
                <a:off x="301203" y="609305"/>
                <a:ext cx="1" cy="36295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929" name="Line"/>
              <p:cNvSpPr/>
              <p:nvPr/>
            </p:nvSpPr>
            <p:spPr>
              <a:xfrm flipV="1">
                <a:off x="592475" y="917381"/>
                <a:ext cx="379677" cy="253747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930" name="Line"/>
              <p:cNvSpPr/>
              <p:nvPr/>
            </p:nvSpPr>
            <p:spPr>
              <a:xfrm>
                <a:off x="592475" y="428076"/>
                <a:ext cx="361309" cy="171171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1939" name="Group"/>
            <p:cNvGrpSpPr/>
            <p:nvPr/>
          </p:nvGrpSpPr>
          <p:grpSpPr>
            <a:xfrm>
              <a:off x="2978688" y="2794261"/>
              <a:ext cx="2831794" cy="2547329"/>
              <a:chOff x="0" y="0"/>
              <a:chExt cx="2831792" cy="2547328"/>
            </a:xfrm>
          </p:grpSpPr>
          <p:sp>
            <p:nvSpPr>
              <p:cNvPr id="1932" name="1"/>
              <p:cNvSpPr/>
              <p:nvPr/>
            </p:nvSpPr>
            <p:spPr>
              <a:xfrm>
                <a:off x="1436250" y="0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1933" name="5"/>
              <p:cNvSpPr/>
              <p:nvPr/>
            </p:nvSpPr>
            <p:spPr>
              <a:xfrm>
                <a:off x="1142305" y="129743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1934" name="17"/>
              <p:cNvSpPr/>
              <p:nvPr/>
            </p:nvSpPr>
            <p:spPr>
              <a:xfrm>
                <a:off x="0" y="1944920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17</a:t>
                </a:r>
              </a:p>
            </p:txBody>
          </p:sp>
          <p:sp>
            <p:nvSpPr>
              <p:cNvPr id="1935" name="16"/>
              <p:cNvSpPr/>
              <p:nvPr/>
            </p:nvSpPr>
            <p:spPr>
              <a:xfrm>
                <a:off x="2229384" y="1020894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16</a:t>
                </a:r>
              </a:p>
            </p:txBody>
          </p:sp>
          <p:sp>
            <p:nvSpPr>
              <p:cNvPr id="1936" name="Line"/>
              <p:cNvSpPr/>
              <p:nvPr/>
            </p:nvSpPr>
            <p:spPr>
              <a:xfrm flipV="1">
                <a:off x="571700" y="1761001"/>
                <a:ext cx="626846" cy="36491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937" name="Line"/>
              <p:cNvSpPr/>
              <p:nvPr/>
            </p:nvSpPr>
            <p:spPr>
              <a:xfrm flipV="1">
                <a:off x="1550857" y="592682"/>
                <a:ext cx="133632" cy="71567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938" name="Line"/>
              <p:cNvSpPr/>
              <p:nvPr/>
            </p:nvSpPr>
            <p:spPr>
              <a:xfrm flipV="1">
                <a:off x="1751526" y="1418570"/>
                <a:ext cx="467228" cy="119996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1940" name="12"/>
            <p:cNvSpPr/>
            <p:nvPr/>
          </p:nvSpPr>
          <p:spPr>
            <a:xfrm>
              <a:off x="481109" y="3184836"/>
              <a:ext cx="602409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31622">
                <a:defRPr sz="2366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grpSp>
          <p:nvGrpSpPr>
            <p:cNvPr id="1953" name="Group"/>
            <p:cNvGrpSpPr/>
            <p:nvPr/>
          </p:nvGrpSpPr>
          <p:grpSpPr>
            <a:xfrm>
              <a:off x="3094303" y="77985"/>
              <a:ext cx="4447167" cy="2187316"/>
              <a:chOff x="0" y="0"/>
              <a:chExt cx="4447166" cy="2187314"/>
            </a:xfrm>
          </p:grpSpPr>
          <p:sp>
            <p:nvSpPr>
              <p:cNvPr id="1941" name="4"/>
              <p:cNvSpPr/>
              <p:nvPr/>
            </p:nvSpPr>
            <p:spPr>
              <a:xfrm>
                <a:off x="373406" y="0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1942" name="0"/>
              <p:cNvSpPr/>
              <p:nvPr/>
            </p:nvSpPr>
            <p:spPr>
              <a:xfrm>
                <a:off x="1742707" y="571823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1943" name="8"/>
              <p:cNvSpPr/>
              <p:nvPr/>
            </p:nvSpPr>
            <p:spPr>
              <a:xfrm>
                <a:off x="0" y="1441169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944" name="14"/>
              <p:cNvSpPr/>
              <p:nvPr/>
            </p:nvSpPr>
            <p:spPr>
              <a:xfrm>
                <a:off x="2732131" y="1584906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14</a:t>
                </a:r>
              </a:p>
            </p:txBody>
          </p:sp>
          <p:sp>
            <p:nvSpPr>
              <p:cNvPr id="1945" name="13"/>
              <p:cNvSpPr/>
              <p:nvPr/>
            </p:nvSpPr>
            <p:spPr>
              <a:xfrm>
                <a:off x="3844758" y="682153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13</a:t>
                </a:r>
              </a:p>
            </p:txBody>
          </p:sp>
          <p:sp>
            <p:nvSpPr>
              <p:cNvPr id="1946" name="Line"/>
              <p:cNvSpPr/>
              <p:nvPr/>
            </p:nvSpPr>
            <p:spPr>
              <a:xfrm flipV="1">
                <a:off x="552824" y="1035658"/>
                <a:ext cx="1213024" cy="60719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947" name="Line"/>
              <p:cNvSpPr/>
              <p:nvPr/>
            </p:nvSpPr>
            <p:spPr>
              <a:xfrm flipV="1">
                <a:off x="402616" y="593805"/>
                <a:ext cx="173897" cy="86803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948" name="Line"/>
              <p:cNvSpPr/>
              <p:nvPr/>
            </p:nvSpPr>
            <p:spPr>
              <a:xfrm>
                <a:off x="960828" y="428678"/>
                <a:ext cx="788551" cy="33435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949" name="Line"/>
              <p:cNvSpPr/>
              <p:nvPr/>
            </p:nvSpPr>
            <p:spPr>
              <a:xfrm>
                <a:off x="584747" y="1818513"/>
                <a:ext cx="2136569" cy="6974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950" name="Line"/>
              <p:cNvSpPr/>
              <p:nvPr/>
            </p:nvSpPr>
            <p:spPr>
              <a:xfrm flipV="1">
                <a:off x="3288751" y="1175131"/>
                <a:ext cx="622596" cy="56504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951" name="Line"/>
              <p:cNvSpPr/>
              <p:nvPr/>
            </p:nvSpPr>
            <p:spPr>
              <a:xfrm>
                <a:off x="2260800" y="1078826"/>
                <a:ext cx="579041" cy="568372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952" name="Line"/>
              <p:cNvSpPr/>
              <p:nvPr/>
            </p:nvSpPr>
            <p:spPr>
              <a:xfrm>
                <a:off x="2336465" y="867017"/>
                <a:ext cx="1483214" cy="87830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1964" name="Group"/>
            <p:cNvGrpSpPr/>
            <p:nvPr/>
          </p:nvGrpSpPr>
          <p:grpSpPr>
            <a:xfrm>
              <a:off x="6791302" y="1418231"/>
              <a:ext cx="3700126" cy="2768077"/>
              <a:chOff x="0" y="0"/>
              <a:chExt cx="3700124" cy="2768076"/>
            </a:xfrm>
          </p:grpSpPr>
          <p:sp>
            <p:nvSpPr>
              <p:cNvPr id="1954" name="15"/>
              <p:cNvSpPr/>
              <p:nvPr/>
            </p:nvSpPr>
            <p:spPr>
              <a:xfrm>
                <a:off x="1608675" y="663638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  <p:sp>
            <p:nvSpPr>
              <p:cNvPr id="1955" name="9"/>
              <p:cNvSpPr/>
              <p:nvPr/>
            </p:nvSpPr>
            <p:spPr>
              <a:xfrm>
                <a:off x="1756209" y="2165668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  <p:sp>
            <p:nvSpPr>
              <p:cNvPr id="1956" name="10"/>
              <p:cNvSpPr/>
              <p:nvPr/>
            </p:nvSpPr>
            <p:spPr>
              <a:xfrm>
                <a:off x="3097717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1957" name="3"/>
              <p:cNvSpPr/>
              <p:nvPr/>
            </p:nvSpPr>
            <p:spPr>
              <a:xfrm>
                <a:off x="0" y="1419595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1958" name="2"/>
              <p:cNvSpPr/>
              <p:nvPr/>
            </p:nvSpPr>
            <p:spPr>
              <a:xfrm>
                <a:off x="3097717" y="1193722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1959" name="Line"/>
              <p:cNvSpPr/>
              <p:nvPr/>
            </p:nvSpPr>
            <p:spPr>
              <a:xfrm flipV="1">
                <a:off x="2312630" y="1718908"/>
                <a:ext cx="854764" cy="60863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960" name="Line"/>
              <p:cNvSpPr/>
              <p:nvPr/>
            </p:nvSpPr>
            <p:spPr>
              <a:xfrm flipV="1">
                <a:off x="2141888" y="448961"/>
                <a:ext cx="992325" cy="36287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961" name="Line"/>
              <p:cNvSpPr/>
              <p:nvPr/>
            </p:nvSpPr>
            <p:spPr>
              <a:xfrm flipH="1" flipV="1">
                <a:off x="1930640" y="1254462"/>
                <a:ext cx="81575" cy="926673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962" name="Line"/>
              <p:cNvSpPr/>
              <p:nvPr/>
            </p:nvSpPr>
            <p:spPr>
              <a:xfrm>
                <a:off x="578638" y="1846122"/>
                <a:ext cx="1199630" cy="50853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963" name="Line"/>
              <p:cNvSpPr/>
              <p:nvPr/>
            </p:nvSpPr>
            <p:spPr>
              <a:xfrm>
                <a:off x="2192167" y="1055702"/>
                <a:ext cx="938945" cy="29260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Algorithm: Start a DFS at every node (except if it’s already been visited) and mark all reachable nodes as being part of the same component."/>
          <p:cNvSpPr txBox="1"/>
          <p:nvPr/>
        </p:nvSpPr>
        <p:spPr>
          <a:xfrm>
            <a:off x="58831" y="163427"/>
            <a:ext cx="12887137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Algorithm: Start a DFS at every node (except if it’s already been visited) and mark all reachable nodes as being part of the same component. </a:t>
            </a:r>
          </a:p>
        </p:txBody>
      </p:sp>
      <p:grpSp>
        <p:nvGrpSpPr>
          <p:cNvPr id="2008" name="Group"/>
          <p:cNvGrpSpPr/>
          <p:nvPr/>
        </p:nvGrpSpPr>
        <p:grpSpPr>
          <a:xfrm>
            <a:off x="1256686" y="2746469"/>
            <a:ext cx="10491428" cy="5263605"/>
            <a:chOff x="0" y="77985"/>
            <a:chExt cx="10491427" cy="5263604"/>
          </a:xfrm>
        </p:grpSpPr>
        <p:grpSp>
          <p:nvGrpSpPr>
            <p:cNvPr id="1975" name="Group"/>
            <p:cNvGrpSpPr/>
            <p:nvPr/>
          </p:nvGrpSpPr>
          <p:grpSpPr>
            <a:xfrm>
              <a:off x="2978688" y="2794261"/>
              <a:ext cx="2831794" cy="2547329"/>
              <a:chOff x="0" y="0"/>
              <a:chExt cx="2831792" cy="2547328"/>
            </a:xfrm>
          </p:grpSpPr>
          <p:sp>
            <p:nvSpPr>
              <p:cNvPr id="1968" name="1"/>
              <p:cNvSpPr/>
              <p:nvPr/>
            </p:nvSpPr>
            <p:spPr>
              <a:xfrm>
                <a:off x="1436250" y="0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1969" name="5"/>
              <p:cNvSpPr/>
              <p:nvPr/>
            </p:nvSpPr>
            <p:spPr>
              <a:xfrm>
                <a:off x="1142305" y="129743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1970" name="17"/>
              <p:cNvSpPr/>
              <p:nvPr/>
            </p:nvSpPr>
            <p:spPr>
              <a:xfrm>
                <a:off x="0" y="1944920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17</a:t>
                </a:r>
              </a:p>
            </p:txBody>
          </p:sp>
          <p:sp>
            <p:nvSpPr>
              <p:cNvPr id="1971" name="16"/>
              <p:cNvSpPr/>
              <p:nvPr/>
            </p:nvSpPr>
            <p:spPr>
              <a:xfrm>
                <a:off x="2229384" y="1020894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16</a:t>
                </a:r>
              </a:p>
            </p:txBody>
          </p:sp>
          <p:sp>
            <p:nvSpPr>
              <p:cNvPr id="1972" name="Line"/>
              <p:cNvSpPr/>
              <p:nvPr/>
            </p:nvSpPr>
            <p:spPr>
              <a:xfrm flipV="1">
                <a:off x="571700" y="1761001"/>
                <a:ext cx="626846" cy="36491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973" name="Line"/>
              <p:cNvSpPr/>
              <p:nvPr/>
            </p:nvSpPr>
            <p:spPr>
              <a:xfrm flipV="1">
                <a:off x="1550857" y="592682"/>
                <a:ext cx="133632" cy="71567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974" name="Line"/>
              <p:cNvSpPr/>
              <p:nvPr/>
            </p:nvSpPr>
            <p:spPr>
              <a:xfrm flipV="1">
                <a:off x="1751526" y="1418570"/>
                <a:ext cx="467228" cy="119996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1976" name="12"/>
            <p:cNvSpPr/>
            <p:nvPr/>
          </p:nvSpPr>
          <p:spPr>
            <a:xfrm>
              <a:off x="481109" y="3184836"/>
              <a:ext cx="602409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31622">
                <a:defRPr sz="2366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grpSp>
          <p:nvGrpSpPr>
            <p:cNvPr id="1989" name="Group"/>
            <p:cNvGrpSpPr/>
            <p:nvPr/>
          </p:nvGrpSpPr>
          <p:grpSpPr>
            <a:xfrm>
              <a:off x="3094303" y="77985"/>
              <a:ext cx="4447167" cy="2187316"/>
              <a:chOff x="0" y="0"/>
              <a:chExt cx="4447166" cy="2187314"/>
            </a:xfrm>
          </p:grpSpPr>
          <p:sp>
            <p:nvSpPr>
              <p:cNvPr id="1977" name="4"/>
              <p:cNvSpPr/>
              <p:nvPr/>
            </p:nvSpPr>
            <p:spPr>
              <a:xfrm>
                <a:off x="373406" y="0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1978" name="0"/>
              <p:cNvSpPr/>
              <p:nvPr/>
            </p:nvSpPr>
            <p:spPr>
              <a:xfrm>
                <a:off x="1742707" y="571823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1979" name="8"/>
              <p:cNvSpPr/>
              <p:nvPr/>
            </p:nvSpPr>
            <p:spPr>
              <a:xfrm>
                <a:off x="0" y="1441169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980" name="14"/>
              <p:cNvSpPr/>
              <p:nvPr/>
            </p:nvSpPr>
            <p:spPr>
              <a:xfrm>
                <a:off x="2732131" y="1584906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14</a:t>
                </a:r>
              </a:p>
            </p:txBody>
          </p:sp>
          <p:sp>
            <p:nvSpPr>
              <p:cNvPr id="1981" name="13"/>
              <p:cNvSpPr/>
              <p:nvPr/>
            </p:nvSpPr>
            <p:spPr>
              <a:xfrm>
                <a:off x="3844758" y="682153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13</a:t>
                </a:r>
              </a:p>
            </p:txBody>
          </p:sp>
          <p:sp>
            <p:nvSpPr>
              <p:cNvPr id="1982" name="Line"/>
              <p:cNvSpPr/>
              <p:nvPr/>
            </p:nvSpPr>
            <p:spPr>
              <a:xfrm flipV="1">
                <a:off x="552824" y="1035658"/>
                <a:ext cx="1213024" cy="60719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983" name="Line"/>
              <p:cNvSpPr/>
              <p:nvPr/>
            </p:nvSpPr>
            <p:spPr>
              <a:xfrm flipV="1">
                <a:off x="402616" y="593805"/>
                <a:ext cx="173897" cy="86803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984" name="Line"/>
              <p:cNvSpPr/>
              <p:nvPr/>
            </p:nvSpPr>
            <p:spPr>
              <a:xfrm>
                <a:off x="960828" y="428678"/>
                <a:ext cx="788551" cy="33435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985" name="Line"/>
              <p:cNvSpPr/>
              <p:nvPr/>
            </p:nvSpPr>
            <p:spPr>
              <a:xfrm>
                <a:off x="584747" y="1818513"/>
                <a:ext cx="2136569" cy="6974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986" name="Line"/>
              <p:cNvSpPr/>
              <p:nvPr/>
            </p:nvSpPr>
            <p:spPr>
              <a:xfrm flipV="1">
                <a:off x="3288751" y="1175131"/>
                <a:ext cx="622596" cy="56504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987" name="Line"/>
              <p:cNvSpPr/>
              <p:nvPr/>
            </p:nvSpPr>
            <p:spPr>
              <a:xfrm>
                <a:off x="2260800" y="1078826"/>
                <a:ext cx="579041" cy="568372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988" name="Line"/>
              <p:cNvSpPr/>
              <p:nvPr/>
            </p:nvSpPr>
            <p:spPr>
              <a:xfrm>
                <a:off x="2336465" y="867017"/>
                <a:ext cx="1483214" cy="87830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2000" name="Group"/>
            <p:cNvGrpSpPr/>
            <p:nvPr/>
          </p:nvGrpSpPr>
          <p:grpSpPr>
            <a:xfrm>
              <a:off x="6791302" y="1418231"/>
              <a:ext cx="3700126" cy="2768077"/>
              <a:chOff x="0" y="0"/>
              <a:chExt cx="3700124" cy="2768076"/>
            </a:xfrm>
          </p:grpSpPr>
          <p:sp>
            <p:nvSpPr>
              <p:cNvPr id="1990" name="15"/>
              <p:cNvSpPr/>
              <p:nvPr/>
            </p:nvSpPr>
            <p:spPr>
              <a:xfrm>
                <a:off x="1608675" y="663638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  <p:sp>
            <p:nvSpPr>
              <p:cNvPr id="1991" name="9"/>
              <p:cNvSpPr/>
              <p:nvPr/>
            </p:nvSpPr>
            <p:spPr>
              <a:xfrm>
                <a:off x="1756209" y="2165668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  <p:sp>
            <p:nvSpPr>
              <p:cNvPr id="1992" name="10"/>
              <p:cNvSpPr/>
              <p:nvPr/>
            </p:nvSpPr>
            <p:spPr>
              <a:xfrm>
                <a:off x="3097717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1993" name="3"/>
              <p:cNvSpPr/>
              <p:nvPr/>
            </p:nvSpPr>
            <p:spPr>
              <a:xfrm>
                <a:off x="0" y="1419595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1994" name="2"/>
              <p:cNvSpPr/>
              <p:nvPr/>
            </p:nvSpPr>
            <p:spPr>
              <a:xfrm>
                <a:off x="3097717" y="1193722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1995" name="Line"/>
              <p:cNvSpPr/>
              <p:nvPr/>
            </p:nvSpPr>
            <p:spPr>
              <a:xfrm flipV="1">
                <a:off x="2312630" y="1718908"/>
                <a:ext cx="854764" cy="60863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996" name="Line"/>
              <p:cNvSpPr/>
              <p:nvPr/>
            </p:nvSpPr>
            <p:spPr>
              <a:xfrm flipV="1">
                <a:off x="2141888" y="448961"/>
                <a:ext cx="992325" cy="36287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997" name="Line"/>
              <p:cNvSpPr/>
              <p:nvPr/>
            </p:nvSpPr>
            <p:spPr>
              <a:xfrm flipH="1" flipV="1">
                <a:off x="1930640" y="1254462"/>
                <a:ext cx="81575" cy="926673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998" name="Line"/>
              <p:cNvSpPr/>
              <p:nvPr/>
            </p:nvSpPr>
            <p:spPr>
              <a:xfrm>
                <a:off x="578638" y="1846122"/>
                <a:ext cx="1199630" cy="50853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999" name="Line"/>
              <p:cNvSpPr/>
              <p:nvPr/>
            </p:nvSpPr>
            <p:spPr>
              <a:xfrm>
                <a:off x="2192167" y="1055702"/>
                <a:ext cx="938945" cy="29260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2007" name="Group"/>
            <p:cNvGrpSpPr/>
            <p:nvPr/>
          </p:nvGrpSpPr>
          <p:grpSpPr>
            <a:xfrm>
              <a:off x="0" y="430172"/>
              <a:ext cx="1540497" cy="1581565"/>
              <a:chOff x="0" y="0"/>
              <a:chExt cx="1540496" cy="1581564"/>
            </a:xfrm>
          </p:grpSpPr>
          <p:sp>
            <p:nvSpPr>
              <p:cNvPr id="2001" name="6"/>
              <p:cNvSpPr/>
              <p:nvPr/>
            </p:nvSpPr>
            <p:spPr>
              <a:xfrm>
                <a:off x="0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  <p:sp>
            <p:nvSpPr>
              <p:cNvPr id="2002" name="7"/>
              <p:cNvSpPr/>
              <p:nvPr/>
            </p:nvSpPr>
            <p:spPr>
              <a:xfrm>
                <a:off x="0" y="979156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  <p:sp>
            <p:nvSpPr>
              <p:cNvPr id="2003" name="11"/>
              <p:cNvSpPr/>
              <p:nvPr/>
            </p:nvSpPr>
            <p:spPr>
              <a:xfrm>
                <a:off x="938088" y="44907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7463">
                  <a:defRPr sz="2392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  <p:sp>
            <p:nvSpPr>
              <p:cNvPr id="2004" name="Line"/>
              <p:cNvSpPr/>
              <p:nvPr/>
            </p:nvSpPr>
            <p:spPr>
              <a:xfrm flipV="1">
                <a:off x="301203" y="609305"/>
                <a:ext cx="1" cy="36295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005" name="Line"/>
              <p:cNvSpPr/>
              <p:nvPr/>
            </p:nvSpPr>
            <p:spPr>
              <a:xfrm flipV="1">
                <a:off x="592475" y="917381"/>
                <a:ext cx="379677" cy="253747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006" name="Line"/>
              <p:cNvSpPr/>
              <p:nvPr/>
            </p:nvSpPr>
            <p:spPr>
              <a:xfrm>
                <a:off x="592475" y="428076"/>
                <a:ext cx="361309" cy="171171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 to node 8"/>
          <p:cNvSpPr txBox="1"/>
          <p:nvPr/>
        </p:nvSpPr>
        <p:spPr>
          <a:xfrm>
            <a:off x="-128942" y="1797575"/>
            <a:ext cx="1326268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Go to node 8</a:t>
            </a:r>
          </a:p>
        </p:txBody>
      </p:sp>
      <p:sp>
        <p:nvSpPr>
          <p:cNvPr id="276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304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277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78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79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280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281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82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83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84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85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86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87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88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89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0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1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2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3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4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5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6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7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8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299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00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1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2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3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"/>
          <p:cNvGrpSpPr/>
          <p:nvPr/>
        </p:nvGrpSpPr>
        <p:grpSpPr>
          <a:xfrm>
            <a:off x="1256686" y="2746469"/>
            <a:ext cx="10491428" cy="5263605"/>
            <a:chOff x="0" y="77985"/>
            <a:chExt cx="10491427" cy="5263604"/>
          </a:xfrm>
        </p:grpSpPr>
        <p:grpSp>
          <p:nvGrpSpPr>
            <p:cNvPr id="2017" name="Group"/>
            <p:cNvGrpSpPr/>
            <p:nvPr/>
          </p:nvGrpSpPr>
          <p:grpSpPr>
            <a:xfrm>
              <a:off x="2978688" y="2794261"/>
              <a:ext cx="2831794" cy="2547329"/>
              <a:chOff x="0" y="0"/>
              <a:chExt cx="2831792" cy="2547328"/>
            </a:xfrm>
          </p:grpSpPr>
          <p:sp>
            <p:nvSpPr>
              <p:cNvPr id="2010" name="6"/>
              <p:cNvSpPr/>
              <p:nvPr/>
            </p:nvSpPr>
            <p:spPr>
              <a:xfrm>
                <a:off x="1436250" y="0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  <p:sp>
            <p:nvSpPr>
              <p:cNvPr id="2011" name="5"/>
              <p:cNvSpPr/>
              <p:nvPr/>
            </p:nvSpPr>
            <p:spPr>
              <a:xfrm>
                <a:off x="1142305" y="129743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2012" name="17"/>
              <p:cNvSpPr/>
              <p:nvPr/>
            </p:nvSpPr>
            <p:spPr>
              <a:xfrm>
                <a:off x="0" y="1944920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17</a:t>
                </a:r>
              </a:p>
            </p:txBody>
          </p:sp>
          <p:sp>
            <p:nvSpPr>
              <p:cNvPr id="2013" name="16"/>
              <p:cNvSpPr/>
              <p:nvPr/>
            </p:nvSpPr>
            <p:spPr>
              <a:xfrm>
                <a:off x="2229384" y="1020894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16</a:t>
                </a:r>
              </a:p>
            </p:txBody>
          </p:sp>
          <p:sp>
            <p:nvSpPr>
              <p:cNvPr id="2014" name="Line"/>
              <p:cNvSpPr/>
              <p:nvPr/>
            </p:nvSpPr>
            <p:spPr>
              <a:xfrm flipV="1">
                <a:off x="571700" y="1761001"/>
                <a:ext cx="626846" cy="36491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015" name="Line"/>
              <p:cNvSpPr/>
              <p:nvPr/>
            </p:nvSpPr>
            <p:spPr>
              <a:xfrm flipV="1">
                <a:off x="1550857" y="592682"/>
                <a:ext cx="133632" cy="71567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016" name="Line"/>
              <p:cNvSpPr/>
              <p:nvPr/>
            </p:nvSpPr>
            <p:spPr>
              <a:xfrm flipV="1">
                <a:off x="1751526" y="1418570"/>
                <a:ext cx="467228" cy="119996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2018" name="12"/>
            <p:cNvSpPr/>
            <p:nvPr/>
          </p:nvSpPr>
          <p:spPr>
            <a:xfrm>
              <a:off x="481109" y="3184836"/>
              <a:ext cx="602409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31622">
                <a:defRPr sz="2366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grpSp>
          <p:nvGrpSpPr>
            <p:cNvPr id="2031" name="Group"/>
            <p:cNvGrpSpPr/>
            <p:nvPr/>
          </p:nvGrpSpPr>
          <p:grpSpPr>
            <a:xfrm>
              <a:off x="3094303" y="77985"/>
              <a:ext cx="4447167" cy="2187316"/>
              <a:chOff x="0" y="0"/>
              <a:chExt cx="4447166" cy="2187314"/>
            </a:xfrm>
          </p:grpSpPr>
          <p:sp>
            <p:nvSpPr>
              <p:cNvPr id="2019" name="4"/>
              <p:cNvSpPr/>
              <p:nvPr/>
            </p:nvSpPr>
            <p:spPr>
              <a:xfrm>
                <a:off x="373406" y="0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020" name="0"/>
              <p:cNvSpPr/>
              <p:nvPr/>
            </p:nvSpPr>
            <p:spPr>
              <a:xfrm>
                <a:off x="1742707" y="571823"/>
                <a:ext cx="602409" cy="602408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2021" name="8"/>
              <p:cNvSpPr/>
              <p:nvPr/>
            </p:nvSpPr>
            <p:spPr>
              <a:xfrm>
                <a:off x="0" y="1441169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022" name="14"/>
              <p:cNvSpPr/>
              <p:nvPr/>
            </p:nvSpPr>
            <p:spPr>
              <a:xfrm>
                <a:off x="2732131" y="1584906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14</a:t>
                </a:r>
              </a:p>
            </p:txBody>
          </p:sp>
          <p:sp>
            <p:nvSpPr>
              <p:cNvPr id="2023" name="13"/>
              <p:cNvSpPr/>
              <p:nvPr/>
            </p:nvSpPr>
            <p:spPr>
              <a:xfrm>
                <a:off x="3844758" y="682153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13</a:t>
                </a:r>
              </a:p>
            </p:txBody>
          </p:sp>
          <p:sp>
            <p:nvSpPr>
              <p:cNvPr id="2024" name="Line"/>
              <p:cNvSpPr/>
              <p:nvPr/>
            </p:nvSpPr>
            <p:spPr>
              <a:xfrm flipV="1">
                <a:off x="552824" y="1035658"/>
                <a:ext cx="1213024" cy="60719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025" name="Line"/>
              <p:cNvSpPr/>
              <p:nvPr/>
            </p:nvSpPr>
            <p:spPr>
              <a:xfrm flipV="1">
                <a:off x="402616" y="593805"/>
                <a:ext cx="173897" cy="86803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026" name="Line"/>
              <p:cNvSpPr/>
              <p:nvPr/>
            </p:nvSpPr>
            <p:spPr>
              <a:xfrm>
                <a:off x="960828" y="428678"/>
                <a:ext cx="788551" cy="33435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027" name="Line"/>
              <p:cNvSpPr/>
              <p:nvPr/>
            </p:nvSpPr>
            <p:spPr>
              <a:xfrm>
                <a:off x="584747" y="1818513"/>
                <a:ext cx="2136569" cy="6974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028" name="Line"/>
              <p:cNvSpPr/>
              <p:nvPr/>
            </p:nvSpPr>
            <p:spPr>
              <a:xfrm flipV="1">
                <a:off x="3288751" y="1175131"/>
                <a:ext cx="622596" cy="56504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029" name="Line"/>
              <p:cNvSpPr/>
              <p:nvPr/>
            </p:nvSpPr>
            <p:spPr>
              <a:xfrm>
                <a:off x="2260800" y="1078826"/>
                <a:ext cx="579041" cy="568372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030" name="Line"/>
              <p:cNvSpPr/>
              <p:nvPr/>
            </p:nvSpPr>
            <p:spPr>
              <a:xfrm>
                <a:off x="2336465" y="867017"/>
                <a:ext cx="1483214" cy="87830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2042" name="Group"/>
            <p:cNvGrpSpPr/>
            <p:nvPr/>
          </p:nvGrpSpPr>
          <p:grpSpPr>
            <a:xfrm>
              <a:off x="6791302" y="1418231"/>
              <a:ext cx="3700126" cy="2768077"/>
              <a:chOff x="0" y="0"/>
              <a:chExt cx="3700124" cy="2768076"/>
            </a:xfrm>
          </p:grpSpPr>
          <p:sp>
            <p:nvSpPr>
              <p:cNvPr id="2032" name="15"/>
              <p:cNvSpPr/>
              <p:nvPr/>
            </p:nvSpPr>
            <p:spPr>
              <a:xfrm>
                <a:off x="1608675" y="663638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  <p:sp>
            <p:nvSpPr>
              <p:cNvPr id="2033" name="9"/>
              <p:cNvSpPr/>
              <p:nvPr/>
            </p:nvSpPr>
            <p:spPr>
              <a:xfrm>
                <a:off x="1756209" y="2165668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  <p:sp>
            <p:nvSpPr>
              <p:cNvPr id="2034" name="10"/>
              <p:cNvSpPr/>
              <p:nvPr/>
            </p:nvSpPr>
            <p:spPr>
              <a:xfrm>
                <a:off x="3097717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2035" name="3"/>
              <p:cNvSpPr/>
              <p:nvPr/>
            </p:nvSpPr>
            <p:spPr>
              <a:xfrm>
                <a:off x="0" y="1419595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2036" name="2"/>
              <p:cNvSpPr/>
              <p:nvPr/>
            </p:nvSpPr>
            <p:spPr>
              <a:xfrm>
                <a:off x="3097717" y="1193722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037" name="Line"/>
              <p:cNvSpPr/>
              <p:nvPr/>
            </p:nvSpPr>
            <p:spPr>
              <a:xfrm flipV="1">
                <a:off x="2312630" y="1718908"/>
                <a:ext cx="854764" cy="60863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038" name="Line"/>
              <p:cNvSpPr/>
              <p:nvPr/>
            </p:nvSpPr>
            <p:spPr>
              <a:xfrm flipV="1">
                <a:off x="2141888" y="448961"/>
                <a:ext cx="992325" cy="36287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039" name="Line"/>
              <p:cNvSpPr/>
              <p:nvPr/>
            </p:nvSpPr>
            <p:spPr>
              <a:xfrm flipH="1" flipV="1">
                <a:off x="1930640" y="1254462"/>
                <a:ext cx="81575" cy="926673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040" name="Line"/>
              <p:cNvSpPr/>
              <p:nvPr/>
            </p:nvSpPr>
            <p:spPr>
              <a:xfrm>
                <a:off x="578638" y="1846122"/>
                <a:ext cx="1199630" cy="50853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041" name="Line"/>
              <p:cNvSpPr/>
              <p:nvPr/>
            </p:nvSpPr>
            <p:spPr>
              <a:xfrm>
                <a:off x="2192167" y="1055702"/>
                <a:ext cx="938945" cy="29260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2049" name="Group"/>
            <p:cNvGrpSpPr/>
            <p:nvPr/>
          </p:nvGrpSpPr>
          <p:grpSpPr>
            <a:xfrm>
              <a:off x="0" y="430172"/>
              <a:ext cx="1540497" cy="1581565"/>
              <a:chOff x="0" y="0"/>
              <a:chExt cx="1540496" cy="1581564"/>
            </a:xfrm>
          </p:grpSpPr>
          <p:sp>
            <p:nvSpPr>
              <p:cNvPr id="2043" name="6"/>
              <p:cNvSpPr/>
              <p:nvPr/>
            </p:nvSpPr>
            <p:spPr>
              <a:xfrm>
                <a:off x="0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  <p:sp>
            <p:nvSpPr>
              <p:cNvPr id="2044" name="7"/>
              <p:cNvSpPr/>
              <p:nvPr/>
            </p:nvSpPr>
            <p:spPr>
              <a:xfrm>
                <a:off x="0" y="979156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  <p:sp>
            <p:nvSpPr>
              <p:cNvPr id="2045" name="11"/>
              <p:cNvSpPr/>
              <p:nvPr/>
            </p:nvSpPr>
            <p:spPr>
              <a:xfrm>
                <a:off x="938088" y="44907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7463">
                  <a:defRPr sz="2392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  <p:sp>
            <p:nvSpPr>
              <p:cNvPr id="2046" name="Line"/>
              <p:cNvSpPr/>
              <p:nvPr/>
            </p:nvSpPr>
            <p:spPr>
              <a:xfrm flipV="1">
                <a:off x="301203" y="609305"/>
                <a:ext cx="1" cy="36295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047" name="Line"/>
              <p:cNvSpPr/>
              <p:nvPr/>
            </p:nvSpPr>
            <p:spPr>
              <a:xfrm flipV="1">
                <a:off x="592475" y="917381"/>
                <a:ext cx="379677" cy="253747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048" name="Line"/>
              <p:cNvSpPr/>
              <p:nvPr/>
            </p:nvSpPr>
            <p:spPr>
              <a:xfrm>
                <a:off x="592475" y="428076"/>
                <a:ext cx="361309" cy="171171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sp>
        <p:nvSpPr>
          <p:cNvPr id="2051" name="1"/>
          <p:cNvSpPr/>
          <p:nvPr/>
        </p:nvSpPr>
        <p:spPr>
          <a:xfrm>
            <a:off x="5671625" y="5475445"/>
            <a:ext cx="602408" cy="602409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052" name="Algorithm: Start a DFS at every node (except if it’s already been visited) and mark all reachable nodes as being part of the same component."/>
          <p:cNvSpPr txBox="1"/>
          <p:nvPr/>
        </p:nvSpPr>
        <p:spPr>
          <a:xfrm>
            <a:off x="58831" y="163427"/>
            <a:ext cx="12887137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Algorithm: Start a DFS at every node (except if it’s already been visited) and mark all reachable nodes as being part of the same component. </a:t>
            </a:r>
          </a:p>
        </p:txBody>
      </p:sp>
      <p:sp>
        <p:nvSpPr>
          <p:cNvPr id="2053" name="0"/>
          <p:cNvSpPr txBox="1"/>
          <p:nvPr/>
        </p:nvSpPr>
        <p:spPr>
          <a:xfrm>
            <a:off x="6225623" y="2827303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5" name="Group"/>
          <p:cNvGrpSpPr/>
          <p:nvPr/>
        </p:nvGrpSpPr>
        <p:grpSpPr>
          <a:xfrm>
            <a:off x="1256686" y="2746469"/>
            <a:ext cx="10491428" cy="5263605"/>
            <a:chOff x="0" y="77985"/>
            <a:chExt cx="10491427" cy="5263604"/>
          </a:xfrm>
        </p:grpSpPr>
        <p:grpSp>
          <p:nvGrpSpPr>
            <p:cNvPr id="2062" name="Group"/>
            <p:cNvGrpSpPr/>
            <p:nvPr/>
          </p:nvGrpSpPr>
          <p:grpSpPr>
            <a:xfrm>
              <a:off x="2978688" y="2794261"/>
              <a:ext cx="2831794" cy="2547329"/>
              <a:chOff x="0" y="0"/>
              <a:chExt cx="2831792" cy="2547328"/>
            </a:xfrm>
          </p:grpSpPr>
          <p:sp>
            <p:nvSpPr>
              <p:cNvPr id="2055" name="6"/>
              <p:cNvSpPr/>
              <p:nvPr/>
            </p:nvSpPr>
            <p:spPr>
              <a:xfrm>
                <a:off x="1436250" y="0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  <p:sp>
            <p:nvSpPr>
              <p:cNvPr id="2056" name="5"/>
              <p:cNvSpPr/>
              <p:nvPr/>
            </p:nvSpPr>
            <p:spPr>
              <a:xfrm>
                <a:off x="1142305" y="129743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2057" name="17"/>
              <p:cNvSpPr/>
              <p:nvPr/>
            </p:nvSpPr>
            <p:spPr>
              <a:xfrm>
                <a:off x="0" y="1944920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17</a:t>
                </a:r>
              </a:p>
            </p:txBody>
          </p:sp>
          <p:sp>
            <p:nvSpPr>
              <p:cNvPr id="2058" name="16"/>
              <p:cNvSpPr/>
              <p:nvPr/>
            </p:nvSpPr>
            <p:spPr>
              <a:xfrm>
                <a:off x="2229384" y="1020894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16</a:t>
                </a:r>
              </a:p>
            </p:txBody>
          </p:sp>
          <p:sp>
            <p:nvSpPr>
              <p:cNvPr id="2059" name="Line"/>
              <p:cNvSpPr/>
              <p:nvPr/>
            </p:nvSpPr>
            <p:spPr>
              <a:xfrm flipV="1">
                <a:off x="571700" y="1761001"/>
                <a:ext cx="626846" cy="36491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060" name="Line"/>
              <p:cNvSpPr/>
              <p:nvPr/>
            </p:nvSpPr>
            <p:spPr>
              <a:xfrm flipV="1">
                <a:off x="1550857" y="592682"/>
                <a:ext cx="133632" cy="71567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061" name="Line"/>
              <p:cNvSpPr/>
              <p:nvPr/>
            </p:nvSpPr>
            <p:spPr>
              <a:xfrm flipV="1">
                <a:off x="1751526" y="1418570"/>
                <a:ext cx="467228" cy="119996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2063" name="12"/>
            <p:cNvSpPr/>
            <p:nvPr/>
          </p:nvSpPr>
          <p:spPr>
            <a:xfrm>
              <a:off x="481109" y="3184836"/>
              <a:ext cx="602409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31622">
                <a:defRPr sz="2366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grpSp>
          <p:nvGrpSpPr>
            <p:cNvPr id="2076" name="Group"/>
            <p:cNvGrpSpPr/>
            <p:nvPr/>
          </p:nvGrpSpPr>
          <p:grpSpPr>
            <a:xfrm>
              <a:off x="3094303" y="77985"/>
              <a:ext cx="4447167" cy="2187316"/>
              <a:chOff x="0" y="0"/>
              <a:chExt cx="4447166" cy="2187314"/>
            </a:xfrm>
          </p:grpSpPr>
          <p:sp>
            <p:nvSpPr>
              <p:cNvPr id="2064" name="4"/>
              <p:cNvSpPr/>
              <p:nvPr/>
            </p:nvSpPr>
            <p:spPr>
              <a:xfrm>
                <a:off x="373406" y="0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065" name="0"/>
              <p:cNvSpPr/>
              <p:nvPr/>
            </p:nvSpPr>
            <p:spPr>
              <a:xfrm>
                <a:off x="1742707" y="571823"/>
                <a:ext cx="602409" cy="602408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2066" name="8"/>
              <p:cNvSpPr/>
              <p:nvPr/>
            </p:nvSpPr>
            <p:spPr>
              <a:xfrm>
                <a:off x="0" y="1441169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067" name="14"/>
              <p:cNvSpPr/>
              <p:nvPr/>
            </p:nvSpPr>
            <p:spPr>
              <a:xfrm>
                <a:off x="2732131" y="1584906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14</a:t>
                </a:r>
              </a:p>
            </p:txBody>
          </p:sp>
          <p:sp>
            <p:nvSpPr>
              <p:cNvPr id="2068" name="13"/>
              <p:cNvSpPr/>
              <p:nvPr/>
            </p:nvSpPr>
            <p:spPr>
              <a:xfrm>
                <a:off x="3844758" y="682153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13</a:t>
                </a:r>
              </a:p>
            </p:txBody>
          </p:sp>
          <p:sp>
            <p:nvSpPr>
              <p:cNvPr id="2069" name="Line"/>
              <p:cNvSpPr/>
              <p:nvPr/>
            </p:nvSpPr>
            <p:spPr>
              <a:xfrm flipV="1">
                <a:off x="552824" y="1035658"/>
                <a:ext cx="1213024" cy="607195"/>
              </a:xfrm>
              <a:prstGeom prst="line">
                <a:avLst/>
              </a:prstGeom>
              <a:noFill/>
              <a:ln w="38100" cap="flat">
                <a:solidFill>
                  <a:srgbClr val="FFC157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070" name="Line"/>
              <p:cNvSpPr/>
              <p:nvPr/>
            </p:nvSpPr>
            <p:spPr>
              <a:xfrm flipV="1">
                <a:off x="402616" y="593805"/>
                <a:ext cx="173897" cy="86803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071" name="Line"/>
              <p:cNvSpPr/>
              <p:nvPr/>
            </p:nvSpPr>
            <p:spPr>
              <a:xfrm>
                <a:off x="960828" y="428678"/>
                <a:ext cx="788551" cy="33435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072" name="Line"/>
              <p:cNvSpPr/>
              <p:nvPr/>
            </p:nvSpPr>
            <p:spPr>
              <a:xfrm>
                <a:off x="584747" y="1818513"/>
                <a:ext cx="2136569" cy="6974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073" name="Line"/>
              <p:cNvSpPr/>
              <p:nvPr/>
            </p:nvSpPr>
            <p:spPr>
              <a:xfrm flipV="1">
                <a:off x="3288751" y="1175131"/>
                <a:ext cx="622596" cy="56504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074" name="Line"/>
              <p:cNvSpPr/>
              <p:nvPr/>
            </p:nvSpPr>
            <p:spPr>
              <a:xfrm>
                <a:off x="2260800" y="1078826"/>
                <a:ext cx="579041" cy="568372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075" name="Line"/>
              <p:cNvSpPr/>
              <p:nvPr/>
            </p:nvSpPr>
            <p:spPr>
              <a:xfrm>
                <a:off x="2336465" y="867017"/>
                <a:ext cx="1483214" cy="87830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2087" name="Group"/>
            <p:cNvGrpSpPr/>
            <p:nvPr/>
          </p:nvGrpSpPr>
          <p:grpSpPr>
            <a:xfrm>
              <a:off x="6791302" y="1418231"/>
              <a:ext cx="3700126" cy="2768077"/>
              <a:chOff x="0" y="0"/>
              <a:chExt cx="3700124" cy="2768076"/>
            </a:xfrm>
          </p:grpSpPr>
          <p:sp>
            <p:nvSpPr>
              <p:cNvPr id="2077" name="15"/>
              <p:cNvSpPr/>
              <p:nvPr/>
            </p:nvSpPr>
            <p:spPr>
              <a:xfrm>
                <a:off x="1608675" y="663638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  <p:sp>
            <p:nvSpPr>
              <p:cNvPr id="2078" name="9"/>
              <p:cNvSpPr/>
              <p:nvPr/>
            </p:nvSpPr>
            <p:spPr>
              <a:xfrm>
                <a:off x="1756209" y="2165668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  <p:sp>
            <p:nvSpPr>
              <p:cNvPr id="2079" name="10"/>
              <p:cNvSpPr/>
              <p:nvPr/>
            </p:nvSpPr>
            <p:spPr>
              <a:xfrm>
                <a:off x="3097717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2080" name="3"/>
              <p:cNvSpPr/>
              <p:nvPr/>
            </p:nvSpPr>
            <p:spPr>
              <a:xfrm>
                <a:off x="0" y="1419595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2081" name="2"/>
              <p:cNvSpPr/>
              <p:nvPr/>
            </p:nvSpPr>
            <p:spPr>
              <a:xfrm>
                <a:off x="3097717" y="1193722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082" name="Line"/>
              <p:cNvSpPr/>
              <p:nvPr/>
            </p:nvSpPr>
            <p:spPr>
              <a:xfrm flipV="1">
                <a:off x="2312630" y="1718908"/>
                <a:ext cx="854764" cy="60863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083" name="Line"/>
              <p:cNvSpPr/>
              <p:nvPr/>
            </p:nvSpPr>
            <p:spPr>
              <a:xfrm flipV="1">
                <a:off x="2141888" y="448961"/>
                <a:ext cx="992325" cy="36287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084" name="Line"/>
              <p:cNvSpPr/>
              <p:nvPr/>
            </p:nvSpPr>
            <p:spPr>
              <a:xfrm flipH="1" flipV="1">
                <a:off x="1930640" y="1254462"/>
                <a:ext cx="81575" cy="926673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085" name="Line"/>
              <p:cNvSpPr/>
              <p:nvPr/>
            </p:nvSpPr>
            <p:spPr>
              <a:xfrm>
                <a:off x="578638" y="1846122"/>
                <a:ext cx="1199630" cy="50853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086" name="Line"/>
              <p:cNvSpPr/>
              <p:nvPr/>
            </p:nvSpPr>
            <p:spPr>
              <a:xfrm>
                <a:off x="2192167" y="1055702"/>
                <a:ext cx="938945" cy="29260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2094" name="Group"/>
            <p:cNvGrpSpPr/>
            <p:nvPr/>
          </p:nvGrpSpPr>
          <p:grpSpPr>
            <a:xfrm>
              <a:off x="0" y="430172"/>
              <a:ext cx="1540497" cy="1581565"/>
              <a:chOff x="0" y="0"/>
              <a:chExt cx="1540496" cy="1581564"/>
            </a:xfrm>
          </p:grpSpPr>
          <p:sp>
            <p:nvSpPr>
              <p:cNvPr id="2088" name="6"/>
              <p:cNvSpPr/>
              <p:nvPr/>
            </p:nvSpPr>
            <p:spPr>
              <a:xfrm>
                <a:off x="0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  <p:sp>
            <p:nvSpPr>
              <p:cNvPr id="2089" name="7"/>
              <p:cNvSpPr/>
              <p:nvPr/>
            </p:nvSpPr>
            <p:spPr>
              <a:xfrm>
                <a:off x="0" y="979156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  <p:sp>
            <p:nvSpPr>
              <p:cNvPr id="2090" name="11"/>
              <p:cNvSpPr/>
              <p:nvPr/>
            </p:nvSpPr>
            <p:spPr>
              <a:xfrm>
                <a:off x="938088" y="44907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7463">
                  <a:defRPr sz="2392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  <p:sp>
            <p:nvSpPr>
              <p:cNvPr id="2091" name="Line"/>
              <p:cNvSpPr/>
              <p:nvPr/>
            </p:nvSpPr>
            <p:spPr>
              <a:xfrm flipV="1">
                <a:off x="301203" y="609305"/>
                <a:ext cx="1" cy="36295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092" name="Line"/>
              <p:cNvSpPr/>
              <p:nvPr/>
            </p:nvSpPr>
            <p:spPr>
              <a:xfrm flipV="1">
                <a:off x="592475" y="917381"/>
                <a:ext cx="379677" cy="253747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093" name="Line"/>
              <p:cNvSpPr/>
              <p:nvPr/>
            </p:nvSpPr>
            <p:spPr>
              <a:xfrm>
                <a:off x="592475" y="428076"/>
                <a:ext cx="361309" cy="171171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sp>
        <p:nvSpPr>
          <p:cNvPr id="2096" name="1"/>
          <p:cNvSpPr/>
          <p:nvPr/>
        </p:nvSpPr>
        <p:spPr>
          <a:xfrm>
            <a:off x="5671625" y="5475445"/>
            <a:ext cx="602408" cy="602409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097" name="Algorithm: Start a DFS at every node (except if it’s already been visited) and mark all reachable nodes as being part of the same component."/>
          <p:cNvSpPr txBox="1"/>
          <p:nvPr/>
        </p:nvSpPr>
        <p:spPr>
          <a:xfrm>
            <a:off x="58831" y="163427"/>
            <a:ext cx="12887137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Algorithm: Start a DFS at every node (except if it’s already been visited) and mark all reachable nodes as being part of the same component. </a:t>
            </a:r>
          </a:p>
        </p:txBody>
      </p:sp>
      <p:sp>
        <p:nvSpPr>
          <p:cNvPr id="2098" name="0"/>
          <p:cNvSpPr txBox="1"/>
          <p:nvPr/>
        </p:nvSpPr>
        <p:spPr>
          <a:xfrm>
            <a:off x="6225623" y="2827303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0" name="Group"/>
          <p:cNvGrpSpPr/>
          <p:nvPr/>
        </p:nvGrpSpPr>
        <p:grpSpPr>
          <a:xfrm>
            <a:off x="1256686" y="2746469"/>
            <a:ext cx="10491428" cy="5263605"/>
            <a:chOff x="0" y="77985"/>
            <a:chExt cx="10491427" cy="5263604"/>
          </a:xfrm>
        </p:grpSpPr>
        <p:grpSp>
          <p:nvGrpSpPr>
            <p:cNvPr id="2107" name="Group"/>
            <p:cNvGrpSpPr/>
            <p:nvPr/>
          </p:nvGrpSpPr>
          <p:grpSpPr>
            <a:xfrm>
              <a:off x="2978688" y="2794261"/>
              <a:ext cx="2831794" cy="2547329"/>
              <a:chOff x="0" y="0"/>
              <a:chExt cx="2831792" cy="2547328"/>
            </a:xfrm>
          </p:grpSpPr>
          <p:sp>
            <p:nvSpPr>
              <p:cNvPr id="2100" name="6"/>
              <p:cNvSpPr/>
              <p:nvPr/>
            </p:nvSpPr>
            <p:spPr>
              <a:xfrm>
                <a:off x="1436250" y="0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  <p:sp>
            <p:nvSpPr>
              <p:cNvPr id="2101" name="5"/>
              <p:cNvSpPr/>
              <p:nvPr/>
            </p:nvSpPr>
            <p:spPr>
              <a:xfrm>
                <a:off x="1142305" y="129743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2102" name="17"/>
              <p:cNvSpPr/>
              <p:nvPr/>
            </p:nvSpPr>
            <p:spPr>
              <a:xfrm>
                <a:off x="0" y="1944920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17</a:t>
                </a:r>
              </a:p>
            </p:txBody>
          </p:sp>
          <p:sp>
            <p:nvSpPr>
              <p:cNvPr id="2103" name="16"/>
              <p:cNvSpPr/>
              <p:nvPr/>
            </p:nvSpPr>
            <p:spPr>
              <a:xfrm>
                <a:off x="2229384" y="1020894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16</a:t>
                </a:r>
              </a:p>
            </p:txBody>
          </p:sp>
          <p:sp>
            <p:nvSpPr>
              <p:cNvPr id="2104" name="Line"/>
              <p:cNvSpPr/>
              <p:nvPr/>
            </p:nvSpPr>
            <p:spPr>
              <a:xfrm flipV="1">
                <a:off x="571700" y="1761001"/>
                <a:ext cx="626846" cy="36491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105" name="Line"/>
              <p:cNvSpPr/>
              <p:nvPr/>
            </p:nvSpPr>
            <p:spPr>
              <a:xfrm flipV="1">
                <a:off x="1550857" y="592682"/>
                <a:ext cx="133632" cy="71567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106" name="Line"/>
              <p:cNvSpPr/>
              <p:nvPr/>
            </p:nvSpPr>
            <p:spPr>
              <a:xfrm flipV="1">
                <a:off x="1751526" y="1418570"/>
                <a:ext cx="467228" cy="119996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2108" name="12"/>
            <p:cNvSpPr/>
            <p:nvPr/>
          </p:nvSpPr>
          <p:spPr>
            <a:xfrm>
              <a:off x="481109" y="3184836"/>
              <a:ext cx="602409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31622">
                <a:defRPr sz="2366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grpSp>
          <p:nvGrpSpPr>
            <p:cNvPr id="2121" name="Group"/>
            <p:cNvGrpSpPr/>
            <p:nvPr/>
          </p:nvGrpSpPr>
          <p:grpSpPr>
            <a:xfrm>
              <a:off x="3094303" y="77985"/>
              <a:ext cx="4447167" cy="2187316"/>
              <a:chOff x="0" y="0"/>
              <a:chExt cx="4447166" cy="2187314"/>
            </a:xfrm>
          </p:grpSpPr>
          <p:sp>
            <p:nvSpPr>
              <p:cNvPr id="2109" name="4"/>
              <p:cNvSpPr/>
              <p:nvPr/>
            </p:nvSpPr>
            <p:spPr>
              <a:xfrm>
                <a:off x="373406" y="0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110" name="0"/>
              <p:cNvSpPr/>
              <p:nvPr/>
            </p:nvSpPr>
            <p:spPr>
              <a:xfrm>
                <a:off x="1742707" y="571823"/>
                <a:ext cx="602409" cy="602408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2111" name="8"/>
              <p:cNvSpPr/>
              <p:nvPr/>
            </p:nvSpPr>
            <p:spPr>
              <a:xfrm>
                <a:off x="0" y="1441169"/>
                <a:ext cx="602408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112" name="14"/>
              <p:cNvSpPr/>
              <p:nvPr/>
            </p:nvSpPr>
            <p:spPr>
              <a:xfrm>
                <a:off x="2732131" y="1584906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14</a:t>
                </a:r>
              </a:p>
            </p:txBody>
          </p:sp>
          <p:sp>
            <p:nvSpPr>
              <p:cNvPr id="2113" name="13"/>
              <p:cNvSpPr/>
              <p:nvPr/>
            </p:nvSpPr>
            <p:spPr>
              <a:xfrm>
                <a:off x="3844758" y="682153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13</a:t>
                </a:r>
              </a:p>
            </p:txBody>
          </p:sp>
          <p:sp>
            <p:nvSpPr>
              <p:cNvPr id="2114" name="Line"/>
              <p:cNvSpPr/>
              <p:nvPr/>
            </p:nvSpPr>
            <p:spPr>
              <a:xfrm flipV="1">
                <a:off x="552824" y="1035658"/>
                <a:ext cx="1213024" cy="607195"/>
              </a:xfrm>
              <a:prstGeom prst="line">
                <a:avLst/>
              </a:prstGeom>
              <a:noFill/>
              <a:ln w="38100" cap="flat">
                <a:solidFill>
                  <a:srgbClr val="FFC157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115" name="Line"/>
              <p:cNvSpPr/>
              <p:nvPr/>
            </p:nvSpPr>
            <p:spPr>
              <a:xfrm flipV="1">
                <a:off x="402616" y="593805"/>
                <a:ext cx="173897" cy="86803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116" name="Line"/>
              <p:cNvSpPr/>
              <p:nvPr/>
            </p:nvSpPr>
            <p:spPr>
              <a:xfrm>
                <a:off x="960828" y="428678"/>
                <a:ext cx="788551" cy="33435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117" name="Line"/>
              <p:cNvSpPr/>
              <p:nvPr/>
            </p:nvSpPr>
            <p:spPr>
              <a:xfrm>
                <a:off x="584747" y="1818513"/>
                <a:ext cx="2136569" cy="6974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118" name="Line"/>
              <p:cNvSpPr/>
              <p:nvPr/>
            </p:nvSpPr>
            <p:spPr>
              <a:xfrm flipV="1">
                <a:off x="3288751" y="1175131"/>
                <a:ext cx="622596" cy="56504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119" name="Line"/>
              <p:cNvSpPr/>
              <p:nvPr/>
            </p:nvSpPr>
            <p:spPr>
              <a:xfrm>
                <a:off x="2260800" y="1078826"/>
                <a:ext cx="579041" cy="568372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120" name="Line"/>
              <p:cNvSpPr/>
              <p:nvPr/>
            </p:nvSpPr>
            <p:spPr>
              <a:xfrm>
                <a:off x="2336465" y="867017"/>
                <a:ext cx="1483214" cy="87830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2132" name="Group"/>
            <p:cNvGrpSpPr/>
            <p:nvPr/>
          </p:nvGrpSpPr>
          <p:grpSpPr>
            <a:xfrm>
              <a:off x="6791302" y="1418231"/>
              <a:ext cx="3700126" cy="2768077"/>
              <a:chOff x="0" y="0"/>
              <a:chExt cx="3700124" cy="2768076"/>
            </a:xfrm>
          </p:grpSpPr>
          <p:sp>
            <p:nvSpPr>
              <p:cNvPr id="2122" name="15"/>
              <p:cNvSpPr/>
              <p:nvPr/>
            </p:nvSpPr>
            <p:spPr>
              <a:xfrm>
                <a:off x="1608675" y="663638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  <p:sp>
            <p:nvSpPr>
              <p:cNvPr id="2123" name="9"/>
              <p:cNvSpPr/>
              <p:nvPr/>
            </p:nvSpPr>
            <p:spPr>
              <a:xfrm>
                <a:off x="1756209" y="2165668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  <p:sp>
            <p:nvSpPr>
              <p:cNvPr id="2124" name="10"/>
              <p:cNvSpPr/>
              <p:nvPr/>
            </p:nvSpPr>
            <p:spPr>
              <a:xfrm>
                <a:off x="3097717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2125" name="3"/>
              <p:cNvSpPr/>
              <p:nvPr/>
            </p:nvSpPr>
            <p:spPr>
              <a:xfrm>
                <a:off x="0" y="1419595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2126" name="2"/>
              <p:cNvSpPr/>
              <p:nvPr/>
            </p:nvSpPr>
            <p:spPr>
              <a:xfrm>
                <a:off x="3097717" y="1193722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127" name="Line"/>
              <p:cNvSpPr/>
              <p:nvPr/>
            </p:nvSpPr>
            <p:spPr>
              <a:xfrm flipV="1">
                <a:off x="2312630" y="1718908"/>
                <a:ext cx="854764" cy="60863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128" name="Line"/>
              <p:cNvSpPr/>
              <p:nvPr/>
            </p:nvSpPr>
            <p:spPr>
              <a:xfrm flipV="1">
                <a:off x="2141888" y="448961"/>
                <a:ext cx="992325" cy="36287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129" name="Line"/>
              <p:cNvSpPr/>
              <p:nvPr/>
            </p:nvSpPr>
            <p:spPr>
              <a:xfrm flipH="1" flipV="1">
                <a:off x="1930640" y="1254462"/>
                <a:ext cx="81575" cy="926673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130" name="Line"/>
              <p:cNvSpPr/>
              <p:nvPr/>
            </p:nvSpPr>
            <p:spPr>
              <a:xfrm>
                <a:off x="578638" y="1846122"/>
                <a:ext cx="1199630" cy="50853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131" name="Line"/>
              <p:cNvSpPr/>
              <p:nvPr/>
            </p:nvSpPr>
            <p:spPr>
              <a:xfrm>
                <a:off x="2192167" y="1055702"/>
                <a:ext cx="938945" cy="29260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2139" name="Group"/>
            <p:cNvGrpSpPr/>
            <p:nvPr/>
          </p:nvGrpSpPr>
          <p:grpSpPr>
            <a:xfrm>
              <a:off x="0" y="430172"/>
              <a:ext cx="1540497" cy="1581565"/>
              <a:chOff x="0" y="0"/>
              <a:chExt cx="1540496" cy="1581564"/>
            </a:xfrm>
          </p:grpSpPr>
          <p:sp>
            <p:nvSpPr>
              <p:cNvPr id="2133" name="6"/>
              <p:cNvSpPr/>
              <p:nvPr/>
            </p:nvSpPr>
            <p:spPr>
              <a:xfrm>
                <a:off x="0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  <p:sp>
            <p:nvSpPr>
              <p:cNvPr id="2134" name="7"/>
              <p:cNvSpPr/>
              <p:nvPr/>
            </p:nvSpPr>
            <p:spPr>
              <a:xfrm>
                <a:off x="0" y="979156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  <p:sp>
            <p:nvSpPr>
              <p:cNvPr id="2135" name="11"/>
              <p:cNvSpPr/>
              <p:nvPr/>
            </p:nvSpPr>
            <p:spPr>
              <a:xfrm>
                <a:off x="938088" y="44907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7463">
                  <a:defRPr sz="2392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  <p:sp>
            <p:nvSpPr>
              <p:cNvPr id="2136" name="Line"/>
              <p:cNvSpPr/>
              <p:nvPr/>
            </p:nvSpPr>
            <p:spPr>
              <a:xfrm flipV="1">
                <a:off x="301203" y="609305"/>
                <a:ext cx="1" cy="36295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137" name="Line"/>
              <p:cNvSpPr/>
              <p:nvPr/>
            </p:nvSpPr>
            <p:spPr>
              <a:xfrm flipV="1">
                <a:off x="592475" y="917381"/>
                <a:ext cx="379677" cy="253747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138" name="Line"/>
              <p:cNvSpPr/>
              <p:nvPr/>
            </p:nvSpPr>
            <p:spPr>
              <a:xfrm>
                <a:off x="592475" y="428076"/>
                <a:ext cx="361309" cy="171171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sp>
        <p:nvSpPr>
          <p:cNvPr id="2141" name="1"/>
          <p:cNvSpPr/>
          <p:nvPr/>
        </p:nvSpPr>
        <p:spPr>
          <a:xfrm>
            <a:off x="5671625" y="5475445"/>
            <a:ext cx="602408" cy="602409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42" name="Algorithm: Start a DFS at every node (except if it’s already been visited) and mark all reachable nodes as being part of the same component."/>
          <p:cNvSpPr txBox="1"/>
          <p:nvPr/>
        </p:nvSpPr>
        <p:spPr>
          <a:xfrm>
            <a:off x="58831" y="163427"/>
            <a:ext cx="12887137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Algorithm: Start a DFS at every node (except if it’s already been visited) and mark all reachable nodes as being part of the same component. </a:t>
            </a:r>
          </a:p>
        </p:txBody>
      </p:sp>
      <p:sp>
        <p:nvSpPr>
          <p:cNvPr id="2143" name="0"/>
          <p:cNvSpPr txBox="1"/>
          <p:nvPr/>
        </p:nvSpPr>
        <p:spPr>
          <a:xfrm>
            <a:off x="6225623" y="2827303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144" name="0"/>
          <p:cNvSpPr txBox="1"/>
          <p:nvPr/>
        </p:nvSpPr>
        <p:spPr>
          <a:xfrm>
            <a:off x="4089493" y="3823476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6" name="Group"/>
          <p:cNvGrpSpPr/>
          <p:nvPr/>
        </p:nvGrpSpPr>
        <p:grpSpPr>
          <a:xfrm>
            <a:off x="1256686" y="2746469"/>
            <a:ext cx="10491428" cy="5263605"/>
            <a:chOff x="0" y="77985"/>
            <a:chExt cx="10491427" cy="5263604"/>
          </a:xfrm>
        </p:grpSpPr>
        <p:grpSp>
          <p:nvGrpSpPr>
            <p:cNvPr id="2153" name="Group"/>
            <p:cNvGrpSpPr/>
            <p:nvPr/>
          </p:nvGrpSpPr>
          <p:grpSpPr>
            <a:xfrm>
              <a:off x="2978688" y="2794261"/>
              <a:ext cx="2831794" cy="2547329"/>
              <a:chOff x="0" y="0"/>
              <a:chExt cx="2831792" cy="2547328"/>
            </a:xfrm>
          </p:grpSpPr>
          <p:sp>
            <p:nvSpPr>
              <p:cNvPr id="2146" name="6"/>
              <p:cNvSpPr/>
              <p:nvPr/>
            </p:nvSpPr>
            <p:spPr>
              <a:xfrm>
                <a:off x="1436250" y="0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  <p:sp>
            <p:nvSpPr>
              <p:cNvPr id="2147" name="5"/>
              <p:cNvSpPr/>
              <p:nvPr/>
            </p:nvSpPr>
            <p:spPr>
              <a:xfrm>
                <a:off x="1142305" y="129743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2148" name="17"/>
              <p:cNvSpPr/>
              <p:nvPr/>
            </p:nvSpPr>
            <p:spPr>
              <a:xfrm>
                <a:off x="0" y="1944920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17</a:t>
                </a:r>
              </a:p>
            </p:txBody>
          </p:sp>
          <p:sp>
            <p:nvSpPr>
              <p:cNvPr id="2149" name="16"/>
              <p:cNvSpPr/>
              <p:nvPr/>
            </p:nvSpPr>
            <p:spPr>
              <a:xfrm>
                <a:off x="2229384" y="1020894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16</a:t>
                </a:r>
              </a:p>
            </p:txBody>
          </p:sp>
          <p:sp>
            <p:nvSpPr>
              <p:cNvPr id="2150" name="Line"/>
              <p:cNvSpPr/>
              <p:nvPr/>
            </p:nvSpPr>
            <p:spPr>
              <a:xfrm flipV="1">
                <a:off x="571700" y="1761001"/>
                <a:ext cx="626846" cy="36491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151" name="Line"/>
              <p:cNvSpPr/>
              <p:nvPr/>
            </p:nvSpPr>
            <p:spPr>
              <a:xfrm flipV="1">
                <a:off x="1550857" y="592682"/>
                <a:ext cx="133632" cy="71567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152" name="Line"/>
              <p:cNvSpPr/>
              <p:nvPr/>
            </p:nvSpPr>
            <p:spPr>
              <a:xfrm flipV="1">
                <a:off x="1751526" y="1418570"/>
                <a:ext cx="467228" cy="119996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2154" name="12"/>
            <p:cNvSpPr/>
            <p:nvPr/>
          </p:nvSpPr>
          <p:spPr>
            <a:xfrm>
              <a:off x="481109" y="3184836"/>
              <a:ext cx="602409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31622">
                <a:defRPr sz="2366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grpSp>
          <p:nvGrpSpPr>
            <p:cNvPr id="2167" name="Group"/>
            <p:cNvGrpSpPr/>
            <p:nvPr/>
          </p:nvGrpSpPr>
          <p:grpSpPr>
            <a:xfrm>
              <a:off x="3094303" y="77985"/>
              <a:ext cx="4447167" cy="2187316"/>
              <a:chOff x="0" y="0"/>
              <a:chExt cx="4447166" cy="2187314"/>
            </a:xfrm>
          </p:grpSpPr>
          <p:sp>
            <p:nvSpPr>
              <p:cNvPr id="2155" name="4"/>
              <p:cNvSpPr/>
              <p:nvPr/>
            </p:nvSpPr>
            <p:spPr>
              <a:xfrm>
                <a:off x="373406" y="0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156" name="0"/>
              <p:cNvSpPr/>
              <p:nvPr/>
            </p:nvSpPr>
            <p:spPr>
              <a:xfrm>
                <a:off x="1742707" y="571823"/>
                <a:ext cx="602409" cy="602408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2157" name="8"/>
              <p:cNvSpPr/>
              <p:nvPr/>
            </p:nvSpPr>
            <p:spPr>
              <a:xfrm>
                <a:off x="0" y="1441169"/>
                <a:ext cx="602408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158" name="14"/>
              <p:cNvSpPr/>
              <p:nvPr/>
            </p:nvSpPr>
            <p:spPr>
              <a:xfrm>
                <a:off x="2732131" y="1584906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14</a:t>
                </a:r>
              </a:p>
            </p:txBody>
          </p:sp>
          <p:sp>
            <p:nvSpPr>
              <p:cNvPr id="2159" name="13"/>
              <p:cNvSpPr/>
              <p:nvPr/>
            </p:nvSpPr>
            <p:spPr>
              <a:xfrm>
                <a:off x="3844758" y="682153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13</a:t>
                </a:r>
              </a:p>
            </p:txBody>
          </p:sp>
          <p:sp>
            <p:nvSpPr>
              <p:cNvPr id="2160" name="Line"/>
              <p:cNvSpPr/>
              <p:nvPr/>
            </p:nvSpPr>
            <p:spPr>
              <a:xfrm flipV="1">
                <a:off x="552824" y="1035658"/>
                <a:ext cx="1213024" cy="607195"/>
              </a:xfrm>
              <a:prstGeom prst="line">
                <a:avLst/>
              </a:prstGeom>
              <a:noFill/>
              <a:ln w="38100" cap="flat">
                <a:solidFill>
                  <a:srgbClr val="FFC157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161" name="Line"/>
              <p:cNvSpPr/>
              <p:nvPr/>
            </p:nvSpPr>
            <p:spPr>
              <a:xfrm flipV="1">
                <a:off x="402616" y="593805"/>
                <a:ext cx="173897" cy="86803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162" name="Line"/>
              <p:cNvSpPr/>
              <p:nvPr/>
            </p:nvSpPr>
            <p:spPr>
              <a:xfrm>
                <a:off x="960828" y="428678"/>
                <a:ext cx="788551" cy="33435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163" name="Line"/>
              <p:cNvSpPr/>
              <p:nvPr/>
            </p:nvSpPr>
            <p:spPr>
              <a:xfrm>
                <a:off x="584747" y="1818513"/>
                <a:ext cx="2136569" cy="69744"/>
              </a:xfrm>
              <a:prstGeom prst="line">
                <a:avLst/>
              </a:prstGeom>
              <a:noFill/>
              <a:ln w="38100" cap="flat">
                <a:solidFill>
                  <a:srgbClr val="FFC157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164" name="Line"/>
              <p:cNvSpPr/>
              <p:nvPr/>
            </p:nvSpPr>
            <p:spPr>
              <a:xfrm flipV="1">
                <a:off x="3288751" y="1175131"/>
                <a:ext cx="622596" cy="56504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165" name="Line"/>
              <p:cNvSpPr/>
              <p:nvPr/>
            </p:nvSpPr>
            <p:spPr>
              <a:xfrm>
                <a:off x="2260800" y="1078826"/>
                <a:ext cx="579041" cy="568372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166" name="Line"/>
              <p:cNvSpPr/>
              <p:nvPr/>
            </p:nvSpPr>
            <p:spPr>
              <a:xfrm>
                <a:off x="2336465" y="867017"/>
                <a:ext cx="1483214" cy="87830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2178" name="Group"/>
            <p:cNvGrpSpPr/>
            <p:nvPr/>
          </p:nvGrpSpPr>
          <p:grpSpPr>
            <a:xfrm>
              <a:off x="6791302" y="1418231"/>
              <a:ext cx="3700126" cy="2768077"/>
              <a:chOff x="0" y="0"/>
              <a:chExt cx="3700124" cy="2768076"/>
            </a:xfrm>
          </p:grpSpPr>
          <p:sp>
            <p:nvSpPr>
              <p:cNvPr id="2168" name="15"/>
              <p:cNvSpPr/>
              <p:nvPr/>
            </p:nvSpPr>
            <p:spPr>
              <a:xfrm>
                <a:off x="1608675" y="663638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  <p:sp>
            <p:nvSpPr>
              <p:cNvPr id="2169" name="9"/>
              <p:cNvSpPr/>
              <p:nvPr/>
            </p:nvSpPr>
            <p:spPr>
              <a:xfrm>
                <a:off x="1756209" y="2165668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  <p:sp>
            <p:nvSpPr>
              <p:cNvPr id="2170" name="10"/>
              <p:cNvSpPr/>
              <p:nvPr/>
            </p:nvSpPr>
            <p:spPr>
              <a:xfrm>
                <a:off x="3097717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2171" name="3"/>
              <p:cNvSpPr/>
              <p:nvPr/>
            </p:nvSpPr>
            <p:spPr>
              <a:xfrm>
                <a:off x="0" y="1419595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2172" name="2"/>
              <p:cNvSpPr/>
              <p:nvPr/>
            </p:nvSpPr>
            <p:spPr>
              <a:xfrm>
                <a:off x="3097717" y="1193722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173" name="Line"/>
              <p:cNvSpPr/>
              <p:nvPr/>
            </p:nvSpPr>
            <p:spPr>
              <a:xfrm flipV="1">
                <a:off x="2312630" y="1718908"/>
                <a:ext cx="854764" cy="60863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174" name="Line"/>
              <p:cNvSpPr/>
              <p:nvPr/>
            </p:nvSpPr>
            <p:spPr>
              <a:xfrm flipV="1">
                <a:off x="2141888" y="448961"/>
                <a:ext cx="992325" cy="36287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175" name="Line"/>
              <p:cNvSpPr/>
              <p:nvPr/>
            </p:nvSpPr>
            <p:spPr>
              <a:xfrm flipH="1" flipV="1">
                <a:off x="1930640" y="1254462"/>
                <a:ext cx="81575" cy="926673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176" name="Line"/>
              <p:cNvSpPr/>
              <p:nvPr/>
            </p:nvSpPr>
            <p:spPr>
              <a:xfrm>
                <a:off x="578638" y="1846122"/>
                <a:ext cx="1199630" cy="50853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177" name="Line"/>
              <p:cNvSpPr/>
              <p:nvPr/>
            </p:nvSpPr>
            <p:spPr>
              <a:xfrm>
                <a:off x="2192167" y="1055702"/>
                <a:ext cx="938945" cy="29260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2185" name="Group"/>
            <p:cNvGrpSpPr/>
            <p:nvPr/>
          </p:nvGrpSpPr>
          <p:grpSpPr>
            <a:xfrm>
              <a:off x="0" y="430172"/>
              <a:ext cx="1540497" cy="1581565"/>
              <a:chOff x="0" y="0"/>
              <a:chExt cx="1540496" cy="1581564"/>
            </a:xfrm>
          </p:grpSpPr>
          <p:sp>
            <p:nvSpPr>
              <p:cNvPr id="2179" name="6"/>
              <p:cNvSpPr/>
              <p:nvPr/>
            </p:nvSpPr>
            <p:spPr>
              <a:xfrm>
                <a:off x="0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  <p:sp>
            <p:nvSpPr>
              <p:cNvPr id="2180" name="7"/>
              <p:cNvSpPr/>
              <p:nvPr/>
            </p:nvSpPr>
            <p:spPr>
              <a:xfrm>
                <a:off x="0" y="979156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  <p:sp>
            <p:nvSpPr>
              <p:cNvPr id="2181" name="11"/>
              <p:cNvSpPr/>
              <p:nvPr/>
            </p:nvSpPr>
            <p:spPr>
              <a:xfrm>
                <a:off x="938088" y="44907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7463">
                  <a:defRPr sz="2392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  <p:sp>
            <p:nvSpPr>
              <p:cNvPr id="2182" name="Line"/>
              <p:cNvSpPr/>
              <p:nvPr/>
            </p:nvSpPr>
            <p:spPr>
              <a:xfrm flipV="1">
                <a:off x="301203" y="609305"/>
                <a:ext cx="1" cy="36295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183" name="Line"/>
              <p:cNvSpPr/>
              <p:nvPr/>
            </p:nvSpPr>
            <p:spPr>
              <a:xfrm flipV="1">
                <a:off x="592475" y="917381"/>
                <a:ext cx="379677" cy="253747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184" name="Line"/>
              <p:cNvSpPr/>
              <p:nvPr/>
            </p:nvSpPr>
            <p:spPr>
              <a:xfrm>
                <a:off x="592475" y="428076"/>
                <a:ext cx="361309" cy="171171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sp>
        <p:nvSpPr>
          <p:cNvPr id="2187" name="1"/>
          <p:cNvSpPr/>
          <p:nvPr/>
        </p:nvSpPr>
        <p:spPr>
          <a:xfrm>
            <a:off x="5671625" y="5475445"/>
            <a:ext cx="602408" cy="602409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88" name="Algorithm: Start a DFS at every node (except if it’s already been visited) and mark all reachable nodes as being part of the same component."/>
          <p:cNvSpPr txBox="1"/>
          <p:nvPr/>
        </p:nvSpPr>
        <p:spPr>
          <a:xfrm>
            <a:off x="58831" y="163427"/>
            <a:ext cx="12887137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Algorithm: Start a DFS at every node (except if it’s already been visited) and mark all reachable nodes as being part of the same component. </a:t>
            </a:r>
          </a:p>
        </p:txBody>
      </p:sp>
      <p:sp>
        <p:nvSpPr>
          <p:cNvPr id="2189" name="0"/>
          <p:cNvSpPr txBox="1"/>
          <p:nvPr/>
        </p:nvSpPr>
        <p:spPr>
          <a:xfrm>
            <a:off x="6225623" y="2827303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190" name="0"/>
          <p:cNvSpPr txBox="1"/>
          <p:nvPr/>
        </p:nvSpPr>
        <p:spPr>
          <a:xfrm>
            <a:off x="4089493" y="3823476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2" name="Group"/>
          <p:cNvGrpSpPr/>
          <p:nvPr/>
        </p:nvGrpSpPr>
        <p:grpSpPr>
          <a:xfrm>
            <a:off x="1256686" y="2746469"/>
            <a:ext cx="10491428" cy="5263605"/>
            <a:chOff x="0" y="77985"/>
            <a:chExt cx="10491427" cy="5263604"/>
          </a:xfrm>
        </p:grpSpPr>
        <p:grpSp>
          <p:nvGrpSpPr>
            <p:cNvPr id="2199" name="Group"/>
            <p:cNvGrpSpPr/>
            <p:nvPr/>
          </p:nvGrpSpPr>
          <p:grpSpPr>
            <a:xfrm>
              <a:off x="2978688" y="2794261"/>
              <a:ext cx="2831794" cy="2547329"/>
              <a:chOff x="0" y="0"/>
              <a:chExt cx="2831792" cy="2547328"/>
            </a:xfrm>
          </p:grpSpPr>
          <p:sp>
            <p:nvSpPr>
              <p:cNvPr id="2192" name="6"/>
              <p:cNvSpPr/>
              <p:nvPr/>
            </p:nvSpPr>
            <p:spPr>
              <a:xfrm>
                <a:off x="1436250" y="0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  <p:sp>
            <p:nvSpPr>
              <p:cNvPr id="2193" name="5"/>
              <p:cNvSpPr/>
              <p:nvPr/>
            </p:nvSpPr>
            <p:spPr>
              <a:xfrm>
                <a:off x="1142305" y="129743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2194" name="17"/>
              <p:cNvSpPr/>
              <p:nvPr/>
            </p:nvSpPr>
            <p:spPr>
              <a:xfrm>
                <a:off x="0" y="1944920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17</a:t>
                </a:r>
              </a:p>
            </p:txBody>
          </p:sp>
          <p:sp>
            <p:nvSpPr>
              <p:cNvPr id="2195" name="16"/>
              <p:cNvSpPr/>
              <p:nvPr/>
            </p:nvSpPr>
            <p:spPr>
              <a:xfrm>
                <a:off x="2229384" y="1020894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16</a:t>
                </a:r>
              </a:p>
            </p:txBody>
          </p:sp>
          <p:sp>
            <p:nvSpPr>
              <p:cNvPr id="2196" name="Line"/>
              <p:cNvSpPr/>
              <p:nvPr/>
            </p:nvSpPr>
            <p:spPr>
              <a:xfrm flipV="1">
                <a:off x="571700" y="1761001"/>
                <a:ext cx="626846" cy="36491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197" name="Line"/>
              <p:cNvSpPr/>
              <p:nvPr/>
            </p:nvSpPr>
            <p:spPr>
              <a:xfrm flipV="1">
                <a:off x="1550857" y="592682"/>
                <a:ext cx="133632" cy="71567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198" name="Line"/>
              <p:cNvSpPr/>
              <p:nvPr/>
            </p:nvSpPr>
            <p:spPr>
              <a:xfrm flipV="1">
                <a:off x="1751526" y="1418570"/>
                <a:ext cx="467228" cy="119996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2200" name="12"/>
            <p:cNvSpPr/>
            <p:nvPr/>
          </p:nvSpPr>
          <p:spPr>
            <a:xfrm>
              <a:off x="481109" y="3184836"/>
              <a:ext cx="602409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31622">
                <a:defRPr sz="2366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grpSp>
          <p:nvGrpSpPr>
            <p:cNvPr id="2213" name="Group"/>
            <p:cNvGrpSpPr/>
            <p:nvPr/>
          </p:nvGrpSpPr>
          <p:grpSpPr>
            <a:xfrm>
              <a:off x="3094303" y="77985"/>
              <a:ext cx="4447167" cy="2187316"/>
              <a:chOff x="0" y="0"/>
              <a:chExt cx="4447166" cy="2187314"/>
            </a:xfrm>
          </p:grpSpPr>
          <p:sp>
            <p:nvSpPr>
              <p:cNvPr id="2201" name="4"/>
              <p:cNvSpPr/>
              <p:nvPr/>
            </p:nvSpPr>
            <p:spPr>
              <a:xfrm>
                <a:off x="373406" y="0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202" name="0"/>
              <p:cNvSpPr/>
              <p:nvPr/>
            </p:nvSpPr>
            <p:spPr>
              <a:xfrm>
                <a:off x="1742707" y="571823"/>
                <a:ext cx="602409" cy="602408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2203" name="8"/>
              <p:cNvSpPr/>
              <p:nvPr/>
            </p:nvSpPr>
            <p:spPr>
              <a:xfrm>
                <a:off x="0" y="1441169"/>
                <a:ext cx="602408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204" name="14"/>
              <p:cNvSpPr/>
              <p:nvPr/>
            </p:nvSpPr>
            <p:spPr>
              <a:xfrm>
                <a:off x="2732131" y="1584906"/>
                <a:ext cx="602408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14</a:t>
                </a:r>
              </a:p>
            </p:txBody>
          </p:sp>
          <p:sp>
            <p:nvSpPr>
              <p:cNvPr id="2205" name="13"/>
              <p:cNvSpPr/>
              <p:nvPr/>
            </p:nvSpPr>
            <p:spPr>
              <a:xfrm>
                <a:off x="3844758" y="682153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13</a:t>
                </a:r>
              </a:p>
            </p:txBody>
          </p:sp>
          <p:sp>
            <p:nvSpPr>
              <p:cNvPr id="2206" name="Line"/>
              <p:cNvSpPr/>
              <p:nvPr/>
            </p:nvSpPr>
            <p:spPr>
              <a:xfrm flipV="1">
                <a:off x="552824" y="1035658"/>
                <a:ext cx="1213024" cy="607195"/>
              </a:xfrm>
              <a:prstGeom prst="line">
                <a:avLst/>
              </a:prstGeom>
              <a:noFill/>
              <a:ln w="38100" cap="flat">
                <a:solidFill>
                  <a:srgbClr val="FFC157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207" name="Line"/>
              <p:cNvSpPr/>
              <p:nvPr/>
            </p:nvSpPr>
            <p:spPr>
              <a:xfrm flipV="1">
                <a:off x="402616" y="593805"/>
                <a:ext cx="173897" cy="86803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208" name="Line"/>
              <p:cNvSpPr/>
              <p:nvPr/>
            </p:nvSpPr>
            <p:spPr>
              <a:xfrm>
                <a:off x="960828" y="428678"/>
                <a:ext cx="788551" cy="33435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209" name="Line"/>
              <p:cNvSpPr/>
              <p:nvPr/>
            </p:nvSpPr>
            <p:spPr>
              <a:xfrm>
                <a:off x="584747" y="1818513"/>
                <a:ext cx="2136569" cy="69744"/>
              </a:xfrm>
              <a:prstGeom prst="line">
                <a:avLst/>
              </a:prstGeom>
              <a:noFill/>
              <a:ln w="38100" cap="flat">
                <a:solidFill>
                  <a:srgbClr val="FFC157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210" name="Line"/>
              <p:cNvSpPr/>
              <p:nvPr/>
            </p:nvSpPr>
            <p:spPr>
              <a:xfrm flipV="1">
                <a:off x="3288751" y="1175131"/>
                <a:ext cx="622596" cy="56504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211" name="Line"/>
              <p:cNvSpPr/>
              <p:nvPr/>
            </p:nvSpPr>
            <p:spPr>
              <a:xfrm>
                <a:off x="2260800" y="1078826"/>
                <a:ext cx="579041" cy="568372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212" name="Line"/>
              <p:cNvSpPr/>
              <p:nvPr/>
            </p:nvSpPr>
            <p:spPr>
              <a:xfrm>
                <a:off x="2336465" y="867017"/>
                <a:ext cx="1483214" cy="87830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2224" name="Group"/>
            <p:cNvGrpSpPr/>
            <p:nvPr/>
          </p:nvGrpSpPr>
          <p:grpSpPr>
            <a:xfrm>
              <a:off x="6791302" y="1418231"/>
              <a:ext cx="3700126" cy="2768077"/>
              <a:chOff x="0" y="0"/>
              <a:chExt cx="3700124" cy="2768076"/>
            </a:xfrm>
          </p:grpSpPr>
          <p:sp>
            <p:nvSpPr>
              <p:cNvPr id="2214" name="15"/>
              <p:cNvSpPr/>
              <p:nvPr/>
            </p:nvSpPr>
            <p:spPr>
              <a:xfrm>
                <a:off x="1608675" y="663638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  <p:sp>
            <p:nvSpPr>
              <p:cNvPr id="2215" name="9"/>
              <p:cNvSpPr/>
              <p:nvPr/>
            </p:nvSpPr>
            <p:spPr>
              <a:xfrm>
                <a:off x="1756209" y="2165668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  <p:sp>
            <p:nvSpPr>
              <p:cNvPr id="2216" name="10"/>
              <p:cNvSpPr/>
              <p:nvPr/>
            </p:nvSpPr>
            <p:spPr>
              <a:xfrm>
                <a:off x="3097717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2217" name="3"/>
              <p:cNvSpPr/>
              <p:nvPr/>
            </p:nvSpPr>
            <p:spPr>
              <a:xfrm>
                <a:off x="0" y="1419595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2218" name="2"/>
              <p:cNvSpPr/>
              <p:nvPr/>
            </p:nvSpPr>
            <p:spPr>
              <a:xfrm>
                <a:off x="3097717" y="1193722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219" name="Line"/>
              <p:cNvSpPr/>
              <p:nvPr/>
            </p:nvSpPr>
            <p:spPr>
              <a:xfrm flipV="1">
                <a:off x="2312630" y="1718908"/>
                <a:ext cx="854764" cy="60863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220" name="Line"/>
              <p:cNvSpPr/>
              <p:nvPr/>
            </p:nvSpPr>
            <p:spPr>
              <a:xfrm flipV="1">
                <a:off x="2141888" y="448961"/>
                <a:ext cx="992325" cy="36287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221" name="Line"/>
              <p:cNvSpPr/>
              <p:nvPr/>
            </p:nvSpPr>
            <p:spPr>
              <a:xfrm flipH="1" flipV="1">
                <a:off x="1930640" y="1254462"/>
                <a:ext cx="81575" cy="926673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222" name="Line"/>
              <p:cNvSpPr/>
              <p:nvPr/>
            </p:nvSpPr>
            <p:spPr>
              <a:xfrm>
                <a:off x="578638" y="1846122"/>
                <a:ext cx="1199630" cy="50853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223" name="Line"/>
              <p:cNvSpPr/>
              <p:nvPr/>
            </p:nvSpPr>
            <p:spPr>
              <a:xfrm>
                <a:off x="2192167" y="1055702"/>
                <a:ext cx="938945" cy="29260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2231" name="Group"/>
            <p:cNvGrpSpPr/>
            <p:nvPr/>
          </p:nvGrpSpPr>
          <p:grpSpPr>
            <a:xfrm>
              <a:off x="0" y="430172"/>
              <a:ext cx="1540497" cy="1581565"/>
              <a:chOff x="0" y="0"/>
              <a:chExt cx="1540496" cy="1581564"/>
            </a:xfrm>
          </p:grpSpPr>
          <p:sp>
            <p:nvSpPr>
              <p:cNvPr id="2225" name="6"/>
              <p:cNvSpPr/>
              <p:nvPr/>
            </p:nvSpPr>
            <p:spPr>
              <a:xfrm>
                <a:off x="0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  <p:sp>
            <p:nvSpPr>
              <p:cNvPr id="2226" name="7"/>
              <p:cNvSpPr/>
              <p:nvPr/>
            </p:nvSpPr>
            <p:spPr>
              <a:xfrm>
                <a:off x="0" y="979156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  <p:sp>
            <p:nvSpPr>
              <p:cNvPr id="2227" name="11"/>
              <p:cNvSpPr/>
              <p:nvPr/>
            </p:nvSpPr>
            <p:spPr>
              <a:xfrm>
                <a:off x="938088" y="44907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7463">
                  <a:defRPr sz="2392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  <p:sp>
            <p:nvSpPr>
              <p:cNvPr id="2228" name="Line"/>
              <p:cNvSpPr/>
              <p:nvPr/>
            </p:nvSpPr>
            <p:spPr>
              <a:xfrm flipV="1">
                <a:off x="301203" y="609305"/>
                <a:ext cx="1" cy="36295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229" name="Line"/>
              <p:cNvSpPr/>
              <p:nvPr/>
            </p:nvSpPr>
            <p:spPr>
              <a:xfrm flipV="1">
                <a:off x="592475" y="917381"/>
                <a:ext cx="379677" cy="253747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230" name="Line"/>
              <p:cNvSpPr/>
              <p:nvPr/>
            </p:nvSpPr>
            <p:spPr>
              <a:xfrm>
                <a:off x="592475" y="428076"/>
                <a:ext cx="361309" cy="171171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sp>
        <p:nvSpPr>
          <p:cNvPr id="2233" name="1"/>
          <p:cNvSpPr/>
          <p:nvPr/>
        </p:nvSpPr>
        <p:spPr>
          <a:xfrm>
            <a:off x="5671625" y="5475445"/>
            <a:ext cx="602408" cy="602409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234" name="Algorithm: Start a DFS at every node (except if it’s already been visited) and mark all reachable nodes as being part of the same component."/>
          <p:cNvSpPr txBox="1"/>
          <p:nvPr/>
        </p:nvSpPr>
        <p:spPr>
          <a:xfrm>
            <a:off x="58831" y="163427"/>
            <a:ext cx="12887137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Algorithm: Start a DFS at every node (except if it’s already been visited) and mark all reachable nodes as being part of the same component. </a:t>
            </a:r>
          </a:p>
        </p:txBody>
      </p:sp>
      <p:sp>
        <p:nvSpPr>
          <p:cNvPr id="2235" name="0"/>
          <p:cNvSpPr txBox="1"/>
          <p:nvPr/>
        </p:nvSpPr>
        <p:spPr>
          <a:xfrm>
            <a:off x="6225623" y="2827303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236" name="0"/>
          <p:cNvSpPr txBox="1"/>
          <p:nvPr/>
        </p:nvSpPr>
        <p:spPr>
          <a:xfrm>
            <a:off x="4089493" y="3823476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237" name="0"/>
          <p:cNvSpPr txBox="1"/>
          <p:nvPr/>
        </p:nvSpPr>
        <p:spPr>
          <a:xfrm>
            <a:off x="7643987" y="4557257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9" name="Group"/>
          <p:cNvGrpSpPr/>
          <p:nvPr/>
        </p:nvGrpSpPr>
        <p:grpSpPr>
          <a:xfrm>
            <a:off x="1256686" y="2759169"/>
            <a:ext cx="10491428" cy="5263605"/>
            <a:chOff x="0" y="77985"/>
            <a:chExt cx="10491427" cy="5263604"/>
          </a:xfrm>
        </p:grpSpPr>
        <p:grpSp>
          <p:nvGrpSpPr>
            <p:cNvPr id="2246" name="Group"/>
            <p:cNvGrpSpPr/>
            <p:nvPr/>
          </p:nvGrpSpPr>
          <p:grpSpPr>
            <a:xfrm>
              <a:off x="2978688" y="2794261"/>
              <a:ext cx="2831794" cy="2547329"/>
              <a:chOff x="0" y="0"/>
              <a:chExt cx="2831792" cy="2547328"/>
            </a:xfrm>
          </p:grpSpPr>
          <p:sp>
            <p:nvSpPr>
              <p:cNvPr id="2239" name="6"/>
              <p:cNvSpPr/>
              <p:nvPr/>
            </p:nvSpPr>
            <p:spPr>
              <a:xfrm>
                <a:off x="1436250" y="0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  <p:sp>
            <p:nvSpPr>
              <p:cNvPr id="2240" name="5"/>
              <p:cNvSpPr/>
              <p:nvPr/>
            </p:nvSpPr>
            <p:spPr>
              <a:xfrm>
                <a:off x="1142305" y="129743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2241" name="17"/>
              <p:cNvSpPr/>
              <p:nvPr/>
            </p:nvSpPr>
            <p:spPr>
              <a:xfrm>
                <a:off x="0" y="1944920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17</a:t>
                </a:r>
              </a:p>
            </p:txBody>
          </p:sp>
          <p:sp>
            <p:nvSpPr>
              <p:cNvPr id="2242" name="16"/>
              <p:cNvSpPr/>
              <p:nvPr/>
            </p:nvSpPr>
            <p:spPr>
              <a:xfrm>
                <a:off x="2229384" y="1020894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16</a:t>
                </a:r>
              </a:p>
            </p:txBody>
          </p:sp>
          <p:sp>
            <p:nvSpPr>
              <p:cNvPr id="2243" name="Line"/>
              <p:cNvSpPr/>
              <p:nvPr/>
            </p:nvSpPr>
            <p:spPr>
              <a:xfrm flipV="1">
                <a:off x="571700" y="1761001"/>
                <a:ext cx="626846" cy="36491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244" name="Line"/>
              <p:cNvSpPr/>
              <p:nvPr/>
            </p:nvSpPr>
            <p:spPr>
              <a:xfrm flipV="1">
                <a:off x="1550857" y="592682"/>
                <a:ext cx="133632" cy="71567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245" name="Line"/>
              <p:cNvSpPr/>
              <p:nvPr/>
            </p:nvSpPr>
            <p:spPr>
              <a:xfrm flipV="1">
                <a:off x="1751526" y="1418570"/>
                <a:ext cx="467228" cy="119996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2247" name="12"/>
            <p:cNvSpPr/>
            <p:nvPr/>
          </p:nvSpPr>
          <p:spPr>
            <a:xfrm>
              <a:off x="481109" y="3184836"/>
              <a:ext cx="602409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31622">
                <a:defRPr sz="2366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grpSp>
          <p:nvGrpSpPr>
            <p:cNvPr id="2260" name="Group"/>
            <p:cNvGrpSpPr/>
            <p:nvPr/>
          </p:nvGrpSpPr>
          <p:grpSpPr>
            <a:xfrm>
              <a:off x="3094303" y="77985"/>
              <a:ext cx="4447167" cy="2187316"/>
              <a:chOff x="0" y="0"/>
              <a:chExt cx="4447166" cy="2187314"/>
            </a:xfrm>
          </p:grpSpPr>
          <p:sp>
            <p:nvSpPr>
              <p:cNvPr id="2248" name="4"/>
              <p:cNvSpPr/>
              <p:nvPr/>
            </p:nvSpPr>
            <p:spPr>
              <a:xfrm>
                <a:off x="373406" y="0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249" name="0"/>
              <p:cNvSpPr/>
              <p:nvPr/>
            </p:nvSpPr>
            <p:spPr>
              <a:xfrm>
                <a:off x="1742707" y="571823"/>
                <a:ext cx="602409" cy="602408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2250" name="8"/>
              <p:cNvSpPr/>
              <p:nvPr/>
            </p:nvSpPr>
            <p:spPr>
              <a:xfrm>
                <a:off x="0" y="1441169"/>
                <a:ext cx="602408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251" name="14"/>
              <p:cNvSpPr/>
              <p:nvPr/>
            </p:nvSpPr>
            <p:spPr>
              <a:xfrm>
                <a:off x="2732131" y="1584906"/>
                <a:ext cx="602408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14</a:t>
                </a:r>
              </a:p>
            </p:txBody>
          </p:sp>
          <p:sp>
            <p:nvSpPr>
              <p:cNvPr id="2252" name="13"/>
              <p:cNvSpPr/>
              <p:nvPr/>
            </p:nvSpPr>
            <p:spPr>
              <a:xfrm>
                <a:off x="3844758" y="682153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13</a:t>
                </a:r>
              </a:p>
            </p:txBody>
          </p:sp>
          <p:sp>
            <p:nvSpPr>
              <p:cNvPr id="2253" name="Line"/>
              <p:cNvSpPr/>
              <p:nvPr/>
            </p:nvSpPr>
            <p:spPr>
              <a:xfrm flipV="1">
                <a:off x="552824" y="1035658"/>
                <a:ext cx="1213024" cy="607195"/>
              </a:xfrm>
              <a:prstGeom prst="line">
                <a:avLst/>
              </a:prstGeom>
              <a:noFill/>
              <a:ln w="38100" cap="flat">
                <a:solidFill>
                  <a:srgbClr val="FFC157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254" name="Line"/>
              <p:cNvSpPr/>
              <p:nvPr/>
            </p:nvSpPr>
            <p:spPr>
              <a:xfrm flipV="1">
                <a:off x="402616" y="593805"/>
                <a:ext cx="173897" cy="86803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255" name="Line"/>
              <p:cNvSpPr/>
              <p:nvPr/>
            </p:nvSpPr>
            <p:spPr>
              <a:xfrm>
                <a:off x="960828" y="428678"/>
                <a:ext cx="788551" cy="33435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256" name="Line"/>
              <p:cNvSpPr/>
              <p:nvPr/>
            </p:nvSpPr>
            <p:spPr>
              <a:xfrm>
                <a:off x="584747" y="1818513"/>
                <a:ext cx="2136569" cy="69744"/>
              </a:xfrm>
              <a:prstGeom prst="line">
                <a:avLst/>
              </a:prstGeom>
              <a:noFill/>
              <a:ln w="38100" cap="flat">
                <a:solidFill>
                  <a:srgbClr val="FFC157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257" name="Line"/>
              <p:cNvSpPr/>
              <p:nvPr/>
            </p:nvSpPr>
            <p:spPr>
              <a:xfrm flipV="1">
                <a:off x="3288751" y="1175131"/>
                <a:ext cx="622596" cy="56504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258" name="Line"/>
              <p:cNvSpPr/>
              <p:nvPr/>
            </p:nvSpPr>
            <p:spPr>
              <a:xfrm>
                <a:off x="2260800" y="1078826"/>
                <a:ext cx="579041" cy="568372"/>
              </a:xfrm>
              <a:prstGeom prst="line">
                <a:avLst/>
              </a:prstGeom>
              <a:noFill/>
              <a:ln w="38100" cap="flat">
                <a:solidFill>
                  <a:srgbClr val="FFC157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259" name="Line"/>
              <p:cNvSpPr/>
              <p:nvPr/>
            </p:nvSpPr>
            <p:spPr>
              <a:xfrm>
                <a:off x="2336465" y="867017"/>
                <a:ext cx="1483214" cy="87830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2271" name="Group"/>
            <p:cNvGrpSpPr/>
            <p:nvPr/>
          </p:nvGrpSpPr>
          <p:grpSpPr>
            <a:xfrm>
              <a:off x="6791302" y="1418231"/>
              <a:ext cx="3700126" cy="2768077"/>
              <a:chOff x="0" y="0"/>
              <a:chExt cx="3700124" cy="2768076"/>
            </a:xfrm>
          </p:grpSpPr>
          <p:sp>
            <p:nvSpPr>
              <p:cNvPr id="2261" name="15"/>
              <p:cNvSpPr/>
              <p:nvPr/>
            </p:nvSpPr>
            <p:spPr>
              <a:xfrm>
                <a:off x="1608675" y="663638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  <p:sp>
            <p:nvSpPr>
              <p:cNvPr id="2262" name="9"/>
              <p:cNvSpPr/>
              <p:nvPr/>
            </p:nvSpPr>
            <p:spPr>
              <a:xfrm>
                <a:off x="1756209" y="2165668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  <p:sp>
            <p:nvSpPr>
              <p:cNvPr id="2263" name="10"/>
              <p:cNvSpPr/>
              <p:nvPr/>
            </p:nvSpPr>
            <p:spPr>
              <a:xfrm>
                <a:off x="3097717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2264" name="3"/>
              <p:cNvSpPr/>
              <p:nvPr/>
            </p:nvSpPr>
            <p:spPr>
              <a:xfrm>
                <a:off x="0" y="1419595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2265" name="2"/>
              <p:cNvSpPr/>
              <p:nvPr/>
            </p:nvSpPr>
            <p:spPr>
              <a:xfrm>
                <a:off x="3097717" y="1193722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266" name="Line"/>
              <p:cNvSpPr/>
              <p:nvPr/>
            </p:nvSpPr>
            <p:spPr>
              <a:xfrm flipV="1">
                <a:off x="2312630" y="1718908"/>
                <a:ext cx="854764" cy="60863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267" name="Line"/>
              <p:cNvSpPr/>
              <p:nvPr/>
            </p:nvSpPr>
            <p:spPr>
              <a:xfrm flipV="1">
                <a:off x="2141888" y="448961"/>
                <a:ext cx="992325" cy="36287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268" name="Line"/>
              <p:cNvSpPr/>
              <p:nvPr/>
            </p:nvSpPr>
            <p:spPr>
              <a:xfrm flipH="1" flipV="1">
                <a:off x="1930640" y="1254462"/>
                <a:ext cx="81575" cy="926673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269" name="Line"/>
              <p:cNvSpPr/>
              <p:nvPr/>
            </p:nvSpPr>
            <p:spPr>
              <a:xfrm>
                <a:off x="578638" y="1846122"/>
                <a:ext cx="1199630" cy="50853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270" name="Line"/>
              <p:cNvSpPr/>
              <p:nvPr/>
            </p:nvSpPr>
            <p:spPr>
              <a:xfrm>
                <a:off x="2192167" y="1055702"/>
                <a:ext cx="938945" cy="29260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2278" name="Group"/>
            <p:cNvGrpSpPr/>
            <p:nvPr/>
          </p:nvGrpSpPr>
          <p:grpSpPr>
            <a:xfrm>
              <a:off x="0" y="417472"/>
              <a:ext cx="1540497" cy="1581565"/>
              <a:chOff x="0" y="0"/>
              <a:chExt cx="1540496" cy="1581564"/>
            </a:xfrm>
          </p:grpSpPr>
          <p:sp>
            <p:nvSpPr>
              <p:cNvPr id="2272" name="6"/>
              <p:cNvSpPr/>
              <p:nvPr/>
            </p:nvSpPr>
            <p:spPr>
              <a:xfrm>
                <a:off x="0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  <p:sp>
            <p:nvSpPr>
              <p:cNvPr id="2273" name="7"/>
              <p:cNvSpPr/>
              <p:nvPr/>
            </p:nvSpPr>
            <p:spPr>
              <a:xfrm>
                <a:off x="0" y="979156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  <p:sp>
            <p:nvSpPr>
              <p:cNvPr id="2274" name="11"/>
              <p:cNvSpPr/>
              <p:nvPr/>
            </p:nvSpPr>
            <p:spPr>
              <a:xfrm>
                <a:off x="938088" y="44907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7463">
                  <a:defRPr sz="2392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  <p:sp>
            <p:nvSpPr>
              <p:cNvPr id="2275" name="Line"/>
              <p:cNvSpPr/>
              <p:nvPr/>
            </p:nvSpPr>
            <p:spPr>
              <a:xfrm flipV="1">
                <a:off x="301203" y="609305"/>
                <a:ext cx="1" cy="36295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276" name="Line"/>
              <p:cNvSpPr/>
              <p:nvPr/>
            </p:nvSpPr>
            <p:spPr>
              <a:xfrm flipV="1">
                <a:off x="592475" y="917381"/>
                <a:ext cx="379677" cy="253747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277" name="Line"/>
              <p:cNvSpPr/>
              <p:nvPr/>
            </p:nvSpPr>
            <p:spPr>
              <a:xfrm>
                <a:off x="592475" y="428076"/>
                <a:ext cx="361309" cy="171171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sp>
        <p:nvSpPr>
          <p:cNvPr id="2280" name="1"/>
          <p:cNvSpPr/>
          <p:nvPr/>
        </p:nvSpPr>
        <p:spPr>
          <a:xfrm>
            <a:off x="5671625" y="5475445"/>
            <a:ext cx="602408" cy="602409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281" name="Algorithm: Start a DFS at every node (except if it’s already been visited) and mark all reachable nodes as being part of the same component."/>
          <p:cNvSpPr txBox="1"/>
          <p:nvPr/>
        </p:nvSpPr>
        <p:spPr>
          <a:xfrm>
            <a:off x="58831" y="163427"/>
            <a:ext cx="12887137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Algorithm: Start a DFS at every node (except if it’s already been visited) and mark all reachable nodes as being part of the same component. </a:t>
            </a:r>
          </a:p>
        </p:txBody>
      </p:sp>
      <p:sp>
        <p:nvSpPr>
          <p:cNvPr id="2282" name="0"/>
          <p:cNvSpPr txBox="1"/>
          <p:nvPr/>
        </p:nvSpPr>
        <p:spPr>
          <a:xfrm>
            <a:off x="6225623" y="2827303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283" name="0"/>
          <p:cNvSpPr txBox="1"/>
          <p:nvPr/>
        </p:nvSpPr>
        <p:spPr>
          <a:xfrm>
            <a:off x="4089493" y="3823476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284" name="0"/>
          <p:cNvSpPr txBox="1"/>
          <p:nvPr/>
        </p:nvSpPr>
        <p:spPr>
          <a:xfrm>
            <a:off x="7643987" y="4557257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6" name="Group"/>
          <p:cNvGrpSpPr/>
          <p:nvPr/>
        </p:nvGrpSpPr>
        <p:grpSpPr>
          <a:xfrm>
            <a:off x="1256686" y="2759169"/>
            <a:ext cx="10491428" cy="5263605"/>
            <a:chOff x="0" y="77985"/>
            <a:chExt cx="10491427" cy="5263604"/>
          </a:xfrm>
        </p:grpSpPr>
        <p:grpSp>
          <p:nvGrpSpPr>
            <p:cNvPr id="2293" name="Group"/>
            <p:cNvGrpSpPr/>
            <p:nvPr/>
          </p:nvGrpSpPr>
          <p:grpSpPr>
            <a:xfrm>
              <a:off x="2978688" y="2794261"/>
              <a:ext cx="2831794" cy="2547329"/>
              <a:chOff x="0" y="0"/>
              <a:chExt cx="2831792" cy="2547328"/>
            </a:xfrm>
          </p:grpSpPr>
          <p:sp>
            <p:nvSpPr>
              <p:cNvPr id="2286" name="6"/>
              <p:cNvSpPr/>
              <p:nvPr/>
            </p:nvSpPr>
            <p:spPr>
              <a:xfrm>
                <a:off x="1436250" y="0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  <p:sp>
            <p:nvSpPr>
              <p:cNvPr id="2287" name="5"/>
              <p:cNvSpPr/>
              <p:nvPr/>
            </p:nvSpPr>
            <p:spPr>
              <a:xfrm>
                <a:off x="1142305" y="129743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2288" name="17"/>
              <p:cNvSpPr/>
              <p:nvPr/>
            </p:nvSpPr>
            <p:spPr>
              <a:xfrm>
                <a:off x="0" y="1944920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17</a:t>
                </a:r>
              </a:p>
            </p:txBody>
          </p:sp>
          <p:sp>
            <p:nvSpPr>
              <p:cNvPr id="2289" name="16"/>
              <p:cNvSpPr/>
              <p:nvPr/>
            </p:nvSpPr>
            <p:spPr>
              <a:xfrm>
                <a:off x="2229384" y="1020894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16</a:t>
                </a:r>
              </a:p>
            </p:txBody>
          </p:sp>
          <p:sp>
            <p:nvSpPr>
              <p:cNvPr id="2290" name="Line"/>
              <p:cNvSpPr/>
              <p:nvPr/>
            </p:nvSpPr>
            <p:spPr>
              <a:xfrm flipV="1">
                <a:off x="571700" y="1761001"/>
                <a:ext cx="626846" cy="36491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291" name="Line"/>
              <p:cNvSpPr/>
              <p:nvPr/>
            </p:nvSpPr>
            <p:spPr>
              <a:xfrm flipV="1">
                <a:off x="1550857" y="592682"/>
                <a:ext cx="133632" cy="71567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292" name="Line"/>
              <p:cNvSpPr/>
              <p:nvPr/>
            </p:nvSpPr>
            <p:spPr>
              <a:xfrm flipV="1">
                <a:off x="1751526" y="1418570"/>
                <a:ext cx="467228" cy="119996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2294" name="12"/>
            <p:cNvSpPr/>
            <p:nvPr/>
          </p:nvSpPr>
          <p:spPr>
            <a:xfrm>
              <a:off x="481109" y="3184836"/>
              <a:ext cx="602409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31622">
                <a:defRPr sz="2366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grpSp>
          <p:nvGrpSpPr>
            <p:cNvPr id="2307" name="Group"/>
            <p:cNvGrpSpPr/>
            <p:nvPr/>
          </p:nvGrpSpPr>
          <p:grpSpPr>
            <a:xfrm>
              <a:off x="3094303" y="77985"/>
              <a:ext cx="4447167" cy="2187316"/>
              <a:chOff x="0" y="0"/>
              <a:chExt cx="4447166" cy="2187314"/>
            </a:xfrm>
          </p:grpSpPr>
          <p:sp>
            <p:nvSpPr>
              <p:cNvPr id="2295" name="4"/>
              <p:cNvSpPr/>
              <p:nvPr/>
            </p:nvSpPr>
            <p:spPr>
              <a:xfrm>
                <a:off x="373406" y="0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296" name="0"/>
              <p:cNvSpPr/>
              <p:nvPr/>
            </p:nvSpPr>
            <p:spPr>
              <a:xfrm>
                <a:off x="1742707" y="571823"/>
                <a:ext cx="602409" cy="602408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2297" name="8"/>
              <p:cNvSpPr/>
              <p:nvPr/>
            </p:nvSpPr>
            <p:spPr>
              <a:xfrm>
                <a:off x="0" y="1441169"/>
                <a:ext cx="602408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298" name="14"/>
              <p:cNvSpPr/>
              <p:nvPr/>
            </p:nvSpPr>
            <p:spPr>
              <a:xfrm>
                <a:off x="2732131" y="1584906"/>
                <a:ext cx="602408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14</a:t>
                </a:r>
              </a:p>
            </p:txBody>
          </p:sp>
          <p:sp>
            <p:nvSpPr>
              <p:cNvPr id="2299" name="13"/>
              <p:cNvSpPr/>
              <p:nvPr/>
            </p:nvSpPr>
            <p:spPr>
              <a:xfrm>
                <a:off x="3844758" y="682153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13</a:t>
                </a:r>
              </a:p>
            </p:txBody>
          </p:sp>
          <p:sp>
            <p:nvSpPr>
              <p:cNvPr id="2300" name="Line"/>
              <p:cNvSpPr/>
              <p:nvPr/>
            </p:nvSpPr>
            <p:spPr>
              <a:xfrm flipV="1">
                <a:off x="552824" y="1035658"/>
                <a:ext cx="1213024" cy="607195"/>
              </a:xfrm>
              <a:prstGeom prst="line">
                <a:avLst/>
              </a:prstGeom>
              <a:noFill/>
              <a:ln w="38100" cap="flat">
                <a:solidFill>
                  <a:srgbClr val="FFC157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301" name="Line"/>
              <p:cNvSpPr/>
              <p:nvPr/>
            </p:nvSpPr>
            <p:spPr>
              <a:xfrm flipV="1">
                <a:off x="402616" y="593805"/>
                <a:ext cx="173897" cy="86803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302" name="Line"/>
              <p:cNvSpPr/>
              <p:nvPr/>
            </p:nvSpPr>
            <p:spPr>
              <a:xfrm>
                <a:off x="960828" y="428678"/>
                <a:ext cx="788551" cy="33435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303" name="Line"/>
              <p:cNvSpPr/>
              <p:nvPr/>
            </p:nvSpPr>
            <p:spPr>
              <a:xfrm>
                <a:off x="584747" y="1818513"/>
                <a:ext cx="2136569" cy="69744"/>
              </a:xfrm>
              <a:prstGeom prst="line">
                <a:avLst/>
              </a:prstGeom>
              <a:noFill/>
              <a:ln w="38100" cap="flat">
                <a:solidFill>
                  <a:srgbClr val="FFC157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304" name="Line"/>
              <p:cNvSpPr/>
              <p:nvPr/>
            </p:nvSpPr>
            <p:spPr>
              <a:xfrm flipV="1">
                <a:off x="3288751" y="1175131"/>
                <a:ext cx="622596" cy="56504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305" name="Line"/>
              <p:cNvSpPr/>
              <p:nvPr/>
            </p:nvSpPr>
            <p:spPr>
              <a:xfrm>
                <a:off x="2260800" y="1078826"/>
                <a:ext cx="579041" cy="568372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306" name="Line"/>
              <p:cNvSpPr/>
              <p:nvPr/>
            </p:nvSpPr>
            <p:spPr>
              <a:xfrm>
                <a:off x="2336465" y="867017"/>
                <a:ext cx="1483214" cy="87830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2318" name="Group"/>
            <p:cNvGrpSpPr/>
            <p:nvPr/>
          </p:nvGrpSpPr>
          <p:grpSpPr>
            <a:xfrm>
              <a:off x="6791302" y="1418231"/>
              <a:ext cx="3700126" cy="2768077"/>
              <a:chOff x="0" y="0"/>
              <a:chExt cx="3700124" cy="2768076"/>
            </a:xfrm>
          </p:grpSpPr>
          <p:sp>
            <p:nvSpPr>
              <p:cNvPr id="2308" name="15"/>
              <p:cNvSpPr/>
              <p:nvPr/>
            </p:nvSpPr>
            <p:spPr>
              <a:xfrm>
                <a:off x="1608675" y="663638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  <p:sp>
            <p:nvSpPr>
              <p:cNvPr id="2309" name="9"/>
              <p:cNvSpPr/>
              <p:nvPr/>
            </p:nvSpPr>
            <p:spPr>
              <a:xfrm>
                <a:off x="1756209" y="2165668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  <p:sp>
            <p:nvSpPr>
              <p:cNvPr id="2310" name="10"/>
              <p:cNvSpPr/>
              <p:nvPr/>
            </p:nvSpPr>
            <p:spPr>
              <a:xfrm>
                <a:off x="3097717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2311" name="3"/>
              <p:cNvSpPr/>
              <p:nvPr/>
            </p:nvSpPr>
            <p:spPr>
              <a:xfrm>
                <a:off x="0" y="1419595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2312" name="2"/>
              <p:cNvSpPr/>
              <p:nvPr/>
            </p:nvSpPr>
            <p:spPr>
              <a:xfrm>
                <a:off x="3097717" y="1193722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313" name="Line"/>
              <p:cNvSpPr/>
              <p:nvPr/>
            </p:nvSpPr>
            <p:spPr>
              <a:xfrm flipV="1">
                <a:off x="2312630" y="1718908"/>
                <a:ext cx="854764" cy="60863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314" name="Line"/>
              <p:cNvSpPr/>
              <p:nvPr/>
            </p:nvSpPr>
            <p:spPr>
              <a:xfrm flipV="1">
                <a:off x="2141888" y="448961"/>
                <a:ext cx="992325" cy="36287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315" name="Line"/>
              <p:cNvSpPr/>
              <p:nvPr/>
            </p:nvSpPr>
            <p:spPr>
              <a:xfrm flipH="1" flipV="1">
                <a:off x="1930640" y="1254462"/>
                <a:ext cx="81575" cy="926673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316" name="Line"/>
              <p:cNvSpPr/>
              <p:nvPr/>
            </p:nvSpPr>
            <p:spPr>
              <a:xfrm>
                <a:off x="578638" y="1846122"/>
                <a:ext cx="1199630" cy="50853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317" name="Line"/>
              <p:cNvSpPr/>
              <p:nvPr/>
            </p:nvSpPr>
            <p:spPr>
              <a:xfrm>
                <a:off x="2192167" y="1055702"/>
                <a:ext cx="938945" cy="29260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2325" name="Group"/>
            <p:cNvGrpSpPr/>
            <p:nvPr/>
          </p:nvGrpSpPr>
          <p:grpSpPr>
            <a:xfrm>
              <a:off x="0" y="417472"/>
              <a:ext cx="1540497" cy="1581565"/>
              <a:chOff x="0" y="0"/>
              <a:chExt cx="1540496" cy="1581564"/>
            </a:xfrm>
          </p:grpSpPr>
          <p:sp>
            <p:nvSpPr>
              <p:cNvPr id="2319" name="6"/>
              <p:cNvSpPr/>
              <p:nvPr/>
            </p:nvSpPr>
            <p:spPr>
              <a:xfrm>
                <a:off x="0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  <p:sp>
            <p:nvSpPr>
              <p:cNvPr id="2320" name="7"/>
              <p:cNvSpPr/>
              <p:nvPr/>
            </p:nvSpPr>
            <p:spPr>
              <a:xfrm>
                <a:off x="0" y="979156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  <p:sp>
            <p:nvSpPr>
              <p:cNvPr id="2321" name="11"/>
              <p:cNvSpPr/>
              <p:nvPr/>
            </p:nvSpPr>
            <p:spPr>
              <a:xfrm>
                <a:off x="938088" y="44907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7463">
                  <a:defRPr sz="2392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  <p:sp>
            <p:nvSpPr>
              <p:cNvPr id="2322" name="Line"/>
              <p:cNvSpPr/>
              <p:nvPr/>
            </p:nvSpPr>
            <p:spPr>
              <a:xfrm flipV="1">
                <a:off x="301203" y="609305"/>
                <a:ext cx="1" cy="36295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323" name="Line"/>
              <p:cNvSpPr/>
              <p:nvPr/>
            </p:nvSpPr>
            <p:spPr>
              <a:xfrm flipV="1">
                <a:off x="592475" y="917381"/>
                <a:ext cx="379677" cy="253747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324" name="Line"/>
              <p:cNvSpPr/>
              <p:nvPr/>
            </p:nvSpPr>
            <p:spPr>
              <a:xfrm>
                <a:off x="592475" y="428076"/>
                <a:ext cx="361309" cy="171171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sp>
        <p:nvSpPr>
          <p:cNvPr id="2327" name="1"/>
          <p:cNvSpPr/>
          <p:nvPr/>
        </p:nvSpPr>
        <p:spPr>
          <a:xfrm>
            <a:off x="5671625" y="5475445"/>
            <a:ext cx="602408" cy="602409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328" name="Algorithm: Start a DFS at every node (except if it’s already been visited) and mark all reachable nodes as being part of the same component."/>
          <p:cNvSpPr txBox="1"/>
          <p:nvPr/>
        </p:nvSpPr>
        <p:spPr>
          <a:xfrm>
            <a:off x="58831" y="163427"/>
            <a:ext cx="12887137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Algorithm: Start a DFS at every node (except if it’s already been visited) and mark all reachable nodes as being part of the same component. </a:t>
            </a:r>
          </a:p>
        </p:txBody>
      </p:sp>
      <p:sp>
        <p:nvSpPr>
          <p:cNvPr id="2329" name="0"/>
          <p:cNvSpPr txBox="1"/>
          <p:nvPr/>
        </p:nvSpPr>
        <p:spPr>
          <a:xfrm>
            <a:off x="6225623" y="2827303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330" name="0"/>
          <p:cNvSpPr txBox="1"/>
          <p:nvPr/>
        </p:nvSpPr>
        <p:spPr>
          <a:xfrm>
            <a:off x="4089493" y="3823476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331" name="0"/>
          <p:cNvSpPr txBox="1"/>
          <p:nvPr/>
        </p:nvSpPr>
        <p:spPr>
          <a:xfrm>
            <a:off x="7643987" y="4557257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3" name="Group"/>
          <p:cNvGrpSpPr/>
          <p:nvPr/>
        </p:nvGrpSpPr>
        <p:grpSpPr>
          <a:xfrm>
            <a:off x="1256686" y="2759169"/>
            <a:ext cx="10491428" cy="5263605"/>
            <a:chOff x="0" y="77985"/>
            <a:chExt cx="10491427" cy="5263604"/>
          </a:xfrm>
        </p:grpSpPr>
        <p:grpSp>
          <p:nvGrpSpPr>
            <p:cNvPr id="2340" name="Group"/>
            <p:cNvGrpSpPr/>
            <p:nvPr/>
          </p:nvGrpSpPr>
          <p:grpSpPr>
            <a:xfrm>
              <a:off x="2978688" y="2794261"/>
              <a:ext cx="2831794" cy="2547329"/>
              <a:chOff x="0" y="0"/>
              <a:chExt cx="2831792" cy="2547328"/>
            </a:xfrm>
          </p:grpSpPr>
          <p:sp>
            <p:nvSpPr>
              <p:cNvPr id="2333" name="6"/>
              <p:cNvSpPr/>
              <p:nvPr/>
            </p:nvSpPr>
            <p:spPr>
              <a:xfrm>
                <a:off x="1436250" y="0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  <p:sp>
            <p:nvSpPr>
              <p:cNvPr id="2334" name="5"/>
              <p:cNvSpPr/>
              <p:nvPr/>
            </p:nvSpPr>
            <p:spPr>
              <a:xfrm>
                <a:off x="1142305" y="129743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2335" name="17"/>
              <p:cNvSpPr/>
              <p:nvPr/>
            </p:nvSpPr>
            <p:spPr>
              <a:xfrm>
                <a:off x="0" y="1944920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17</a:t>
                </a:r>
              </a:p>
            </p:txBody>
          </p:sp>
          <p:sp>
            <p:nvSpPr>
              <p:cNvPr id="2336" name="16"/>
              <p:cNvSpPr/>
              <p:nvPr/>
            </p:nvSpPr>
            <p:spPr>
              <a:xfrm>
                <a:off x="2229384" y="1020894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16</a:t>
                </a:r>
              </a:p>
            </p:txBody>
          </p:sp>
          <p:sp>
            <p:nvSpPr>
              <p:cNvPr id="2337" name="Line"/>
              <p:cNvSpPr/>
              <p:nvPr/>
            </p:nvSpPr>
            <p:spPr>
              <a:xfrm flipV="1">
                <a:off x="571700" y="1761001"/>
                <a:ext cx="626846" cy="36491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338" name="Line"/>
              <p:cNvSpPr/>
              <p:nvPr/>
            </p:nvSpPr>
            <p:spPr>
              <a:xfrm flipV="1">
                <a:off x="1550857" y="592682"/>
                <a:ext cx="133632" cy="71567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339" name="Line"/>
              <p:cNvSpPr/>
              <p:nvPr/>
            </p:nvSpPr>
            <p:spPr>
              <a:xfrm flipV="1">
                <a:off x="1751526" y="1418570"/>
                <a:ext cx="467228" cy="119996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2341" name="12"/>
            <p:cNvSpPr/>
            <p:nvPr/>
          </p:nvSpPr>
          <p:spPr>
            <a:xfrm>
              <a:off x="481109" y="3184836"/>
              <a:ext cx="602409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31622">
                <a:defRPr sz="2366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grpSp>
          <p:nvGrpSpPr>
            <p:cNvPr id="2354" name="Group"/>
            <p:cNvGrpSpPr/>
            <p:nvPr/>
          </p:nvGrpSpPr>
          <p:grpSpPr>
            <a:xfrm>
              <a:off x="3094303" y="77985"/>
              <a:ext cx="4447167" cy="2187316"/>
              <a:chOff x="0" y="0"/>
              <a:chExt cx="4447166" cy="2187314"/>
            </a:xfrm>
          </p:grpSpPr>
          <p:sp>
            <p:nvSpPr>
              <p:cNvPr id="2342" name="4"/>
              <p:cNvSpPr/>
              <p:nvPr/>
            </p:nvSpPr>
            <p:spPr>
              <a:xfrm>
                <a:off x="373406" y="0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343" name="0"/>
              <p:cNvSpPr/>
              <p:nvPr/>
            </p:nvSpPr>
            <p:spPr>
              <a:xfrm>
                <a:off x="1742707" y="571823"/>
                <a:ext cx="602409" cy="602408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2344" name="8"/>
              <p:cNvSpPr/>
              <p:nvPr/>
            </p:nvSpPr>
            <p:spPr>
              <a:xfrm>
                <a:off x="0" y="1441169"/>
                <a:ext cx="602408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345" name="14"/>
              <p:cNvSpPr/>
              <p:nvPr/>
            </p:nvSpPr>
            <p:spPr>
              <a:xfrm>
                <a:off x="2732131" y="1584906"/>
                <a:ext cx="602408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14</a:t>
                </a:r>
              </a:p>
            </p:txBody>
          </p:sp>
          <p:sp>
            <p:nvSpPr>
              <p:cNvPr id="2346" name="13"/>
              <p:cNvSpPr/>
              <p:nvPr/>
            </p:nvSpPr>
            <p:spPr>
              <a:xfrm>
                <a:off x="3844758" y="682153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13</a:t>
                </a:r>
              </a:p>
            </p:txBody>
          </p:sp>
          <p:sp>
            <p:nvSpPr>
              <p:cNvPr id="2347" name="Line"/>
              <p:cNvSpPr/>
              <p:nvPr/>
            </p:nvSpPr>
            <p:spPr>
              <a:xfrm flipV="1">
                <a:off x="552824" y="1035658"/>
                <a:ext cx="1213024" cy="607195"/>
              </a:xfrm>
              <a:prstGeom prst="line">
                <a:avLst/>
              </a:prstGeom>
              <a:noFill/>
              <a:ln w="38100" cap="flat">
                <a:solidFill>
                  <a:srgbClr val="FFC157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348" name="Line"/>
              <p:cNvSpPr/>
              <p:nvPr/>
            </p:nvSpPr>
            <p:spPr>
              <a:xfrm flipV="1">
                <a:off x="402616" y="593805"/>
                <a:ext cx="173897" cy="86803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349" name="Line"/>
              <p:cNvSpPr/>
              <p:nvPr/>
            </p:nvSpPr>
            <p:spPr>
              <a:xfrm>
                <a:off x="960828" y="428678"/>
                <a:ext cx="788551" cy="33435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350" name="Line"/>
              <p:cNvSpPr/>
              <p:nvPr/>
            </p:nvSpPr>
            <p:spPr>
              <a:xfrm>
                <a:off x="584747" y="1818513"/>
                <a:ext cx="2136569" cy="69744"/>
              </a:xfrm>
              <a:prstGeom prst="line">
                <a:avLst/>
              </a:prstGeom>
              <a:noFill/>
              <a:ln w="38100" cap="flat">
                <a:solidFill>
                  <a:srgbClr val="FFC157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351" name="Line"/>
              <p:cNvSpPr/>
              <p:nvPr/>
            </p:nvSpPr>
            <p:spPr>
              <a:xfrm flipV="1">
                <a:off x="3288751" y="1175131"/>
                <a:ext cx="622596" cy="565045"/>
              </a:xfrm>
              <a:prstGeom prst="line">
                <a:avLst/>
              </a:prstGeom>
              <a:noFill/>
              <a:ln w="38100" cap="flat">
                <a:solidFill>
                  <a:srgbClr val="FFC157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352" name="Line"/>
              <p:cNvSpPr/>
              <p:nvPr/>
            </p:nvSpPr>
            <p:spPr>
              <a:xfrm>
                <a:off x="2260800" y="1078826"/>
                <a:ext cx="579041" cy="568372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353" name="Line"/>
              <p:cNvSpPr/>
              <p:nvPr/>
            </p:nvSpPr>
            <p:spPr>
              <a:xfrm>
                <a:off x="2336465" y="867017"/>
                <a:ext cx="1483214" cy="87830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2365" name="Group"/>
            <p:cNvGrpSpPr/>
            <p:nvPr/>
          </p:nvGrpSpPr>
          <p:grpSpPr>
            <a:xfrm>
              <a:off x="6791302" y="1418231"/>
              <a:ext cx="3700126" cy="2768077"/>
              <a:chOff x="0" y="0"/>
              <a:chExt cx="3700124" cy="2768076"/>
            </a:xfrm>
          </p:grpSpPr>
          <p:sp>
            <p:nvSpPr>
              <p:cNvPr id="2355" name="15"/>
              <p:cNvSpPr/>
              <p:nvPr/>
            </p:nvSpPr>
            <p:spPr>
              <a:xfrm>
                <a:off x="1608675" y="663638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  <p:sp>
            <p:nvSpPr>
              <p:cNvPr id="2356" name="9"/>
              <p:cNvSpPr/>
              <p:nvPr/>
            </p:nvSpPr>
            <p:spPr>
              <a:xfrm>
                <a:off x="1756209" y="2165668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  <p:sp>
            <p:nvSpPr>
              <p:cNvPr id="2357" name="10"/>
              <p:cNvSpPr/>
              <p:nvPr/>
            </p:nvSpPr>
            <p:spPr>
              <a:xfrm>
                <a:off x="3097717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2358" name="3"/>
              <p:cNvSpPr/>
              <p:nvPr/>
            </p:nvSpPr>
            <p:spPr>
              <a:xfrm>
                <a:off x="0" y="1419595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2359" name="2"/>
              <p:cNvSpPr/>
              <p:nvPr/>
            </p:nvSpPr>
            <p:spPr>
              <a:xfrm>
                <a:off x="3097717" y="1193722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360" name="Line"/>
              <p:cNvSpPr/>
              <p:nvPr/>
            </p:nvSpPr>
            <p:spPr>
              <a:xfrm flipV="1">
                <a:off x="2312630" y="1718908"/>
                <a:ext cx="854764" cy="60863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361" name="Line"/>
              <p:cNvSpPr/>
              <p:nvPr/>
            </p:nvSpPr>
            <p:spPr>
              <a:xfrm flipV="1">
                <a:off x="2141888" y="448961"/>
                <a:ext cx="992325" cy="36287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362" name="Line"/>
              <p:cNvSpPr/>
              <p:nvPr/>
            </p:nvSpPr>
            <p:spPr>
              <a:xfrm flipH="1" flipV="1">
                <a:off x="1930640" y="1254462"/>
                <a:ext cx="81575" cy="926673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363" name="Line"/>
              <p:cNvSpPr/>
              <p:nvPr/>
            </p:nvSpPr>
            <p:spPr>
              <a:xfrm>
                <a:off x="578638" y="1846122"/>
                <a:ext cx="1199630" cy="50853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364" name="Line"/>
              <p:cNvSpPr/>
              <p:nvPr/>
            </p:nvSpPr>
            <p:spPr>
              <a:xfrm>
                <a:off x="2192167" y="1055702"/>
                <a:ext cx="938945" cy="29260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2372" name="Group"/>
            <p:cNvGrpSpPr/>
            <p:nvPr/>
          </p:nvGrpSpPr>
          <p:grpSpPr>
            <a:xfrm>
              <a:off x="0" y="417472"/>
              <a:ext cx="1540497" cy="1581565"/>
              <a:chOff x="0" y="0"/>
              <a:chExt cx="1540496" cy="1581564"/>
            </a:xfrm>
          </p:grpSpPr>
          <p:sp>
            <p:nvSpPr>
              <p:cNvPr id="2366" name="6"/>
              <p:cNvSpPr/>
              <p:nvPr/>
            </p:nvSpPr>
            <p:spPr>
              <a:xfrm>
                <a:off x="0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  <p:sp>
            <p:nvSpPr>
              <p:cNvPr id="2367" name="7"/>
              <p:cNvSpPr/>
              <p:nvPr/>
            </p:nvSpPr>
            <p:spPr>
              <a:xfrm>
                <a:off x="0" y="979156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  <p:sp>
            <p:nvSpPr>
              <p:cNvPr id="2368" name="11"/>
              <p:cNvSpPr/>
              <p:nvPr/>
            </p:nvSpPr>
            <p:spPr>
              <a:xfrm>
                <a:off x="938088" y="44907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7463">
                  <a:defRPr sz="2392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  <p:sp>
            <p:nvSpPr>
              <p:cNvPr id="2369" name="Line"/>
              <p:cNvSpPr/>
              <p:nvPr/>
            </p:nvSpPr>
            <p:spPr>
              <a:xfrm flipV="1">
                <a:off x="301203" y="609305"/>
                <a:ext cx="1" cy="36295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370" name="Line"/>
              <p:cNvSpPr/>
              <p:nvPr/>
            </p:nvSpPr>
            <p:spPr>
              <a:xfrm flipV="1">
                <a:off x="592475" y="917381"/>
                <a:ext cx="379677" cy="253747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371" name="Line"/>
              <p:cNvSpPr/>
              <p:nvPr/>
            </p:nvSpPr>
            <p:spPr>
              <a:xfrm>
                <a:off x="592475" y="428076"/>
                <a:ext cx="361309" cy="171171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sp>
        <p:nvSpPr>
          <p:cNvPr id="2374" name="1"/>
          <p:cNvSpPr/>
          <p:nvPr/>
        </p:nvSpPr>
        <p:spPr>
          <a:xfrm>
            <a:off x="5671625" y="5475445"/>
            <a:ext cx="602408" cy="602409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375" name="Algorithm: Start a DFS at every node (except if it’s already been visited) and mark all reachable nodes as being part of the same component."/>
          <p:cNvSpPr txBox="1"/>
          <p:nvPr/>
        </p:nvSpPr>
        <p:spPr>
          <a:xfrm>
            <a:off x="58831" y="163427"/>
            <a:ext cx="12887137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Algorithm: Start a DFS at every node (except if it’s already been visited) and mark all reachable nodes as being part of the same component. </a:t>
            </a:r>
          </a:p>
        </p:txBody>
      </p:sp>
      <p:sp>
        <p:nvSpPr>
          <p:cNvPr id="2376" name="0"/>
          <p:cNvSpPr txBox="1"/>
          <p:nvPr/>
        </p:nvSpPr>
        <p:spPr>
          <a:xfrm>
            <a:off x="6225623" y="2827303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377" name="0"/>
          <p:cNvSpPr txBox="1"/>
          <p:nvPr/>
        </p:nvSpPr>
        <p:spPr>
          <a:xfrm>
            <a:off x="4089493" y="3823476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378" name="0"/>
          <p:cNvSpPr txBox="1"/>
          <p:nvPr/>
        </p:nvSpPr>
        <p:spPr>
          <a:xfrm>
            <a:off x="7643987" y="4557257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0" name="Group"/>
          <p:cNvGrpSpPr/>
          <p:nvPr/>
        </p:nvGrpSpPr>
        <p:grpSpPr>
          <a:xfrm>
            <a:off x="1256686" y="2759169"/>
            <a:ext cx="10491428" cy="5263605"/>
            <a:chOff x="0" y="77985"/>
            <a:chExt cx="10491427" cy="5263604"/>
          </a:xfrm>
        </p:grpSpPr>
        <p:grpSp>
          <p:nvGrpSpPr>
            <p:cNvPr id="2387" name="Group"/>
            <p:cNvGrpSpPr/>
            <p:nvPr/>
          </p:nvGrpSpPr>
          <p:grpSpPr>
            <a:xfrm>
              <a:off x="2978688" y="2794261"/>
              <a:ext cx="2831794" cy="2547329"/>
              <a:chOff x="0" y="0"/>
              <a:chExt cx="2831792" cy="2547328"/>
            </a:xfrm>
          </p:grpSpPr>
          <p:sp>
            <p:nvSpPr>
              <p:cNvPr id="2380" name="6"/>
              <p:cNvSpPr/>
              <p:nvPr/>
            </p:nvSpPr>
            <p:spPr>
              <a:xfrm>
                <a:off x="1436250" y="0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  <p:sp>
            <p:nvSpPr>
              <p:cNvPr id="2381" name="5"/>
              <p:cNvSpPr/>
              <p:nvPr/>
            </p:nvSpPr>
            <p:spPr>
              <a:xfrm>
                <a:off x="1142305" y="129743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2382" name="17"/>
              <p:cNvSpPr/>
              <p:nvPr/>
            </p:nvSpPr>
            <p:spPr>
              <a:xfrm>
                <a:off x="0" y="1944920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17</a:t>
                </a:r>
              </a:p>
            </p:txBody>
          </p:sp>
          <p:sp>
            <p:nvSpPr>
              <p:cNvPr id="2383" name="16"/>
              <p:cNvSpPr/>
              <p:nvPr/>
            </p:nvSpPr>
            <p:spPr>
              <a:xfrm>
                <a:off x="2229384" y="1020894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16</a:t>
                </a:r>
              </a:p>
            </p:txBody>
          </p:sp>
          <p:sp>
            <p:nvSpPr>
              <p:cNvPr id="2384" name="Line"/>
              <p:cNvSpPr/>
              <p:nvPr/>
            </p:nvSpPr>
            <p:spPr>
              <a:xfrm flipV="1">
                <a:off x="571700" y="1761001"/>
                <a:ext cx="626846" cy="36491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385" name="Line"/>
              <p:cNvSpPr/>
              <p:nvPr/>
            </p:nvSpPr>
            <p:spPr>
              <a:xfrm flipV="1">
                <a:off x="1550857" y="592682"/>
                <a:ext cx="133632" cy="71567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386" name="Line"/>
              <p:cNvSpPr/>
              <p:nvPr/>
            </p:nvSpPr>
            <p:spPr>
              <a:xfrm flipV="1">
                <a:off x="1751526" y="1418570"/>
                <a:ext cx="467228" cy="119996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2388" name="12"/>
            <p:cNvSpPr/>
            <p:nvPr/>
          </p:nvSpPr>
          <p:spPr>
            <a:xfrm>
              <a:off x="481109" y="3184836"/>
              <a:ext cx="602409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31622">
                <a:defRPr sz="2366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grpSp>
          <p:nvGrpSpPr>
            <p:cNvPr id="2401" name="Group"/>
            <p:cNvGrpSpPr/>
            <p:nvPr/>
          </p:nvGrpSpPr>
          <p:grpSpPr>
            <a:xfrm>
              <a:off x="3094303" y="77985"/>
              <a:ext cx="4447167" cy="2187316"/>
              <a:chOff x="0" y="0"/>
              <a:chExt cx="4447166" cy="2187314"/>
            </a:xfrm>
          </p:grpSpPr>
          <p:sp>
            <p:nvSpPr>
              <p:cNvPr id="2389" name="4"/>
              <p:cNvSpPr/>
              <p:nvPr/>
            </p:nvSpPr>
            <p:spPr>
              <a:xfrm>
                <a:off x="373406" y="0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390" name="0"/>
              <p:cNvSpPr/>
              <p:nvPr/>
            </p:nvSpPr>
            <p:spPr>
              <a:xfrm>
                <a:off x="1742707" y="571823"/>
                <a:ext cx="602409" cy="602408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2391" name="8"/>
              <p:cNvSpPr/>
              <p:nvPr/>
            </p:nvSpPr>
            <p:spPr>
              <a:xfrm>
                <a:off x="0" y="1441169"/>
                <a:ext cx="602408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392" name="14"/>
              <p:cNvSpPr/>
              <p:nvPr/>
            </p:nvSpPr>
            <p:spPr>
              <a:xfrm>
                <a:off x="2732131" y="1584906"/>
                <a:ext cx="602408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14</a:t>
                </a:r>
              </a:p>
            </p:txBody>
          </p:sp>
          <p:sp>
            <p:nvSpPr>
              <p:cNvPr id="2393" name="13"/>
              <p:cNvSpPr/>
              <p:nvPr/>
            </p:nvSpPr>
            <p:spPr>
              <a:xfrm>
                <a:off x="3844758" y="682153"/>
                <a:ext cx="602409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13</a:t>
                </a:r>
              </a:p>
            </p:txBody>
          </p:sp>
          <p:sp>
            <p:nvSpPr>
              <p:cNvPr id="2394" name="Line"/>
              <p:cNvSpPr/>
              <p:nvPr/>
            </p:nvSpPr>
            <p:spPr>
              <a:xfrm flipV="1">
                <a:off x="552824" y="1035658"/>
                <a:ext cx="1213024" cy="607195"/>
              </a:xfrm>
              <a:prstGeom prst="line">
                <a:avLst/>
              </a:prstGeom>
              <a:noFill/>
              <a:ln w="38100" cap="flat">
                <a:solidFill>
                  <a:srgbClr val="FFC157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395" name="Line"/>
              <p:cNvSpPr/>
              <p:nvPr/>
            </p:nvSpPr>
            <p:spPr>
              <a:xfrm flipV="1">
                <a:off x="402616" y="593805"/>
                <a:ext cx="173897" cy="86803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396" name="Line"/>
              <p:cNvSpPr/>
              <p:nvPr/>
            </p:nvSpPr>
            <p:spPr>
              <a:xfrm>
                <a:off x="960828" y="428678"/>
                <a:ext cx="788551" cy="33435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397" name="Line"/>
              <p:cNvSpPr/>
              <p:nvPr/>
            </p:nvSpPr>
            <p:spPr>
              <a:xfrm>
                <a:off x="584747" y="1818513"/>
                <a:ext cx="2136569" cy="69744"/>
              </a:xfrm>
              <a:prstGeom prst="line">
                <a:avLst/>
              </a:prstGeom>
              <a:noFill/>
              <a:ln w="38100" cap="flat">
                <a:solidFill>
                  <a:srgbClr val="FFC157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398" name="Line"/>
              <p:cNvSpPr/>
              <p:nvPr/>
            </p:nvSpPr>
            <p:spPr>
              <a:xfrm flipV="1">
                <a:off x="3288751" y="1175131"/>
                <a:ext cx="622596" cy="565045"/>
              </a:xfrm>
              <a:prstGeom prst="line">
                <a:avLst/>
              </a:prstGeom>
              <a:noFill/>
              <a:ln w="38100" cap="flat">
                <a:solidFill>
                  <a:srgbClr val="FFC157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399" name="Line"/>
              <p:cNvSpPr/>
              <p:nvPr/>
            </p:nvSpPr>
            <p:spPr>
              <a:xfrm>
                <a:off x="2260800" y="1078826"/>
                <a:ext cx="579041" cy="568372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400" name="Line"/>
              <p:cNvSpPr/>
              <p:nvPr/>
            </p:nvSpPr>
            <p:spPr>
              <a:xfrm>
                <a:off x="2336465" y="867017"/>
                <a:ext cx="1483214" cy="87830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2412" name="Group"/>
            <p:cNvGrpSpPr/>
            <p:nvPr/>
          </p:nvGrpSpPr>
          <p:grpSpPr>
            <a:xfrm>
              <a:off x="6791302" y="1418231"/>
              <a:ext cx="3700126" cy="2768077"/>
              <a:chOff x="0" y="0"/>
              <a:chExt cx="3700124" cy="2768076"/>
            </a:xfrm>
          </p:grpSpPr>
          <p:sp>
            <p:nvSpPr>
              <p:cNvPr id="2402" name="15"/>
              <p:cNvSpPr/>
              <p:nvPr/>
            </p:nvSpPr>
            <p:spPr>
              <a:xfrm>
                <a:off x="1608675" y="663638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  <p:sp>
            <p:nvSpPr>
              <p:cNvPr id="2403" name="9"/>
              <p:cNvSpPr/>
              <p:nvPr/>
            </p:nvSpPr>
            <p:spPr>
              <a:xfrm>
                <a:off x="1756209" y="2165668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  <p:sp>
            <p:nvSpPr>
              <p:cNvPr id="2404" name="10"/>
              <p:cNvSpPr/>
              <p:nvPr/>
            </p:nvSpPr>
            <p:spPr>
              <a:xfrm>
                <a:off x="3097717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2405" name="3"/>
              <p:cNvSpPr/>
              <p:nvPr/>
            </p:nvSpPr>
            <p:spPr>
              <a:xfrm>
                <a:off x="0" y="1419595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2406" name="2"/>
              <p:cNvSpPr/>
              <p:nvPr/>
            </p:nvSpPr>
            <p:spPr>
              <a:xfrm>
                <a:off x="3097717" y="1193722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407" name="Line"/>
              <p:cNvSpPr/>
              <p:nvPr/>
            </p:nvSpPr>
            <p:spPr>
              <a:xfrm flipV="1">
                <a:off x="2312630" y="1718908"/>
                <a:ext cx="854764" cy="60863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408" name="Line"/>
              <p:cNvSpPr/>
              <p:nvPr/>
            </p:nvSpPr>
            <p:spPr>
              <a:xfrm flipV="1">
                <a:off x="2141888" y="448961"/>
                <a:ext cx="992325" cy="36287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409" name="Line"/>
              <p:cNvSpPr/>
              <p:nvPr/>
            </p:nvSpPr>
            <p:spPr>
              <a:xfrm flipH="1" flipV="1">
                <a:off x="1930640" y="1254462"/>
                <a:ext cx="81575" cy="926673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410" name="Line"/>
              <p:cNvSpPr/>
              <p:nvPr/>
            </p:nvSpPr>
            <p:spPr>
              <a:xfrm>
                <a:off x="578638" y="1846122"/>
                <a:ext cx="1199630" cy="50853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411" name="Line"/>
              <p:cNvSpPr/>
              <p:nvPr/>
            </p:nvSpPr>
            <p:spPr>
              <a:xfrm>
                <a:off x="2192167" y="1055702"/>
                <a:ext cx="938945" cy="29260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2419" name="Group"/>
            <p:cNvGrpSpPr/>
            <p:nvPr/>
          </p:nvGrpSpPr>
          <p:grpSpPr>
            <a:xfrm>
              <a:off x="0" y="417472"/>
              <a:ext cx="1540497" cy="1581565"/>
              <a:chOff x="0" y="0"/>
              <a:chExt cx="1540496" cy="1581564"/>
            </a:xfrm>
          </p:grpSpPr>
          <p:sp>
            <p:nvSpPr>
              <p:cNvPr id="2413" name="6"/>
              <p:cNvSpPr/>
              <p:nvPr/>
            </p:nvSpPr>
            <p:spPr>
              <a:xfrm>
                <a:off x="0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  <p:sp>
            <p:nvSpPr>
              <p:cNvPr id="2414" name="7"/>
              <p:cNvSpPr/>
              <p:nvPr/>
            </p:nvSpPr>
            <p:spPr>
              <a:xfrm>
                <a:off x="0" y="979156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  <p:sp>
            <p:nvSpPr>
              <p:cNvPr id="2415" name="11"/>
              <p:cNvSpPr/>
              <p:nvPr/>
            </p:nvSpPr>
            <p:spPr>
              <a:xfrm>
                <a:off x="938088" y="44907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7463">
                  <a:defRPr sz="2392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  <p:sp>
            <p:nvSpPr>
              <p:cNvPr id="2416" name="Line"/>
              <p:cNvSpPr/>
              <p:nvPr/>
            </p:nvSpPr>
            <p:spPr>
              <a:xfrm flipV="1">
                <a:off x="301203" y="609305"/>
                <a:ext cx="1" cy="36295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417" name="Line"/>
              <p:cNvSpPr/>
              <p:nvPr/>
            </p:nvSpPr>
            <p:spPr>
              <a:xfrm flipV="1">
                <a:off x="592475" y="917381"/>
                <a:ext cx="379677" cy="253747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418" name="Line"/>
              <p:cNvSpPr/>
              <p:nvPr/>
            </p:nvSpPr>
            <p:spPr>
              <a:xfrm>
                <a:off x="592475" y="428076"/>
                <a:ext cx="361309" cy="171171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sp>
        <p:nvSpPr>
          <p:cNvPr id="2421" name="1"/>
          <p:cNvSpPr/>
          <p:nvPr/>
        </p:nvSpPr>
        <p:spPr>
          <a:xfrm>
            <a:off x="5671625" y="5475445"/>
            <a:ext cx="602408" cy="602409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422" name="Algorithm: Start a DFS at every node (except if it’s already been visited) and mark all reachable nodes as being part of the same component."/>
          <p:cNvSpPr txBox="1"/>
          <p:nvPr/>
        </p:nvSpPr>
        <p:spPr>
          <a:xfrm>
            <a:off x="58831" y="163427"/>
            <a:ext cx="12887137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Algorithm: Start a DFS at every node (except if it’s already been visited) and mark all reachable nodes as being part of the same component. </a:t>
            </a:r>
          </a:p>
        </p:txBody>
      </p:sp>
      <p:sp>
        <p:nvSpPr>
          <p:cNvPr id="2423" name="0"/>
          <p:cNvSpPr txBox="1"/>
          <p:nvPr/>
        </p:nvSpPr>
        <p:spPr>
          <a:xfrm>
            <a:off x="6225623" y="2827303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424" name="0"/>
          <p:cNvSpPr txBox="1"/>
          <p:nvPr/>
        </p:nvSpPr>
        <p:spPr>
          <a:xfrm>
            <a:off x="4089493" y="3823476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425" name="0"/>
          <p:cNvSpPr txBox="1"/>
          <p:nvPr/>
        </p:nvSpPr>
        <p:spPr>
          <a:xfrm>
            <a:off x="7643987" y="4557257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426" name="0"/>
          <p:cNvSpPr txBox="1"/>
          <p:nvPr/>
        </p:nvSpPr>
        <p:spPr>
          <a:xfrm>
            <a:off x="8492565" y="2913112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8" name="Group"/>
          <p:cNvGrpSpPr/>
          <p:nvPr/>
        </p:nvGrpSpPr>
        <p:grpSpPr>
          <a:xfrm>
            <a:off x="1256686" y="2759169"/>
            <a:ext cx="10491428" cy="5263605"/>
            <a:chOff x="0" y="77985"/>
            <a:chExt cx="10491427" cy="5263604"/>
          </a:xfrm>
        </p:grpSpPr>
        <p:grpSp>
          <p:nvGrpSpPr>
            <p:cNvPr id="2435" name="Group"/>
            <p:cNvGrpSpPr/>
            <p:nvPr/>
          </p:nvGrpSpPr>
          <p:grpSpPr>
            <a:xfrm>
              <a:off x="2978688" y="2794261"/>
              <a:ext cx="2831794" cy="2547329"/>
              <a:chOff x="0" y="0"/>
              <a:chExt cx="2831792" cy="2547328"/>
            </a:xfrm>
          </p:grpSpPr>
          <p:sp>
            <p:nvSpPr>
              <p:cNvPr id="2428" name="6"/>
              <p:cNvSpPr/>
              <p:nvPr/>
            </p:nvSpPr>
            <p:spPr>
              <a:xfrm>
                <a:off x="1436250" y="0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  <p:sp>
            <p:nvSpPr>
              <p:cNvPr id="2429" name="5"/>
              <p:cNvSpPr/>
              <p:nvPr/>
            </p:nvSpPr>
            <p:spPr>
              <a:xfrm>
                <a:off x="1142305" y="129743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2430" name="17"/>
              <p:cNvSpPr/>
              <p:nvPr/>
            </p:nvSpPr>
            <p:spPr>
              <a:xfrm>
                <a:off x="0" y="1944920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17</a:t>
                </a:r>
              </a:p>
            </p:txBody>
          </p:sp>
          <p:sp>
            <p:nvSpPr>
              <p:cNvPr id="2431" name="16"/>
              <p:cNvSpPr/>
              <p:nvPr/>
            </p:nvSpPr>
            <p:spPr>
              <a:xfrm>
                <a:off x="2229384" y="1020894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16</a:t>
                </a:r>
              </a:p>
            </p:txBody>
          </p:sp>
          <p:sp>
            <p:nvSpPr>
              <p:cNvPr id="2432" name="Line"/>
              <p:cNvSpPr/>
              <p:nvPr/>
            </p:nvSpPr>
            <p:spPr>
              <a:xfrm flipV="1">
                <a:off x="571700" y="1761001"/>
                <a:ext cx="626846" cy="36491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433" name="Line"/>
              <p:cNvSpPr/>
              <p:nvPr/>
            </p:nvSpPr>
            <p:spPr>
              <a:xfrm flipV="1">
                <a:off x="1550857" y="592682"/>
                <a:ext cx="133632" cy="71567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434" name="Line"/>
              <p:cNvSpPr/>
              <p:nvPr/>
            </p:nvSpPr>
            <p:spPr>
              <a:xfrm flipV="1">
                <a:off x="1751526" y="1418570"/>
                <a:ext cx="467228" cy="119996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2436" name="12"/>
            <p:cNvSpPr/>
            <p:nvPr/>
          </p:nvSpPr>
          <p:spPr>
            <a:xfrm>
              <a:off x="481109" y="3184836"/>
              <a:ext cx="602409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31622">
                <a:defRPr sz="2366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grpSp>
          <p:nvGrpSpPr>
            <p:cNvPr id="2449" name="Group"/>
            <p:cNvGrpSpPr/>
            <p:nvPr/>
          </p:nvGrpSpPr>
          <p:grpSpPr>
            <a:xfrm>
              <a:off x="3094303" y="77985"/>
              <a:ext cx="4447167" cy="2187316"/>
              <a:chOff x="0" y="0"/>
              <a:chExt cx="4447166" cy="2187314"/>
            </a:xfrm>
          </p:grpSpPr>
          <p:sp>
            <p:nvSpPr>
              <p:cNvPr id="2437" name="4"/>
              <p:cNvSpPr/>
              <p:nvPr/>
            </p:nvSpPr>
            <p:spPr>
              <a:xfrm>
                <a:off x="373406" y="0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438" name="0"/>
              <p:cNvSpPr/>
              <p:nvPr/>
            </p:nvSpPr>
            <p:spPr>
              <a:xfrm>
                <a:off x="1742707" y="571823"/>
                <a:ext cx="602409" cy="602408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2439" name="8"/>
              <p:cNvSpPr/>
              <p:nvPr/>
            </p:nvSpPr>
            <p:spPr>
              <a:xfrm>
                <a:off x="0" y="1441169"/>
                <a:ext cx="602408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440" name="14"/>
              <p:cNvSpPr/>
              <p:nvPr/>
            </p:nvSpPr>
            <p:spPr>
              <a:xfrm>
                <a:off x="2732131" y="1584906"/>
                <a:ext cx="602408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14</a:t>
                </a:r>
              </a:p>
            </p:txBody>
          </p:sp>
          <p:sp>
            <p:nvSpPr>
              <p:cNvPr id="2441" name="13"/>
              <p:cNvSpPr/>
              <p:nvPr/>
            </p:nvSpPr>
            <p:spPr>
              <a:xfrm>
                <a:off x="3844758" y="682153"/>
                <a:ext cx="602409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13</a:t>
                </a:r>
              </a:p>
            </p:txBody>
          </p:sp>
          <p:sp>
            <p:nvSpPr>
              <p:cNvPr id="2442" name="Line"/>
              <p:cNvSpPr/>
              <p:nvPr/>
            </p:nvSpPr>
            <p:spPr>
              <a:xfrm flipV="1">
                <a:off x="552824" y="1035658"/>
                <a:ext cx="1213024" cy="607195"/>
              </a:xfrm>
              <a:prstGeom prst="line">
                <a:avLst/>
              </a:prstGeom>
              <a:noFill/>
              <a:ln w="38100" cap="flat">
                <a:solidFill>
                  <a:srgbClr val="FFC157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443" name="Line"/>
              <p:cNvSpPr/>
              <p:nvPr/>
            </p:nvSpPr>
            <p:spPr>
              <a:xfrm flipV="1">
                <a:off x="402616" y="593805"/>
                <a:ext cx="173897" cy="86803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444" name="Line"/>
              <p:cNvSpPr/>
              <p:nvPr/>
            </p:nvSpPr>
            <p:spPr>
              <a:xfrm>
                <a:off x="960828" y="428678"/>
                <a:ext cx="788551" cy="33435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445" name="Line"/>
              <p:cNvSpPr/>
              <p:nvPr/>
            </p:nvSpPr>
            <p:spPr>
              <a:xfrm>
                <a:off x="584747" y="1818513"/>
                <a:ext cx="2136569" cy="69744"/>
              </a:xfrm>
              <a:prstGeom prst="line">
                <a:avLst/>
              </a:prstGeom>
              <a:noFill/>
              <a:ln w="38100" cap="flat">
                <a:solidFill>
                  <a:srgbClr val="FFC157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446" name="Line"/>
              <p:cNvSpPr/>
              <p:nvPr/>
            </p:nvSpPr>
            <p:spPr>
              <a:xfrm flipV="1">
                <a:off x="3288751" y="1175131"/>
                <a:ext cx="622596" cy="565045"/>
              </a:xfrm>
              <a:prstGeom prst="line">
                <a:avLst/>
              </a:prstGeom>
              <a:noFill/>
              <a:ln w="38100" cap="flat">
                <a:solidFill>
                  <a:srgbClr val="FFC157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447" name="Line"/>
              <p:cNvSpPr/>
              <p:nvPr/>
            </p:nvSpPr>
            <p:spPr>
              <a:xfrm>
                <a:off x="2260800" y="1078826"/>
                <a:ext cx="579041" cy="568372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448" name="Line"/>
              <p:cNvSpPr/>
              <p:nvPr/>
            </p:nvSpPr>
            <p:spPr>
              <a:xfrm>
                <a:off x="2336465" y="867017"/>
                <a:ext cx="1483214" cy="87830"/>
              </a:xfrm>
              <a:prstGeom prst="line">
                <a:avLst/>
              </a:prstGeom>
              <a:noFill/>
              <a:ln w="38100" cap="flat">
                <a:solidFill>
                  <a:srgbClr val="FFC157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2460" name="Group"/>
            <p:cNvGrpSpPr/>
            <p:nvPr/>
          </p:nvGrpSpPr>
          <p:grpSpPr>
            <a:xfrm>
              <a:off x="6791302" y="1418231"/>
              <a:ext cx="3700126" cy="2768077"/>
              <a:chOff x="0" y="0"/>
              <a:chExt cx="3700124" cy="2768076"/>
            </a:xfrm>
          </p:grpSpPr>
          <p:sp>
            <p:nvSpPr>
              <p:cNvPr id="2450" name="15"/>
              <p:cNvSpPr/>
              <p:nvPr/>
            </p:nvSpPr>
            <p:spPr>
              <a:xfrm>
                <a:off x="1608675" y="663638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  <p:sp>
            <p:nvSpPr>
              <p:cNvPr id="2451" name="9"/>
              <p:cNvSpPr/>
              <p:nvPr/>
            </p:nvSpPr>
            <p:spPr>
              <a:xfrm>
                <a:off x="1756209" y="2165668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  <p:sp>
            <p:nvSpPr>
              <p:cNvPr id="2452" name="10"/>
              <p:cNvSpPr/>
              <p:nvPr/>
            </p:nvSpPr>
            <p:spPr>
              <a:xfrm>
                <a:off x="3097717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2453" name="3"/>
              <p:cNvSpPr/>
              <p:nvPr/>
            </p:nvSpPr>
            <p:spPr>
              <a:xfrm>
                <a:off x="0" y="1419595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2454" name="2"/>
              <p:cNvSpPr/>
              <p:nvPr/>
            </p:nvSpPr>
            <p:spPr>
              <a:xfrm>
                <a:off x="3097717" y="1193722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455" name="Line"/>
              <p:cNvSpPr/>
              <p:nvPr/>
            </p:nvSpPr>
            <p:spPr>
              <a:xfrm flipV="1">
                <a:off x="2312630" y="1718908"/>
                <a:ext cx="854764" cy="60863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456" name="Line"/>
              <p:cNvSpPr/>
              <p:nvPr/>
            </p:nvSpPr>
            <p:spPr>
              <a:xfrm flipV="1">
                <a:off x="2141888" y="448961"/>
                <a:ext cx="992325" cy="36287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457" name="Line"/>
              <p:cNvSpPr/>
              <p:nvPr/>
            </p:nvSpPr>
            <p:spPr>
              <a:xfrm flipH="1" flipV="1">
                <a:off x="1930640" y="1254462"/>
                <a:ext cx="81575" cy="926673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458" name="Line"/>
              <p:cNvSpPr/>
              <p:nvPr/>
            </p:nvSpPr>
            <p:spPr>
              <a:xfrm>
                <a:off x="578638" y="1846122"/>
                <a:ext cx="1199630" cy="50853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459" name="Line"/>
              <p:cNvSpPr/>
              <p:nvPr/>
            </p:nvSpPr>
            <p:spPr>
              <a:xfrm>
                <a:off x="2192167" y="1055702"/>
                <a:ext cx="938945" cy="29260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2467" name="Group"/>
            <p:cNvGrpSpPr/>
            <p:nvPr/>
          </p:nvGrpSpPr>
          <p:grpSpPr>
            <a:xfrm>
              <a:off x="0" y="417472"/>
              <a:ext cx="1540497" cy="1581565"/>
              <a:chOff x="0" y="0"/>
              <a:chExt cx="1540496" cy="1581564"/>
            </a:xfrm>
          </p:grpSpPr>
          <p:sp>
            <p:nvSpPr>
              <p:cNvPr id="2461" name="6"/>
              <p:cNvSpPr/>
              <p:nvPr/>
            </p:nvSpPr>
            <p:spPr>
              <a:xfrm>
                <a:off x="0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  <p:sp>
            <p:nvSpPr>
              <p:cNvPr id="2462" name="7"/>
              <p:cNvSpPr/>
              <p:nvPr/>
            </p:nvSpPr>
            <p:spPr>
              <a:xfrm>
                <a:off x="0" y="979156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  <p:sp>
            <p:nvSpPr>
              <p:cNvPr id="2463" name="11"/>
              <p:cNvSpPr/>
              <p:nvPr/>
            </p:nvSpPr>
            <p:spPr>
              <a:xfrm>
                <a:off x="938088" y="44907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7463">
                  <a:defRPr sz="2392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  <p:sp>
            <p:nvSpPr>
              <p:cNvPr id="2464" name="Line"/>
              <p:cNvSpPr/>
              <p:nvPr/>
            </p:nvSpPr>
            <p:spPr>
              <a:xfrm flipV="1">
                <a:off x="301203" y="609305"/>
                <a:ext cx="1" cy="36295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465" name="Line"/>
              <p:cNvSpPr/>
              <p:nvPr/>
            </p:nvSpPr>
            <p:spPr>
              <a:xfrm flipV="1">
                <a:off x="592475" y="917381"/>
                <a:ext cx="379677" cy="253747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466" name="Line"/>
              <p:cNvSpPr/>
              <p:nvPr/>
            </p:nvSpPr>
            <p:spPr>
              <a:xfrm>
                <a:off x="592475" y="428076"/>
                <a:ext cx="361309" cy="171171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sp>
        <p:nvSpPr>
          <p:cNvPr id="2469" name="1"/>
          <p:cNvSpPr/>
          <p:nvPr/>
        </p:nvSpPr>
        <p:spPr>
          <a:xfrm>
            <a:off x="5671625" y="5475445"/>
            <a:ext cx="602408" cy="602409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470" name="Algorithm: Start a DFS at every node (except if it’s already been visited) and mark all reachable nodes as being part of the same component."/>
          <p:cNvSpPr txBox="1"/>
          <p:nvPr/>
        </p:nvSpPr>
        <p:spPr>
          <a:xfrm>
            <a:off x="58831" y="163427"/>
            <a:ext cx="12887137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Algorithm: Start a DFS at every node (except if it’s already been visited) and mark all reachable nodes as being part of the same component. </a:t>
            </a:r>
          </a:p>
        </p:txBody>
      </p:sp>
      <p:sp>
        <p:nvSpPr>
          <p:cNvPr id="2471" name="0"/>
          <p:cNvSpPr txBox="1"/>
          <p:nvPr/>
        </p:nvSpPr>
        <p:spPr>
          <a:xfrm>
            <a:off x="6225623" y="2827303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472" name="0"/>
          <p:cNvSpPr txBox="1"/>
          <p:nvPr/>
        </p:nvSpPr>
        <p:spPr>
          <a:xfrm>
            <a:off x="4089493" y="3823476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473" name="0"/>
          <p:cNvSpPr txBox="1"/>
          <p:nvPr/>
        </p:nvSpPr>
        <p:spPr>
          <a:xfrm>
            <a:off x="7643987" y="4557257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474" name="0"/>
          <p:cNvSpPr txBox="1"/>
          <p:nvPr/>
        </p:nvSpPr>
        <p:spPr>
          <a:xfrm>
            <a:off x="8492565" y="2913112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ick an edge outwards from 8…"/>
          <p:cNvSpPr txBox="1"/>
          <p:nvPr/>
        </p:nvSpPr>
        <p:spPr>
          <a:xfrm>
            <a:off x="-128942" y="1797575"/>
            <a:ext cx="1326268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Pick an edge outwards from 8…</a:t>
            </a:r>
          </a:p>
        </p:txBody>
      </p:sp>
      <p:sp>
        <p:nvSpPr>
          <p:cNvPr id="307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335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308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09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10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311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312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13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14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315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16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17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18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19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0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1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2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3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4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5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6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7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8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9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330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31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32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33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34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6" name="Group"/>
          <p:cNvGrpSpPr/>
          <p:nvPr/>
        </p:nvGrpSpPr>
        <p:grpSpPr>
          <a:xfrm>
            <a:off x="1256686" y="2759169"/>
            <a:ext cx="10491428" cy="5263605"/>
            <a:chOff x="0" y="77985"/>
            <a:chExt cx="10491427" cy="5263604"/>
          </a:xfrm>
        </p:grpSpPr>
        <p:grpSp>
          <p:nvGrpSpPr>
            <p:cNvPr id="2483" name="Group"/>
            <p:cNvGrpSpPr/>
            <p:nvPr/>
          </p:nvGrpSpPr>
          <p:grpSpPr>
            <a:xfrm>
              <a:off x="2978688" y="2794261"/>
              <a:ext cx="2831794" cy="2547329"/>
              <a:chOff x="0" y="0"/>
              <a:chExt cx="2831792" cy="2547328"/>
            </a:xfrm>
          </p:grpSpPr>
          <p:sp>
            <p:nvSpPr>
              <p:cNvPr id="2476" name="6"/>
              <p:cNvSpPr/>
              <p:nvPr/>
            </p:nvSpPr>
            <p:spPr>
              <a:xfrm>
                <a:off x="1436250" y="0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  <p:sp>
            <p:nvSpPr>
              <p:cNvPr id="2477" name="5"/>
              <p:cNvSpPr/>
              <p:nvPr/>
            </p:nvSpPr>
            <p:spPr>
              <a:xfrm>
                <a:off x="1142305" y="129743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2478" name="17"/>
              <p:cNvSpPr/>
              <p:nvPr/>
            </p:nvSpPr>
            <p:spPr>
              <a:xfrm>
                <a:off x="0" y="1944920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17</a:t>
                </a:r>
              </a:p>
            </p:txBody>
          </p:sp>
          <p:sp>
            <p:nvSpPr>
              <p:cNvPr id="2479" name="16"/>
              <p:cNvSpPr/>
              <p:nvPr/>
            </p:nvSpPr>
            <p:spPr>
              <a:xfrm>
                <a:off x="2229384" y="1020894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16</a:t>
                </a:r>
              </a:p>
            </p:txBody>
          </p:sp>
          <p:sp>
            <p:nvSpPr>
              <p:cNvPr id="2480" name="Line"/>
              <p:cNvSpPr/>
              <p:nvPr/>
            </p:nvSpPr>
            <p:spPr>
              <a:xfrm flipV="1">
                <a:off x="571700" y="1761001"/>
                <a:ext cx="626846" cy="36491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481" name="Line"/>
              <p:cNvSpPr/>
              <p:nvPr/>
            </p:nvSpPr>
            <p:spPr>
              <a:xfrm flipV="1">
                <a:off x="1550857" y="592682"/>
                <a:ext cx="133632" cy="71567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482" name="Line"/>
              <p:cNvSpPr/>
              <p:nvPr/>
            </p:nvSpPr>
            <p:spPr>
              <a:xfrm flipV="1">
                <a:off x="1751526" y="1418570"/>
                <a:ext cx="467228" cy="119996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2484" name="12"/>
            <p:cNvSpPr/>
            <p:nvPr/>
          </p:nvSpPr>
          <p:spPr>
            <a:xfrm>
              <a:off x="481109" y="3184836"/>
              <a:ext cx="602409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31622">
                <a:defRPr sz="2366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grpSp>
          <p:nvGrpSpPr>
            <p:cNvPr id="2497" name="Group"/>
            <p:cNvGrpSpPr/>
            <p:nvPr/>
          </p:nvGrpSpPr>
          <p:grpSpPr>
            <a:xfrm>
              <a:off x="3094303" y="77985"/>
              <a:ext cx="4447167" cy="2187316"/>
              <a:chOff x="0" y="0"/>
              <a:chExt cx="4447166" cy="2187314"/>
            </a:xfrm>
          </p:grpSpPr>
          <p:sp>
            <p:nvSpPr>
              <p:cNvPr id="2485" name="4"/>
              <p:cNvSpPr/>
              <p:nvPr/>
            </p:nvSpPr>
            <p:spPr>
              <a:xfrm>
                <a:off x="373406" y="0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486" name="0"/>
              <p:cNvSpPr/>
              <p:nvPr/>
            </p:nvSpPr>
            <p:spPr>
              <a:xfrm>
                <a:off x="1742707" y="571823"/>
                <a:ext cx="602409" cy="602408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2487" name="8"/>
              <p:cNvSpPr/>
              <p:nvPr/>
            </p:nvSpPr>
            <p:spPr>
              <a:xfrm>
                <a:off x="0" y="1441169"/>
                <a:ext cx="602408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488" name="14"/>
              <p:cNvSpPr/>
              <p:nvPr/>
            </p:nvSpPr>
            <p:spPr>
              <a:xfrm>
                <a:off x="2732131" y="1584906"/>
                <a:ext cx="602408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14</a:t>
                </a:r>
              </a:p>
            </p:txBody>
          </p:sp>
          <p:sp>
            <p:nvSpPr>
              <p:cNvPr id="2489" name="13"/>
              <p:cNvSpPr/>
              <p:nvPr/>
            </p:nvSpPr>
            <p:spPr>
              <a:xfrm>
                <a:off x="3844758" y="682153"/>
                <a:ext cx="602409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13</a:t>
                </a:r>
              </a:p>
            </p:txBody>
          </p:sp>
          <p:sp>
            <p:nvSpPr>
              <p:cNvPr id="2490" name="Line"/>
              <p:cNvSpPr/>
              <p:nvPr/>
            </p:nvSpPr>
            <p:spPr>
              <a:xfrm flipV="1">
                <a:off x="552824" y="1035658"/>
                <a:ext cx="1213024" cy="607195"/>
              </a:xfrm>
              <a:prstGeom prst="line">
                <a:avLst/>
              </a:prstGeom>
              <a:noFill/>
              <a:ln w="38100" cap="flat">
                <a:solidFill>
                  <a:srgbClr val="FFC157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491" name="Line"/>
              <p:cNvSpPr/>
              <p:nvPr/>
            </p:nvSpPr>
            <p:spPr>
              <a:xfrm flipV="1">
                <a:off x="402616" y="593805"/>
                <a:ext cx="173897" cy="86803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492" name="Line"/>
              <p:cNvSpPr/>
              <p:nvPr/>
            </p:nvSpPr>
            <p:spPr>
              <a:xfrm>
                <a:off x="960828" y="428678"/>
                <a:ext cx="788551" cy="33435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493" name="Line"/>
              <p:cNvSpPr/>
              <p:nvPr/>
            </p:nvSpPr>
            <p:spPr>
              <a:xfrm>
                <a:off x="584747" y="1818513"/>
                <a:ext cx="2136569" cy="69744"/>
              </a:xfrm>
              <a:prstGeom prst="line">
                <a:avLst/>
              </a:prstGeom>
              <a:noFill/>
              <a:ln w="38100" cap="flat">
                <a:solidFill>
                  <a:srgbClr val="FFC157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494" name="Line"/>
              <p:cNvSpPr/>
              <p:nvPr/>
            </p:nvSpPr>
            <p:spPr>
              <a:xfrm flipV="1">
                <a:off x="3288751" y="1175131"/>
                <a:ext cx="622596" cy="565045"/>
              </a:xfrm>
              <a:prstGeom prst="line">
                <a:avLst/>
              </a:prstGeom>
              <a:noFill/>
              <a:ln w="38100" cap="flat">
                <a:solidFill>
                  <a:srgbClr val="FFC157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495" name="Line"/>
              <p:cNvSpPr/>
              <p:nvPr/>
            </p:nvSpPr>
            <p:spPr>
              <a:xfrm>
                <a:off x="2260800" y="1078826"/>
                <a:ext cx="579041" cy="568372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496" name="Line"/>
              <p:cNvSpPr/>
              <p:nvPr/>
            </p:nvSpPr>
            <p:spPr>
              <a:xfrm>
                <a:off x="2336465" y="867017"/>
                <a:ext cx="1483214" cy="87830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2508" name="Group"/>
            <p:cNvGrpSpPr/>
            <p:nvPr/>
          </p:nvGrpSpPr>
          <p:grpSpPr>
            <a:xfrm>
              <a:off x="6791302" y="1418231"/>
              <a:ext cx="3700126" cy="2768077"/>
              <a:chOff x="0" y="0"/>
              <a:chExt cx="3700124" cy="2768076"/>
            </a:xfrm>
          </p:grpSpPr>
          <p:sp>
            <p:nvSpPr>
              <p:cNvPr id="2498" name="15"/>
              <p:cNvSpPr/>
              <p:nvPr/>
            </p:nvSpPr>
            <p:spPr>
              <a:xfrm>
                <a:off x="1608675" y="663638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  <p:sp>
            <p:nvSpPr>
              <p:cNvPr id="2499" name="9"/>
              <p:cNvSpPr/>
              <p:nvPr/>
            </p:nvSpPr>
            <p:spPr>
              <a:xfrm>
                <a:off x="1756209" y="2165668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  <p:sp>
            <p:nvSpPr>
              <p:cNvPr id="2500" name="10"/>
              <p:cNvSpPr/>
              <p:nvPr/>
            </p:nvSpPr>
            <p:spPr>
              <a:xfrm>
                <a:off x="3097717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2501" name="3"/>
              <p:cNvSpPr/>
              <p:nvPr/>
            </p:nvSpPr>
            <p:spPr>
              <a:xfrm>
                <a:off x="0" y="1419595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2502" name="2"/>
              <p:cNvSpPr/>
              <p:nvPr/>
            </p:nvSpPr>
            <p:spPr>
              <a:xfrm>
                <a:off x="3097717" y="1193722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503" name="Line"/>
              <p:cNvSpPr/>
              <p:nvPr/>
            </p:nvSpPr>
            <p:spPr>
              <a:xfrm flipV="1">
                <a:off x="2312630" y="1718908"/>
                <a:ext cx="854764" cy="60863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504" name="Line"/>
              <p:cNvSpPr/>
              <p:nvPr/>
            </p:nvSpPr>
            <p:spPr>
              <a:xfrm flipV="1">
                <a:off x="2141888" y="448961"/>
                <a:ext cx="992325" cy="36287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505" name="Line"/>
              <p:cNvSpPr/>
              <p:nvPr/>
            </p:nvSpPr>
            <p:spPr>
              <a:xfrm flipH="1" flipV="1">
                <a:off x="1930640" y="1254462"/>
                <a:ext cx="81575" cy="926673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506" name="Line"/>
              <p:cNvSpPr/>
              <p:nvPr/>
            </p:nvSpPr>
            <p:spPr>
              <a:xfrm>
                <a:off x="578638" y="1846122"/>
                <a:ext cx="1199630" cy="50853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507" name="Line"/>
              <p:cNvSpPr/>
              <p:nvPr/>
            </p:nvSpPr>
            <p:spPr>
              <a:xfrm>
                <a:off x="2192167" y="1055702"/>
                <a:ext cx="938945" cy="29260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2515" name="Group"/>
            <p:cNvGrpSpPr/>
            <p:nvPr/>
          </p:nvGrpSpPr>
          <p:grpSpPr>
            <a:xfrm>
              <a:off x="0" y="417472"/>
              <a:ext cx="1540497" cy="1581565"/>
              <a:chOff x="0" y="0"/>
              <a:chExt cx="1540496" cy="1581564"/>
            </a:xfrm>
          </p:grpSpPr>
          <p:sp>
            <p:nvSpPr>
              <p:cNvPr id="2509" name="6"/>
              <p:cNvSpPr/>
              <p:nvPr/>
            </p:nvSpPr>
            <p:spPr>
              <a:xfrm>
                <a:off x="0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  <p:sp>
            <p:nvSpPr>
              <p:cNvPr id="2510" name="7"/>
              <p:cNvSpPr/>
              <p:nvPr/>
            </p:nvSpPr>
            <p:spPr>
              <a:xfrm>
                <a:off x="0" y="979156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  <p:sp>
            <p:nvSpPr>
              <p:cNvPr id="2511" name="11"/>
              <p:cNvSpPr/>
              <p:nvPr/>
            </p:nvSpPr>
            <p:spPr>
              <a:xfrm>
                <a:off x="938088" y="44907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7463">
                  <a:defRPr sz="2392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  <p:sp>
            <p:nvSpPr>
              <p:cNvPr id="2512" name="Line"/>
              <p:cNvSpPr/>
              <p:nvPr/>
            </p:nvSpPr>
            <p:spPr>
              <a:xfrm flipV="1">
                <a:off x="301203" y="609305"/>
                <a:ext cx="1" cy="36295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513" name="Line"/>
              <p:cNvSpPr/>
              <p:nvPr/>
            </p:nvSpPr>
            <p:spPr>
              <a:xfrm flipV="1">
                <a:off x="592475" y="917381"/>
                <a:ext cx="379677" cy="253747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514" name="Line"/>
              <p:cNvSpPr/>
              <p:nvPr/>
            </p:nvSpPr>
            <p:spPr>
              <a:xfrm>
                <a:off x="592475" y="428076"/>
                <a:ext cx="361309" cy="171171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sp>
        <p:nvSpPr>
          <p:cNvPr id="2517" name="1"/>
          <p:cNvSpPr/>
          <p:nvPr/>
        </p:nvSpPr>
        <p:spPr>
          <a:xfrm>
            <a:off x="5671625" y="5475445"/>
            <a:ext cx="602408" cy="602409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18" name="Algorithm: Start a DFS at every node (except if it’s already been visited) and mark all reachable nodes as being part of the same component."/>
          <p:cNvSpPr txBox="1"/>
          <p:nvPr/>
        </p:nvSpPr>
        <p:spPr>
          <a:xfrm>
            <a:off x="58831" y="163427"/>
            <a:ext cx="12887137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Algorithm: Start a DFS at every node (except if it’s already been visited) and mark all reachable nodes as being part of the same component. </a:t>
            </a:r>
          </a:p>
        </p:txBody>
      </p:sp>
      <p:sp>
        <p:nvSpPr>
          <p:cNvPr id="2519" name="0"/>
          <p:cNvSpPr txBox="1"/>
          <p:nvPr/>
        </p:nvSpPr>
        <p:spPr>
          <a:xfrm>
            <a:off x="6225623" y="2827303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520" name="0"/>
          <p:cNvSpPr txBox="1"/>
          <p:nvPr/>
        </p:nvSpPr>
        <p:spPr>
          <a:xfrm>
            <a:off x="4089493" y="3823476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521" name="0"/>
          <p:cNvSpPr txBox="1"/>
          <p:nvPr/>
        </p:nvSpPr>
        <p:spPr>
          <a:xfrm>
            <a:off x="7643987" y="4557257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522" name="0"/>
          <p:cNvSpPr txBox="1"/>
          <p:nvPr/>
        </p:nvSpPr>
        <p:spPr>
          <a:xfrm>
            <a:off x="8492565" y="2913112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4" name="Group"/>
          <p:cNvGrpSpPr/>
          <p:nvPr/>
        </p:nvGrpSpPr>
        <p:grpSpPr>
          <a:xfrm>
            <a:off x="1256686" y="2759169"/>
            <a:ext cx="10491428" cy="5263605"/>
            <a:chOff x="0" y="77985"/>
            <a:chExt cx="10491427" cy="5263604"/>
          </a:xfrm>
        </p:grpSpPr>
        <p:grpSp>
          <p:nvGrpSpPr>
            <p:cNvPr id="2530" name="Group"/>
            <p:cNvGrpSpPr/>
            <p:nvPr/>
          </p:nvGrpSpPr>
          <p:grpSpPr>
            <a:xfrm>
              <a:off x="0" y="430172"/>
              <a:ext cx="1540497" cy="1581565"/>
              <a:chOff x="0" y="0"/>
              <a:chExt cx="1540496" cy="1581564"/>
            </a:xfrm>
          </p:grpSpPr>
          <p:sp>
            <p:nvSpPr>
              <p:cNvPr id="2524" name="6"/>
              <p:cNvSpPr/>
              <p:nvPr/>
            </p:nvSpPr>
            <p:spPr>
              <a:xfrm>
                <a:off x="0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  <p:sp>
            <p:nvSpPr>
              <p:cNvPr id="2525" name="7"/>
              <p:cNvSpPr/>
              <p:nvPr/>
            </p:nvSpPr>
            <p:spPr>
              <a:xfrm>
                <a:off x="0" y="979156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  <p:sp>
            <p:nvSpPr>
              <p:cNvPr id="2526" name="11"/>
              <p:cNvSpPr/>
              <p:nvPr/>
            </p:nvSpPr>
            <p:spPr>
              <a:xfrm>
                <a:off x="938088" y="44907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7463">
                  <a:defRPr sz="2392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  <p:sp>
            <p:nvSpPr>
              <p:cNvPr id="2527" name="Line"/>
              <p:cNvSpPr/>
              <p:nvPr/>
            </p:nvSpPr>
            <p:spPr>
              <a:xfrm flipV="1">
                <a:off x="301203" y="609305"/>
                <a:ext cx="1" cy="36295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528" name="Line"/>
              <p:cNvSpPr/>
              <p:nvPr/>
            </p:nvSpPr>
            <p:spPr>
              <a:xfrm flipV="1">
                <a:off x="592475" y="917381"/>
                <a:ext cx="379677" cy="253747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529" name="Line"/>
              <p:cNvSpPr/>
              <p:nvPr/>
            </p:nvSpPr>
            <p:spPr>
              <a:xfrm>
                <a:off x="592475" y="428076"/>
                <a:ext cx="361309" cy="171171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2538" name="Group"/>
            <p:cNvGrpSpPr/>
            <p:nvPr/>
          </p:nvGrpSpPr>
          <p:grpSpPr>
            <a:xfrm>
              <a:off x="2978688" y="2794261"/>
              <a:ext cx="2831794" cy="2547329"/>
              <a:chOff x="0" y="0"/>
              <a:chExt cx="2831792" cy="2547328"/>
            </a:xfrm>
          </p:grpSpPr>
          <p:sp>
            <p:nvSpPr>
              <p:cNvPr id="2531" name="6"/>
              <p:cNvSpPr/>
              <p:nvPr/>
            </p:nvSpPr>
            <p:spPr>
              <a:xfrm>
                <a:off x="1436250" y="0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  <p:sp>
            <p:nvSpPr>
              <p:cNvPr id="2532" name="5"/>
              <p:cNvSpPr/>
              <p:nvPr/>
            </p:nvSpPr>
            <p:spPr>
              <a:xfrm>
                <a:off x="1142305" y="129743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2533" name="17"/>
              <p:cNvSpPr/>
              <p:nvPr/>
            </p:nvSpPr>
            <p:spPr>
              <a:xfrm>
                <a:off x="0" y="1944920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17</a:t>
                </a:r>
              </a:p>
            </p:txBody>
          </p:sp>
          <p:sp>
            <p:nvSpPr>
              <p:cNvPr id="2534" name="16"/>
              <p:cNvSpPr/>
              <p:nvPr/>
            </p:nvSpPr>
            <p:spPr>
              <a:xfrm>
                <a:off x="2229384" y="1020894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16</a:t>
                </a:r>
              </a:p>
            </p:txBody>
          </p:sp>
          <p:sp>
            <p:nvSpPr>
              <p:cNvPr id="2535" name="Line"/>
              <p:cNvSpPr/>
              <p:nvPr/>
            </p:nvSpPr>
            <p:spPr>
              <a:xfrm flipV="1">
                <a:off x="571700" y="1761001"/>
                <a:ext cx="626846" cy="36491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536" name="Line"/>
              <p:cNvSpPr/>
              <p:nvPr/>
            </p:nvSpPr>
            <p:spPr>
              <a:xfrm flipV="1">
                <a:off x="1550857" y="592682"/>
                <a:ext cx="133632" cy="71567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537" name="Line"/>
              <p:cNvSpPr/>
              <p:nvPr/>
            </p:nvSpPr>
            <p:spPr>
              <a:xfrm flipV="1">
                <a:off x="1751526" y="1418570"/>
                <a:ext cx="467228" cy="119996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2539" name="12"/>
            <p:cNvSpPr/>
            <p:nvPr/>
          </p:nvSpPr>
          <p:spPr>
            <a:xfrm>
              <a:off x="481109" y="3184836"/>
              <a:ext cx="602409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31622">
                <a:defRPr sz="2366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grpSp>
          <p:nvGrpSpPr>
            <p:cNvPr id="2552" name="Group"/>
            <p:cNvGrpSpPr/>
            <p:nvPr/>
          </p:nvGrpSpPr>
          <p:grpSpPr>
            <a:xfrm>
              <a:off x="3094303" y="77985"/>
              <a:ext cx="4447167" cy="2187316"/>
              <a:chOff x="0" y="0"/>
              <a:chExt cx="4447166" cy="2187314"/>
            </a:xfrm>
          </p:grpSpPr>
          <p:sp>
            <p:nvSpPr>
              <p:cNvPr id="2540" name="4"/>
              <p:cNvSpPr/>
              <p:nvPr/>
            </p:nvSpPr>
            <p:spPr>
              <a:xfrm>
                <a:off x="373406" y="0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541" name="0"/>
              <p:cNvSpPr/>
              <p:nvPr/>
            </p:nvSpPr>
            <p:spPr>
              <a:xfrm>
                <a:off x="1742707" y="571823"/>
                <a:ext cx="602409" cy="602408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2542" name="8"/>
              <p:cNvSpPr/>
              <p:nvPr/>
            </p:nvSpPr>
            <p:spPr>
              <a:xfrm>
                <a:off x="0" y="1441169"/>
                <a:ext cx="602408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543" name="14"/>
              <p:cNvSpPr/>
              <p:nvPr/>
            </p:nvSpPr>
            <p:spPr>
              <a:xfrm>
                <a:off x="2732131" y="1584906"/>
                <a:ext cx="602408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14</a:t>
                </a:r>
              </a:p>
            </p:txBody>
          </p:sp>
          <p:sp>
            <p:nvSpPr>
              <p:cNvPr id="2544" name="13"/>
              <p:cNvSpPr/>
              <p:nvPr/>
            </p:nvSpPr>
            <p:spPr>
              <a:xfrm>
                <a:off x="3844758" y="682153"/>
                <a:ext cx="602409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13</a:t>
                </a:r>
              </a:p>
            </p:txBody>
          </p:sp>
          <p:sp>
            <p:nvSpPr>
              <p:cNvPr id="2545" name="Line"/>
              <p:cNvSpPr/>
              <p:nvPr/>
            </p:nvSpPr>
            <p:spPr>
              <a:xfrm flipV="1">
                <a:off x="552824" y="1035658"/>
                <a:ext cx="1213024" cy="607195"/>
              </a:xfrm>
              <a:prstGeom prst="line">
                <a:avLst/>
              </a:prstGeom>
              <a:noFill/>
              <a:ln w="38100" cap="flat">
                <a:solidFill>
                  <a:srgbClr val="FFC157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546" name="Line"/>
              <p:cNvSpPr/>
              <p:nvPr/>
            </p:nvSpPr>
            <p:spPr>
              <a:xfrm flipV="1">
                <a:off x="402616" y="593805"/>
                <a:ext cx="173897" cy="86803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547" name="Line"/>
              <p:cNvSpPr/>
              <p:nvPr/>
            </p:nvSpPr>
            <p:spPr>
              <a:xfrm>
                <a:off x="960828" y="428678"/>
                <a:ext cx="788551" cy="33435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548" name="Line"/>
              <p:cNvSpPr/>
              <p:nvPr/>
            </p:nvSpPr>
            <p:spPr>
              <a:xfrm>
                <a:off x="584747" y="1818513"/>
                <a:ext cx="2136569" cy="69744"/>
              </a:xfrm>
              <a:prstGeom prst="line">
                <a:avLst/>
              </a:prstGeom>
              <a:noFill/>
              <a:ln w="38100" cap="flat">
                <a:solidFill>
                  <a:srgbClr val="FFC157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549" name="Line"/>
              <p:cNvSpPr/>
              <p:nvPr/>
            </p:nvSpPr>
            <p:spPr>
              <a:xfrm flipV="1">
                <a:off x="3288751" y="1175131"/>
                <a:ext cx="622596" cy="565045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550" name="Line"/>
              <p:cNvSpPr/>
              <p:nvPr/>
            </p:nvSpPr>
            <p:spPr>
              <a:xfrm>
                <a:off x="2260800" y="1078826"/>
                <a:ext cx="579041" cy="568372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551" name="Line"/>
              <p:cNvSpPr/>
              <p:nvPr/>
            </p:nvSpPr>
            <p:spPr>
              <a:xfrm>
                <a:off x="2336465" y="867017"/>
                <a:ext cx="1483214" cy="87830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2563" name="Group"/>
            <p:cNvGrpSpPr/>
            <p:nvPr/>
          </p:nvGrpSpPr>
          <p:grpSpPr>
            <a:xfrm>
              <a:off x="6791302" y="1418231"/>
              <a:ext cx="3700126" cy="2768077"/>
              <a:chOff x="0" y="0"/>
              <a:chExt cx="3700124" cy="2768076"/>
            </a:xfrm>
          </p:grpSpPr>
          <p:sp>
            <p:nvSpPr>
              <p:cNvPr id="2553" name="15"/>
              <p:cNvSpPr/>
              <p:nvPr/>
            </p:nvSpPr>
            <p:spPr>
              <a:xfrm>
                <a:off x="1608675" y="663638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  <p:sp>
            <p:nvSpPr>
              <p:cNvPr id="2554" name="9"/>
              <p:cNvSpPr/>
              <p:nvPr/>
            </p:nvSpPr>
            <p:spPr>
              <a:xfrm>
                <a:off x="1756209" y="2165668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  <p:sp>
            <p:nvSpPr>
              <p:cNvPr id="2555" name="10"/>
              <p:cNvSpPr/>
              <p:nvPr/>
            </p:nvSpPr>
            <p:spPr>
              <a:xfrm>
                <a:off x="3097717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2556" name="3"/>
              <p:cNvSpPr/>
              <p:nvPr/>
            </p:nvSpPr>
            <p:spPr>
              <a:xfrm>
                <a:off x="0" y="1419595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2557" name="2"/>
              <p:cNvSpPr/>
              <p:nvPr/>
            </p:nvSpPr>
            <p:spPr>
              <a:xfrm>
                <a:off x="3097717" y="1193722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558" name="Line"/>
              <p:cNvSpPr/>
              <p:nvPr/>
            </p:nvSpPr>
            <p:spPr>
              <a:xfrm flipV="1">
                <a:off x="2312630" y="1718908"/>
                <a:ext cx="854764" cy="60863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559" name="Line"/>
              <p:cNvSpPr/>
              <p:nvPr/>
            </p:nvSpPr>
            <p:spPr>
              <a:xfrm flipV="1">
                <a:off x="2141888" y="448961"/>
                <a:ext cx="992325" cy="36287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560" name="Line"/>
              <p:cNvSpPr/>
              <p:nvPr/>
            </p:nvSpPr>
            <p:spPr>
              <a:xfrm flipH="1" flipV="1">
                <a:off x="1930640" y="1254462"/>
                <a:ext cx="81575" cy="926673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561" name="Line"/>
              <p:cNvSpPr/>
              <p:nvPr/>
            </p:nvSpPr>
            <p:spPr>
              <a:xfrm>
                <a:off x="578638" y="1846122"/>
                <a:ext cx="1199630" cy="50853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562" name="Line"/>
              <p:cNvSpPr/>
              <p:nvPr/>
            </p:nvSpPr>
            <p:spPr>
              <a:xfrm>
                <a:off x="2192167" y="1055702"/>
                <a:ext cx="938945" cy="29260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sp>
        <p:nvSpPr>
          <p:cNvPr id="2565" name="1"/>
          <p:cNvSpPr/>
          <p:nvPr/>
        </p:nvSpPr>
        <p:spPr>
          <a:xfrm>
            <a:off x="5671625" y="5475445"/>
            <a:ext cx="602408" cy="602409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66" name="Algorithm: Start a DFS at every node (except if it’s already been visited) and mark all reachable nodes as being part of the same component."/>
          <p:cNvSpPr txBox="1"/>
          <p:nvPr/>
        </p:nvSpPr>
        <p:spPr>
          <a:xfrm>
            <a:off x="58831" y="163427"/>
            <a:ext cx="12887137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Algorithm: Start a DFS at every node (except if it’s already been visited) and mark all reachable nodes as being part of the same component. </a:t>
            </a:r>
          </a:p>
        </p:txBody>
      </p:sp>
      <p:sp>
        <p:nvSpPr>
          <p:cNvPr id="2567" name="0"/>
          <p:cNvSpPr txBox="1"/>
          <p:nvPr/>
        </p:nvSpPr>
        <p:spPr>
          <a:xfrm>
            <a:off x="6225623" y="2827303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568" name="0"/>
          <p:cNvSpPr txBox="1"/>
          <p:nvPr/>
        </p:nvSpPr>
        <p:spPr>
          <a:xfrm>
            <a:off x="4089493" y="3823476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569" name="0"/>
          <p:cNvSpPr txBox="1"/>
          <p:nvPr/>
        </p:nvSpPr>
        <p:spPr>
          <a:xfrm>
            <a:off x="7643987" y="4557257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570" name="0"/>
          <p:cNvSpPr txBox="1"/>
          <p:nvPr/>
        </p:nvSpPr>
        <p:spPr>
          <a:xfrm>
            <a:off x="8492565" y="2913112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2" name="Group"/>
          <p:cNvGrpSpPr/>
          <p:nvPr/>
        </p:nvGrpSpPr>
        <p:grpSpPr>
          <a:xfrm>
            <a:off x="1256686" y="2759169"/>
            <a:ext cx="10491428" cy="5263605"/>
            <a:chOff x="0" y="77985"/>
            <a:chExt cx="10491427" cy="5263604"/>
          </a:xfrm>
        </p:grpSpPr>
        <p:grpSp>
          <p:nvGrpSpPr>
            <p:cNvPr id="2578" name="Group"/>
            <p:cNvGrpSpPr/>
            <p:nvPr/>
          </p:nvGrpSpPr>
          <p:grpSpPr>
            <a:xfrm>
              <a:off x="0" y="430172"/>
              <a:ext cx="1540497" cy="1581565"/>
              <a:chOff x="0" y="0"/>
              <a:chExt cx="1540496" cy="1581564"/>
            </a:xfrm>
          </p:grpSpPr>
          <p:sp>
            <p:nvSpPr>
              <p:cNvPr id="2572" name="1"/>
              <p:cNvSpPr/>
              <p:nvPr/>
            </p:nvSpPr>
            <p:spPr>
              <a:xfrm>
                <a:off x="0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2573" name="7"/>
              <p:cNvSpPr/>
              <p:nvPr/>
            </p:nvSpPr>
            <p:spPr>
              <a:xfrm>
                <a:off x="0" y="979156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  <p:sp>
            <p:nvSpPr>
              <p:cNvPr id="2574" name="11"/>
              <p:cNvSpPr/>
              <p:nvPr/>
            </p:nvSpPr>
            <p:spPr>
              <a:xfrm>
                <a:off x="938088" y="44907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7463">
                  <a:defRPr sz="2392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  <p:sp>
            <p:nvSpPr>
              <p:cNvPr id="2575" name="Line"/>
              <p:cNvSpPr/>
              <p:nvPr/>
            </p:nvSpPr>
            <p:spPr>
              <a:xfrm flipV="1">
                <a:off x="301203" y="609305"/>
                <a:ext cx="1" cy="36295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576" name="Line"/>
              <p:cNvSpPr/>
              <p:nvPr/>
            </p:nvSpPr>
            <p:spPr>
              <a:xfrm flipV="1">
                <a:off x="592475" y="917381"/>
                <a:ext cx="379677" cy="253747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577" name="Line"/>
              <p:cNvSpPr/>
              <p:nvPr/>
            </p:nvSpPr>
            <p:spPr>
              <a:xfrm>
                <a:off x="592475" y="428076"/>
                <a:ext cx="361309" cy="171171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2586" name="Group"/>
            <p:cNvGrpSpPr/>
            <p:nvPr/>
          </p:nvGrpSpPr>
          <p:grpSpPr>
            <a:xfrm>
              <a:off x="2978688" y="2794261"/>
              <a:ext cx="2831794" cy="2547329"/>
              <a:chOff x="0" y="0"/>
              <a:chExt cx="2831792" cy="2547328"/>
            </a:xfrm>
          </p:grpSpPr>
          <p:sp>
            <p:nvSpPr>
              <p:cNvPr id="2579" name="6"/>
              <p:cNvSpPr/>
              <p:nvPr/>
            </p:nvSpPr>
            <p:spPr>
              <a:xfrm>
                <a:off x="1436250" y="0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  <p:sp>
            <p:nvSpPr>
              <p:cNvPr id="2580" name="5"/>
              <p:cNvSpPr/>
              <p:nvPr/>
            </p:nvSpPr>
            <p:spPr>
              <a:xfrm>
                <a:off x="1142305" y="129743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2581" name="17"/>
              <p:cNvSpPr/>
              <p:nvPr/>
            </p:nvSpPr>
            <p:spPr>
              <a:xfrm>
                <a:off x="0" y="1944920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17</a:t>
                </a:r>
              </a:p>
            </p:txBody>
          </p:sp>
          <p:sp>
            <p:nvSpPr>
              <p:cNvPr id="2582" name="16"/>
              <p:cNvSpPr/>
              <p:nvPr/>
            </p:nvSpPr>
            <p:spPr>
              <a:xfrm>
                <a:off x="2229384" y="1020894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16</a:t>
                </a:r>
              </a:p>
            </p:txBody>
          </p:sp>
          <p:sp>
            <p:nvSpPr>
              <p:cNvPr id="2583" name="Line"/>
              <p:cNvSpPr/>
              <p:nvPr/>
            </p:nvSpPr>
            <p:spPr>
              <a:xfrm flipV="1">
                <a:off x="571700" y="1761001"/>
                <a:ext cx="626846" cy="36491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584" name="Line"/>
              <p:cNvSpPr/>
              <p:nvPr/>
            </p:nvSpPr>
            <p:spPr>
              <a:xfrm flipV="1">
                <a:off x="1550857" y="592682"/>
                <a:ext cx="133632" cy="71567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585" name="Line"/>
              <p:cNvSpPr/>
              <p:nvPr/>
            </p:nvSpPr>
            <p:spPr>
              <a:xfrm flipV="1">
                <a:off x="1751526" y="1418570"/>
                <a:ext cx="467228" cy="119996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2587" name="12"/>
            <p:cNvSpPr/>
            <p:nvPr/>
          </p:nvSpPr>
          <p:spPr>
            <a:xfrm>
              <a:off x="481109" y="3184836"/>
              <a:ext cx="602409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31622">
                <a:defRPr sz="2366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grpSp>
          <p:nvGrpSpPr>
            <p:cNvPr id="2600" name="Group"/>
            <p:cNvGrpSpPr/>
            <p:nvPr/>
          </p:nvGrpSpPr>
          <p:grpSpPr>
            <a:xfrm>
              <a:off x="3094303" y="77985"/>
              <a:ext cx="4447167" cy="2187316"/>
              <a:chOff x="0" y="0"/>
              <a:chExt cx="4447166" cy="2187314"/>
            </a:xfrm>
          </p:grpSpPr>
          <p:sp>
            <p:nvSpPr>
              <p:cNvPr id="2588" name="4"/>
              <p:cNvSpPr/>
              <p:nvPr/>
            </p:nvSpPr>
            <p:spPr>
              <a:xfrm>
                <a:off x="373406" y="0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589" name="0"/>
              <p:cNvSpPr/>
              <p:nvPr/>
            </p:nvSpPr>
            <p:spPr>
              <a:xfrm>
                <a:off x="1742707" y="571823"/>
                <a:ext cx="602409" cy="602408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2590" name="8"/>
              <p:cNvSpPr/>
              <p:nvPr/>
            </p:nvSpPr>
            <p:spPr>
              <a:xfrm>
                <a:off x="0" y="1441169"/>
                <a:ext cx="602408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591" name="14"/>
              <p:cNvSpPr/>
              <p:nvPr/>
            </p:nvSpPr>
            <p:spPr>
              <a:xfrm>
                <a:off x="2732131" y="1584906"/>
                <a:ext cx="602408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14</a:t>
                </a:r>
              </a:p>
            </p:txBody>
          </p:sp>
          <p:sp>
            <p:nvSpPr>
              <p:cNvPr id="2592" name="13"/>
              <p:cNvSpPr/>
              <p:nvPr/>
            </p:nvSpPr>
            <p:spPr>
              <a:xfrm>
                <a:off x="3844758" y="682153"/>
                <a:ext cx="602409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13</a:t>
                </a:r>
              </a:p>
            </p:txBody>
          </p:sp>
          <p:sp>
            <p:nvSpPr>
              <p:cNvPr id="2593" name="Line"/>
              <p:cNvSpPr/>
              <p:nvPr/>
            </p:nvSpPr>
            <p:spPr>
              <a:xfrm flipV="1">
                <a:off x="552824" y="1035658"/>
                <a:ext cx="1213024" cy="607195"/>
              </a:xfrm>
              <a:prstGeom prst="line">
                <a:avLst/>
              </a:prstGeom>
              <a:noFill/>
              <a:ln w="38100" cap="flat">
                <a:solidFill>
                  <a:srgbClr val="FFC157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594" name="Line"/>
              <p:cNvSpPr/>
              <p:nvPr/>
            </p:nvSpPr>
            <p:spPr>
              <a:xfrm flipV="1">
                <a:off x="402616" y="593805"/>
                <a:ext cx="173897" cy="86803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595" name="Line"/>
              <p:cNvSpPr/>
              <p:nvPr/>
            </p:nvSpPr>
            <p:spPr>
              <a:xfrm>
                <a:off x="960828" y="428678"/>
                <a:ext cx="788551" cy="33435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596" name="Line"/>
              <p:cNvSpPr/>
              <p:nvPr/>
            </p:nvSpPr>
            <p:spPr>
              <a:xfrm>
                <a:off x="584747" y="1818513"/>
                <a:ext cx="2136569" cy="69744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597" name="Line"/>
              <p:cNvSpPr/>
              <p:nvPr/>
            </p:nvSpPr>
            <p:spPr>
              <a:xfrm flipV="1">
                <a:off x="3288751" y="1175131"/>
                <a:ext cx="622596" cy="565045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598" name="Line"/>
              <p:cNvSpPr/>
              <p:nvPr/>
            </p:nvSpPr>
            <p:spPr>
              <a:xfrm>
                <a:off x="2260800" y="1078826"/>
                <a:ext cx="579041" cy="568372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599" name="Line"/>
              <p:cNvSpPr/>
              <p:nvPr/>
            </p:nvSpPr>
            <p:spPr>
              <a:xfrm>
                <a:off x="2336465" y="867017"/>
                <a:ext cx="1483214" cy="87830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2611" name="Group"/>
            <p:cNvGrpSpPr/>
            <p:nvPr/>
          </p:nvGrpSpPr>
          <p:grpSpPr>
            <a:xfrm>
              <a:off x="6791302" y="1418231"/>
              <a:ext cx="3700126" cy="2768077"/>
              <a:chOff x="0" y="0"/>
              <a:chExt cx="3700124" cy="2768076"/>
            </a:xfrm>
          </p:grpSpPr>
          <p:sp>
            <p:nvSpPr>
              <p:cNvPr id="2601" name="15"/>
              <p:cNvSpPr/>
              <p:nvPr/>
            </p:nvSpPr>
            <p:spPr>
              <a:xfrm>
                <a:off x="1608675" y="663638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  <p:sp>
            <p:nvSpPr>
              <p:cNvPr id="2602" name="9"/>
              <p:cNvSpPr/>
              <p:nvPr/>
            </p:nvSpPr>
            <p:spPr>
              <a:xfrm>
                <a:off x="1756209" y="2165668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  <p:sp>
            <p:nvSpPr>
              <p:cNvPr id="2603" name="10"/>
              <p:cNvSpPr/>
              <p:nvPr/>
            </p:nvSpPr>
            <p:spPr>
              <a:xfrm>
                <a:off x="3097717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2604" name="3"/>
              <p:cNvSpPr/>
              <p:nvPr/>
            </p:nvSpPr>
            <p:spPr>
              <a:xfrm>
                <a:off x="0" y="1419595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2605" name="2"/>
              <p:cNvSpPr/>
              <p:nvPr/>
            </p:nvSpPr>
            <p:spPr>
              <a:xfrm>
                <a:off x="3097717" y="1193722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606" name="Line"/>
              <p:cNvSpPr/>
              <p:nvPr/>
            </p:nvSpPr>
            <p:spPr>
              <a:xfrm flipV="1">
                <a:off x="2312630" y="1718908"/>
                <a:ext cx="854764" cy="60863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607" name="Line"/>
              <p:cNvSpPr/>
              <p:nvPr/>
            </p:nvSpPr>
            <p:spPr>
              <a:xfrm flipV="1">
                <a:off x="2141888" y="448961"/>
                <a:ext cx="992325" cy="36287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608" name="Line"/>
              <p:cNvSpPr/>
              <p:nvPr/>
            </p:nvSpPr>
            <p:spPr>
              <a:xfrm flipH="1" flipV="1">
                <a:off x="1930640" y="1254462"/>
                <a:ext cx="81575" cy="926673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609" name="Line"/>
              <p:cNvSpPr/>
              <p:nvPr/>
            </p:nvSpPr>
            <p:spPr>
              <a:xfrm>
                <a:off x="578638" y="1846122"/>
                <a:ext cx="1199630" cy="50853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610" name="Line"/>
              <p:cNvSpPr/>
              <p:nvPr/>
            </p:nvSpPr>
            <p:spPr>
              <a:xfrm>
                <a:off x="2192167" y="1055702"/>
                <a:ext cx="938945" cy="29260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2619" name="Group"/>
          <p:cNvGrpSpPr/>
          <p:nvPr/>
        </p:nvGrpSpPr>
        <p:grpSpPr>
          <a:xfrm>
            <a:off x="1256686" y="3111356"/>
            <a:ext cx="1540497" cy="1581565"/>
            <a:chOff x="0" y="0"/>
            <a:chExt cx="1540496" cy="1581564"/>
          </a:xfrm>
        </p:grpSpPr>
        <p:sp>
          <p:nvSpPr>
            <p:cNvPr id="2613" name="6"/>
            <p:cNvSpPr/>
            <p:nvPr/>
          </p:nvSpPr>
          <p:spPr>
            <a:xfrm>
              <a:off x="0" y="0"/>
              <a:ext cx="602408" cy="602408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614" name="7"/>
            <p:cNvSpPr/>
            <p:nvPr/>
          </p:nvSpPr>
          <p:spPr>
            <a:xfrm>
              <a:off x="0" y="979156"/>
              <a:ext cx="602408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615" name="11"/>
            <p:cNvSpPr/>
            <p:nvPr/>
          </p:nvSpPr>
          <p:spPr>
            <a:xfrm>
              <a:off x="938088" y="449071"/>
              <a:ext cx="602409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37463">
                <a:defRPr sz="2392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2616" name="Line"/>
            <p:cNvSpPr/>
            <p:nvPr/>
          </p:nvSpPr>
          <p:spPr>
            <a:xfrm flipV="1">
              <a:off x="301203" y="609305"/>
              <a:ext cx="1" cy="362954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617" name="Line"/>
            <p:cNvSpPr/>
            <p:nvPr/>
          </p:nvSpPr>
          <p:spPr>
            <a:xfrm flipV="1">
              <a:off x="592475" y="917381"/>
              <a:ext cx="379677" cy="253747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618" name="Line"/>
            <p:cNvSpPr/>
            <p:nvPr/>
          </p:nvSpPr>
          <p:spPr>
            <a:xfrm>
              <a:off x="592475" y="428076"/>
              <a:ext cx="361309" cy="171171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2620" name="1"/>
          <p:cNvSpPr/>
          <p:nvPr/>
        </p:nvSpPr>
        <p:spPr>
          <a:xfrm>
            <a:off x="5671625" y="5475445"/>
            <a:ext cx="602408" cy="602409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21" name="Algorithm: Start a DFS at every node (except if it’s already been visited) and mark all reachable nodes as being part of the same component."/>
          <p:cNvSpPr txBox="1"/>
          <p:nvPr/>
        </p:nvSpPr>
        <p:spPr>
          <a:xfrm>
            <a:off x="58831" y="163427"/>
            <a:ext cx="12887137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Algorithm: Start a DFS at every node (except if it’s already been visited) and mark all reachable nodes as being part of the same component. </a:t>
            </a:r>
          </a:p>
        </p:txBody>
      </p:sp>
      <p:sp>
        <p:nvSpPr>
          <p:cNvPr id="2622" name="0"/>
          <p:cNvSpPr txBox="1"/>
          <p:nvPr/>
        </p:nvSpPr>
        <p:spPr>
          <a:xfrm>
            <a:off x="6225623" y="2827303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623" name="0"/>
          <p:cNvSpPr txBox="1"/>
          <p:nvPr/>
        </p:nvSpPr>
        <p:spPr>
          <a:xfrm>
            <a:off x="4089493" y="3823476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624" name="0"/>
          <p:cNvSpPr txBox="1"/>
          <p:nvPr/>
        </p:nvSpPr>
        <p:spPr>
          <a:xfrm>
            <a:off x="7643987" y="4557257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625" name="0"/>
          <p:cNvSpPr txBox="1"/>
          <p:nvPr/>
        </p:nvSpPr>
        <p:spPr>
          <a:xfrm>
            <a:off x="8492565" y="2913112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7" name="Group"/>
          <p:cNvGrpSpPr/>
          <p:nvPr/>
        </p:nvGrpSpPr>
        <p:grpSpPr>
          <a:xfrm>
            <a:off x="1256686" y="2759169"/>
            <a:ext cx="10491428" cy="5263605"/>
            <a:chOff x="0" y="77985"/>
            <a:chExt cx="10491427" cy="5263604"/>
          </a:xfrm>
        </p:grpSpPr>
        <p:grpSp>
          <p:nvGrpSpPr>
            <p:cNvPr id="2633" name="Group"/>
            <p:cNvGrpSpPr/>
            <p:nvPr/>
          </p:nvGrpSpPr>
          <p:grpSpPr>
            <a:xfrm>
              <a:off x="0" y="430172"/>
              <a:ext cx="1540497" cy="1581565"/>
              <a:chOff x="0" y="0"/>
              <a:chExt cx="1540496" cy="1581564"/>
            </a:xfrm>
          </p:grpSpPr>
          <p:sp>
            <p:nvSpPr>
              <p:cNvPr id="2627" name="1"/>
              <p:cNvSpPr/>
              <p:nvPr/>
            </p:nvSpPr>
            <p:spPr>
              <a:xfrm>
                <a:off x="0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2628" name="7"/>
              <p:cNvSpPr/>
              <p:nvPr/>
            </p:nvSpPr>
            <p:spPr>
              <a:xfrm>
                <a:off x="0" y="979156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  <p:sp>
            <p:nvSpPr>
              <p:cNvPr id="2629" name="11"/>
              <p:cNvSpPr/>
              <p:nvPr/>
            </p:nvSpPr>
            <p:spPr>
              <a:xfrm>
                <a:off x="938088" y="44907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7463">
                  <a:defRPr sz="2392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  <p:sp>
            <p:nvSpPr>
              <p:cNvPr id="2630" name="Line"/>
              <p:cNvSpPr/>
              <p:nvPr/>
            </p:nvSpPr>
            <p:spPr>
              <a:xfrm flipV="1">
                <a:off x="301203" y="609305"/>
                <a:ext cx="1" cy="36295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631" name="Line"/>
              <p:cNvSpPr/>
              <p:nvPr/>
            </p:nvSpPr>
            <p:spPr>
              <a:xfrm flipV="1">
                <a:off x="592475" y="917381"/>
                <a:ext cx="379677" cy="253747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632" name="Line"/>
              <p:cNvSpPr/>
              <p:nvPr/>
            </p:nvSpPr>
            <p:spPr>
              <a:xfrm>
                <a:off x="592475" y="428076"/>
                <a:ext cx="361309" cy="171171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2641" name="Group"/>
            <p:cNvGrpSpPr/>
            <p:nvPr/>
          </p:nvGrpSpPr>
          <p:grpSpPr>
            <a:xfrm>
              <a:off x="2978688" y="2794261"/>
              <a:ext cx="2831794" cy="2547329"/>
              <a:chOff x="0" y="0"/>
              <a:chExt cx="2831792" cy="2547328"/>
            </a:xfrm>
          </p:grpSpPr>
          <p:sp>
            <p:nvSpPr>
              <p:cNvPr id="2634" name="6"/>
              <p:cNvSpPr/>
              <p:nvPr/>
            </p:nvSpPr>
            <p:spPr>
              <a:xfrm>
                <a:off x="1436250" y="0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  <p:sp>
            <p:nvSpPr>
              <p:cNvPr id="2635" name="5"/>
              <p:cNvSpPr/>
              <p:nvPr/>
            </p:nvSpPr>
            <p:spPr>
              <a:xfrm>
                <a:off x="1142305" y="129743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2636" name="17"/>
              <p:cNvSpPr/>
              <p:nvPr/>
            </p:nvSpPr>
            <p:spPr>
              <a:xfrm>
                <a:off x="0" y="1944920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17</a:t>
                </a:r>
              </a:p>
            </p:txBody>
          </p:sp>
          <p:sp>
            <p:nvSpPr>
              <p:cNvPr id="2637" name="16"/>
              <p:cNvSpPr/>
              <p:nvPr/>
            </p:nvSpPr>
            <p:spPr>
              <a:xfrm>
                <a:off x="2229384" y="1020894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16</a:t>
                </a:r>
              </a:p>
            </p:txBody>
          </p:sp>
          <p:sp>
            <p:nvSpPr>
              <p:cNvPr id="2638" name="Line"/>
              <p:cNvSpPr/>
              <p:nvPr/>
            </p:nvSpPr>
            <p:spPr>
              <a:xfrm flipV="1">
                <a:off x="571700" y="1761001"/>
                <a:ext cx="626846" cy="36491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639" name="Line"/>
              <p:cNvSpPr/>
              <p:nvPr/>
            </p:nvSpPr>
            <p:spPr>
              <a:xfrm flipV="1">
                <a:off x="1550857" y="592682"/>
                <a:ext cx="133632" cy="71567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640" name="Line"/>
              <p:cNvSpPr/>
              <p:nvPr/>
            </p:nvSpPr>
            <p:spPr>
              <a:xfrm flipV="1">
                <a:off x="1751526" y="1418570"/>
                <a:ext cx="467228" cy="119996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2642" name="12"/>
            <p:cNvSpPr/>
            <p:nvPr/>
          </p:nvSpPr>
          <p:spPr>
            <a:xfrm>
              <a:off x="481109" y="3184836"/>
              <a:ext cx="602409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31622">
                <a:defRPr sz="2366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grpSp>
          <p:nvGrpSpPr>
            <p:cNvPr id="2655" name="Group"/>
            <p:cNvGrpSpPr/>
            <p:nvPr/>
          </p:nvGrpSpPr>
          <p:grpSpPr>
            <a:xfrm>
              <a:off x="3094303" y="77985"/>
              <a:ext cx="4447167" cy="2187316"/>
              <a:chOff x="0" y="0"/>
              <a:chExt cx="4447166" cy="2187314"/>
            </a:xfrm>
          </p:grpSpPr>
          <p:sp>
            <p:nvSpPr>
              <p:cNvPr id="2643" name="4"/>
              <p:cNvSpPr/>
              <p:nvPr/>
            </p:nvSpPr>
            <p:spPr>
              <a:xfrm>
                <a:off x="373406" y="0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644" name="0"/>
              <p:cNvSpPr/>
              <p:nvPr/>
            </p:nvSpPr>
            <p:spPr>
              <a:xfrm>
                <a:off x="1742707" y="571823"/>
                <a:ext cx="602409" cy="602408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2645" name="8"/>
              <p:cNvSpPr/>
              <p:nvPr/>
            </p:nvSpPr>
            <p:spPr>
              <a:xfrm>
                <a:off x="0" y="1441169"/>
                <a:ext cx="602408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646" name="14"/>
              <p:cNvSpPr/>
              <p:nvPr/>
            </p:nvSpPr>
            <p:spPr>
              <a:xfrm>
                <a:off x="2732131" y="1584906"/>
                <a:ext cx="602408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14</a:t>
                </a:r>
              </a:p>
            </p:txBody>
          </p:sp>
          <p:sp>
            <p:nvSpPr>
              <p:cNvPr id="2647" name="13"/>
              <p:cNvSpPr/>
              <p:nvPr/>
            </p:nvSpPr>
            <p:spPr>
              <a:xfrm>
                <a:off x="3844758" y="682153"/>
                <a:ext cx="602409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13</a:t>
                </a:r>
              </a:p>
            </p:txBody>
          </p:sp>
          <p:sp>
            <p:nvSpPr>
              <p:cNvPr id="2648" name="Line"/>
              <p:cNvSpPr/>
              <p:nvPr/>
            </p:nvSpPr>
            <p:spPr>
              <a:xfrm flipV="1">
                <a:off x="552824" y="1035658"/>
                <a:ext cx="1213024" cy="607195"/>
              </a:xfrm>
              <a:prstGeom prst="line">
                <a:avLst/>
              </a:prstGeom>
              <a:noFill/>
              <a:ln w="38100" cap="flat">
                <a:solidFill>
                  <a:srgbClr val="FFC157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649" name="Line"/>
              <p:cNvSpPr/>
              <p:nvPr/>
            </p:nvSpPr>
            <p:spPr>
              <a:xfrm flipV="1">
                <a:off x="402616" y="593805"/>
                <a:ext cx="173897" cy="868039"/>
              </a:xfrm>
              <a:prstGeom prst="line">
                <a:avLst/>
              </a:prstGeom>
              <a:noFill/>
              <a:ln w="38100" cap="flat">
                <a:solidFill>
                  <a:srgbClr val="FFC157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650" name="Line"/>
              <p:cNvSpPr/>
              <p:nvPr/>
            </p:nvSpPr>
            <p:spPr>
              <a:xfrm>
                <a:off x="960828" y="428678"/>
                <a:ext cx="788551" cy="33435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651" name="Line"/>
              <p:cNvSpPr/>
              <p:nvPr/>
            </p:nvSpPr>
            <p:spPr>
              <a:xfrm>
                <a:off x="584747" y="1818513"/>
                <a:ext cx="2136569" cy="69744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652" name="Line"/>
              <p:cNvSpPr/>
              <p:nvPr/>
            </p:nvSpPr>
            <p:spPr>
              <a:xfrm flipV="1">
                <a:off x="3288751" y="1175131"/>
                <a:ext cx="622596" cy="565045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653" name="Line"/>
              <p:cNvSpPr/>
              <p:nvPr/>
            </p:nvSpPr>
            <p:spPr>
              <a:xfrm>
                <a:off x="2260800" y="1078826"/>
                <a:ext cx="579041" cy="568372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654" name="Line"/>
              <p:cNvSpPr/>
              <p:nvPr/>
            </p:nvSpPr>
            <p:spPr>
              <a:xfrm>
                <a:off x="2336465" y="867017"/>
                <a:ext cx="1483214" cy="87830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2666" name="Group"/>
            <p:cNvGrpSpPr/>
            <p:nvPr/>
          </p:nvGrpSpPr>
          <p:grpSpPr>
            <a:xfrm>
              <a:off x="6791302" y="1418231"/>
              <a:ext cx="3700126" cy="2768077"/>
              <a:chOff x="0" y="0"/>
              <a:chExt cx="3700124" cy="2768076"/>
            </a:xfrm>
          </p:grpSpPr>
          <p:sp>
            <p:nvSpPr>
              <p:cNvPr id="2656" name="15"/>
              <p:cNvSpPr/>
              <p:nvPr/>
            </p:nvSpPr>
            <p:spPr>
              <a:xfrm>
                <a:off x="1608675" y="663638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  <p:sp>
            <p:nvSpPr>
              <p:cNvPr id="2657" name="9"/>
              <p:cNvSpPr/>
              <p:nvPr/>
            </p:nvSpPr>
            <p:spPr>
              <a:xfrm>
                <a:off x="1756209" y="2165668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  <p:sp>
            <p:nvSpPr>
              <p:cNvPr id="2658" name="10"/>
              <p:cNvSpPr/>
              <p:nvPr/>
            </p:nvSpPr>
            <p:spPr>
              <a:xfrm>
                <a:off x="3097717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2659" name="3"/>
              <p:cNvSpPr/>
              <p:nvPr/>
            </p:nvSpPr>
            <p:spPr>
              <a:xfrm>
                <a:off x="0" y="1419595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2660" name="2"/>
              <p:cNvSpPr/>
              <p:nvPr/>
            </p:nvSpPr>
            <p:spPr>
              <a:xfrm>
                <a:off x="3097717" y="1193722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661" name="Line"/>
              <p:cNvSpPr/>
              <p:nvPr/>
            </p:nvSpPr>
            <p:spPr>
              <a:xfrm flipV="1">
                <a:off x="2312630" y="1718908"/>
                <a:ext cx="854764" cy="60863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662" name="Line"/>
              <p:cNvSpPr/>
              <p:nvPr/>
            </p:nvSpPr>
            <p:spPr>
              <a:xfrm flipV="1">
                <a:off x="2141888" y="448961"/>
                <a:ext cx="992325" cy="36287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663" name="Line"/>
              <p:cNvSpPr/>
              <p:nvPr/>
            </p:nvSpPr>
            <p:spPr>
              <a:xfrm flipH="1" flipV="1">
                <a:off x="1930640" y="1254462"/>
                <a:ext cx="81575" cy="926673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664" name="Line"/>
              <p:cNvSpPr/>
              <p:nvPr/>
            </p:nvSpPr>
            <p:spPr>
              <a:xfrm>
                <a:off x="578638" y="1846122"/>
                <a:ext cx="1199630" cy="50853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665" name="Line"/>
              <p:cNvSpPr/>
              <p:nvPr/>
            </p:nvSpPr>
            <p:spPr>
              <a:xfrm>
                <a:off x="2192167" y="1055702"/>
                <a:ext cx="938945" cy="29260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2674" name="Group"/>
          <p:cNvGrpSpPr/>
          <p:nvPr/>
        </p:nvGrpSpPr>
        <p:grpSpPr>
          <a:xfrm>
            <a:off x="1256686" y="3111356"/>
            <a:ext cx="1540497" cy="1581565"/>
            <a:chOff x="0" y="0"/>
            <a:chExt cx="1540496" cy="1581564"/>
          </a:xfrm>
        </p:grpSpPr>
        <p:sp>
          <p:nvSpPr>
            <p:cNvPr id="2668" name="6"/>
            <p:cNvSpPr/>
            <p:nvPr/>
          </p:nvSpPr>
          <p:spPr>
            <a:xfrm>
              <a:off x="0" y="0"/>
              <a:ext cx="602408" cy="602408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669" name="7"/>
            <p:cNvSpPr/>
            <p:nvPr/>
          </p:nvSpPr>
          <p:spPr>
            <a:xfrm>
              <a:off x="0" y="979156"/>
              <a:ext cx="602408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670" name="11"/>
            <p:cNvSpPr/>
            <p:nvPr/>
          </p:nvSpPr>
          <p:spPr>
            <a:xfrm>
              <a:off x="938088" y="449071"/>
              <a:ext cx="602409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37463">
                <a:defRPr sz="2392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2671" name="Line"/>
            <p:cNvSpPr/>
            <p:nvPr/>
          </p:nvSpPr>
          <p:spPr>
            <a:xfrm flipV="1">
              <a:off x="301203" y="609305"/>
              <a:ext cx="1" cy="362954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672" name="Line"/>
            <p:cNvSpPr/>
            <p:nvPr/>
          </p:nvSpPr>
          <p:spPr>
            <a:xfrm flipV="1">
              <a:off x="592475" y="917381"/>
              <a:ext cx="379677" cy="253747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673" name="Line"/>
            <p:cNvSpPr/>
            <p:nvPr/>
          </p:nvSpPr>
          <p:spPr>
            <a:xfrm>
              <a:off x="592475" y="428076"/>
              <a:ext cx="361309" cy="171171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2675" name="1"/>
          <p:cNvSpPr/>
          <p:nvPr/>
        </p:nvSpPr>
        <p:spPr>
          <a:xfrm>
            <a:off x="5671625" y="5475445"/>
            <a:ext cx="602408" cy="602409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76" name="Algorithm: Start a DFS at every node (except if it’s already been visited) and mark all reachable nodes as being part of the same component."/>
          <p:cNvSpPr txBox="1"/>
          <p:nvPr/>
        </p:nvSpPr>
        <p:spPr>
          <a:xfrm>
            <a:off x="58831" y="163427"/>
            <a:ext cx="12887137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Algorithm: Start a DFS at every node (except if it’s already been visited) and mark all reachable nodes as being part of the same component. </a:t>
            </a:r>
          </a:p>
        </p:txBody>
      </p:sp>
      <p:sp>
        <p:nvSpPr>
          <p:cNvPr id="2677" name="0"/>
          <p:cNvSpPr txBox="1"/>
          <p:nvPr/>
        </p:nvSpPr>
        <p:spPr>
          <a:xfrm>
            <a:off x="6225623" y="2827303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678" name="0"/>
          <p:cNvSpPr txBox="1"/>
          <p:nvPr/>
        </p:nvSpPr>
        <p:spPr>
          <a:xfrm>
            <a:off x="4089493" y="3823476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679" name="0"/>
          <p:cNvSpPr txBox="1"/>
          <p:nvPr/>
        </p:nvSpPr>
        <p:spPr>
          <a:xfrm>
            <a:off x="7643987" y="4557257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680" name="0"/>
          <p:cNvSpPr txBox="1"/>
          <p:nvPr/>
        </p:nvSpPr>
        <p:spPr>
          <a:xfrm>
            <a:off x="8492565" y="2913112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2" name="Group"/>
          <p:cNvGrpSpPr/>
          <p:nvPr/>
        </p:nvGrpSpPr>
        <p:grpSpPr>
          <a:xfrm>
            <a:off x="1256686" y="2759169"/>
            <a:ext cx="10491428" cy="5263605"/>
            <a:chOff x="0" y="77985"/>
            <a:chExt cx="10491427" cy="5263604"/>
          </a:xfrm>
        </p:grpSpPr>
        <p:grpSp>
          <p:nvGrpSpPr>
            <p:cNvPr id="2688" name="Group"/>
            <p:cNvGrpSpPr/>
            <p:nvPr/>
          </p:nvGrpSpPr>
          <p:grpSpPr>
            <a:xfrm>
              <a:off x="0" y="430172"/>
              <a:ext cx="1540497" cy="1581565"/>
              <a:chOff x="0" y="0"/>
              <a:chExt cx="1540496" cy="1581564"/>
            </a:xfrm>
          </p:grpSpPr>
          <p:sp>
            <p:nvSpPr>
              <p:cNvPr id="2682" name="1"/>
              <p:cNvSpPr/>
              <p:nvPr/>
            </p:nvSpPr>
            <p:spPr>
              <a:xfrm>
                <a:off x="0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2683" name="7"/>
              <p:cNvSpPr/>
              <p:nvPr/>
            </p:nvSpPr>
            <p:spPr>
              <a:xfrm>
                <a:off x="0" y="979156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  <p:sp>
            <p:nvSpPr>
              <p:cNvPr id="2684" name="11"/>
              <p:cNvSpPr/>
              <p:nvPr/>
            </p:nvSpPr>
            <p:spPr>
              <a:xfrm>
                <a:off x="938088" y="44907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7463">
                  <a:defRPr sz="2392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  <p:sp>
            <p:nvSpPr>
              <p:cNvPr id="2685" name="Line"/>
              <p:cNvSpPr/>
              <p:nvPr/>
            </p:nvSpPr>
            <p:spPr>
              <a:xfrm flipV="1">
                <a:off x="301203" y="609305"/>
                <a:ext cx="1" cy="36295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686" name="Line"/>
              <p:cNvSpPr/>
              <p:nvPr/>
            </p:nvSpPr>
            <p:spPr>
              <a:xfrm flipV="1">
                <a:off x="592475" y="917381"/>
                <a:ext cx="379677" cy="253747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687" name="Line"/>
              <p:cNvSpPr/>
              <p:nvPr/>
            </p:nvSpPr>
            <p:spPr>
              <a:xfrm>
                <a:off x="592475" y="428076"/>
                <a:ext cx="361309" cy="171171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2696" name="Group"/>
            <p:cNvGrpSpPr/>
            <p:nvPr/>
          </p:nvGrpSpPr>
          <p:grpSpPr>
            <a:xfrm>
              <a:off x="2978688" y="2794261"/>
              <a:ext cx="2831794" cy="2547329"/>
              <a:chOff x="0" y="0"/>
              <a:chExt cx="2831792" cy="2547328"/>
            </a:xfrm>
          </p:grpSpPr>
          <p:sp>
            <p:nvSpPr>
              <p:cNvPr id="2689" name="6"/>
              <p:cNvSpPr/>
              <p:nvPr/>
            </p:nvSpPr>
            <p:spPr>
              <a:xfrm>
                <a:off x="1436250" y="0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  <p:sp>
            <p:nvSpPr>
              <p:cNvPr id="2690" name="5"/>
              <p:cNvSpPr/>
              <p:nvPr/>
            </p:nvSpPr>
            <p:spPr>
              <a:xfrm>
                <a:off x="1142305" y="129743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2691" name="17"/>
              <p:cNvSpPr/>
              <p:nvPr/>
            </p:nvSpPr>
            <p:spPr>
              <a:xfrm>
                <a:off x="0" y="1944920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17</a:t>
                </a:r>
              </a:p>
            </p:txBody>
          </p:sp>
          <p:sp>
            <p:nvSpPr>
              <p:cNvPr id="2692" name="16"/>
              <p:cNvSpPr/>
              <p:nvPr/>
            </p:nvSpPr>
            <p:spPr>
              <a:xfrm>
                <a:off x="2229384" y="1020894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16</a:t>
                </a:r>
              </a:p>
            </p:txBody>
          </p:sp>
          <p:sp>
            <p:nvSpPr>
              <p:cNvPr id="2693" name="Line"/>
              <p:cNvSpPr/>
              <p:nvPr/>
            </p:nvSpPr>
            <p:spPr>
              <a:xfrm flipV="1">
                <a:off x="571700" y="1761001"/>
                <a:ext cx="626846" cy="36491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694" name="Line"/>
              <p:cNvSpPr/>
              <p:nvPr/>
            </p:nvSpPr>
            <p:spPr>
              <a:xfrm flipV="1">
                <a:off x="1550857" y="592682"/>
                <a:ext cx="133632" cy="71567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695" name="Line"/>
              <p:cNvSpPr/>
              <p:nvPr/>
            </p:nvSpPr>
            <p:spPr>
              <a:xfrm flipV="1">
                <a:off x="1751526" y="1418570"/>
                <a:ext cx="467228" cy="119996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2697" name="12"/>
            <p:cNvSpPr/>
            <p:nvPr/>
          </p:nvSpPr>
          <p:spPr>
            <a:xfrm>
              <a:off x="481109" y="3184836"/>
              <a:ext cx="602409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31622">
                <a:defRPr sz="2366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grpSp>
          <p:nvGrpSpPr>
            <p:cNvPr id="2710" name="Group"/>
            <p:cNvGrpSpPr/>
            <p:nvPr/>
          </p:nvGrpSpPr>
          <p:grpSpPr>
            <a:xfrm>
              <a:off x="3094303" y="77985"/>
              <a:ext cx="4447167" cy="2187316"/>
              <a:chOff x="0" y="0"/>
              <a:chExt cx="4447166" cy="2187314"/>
            </a:xfrm>
          </p:grpSpPr>
          <p:sp>
            <p:nvSpPr>
              <p:cNvPr id="2698" name="4"/>
              <p:cNvSpPr/>
              <p:nvPr/>
            </p:nvSpPr>
            <p:spPr>
              <a:xfrm>
                <a:off x="373406" y="0"/>
                <a:ext cx="602409" cy="602408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699" name="0"/>
              <p:cNvSpPr/>
              <p:nvPr/>
            </p:nvSpPr>
            <p:spPr>
              <a:xfrm>
                <a:off x="1742707" y="571823"/>
                <a:ext cx="602409" cy="602408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2700" name="8"/>
              <p:cNvSpPr/>
              <p:nvPr/>
            </p:nvSpPr>
            <p:spPr>
              <a:xfrm>
                <a:off x="0" y="1441169"/>
                <a:ext cx="602408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701" name="14"/>
              <p:cNvSpPr/>
              <p:nvPr/>
            </p:nvSpPr>
            <p:spPr>
              <a:xfrm>
                <a:off x="2732131" y="1584906"/>
                <a:ext cx="602408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14</a:t>
                </a:r>
              </a:p>
            </p:txBody>
          </p:sp>
          <p:sp>
            <p:nvSpPr>
              <p:cNvPr id="2702" name="13"/>
              <p:cNvSpPr/>
              <p:nvPr/>
            </p:nvSpPr>
            <p:spPr>
              <a:xfrm>
                <a:off x="3844758" y="682153"/>
                <a:ext cx="602409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13</a:t>
                </a:r>
              </a:p>
            </p:txBody>
          </p:sp>
          <p:sp>
            <p:nvSpPr>
              <p:cNvPr id="2703" name="Line"/>
              <p:cNvSpPr/>
              <p:nvPr/>
            </p:nvSpPr>
            <p:spPr>
              <a:xfrm flipV="1">
                <a:off x="552824" y="1035658"/>
                <a:ext cx="1213024" cy="607195"/>
              </a:xfrm>
              <a:prstGeom prst="line">
                <a:avLst/>
              </a:prstGeom>
              <a:noFill/>
              <a:ln w="38100" cap="flat">
                <a:solidFill>
                  <a:srgbClr val="FFC157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704" name="Line"/>
              <p:cNvSpPr/>
              <p:nvPr/>
            </p:nvSpPr>
            <p:spPr>
              <a:xfrm flipV="1">
                <a:off x="402616" y="593805"/>
                <a:ext cx="173897" cy="868039"/>
              </a:xfrm>
              <a:prstGeom prst="line">
                <a:avLst/>
              </a:prstGeom>
              <a:noFill/>
              <a:ln w="38100" cap="flat">
                <a:solidFill>
                  <a:srgbClr val="FFC157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705" name="Line"/>
              <p:cNvSpPr/>
              <p:nvPr/>
            </p:nvSpPr>
            <p:spPr>
              <a:xfrm>
                <a:off x="960828" y="428678"/>
                <a:ext cx="788551" cy="33435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706" name="Line"/>
              <p:cNvSpPr/>
              <p:nvPr/>
            </p:nvSpPr>
            <p:spPr>
              <a:xfrm>
                <a:off x="584747" y="1818513"/>
                <a:ext cx="2136569" cy="69744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707" name="Line"/>
              <p:cNvSpPr/>
              <p:nvPr/>
            </p:nvSpPr>
            <p:spPr>
              <a:xfrm flipV="1">
                <a:off x="3288751" y="1175131"/>
                <a:ext cx="622596" cy="565045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708" name="Line"/>
              <p:cNvSpPr/>
              <p:nvPr/>
            </p:nvSpPr>
            <p:spPr>
              <a:xfrm>
                <a:off x="2260800" y="1078826"/>
                <a:ext cx="579041" cy="568372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709" name="Line"/>
              <p:cNvSpPr/>
              <p:nvPr/>
            </p:nvSpPr>
            <p:spPr>
              <a:xfrm>
                <a:off x="2336465" y="867017"/>
                <a:ext cx="1483214" cy="87830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2721" name="Group"/>
            <p:cNvGrpSpPr/>
            <p:nvPr/>
          </p:nvGrpSpPr>
          <p:grpSpPr>
            <a:xfrm>
              <a:off x="6791302" y="1418231"/>
              <a:ext cx="3700126" cy="2768077"/>
              <a:chOff x="0" y="0"/>
              <a:chExt cx="3700124" cy="2768076"/>
            </a:xfrm>
          </p:grpSpPr>
          <p:sp>
            <p:nvSpPr>
              <p:cNvPr id="2711" name="15"/>
              <p:cNvSpPr/>
              <p:nvPr/>
            </p:nvSpPr>
            <p:spPr>
              <a:xfrm>
                <a:off x="1608675" y="663638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  <p:sp>
            <p:nvSpPr>
              <p:cNvPr id="2712" name="9"/>
              <p:cNvSpPr/>
              <p:nvPr/>
            </p:nvSpPr>
            <p:spPr>
              <a:xfrm>
                <a:off x="1756209" y="2165668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  <p:sp>
            <p:nvSpPr>
              <p:cNvPr id="2713" name="10"/>
              <p:cNvSpPr/>
              <p:nvPr/>
            </p:nvSpPr>
            <p:spPr>
              <a:xfrm>
                <a:off x="3097717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2714" name="3"/>
              <p:cNvSpPr/>
              <p:nvPr/>
            </p:nvSpPr>
            <p:spPr>
              <a:xfrm>
                <a:off x="0" y="1419595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2715" name="2"/>
              <p:cNvSpPr/>
              <p:nvPr/>
            </p:nvSpPr>
            <p:spPr>
              <a:xfrm>
                <a:off x="3097717" y="1193722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716" name="Line"/>
              <p:cNvSpPr/>
              <p:nvPr/>
            </p:nvSpPr>
            <p:spPr>
              <a:xfrm flipV="1">
                <a:off x="2312630" y="1718908"/>
                <a:ext cx="854764" cy="60863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717" name="Line"/>
              <p:cNvSpPr/>
              <p:nvPr/>
            </p:nvSpPr>
            <p:spPr>
              <a:xfrm flipV="1">
                <a:off x="2141888" y="448961"/>
                <a:ext cx="992325" cy="36287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718" name="Line"/>
              <p:cNvSpPr/>
              <p:nvPr/>
            </p:nvSpPr>
            <p:spPr>
              <a:xfrm flipH="1" flipV="1">
                <a:off x="1930640" y="1254462"/>
                <a:ext cx="81575" cy="926673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719" name="Line"/>
              <p:cNvSpPr/>
              <p:nvPr/>
            </p:nvSpPr>
            <p:spPr>
              <a:xfrm>
                <a:off x="578638" y="1846122"/>
                <a:ext cx="1199630" cy="50853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720" name="Line"/>
              <p:cNvSpPr/>
              <p:nvPr/>
            </p:nvSpPr>
            <p:spPr>
              <a:xfrm>
                <a:off x="2192167" y="1055702"/>
                <a:ext cx="938945" cy="29260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2729" name="Group"/>
          <p:cNvGrpSpPr/>
          <p:nvPr/>
        </p:nvGrpSpPr>
        <p:grpSpPr>
          <a:xfrm>
            <a:off x="1256686" y="3111356"/>
            <a:ext cx="1540497" cy="1581565"/>
            <a:chOff x="0" y="0"/>
            <a:chExt cx="1540496" cy="1581564"/>
          </a:xfrm>
        </p:grpSpPr>
        <p:sp>
          <p:nvSpPr>
            <p:cNvPr id="2723" name="6"/>
            <p:cNvSpPr/>
            <p:nvPr/>
          </p:nvSpPr>
          <p:spPr>
            <a:xfrm>
              <a:off x="0" y="0"/>
              <a:ext cx="602408" cy="602408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724" name="7"/>
            <p:cNvSpPr/>
            <p:nvPr/>
          </p:nvSpPr>
          <p:spPr>
            <a:xfrm>
              <a:off x="0" y="979156"/>
              <a:ext cx="602408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725" name="11"/>
            <p:cNvSpPr/>
            <p:nvPr/>
          </p:nvSpPr>
          <p:spPr>
            <a:xfrm>
              <a:off x="938088" y="449071"/>
              <a:ext cx="602409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37463">
                <a:defRPr sz="2392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2726" name="Line"/>
            <p:cNvSpPr/>
            <p:nvPr/>
          </p:nvSpPr>
          <p:spPr>
            <a:xfrm flipV="1">
              <a:off x="301203" y="609305"/>
              <a:ext cx="1" cy="362954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27" name="Line"/>
            <p:cNvSpPr/>
            <p:nvPr/>
          </p:nvSpPr>
          <p:spPr>
            <a:xfrm flipV="1">
              <a:off x="592475" y="917381"/>
              <a:ext cx="379677" cy="253747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28" name="Line"/>
            <p:cNvSpPr/>
            <p:nvPr/>
          </p:nvSpPr>
          <p:spPr>
            <a:xfrm>
              <a:off x="592475" y="428076"/>
              <a:ext cx="361309" cy="171171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2730" name="1"/>
          <p:cNvSpPr/>
          <p:nvPr/>
        </p:nvSpPr>
        <p:spPr>
          <a:xfrm>
            <a:off x="5671625" y="5475445"/>
            <a:ext cx="602408" cy="602409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731" name="Algorithm: Start a DFS at every node (except if it’s already been visited) and mark all reachable nodes as being part of the same component."/>
          <p:cNvSpPr txBox="1"/>
          <p:nvPr/>
        </p:nvSpPr>
        <p:spPr>
          <a:xfrm>
            <a:off x="58831" y="163427"/>
            <a:ext cx="12887137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Algorithm: Start a DFS at every node (except if it’s already been visited) and mark all reachable nodes as being part of the same component. </a:t>
            </a:r>
          </a:p>
        </p:txBody>
      </p:sp>
      <p:sp>
        <p:nvSpPr>
          <p:cNvPr id="2732" name="0"/>
          <p:cNvSpPr txBox="1"/>
          <p:nvPr/>
        </p:nvSpPr>
        <p:spPr>
          <a:xfrm>
            <a:off x="6225623" y="2827303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733" name="0"/>
          <p:cNvSpPr txBox="1"/>
          <p:nvPr/>
        </p:nvSpPr>
        <p:spPr>
          <a:xfrm>
            <a:off x="4089493" y="3823476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734" name="0"/>
          <p:cNvSpPr txBox="1"/>
          <p:nvPr/>
        </p:nvSpPr>
        <p:spPr>
          <a:xfrm>
            <a:off x="7643987" y="4557257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735" name="0"/>
          <p:cNvSpPr txBox="1"/>
          <p:nvPr/>
        </p:nvSpPr>
        <p:spPr>
          <a:xfrm>
            <a:off x="8492565" y="2913112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736" name="0"/>
          <p:cNvSpPr txBox="1"/>
          <p:nvPr/>
        </p:nvSpPr>
        <p:spPr>
          <a:xfrm>
            <a:off x="4774076" y="2228529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8" name="Group"/>
          <p:cNvGrpSpPr/>
          <p:nvPr/>
        </p:nvGrpSpPr>
        <p:grpSpPr>
          <a:xfrm>
            <a:off x="1256686" y="2759169"/>
            <a:ext cx="10491428" cy="5263605"/>
            <a:chOff x="0" y="77985"/>
            <a:chExt cx="10491427" cy="5263604"/>
          </a:xfrm>
        </p:grpSpPr>
        <p:grpSp>
          <p:nvGrpSpPr>
            <p:cNvPr id="2744" name="Group"/>
            <p:cNvGrpSpPr/>
            <p:nvPr/>
          </p:nvGrpSpPr>
          <p:grpSpPr>
            <a:xfrm>
              <a:off x="0" y="430172"/>
              <a:ext cx="1540497" cy="1581565"/>
              <a:chOff x="0" y="0"/>
              <a:chExt cx="1540496" cy="1581564"/>
            </a:xfrm>
          </p:grpSpPr>
          <p:sp>
            <p:nvSpPr>
              <p:cNvPr id="2738" name="1"/>
              <p:cNvSpPr/>
              <p:nvPr/>
            </p:nvSpPr>
            <p:spPr>
              <a:xfrm>
                <a:off x="0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2739" name="7"/>
              <p:cNvSpPr/>
              <p:nvPr/>
            </p:nvSpPr>
            <p:spPr>
              <a:xfrm>
                <a:off x="0" y="979156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  <p:sp>
            <p:nvSpPr>
              <p:cNvPr id="2740" name="11"/>
              <p:cNvSpPr/>
              <p:nvPr/>
            </p:nvSpPr>
            <p:spPr>
              <a:xfrm>
                <a:off x="938088" y="44907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7463">
                  <a:defRPr sz="2392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  <p:sp>
            <p:nvSpPr>
              <p:cNvPr id="2741" name="Line"/>
              <p:cNvSpPr/>
              <p:nvPr/>
            </p:nvSpPr>
            <p:spPr>
              <a:xfrm flipV="1">
                <a:off x="301203" y="609305"/>
                <a:ext cx="1" cy="36295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742" name="Line"/>
              <p:cNvSpPr/>
              <p:nvPr/>
            </p:nvSpPr>
            <p:spPr>
              <a:xfrm flipV="1">
                <a:off x="592475" y="917381"/>
                <a:ext cx="379677" cy="253747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743" name="Line"/>
              <p:cNvSpPr/>
              <p:nvPr/>
            </p:nvSpPr>
            <p:spPr>
              <a:xfrm>
                <a:off x="592475" y="428076"/>
                <a:ext cx="361309" cy="171171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2752" name="Group"/>
            <p:cNvGrpSpPr/>
            <p:nvPr/>
          </p:nvGrpSpPr>
          <p:grpSpPr>
            <a:xfrm>
              <a:off x="2978688" y="2794261"/>
              <a:ext cx="2831794" cy="2547329"/>
              <a:chOff x="0" y="0"/>
              <a:chExt cx="2831792" cy="2547328"/>
            </a:xfrm>
          </p:grpSpPr>
          <p:sp>
            <p:nvSpPr>
              <p:cNvPr id="2745" name="6"/>
              <p:cNvSpPr/>
              <p:nvPr/>
            </p:nvSpPr>
            <p:spPr>
              <a:xfrm>
                <a:off x="1436250" y="0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  <p:sp>
            <p:nvSpPr>
              <p:cNvPr id="2746" name="5"/>
              <p:cNvSpPr/>
              <p:nvPr/>
            </p:nvSpPr>
            <p:spPr>
              <a:xfrm>
                <a:off x="1142305" y="129743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2747" name="17"/>
              <p:cNvSpPr/>
              <p:nvPr/>
            </p:nvSpPr>
            <p:spPr>
              <a:xfrm>
                <a:off x="0" y="1944920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17</a:t>
                </a:r>
              </a:p>
            </p:txBody>
          </p:sp>
          <p:sp>
            <p:nvSpPr>
              <p:cNvPr id="2748" name="16"/>
              <p:cNvSpPr/>
              <p:nvPr/>
            </p:nvSpPr>
            <p:spPr>
              <a:xfrm>
                <a:off x="2229384" y="1020894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16</a:t>
                </a:r>
              </a:p>
            </p:txBody>
          </p:sp>
          <p:sp>
            <p:nvSpPr>
              <p:cNvPr id="2749" name="Line"/>
              <p:cNvSpPr/>
              <p:nvPr/>
            </p:nvSpPr>
            <p:spPr>
              <a:xfrm flipV="1">
                <a:off x="571700" y="1761001"/>
                <a:ext cx="626846" cy="36491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750" name="Line"/>
              <p:cNvSpPr/>
              <p:nvPr/>
            </p:nvSpPr>
            <p:spPr>
              <a:xfrm flipV="1">
                <a:off x="1550857" y="592682"/>
                <a:ext cx="133632" cy="71567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751" name="Line"/>
              <p:cNvSpPr/>
              <p:nvPr/>
            </p:nvSpPr>
            <p:spPr>
              <a:xfrm flipV="1">
                <a:off x="1751526" y="1418570"/>
                <a:ext cx="467228" cy="119996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2753" name="12"/>
            <p:cNvSpPr/>
            <p:nvPr/>
          </p:nvSpPr>
          <p:spPr>
            <a:xfrm>
              <a:off x="481109" y="3184836"/>
              <a:ext cx="602409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31622">
                <a:defRPr sz="2366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grpSp>
          <p:nvGrpSpPr>
            <p:cNvPr id="2766" name="Group"/>
            <p:cNvGrpSpPr/>
            <p:nvPr/>
          </p:nvGrpSpPr>
          <p:grpSpPr>
            <a:xfrm>
              <a:off x="3094303" y="77985"/>
              <a:ext cx="4447167" cy="2187316"/>
              <a:chOff x="0" y="0"/>
              <a:chExt cx="4447166" cy="2187314"/>
            </a:xfrm>
          </p:grpSpPr>
          <p:sp>
            <p:nvSpPr>
              <p:cNvPr id="2754" name="4"/>
              <p:cNvSpPr/>
              <p:nvPr/>
            </p:nvSpPr>
            <p:spPr>
              <a:xfrm>
                <a:off x="373406" y="0"/>
                <a:ext cx="602409" cy="602408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755" name="0"/>
              <p:cNvSpPr/>
              <p:nvPr/>
            </p:nvSpPr>
            <p:spPr>
              <a:xfrm>
                <a:off x="1742707" y="571823"/>
                <a:ext cx="602409" cy="602408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2756" name="8"/>
              <p:cNvSpPr/>
              <p:nvPr/>
            </p:nvSpPr>
            <p:spPr>
              <a:xfrm>
                <a:off x="0" y="1441169"/>
                <a:ext cx="602408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757" name="14"/>
              <p:cNvSpPr/>
              <p:nvPr/>
            </p:nvSpPr>
            <p:spPr>
              <a:xfrm>
                <a:off x="2732131" y="1584906"/>
                <a:ext cx="602408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14</a:t>
                </a:r>
              </a:p>
            </p:txBody>
          </p:sp>
          <p:sp>
            <p:nvSpPr>
              <p:cNvPr id="2758" name="13"/>
              <p:cNvSpPr/>
              <p:nvPr/>
            </p:nvSpPr>
            <p:spPr>
              <a:xfrm>
                <a:off x="3844758" y="682153"/>
                <a:ext cx="602409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13</a:t>
                </a:r>
              </a:p>
            </p:txBody>
          </p:sp>
          <p:sp>
            <p:nvSpPr>
              <p:cNvPr id="2759" name="Line"/>
              <p:cNvSpPr/>
              <p:nvPr/>
            </p:nvSpPr>
            <p:spPr>
              <a:xfrm flipV="1">
                <a:off x="552824" y="1035658"/>
                <a:ext cx="1213024" cy="607195"/>
              </a:xfrm>
              <a:prstGeom prst="line">
                <a:avLst/>
              </a:prstGeom>
              <a:noFill/>
              <a:ln w="38100" cap="flat">
                <a:solidFill>
                  <a:srgbClr val="FFC157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760" name="Line"/>
              <p:cNvSpPr/>
              <p:nvPr/>
            </p:nvSpPr>
            <p:spPr>
              <a:xfrm flipV="1">
                <a:off x="402616" y="593805"/>
                <a:ext cx="173897" cy="868039"/>
              </a:xfrm>
              <a:prstGeom prst="line">
                <a:avLst/>
              </a:prstGeom>
              <a:noFill/>
              <a:ln w="38100" cap="flat">
                <a:solidFill>
                  <a:srgbClr val="FFC157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761" name="Line"/>
              <p:cNvSpPr/>
              <p:nvPr/>
            </p:nvSpPr>
            <p:spPr>
              <a:xfrm>
                <a:off x="960828" y="428678"/>
                <a:ext cx="788551" cy="334358"/>
              </a:xfrm>
              <a:prstGeom prst="line">
                <a:avLst/>
              </a:prstGeom>
              <a:noFill/>
              <a:ln w="38100" cap="flat">
                <a:solidFill>
                  <a:srgbClr val="FFC157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762" name="Line"/>
              <p:cNvSpPr/>
              <p:nvPr/>
            </p:nvSpPr>
            <p:spPr>
              <a:xfrm>
                <a:off x="584747" y="1818513"/>
                <a:ext cx="2136569" cy="69744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763" name="Line"/>
              <p:cNvSpPr/>
              <p:nvPr/>
            </p:nvSpPr>
            <p:spPr>
              <a:xfrm flipV="1">
                <a:off x="3288751" y="1175131"/>
                <a:ext cx="622596" cy="565045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764" name="Line"/>
              <p:cNvSpPr/>
              <p:nvPr/>
            </p:nvSpPr>
            <p:spPr>
              <a:xfrm>
                <a:off x="2260800" y="1078826"/>
                <a:ext cx="579041" cy="568372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765" name="Line"/>
              <p:cNvSpPr/>
              <p:nvPr/>
            </p:nvSpPr>
            <p:spPr>
              <a:xfrm>
                <a:off x="2336465" y="867017"/>
                <a:ext cx="1483214" cy="87830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2777" name="Group"/>
            <p:cNvGrpSpPr/>
            <p:nvPr/>
          </p:nvGrpSpPr>
          <p:grpSpPr>
            <a:xfrm>
              <a:off x="6791302" y="1418231"/>
              <a:ext cx="3700126" cy="2768077"/>
              <a:chOff x="0" y="0"/>
              <a:chExt cx="3700124" cy="2768076"/>
            </a:xfrm>
          </p:grpSpPr>
          <p:sp>
            <p:nvSpPr>
              <p:cNvPr id="2767" name="15"/>
              <p:cNvSpPr/>
              <p:nvPr/>
            </p:nvSpPr>
            <p:spPr>
              <a:xfrm>
                <a:off x="1608675" y="663638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  <p:sp>
            <p:nvSpPr>
              <p:cNvPr id="2768" name="9"/>
              <p:cNvSpPr/>
              <p:nvPr/>
            </p:nvSpPr>
            <p:spPr>
              <a:xfrm>
                <a:off x="1756209" y="2165668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  <p:sp>
            <p:nvSpPr>
              <p:cNvPr id="2769" name="10"/>
              <p:cNvSpPr/>
              <p:nvPr/>
            </p:nvSpPr>
            <p:spPr>
              <a:xfrm>
                <a:off x="3097717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2770" name="3"/>
              <p:cNvSpPr/>
              <p:nvPr/>
            </p:nvSpPr>
            <p:spPr>
              <a:xfrm>
                <a:off x="0" y="1419595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2771" name="2"/>
              <p:cNvSpPr/>
              <p:nvPr/>
            </p:nvSpPr>
            <p:spPr>
              <a:xfrm>
                <a:off x="3097717" y="1193722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772" name="Line"/>
              <p:cNvSpPr/>
              <p:nvPr/>
            </p:nvSpPr>
            <p:spPr>
              <a:xfrm flipV="1">
                <a:off x="2312630" y="1718908"/>
                <a:ext cx="854764" cy="60863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773" name="Line"/>
              <p:cNvSpPr/>
              <p:nvPr/>
            </p:nvSpPr>
            <p:spPr>
              <a:xfrm flipV="1">
                <a:off x="2141888" y="448961"/>
                <a:ext cx="992325" cy="36287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774" name="Line"/>
              <p:cNvSpPr/>
              <p:nvPr/>
            </p:nvSpPr>
            <p:spPr>
              <a:xfrm flipH="1" flipV="1">
                <a:off x="1930640" y="1254462"/>
                <a:ext cx="81575" cy="926673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775" name="Line"/>
              <p:cNvSpPr/>
              <p:nvPr/>
            </p:nvSpPr>
            <p:spPr>
              <a:xfrm>
                <a:off x="578638" y="1846122"/>
                <a:ext cx="1199630" cy="50853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776" name="Line"/>
              <p:cNvSpPr/>
              <p:nvPr/>
            </p:nvSpPr>
            <p:spPr>
              <a:xfrm>
                <a:off x="2192167" y="1055702"/>
                <a:ext cx="938945" cy="29260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2785" name="Group"/>
          <p:cNvGrpSpPr/>
          <p:nvPr/>
        </p:nvGrpSpPr>
        <p:grpSpPr>
          <a:xfrm>
            <a:off x="1256686" y="3111356"/>
            <a:ext cx="1540497" cy="1581565"/>
            <a:chOff x="0" y="0"/>
            <a:chExt cx="1540496" cy="1581564"/>
          </a:xfrm>
        </p:grpSpPr>
        <p:sp>
          <p:nvSpPr>
            <p:cNvPr id="2779" name="6"/>
            <p:cNvSpPr/>
            <p:nvPr/>
          </p:nvSpPr>
          <p:spPr>
            <a:xfrm>
              <a:off x="0" y="0"/>
              <a:ext cx="602408" cy="602408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780" name="7"/>
            <p:cNvSpPr/>
            <p:nvPr/>
          </p:nvSpPr>
          <p:spPr>
            <a:xfrm>
              <a:off x="0" y="979156"/>
              <a:ext cx="602408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781" name="11"/>
            <p:cNvSpPr/>
            <p:nvPr/>
          </p:nvSpPr>
          <p:spPr>
            <a:xfrm>
              <a:off x="938088" y="449071"/>
              <a:ext cx="602409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37463">
                <a:defRPr sz="2392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2782" name="Line"/>
            <p:cNvSpPr/>
            <p:nvPr/>
          </p:nvSpPr>
          <p:spPr>
            <a:xfrm flipV="1">
              <a:off x="301203" y="609305"/>
              <a:ext cx="1" cy="362954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83" name="Line"/>
            <p:cNvSpPr/>
            <p:nvPr/>
          </p:nvSpPr>
          <p:spPr>
            <a:xfrm flipV="1">
              <a:off x="592475" y="917381"/>
              <a:ext cx="379677" cy="253747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84" name="Line"/>
            <p:cNvSpPr/>
            <p:nvPr/>
          </p:nvSpPr>
          <p:spPr>
            <a:xfrm>
              <a:off x="592475" y="428076"/>
              <a:ext cx="361309" cy="171171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2786" name="1"/>
          <p:cNvSpPr/>
          <p:nvPr/>
        </p:nvSpPr>
        <p:spPr>
          <a:xfrm>
            <a:off x="5671625" y="5475445"/>
            <a:ext cx="602408" cy="602409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787" name="Algorithm: Start a DFS at every node (except if it’s already been visited) and mark all reachable nodes as being part of the same component."/>
          <p:cNvSpPr txBox="1"/>
          <p:nvPr/>
        </p:nvSpPr>
        <p:spPr>
          <a:xfrm>
            <a:off x="58831" y="163427"/>
            <a:ext cx="12887137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Algorithm: Start a DFS at every node (except if it’s already been visited) and mark all reachable nodes as being part of the same component. </a:t>
            </a:r>
          </a:p>
        </p:txBody>
      </p:sp>
      <p:sp>
        <p:nvSpPr>
          <p:cNvPr id="2788" name="0"/>
          <p:cNvSpPr txBox="1"/>
          <p:nvPr/>
        </p:nvSpPr>
        <p:spPr>
          <a:xfrm>
            <a:off x="6225623" y="2827303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789" name="0"/>
          <p:cNvSpPr txBox="1"/>
          <p:nvPr/>
        </p:nvSpPr>
        <p:spPr>
          <a:xfrm>
            <a:off x="4089493" y="3823476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790" name="0"/>
          <p:cNvSpPr txBox="1"/>
          <p:nvPr/>
        </p:nvSpPr>
        <p:spPr>
          <a:xfrm>
            <a:off x="7643987" y="4557257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791" name="0"/>
          <p:cNvSpPr txBox="1"/>
          <p:nvPr/>
        </p:nvSpPr>
        <p:spPr>
          <a:xfrm>
            <a:off x="8492565" y="2913112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792" name="0"/>
          <p:cNvSpPr txBox="1"/>
          <p:nvPr/>
        </p:nvSpPr>
        <p:spPr>
          <a:xfrm>
            <a:off x="4774076" y="2228529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4" name="Group"/>
          <p:cNvGrpSpPr/>
          <p:nvPr/>
        </p:nvGrpSpPr>
        <p:grpSpPr>
          <a:xfrm>
            <a:off x="1256686" y="2759169"/>
            <a:ext cx="10491428" cy="5263605"/>
            <a:chOff x="0" y="77985"/>
            <a:chExt cx="10491427" cy="5263604"/>
          </a:xfrm>
        </p:grpSpPr>
        <p:grpSp>
          <p:nvGrpSpPr>
            <p:cNvPr id="2800" name="Group"/>
            <p:cNvGrpSpPr/>
            <p:nvPr/>
          </p:nvGrpSpPr>
          <p:grpSpPr>
            <a:xfrm>
              <a:off x="0" y="430172"/>
              <a:ext cx="1540497" cy="1581565"/>
              <a:chOff x="0" y="0"/>
              <a:chExt cx="1540496" cy="1581564"/>
            </a:xfrm>
          </p:grpSpPr>
          <p:sp>
            <p:nvSpPr>
              <p:cNvPr id="2794" name="1"/>
              <p:cNvSpPr/>
              <p:nvPr/>
            </p:nvSpPr>
            <p:spPr>
              <a:xfrm>
                <a:off x="0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2795" name="7"/>
              <p:cNvSpPr/>
              <p:nvPr/>
            </p:nvSpPr>
            <p:spPr>
              <a:xfrm>
                <a:off x="0" y="979156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  <p:sp>
            <p:nvSpPr>
              <p:cNvPr id="2796" name="11"/>
              <p:cNvSpPr/>
              <p:nvPr/>
            </p:nvSpPr>
            <p:spPr>
              <a:xfrm>
                <a:off x="938088" y="44907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7463">
                  <a:defRPr sz="2392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  <p:sp>
            <p:nvSpPr>
              <p:cNvPr id="2797" name="Line"/>
              <p:cNvSpPr/>
              <p:nvPr/>
            </p:nvSpPr>
            <p:spPr>
              <a:xfrm flipV="1">
                <a:off x="301203" y="609305"/>
                <a:ext cx="1" cy="36295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798" name="Line"/>
              <p:cNvSpPr/>
              <p:nvPr/>
            </p:nvSpPr>
            <p:spPr>
              <a:xfrm flipV="1">
                <a:off x="592475" y="917381"/>
                <a:ext cx="379677" cy="253747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799" name="Line"/>
              <p:cNvSpPr/>
              <p:nvPr/>
            </p:nvSpPr>
            <p:spPr>
              <a:xfrm>
                <a:off x="592475" y="428076"/>
                <a:ext cx="361309" cy="171171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2808" name="Group"/>
            <p:cNvGrpSpPr/>
            <p:nvPr/>
          </p:nvGrpSpPr>
          <p:grpSpPr>
            <a:xfrm>
              <a:off x="2978688" y="2794261"/>
              <a:ext cx="2831794" cy="2547329"/>
              <a:chOff x="0" y="0"/>
              <a:chExt cx="2831792" cy="2547328"/>
            </a:xfrm>
          </p:grpSpPr>
          <p:sp>
            <p:nvSpPr>
              <p:cNvPr id="2801" name="6"/>
              <p:cNvSpPr/>
              <p:nvPr/>
            </p:nvSpPr>
            <p:spPr>
              <a:xfrm>
                <a:off x="1436250" y="0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  <p:sp>
            <p:nvSpPr>
              <p:cNvPr id="2802" name="5"/>
              <p:cNvSpPr/>
              <p:nvPr/>
            </p:nvSpPr>
            <p:spPr>
              <a:xfrm>
                <a:off x="1142305" y="129743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2803" name="17"/>
              <p:cNvSpPr/>
              <p:nvPr/>
            </p:nvSpPr>
            <p:spPr>
              <a:xfrm>
                <a:off x="0" y="1944920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17</a:t>
                </a:r>
              </a:p>
            </p:txBody>
          </p:sp>
          <p:sp>
            <p:nvSpPr>
              <p:cNvPr id="2804" name="16"/>
              <p:cNvSpPr/>
              <p:nvPr/>
            </p:nvSpPr>
            <p:spPr>
              <a:xfrm>
                <a:off x="2229384" y="1020894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16</a:t>
                </a:r>
              </a:p>
            </p:txBody>
          </p:sp>
          <p:sp>
            <p:nvSpPr>
              <p:cNvPr id="2805" name="Line"/>
              <p:cNvSpPr/>
              <p:nvPr/>
            </p:nvSpPr>
            <p:spPr>
              <a:xfrm flipV="1">
                <a:off x="571700" y="1761001"/>
                <a:ext cx="626846" cy="36491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806" name="Line"/>
              <p:cNvSpPr/>
              <p:nvPr/>
            </p:nvSpPr>
            <p:spPr>
              <a:xfrm flipV="1">
                <a:off x="1550857" y="592682"/>
                <a:ext cx="133632" cy="71567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807" name="Line"/>
              <p:cNvSpPr/>
              <p:nvPr/>
            </p:nvSpPr>
            <p:spPr>
              <a:xfrm flipV="1">
                <a:off x="1751526" y="1418570"/>
                <a:ext cx="467228" cy="119996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2809" name="12"/>
            <p:cNvSpPr/>
            <p:nvPr/>
          </p:nvSpPr>
          <p:spPr>
            <a:xfrm>
              <a:off x="481109" y="3184836"/>
              <a:ext cx="602409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31622">
                <a:defRPr sz="2366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grpSp>
          <p:nvGrpSpPr>
            <p:cNvPr id="2822" name="Group"/>
            <p:cNvGrpSpPr/>
            <p:nvPr/>
          </p:nvGrpSpPr>
          <p:grpSpPr>
            <a:xfrm>
              <a:off x="3094303" y="77985"/>
              <a:ext cx="4447167" cy="2187316"/>
              <a:chOff x="0" y="0"/>
              <a:chExt cx="4447166" cy="2187314"/>
            </a:xfrm>
          </p:grpSpPr>
          <p:sp>
            <p:nvSpPr>
              <p:cNvPr id="2810" name="4"/>
              <p:cNvSpPr/>
              <p:nvPr/>
            </p:nvSpPr>
            <p:spPr>
              <a:xfrm>
                <a:off x="373406" y="0"/>
                <a:ext cx="602409" cy="602408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811" name="0"/>
              <p:cNvSpPr/>
              <p:nvPr/>
            </p:nvSpPr>
            <p:spPr>
              <a:xfrm>
                <a:off x="1742707" y="571823"/>
                <a:ext cx="602409" cy="602408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2812" name="8"/>
              <p:cNvSpPr/>
              <p:nvPr/>
            </p:nvSpPr>
            <p:spPr>
              <a:xfrm>
                <a:off x="0" y="1441169"/>
                <a:ext cx="602408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813" name="14"/>
              <p:cNvSpPr/>
              <p:nvPr/>
            </p:nvSpPr>
            <p:spPr>
              <a:xfrm>
                <a:off x="2732131" y="1584906"/>
                <a:ext cx="602408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14</a:t>
                </a:r>
              </a:p>
            </p:txBody>
          </p:sp>
          <p:sp>
            <p:nvSpPr>
              <p:cNvPr id="2814" name="13"/>
              <p:cNvSpPr/>
              <p:nvPr/>
            </p:nvSpPr>
            <p:spPr>
              <a:xfrm>
                <a:off x="3844758" y="682153"/>
                <a:ext cx="602409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13</a:t>
                </a:r>
              </a:p>
            </p:txBody>
          </p:sp>
          <p:sp>
            <p:nvSpPr>
              <p:cNvPr id="2815" name="Line"/>
              <p:cNvSpPr/>
              <p:nvPr/>
            </p:nvSpPr>
            <p:spPr>
              <a:xfrm flipV="1">
                <a:off x="552824" y="1035658"/>
                <a:ext cx="1213024" cy="607195"/>
              </a:xfrm>
              <a:prstGeom prst="line">
                <a:avLst/>
              </a:prstGeom>
              <a:noFill/>
              <a:ln w="38100" cap="flat">
                <a:solidFill>
                  <a:srgbClr val="FFC157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816" name="Line"/>
              <p:cNvSpPr/>
              <p:nvPr/>
            </p:nvSpPr>
            <p:spPr>
              <a:xfrm flipV="1">
                <a:off x="402616" y="593805"/>
                <a:ext cx="173897" cy="868039"/>
              </a:xfrm>
              <a:prstGeom prst="line">
                <a:avLst/>
              </a:prstGeom>
              <a:noFill/>
              <a:ln w="38100" cap="flat">
                <a:solidFill>
                  <a:srgbClr val="FFC157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817" name="Line"/>
              <p:cNvSpPr/>
              <p:nvPr/>
            </p:nvSpPr>
            <p:spPr>
              <a:xfrm>
                <a:off x="960828" y="428678"/>
                <a:ext cx="788551" cy="334358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818" name="Line"/>
              <p:cNvSpPr/>
              <p:nvPr/>
            </p:nvSpPr>
            <p:spPr>
              <a:xfrm>
                <a:off x="584747" y="1818513"/>
                <a:ext cx="2136569" cy="69744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819" name="Line"/>
              <p:cNvSpPr/>
              <p:nvPr/>
            </p:nvSpPr>
            <p:spPr>
              <a:xfrm flipV="1">
                <a:off x="3288751" y="1175131"/>
                <a:ext cx="622596" cy="565045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820" name="Line"/>
              <p:cNvSpPr/>
              <p:nvPr/>
            </p:nvSpPr>
            <p:spPr>
              <a:xfrm>
                <a:off x="2260800" y="1078826"/>
                <a:ext cx="579041" cy="568372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821" name="Line"/>
              <p:cNvSpPr/>
              <p:nvPr/>
            </p:nvSpPr>
            <p:spPr>
              <a:xfrm>
                <a:off x="2336465" y="867017"/>
                <a:ext cx="1483214" cy="87830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2833" name="Group"/>
            <p:cNvGrpSpPr/>
            <p:nvPr/>
          </p:nvGrpSpPr>
          <p:grpSpPr>
            <a:xfrm>
              <a:off x="6791302" y="1418231"/>
              <a:ext cx="3700126" cy="2768077"/>
              <a:chOff x="0" y="0"/>
              <a:chExt cx="3700124" cy="2768076"/>
            </a:xfrm>
          </p:grpSpPr>
          <p:sp>
            <p:nvSpPr>
              <p:cNvPr id="2823" name="15"/>
              <p:cNvSpPr/>
              <p:nvPr/>
            </p:nvSpPr>
            <p:spPr>
              <a:xfrm>
                <a:off x="1608675" y="663638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  <p:sp>
            <p:nvSpPr>
              <p:cNvPr id="2824" name="9"/>
              <p:cNvSpPr/>
              <p:nvPr/>
            </p:nvSpPr>
            <p:spPr>
              <a:xfrm>
                <a:off x="1756209" y="2165668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  <p:sp>
            <p:nvSpPr>
              <p:cNvPr id="2825" name="10"/>
              <p:cNvSpPr/>
              <p:nvPr/>
            </p:nvSpPr>
            <p:spPr>
              <a:xfrm>
                <a:off x="3097717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2826" name="3"/>
              <p:cNvSpPr/>
              <p:nvPr/>
            </p:nvSpPr>
            <p:spPr>
              <a:xfrm>
                <a:off x="0" y="1419595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2827" name="2"/>
              <p:cNvSpPr/>
              <p:nvPr/>
            </p:nvSpPr>
            <p:spPr>
              <a:xfrm>
                <a:off x="3097717" y="1193722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828" name="Line"/>
              <p:cNvSpPr/>
              <p:nvPr/>
            </p:nvSpPr>
            <p:spPr>
              <a:xfrm flipV="1">
                <a:off x="2312630" y="1718908"/>
                <a:ext cx="854764" cy="60863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829" name="Line"/>
              <p:cNvSpPr/>
              <p:nvPr/>
            </p:nvSpPr>
            <p:spPr>
              <a:xfrm flipV="1">
                <a:off x="2141888" y="448961"/>
                <a:ext cx="992325" cy="36287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830" name="Line"/>
              <p:cNvSpPr/>
              <p:nvPr/>
            </p:nvSpPr>
            <p:spPr>
              <a:xfrm flipH="1" flipV="1">
                <a:off x="1930640" y="1254462"/>
                <a:ext cx="81575" cy="926673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831" name="Line"/>
              <p:cNvSpPr/>
              <p:nvPr/>
            </p:nvSpPr>
            <p:spPr>
              <a:xfrm>
                <a:off x="578638" y="1846122"/>
                <a:ext cx="1199630" cy="50853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832" name="Line"/>
              <p:cNvSpPr/>
              <p:nvPr/>
            </p:nvSpPr>
            <p:spPr>
              <a:xfrm>
                <a:off x="2192167" y="1055702"/>
                <a:ext cx="938945" cy="29260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2841" name="Group"/>
          <p:cNvGrpSpPr/>
          <p:nvPr/>
        </p:nvGrpSpPr>
        <p:grpSpPr>
          <a:xfrm>
            <a:off x="1256686" y="3111356"/>
            <a:ext cx="1540497" cy="1581565"/>
            <a:chOff x="0" y="0"/>
            <a:chExt cx="1540496" cy="1581564"/>
          </a:xfrm>
        </p:grpSpPr>
        <p:sp>
          <p:nvSpPr>
            <p:cNvPr id="2835" name="6"/>
            <p:cNvSpPr/>
            <p:nvPr/>
          </p:nvSpPr>
          <p:spPr>
            <a:xfrm>
              <a:off x="0" y="0"/>
              <a:ext cx="602408" cy="602408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836" name="7"/>
            <p:cNvSpPr/>
            <p:nvPr/>
          </p:nvSpPr>
          <p:spPr>
            <a:xfrm>
              <a:off x="0" y="979156"/>
              <a:ext cx="602408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837" name="11"/>
            <p:cNvSpPr/>
            <p:nvPr/>
          </p:nvSpPr>
          <p:spPr>
            <a:xfrm>
              <a:off x="938088" y="449071"/>
              <a:ext cx="602409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37463">
                <a:defRPr sz="2392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2838" name="Line"/>
            <p:cNvSpPr/>
            <p:nvPr/>
          </p:nvSpPr>
          <p:spPr>
            <a:xfrm flipV="1">
              <a:off x="301203" y="609305"/>
              <a:ext cx="1" cy="362954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839" name="Line"/>
            <p:cNvSpPr/>
            <p:nvPr/>
          </p:nvSpPr>
          <p:spPr>
            <a:xfrm flipV="1">
              <a:off x="592475" y="917381"/>
              <a:ext cx="379677" cy="253747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840" name="Line"/>
            <p:cNvSpPr/>
            <p:nvPr/>
          </p:nvSpPr>
          <p:spPr>
            <a:xfrm>
              <a:off x="592475" y="428076"/>
              <a:ext cx="361309" cy="171171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2842" name="1"/>
          <p:cNvSpPr/>
          <p:nvPr/>
        </p:nvSpPr>
        <p:spPr>
          <a:xfrm>
            <a:off x="5671625" y="5475445"/>
            <a:ext cx="602408" cy="602409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843" name="Algorithm: Start a DFS at every node (except if it’s already been visited) and mark all reachable nodes as being part of the same component."/>
          <p:cNvSpPr txBox="1"/>
          <p:nvPr/>
        </p:nvSpPr>
        <p:spPr>
          <a:xfrm>
            <a:off x="58831" y="163427"/>
            <a:ext cx="12887137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Algorithm: Start a DFS at every node (except if it’s already been visited) and mark all reachable nodes as being part of the same component. </a:t>
            </a:r>
          </a:p>
        </p:txBody>
      </p:sp>
      <p:sp>
        <p:nvSpPr>
          <p:cNvPr id="2844" name="0"/>
          <p:cNvSpPr txBox="1"/>
          <p:nvPr/>
        </p:nvSpPr>
        <p:spPr>
          <a:xfrm>
            <a:off x="6225623" y="2827303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845" name="0"/>
          <p:cNvSpPr txBox="1"/>
          <p:nvPr/>
        </p:nvSpPr>
        <p:spPr>
          <a:xfrm>
            <a:off x="4089493" y="3823476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846" name="0"/>
          <p:cNvSpPr txBox="1"/>
          <p:nvPr/>
        </p:nvSpPr>
        <p:spPr>
          <a:xfrm>
            <a:off x="7643987" y="4557257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847" name="0"/>
          <p:cNvSpPr txBox="1"/>
          <p:nvPr/>
        </p:nvSpPr>
        <p:spPr>
          <a:xfrm>
            <a:off x="8492565" y="2913112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848" name="0"/>
          <p:cNvSpPr txBox="1"/>
          <p:nvPr/>
        </p:nvSpPr>
        <p:spPr>
          <a:xfrm>
            <a:off x="4774076" y="2228529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0" name="Group"/>
          <p:cNvGrpSpPr/>
          <p:nvPr/>
        </p:nvGrpSpPr>
        <p:grpSpPr>
          <a:xfrm>
            <a:off x="1256686" y="2759169"/>
            <a:ext cx="10491428" cy="5263605"/>
            <a:chOff x="0" y="77985"/>
            <a:chExt cx="10491427" cy="5263604"/>
          </a:xfrm>
        </p:grpSpPr>
        <p:grpSp>
          <p:nvGrpSpPr>
            <p:cNvPr id="2856" name="Group"/>
            <p:cNvGrpSpPr/>
            <p:nvPr/>
          </p:nvGrpSpPr>
          <p:grpSpPr>
            <a:xfrm>
              <a:off x="0" y="430172"/>
              <a:ext cx="1540497" cy="1581565"/>
              <a:chOff x="0" y="0"/>
              <a:chExt cx="1540496" cy="1581564"/>
            </a:xfrm>
          </p:grpSpPr>
          <p:sp>
            <p:nvSpPr>
              <p:cNvPr id="2850" name="1"/>
              <p:cNvSpPr/>
              <p:nvPr/>
            </p:nvSpPr>
            <p:spPr>
              <a:xfrm>
                <a:off x="0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2851" name="7"/>
              <p:cNvSpPr/>
              <p:nvPr/>
            </p:nvSpPr>
            <p:spPr>
              <a:xfrm>
                <a:off x="0" y="979156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  <p:sp>
            <p:nvSpPr>
              <p:cNvPr id="2852" name="11"/>
              <p:cNvSpPr/>
              <p:nvPr/>
            </p:nvSpPr>
            <p:spPr>
              <a:xfrm>
                <a:off x="938088" y="44907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7463">
                  <a:defRPr sz="2392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  <p:sp>
            <p:nvSpPr>
              <p:cNvPr id="2853" name="Line"/>
              <p:cNvSpPr/>
              <p:nvPr/>
            </p:nvSpPr>
            <p:spPr>
              <a:xfrm flipV="1">
                <a:off x="301203" y="609305"/>
                <a:ext cx="1" cy="36295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854" name="Line"/>
              <p:cNvSpPr/>
              <p:nvPr/>
            </p:nvSpPr>
            <p:spPr>
              <a:xfrm flipV="1">
                <a:off x="592475" y="917381"/>
                <a:ext cx="379677" cy="253747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855" name="Line"/>
              <p:cNvSpPr/>
              <p:nvPr/>
            </p:nvSpPr>
            <p:spPr>
              <a:xfrm>
                <a:off x="592475" y="428076"/>
                <a:ext cx="361309" cy="171171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2864" name="Group"/>
            <p:cNvGrpSpPr/>
            <p:nvPr/>
          </p:nvGrpSpPr>
          <p:grpSpPr>
            <a:xfrm>
              <a:off x="2978688" y="2794261"/>
              <a:ext cx="2831794" cy="2547329"/>
              <a:chOff x="0" y="0"/>
              <a:chExt cx="2831792" cy="2547328"/>
            </a:xfrm>
          </p:grpSpPr>
          <p:sp>
            <p:nvSpPr>
              <p:cNvPr id="2857" name="6"/>
              <p:cNvSpPr/>
              <p:nvPr/>
            </p:nvSpPr>
            <p:spPr>
              <a:xfrm>
                <a:off x="1436250" y="0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  <p:sp>
            <p:nvSpPr>
              <p:cNvPr id="2858" name="5"/>
              <p:cNvSpPr/>
              <p:nvPr/>
            </p:nvSpPr>
            <p:spPr>
              <a:xfrm>
                <a:off x="1142305" y="129743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2859" name="17"/>
              <p:cNvSpPr/>
              <p:nvPr/>
            </p:nvSpPr>
            <p:spPr>
              <a:xfrm>
                <a:off x="0" y="1944920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17</a:t>
                </a:r>
              </a:p>
            </p:txBody>
          </p:sp>
          <p:sp>
            <p:nvSpPr>
              <p:cNvPr id="2860" name="16"/>
              <p:cNvSpPr/>
              <p:nvPr/>
            </p:nvSpPr>
            <p:spPr>
              <a:xfrm>
                <a:off x="2229384" y="1020894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16</a:t>
                </a:r>
              </a:p>
            </p:txBody>
          </p:sp>
          <p:sp>
            <p:nvSpPr>
              <p:cNvPr id="2861" name="Line"/>
              <p:cNvSpPr/>
              <p:nvPr/>
            </p:nvSpPr>
            <p:spPr>
              <a:xfrm flipV="1">
                <a:off x="571700" y="1761001"/>
                <a:ext cx="626846" cy="36491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862" name="Line"/>
              <p:cNvSpPr/>
              <p:nvPr/>
            </p:nvSpPr>
            <p:spPr>
              <a:xfrm flipV="1">
                <a:off x="1550857" y="592682"/>
                <a:ext cx="133632" cy="71567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863" name="Line"/>
              <p:cNvSpPr/>
              <p:nvPr/>
            </p:nvSpPr>
            <p:spPr>
              <a:xfrm flipV="1">
                <a:off x="1751526" y="1418570"/>
                <a:ext cx="467228" cy="119996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2865" name="12"/>
            <p:cNvSpPr/>
            <p:nvPr/>
          </p:nvSpPr>
          <p:spPr>
            <a:xfrm>
              <a:off x="481109" y="3184836"/>
              <a:ext cx="602409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31622">
                <a:defRPr sz="2366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grpSp>
          <p:nvGrpSpPr>
            <p:cNvPr id="2878" name="Group"/>
            <p:cNvGrpSpPr/>
            <p:nvPr/>
          </p:nvGrpSpPr>
          <p:grpSpPr>
            <a:xfrm>
              <a:off x="3094303" y="77985"/>
              <a:ext cx="4447167" cy="2187316"/>
              <a:chOff x="0" y="0"/>
              <a:chExt cx="4447166" cy="2187314"/>
            </a:xfrm>
          </p:grpSpPr>
          <p:sp>
            <p:nvSpPr>
              <p:cNvPr id="2866" name="4"/>
              <p:cNvSpPr/>
              <p:nvPr/>
            </p:nvSpPr>
            <p:spPr>
              <a:xfrm>
                <a:off x="373406" y="0"/>
                <a:ext cx="602409" cy="602408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867" name="0"/>
              <p:cNvSpPr/>
              <p:nvPr/>
            </p:nvSpPr>
            <p:spPr>
              <a:xfrm>
                <a:off x="1742707" y="571823"/>
                <a:ext cx="602409" cy="602408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2868" name="8"/>
              <p:cNvSpPr/>
              <p:nvPr/>
            </p:nvSpPr>
            <p:spPr>
              <a:xfrm>
                <a:off x="0" y="1441169"/>
                <a:ext cx="602408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869" name="14"/>
              <p:cNvSpPr/>
              <p:nvPr/>
            </p:nvSpPr>
            <p:spPr>
              <a:xfrm>
                <a:off x="2732131" y="1584906"/>
                <a:ext cx="602408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14</a:t>
                </a:r>
              </a:p>
            </p:txBody>
          </p:sp>
          <p:sp>
            <p:nvSpPr>
              <p:cNvPr id="2870" name="13"/>
              <p:cNvSpPr/>
              <p:nvPr/>
            </p:nvSpPr>
            <p:spPr>
              <a:xfrm>
                <a:off x="3844758" y="682153"/>
                <a:ext cx="602409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13</a:t>
                </a:r>
              </a:p>
            </p:txBody>
          </p:sp>
          <p:sp>
            <p:nvSpPr>
              <p:cNvPr id="2871" name="Line"/>
              <p:cNvSpPr/>
              <p:nvPr/>
            </p:nvSpPr>
            <p:spPr>
              <a:xfrm flipV="1">
                <a:off x="552824" y="1035658"/>
                <a:ext cx="1213024" cy="607195"/>
              </a:xfrm>
              <a:prstGeom prst="line">
                <a:avLst/>
              </a:prstGeom>
              <a:noFill/>
              <a:ln w="38100" cap="flat">
                <a:solidFill>
                  <a:srgbClr val="FFC157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872" name="Line"/>
              <p:cNvSpPr/>
              <p:nvPr/>
            </p:nvSpPr>
            <p:spPr>
              <a:xfrm flipV="1">
                <a:off x="402616" y="593805"/>
                <a:ext cx="173897" cy="868039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873" name="Line"/>
              <p:cNvSpPr/>
              <p:nvPr/>
            </p:nvSpPr>
            <p:spPr>
              <a:xfrm>
                <a:off x="960828" y="428678"/>
                <a:ext cx="788551" cy="334358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874" name="Line"/>
              <p:cNvSpPr/>
              <p:nvPr/>
            </p:nvSpPr>
            <p:spPr>
              <a:xfrm>
                <a:off x="584747" y="1818513"/>
                <a:ext cx="2136569" cy="69744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875" name="Line"/>
              <p:cNvSpPr/>
              <p:nvPr/>
            </p:nvSpPr>
            <p:spPr>
              <a:xfrm flipV="1">
                <a:off x="3288751" y="1175131"/>
                <a:ext cx="622596" cy="565045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876" name="Line"/>
              <p:cNvSpPr/>
              <p:nvPr/>
            </p:nvSpPr>
            <p:spPr>
              <a:xfrm>
                <a:off x="2260800" y="1078826"/>
                <a:ext cx="579041" cy="568372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877" name="Line"/>
              <p:cNvSpPr/>
              <p:nvPr/>
            </p:nvSpPr>
            <p:spPr>
              <a:xfrm>
                <a:off x="2336465" y="867017"/>
                <a:ext cx="1483214" cy="87830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2889" name="Group"/>
            <p:cNvGrpSpPr/>
            <p:nvPr/>
          </p:nvGrpSpPr>
          <p:grpSpPr>
            <a:xfrm>
              <a:off x="6791302" y="1418231"/>
              <a:ext cx="3700126" cy="2768077"/>
              <a:chOff x="0" y="0"/>
              <a:chExt cx="3700124" cy="2768076"/>
            </a:xfrm>
          </p:grpSpPr>
          <p:sp>
            <p:nvSpPr>
              <p:cNvPr id="2879" name="15"/>
              <p:cNvSpPr/>
              <p:nvPr/>
            </p:nvSpPr>
            <p:spPr>
              <a:xfrm>
                <a:off x="1608675" y="663638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  <p:sp>
            <p:nvSpPr>
              <p:cNvPr id="2880" name="9"/>
              <p:cNvSpPr/>
              <p:nvPr/>
            </p:nvSpPr>
            <p:spPr>
              <a:xfrm>
                <a:off x="1756209" y="2165668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  <p:sp>
            <p:nvSpPr>
              <p:cNvPr id="2881" name="10"/>
              <p:cNvSpPr/>
              <p:nvPr/>
            </p:nvSpPr>
            <p:spPr>
              <a:xfrm>
                <a:off x="3097717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2882" name="3"/>
              <p:cNvSpPr/>
              <p:nvPr/>
            </p:nvSpPr>
            <p:spPr>
              <a:xfrm>
                <a:off x="0" y="1419595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2883" name="2"/>
              <p:cNvSpPr/>
              <p:nvPr/>
            </p:nvSpPr>
            <p:spPr>
              <a:xfrm>
                <a:off x="3097717" y="1193722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884" name="Line"/>
              <p:cNvSpPr/>
              <p:nvPr/>
            </p:nvSpPr>
            <p:spPr>
              <a:xfrm flipV="1">
                <a:off x="2312630" y="1718908"/>
                <a:ext cx="854764" cy="60863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885" name="Line"/>
              <p:cNvSpPr/>
              <p:nvPr/>
            </p:nvSpPr>
            <p:spPr>
              <a:xfrm flipV="1">
                <a:off x="2141888" y="448961"/>
                <a:ext cx="992325" cy="36287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886" name="Line"/>
              <p:cNvSpPr/>
              <p:nvPr/>
            </p:nvSpPr>
            <p:spPr>
              <a:xfrm flipH="1" flipV="1">
                <a:off x="1930640" y="1254462"/>
                <a:ext cx="81575" cy="926673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887" name="Line"/>
              <p:cNvSpPr/>
              <p:nvPr/>
            </p:nvSpPr>
            <p:spPr>
              <a:xfrm>
                <a:off x="578638" y="1846122"/>
                <a:ext cx="1199630" cy="50853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888" name="Line"/>
              <p:cNvSpPr/>
              <p:nvPr/>
            </p:nvSpPr>
            <p:spPr>
              <a:xfrm>
                <a:off x="2192167" y="1055702"/>
                <a:ext cx="938945" cy="29260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2897" name="Group"/>
          <p:cNvGrpSpPr/>
          <p:nvPr/>
        </p:nvGrpSpPr>
        <p:grpSpPr>
          <a:xfrm>
            <a:off x="1256686" y="3111356"/>
            <a:ext cx="1540497" cy="1581565"/>
            <a:chOff x="0" y="0"/>
            <a:chExt cx="1540496" cy="1581564"/>
          </a:xfrm>
        </p:grpSpPr>
        <p:sp>
          <p:nvSpPr>
            <p:cNvPr id="2891" name="6"/>
            <p:cNvSpPr/>
            <p:nvPr/>
          </p:nvSpPr>
          <p:spPr>
            <a:xfrm>
              <a:off x="0" y="0"/>
              <a:ext cx="602408" cy="602408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892" name="7"/>
            <p:cNvSpPr/>
            <p:nvPr/>
          </p:nvSpPr>
          <p:spPr>
            <a:xfrm>
              <a:off x="0" y="979156"/>
              <a:ext cx="602408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893" name="11"/>
            <p:cNvSpPr/>
            <p:nvPr/>
          </p:nvSpPr>
          <p:spPr>
            <a:xfrm>
              <a:off x="938088" y="449071"/>
              <a:ext cx="602409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37463">
                <a:defRPr sz="2392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2894" name="Line"/>
            <p:cNvSpPr/>
            <p:nvPr/>
          </p:nvSpPr>
          <p:spPr>
            <a:xfrm flipV="1">
              <a:off x="301203" y="609305"/>
              <a:ext cx="1" cy="362954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895" name="Line"/>
            <p:cNvSpPr/>
            <p:nvPr/>
          </p:nvSpPr>
          <p:spPr>
            <a:xfrm flipV="1">
              <a:off x="592475" y="917381"/>
              <a:ext cx="379677" cy="253747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896" name="Line"/>
            <p:cNvSpPr/>
            <p:nvPr/>
          </p:nvSpPr>
          <p:spPr>
            <a:xfrm>
              <a:off x="592475" y="428076"/>
              <a:ext cx="361309" cy="171171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2898" name="1"/>
          <p:cNvSpPr/>
          <p:nvPr/>
        </p:nvSpPr>
        <p:spPr>
          <a:xfrm>
            <a:off x="5671625" y="5475445"/>
            <a:ext cx="602408" cy="602409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899" name="Algorithm: Start a DFS at every node (except if it’s already been visited) and mark all reachable nodes as being part of the same component."/>
          <p:cNvSpPr txBox="1"/>
          <p:nvPr/>
        </p:nvSpPr>
        <p:spPr>
          <a:xfrm>
            <a:off x="58831" y="163427"/>
            <a:ext cx="12887137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Algorithm: Start a DFS at every node (except if it’s already been visited) and mark all reachable nodes as being part of the same component. </a:t>
            </a:r>
          </a:p>
        </p:txBody>
      </p:sp>
      <p:sp>
        <p:nvSpPr>
          <p:cNvPr id="2900" name="0"/>
          <p:cNvSpPr txBox="1"/>
          <p:nvPr/>
        </p:nvSpPr>
        <p:spPr>
          <a:xfrm>
            <a:off x="6225623" y="2827303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901" name="0"/>
          <p:cNvSpPr txBox="1"/>
          <p:nvPr/>
        </p:nvSpPr>
        <p:spPr>
          <a:xfrm>
            <a:off x="4089493" y="3823476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902" name="0"/>
          <p:cNvSpPr txBox="1"/>
          <p:nvPr/>
        </p:nvSpPr>
        <p:spPr>
          <a:xfrm>
            <a:off x="7643987" y="4557257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903" name="0"/>
          <p:cNvSpPr txBox="1"/>
          <p:nvPr/>
        </p:nvSpPr>
        <p:spPr>
          <a:xfrm>
            <a:off x="8492565" y="2913112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904" name="0"/>
          <p:cNvSpPr txBox="1"/>
          <p:nvPr/>
        </p:nvSpPr>
        <p:spPr>
          <a:xfrm>
            <a:off x="4774076" y="2228529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6" name="Group"/>
          <p:cNvGrpSpPr/>
          <p:nvPr/>
        </p:nvGrpSpPr>
        <p:grpSpPr>
          <a:xfrm>
            <a:off x="1256686" y="2759169"/>
            <a:ext cx="10491428" cy="5263605"/>
            <a:chOff x="0" y="77985"/>
            <a:chExt cx="10491427" cy="5263604"/>
          </a:xfrm>
        </p:grpSpPr>
        <p:grpSp>
          <p:nvGrpSpPr>
            <p:cNvPr id="2912" name="Group"/>
            <p:cNvGrpSpPr/>
            <p:nvPr/>
          </p:nvGrpSpPr>
          <p:grpSpPr>
            <a:xfrm>
              <a:off x="0" y="430172"/>
              <a:ext cx="1540497" cy="1581565"/>
              <a:chOff x="0" y="0"/>
              <a:chExt cx="1540496" cy="1581564"/>
            </a:xfrm>
          </p:grpSpPr>
          <p:sp>
            <p:nvSpPr>
              <p:cNvPr id="2906" name="1"/>
              <p:cNvSpPr/>
              <p:nvPr/>
            </p:nvSpPr>
            <p:spPr>
              <a:xfrm>
                <a:off x="0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2907" name="7"/>
              <p:cNvSpPr/>
              <p:nvPr/>
            </p:nvSpPr>
            <p:spPr>
              <a:xfrm>
                <a:off x="0" y="979156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  <p:sp>
            <p:nvSpPr>
              <p:cNvPr id="2908" name="11"/>
              <p:cNvSpPr/>
              <p:nvPr/>
            </p:nvSpPr>
            <p:spPr>
              <a:xfrm>
                <a:off x="938088" y="44907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7463">
                  <a:defRPr sz="2392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  <p:sp>
            <p:nvSpPr>
              <p:cNvPr id="2909" name="Line"/>
              <p:cNvSpPr/>
              <p:nvPr/>
            </p:nvSpPr>
            <p:spPr>
              <a:xfrm flipV="1">
                <a:off x="301203" y="609305"/>
                <a:ext cx="1" cy="36295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910" name="Line"/>
              <p:cNvSpPr/>
              <p:nvPr/>
            </p:nvSpPr>
            <p:spPr>
              <a:xfrm flipV="1">
                <a:off x="592475" y="917381"/>
                <a:ext cx="379677" cy="253747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911" name="Line"/>
              <p:cNvSpPr/>
              <p:nvPr/>
            </p:nvSpPr>
            <p:spPr>
              <a:xfrm>
                <a:off x="592475" y="428076"/>
                <a:ext cx="361309" cy="171171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2920" name="Group"/>
            <p:cNvGrpSpPr/>
            <p:nvPr/>
          </p:nvGrpSpPr>
          <p:grpSpPr>
            <a:xfrm>
              <a:off x="2978688" y="2794261"/>
              <a:ext cx="2831794" cy="2547329"/>
              <a:chOff x="0" y="0"/>
              <a:chExt cx="2831792" cy="2547328"/>
            </a:xfrm>
          </p:grpSpPr>
          <p:sp>
            <p:nvSpPr>
              <p:cNvPr id="2913" name="1"/>
              <p:cNvSpPr/>
              <p:nvPr/>
            </p:nvSpPr>
            <p:spPr>
              <a:xfrm>
                <a:off x="1436250" y="0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2914" name="5"/>
              <p:cNvSpPr/>
              <p:nvPr/>
            </p:nvSpPr>
            <p:spPr>
              <a:xfrm>
                <a:off x="1142305" y="129743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2915" name="17"/>
              <p:cNvSpPr/>
              <p:nvPr/>
            </p:nvSpPr>
            <p:spPr>
              <a:xfrm>
                <a:off x="0" y="1944920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17</a:t>
                </a:r>
              </a:p>
            </p:txBody>
          </p:sp>
          <p:sp>
            <p:nvSpPr>
              <p:cNvPr id="2916" name="16"/>
              <p:cNvSpPr/>
              <p:nvPr/>
            </p:nvSpPr>
            <p:spPr>
              <a:xfrm>
                <a:off x="2229384" y="1020894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16</a:t>
                </a:r>
              </a:p>
            </p:txBody>
          </p:sp>
          <p:sp>
            <p:nvSpPr>
              <p:cNvPr id="2917" name="Line"/>
              <p:cNvSpPr/>
              <p:nvPr/>
            </p:nvSpPr>
            <p:spPr>
              <a:xfrm flipV="1">
                <a:off x="571700" y="1761001"/>
                <a:ext cx="626846" cy="36491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918" name="Line"/>
              <p:cNvSpPr/>
              <p:nvPr/>
            </p:nvSpPr>
            <p:spPr>
              <a:xfrm flipV="1">
                <a:off x="1550857" y="592682"/>
                <a:ext cx="133632" cy="71567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919" name="Line"/>
              <p:cNvSpPr/>
              <p:nvPr/>
            </p:nvSpPr>
            <p:spPr>
              <a:xfrm flipV="1">
                <a:off x="1751526" y="1418570"/>
                <a:ext cx="467228" cy="119996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2921" name="12"/>
            <p:cNvSpPr/>
            <p:nvPr/>
          </p:nvSpPr>
          <p:spPr>
            <a:xfrm>
              <a:off x="481109" y="3184836"/>
              <a:ext cx="602409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31622">
                <a:defRPr sz="2366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grpSp>
          <p:nvGrpSpPr>
            <p:cNvPr id="2934" name="Group"/>
            <p:cNvGrpSpPr/>
            <p:nvPr/>
          </p:nvGrpSpPr>
          <p:grpSpPr>
            <a:xfrm>
              <a:off x="3094303" y="77985"/>
              <a:ext cx="4447167" cy="2187316"/>
              <a:chOff x="0" y="0"/>
              <a:chExt cx="4447166" cy="2187314"/>
            </a:xfrm>
          </p:grpSpPr>
          <p:sp>
            <p:nvSpPr>
              <p:cNvPr id="2922" name="4"/>
              <p:cNvSpPr/>
              <p:nvPr/>
            </p:nvSpPr>
            <p:spPr>
              <a:xfrm>
                <a:off x="373406" y="0"/>
                <a:ext cx="602409" cy="602408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923" name="0"/>
              <p:cNvSpPr/>
              <p:nvPr/>
            </p:nvSpPr>
            <p:spPr>
              <a:xfrm>
                <a:off x="1742707" y="571823"/>
                <a:ext cx="602409" cy="602408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2924" name="8"/>
              <p:cNvSpPr/>
              <p:nvPr/>
            </p:nvSpPr>
            <p:spPr>
              <a:xfrm>
                <a:off x="0" y="1441169"/>
                <a:ext cx="602408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925" name="14"/>
              <p:cNvSpPr/>
              <p:nvPr/>
            </p:nvSpPr>
            <p:spPr>
              <a:xfrm>
                <a:off x="2732131" y="1584906"/>
                <a:ext cx="602408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14</a:t>
                </a:r>
              </a:p>
            </p:txBody>
          </p:sp>
          <p:sp>
            <p:nvSpPr>
              <p:cNvPr id="2926" name="13"/>
              <p:cNvSpPr/>
              <p:nvPr/>
            </p:nvSpPr>
            <p:spPr>
              <a:xfrm>
                <a:off x="3844758" y="682153"/>
                <a:ext cx="602409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13</a:t>
                </a:r>
              </a:p>
            </p:txBody>
          </p:sp>
          <p:sp>
            <p:nvSpPr>
              <p:cNvPr id="2927" name="Line"/>
              <p:cNvSpPr/>
              <p:nvPr/>
            </p:nvSpPr>
            <p:spPr>
              <a:xfrm flipV="1">
                <a:off x="552824" y="1035658"/>
                <a:ext cx="1213024" cy="607195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928" name="Line"/>
              <p:cNvSpPr/>
              <p:nvPr/>
            </p:nvSpPr>
            <p:spPr>
              <a:xfrm flipV="1">
                <a:off x="402616" y="593805"/>
                <a:ext cx="173897" cy="868039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929" name="Line"/>
              <p:cNvSpPr/>
              <p:nvPr/>
            </p:nvSpPr>
            <p:spPr>
              <a:xfrm>
                <a:off x="960828" y="428678"/>
                <a:ext cx="788551" cy="334358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930" name="Line"/>
              <p:cNvSpPr/>
              <p:nvPr/>
            </p:nvSpPr>
            <p:spPr>
              <a:xfrm>
                <a:off x="584747" y="1818513"/>
                <a:ext cx="2136569" cy="69744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931" name="Line"/>
              <p:cNvSpPr/>
              <p:nvPr/>
            </p:nvSpPr>
            <p:spPr>
              <a:xfrm flipV="1">
                <a:off x="3288751" y="1175131"/>
                <a:ext cx="622596" cy="565045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932" name="Line"/>
              <p:cNvSpPr/>
              <p:nvPr/>
            </p:nvSpPr>
            <p:spPr>
              <a:xfrm>
                <a:off x="2260800" y="1078826"/>
                <a:ext cx="579041" cy="568372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933" name="Line"/>
              <p:cNvSpPr/>
              <p:nvPr/>
            </p:nvSpPr>
            <p:spPr>
              <a:xfrm>
                <a:off x="2336465" y="867017"/>
                <a:ext cx="1483214" cy="87830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2945" name="Group"/>
            <p:cNvGrpSpPr/>
            <p:nvPr/>
          </p:nvGrpSpPr>
          <p:grpSpPr>
            <a:xfrm>
              <a:off x="6791302" y="1418231"/>
              <a:ext cx="3700126" cy="2768077"/>
              <a:chOff x="0" y="0"/>
              <a:chExt cx="3700124" cy="2768076"/>
            </a:xfrm>
          </p:grpSpPr>
          <p:sp>
            <p:nvSpPr>
              <p:cNvPr id="2935" name="15"/>
              <p:cNvSpPr/>
              <p:nvPr/>
            </p:nvSpPr>
            <p:spPr>
              <a:xfrm>
                <a:off x="1608675" y="663638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  <p:sp>
            <p:nvSpPr>
              <p:cNvPr id="2936" name="9"/>
              <p:cNvSpPr/>
              <p:nvPr/>
            </p:nvSpPr>
            <p:spPr>
              <a:xfrm>
                <a:off x="1756209" y="2165668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  <p:sp>
            <p:nvSpPr>
              <p:cNvPr id="2937" name="10"/>
              <p:cNvSpPr/>
              <p:nvPr/>
            </p:nvSpPr>
            <p:spPr>
              <a:xfrm>
                <a:off x="3097717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2938" name="3"/>
              <p:cNvSpPr/>
              <p:nvPr/>
            </p:nvSpPr>
            <p:spPr>
              <a:xfrm>
                <a:off x="0" y="1419595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2939" name="2"/>
              <p:cNvSpPr/>
              <p:nvPr/>
            </p:nvSpPr>
            <p:spPr>
              <a:xfrm>
                <a:off x="3097717" y="1193722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940" name="Line"/>
              <p:cNvSpPr/>
              <p:nvPr/>
            </p:nvSpPr>
            <p:spPr>
              <a:xfrm flipV="1">
                <a:off x="2312630" y="1718908"/>
                <a:ext cx="854764" cy="60863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941" name="Line"/>
              <p:cNvSpPr/>
              <p:nvPr/>
            </p:nvSpPr>
            <p:spPr>
              <a:xfrm flipV="1">
                <a:off x="2141888" y="448961"/>
                <a:ext cx="992325" cy="36287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942" name="Line"/>
              <p:cNvSpPr/>
              <p:nvPr/>
            </p:nvSpPr>
            <p:spPr>
              <a:xfrm flipH="1" flipV="1">
                <a:off x="1930640" y="1254462"/>
                <a:ext cx="81575" cy="926673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943" name="Line"/>
              <p:cNvSpPr/>
              <p:nvPr/>
            </p:nvSpPr>
            <p:spPr>
              <a:xfrm>
                <a:off x="578638" y="1846122"/>
                <a:ext cx="1199630" cy="50853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944" name="Line"/>
              <p:cNvSpPr/>
              <p:nvPr/>
            </p:nvSpPr>
            <p:spPr>
              <a:xfrm>
                <a:off x="2192167" y="1055702"/>
                <a:ext cx="938945" cy="29260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2953" name="Group"/>
          <p:cNvGrpSpPr/>
          <p:nvPr/>
        </p:nvGrpSpPr>
        <p:grpSpPr>
          <a:xfrm>
            <a:off x="1256686" y="3111356"/>
            <a:ext cx="1540497" cy="1581565"/>
            <a:chOff x="0" y="0"/>
            <a:chExt cx="1540496" cy="1581564"/>
          </a:xfrm>
        </p:grpSpPr>
        <p:sp>
          <p:nvSpPr>
            <p:cNvPr id="2947" name="6"/>
            <p:cNvSpPr/>
            <p:nvPr/>
          </p:nvSpPr>
          <p:spPr>
            <a:xfrm>
              <a:off x="0" y="0"/>
              <a:ext cx="602408" cy="602408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948" name="7"/>
            <p:cNvSpPr/>
            <p:nvPr/>
          </p:nvSpPr>
          <p:spPr>
            <a:xfrm>
              <a:off x="0" y="979156"/>
              <a:ext cx="602408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949" name="11"/>
            <p:cNvSpPr/>
            <p:nvPr/>
          </p:nvSpPr>
          <p:spPr>
            <a:xfrm>
              <a:off x="938088" y="449071"/>
              <a:ext cx="602409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37463">
                <a:defRPr sz="2392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2950" name="Line"/>
            <p:cNvSpPr/>
            <p:nvPr/>
          </p:nvSpPr>
          <p:spPr>
            <a:xfrm flipV="1">
              <a:off x="301203" y="609305"/>
              <a:ext cx="1" cy="362954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51" name="Line"/>
            <p:cNvSpPr/>
            <p:nvPr/>
          </p:nvSpPr>
          <p:spPr>
            <a:xfrm flipV="1">
              <a:off x="592475" y="917381"/>
              <a:ext cx="379677" cy="253747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52" name="Line"/>
            <p:cNvSpPr/>
            <p:nvPr/>
          </p:nvSpPr>
          <p:spPr>
            <a:xfrm>
              <a:off x="592475" y="428076"/>
              <a:ext cx="361309" cy="171171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2954" name="Algorithm: Start a DFS at every node (except if it’s already been visited) and mark all reachable nodes as being part of the same component."/>
          <p:cNvSpPr txBox="1"/>
          <p:nvPr/>
        </p:nvSpPr>
        <p:spPr>
          <a:xfrm>
            <a:off x="58831" y="163427"/>
            <a:ext cx="12887137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Algorithm: Start a DFS at every node (except if it’s already been visited) and mark all reachable nodes as being part of the same component. </a:t>
            </a:r>
          </a:p>
        </p:txBody>
      </p:sp>
      <p:sp>
        <p:nvSpPr>
          <p:cNvPr id="2955" name="0"/>
          <p:cNvSpPr txBox="1"/>
          <p:nvPr/>
        </p:nvSpPr>
        <p:spPr>
          <a:xfrm>
            <a:off x="6225623" y="2827303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956" name="0"/>
          <p:cNvSpPr txBox="1"/>
          <p:nvPr/>
        </p:nvSpPr>
        <p:spPr>
          <a:xfrm>
            <a:off x="4089493" y="3823476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957" name="0"/>
          <p:cNvSpPr txBox="1"/>
          <p:nvPr/>
        </p:nvSpPr>
        <p:spPr>
          <a:xfrm>
            <a:off x="7643987" y="4557257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958" name="0"/>
          <p:cNvSpPr txBox="1"/>
          <p:nvPr/>
        </p:nvSpPr>
        <p:spPr>
          <a:xfrm>
            <a:off x="8492565" y="2913112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959" name="0"/>
          <p:cNvSpPr txBox="1"/>
          <p:nvPr/>
        </p:nvSpPr>
        <p:spPr>
          <a:xfrm>
            <a:off x="4774076" y="2228529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1" name="Group"/>
          <p:cNvGrpSpPr/>
          <p:nvPr/>
        </p:nvGrpSpPr>
        <p:grpSpPr>
          <a:xfrm>
            <a:off x="1256686" y="2759169"/>
            <a:ext cx="10491428" cy="5263605"/>
            <a:chOff x="0" y="77985"/>
            <a:chExt cx="10491427" cy="5263604"/>
          </a:xfrm>
        </p:grpSpPr>
        <p:grpSp>
          <p:nvGrpSpPr>
            <p:cNvPr id="2967" name="Group"/>
            <p:cNvGrpSpPr/>
            <p:nvPr/>
          </p:nvGrpSpPr>
          <p:grpSpPr>
            <a:xfrm>
              <a:off x="0" y="430172"/>
              <a:ext cx="1540497" cy="1581565"/>
              <a:chOff x="0" y="0"/>
              <a:chExt cx="1540496" cy="1581564"/>
            </a:xfrm>
          </p:grpSpPr>
          <p:sp>
            <p:nvSpPr>
              <p:cNvPr id="2961" name="1"/>
              <p:cNvSpPr/>
              <p:nvPr/>
            </p:nvSpPr>
            <p:spPr>
              <a:xfrm>
                <a:off x="0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2962" name="7"/>
              <p:cNvSpPr/>
              <p:nvPr/>
            </p:nvSpPr>
            <p:spPr>
              <a:xfrm>
                <a:off x="0" y="979156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  <p:sp>
            <p:nvSpPr>
              <p:cNvPr id="2963" name="11"/>
              <p:cNvSpPr/>
              <p:nvPr/>
            </p:nvSpPr>
            <p:spPr>
              <a:xfrm>
                <a:off x="938088" y="44907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7463">
                  <a:defRPr sz="2392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  <p:sp>
            <p:nvSpPr>
              <p:cNvPr id="2964" name="Line"/>
              <p:cNvSpPr/>
              <p:nvPr/>
            </p:nvSpPr>
            <p:spPr>
              <a:xfrm flipV="1">
                <a:off x="301203" y="609305"/>
                <a:ext cx="1" cy="36295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965" name="Line"/>
              <p:cNvSpPr/>
              <p:nvPr/>
            </p:nvSpPr>
            <p:spPr>
              <a:xfrm flipV="1">
                <a:off x="592475" y="917381"/>
                <a:ext cx="379677" cy="253747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966" name="Line"/>
              <p:cNvSpPr/>
              <p:nvPr/>
            </p:nvSpPr>
            <p:spPr>
              <a:xfrm>
                <a:off x="592475" y="428076"/>
                <a:ext cx="361309" cy="171171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2975" name="Group"/>
            <p:cNvGrpSpPr/>
            <p:nvPr/>
          </p:nvGrpSpPr>
          <p:grpSpPr>
            <a:xfrm>
              <a:off x="2978688" y="2794261"/>
              <a:ext cx="2831794" cy="2547329"/>
              <a:chOff x="0" y="0"/>
              <a:chExt cx="2831792" cy="2547328"/>
            </a:xfrm>
          </p:grpSpPr>
          <p:sp>
            <p:nvSpPr>
              <p:cNvPr id="2968" name="1"/>
              <p:cNvSpPr/>
              <p:nvPr/>
            </p:nvSpPr>
            <p:spPr>
              <a:xfrm>
                <a:off x="1436250" y="0"/>
                <a:ext cx="602409" cy="602408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2969" name="5"/>
              <p:cNvSpPr/>
              <p:nvPr/>
            </p:nvSpPr>
            <p:spPr>
              <a:xfrm>
                <a:off x="1142305" y="129743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2970" name="17"/>
              <p:cNvSpPr/>
              <p:nvPr/>
            </p:nvSpPr>
            <p:spPr>
              <a:xfrm>
                <a:off x="0" y="1944920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17</a:t>
                </a:r>
              </a:p>
            </p:txBody>
          </p:sp>
          <p:sp>
            <p:nvSpPr>
              <p:cNvPr id="2971" name="16"/>
              <p:cNvSpPr/>
              <p:nvPr/>
            </p:nvSpPr>
            <p:spPr>
              <a:xfrm>
                <a:off x="2229384" y="1020894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16</a:t>
                </a:r>
              </a:p>
            </p:txBody>
          </p:sp>
          <p:sp>
            <p:nvSpPr>
              <p:cNvPr id="2972" name="Line"/>
              <p:cNvSpPr/>
              <p:nvPr/>
            </p:nvSpPr>
            <p:spPr>
              <a:xfrm flipV="1">
                <a:off x="571700" y="1761001"/>
                <a:ext cx="626846" cy="36491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973" name="Line"/>
              <p:cNvSpPr/>
              <p:nvPr/>
            </p:nvSpPr>
            <p:spPr>
              <a:xfrm flipV="1">
                <a:off x="1550857" y="592682"/>
                <a:ext cx="133632" cy="71567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974" name="Line"/>
              <p:cNvSpPr/>
              <p:nvPr/>
            </p:nvSpPr>
            <p:spPr>
              <a:xfrm flipV="1">
                <a:off x="1751526" y="1418570"/>
                <a:ext cx="467228" cy="119996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2976" name="12"/>
            <p:cNvSpPr/>
            <p:nvPr/>
          </p:nvSpPr>
          <p:spPr>
            <a:xfrm>
              <a:off x="481109" y="3184836"/>
              <a:ext cx="602409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31622">
                <a:defRPr sz="2366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grpSp>
          <p:nvGrpSpPr>
            <p:cNvPr id="2989" name="Group"/>
            <p:cNvGrpSpPr/>
            <p:nvPr/>
          </p:nvGrpSpPr>
          <p:grpSpPr>
            <a:xfrm>
              <a:off x="3094303" y="77985"/>
              <a:ext cx="4447167" cy="2187316"/>
              <a:chOff x="0" y="0"/>
              <a:chExt cx="4447166" cy="2187314"/>
            </a:xfrm>
          </p:grpSpPr>
          <p:sp>
            <p:nvSpPr>
              <p:cNvPr id="2977" name="4"/>
              <p:cNvSpPr/>
              <p:nvPr/>
            </p:nvSpPr>
            <p:spPr>
              <a:xfrm>
                <a:off x="373406" y="0"/>
                <a:ext cx="602409" cy="602408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978" name="0"/>
              <p:cNvSpPr/>
              <p:nvPr/>
            </p:nvSpPr>
            <p:spPr>
              <a:xfrm>
                <a:off x="1742707" y="571823"/>
                <a:ext cx="602409" cy="602408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2979" name="8"/>
              <p:cNvSpPr/>
              <p:nvPr/>
            </p:nvSpPr>
            <p:spPr>
              <a:xfrm>
                <a:off x="0" y="1441169"/>
                <a:ext cx="602408" cy="602409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980" name="14"/>
              <p:cNvSpPr/>
              <p:nvPr/>
            </p:nvSpPr>
            <p:spPr>
              <a:xfrm>
                <a:off x="2732131" y="1584906"/>
                <a:ext cx="602408" cy="602409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14</a:t>
                </a:r>
              </a:p>
            </p:txBody>
          </p:sp>
          <p:sp>
            <p:nvSpPr>
              <p:cNvPr id="2981" name="13"/>
              <p:cNvSpPr/>
              <p:nvPr/>
            </p:nvSpPr>
            <p:spPr>
              <a:xfrm>
                <a:off x="3844758" y="682153"/>
                <a:ext cx="602409" cy="602409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13</a:t>
                </a:r>
              </a:p>
            </p:txBody>
          </p:sp>
          <p:sp>
            <p:nvSpPr>
              <p:cNvPr id="2982" name="Line"/>
              <p:cNvSpPr/>
              <p:nvPr/>
            </p:nvSpPr>
            <p:spPr>
              <a:xfrm flipV="1">
                <a:off x="552824" y="1035658"/>
                <a:ext cx="1213024" cy="607195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983" name="Line"/>
              <p:cNvSpPr/>
              <p:nvPr/>
            </p:nvSpPr>
            <p:spPr>
              <a:xfrm flipV="1">
                <a:off x="402616" y="593805"/>
                <a:ext cx="173897" cy="868039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984" name="Line"/>
              <p:cNvSpPr/>
              <p:nvPr/>
            </p:nvSpPr>
            <p:spPr>
              <a:xfrm>
                <a:off x="960828" y="428678"/>
                <a:ext cx="788551" cy="334358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985" name="Line"/>
              <p:cNvSpPr/>
              <p:nvPr/>
            </p:nvSpPr>
            <p:spPr>
              <a:xfrm>
                <a:off x="584747" y="1818513"/>
                <a:ext cx="2136569" cy="69744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986" name="Line"/>
              <p:cNvSpPr/>
              <p:nvPr/>
            </p:nvSpPr>
            <p:spPr>
              <a:xfrm flipV="1">
                <a:off x="3288751" y="1175131"/>
                <a:ext cx="622596" cy="565045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987" name="Line"/>
              <p:cNvSpPr/>
              <p:nvPr/>
            </p:nvSpPr>
            <p:spPr>
              <a:xfrm>
                <a:off x="2260800" y="1078826"/>
                <a:ext cx="579041" cy="568372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988" name="Line"/>
              <p:cNvSpPr/>
              <p:nvPr/>
            </p:nvSpPr>
            <p:spPr>
              <a:xfrm>
                <a:off x="2336465" y="867017"/>
                <a:ext cx="1483214" cy="87830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3000" name="Group"/>
            <p:cNvGrpSpPr/>
            <p:nvPr/>
          </p:nvGrpSpPr>
          <p:grpSpPr>
            <a:xfrm>
              <a:off x="6791302" y="1418231"/>
              <a:ext cx="3700126" cy="2768077"/>
              <a:chOff x="0" y="0"/>
              <a:chExt cx="3700124" cy="2768076"/>
            </a:xfrm>
          </p:grpSpPr>
          <p:sp>
            <p:nvSpPr>
              <p:cNvPr id="2990" name="15"/>
              <p:cNvSpPr/>
              <p:nvPr/>
            </p:nvSpPr>
            <p:spPr>
              <a:xfrm>
                <a:off x="1608675" y="663638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  <p:sp>
            <p:nvSpPr>
              <p:cNvPr id="2991" name="9"/>
              <p:cNvSpPr/>
              <p:nvPr/>
            </p:nvSpPr>
            <p:spPr>
              <a:xfrm>
                <a:off x="1756209" y="2165668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  <p:sp>
            <p:nvSpPr>
              <p:cNvPr id="2992" name="10"/>
              <p:cNvSpPr/>
              <p:nvPr/>
            </p:nvSpPr>
            <p:spPr>
              <a:xfrm>
                <a:off x="3097717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2993" name="3"/>
              <p:cNvSpPr/>
              <p:nvPr/>
            </p:nvSpPr>
            <p:spPr>
              <a:xfrm>
                <a:off x="0" y="1419595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2994" name="2"/>
              <p:cNvSpPr/>
              <p:nvPr/>
            </p:nvSpPr>
            <p:spPr>
              <a:xfrm>
                <a:off x="3097717" y="1193722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995" name="Line"/>
              <p:cNvSpPr/>
              <p:nvPr/>
            </p:nvSpPr>
            <p:spPr>
              <a:xfrm flipV="1">
                <a:off x="2312630" y="1718908"/>
                <a:ext cx="854764" cy="60863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996" name="Line"/>
              <p:cNvSpPr/>
              <p:nvPr/>
            </p:nvSpPr>
            <p:spPr>
              <a:xfrm flipV="1">
                <a:off x="2141888" y="448961"/>
                <a:ext cx="992325" cy="36287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997" name="Line"/>
              <p:cNvSpPr/>
              <p:nvPr/>
            </p:nvSpPr>
            <p:spPr>
              <a:xfrm flipH="1" flipV="1">
                <a:off x="1930640" y="1254462"/>
                <a:ext cx="81575" cy="926673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998" name="Line"/>
              <p:cNvSpPr/>
              <p:nvPr/>
            </p:nvSpPr>
            <p:spPr>
              <a:xfrm>
                <a:off x="578638" y="1846122"/>
                <a:ext cx="1199630" cy="50853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999" name="Line"/>
              <p:cNvSpPr/>
              <p:nvPr/>
            </p:nvSpPr>
            <p:spPr>
              <a:xfrm>
                <a:off x="2192167" y="1055702"/>
                <a:ext cx="938945" cy="29260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3008" name="Group"/>
          <p:cNvGrpSpPr/>
          <p:nvPr/>
        </p:nvGrpSpPr>
        <p:grpSpPr>
          <a:xfrm>
            <a:off x="1256686" y="3111356"/>
            <a:ext cx="1540497" cy="1581565"/>
            <a:chOff x="0" y="0"/>
            <a:chExt cx="1540496" cy="1581564"/>
          </a:xfrm>
        </p:grpSpPr>
        <p:sp>
          <p:nvSpPr>
            <p:cNvPr id="3002" name="6"/>
            <p:cNvSpPr/>
            <p:nvPr/>
          </p:nvSpPr>
          <p:spPr>
            <a:xfrm>
              <a:off x="0" y="0"/>
              <a:ext cx="602408" cy="602408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003" name="7"/>
            <p:cNvSpPr/>
            <p:nvPr/>
          </p:nvSpPr>
          <p:spPr>
            <a:xfrm>
              <a:off x="0" y="979156"/>
              <a:ext cx="602408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004" name="11"/>
            <p:cNvSpPr/>
            <p:nvPr/>
          </p:nvSpPr>
          <p:spPr>
            <a:xfrm>
              <a:off x="938088" y="449071"/>
              <a:ext cx="602409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37463">
                <a:defRPr sz="2392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3005" name="Line"/>
            <p:cNvSpPr/>
            <p:nvPr/>
          </p:nvSpPr>
          <p:spPr>
            <a:xfrm flipV="1">
              <a:off x="301203" y="609305"/>
              <a:ext cx="1" cy="362954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06" name="Line"/>
            <p:cNvSpPr/>
            <p:nvPr/>
          </p:nvSpPr>
          <p:spPr>
            <a:xfrm flipV="1">
              <a:off x="592475" y="917381"/>
              <a:ext cx="379677" cy="253747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07" name="Line"/>
            <p:cNvSpPr/>
            <p:nvPr/>
          </p:nvSpPr>
          <p:spPr>
            <a:xfrm>
              <a:off x="592475" y="428076"/>
              <a:ext cx="361309" cy="171171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3009" name="Algorithm: Start a DFS at every node (except if it’s already been visited) and mark all reachable nodes as being part of the same component."/>
          <p:cNvSpPr txBox="1"/>
          <p:nvPr/>
        </p:nvSpPr>
        <p:spPr>
          <a:xfrm>
            <a:off x="58831" y="163427"/>
            <a:ext cx="12887137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Algorithm: Start a DFS at every node (except if it’s already been visited) and mark all reachable nodes as being part of the same component. </a:t>
            </a:r>
          </a:p>
        </p:txBody>
      </p:sp>
      <p:sp>
        <p:nvSpPr>
          <p:cNvPr id="3010" name="0"/>
          <p:cNvSpPr txBox="1"/>
          <p:nvPr/>
        </p:nvSpPr>
        <p:spPr>
          <a:xfrm>
            <a:off x="6225623" y="2827303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011" name="0"/>
          <p:cNvSpPr txBox="1"/>
          <p:nvPr/>
        </p:nvSpPr>
        <p:spPr>
          <a:xfrm>
            <a:off x="4089493" y="3823476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012" name="0"/>
          <p:cNvSpPr txBox="1"/>
          <p:nvPr/>
        </p:nvSpPr>
        <p:spPr>
          <a:xfrm>
            <a:off x="7643987" y="4557257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013" name="0"/>
          <p:cNvSpPr txBox="1"/>
          <p:nvPr/>
        </p:nvSpPr>
        <p:spPr>
          <a:xfrm>
            <a:off x="8492565" y="2913112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014" name="0"/>
          <p:cNvSpPr txBox="1"/>
          <p:nvPr/>
        </p:nvSpPr>
        <p:spPr>
          <a:xfrm>
            <a:off x="4774076" y="2228529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015" name="1"/>
          <p:cNvSpPr txBox="1"/>
          <p:nvPr/>
        </p:nvSpPr>
        <p:spPr>
          <a:xfrm>
            <a:off x="5786648" y="4946649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Basic DFS"/>
          <p:cNvSpPr txBox="1"/>
          <p:nvPr>
            <p:ph type="title"/>
          </p:nvPr>
        </p:nvSpPr>
        <p:spPr>
          <a:xfrm>
            <a:off x="40529" y="-104914"/>
            <a:ext cx="12923742" cy="1205085"/>
          </a:xfrm>
          <a:prstGeom prst="rect">
            <a:avLst/>
          </a:prstGeom>
        </p:spPr>
        <p:txBody>
          <a:bodyPr/>
          <a:lstStyle>
            <a:lvl1pPr defTabSz="484886">
              <a:defRPr sz="7469"/>
            </a:lvl1pPr>
          </a:lstStyle>
          <a:p>
            <a:pPr/>
            <a:r>
              <a:t>Basic DFS</a:t>
            </a:r>
          </a:p>
        </p:txBody>
      </p:sp>
      <p:grpSp>
        <p:nvGrpSpPr>
          <p:cNvPr id="365" name="Group"/>
          <p:cNvGrpSpPr/>
          <p:nvPr/>
        </p:nvGrpSpPr>
        <p:grpSpPr>
          <a:xfrm>
            <a:off x="3203281" y="3688612"/>
            <a:ext cx="8594102" cy="5387704"/>
            <a:chOff x="0" y="0"/>
            <a:chExt cx="8594100" cy="5387702"/>
          </a:xfrm>
        </p:grpSpPr>
        <p:sp>
          <p:nvSpPr>
            <p:cNvPr id="338" name="7"/>
            <p:cNvSpPr/>
            <p:nvPr/>
          </p:nvSpPr>
          <p:spPr>
            <a:xfrm>
              <a:off x="5111386" y="2846425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39" name="3"/>
            <p:cNvSpPr/>
            <p:nvPr/>
          </p:nvSpPr>
          <p:spPr>
            <a:xfrm>
              <a:off x="5866061" y="1254188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40" name="11"/>
            <p:cNvSpPr/>
            <p:nvPr/>
          </p:nvSpPr>
          <p:spPr>
            <a:xfrm>
              <a:off x="5600777" y="4723053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341" name="10"/>
            <p:cNvSpPr/>
            <p:nvPr/>
          </p:nvSpPr>
          <p:spPr>
            <a:xfrm>
              <a:off x="3427568" y="3852221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342" name="8"/>
            <p:cNvSpPr/>
            <p:nvPr/>
          </p:nvSpPr>
          <p:spPr>
            <a:xfrm>
              <a:off x="3608061" y="1803121"/>
              <a:ext cx="670919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43" name="6"/>
            <p:cNvSpPr/>
            <p:nvPr/>
          </p:nvSpPr>
          <p:spPr>
            <a:xfrm>
              <a:off x="7051642" y="3061861"/>
              <a:ext cx="670918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44" name="9"/>
            <p:cNvSpPr/>
            <p:nvPr/>
          </p:nvSpPr>
          <p:spPr>
            <a:xfrm>
              <a:off x="1866908" y="2846425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345" name="1"/>
            <p:cNvSpPr/>
            <p:nvPr/>
          </p:nvSpPr>
          <p:spPr>
            <a:xfrm>
              <a:off x="1651008" y="942864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46" name="2"/>
            <p:cNvSpPr/>
            <p:nvPr/>
          </p:nvSpPr>
          <p:spPr>
            <a:xfrm>
              <a:off x="4956490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47" name="5"/>
            <p:cNvSpPr/>
            <p:nvPr/>
          </p:nvSpPr>
          <p:spPr>
            <a:xfrm>
              <a:off x="7923183" y="1450583"/>
              <a:ext cx="670918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48" name="4"/>
            <p:cNvSpPr/>
            <p:nvPr/>
          </p:nvSpPr>
          <p:spPr>
            <a:xfrm>
              <a:off x="6819838" y="0"/>
              <a:ext cx="670919" cy="66464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49" name="Line"/>
            <p:cNvSpPr/>
            <p:nvPr/>
          </p:nvSpPr>
          <p:spPr>
            <a:xfrm flipH="1" flipV="1">
              <a:off x="2303827" y="1468243"/>
              <a:ext cx="1304323" cy="55787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50" name="Line"/>
            <p:cNvSpPr/>
            <p:nvPr/>
          </p:nvSpPr>
          <p:spPr>
            <a:xfrm flipV="1">
              <a:off x="2504345" y="2336612"/>
              <a:ext cx="1148949" cy="694570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51" name="Line"/>
            <p:cNvSpPr/>
            <p:nvPr/>
          </p:nvSpPr>
          <p:spPr>
            <a:xfrm flipH="1" flipV="1">
              <a:off x="5788090" y="3222082"/>
              <a:ext cx="1262685" cy="8997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52" name="Line"/>
            <p:cNvSpPr/>
            <p:nvPr/>
          </p:nvSpPr>
          <p:spPr>
            <a:xfrm flipH="1">
              <a:off x="4088867" y="3352841"/>
              <a:ext cx="1048452" cy="65594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53" name="Line"/>
            <p:cNvSpPr/>
            <p:nvPr/>
          </p:nvSpPr>
          <p:spPr>
            <a:xfrm>
              <a:off x="5513535" y="3510756"/>
              <a:ext cx="314887" cy="120574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54" name="Line"/>
            <p:cNvSpPr/>
            <p:nvPr/>
          </p:nvSpPr>
          <p:spPr>
            <a:xfrm flipH="1">
              <a:off x="5585193" y="1891779"/>
              <a:ext cx="465236" cy="98680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55" name="Line"/>
            <p:cNvSpPr/>
            <p:nvPr/>
          </p:nvSpPr>
          <p:spPr>
            <a:xfrm flipH="1">
              <a:off x="7570970" y="2067262"/>
              <a:ext cx="518155" cy="101359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56" name="Line"/>
            <p:cNvSpPr/>
            <p:nvPr/>
          </p:nvSpPr>
          <p:spPr>
            <a:xfrm>
              <a:off x="5490355" y="619816"/>
              <a:ext cx="475026" cy="68632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57" name="Line"/>
            <p:cNvSpPr/>
            <p:nvPr/>
          </p:nvSpPr>
          <p:spPr>
            <a:xfrm flipH="1">
              <a:off x="6450111" y="643622"/>
              <a:ext cx="504893" cy="70707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58" name="Line"/>
            <p:cNvSpPr/>
            <p:nvPr/>
          </p:nvSpPr>
          <p:spPr>
            <a:xfrm flipH="1" flipV="1">
              <a:off x="4238904" y="2326821"/>
              <a:ext cx="926193" cy="612542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59" name="12"/>
            <p:cNvSpPr/>
            <p:nvPr/>
          </p:nvSpPr>
          <p:spPr>
            <a:xfrm>
              <a:off x="3368045" y="259152"/>
              <a:ext cx="670919" cy="66465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360" name="0"/>
            <p:cNvSpPr/>
            <p:nvPr/>
          </p:nvSpPr>
          <p:spPr>
            <a:xfrm>
              <a:off x="0" y="2056059"/>
              <a:ext cx="670918" cy="66465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61" name="Line"/>
            <p:cNvSpPr/>
            <p:nvPr/>
          </p:nvSpPr>
          <p:spPr>
            <a:xfrm flipV="1">
              <a:off x="638126" y="1473864"/>
              <a:ext cx="1058363" cy="72612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62" name="Line"/>
            <p:cNvSpPr/>
            <p:nvPr/>
          </p:nvSpPr>
          <p:spPr>
            <a:xfrm flipH="1" flipV="1">
              <a:off x="679111" y="2565904"/>
              <a:ext cx="1167377" cy="504183"/>
            </a:xfrm>
            <a:prstGeom prst="line">
              <a:avLst/>
            </a:prstGeom>
            <a:noFill/>
            <a:ln w="63500" cap="flat">
              <a:solidFill>
                <a:srgbClr val="FFC157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63" name="Line"/>
            <p:cNvSpPr/>
            <p:nvPr/>
          </p:nvSpPr>
          <p:spPr>
            <a:xfrm flipH="1" flipV="1">
              <a:off x="4050570" y="4402119"/>
              <a:ext cx="1545863" cy="58506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64" name="Line"/>
            <p:cNvSpPr/>
            <p:nvPr/>
          </p:nvSpPr>
          <p:spPr>
            <a:xfrm flipH="1" flipV="1">
              <a:off x="6541719" y="1618483"/>
              <a:ext cx="1375226" cy="12522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7" name="Group"/>
          <p:cNvGrpSpPr/>
          <p:nvPr/>
        </p:nvGrpSpPr>
        <p:grpSpPr>
          <a:xfrm>
            <a:off x="1256686" y="2759169"/>
            <a:ext cx="10491428" cy="5263605"/>
            <a:chOff x="0" y="77985"/>
            <a:chExt cx="10491427" cy="5263604"/>
          </a:xfrm>
        </p:grpSpPr>
        <p:grpSp>
          <p:nvGrpSpPr>
            <p:cNvPr id="3023" name="Group"/>
            <p:cNvGrpSpPr/>
            <p:nvPr/>
          </p:nvGrpSpPr>
          <p:grpSpPr>
            <a:xfrm>
              <a:off x="0" y="430172"/>
              <a:ext cx="1540497" cy="1581565"/>
              <a:chOff x="0" y="0"/>
              <a:chExt cx="1540496" cy="1581564"/>
            </a:xfrm>
          </p:grpSpPr>
          <p:sp>
            <p:nvSpPr>
              <p:cNvPr id="3017" name="1"/>
              <p:cNvSpPr/>
              <p:nvPr/>
            </p:nvSpPr>
            <p:spPr>
              <a:xfrm>
                <a:off x="0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018" name="7"/>
              <p:cNvSpPr/>
              <p:nvPr/>
            </p:nvSpPr>
            <p:spPr>
              <a:xfrm>
                <a:off x="0" y="979156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  <p:sp>
            <p:nvSpPr>
              <p:cNvPr id="3019" name="11"/>
              <p:cNvSpPr/>
              <p:nvPr/>
            </p:nvSpPr>
            <p:spPr>
              <a:xfrm>
                <a:off x="938088" y="44907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7463">
                  <a:defRPr sz="2392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  <p:sp>
            <p:nvSpPr>
              <p:cNvPr id="3020" name="Line"/>
              <p:cNvSpPr/>
              <p:nvPr/>
            </p:nvSpPr>
            <p:spPr>
              <a:xfrm flipV="1">
                <a:off x="301203" y="609305"/>
                <a:ext cx="1" cy="36295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021" name="Line"/>
              <p:cNvSpPr/>
              <p:nvPr/>
            </p:nvSpPr>
            <p:spPr>
              <a:xfrm flipV="1">
                <a:off x="592475" y="917381"/>
                <a:ext cx="379677" cy="253747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022" name="Line"/>
              <p:cNvSpPr/>
              <p:nvPr/>
            </p:nvSpPr>
            <p:spPr>
              <a:xfrm>
                <a:off x="592475" y="428076"/>
                <a:ext cx="361309" cy="171171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3031" name="Group"/>
            <p:cNvGrpSpPr/>
            <p:nvPr/>
          </p:nvGrpSpPr>
          <p:grpSpPr>
            <a:xfrm>
              <a:off x="2978688" y="2794261"/>
              <a:ext cx="2831794" cy="2547329"/>
              <a:chOff x="0" y="0"/>
              <a:chExt cx="2831792" cy="2547328"/>
            </a:xfrm>
          </p:grpSpPr>
          <p:sp>
            <p:nvSpPr>
              <p:cNvPr id="3024" name="1"/>
              <p:cNvSpPr/>
              <p:nvPr/>
            </p:nvSpPr>
            <p:spPr>
              <a:xfrm>
                <a:off x="1436250" y="0"/>
                <a:ext cx="602409" cy="602408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025" name="5"/>
              <p:cNvSpPr/>
              <p:nvPr/>
            </p:nvSpPr>
            <p:spPr>
              <a:xfrm>
                <a:off x="1142305" y="129743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3026" name="17"/>
              <p:cNvSpPr/>
              <p:nvPr/>
            </p:nvSpPr>
            <p:spPr>
              <a:xfrm>
                <a:off x="0" y="1944920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17</a:t>
                </a:r>
              </a:p>
            </p:txBody>
          </p:sp>
          <p:sp>
            <p:nvSpPr>
              <p:cNvPr id="3027" name="16"/>
              <p:cNvSpPr/>
              <p:nvPr/>
            </p:nvSpPr>
            <p:spPr>
              <a:xfrm>
                <a:off x="2229384" y="1020894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16</a:t>
                </a:r>
              </a:p>
            </p:txBody>
          </p:sp>
          <p:sp>
            <p:nvSpPr>
              <p:cNvPr id="3028" name="Line"/>
              <p:cNvSpPr/>
              <p:nvPr/>
            </p:nvSpPr>
            <p:spPr>
              <a:xfrm flipV="1">
                <a:off x="571700" y="1761001"/>
                <a:ext cx="626846" cy="36491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029" name="Line"/>
              <p:cNvSpPr/>
              <p:nvPr/>
            </p:nvSpPr>
            <p:spPr>
              <a:xfrm flipV="1">
                <a:off x="1550857" y="592682"/>
                <a:ext cx="133632" cy="715679"/>
              </a:xfrm>
              <a:prstGeom prst="line">
                <a:avLst/>
              </a:prstGeom>
              <a:noFill/>
              <a:ln w="38100" cap="flat">
                <a:solidFill>
                  <a:srgbClr val="918CFF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030" name="Line"/>
              <p:cNvSpPr/>
              <p:nvPr/>
            </p:nvSpPr>
            <p:spPr>
              <a:xfrm flipV="1">
                <a:off x="1751526" y="1418570"/>
                <a:ext cx="467228" cy="119996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3032" name="12"/>
            <p:cNvSpPr/>
            <p:nvPr/>
          </p:nvSpPr>
          <p:spPr>
            <a:xfrm>
              <a:off x="481109" y="3184836"/>
              <a:ext cx="602409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31622">
                <a:defRPr sz="2366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grpSp>
          <p:nvGrpSpPr>
            <p:cNvPr id="3045" name="Group"/>
            <p:cNvGrpSpPr/>
            <p:nvPr/>
          </p:nvGrpSpPr>
          <p:grpSpPr>
            <a:xfrm>
              <a:off x="3094303" y="77985"/>
              <a:ext cx="4447167" cy="2187316"/>
              <a:chOff x="0" y="0"/>
              <a:chExt cx="4447166" cy="2187314"/>
            </a:xfrm>
          </p:grpSpPr>
          <p:sp>
            <p:nvSpPr>
              <p:cNvPr id="3033" name="4"/>
              <p:cNvSpPr/>
              <p:nvPr/>
            </p:nvSpPr>
            <p:spPr>
              <a:xfrm>
                <a:off x="373406" y="0"/>
                <a:ext cx="602409" cy="602408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3034" name="0"/>
              <p:cNvSpPr/>
              <p:nvPr/>
            </p:nvSpPr>
            <p:spPr>
              <a:xfrm>
                <a:off x="1742707" y="571823"/>
                <a:ext cx="602409" cy="602408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3035" name="8"/>
              <p:cNvSpPr/>
              <p:nvPr/>
            </p:nvSpPr>
            <p:spPr>
              <a:xfrm>
                <a:off x="0" y="1441169"/>
                <a:ext cx="602408" cy="602409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3036" name="14"/>
              <p:cNvSpPr/>
              <p:nvPr/>
            </p:nvSpPr>
            <p:spPr>
              <a:xfrm>
                <a:off x="2732131" y="1584906"/>
                <a:ext cx="602408" cy="602409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14</a:t>
                </a:r>
              </a:p>
            </p:txBody>
          </p:sp>
          <p:sp>
            <p:nvSpPr>
              <p:cNvPr id="3037" name="13"/>
              <p:cNvSpPr/>
              <p:nvPr/>
            </p:nvSpPr>
            <p:spPr>
              <a:xfrm>
                <a:off x="3844758" y="682153"/>
                <a:ext cx="602409" cy="602409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13</a:t>
                </a:r>
              </a:p>
            </p:txBody>
          </p:sp>
          <p:sp>
            <p:nvSpPr>
              <p:cNvPr id="3038" name="Line"/>
              <p:cNvSpPr/>
              <p:nvPr/>
            </p:nvSpPr>
            <p:spPr>
              <a:xfrm flipV="1">
                <a:off x="552824" y="1035658"/>
                <a:ext cx="1213024" cy="607195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039" name="Line"/>
              <p:cNvSpPr/>
              <p:nvPr/>
            </p:nvSpPr>
            <p:spPr>
              <a:xfrm flipV="1">
                <a:off x="402616" y="593805"/>
                <a:ext cx="173897" cy="868039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040" name="Line"/>
              <p:cNvSpPr/>
              <p:nvPr/>
            </p:nvSpPr>
            <p:spPr>
              <a:xfrm>
                <a:off x="960828" y="428678"/>
                <a:ext cx="788551" cy="334358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041" name="Line"/>
              <p:cNvSpPr/>
              <p:nvPr/>
            </p:nvSpPr>
            <p:spPr>
              <a:xfrm>
                <a:off x="584747" y="1818513"/>
                <a:ext cx="2136569" cy="69744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042" name="Line"/>
              <p:cNvSpPr/>
              <p:nvPr/>
            </p:nvSpPr>
            <p:spPr>
              <a:xfrm flipV="1">
                <a:off x="3288751" y="1175131"/>
                <a:ext cx="622596" cy="565045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043" name="Line"/>
              <p:cNvSpPr/>
              <p:nvPr/>
            </p:nvSpPr>
            <p:spPr>
              <a:xfrm>
                <a:off x="2260800" y="1078826"/>
                <a:ext cx="579041" cy="568372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044" name="Line"/>
              <p:cNvSpPr/>
              <p:nvPr/>
            </p:nvSpPr>
            <p:spPr>
              <a:xfrm>
                <a:off x="2336465" y="867017"/>
                <a:ext cx="1483214" cy="87830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3056" name="Group"/>
            <p:cNvGrpSpPr/>
            <p:nvPr/>
          </p:nvGrpSpPr>
          <p:grpSpPr>
            <a:xfrm>
              <a:off x="6791302" y="1418231"/>
              <a:ext cx="3700126" cy="2768077"/>
              <a:chOff x="0" y="0"/>
              <a:chExt cx="3700124" cy="2768076"/>
            </a:xfrm>
          </p:grpSpPr>
          <p:sp>
            <p:nvSpPr>
              <p:cNvPr id="3046" name="15"/>
              <p:cNvSpPr/>
              <p:nvPr/>
            </p:nvSpPr>
            <p:spPr>
              <a:xfrm>
                <a:off x="1608675" y="663638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  <p:sp>
            <p:nvSpPr>
              <p:cNvPr id="3047" name="9"/>
              <p:cNvSpPr/>
              <p:nvPr/>
            </p:nvSpPr>
            <p:spPr>
              <a:xfrm>
                <a:off x="1756209" y="2165668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  <p:sp>
            <p:nvSpPr>
              <p:cNvPr id="3048" name="10"/>
              <p:cNvSpPr/>
              <p:nvPr/>
            </p:nvSpPr>
            <p:spPr>
              <a:xfrm>
                <a:off x="3097717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3049" name="3"/>
              <p:cNvSpPr/>
              <p:nvPr/>
            </p:nvSpPr>
            <p:spPr>
              <a:xfrm>
                <a:off x="0" y="1419595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3050" name="2"/>
              <p:cNvSpPr/>
              <p:nvPr/>
            </p:nvSpPr>
            <p:spPr>
              <a:xfrm>
                <a:off x="3097717" y="1193722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3051" name="Line"/>
              <p:cNvSpPr/>
              <p:nvPr/>
            </p:nvSpPr>
            <p:spPr>
              <a:xfrm flipV="1">
                <a:off x="2312630" y="1718908"/>
                <a:ext cx="854764" cy="60863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052" name="Line"/>
              <p:cNvSpPr/>
              <p:nvPr/>
            </p:nvSpPr>
            <p:spPr>
              <a:xfrm flipV="1">
                <a:off x="2141888" y="448961"/>
                <a:ext cx="992325" cy="36287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053" name="Line"/>
              <p:cNvSpPr/>
              <p:nvPr/>
            </p:nvSpPr>
            <p:spPr>
              <a:xfrm flipH="1" flipV="1">
                <a:off x="1930640" y="1254462"/>
                <a:ext cx="81575" cy="926673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054" name="Line"/>
              <p:cNvSpPr/>
              <p:nvPr/>
            </p:nvSpPr>
            <p:spPr>
              <a:xfrm>
                <a:off x="578638" y="1846122"/>
                <a:ext cx="1199630" cy="50853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055" name="Line"/>
              <p:cNvSpPr/>
              <p:nvPr/>
            </p:nvSpPr>
            <p:spPr>
              <a:xfrm>
                <a:off x="2192167" y="1055702"/>
                <a:ext cx="938945" cy="29260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3064" name="Group"/>
          <p:cNvGrpSpPr/>
          <p:nvPr/>
        </p:nvGrpSpPr>
        <p:grpSpPr>
          <a:xfrm>
            <a:off x="1256686" y="3111356"/>
            <a:ext cx="1540497" cy="1581565"/>
            <a:chOff x="0" y="0"/>
            <a:chExt cx="1540496" cy="1581564"/>
          </a:xfrm>
        </p:grpSpPr>
        <p:sp>
          <p:nvSpPr>
            <p:cNvPr id="3058" name="6"/>
            <p:cNvSpPr/>
            <p:nvPr/>
          </p:nvSpPr>
          <p:spPr>
            <a:xfrm>
              <a:off x="0" y="0"/>
              <a:ext cx="602408" cy="602408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059" name="7"/>
            <p:cNvSpPr/>
            <p:nvPr/>
          </p:nvSpPr>
          <p:spPr>
            <a:xfrm>
              <a:off x="0" y="979156"/>
              <a:ext cx="602408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060" name="11"/>
            <p:cNvSpPr/>
            <p:nvPr/>
          </p:nvSpPr>
          <p:spPr>
            <a:xfrm>
              <a:off x="938088" y="449071"/>
              <a:ext cx="602409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37463">
                <a:defRPr sz="2392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3061" name="Line"/>
            <p:cNvSpPr/>
            <p:nvPr/>
          </p:nvSpPr>
          <p:spPr>
            <a:xfrm flipV="1">
              <a:off x="301203" y="609305"/>
              <a:ext cx="1" cy="362954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62" name="Line"/>
            <p:cNvSpPr/>
            <p:nvPr/>
          </p:nvSpPr>
          <p:spPr>
            <a:xfrm flipV="1">
              <a:off x="592475" y="917381"/>
              <a:ext cx="379677" cy="253747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63" name="Line"/>
            <p:cNvSpPr/>
            <p:nvPr/>
          </p:nvSpPr>
          <p:spPr>
            <a:xfrm>
              <a:off x="592475" y="428076"/>
              <a:ext cx="361309" cy="171171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3065" name="Algorithm: Start a DFS at every node (except if it’s already been visited) and mark all reachable nodes as being part of the same component."/>
          <p:cNvSpPr txBox="1"/>
          <p:nvPr/>
        </p:nvSpPr>
        <p:spPr>
          <a:xfrm>
            <a:off x="58831" y="163427"/>
            <a:ext cx="12887137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Algorithm: Start a DFS at every node (except if it’s already been visited) and mark all reachable nodes as being part of the same component. </a:t>
            </a:r>
          </a:p>
        </p:txBody>
      </p:sp>
      <p:sp>
        <p:nvSpPr>
          <p:cNvPr id="3066" name="0"/>
          <p:cNvSpPr txBox="1"/>
          <p:nvPr/>
        </p:nvSpPr>
        <p:spPr>
          <a:xfrm>
            <a:off x="6225623" y="2827303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067" name="0"/>
          <p:cNvSpPr txBox="1"/>
          <p:nvPr/>
        </p:nvSpPr>
        <p:spPr>
          <a:xfrm>
            <a:off x="4089493" y="3823476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068" name="0"/>
          <p:cNvSpPr txBox="1"/>
          <p:nvPr/>
        </p:nvSpPr>
        <p:spPr>
          <a:xfrm>
            <a:off x="7643987" y="4557257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069" name="0"/>
          <p:cNvSpPr txBox="1"/>
          <p:nvPr/>
        </p:nvSpPr>
        <p:spPr>
          <a:xfrm>
            <a:off x="8492565" y="2913112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070" name="0"/>
          <p:cNvSpPr txBox="1"/>
          <p:nvPr/>
        </p:nvSpPr>
        <p:spPr>
          <a:xfrm>
            <a:off x="4774076" y="2228529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071" name="1"/>
          <p:cNvSpPr txBox="1"/>
          <p:nvPr/>
        </p:nvSpPr>
        <p:spPr>
          <a:xfrm>
            <a:off x="5786648" y="4946649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3" name="Group"/>
          <p:cNvGrpSpPr/>
          <p:nvPr/>
        </p:nvGrpSpPr>
        <p:grpSpPr>
          <a:xfrm>
            <a:off x="1256686" y="2759169"/>
            <a:ext cx="10491428" cy="5263605"/>
            <a:chOff x="0" y="77985"/>
            <a:chExt cx="10491427" cy="5263604"/>
          </a:xfrm>
        </p:grpSpPr>
        <p:grpSp>
          <p:nvGrpSpPr>
            <p:cNvPr id="3079" name="Group"/>
            <p:cNvGrpSpPr/>
            <p:nvPr/>
          </p:nvGrpSpPr>
          <p:grpSpPr>
            <a:xfrm>
              <a:off x="0" y="430172"/>
              <a:ext cx="1540497" cy="1581565"/>
              <a:chOff x="0" y="0"/>
              <a:chExt cx="1540496" cy="1581564"/>
            </a:xfrm>
          </p:grpSpPr>
          <p:sp>
            <p:nvSpPr>
              <p:cNvPr id="3073" name="1"/>
              <p:cNvSpPr/>
              <p:nvPr/>
            </p:nvSpPr>
            <p:spPr>
              <a:xfrm>
                <a:off x="0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074" name="7"/>
              <p:cNvSpPr/>
              <p:nvPr/>
            </p:nvSpPr>
            <p:spPr>
              <a:xfrm>
                <a:off x="0" y="979156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  <p:sp>
            <p:nvSpPr>
              <p:cNvPr id="3075" name="11"/>
              <p:cNvSpPr/>
              <p:nvPr/>
            </p:nvSpPr>
            <p:spPr>
              <a:xfrm>
                <a:off x="938088" y="44907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7463">
                  <a:defRPr sz="2392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  <p:sp>
            <p:nvSpPr>
              <p:cNvPr id="3076" name="Line"/>
              <p:cNvSpPr/>
              <p:nvPr/>
            </p:nvSpPr>
            <p:spPr>
              <a:xfrm flipV="1">
                <a:off x="301203" y="609305"/>
                <a:ext cx="1" cy="36295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077" name="Line"/>
              <p:cNvSpPr/>
              <p:nvPr/>
            </p:nvSpPr>
            <p:spPr>
              <a:xfrm flipV="1">
                <a:off x="592475" y="917381"/>
                <a:ext cx="379677" cy="253747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078" name="Line"/>
              <p:cNvSpPr/>
              <p:nvPr/>
            </p:nvSpPr>
            <p:spPr>
              <a:xfrm>
                <a:off x="592475" y="428076"/>
                <a:ext cx="361309" cy="171171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3087" name="Group"/>
            <p:cNvGrpSpPr/>
            <p:nvPr/>
          </p:nvGrpSpPr>
          <p:grpSpPr>
            <a:xfrm>
              <a:off x="2978688" y="2794261"/>
              <a:ext cx="2831794" cy="2547329"/>
              <a:chOff x="0" y="0"/>
              <a:chExt cx="2831792" cy="2547328"/>
            </a:xfrm>
          </p:grpSpPr>
          <p:sp>
            <p:nvSpPr>
              <p:cNvPr id="3080" name="1"/>
              <p:cNvSpPr/>
              <p:nvPr/>
            </p:nvSpPr>
            <p:spPr>
              <a:xfrm>
                <a:off x="1436250" y="0"/>
                <a:ext cx="602409" cy="602408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081" name="5"/>
              <p:cNvSpPr/>
              <p:nvPr/>
            </p:nvSpPr>
            <p:spPr>
              <a:xfrm>
                <a:off x="1142305" y="1297431"/>
                <a:ext cx="602409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3082" name="17"/>
              <p:cNvSpPr/>
              <p:nvPr/>
            </p:nvSpPr>
            <p:spPr>
              <a:xfrm>
                <a:off x="0" y="1944920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17</a:t>
                </a:r>
              </a:p>
            </p:txBody>
          </p:sp>
          <p:sp>
            <p:nvSpPr>
              <p:cNvPr id="3083" name="16"/>
              <p:cNvSpPr/>
              <p:nvPr/>
            </p:nvSpPr>
            <p:spPr>
              <a:xfrm>
                <a:off x="2229384" y="1020894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16</a:t>
                </a:r>
              </a:p>
            </p:txBody>
          </p:sp>
          <p:sp>
            <p:nvSpPr>
              <p:cNvPr id="3084" name="Line"/>
              <p:cNvSpPr/>
              <p:nvPr/>
            </p:nvSpPr>
            <p:spPr>
              <a:xfrm flipV="1">
                <a:off x="571700" y="1761001"/>
                <a:ext cx="626846" cy="364919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085" name="Line"/>
              <p:cNvSpPr/>
              <p:nvPr/>
            </p:nvSpPr>
            <p:spPr>
              <a:xfrm flipV="1">
                <a:off x="1550857" y="592682"/>
                <a:ext cx="133632" cy="715679"/>
              </a:xfrm>
              <a:prstGeom prst="line">
                <a:avLst/>
              </a:prstGeom>
              <a:noFill/>
              <a:ln w="38100" cap="flat">
                <a:solidFill>
                  <a:srgbClr val="918CFF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086" name="Line"/>
              <p:cNvSpPr/>
              <p:nvPr/>
            </p:nvSpPr>
            <p:spPr>
              <a:xfrm flipV="1">
                <a:off x="1751526" y="1418570"/>
                <a:ext cx="467228" cy="119996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3088" name="12"/>
            <p:cNvSpPr/>
            <p:nvPr/>
          </p:nvSpPr>
          <p:spPr>
            <a:xfrm>
              <a:off x="481109" y="3184836"/>
              <a:ext cx="602409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31622">
                <a:defRPr sz="2366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grpSp>
          <p:nvGrpSpPr>
            <p:cNvPr id="3101" name="Group"/>
            <p:cNvGrpSpPr/>
            <p:nvPr/>
          </p:nvGrpSpPr>
          <p:grpSpPr>
            <a:xfrm>
              <a:off x="3094303" y="77985"/>
              <a:ext cx="4447167" cy="2187316"/>
              <a:chOff x="0" y="0"/>
              <a:chExt cx="4447166" cy="2187314"/>
            </a:xfrm>
          </p:grpSpPr>
          <p:sp>
            <p:nvSpPr>
              <p:cNvPr id="3089" name="4"/>
              <p:cNvSpPr/>
              <p:nvPr/>
            </p:nvSpPr>
            <p:spPr>
              <a:xfrm>
                <a:off x="373406" y="0"/>
                <a:ext cx="602409" cy="602408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3090" name="0"/>
              <p:cNvSpPr/>
              <p:nvPr/>
            </p:nvSpPr>
            <p:spPr>
              <a:xfrm>
                <a:off x="1742707" y="571823"/>
                <a:ext cx="602409" cy="602408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3091" name="8"/>
              <p:cNvSpPr/>
              <p:nvPr/>
            </p:nvSpPr>
            <p:spPr>
              <a:xfrm>
                <a:off x="0" y="1441169"/>
                <a:ext cx="602408" cy="602409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3092" name="14"/>
              <p:cNvSpPr/>
              <p:nvPr/>
            </p:nvSpPr>
            <p:spPr>
              <a:xfrm>
                <a:off x="2732131" y="1584906"/>
                <a:ext cx="602408" cy="602409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14</a:t>
                </a:r>
              </a:p>
            </p:txBody>
          </p:sp>
          <p:sp>
            <p:nvSpPr>
              <p:cNvPr id="3093" name="13"/>
              <p:cNvSpPr/>
              <p:nvPr/>
            </p:nvSpPr>
            <p:spPr>
              <a:xfrm>
                <a:off x="3844758" y="682153"/>
                <a:ext cx="602409" cy="602409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13</a:t>
                </a:r>
              </a:p>
            </p:txBody>
          </p:sp>
          <p:sp>
            <p:nvSpPr>
              <p:cNvPr id="3094" name="Line"/>
              <p:cNvSpPr/>
              <p:nvPr/>
            </p:nvSpPr>
            <p:spPr>
              <a:xfrm flipV="1">
                <a:off x="552824" y="1035658"/>
                <a:ext cx="1213024" cy="607195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095" name="Line"/>
              <p:cNvSpPr/>
              <p:nvPr/>
            </p:nvSpPr>
            <p:spPr>
              <a:xfrm flipV="1">
                <a:off x="402616" y="593805"/>
                <a:ext cx="173897" cy="868039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096" name="Line"/>
              <p:cNvSpPr/>
              <p:nvPr/>
            </p:nvSpPr>
            <p:spPr>
              <a:xfrm>
                <a:off x="960828" y="428678"/>
                <a:ext cx="788551" cy="334358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097" name="Line"/>
              <p:cNvSpPr/>
              <p:nvPr/>
            </p:nvSpPr>
            <p:spPr>
              <a:xfrm>
                <a:off x="584747" y="1818513"/>
                <a:ext cx="2136569" cy="69744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098" name="Line"/>
              <p:cNvSpPr/>
              <p:nvPr/>
            </p:nvSpPr>
            <p:spPr>
              <a:xfrm flipV="1">
                <a:off x="3288751" y="1175131"/>
                <a:ext cx="622596" cy="565045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099" name="Line"/>
              <p:cNvSpPr/>
              <p:nvPr/>
            </p:nvSpPr>
            <p:spPr>
              <a:xfrm>
                <a:off x="2260800" y="1078826"/>
                <a:ext cx="579041" cy="568372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100" name="Line"/>
              <p:cNvSpPr/>
              <p:nvPr/>
            </p:nvSpPr>
            <p:spPr>
              <a:xfrm>
                <a:off x="2336465" y="867017"/>
                <a:ext cx="1483214" cy="87830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3112" name="Group"/>
            <p:cNvGrpSpPr/>
            <p:nvPr/>
          </p:nvGrpSpPr>
          <p:grpSpPr>
            <a:xfrm>
              <a:off x="6791302" y="1418231"/>
              <a:ext cx="3700126" cy="2768077"/>
              <a:chOff x="0" y="0"/>
              <a:chExt cx="3700124" cy="2768076"/>
            </a:xfrm>
          </p:grpSpPr>
          <p:sp>
            <p:nvSpPr>
              <p:cNvPr id="3102" name="15"/>
              <p:cNvSpPr/>
              <p:nvPr/>
            </p:nvSpPr>
            <p:spPr>
              <a:xfrm>
                <a:off x="1608675" y="663638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  <p:sp>
            <p:nvSpPr>
              <p:cNvPr id="3103" name="9"/>
              <p:cNvSpPr/>
              <p:nvPr/>
            </p:nvSpPr>
            <p:spPr>
              <a:xfrm>
                <a:off x="1756209" y="2165668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  <p:sp>
            <p:nvSpPr>
              <p:cNvPr id="3104" name="10"/>
              <p:cNvSpPr/>
              <p:nvPr/>
            </p:nvSpPr>
            <p:spPr>
              <a:xfrm>
                <a:off x="3097717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3105" name="3"/>
              <p:cNvSpPr/>
              <p:nvPr/>
            </p:nvSpPr>
            <p:spPr>
              <a:xfrm>
                <a:off x="0" y="1419595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3106" name="2"/>
              <p:cNvSpPr/>
              <p:nvPr/>
            </p:nvSpPr>
            <p:spPr>
              <a:xfrm>
                <a:off x="3097717" y="1193722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3107" name="Line"/>
              <p:cNvSpPr/>
              <p:nvPr/>
            </p:nvSpPr>
            <p:spPr>
              <a:xfrm flipV="1">
                <a:off x="2312630" y="1718908"/>
                <a:ext cx="854764" cy="60863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108" name="Line"/>
              <p:cNvSpPr/>
              <p:nvPr/>
            </p:nvSpPr>
            <p:spPr>
              <a:xfrm flipV="1">
                <a:off x="2141888" y="448961"/>
                <a:ext cx="992325" cy="36287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109" name="Line"/>
              <p:cNvSpPr/>
              <p:nvPr/>
            </p:nvSpPr>
            <p:spPr>
              <a:xfrm flipH="1" flipV="1">
                <a:off x="1930640" y="1254462"/>
                <a:ext cx="81575" cy="926673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110" name="Line"/>
              <p:cNvSpPr/>
              <p:nvPr/>
            </p:nvSpPr>
            <p:spPr>
              <a:xfrm>
                <a:off x="578638" y="1846122"/>
                <a:ext cx="1199630" cy="50853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111" name="Line"/>
              <p:cNvSpPr/>
              <p:nvPr/>
            </p:nvSpPr>
            <p:spPr>
              <a:xfrm>
                <a:off x="2192167" y="1055702"/>
                <a:ext cx="938945" cy="29260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3120" name="Group"/>
          <p:cNvGrpSpPr/>
          <p:nvPr/>
        </p:nvGrpSpPr>
        <p:grpSpPr>
          <a:xfrm>
            <a:off x="1256686" y="3111356"/>
            <a:ext cx="1540497" cy="1581565"/>
            <a:chOff x="0" y="0"/>
            <a:chExt cx="1540496" cy="1581564"/>
          </a:xfrm>
        </p:grpSpPr>
        <p:sp>
          <p:nvSpPr>
            <p:cNvPr id="3114" name="6"/>
            <p:cNvSpPr/>
            <p:nvPr/>
          </p:nvSpPr>
          <p:spPr>
            <a:xfrm>
              <a:off x="0" y="0"/>
              <a:ext cx="602408" cy="602408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115" name="7"/>
            <p:cNvSpPr/>
            <p:nvPr/>
          </p:nvSpPr>
          <p:spPr>
            <a:xfrm>
              <a:off x="0" y="979156"/>
              <a:ext cx="602408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116" name="11"/>
            <p:cNvSpPr/>
            <p:nvPr/>
          </p:nvSpPr>
          <p:spPr>
            <a:xfrm>
              <a:off x="938088" y="449071"/>
              <a:ext cx="602409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37463">
                <a:defRPr sz="2392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3117" name="Line"/>
            <p:cNvSpPr/>
            <p:nvPr/>
          </p:nvSpPr>
          <p:spPr>
            <a:xfrm flipV="1">
              <a:off x="301203" y="609305"/>
              <a:ext cx="1" cy="362954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118" name="Line"/>
            <p:cNvSpPr/>
            <p:nvPr/>
          </p:nvSpPr>
          <p:spPr>
            <a:xfrm flipV="1">
              <a:off x="592475" y="917381"/>
              <a:ext cx="379677" cy="253747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119" name="Line"/>
            <p:cNvSpPr/>
            <p:nvPr/>
          </p:nvSpPr>
          <p:spPr>
            <a:xfrm>
              <a:off x="592475" y="428076"/>
              <a:ext cx="361309" cy="171171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3121" name="Algorithm: Start a DFS at every node (except if it’s already been visited) and mark all reachable nodes as being part of the same component."/>
          <p:cNvSpPr txBox="1"/>
          <p:nvPr/>
        </p:nvSpPr>
        <p:spPr>
          <a:xfrm>
            <a:off x="58831" y="163427"/>
            <a:ext cx="12887137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Algorithm: Start a DFS at every node (except if it’s already been visited) and mark all reachable nodes as being part of the same component. </a:t>
            </a:r>
          </a:p>
        </p:txBody>
      </p:sp>
      <p:sp>
        <p:nvSpPr>
          <p:cNvPr id="3122" name="0"/>
          <p:cNvSpPr txBox="1"/>
          <p:nvPr/>
        </p:nvSpPr>
        <p:spPr>
          <a:xfrm>
            <a:off x="6225623" y="2827303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123" name="0"/>
          <p:cNvSpPr txBox="1"/>
          <p:nvPr/>
        </p:nvSpPr>
        <p:spPr>
          <a:xfrm>
            <a:off x="4089493" y="3823476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124" name="0"/>
          <p:cNvSpPr txBox="1"/>
          <p:nvPr/>
        </p:nvSpPr>
        <p:spPr>
          <a:xfrm>
            <a:off x="7643987" y="4557257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125" name="0"/>
          <p:cNvSpPr txBox="1"/>
          <p:nvPr/>
        </p:nvSpPr>
        <p:spPr>
          <a:xfrm>
            <a:off x="8492565" y="2913112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126" name="0"/>
          <p:cNvSpPr txBox="1"/>
          <p:nvPr/>
        </p:nvSpPr>
        <p:spPr>
          <a:xfrm>
            <a:off x="4774076" y="2228529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127" name="1"/>
          <p:cNvSpPr txBox="1"/>
          <p:nvPr/>
        </p:nvSpPr>
        <p:spPr>
          <a:xfrm>
            <a:off x="5786648" y="4946649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28" name="1"/>
          <p:cNvSpPr txBox="1"/>
          <p:nvPr/>
        </p:nvSpPr>
        <p:spPr>
          <a:xfrm>
            <a:off x="5192071" y="6303612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0" name="Group"/>
          <p:cNvGrpSpPr/>
          <p:nvPr/>
        </p:nvGrpSpPr>
        <p:grpSpPr>
          <a:xfrm>
            <a:off x="1256686" y="2759169"/>
            <a:ext cx="10491428" cy="5263605"/>
            <a:chOff x="0" y="77985"/>
            <a:chExt cx="10491427" cy="5263604"/>
          </a:xfrm>
        </p:grpSpPr>
        <p:grpSp>
          <p:nvGrpSpPr>
            <p:cNvPr id="3136" name="Group"/>
            <p:cNvGrpSpPr/>
            <p:nvPr/>
          </p:nvGrpSpPr>
          <p:grpSpPr>
            <a:xfrm>
              <a:off x="0" y="430172"/>
              <a:ext cx="1540497" cy="1581565"/>
              <a:chOff x="0" y="0"/>
              <a:chExt cx="1540496" cy="1581564"/>
            </a:xfrm>
          </p:grpSpPr>
          <p:sp>
            <p:nvSpPr>
              <p:cNvPr id="3130" name="1"/>
              <p:cNvSpPr/>
              <p:nvPr/>
            </p:nvSpPr>
            <p:spPr>
              <a:xfrm>
                <a:off x="0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131" name="7"/>
              <p:cNvSpPr/>
              <p:nvPr/>
            </p:nvSpPr>
            <p:spPr>
              <a:xfrm>
                <a:off x="0" y="979156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  <p:sp>
            <p:nvSpPr>
              <p:cNvPr id="3132" name="11"/>
              <p:cNvSpPr/>
              <p:nvPr/>
            </p:nvSpPr>
            <p:spPr>
              <a:xfrm>
                <a:off x="938088" y="44907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7463">
                  <a:defRPr sz="2392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  <p:sp>
            <p:nvSpPr>
              <p:cNvPr id="3133" name="Line"/>
              <p:cNvSpPr/>
              <p:nvPr/>
            </p:nvSpPr>
            <p:spPr>
              <a:xfrm flipV="1">
                <a:off x="301203" y="609305"/>
                <a:ext cx="1" cy="36295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134" name="Line"/>
              <p:cNvSpPr/>
              <p:nvPr/>
            </p:nvSpPr>
            <p:spPr>
              <a:xfrm flipV="1">
                <a:off x="592475" y="917381"/>
                <a:ext cx="379677" cy="253747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135" name="Line"/>
              <p:cNvSpPr/>
              <p:nvPr/>
            </p:nvSpPr>
            <p:spPr>
              <a:xfrm>
                <a:off x="592475" y="428076"/>
                <a:ext cx="361309" cy="171171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3144" name="Group"/>
            <p:cNvGrpSpPr/>
            <p:nvPr/>
          </p:nvGrpSpPr>
          <p:grpSpPr>
            <a:xfrm>
              <a:off x="2978688" y="2794261"/>
              <a:ext cx="2831794" cy="2547329"/>
              <a:chOff x="0" y="0"/>
              <a:chExt cx="2831792" cy="2547328"/>
            </a:xfrm>
          </p:grpSpPr>
          <p:sp>
            <p:nvSpPr>
              <p:cNvPr id="3137" name="1"/>
              <p:cNvSpPr/>
              <p:nvPr/>
            </p:nvSpPr>
            <p:spPr>
              <a:xfrm>
                <a:off x="1436250" y="0"/>
                <a:ext cx="602409" cy="602408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138" name="5"/>
              <p:cNvSpPr/>
              <p:nvPr/>
            </p:nvSpPr>
            <p:spPr>
              <a:xfrm>
                <a:off x="1142305" y="1297431"/>
                <a:ext cx="602409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3139" name="17"/>
              <p:cNvSpPr/>
              <p:nvPr/>
            </p:nvSpPr>
            <p:spPr>
              <a:xfrm>
                <a:off x="0" y="1944920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17</a:t>
                </a:r>
              </a:p>
            </p:txBody>
          </p:sp>
          <p:sp>
            <p:nvSpPr>
              <p:cNvPr id="3140" name="16"/>
              <p:cNvSpPr/>
              <p:nvPr/>
            </p:nvSpPr>
            <p:spPr>
              <a:xfrm>
                <a:off x="2229384" y="1020894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16</a:t>
                </a:r>
              </a:p>
            </p:txBody>
          </p:sp>
          <p:sp>
            <p:nvSpPr>
              <p:cNvPr id="3141" name="Line"/>
              <p:cNvSpPr/>
              <p:nvPr/>
            </p:nvSpPr>
            <p:spPr>
              <a:xfrm flipV="1">
                <a:off x="571700" y="1761001"/>
                <a:ext cx="626846" cy="364919"/>
              </a:xfrm>
              <a:prstGeom prst="line">
                <a:avLst/>
              </a:prstGeom>
              <a:noFill/>
              <a:ln w="38100" cap="flat">
                <a:solidFill>
                  <a:srgbClr val="918CFF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142" name="Line"/>
              <p:cNvSpPr/>
              <p:nvPr/>
            </p:nvSpPr>
            <p:spPr>
              <a:xfrm flipV="1">
                <a:off x="1550857" y="592682"/>
                <a:ext cx="133632" cy="715679"/>
              </a:xfrm>
              <a:prstGeom prst="line">
                <a:avLst/>
              </a:prstGeom>
              <a:noFill/>
              <a:ln w="38100" cap="flat">
                <a:solidFill>
                  <a:srgbClr val="918CFF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143" name="Line"/>
              <p:cNvSpPr/>
              <p:nvPr/>
            </p:nvSpPr>
            <p:spPr>
              <a:xfrm flipV="1">
                <a:off x="1751526" y="1418570"/>
                <a:ext cx="467228" cy="119996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3145" name="12"/>
            <p:cNvSpPr/>
            <p:nvPr/>
          </p:nvSpPr>
          <p:spPr>
            <a:xfrm>
              <a:off x="481109" y="3184836"/>
              <a:ext cx="602409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31622">
                <a:defRPr sz="2366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grpSp>
          <p:nvGrpSpPr>
            <p:cNvPr id="3158" name="Group"/>
            <p:cNvGrpSpPr/>
            <p:nvPr/>
          </p:nvGrpSpPr>
          <p:grpSpPr>
            <a:xfrm>
              <a:off x="3094303" y="77985"/>
              <a:ext cx="4447167" cy="2187316"/>
              <a:chOff x="0" y="0"/>
              <a:chExt cx="4447166" cy="2187314"/>
            </a:xfrm>
          </p:grpSpPr>
          <p:sp>
            <p:nvSpPr>
              <p:cNvPr id="3146" name="4"/>
              <p:cNvSpPr/>
              <p:nvPr/>
            </p:nvSpPr>
            <p:spPr>
              <a:xfrm>
                <a:off x="373406" y="0"/>
                <a:ext cx="602409" cy="602408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3147" name="0"/>
              <p:cNvSpPr/>
              <p:nvPr/>
            </p:nvSpPr>
            <p:spPr>
              <a:xfrm>
                <a:off x="1742707" y="571823"/>
                <a:ext cx="602409" cy="602408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3148" name="8"/>
              <p:cNvSpPr/>
              <p:nvPr/>
            </p:nvSpPr>
            <p:spPr>
              <a:xfrm>
                <a:off x="0" y="1441169"/>
                <a:ext cx="602408" cy="602409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3149" name="14"/>
              <p:cNvSpPr/>
              <p:nvPr/>
            </p:nvSpPr>
            <p:spPr>
              <a:xfrm>
                <a:off x="2732131" y="1584906"/>
                <a:ext cx="602408" cy="602409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14</a:t>
                </a:r>
              </a:p>
            </p:txBody>
          </p:sp>
          <p:sp>
            <p:nvSpPr>
              <p:cNvPr id="3150" name="13"/>
              <p:cNvSpPr/>
              <p:nvPr/>
            </p:nvSpPr>
            <p:spPr>
              <a:xfrm>
                <a:off x="3844758" y="682153"/>
                <a:ext cx="602409" cy="602409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13</a:t>
                </a:r>
              </a:p>
            </p:txBody>
          </p:sp>
          <p:sp>
            <p:nvSpPr>
              <p:cNvPr id="3151" name="Line"/>
              <p:cNvSpPr/>
              <p:nvPr/>
            </p:nvSpPr>
            <p:spPr>
              <a:xfrm flipV="1">
                <a:off x="552824" y="1035658"/>
                <a:ext cx="1213024" cy="607195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152" name="Line"/>
              <p:cNvSpPr/>
              <p:nvPr/>
            </p:nvSpPr>
            <p:spPr>
              <a:xfrm flipV="1">
                <a:off x="402616" y="593805"/>
                <a:ext cx="173897" cy="868039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153" name="Line"/>
              <p:cNvSpPr/>
              <p:nvPr/>
            </p:nvSpPr>
            <p:spPr>
              <a:xfrm>
                <a:off x="960828" y="428678"/>
                <a:ext cx="788551" cy="334358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154" name="Line"/>
              <p:cNvSpPr/>
              <p:nvPr/>
            </p:nvSpPr>
            <p:spPr>
              <a:xfrm>
                <a:off x="584747" y="1818513"/>
                <a:ext cx="2136569" cy="69744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155" name="Line"/>
              <p:cNvSpPr/>
              <p:nvPr/>
            </p:nvSpPr>
            <p:spPr>
              <a:xfrm flipV="1">
                <a:off x="3288751" y="1175131"/>
                <a:ext cx="622596" cy="565045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156" name="Line"/>
              <p:cNvSpPr/>
              <p:nvPr/>
            </p:nvSpPr>
            <p:spPr>
              <a:xfrm>
                <a:off x="2260800" y="1078826"/>
                <a:ext cx="579041" cy="568372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157" name="Line"/>
              <p:cNvSpPr/>
              <p:nvPr/>
            </p:nvSpPr>
            <p:spPr>
              <a:xfrm>
                <a:off x="2336465" y="867017"/>
                <a:ext cx="1483214" cy="87830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3169" name="Group"/>
            <p:cNvGrpSpPr/>
            <p:nvPr/>
          </p:nvGrpSpPr>
          <p:grpSpPr>
            <a:xfrm>
              <a:off x="6791302" y="1418231"/>
              <a:ext cx="3700126" cy="2768077"/>
              <a:chOff x="0" y="0"/>
              <a:chExt cx="3700124" cy="2768076"/>
            </a:xfrm>
          </p:grpSpPr>
          <p:sp>
            <p:nvSpPr>
              <p:cNvPr id="3159" name="15"/>
              <p:cNvSpPr/>
              <p:nvPr/>
            </p:nvSpPr>
            <p:spPr>
              <a:xfrm>
                <a:off x="1608675" y="663638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  <p:sp>
            <p:nvSpPr>
              <p:cNvPr id="3160" name="9"/>
              <p:cNvSpPr/>
              <p:nvPr/>
            </p:nvSpPr>
            <p:spPr>
              <a:xfrm>
                <a:off x="1756209" y="2165668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  <p:sp>
            <p:nvSpPr>
              <p:cNvPr id="3161" name="10"/>
              <p:cNvSpPr/>
              <p:nvPr/>
            </p:nvSpPr>
            <p:spPr>
              <a:xfrm>
                <a:off x="3097717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3162" name="3"/>
              <p:cNvSpPr/>
              <p:nvPr/>
            </p:nvSpPr>
            <p:spPr>
              <a:xfrm>
                <a:off x="0" y="1419595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3163" name="2"/>
              <p:cNvSpPr/>
              <p:nvPr/>
            </p:nvSpPr>
            <p:spPr>
              <a:xfrm>
                <a:off x="3097717" y="1193722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3164" name="Line"/>
              <p:cNvSpPr/>
              <p:nvPr/>
            </p:nvSpPr>
            <p:spPr>
              <a:xfrm flipV="1">
                <a:off x="2312630" y="1718908"/>
                <a:ext cx="854764" cy="60863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165" name="Line"/>
              <p:cNvSpPr/>
              <p:nvPr/>
            </p:nvSpPr>
            <p:spPr>
              <a:xfrm flipV="1">
                <a:off x="2141888" y="448961"/>
                <a:ext cx="992325" cy="36287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166" name="Line"/>
              <p:cNvSpPr/>
              <p:nvPr/>
            </p:nvSpPr>
            <p:spPr>
              <a:xfrm flipH="1" flipV="1">
                <a:off x="1930640" y="1254462"/>
                <a:ext cx="81575" cy="926673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167" name="Line"/>
              <p:cNvSpPr/>
              <p:nvPr/>
            </p:nvSpPr>
            <p:spPr>
              <a:xfrm>
                <a:off x="578638" y="1846122"/>
                <a:ext cx="1199630" cy="50853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168" name="Line"/>
              <p:cNvSpPr/>
              <p:nvPr/>
            </p:nvSpPr>
            <p:spPr>
              <a:xfrm>
                <a:off x="2192167" y="1055702"/>
                <a:ext cx="938945" cy="29260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3177" name="Group"/>
          <p:cNvGrpSpPr/>
          <p:nvPr/>
        </p:nvGrpSpPr>
        <p:grpSpPr>
          <a:xfrm>
            <a:off x="1256686" y="3111356"/>
            <a:ext cx="1540497" cy="1581565"/>
            <a:chOff x="0" y="0"/>
            <a:chExt cx="1540496" cy="1581564"/>
          </a:xfrm>
        </p:grpSpPr>
        <p:sp>
          <p:nvSpPr>
            <p:cNvPr id="3171" name="6"/>
            <p:cNvSpPr/>
            <p:nvPr/>
          </p:nvSpPr>
          <p:spPr>
            <a:xfrm>
              <a:off x="0" y="0"/>
              <a:ext cx="602408" cy="602408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172" name="7"/>
            <p:cNvSpPr/>
            <p:nvPr/>
          </p:nvSpPr>
          <p:spPr>
            <a:xfrm>
              <a:off x="0" y="979156"/>
              <a:ext cx="602408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173" name="11"/>
            <p:cNvSpPr/>
            <p:nvPr/>
          </p:nvSpPr>
          <p:spPr>
            <a:xfrm>
              <a:off x="938088" y="449071"/>
              <a:ext cx="602409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37463">
                <a:defRPr sz="2392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3174" name="Line"/>
            <p:cNvSpPr/>
            <p:nvPr/>
          </p:nvSpPr>
          <p:spPr>
            <a:xfrm flipV="1">
              <a:off x="301203" y="609305"/>
              <a:ext cx="1" cy="362954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175" name="Line"/>
            <p:cNvSpPr/>
            <p:nvPr/>
          </p:nvSpPr>
          <p:spPr>
            <a:xfrm flipV="1">
              <a:off x="592475" y="917381"/>
              <a:ext cx="379677" cy="253747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176" name="Line"/>
            <p:cNvSpPr/>
            <p:nvPr/>
          </p:nvSpPr>
          <p:spPr>
            <a:xfrm>
              <a:off x="592475" y="428076"/>
              <a:ext cx="361309" cy="171171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3178" name="Algorithm: Start a DFS at every node (except if it’s already been visited) and mark all reachable nodes as being part of the same component."/>
          <p:cNvSpPr txBox="1"/>
          <p:nvPr/>
        </p:nvSpPr>
        <p:spPr>
          <a:xfrm>
            <a:off x="58831" y="163427"/>
            <a:ext cx="12887137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Algorithm: Start a DFS at every node (except if it’s already been visited) and mark all reachable nodes as being part of the same component. </a:t>
            </a:r>
          </a:p>
        </p:txBody>
      </p:sp>
      <p:sp>
        <p:nvSpPr>
          <p:cNvPr id="3179" name="0"/>
          <p:cNvSpPr txBox="1"/>
          <p:nvPr/>
        </p:nvSpPr>
        <p:spPr>
          <a:xfrm>
            <a:off x="6225623" y="2827303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180" name="0"/>
          <p:cNvSpPr txBox="1"/>
          <p:nvPr/>
        </p:nvSpPr>
        <p:spPr>
          <a:xfrm>
            <a:off x="4089493" y="3823476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181" name="0"/>
          <p:cNvSpPr txBox="1"/>
          <p:nvPr/>
        </p:nvSpPr>
        <p:spPr>
          <a:xfrm>
            <a:off x="7643987" y="4557257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182" name="0"/>
          <p:cNvSpPr txBox="1"/>
          <p:nvPr/>
        </p:nvSpPr>
        <p:spPr>
          <a:xfrm>
            <a:off x="8492565" y="2913112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183" name="0"/>
          <p:cNvSpPr txBox="1"/>
          <p:nvPr/>
        </p:nvSpPr>
        <p:spPr>
          <a:xfrm>
            <a:off x="4774076" y="2228529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184" name="1"/>
          <p:cNvSpPr txBox="1"/>
          <p:nvPr/>
        </p:nvSpPr>
        <p:spPr>
          <a:xfrm>
            <a:off x="5786648" y="4946649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85" name="1"/>
          <p:cNvSpPr txBox="1"/>
          <p:nvPr/>
        </p:nvSpPr>
        <p:spPr>
          <a:xfrm>
            <a:off x="5192071" y="6303612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7" name="Group"/>
          <p:cNvGrpSpPr/>
          <p:nvPr/>
        </p:nvGrpSpPr>
        <p:grpSpPr>
          <a:xfrm>
            <a:off x="1256686" y="2759169"/>
            <a:ext cx="10491428" cy="5263605"/>
            <a:chOff x="0" y="77985"/>
            <a:chExt cx="10491427" cy="5263604"/>
          </a:xfrm>
        </p:grpSpPr>
        <p:grpSp>
          <p:nvGrpSpPr>
            <p:cNvPr id="3193" name="Group"/>
            <p:cNvGrpSpPr/>
            <p:nvPr/>
          </p:nvGrpSpPr>
          <p:grpSpPr>
            <a:xfrm>
              <a:off x="0" y="430172"/>
              <a:ext cx="1540497" cy="1581565"/>
              <a:chOff x="0" y="0"/>
              <a:chExt cx="1540496" cy="1581564"/>
            </a:xfrm>
          </p:grpSpPr>
          <p:sp>
            <p:nvSpPr>
              <p:cNvPr id="3187" name="1"/>
              <p:cNvSpPr/>
              <p:nvPr/>
            </p:nvSpPr>
            <p:spPr>
              <a:xfrm>
                <a:off x="0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188" name="7"/>
              <p:cNvSpPr/>
              <p:nvPr/>
            </p:nvSpPr>
            <p:spPr>
              <a:xfrm>
                <a:off x="0" y="979156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  <p:sp>
            <p:nvSpPr>
              <p:cNvPr id="3189" name="11"/>
              <p:cNvSpPr/>
              <p:nvPr/>
            </p:nvSpPr>
            <p:spPr>
              <a:xfrm>
                <a:off x="938088" y="44907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7463">
                  <a:defRPr sz="2392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  <p:sp>
            <p:nvSpPr>
              <p:cNvPr id="3190" name="Line"/>
              <p:cNvSpPr/>
              <p:nvPr/>
            </p:nvSpPr>
            <p:spPr>
              <a:xfrm flipV="1">
                <a:off x="301203" y="609305"/>
                <a:ext cx="1" cy="36295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191" name="Line"/>
              <p:cNvSpPr/>
              <p:nvPr/>
            </p:nvSpPr>
            <p:spPr>
              <a:xfrm flipV="1">
                <a:off x="592475" y="917381"/>
                <a:ext cx="379677" cy="253747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192" name="Line"/>
              <p:cNvSpPr/>
              <p:nvPr/>
            </p:nvSpPr>
            <p:spPr>
              <a:xfrm>
                <a:off x="592475" y="428076"/>
                <a:ext cx="361309" cy="171171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3201" name="Group"/>
            <p:cNvGrpSpPr/>
            <p:nvPr/>
          </p:nvGrpSpPr>
          <p:grpSpPr>
            <a:xfrm>
              <a:off x="2978688" y="2794261"/>
              <a:ext cx="2831794" cy="2547329"/>
              <a:chOff x="0" y="0"/>
              <a:chExt cx="2831792" cy="2547328"/>
            </a:xfrm>
          </p:grpSpPr>
          <p:sp>
            <p:nvSpPr>
              <p:cNvPr id="3194" name="1"/>
              <p:cNvSpPr/>
              <p:nvPr/>
            </p:nvSpPr>
            <p:spPr>
              <a:xfrm>
                <a:off x="1436250" y="0"/>
                <a:ext cx="602409" cy="602408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195" name="5"/>
              <p:cNvSpPr/>
              <p:nvPr/>
            </p:nvSpPr>
            <p:spPr>
              <a:xfrm>
                <a:off x="1142305" y="1297431"/>
                <a:ext cx="602409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3196" name="17"/>
              <p:cNvSpPr/>
              <p:nvPr/>
            </p:nvSpPr>
            <p:spPr>
              <a:xfrm>
                <a:off x="0" y="1944920"/>
                <a:ext cx="602408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17</a:t>
                </a:r>
              </a:p>
            </p:txBody>
          </p:sp>
          <p:sp>
            <p:nvSpPr>
              <p:cNvPr id="3197" name="16"/>
              <p:cNvSpPr/>
              <p:nvPr/>
            </p:nvSpPr>
            <p:spPr>
              <a:xfrm>
                <a:off x="2229384" y="1020894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16</a:t>
                </a:r>
              </a:p>
            </p:txBody>
          </p:sp>
          <p:sp>
            <p:nvSpPr>
              <p:cNvPr id="3198" name="Line"/>
              <p:cNvSpPr/>
              <p:nvPr/>
            </p:nvSpPr>
            <p:spPr>
              <a:xfrm flipV="1">
                <a:off x="571700" y="1761001"/>
                <a:ext cx="626846" cy="364919"/>
              </a:xfrm>
              <a:prstGeom prst="line">
                <a:avLst/>
              </a:prstGeom>
              <a:noFill/>
              <a:ln w="38100" cap="flat">
                <a:solidFill>
                  <a:srgbClr val="918CFF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199" name="Line"/>
              <p:cNvSpPr/>
              <p:nvPr/>
            </p:nvSpPr>
            <p:spPr>
              <a:xfrm flipV="1">
                <a:off x="1550857" y="592682"/>
                <a:ext cx="133632" cy="715679"/>
              </a:xfrm>
              <a:prstGeom prst="line">
                <a:avLst/>
              </a:prstGeom>
              <a:noFill/>
              <a:ln w="38100" cap="flat">
                <a:solidFill>
                  <a:srgbClr val="918CFF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200" name="Line"/>
              <p:cNvSpPr/>
              <p:nvPr/>
            </p:nvSpPr>
            <p:spPr>
              <a:xfrm flipV="1">
                <a:off x="1751526" y="1418570"/>
                <a:ext cx="467228" cy="119996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3202" name="12"/>
            <p:cNvSpPr/>
            <p:nvPr/>
          </p:nvSpPr>
          <p:spPr>
            <a:xfrm>
              <a:off x="481109" y="3184836"/>
              <a:ext cx="602409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31622">
                <a:defRPr sz="2366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grpSp>
          <p:nvGrpSpPr>
            <p:cNvPr id="3215" name="Group"/>
            <p:cNvGrpSpPr/>
            <p:nvPr/>
          </p:nvGrpSpPr>
          <p:grpSpPr>
            <a:xfrm>
              <a:off x="3094303" y="77985"/>
              <a:ext cx="4447167" cy="2187316"/>
              <a:chOff x="0" y="0"/>
              <a:chExt cx="4447166" cy="2187314"/>
            </a:xfrm>
          </p:grpSpPr>
          <p:sp>
            <p:nvSpPr>
              <p:cNvPr id="3203" name="4"/>
              <p:cNvSpPr/>
              <p:nvPr/>
            </p:nvSpPr>
            <p:spPr>
              <a:xfrm>
                <a:off x="373406" y="0"/>
                <a:ext cx="602409" cy="602408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3204" name="0"/>
              <p:cNvSpPr/>
              <p:nvPr/>
            </p:nvSpPr>
            <p:spPr>
              <a:xfrm>
                <a:off x="1742707" y="571823"/>
                <a:ext cx="602409" cy="602408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3205" name="8"/>
              <p:cNvSpPr/>
              <p:nvPr/>
            </p:nvSpPr>
            <p:spPr>
              <a:xfrm>
                <a:off x="0" y="1441169"/>
                <a:ext cx="602408" cy="602409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3206" name="14"/>
              <p:cNvSpPr/>
              <p:nvPr/>
            </p:nvSpPr>
            <p:spPr>
              <a:xfrm>
                <a:off x="2732131" y="1584906"/>
                <a:ext cx="602408" cy="602409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14</a:t>
                </a:r>
              </a:p>
            </p:txBody>
          </p:sp>
          <p:sp>
            <p:nvSpPr>
              <p:cNvPr id="3207" name="13"/>
              <p:cNvSpPr/>
              <p:nvPr/>
            </p:nvSpPr>
            <p:spPr>
              <a:xfrm>
                <a:off x="3844758" y="682153"/>
                <a:ext cx="602409" cy="602409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13</a:t>
                </a:r>
              </a:p>
            </p:txBody>
          </p:sp>
          <p:sp>
            <p:nvSpPr>
              <p:cNvPr id="3208" name="Line"/>
              <p:cNvSpPr/>
              <p:nvPr/>
            </p:nvSpPr>
            <p:spPr>
              <a:xfrm flipV="1">
                <a:off x="552824" y="1035658"/>
                <a:ext cx="1213024" cy="607195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209" name="Line"/>
              <p:cNvSpPr/>
              <p:nvPr/>
            </p:nvSpPr>
            <p:spPr>
              <a:xfrm flipV="1">
                <a:off x="402616" y="593805"/>
                <a:ext cx="173897" cy="868039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210" name="Line"/>
              <p:cNvSpPr/>
              <p:nvPr/>
            </p:nvSpPr>
            <p:spPr>
              <a:xfrm>
                <a:off x="960828" y="428678"/>
                <a:ext cx="788551" cy="334358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211" name="Line"/>
              <p:cNvSpPr/>
              <p:nvPr/>
            </p:nvSpPr>
            <p:spPr>
              <a:xfrm>
                <a:off x="584747" y="1818513"/>
                <a:ext cx="2136569" cy="69744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212" name="Line"/>
              <p:cNvSpPr/>
              <p:nvPr/>
            </p:nvSpPr>
            <p:spPr>
              <a:xfrm flipV="1">
                <a:off x="3288751" y="1175131"/>
                <a:ext cx="622596" cy="565045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213" name="Line"/>
              <p:cNvSpPr/>
              <p:nvPr/>
            </p:nvSpPr>
            <p:spPr>
              <a:xfrm>
                <a:off x="2260800" y="1078826"/>
                <a:ext cx="579041" cy="568372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214" name="Line"/>
              <p:cNvSpPr/>
              <p:nvPr/>
            </p:nvSpPr>
            <p:spPr>
              <a:xfrm>
                <a:off x="2336465" y="867017"/>
                <a:ext cx="1483214" cy="87830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3226" name="Group"/>
            <p:cNvGrpSpPr/>
            <p:nvPr/>
          </p:nvGrpSpPr>
          <p:grpSpPr>
            <a:xfrm>
              <a:off x="6791302" y="1418231"/>
              <a:ext cx="3700126" cy="2768077"/>
              <a:chOff x="0" y="0"/>
              <a:chExt cx="3700124" cy="2768076"/>
            </a:xfrm>
          </p:grpSpPr>
          <p:sp>
            <p:nvSpPr>
              <p:cNvPr id="3216" name="15"/>
              <p:cNvSpPr/>
              <p:nvPr/>
            </p:nvSpPr>
            <p:spPr>
              <a:xfrm>
                <a:off x="1608675" y="663638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  <p:sp>
            <p:nvSpPr>
              <p:cNvPr id="3217" name="9"/>
              <p:cNvSpPr/>
              <p:nvPr/>
            </p:nvSpPr>
            <p:spPr>
              <a:xfrm>
                <a:off x="1756209" y="2165668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  <p:sp>
            <p:nvSpPr>
              <p:cNvPr id="3218" name="10"/>
              <p:cNvSpPr/>
              <p:nvPr/>
            </p:nvSpPr>
            <p:spPr>
              <a:xfrm>
                <a:off x="3097717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3219" name="3"/>
              <p:cNvSpPr/>
              <p:nvPr/>
            </p:nvSpPr>
            <p:spPr>
              <a:xfrm>
                <a:off x="0" y="1419595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3220" name="2"/>
              <p:cNvSpPr/>
              <p:nvPr/>
            </p:nvSpPr>
            <p:spPr>
              <a:xfrm>
                <a:off x="3097717" y="1193722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3221" name="Line"/>
              <p:cNvSpPr/>
              <p:nvPr/>
            </p:nvSpPr>
            <p:spPr>
              <a:xfrm flipV="1">
                <a:off x="2312630" y="1718908"/>
                <a:ext cx="854764" cy="60863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222" name="Line"/>
              <p:cNvSpPr/>
              <p:nvPr/>
            </p:nvSpPr>
            <p:spPr>
              <a:xfrm flipV="1">
                <a:off x="2141888" y="448961"/>
                <a:ext cx="992325" cy="36287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223" name="Line"/>
              <p:cNvSpPr/>
              <p:nvPr/>
            </p:nvSpPr>
            <p:spPr>
              <a:xfrm flipH="1" flipV="1">
                <a:off x="1930640" y="1254462"/>
                <a:ext cx="81575" cy="926673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224" name="Line"/>
              <p:cNvSpPr/>
              <p:nvPr/>
            </p:nvSpPr>
            <p:spPr>
              <a:xfrm>
                <a:off x="578638" y="1846122"/>
                <a:ext cx="1199630" cy="50853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225" name="Line"/>
              <p:cNvSpPr/>
              <p:nvPr/>
            </p:nvSpPr>
            <p:spPr>
              <a:xfrm>
                <a:off x="2192167" y="1055702"/>
                <a:ext cx="938945" cy="29260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3234" name="Group"/>
          <p:cNvGrpSpPr/>
          <p:nvPr/>
        </p:nvGrpSpPr>
        <p:grpSpPr>
          <a:xfrm>
            <a:off x="1256686" y="3111356"/>
            <a:ext cx="1540497" cy="1581565"/>
            <a:chOff x="0" y="0"/>
            <a:chExt cx="1540496" cy="1581564"/>
          </a:xfrm>
        </p:grpSpPr>
        <p:sp>
          <p:nvSpPr>
            <p:cNvPr id="3228" name="6"/>
            <p:cNvSpPr/>
            <p:nvPr/>
          </p:nvSpPr>
          <p:spPr>
            <a:xfrm>
              <a:off x="0" y="0"/>
              <a:ext cx="602408" cy="602408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229" name="7"/>
            <p:cNvSpPr/>
            <p:nvPr/>
          </p:nvSpPr>
          <p:spPr>
            <a:xfrm>
              <a:off x="0" y="979156"/>
              <a:ext cx="602408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230" name="11"/>
            <p:cNvSpPr/>
            <p:nvPr/>
          </p:nvSpPr>
          <p:spPr>
            <a:xfrm>
              <a:off x="938088" y="449071"/>
              <a:ext cx="602409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37463">
                <a:defRPr sz="2392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3231" name="Line"/>
            <p:cNvSpPr/>
            <p:nvPr/>
          </p:nvSpPr>
          <p:spPr>
            <a:xfrm flipV="1">
              <a:off x="301203" y="609305"/>
              <a:ext cx="1" cy="362954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32" name="Line"/>
            <p:cNvSpPr/>
            <p:nvPr/>
          </p:nvSpPr>
          <p:spPr>
            <a:xfrm flipV="1">
              <a:off x="592475" y="917381"/>
              <a:ext cx="379677" cy="253747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33" name="Line"/>
            <p:cNvSpPr/>
            <p:nvPr/>
          </p:nvSpPr>
          <p:spPr>
            <a:xfrm>
              <a:off x="592475" y="428076"/>
              <a:ext cx="361309" cy="171171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3235" name="Algorithm: Start a DFS at every node (except if it’s already been visited) and mark all reachable nodes as being part of the same component."/>
          <p:cNvSpPr txBox="1"/>
          <p:nvPr/>
        </p:nvSpPr>
        <p:spPr>
          <a:xfrm>
            <a:off x="58831" y="163427"/>
            <a:ext cx="12887137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Algorithm: Start a DFS at every node (except if it’s already been visited) and mark all reachable nodes as being part of the same component. </a:t>
            </a:r>
          </a:p>
        </p:txBody>
      </p:sp>
      <p:sp>
        <p:nvSpPr>
          <p:cNvPr id="3236" name="0"/>
          <p:cNvSpPr txBox="1"/>
          <p:nvPr/>
        </p:nvSpPr>
        <p:spPr>
          <a:xfrm>
            <a:off x="6225623" y="2827303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237" name="0"/>
          <p:cNvSpPr txBox="1"/>
          <p:nvPr/>
        </p:nvSpPr>
        <p:spPr>
          <a:xfrm>
            <a:off x="4089493" y="3823476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238" name="0"/>
          <p:cNvSpPr txBox="1"/>
          <p:nvPr/>
        </p:nvSpPr>
        <p:spPr>
          <a:xfrm>
            <a:off x="7643987" y="4557257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239" name="0"/>
          <p:cNvSpPr txBox="1"/>
          <p:nvPr/>
        </p:nvSpPr>
        <p:spPr>
          <a:xfrm>
            <a:off x="8492565" y="2913112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240" name="0"/>
          <p:cNvSpPr txBox="1"/>
          <p:nvPr/>
        </p:nvSpPr>
        <p:spPr>
          <a:xfrm>
            <a:off x="4774076" y="2228529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241" name="1"/>
          <p:cNvSpPr txBox="1"/>
          <p:nvPr/>
        </p:nvSpPr>
        <p:spPr>
          <a:xfrm>
            <a:off x="5786648" y="4946649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242" name="1"/>
          <p:cNvSpPr txBox="1"/>
          <p:nvPr/>
        </p:nvSpPr>
        <p:spPr>
          <a:xfrm>
            <a:off x="5192071" y="6303612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243" name="1"/>
          <p:cNvSpPr txBox="1"/>
          <p:nvPr/>
        </p:nvSpPr>
        <p:spPr>
          <a:xfrm>
            <a:off x="4203905" y="6856999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5" name="Group"/>
          <p:cNvGrpSpPr/>
          <p:nvPr/>
        </p:nvGrpSpPr>
        <p:grpSpPr>
          <a:xfrm>
            <a:off x="1256686" y="2759169"/>
            <a:ext cx="10491428" cy="5263605"/>
            <a:chOff x="0" y="77985"/>
            <a:chExt cx="10491427" cy="5263604"/>
          </a:xfrm>
        </p:grpSpPr>
        <p:grpSp>
          <p:nvGrpSpPr>
            <p:cNvPr id="3251" name="Group"/>
            <p:cNvGrpSpPr/>
            <p:nvPr/>
          </p:nvGrpSpPr>
          <p:grpSpPr>
            <a:xfrm>
              <a:off x="0" y="430172"/>
              <a:ext cx="1540497" cy="1581565"/>
              <a:chOff x="0" y="0"/>
              <a:chExt cx="1540496" cy="1581564"/>
            </a:xfrm>
          </p:grpSpPr>
          <p:sp>
            <p:nvSpPr>
              <p:cNvPr id="3245" name="1"/>
              <p:cNvSpPr/>
              <p:nvPr/>
            </p:nvSpPr>
            <p:spPr>
              <a:xfrm>
                <a:off x="0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246" name="7"/>
              <p:cNvSpPr/>
              <p:nvPr/>
            </p:nvSpPr>
            <p:spPr>
              <a:xfrm>
                <a:off x="0" y="979156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  <p:sp>
            <p:nvSpPr>
              <p:cNvPr id="3247" name="11"/>
              <p:cNvSpPr/>
              <p:nvPr/>
            </p:nvSpPr>
            <p:spPr>
              <a:xfrm>
                <a:off x="938088" y="44907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7463">
                  <a:defRPr sz="2392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  <p:sp>
            <p:nvSpPr>
              <p:cNvPr id="3248" name="Line"/>
              <p:cNvSpPr/>
              <p:nvPr/>
            </p:nvSpPr>
            <p:spPr>
              <a:xfrm flipV="1">
                <a:off x="301203" y="609305"/>
                <a:ext cx="1" cy="36295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249" name="Line"/>
              <p:cNvSpPr/>
              <p:nvPr/>
            </p:nvSpPr>
            <p:spPr>
              <a:xfrm flipV="1">
                <a:off x="592475" y="917381"/>
                <a:ext cx="379677" cy="253747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250" name="Line"/>
              <p:cNvSpPr/>
              <p:nvPr/>
            </p:nvSpPr>
            <p:spPr>
              <a:xfrm>
                <a:off x="592475" y="428076"/>
                <a:ext cx="361309" cy="171171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3259" name="Group"/>
            <p:cNvGrpSpPr/>
            <p:nvPr/>
          </p:nvGrpSpPr>
          <p:grpSpPr>
            <a:xfrm>
              <a:off x="2978688" y="2794261"/>
              <a:ext cx="2831794" cy="2547329"/>
              <a:chOff x="0" y="0"/>
              <a:chExt cx="2831792" cy="2547328"/>
            </a:xfrm>
          </p:grpSpPr>
          <p:sp>
            <p:nvSpPr>
              <p:cNvPr id="3252" name="1"/>
              <p:cNvSpPr/>
              <p:nvPr/>
            </p:nvSpPr>
            <p:spPr>
              <a:xfrm>
                <a:off x="1436250" y="0"/>
                <a:ext cx="602409" cy="602408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253" name="5"/>
              <p:cNvSpPr/>
              <p:nvPr/>
            </p:nvSpPr>
            <p:spPr>
              <a:xfrm>
                <a:off x="1142305" y="1297431"/>
                <a:ext cx="602409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3254" name="17"/>
              <p:cNvSpPr/>
              <p:nvPr/>
            </p:nvSpPr>
            <p:spPr>
              <a:xfrm>
                <a:off x="0" y="1944920"/>
                <a:ext cx="602408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17</a:t>
                </a:r>
              </a:p>
            </p:txBody>
          </p:sp>
          <p:sp>
            <p:nvSpPr>
              <p:cNvPr id="3255" name="16"/>
              <p:cNvSpPr/>
              <p:nvPr/>
            </p:nvSpPr>
            <p:spPr>
              <a:xfrm>
                <a:off x="2229384" y="1020894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16</a:t>
                </a:r>
              </a:p>
            </p:txBody>
          </p:sp>
          <p:sp>
            <p:nvSpPr>
              <p:cNvPr id="3256" name="Line"/>
              <p:cNvSpPr/>
              <p:nvPr/>
            </p:nvSpPr>
            <p:spPr>
              <a:xfrm flipV="1">
                <a:off x="571700" y="1761001"/>
                <a:ext cx="626846" cy="364919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257" name="Line"/>
              <p:cNvSpPr/>
              <p:nvPr/>
            </p:nvSpPr>
            <p:spPr>
              <a:xfrm flipV="1">
                <a:off x="1550857" y="592682"/>
                <a:ext cx="133632" cy="715679"/>
              </a:xfrm>
              <a:prstGeom prst="line">
                <a:avLst/>
              </a:prstGeom>
              <a:noFill/>
              <a:ln w="38100" cap="flat">
                <a:solidFill>
                  <a:srgbClr val="918CFF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258" name="Line"/>
              <p:cNvSpPr/>
              <p:nvPr/>
            </p:nvSpPr>
            <p:spPr>
              <a:xfrm flipV="1">
                <a:off x="1751526" y="1418570"/>
                <a:ext cx="467228" cy="119996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3260" name="12"/>
            <p:cNvSpPr/>
            <p:nvPr/>
          </p:nvSpPr>
          <p:spPr>
            <a:xfrm>
              <a:off x="481109" y="3184836"/>
              <a:ext cx="602409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31622">
                <a:defRPr sz="2366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grpSp>
          <p:nvGrpSpPr>
            <p:cNvPr id="3273" name="Group"/>
            <p:cNvGrpSpPr/>
            <p:nvPr/>
          </p:nvGrpSpPr>
          <p:grpSpPr>
            <a:xfrm>
              <a:off x="3094303" y="77985"/>
              <a:ext cx="4447167" cy="2187316"/>
              <a:chOff x="0" y="0"/>
              <a:chExt cx="4447166" cy="2187314"/>
            </a:xfrm>
          </p:grpSpPr>
          <p:sp>
            <p:nvSpPr>
              <p:cNvPr id="3261" name="4"/>
              <p:cNvSpPr/>
              <p:nvPr/>
            </p:nvSpPr>
            <p:spPr>
              <a:xfrm>
                <a:off x="373406" y="0"/>
                <a:ext cx="602409" cy="602408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3262" name="0"/>
              <p:cNvSpPr/>
              <p:nvPr/>
            </p:nvSpPr>
            <p:spPr>
              <a:xfrm>
                <a:off x="1742707" y="571823"/>
                <a:ext cx="602409" cy="602408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3263" name="8"/>
              <p:cNvSpPr/>
              <p:nvPr/>
            </p:nvSpPr>
            <p:spPr>
              <a:xfrm>
                <a:off x="0" y="1441169"/>
                <a:ext cx="602408" cy="602409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3264" name="14"/>
              <p:cNvSpPr/>
              <p:nvPr/>
            </p:nvSpPr>
            <p:spPr>
              <a:xfrm>
                <a:off x="2732131" y="1584906"/>
                <a:ext cx="602408" cy="602409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14</a:t>
                </a:r>
              </a:p>
            </p:txBody>
          </p:sp>
          <p:sp>
            <p:nvSpPr>
              <p:cNvPr id="3265" name="13"/>
              <p:cNvSpPr/>
              <p:nvPr/>
            </p:nvSpPr>
            <p:spPr>
              <a:xfrm>
                <a:off x="3844758" y="682153"/>
                <a:ext cx="602409" cy="602409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13</a:t>
                </a:r>
              </a:p>
            </p:txBody>
          </p:sp>
          <p:sp>
            <p:nvSpPr>
              <p:cNvPr id="3266" name="Line"/>
              <p:cNvSpPr/>
              <p:nvPr/>
            </p:nvSpPr>
            <p:spPr>
              <a:xfrm flipV="1">
                <a:off x="552824" y="1035658"/>
                <a:ext cx="1213024" cy="607195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267" name="Line"/>
              <p:cNvSpPr/>
              <p:nvPr/>
            </p:nvSpPr>
            <p:spPr>
              <a:xfrm flipV="1">
                <a:off x="402616" y="593805"/>
                <a:ext cx="173897" cy="868039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268" name="Line"/>
              <p:cNvSpPr/>
              <p:nvPr/>
            </p:nvSpPr>
            <p:spPr>
              <a:xfrm>
                <a:off x="960828" y="428678"/>
                <a:ext cx="788551" cy="334358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269" name="Line"/>
              <p:cNvSpPr/>
              <p:nvPr/>
            </p:nvSpPr>
            <p:spPr>
              <a:xfrm>
                <a:off x="584747" y="1818513"/>
                <a:ext cx="2136569" cy="69744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270" name="Line"/>
              <p:cNvSpPr/>
              <p:nvPr/>
            </p:nvSpPr>
            <p:spPr>
              <a:xfrm flipV="1">
                <a:off x="3288751" y="1175131"/>
                <a:ext cx="622596" cy="565045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271" name="Line"/>
              <p:cNvSpPr/>
              <p:nvPr/>
            </p:nvSpPr>
            <p:spPr>
              <a:xfrm>
                <a:off x="2260800" y="1078826"/>
                <a:ext cx="579041" cy="568372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272" name="Line"/>
              <p:cNvSpPr/>
              <p:nvPr/>
            </p:nvSpPr>
            <p:spPr>
              <a:xfrm>
                <a:off x="2336465" y="867017"/>
                <a:ext cx="1483214" cy="87830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3284" name="Group"/>
            <p:cNvGrpSpPr/>
            <p:nvPr/>
          </p:nvGrpSpPr>
          <p:grpSpPr>
            <a:xfrm>
              <a:off x="6791302" y="1418231"/>
              <a:ext cx="3700126" cy="2768077"/>
              <a:chOff x="0" y="0"/>
              <a:chExt cx="3700124" cy="2768076"/>
            </a:xfrm>
          </p:grpSpPr>
          <p:sp>
            <p:nvSpPr>
              <p:cNvPr id="3274" name="15"/>
              <p:cNvSpPr/>
              <p:nvPr/>
            </p:nvSpPr>
            <p:spPr>
              <a:xfrm>
                <a:off x="1608675" y="663638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  <p:sp>
            <p:nvSpPr>
              <p:cNvPr id="3275" name="9"/>
              <p:cNvSpPr/>
              <p:nvPr/>
            </p:nvSpPr>
            <p:spPr>
              <a:xfrm>
                <a:off x="1756209" y="2165668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  <p:sp>
            <p:nvSpPr>
              <p:cNvPr id="3276" name="10"/>
              <p:cNvSpPr/>
              <p:nvPr/>
            </p:nvSpPr>
            <p:spPr>
              <a:xfrm>
                <a:off x="3097717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3277" name="3"/>
              <p:cNvSpPr/>
              <p:nvPr/>
            </p:nvSpPr>
            <p:spPr>
              <a:xfrm>
                <a:off x="0" y="1419595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3278" name="2"/>
              <p:cNvSpPr/>
              <p:nvPr/>
            </p:nvSpPr>
            <p:spPr>
              <a:xfrm>
                <a:off x="3097717" y="1193722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3279" name="Line"/>
              <p:cNvSpPr/>
              <p:nvPr/>
            </p:nvSpPr>
            <p:spPr>
              <a:xfrm flipV="1">
                <a:off x="2312630" y="1718908"/>
                <a:ext cx="854764" cy="60863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280" name="Line"/>
              <p:cNvSpPr/>
              <p:nvPr/>
            </p:nvSpPr>
            <p:spPr>
              <a:xfrm flipV="1">
                <a:off x="2141888" y="448961"/>
                <a:ext cx="992325" cy="36287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281" name="Line"/>
              <p:cNvSpPr/>
              <p:nvPr/>
            </p:nvSpPr>
            <p:spPr>
              <a:xfrm flipH="1" flipV="1">
                <a:off x="1930640" y="1254462"/>
                <a:ext cx="81575" cy="926673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282" name="Line"/>
              <p:cNvSpPr/>
              <p:nvPr/>
            </p:nvSpPr>
            <p:spPr>
              <a:xfrm>
                <a:off x="578638" y="1846122"/>
                <a:ext cx="1199630" cy="50853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283" name="Line"/>
              <p:cNvSpPr/>
              <p:nvPr/>
            </p:nvSpPr>
            <p:spPr>
              <a:xfrm>
                <a:off x="2192167" y="1055702"/>
                <a:ext cx="938945" cy="29260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3292" name="Group"/>
          <p:cNvGrpSpPr/>
          <p:nvPr/>
        </p:nvGrpSpPr>
        <p:grpSpPr>
          <a:xfrm>
            <a:off x="1256686" y="3111356"/>
            <a:ext cx="1540497" cy="1581565"/>
            <a:chOff x="0" y="0"/>
            <a:chExt cx="1540496" cy="1581564"/>
          </a:xfrm>
        </p:grpSpPr>
        <p:sp>
          <p:nvSpPr>
            <p:cNvPr id="3286" name="6"/>
            <p:cNvSpPr/>
            <p:nvPr/>
          </p:nvSpPr>
          <p:spPr>
            <a:xfrm>
              <a:off x="0" y="0"/>
              <a:ext cx="602408" cy="602408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287" name="7"/>
            <p:cNvSpPr/>
            <p:nvPr/>
          </p:nvSpPr>
          <p:spPr>
            <a:xfrm>
              <a:off x="0" y="979156"/>
              <a:ext cx="602408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288" name="11"/>
            <p:cNvSpPr/>
            <p:nvPr/>
          </p:nvSpPr>
          <p:spPr>
            <a:xfrm>
              <a:off x="938088" y="449071"/>
              <a:ext cx="602409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37463">
                <a:defRPr sz="2392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3289" name="Line"/>
            <p:cNvSpPr/>
            <p:nvPr/>
          </p:nvSpPr>
          <p:spPr>
            <a:xfrm flipV="1">
              <a:off x="301203" y="609305"/>
              <a:ext cx="1" cy="362954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90" name="Line"/>
            <p:cNvSpPr/>
            <p:nvPr/>
          </p:nvSpPr>
          <p:spPr>
            <a:xfrm flipV="1">
              <a:off x="592475" y="917381"/>
              <a:ext cx="379677" cy="253747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91" name="Line"/>
            <p:cNvSpPr/>
            <p:nvPr/>
          </p:nvSpPr>
          <p:spPr>
            <a:xfrm>
              <a:off x="592475" y="428076"/>
              <a:ext cx="361309" cy="171171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3293" name="Algorithm: Start a DFS at every node (except if it’s already been visited) and mark all reachable nodes as being part of the same component."/>
          <p:cNvSpPr txBox="1"/>
          <p:nvPr/>
        </p:nvSpPr>
        <p:spPr>
          <a:xfrm>
            <a:off x="58831" y="163427"/>
            <a:ext cx="12887137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Algorithm: Start a DFS at every node (except if it’s already been visited) and mark all reachable nodes as being part of the same component. </a:t>
            </a:r>
          </a:p>
        </p:txBody>
      </p:sp>
      <p:sp>
        <p:nvSpPr>
          <p:cNvPr id="3294" name="0"/>
          <p:cNvSpPr txBox="1"/>
          <p:nvPr/>
        </p:nvSpPr>
        <p:spPr>
          <a:xfrm>
            <a:off x="6225623" y="2827303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295" name="0"/>
          <p:cNvSpPr txBox="1"/>
          <p:nvPr/>
        </p:nvSpPr>
        <p:spPr>
          <a:xfrm>
            <a:off x="4089493" y="3823476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296" name="0"/>
          <p:cNvSpPr txBox="1"/>
          <p:nvPr/>
        </p:nvSpPr>
        <p:spPr>
          <a:xfrm>
            <a:off x="7643987" y="4557257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297" name="0"/>
          <p:cNvSpPr txBox="1"/>
          <p:nvPr/>
        </p:nvSpPr>
        <p:spPr>
          <a:xfrm>
            <a:off x="8492565" y="2913112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298" name="0"/>
          <p:cNvSpPr txBox="1"/>
          <p:nvPr/>
        </p:nvSpPr>
        <p:spPr>
          <a:xfrm>
            <a:off x="4774076" y="2228529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299" name="1"/>
          <p:cNvSpPr txBox="1"/>
          <p:nvPr/>
        </p:nvSpPr>
        <p:spPr>
          <a:xfrm>
            <a:off x="5786648" y="4946649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300" name="1"/>
          <p:cNvSpPr txBox="1"/>
          <p:nvPr/>
        </p:nvSpPr>
        <p:spPr>
          <a:xfrm>
            <a:off x="5192071" y="6303612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301" name="1"/>
          <p:cNvSpPr txBox="1"/>
          <p:nvPr/>
        </p:nvSpPr>
        <p:spPr>
          <a:xfrm>
            <a:off x="4203905" y="6856999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3" name="Group"/>
          <p:cNvGrpSpPr/>
          <p:nvPr/>
        </p:nvGrpSpPr>
        <p:grpSpPr>
          <a:xfrm>
            <a:off x="1256686" y="2759169"/>
            <a:ext cx="10491428" cy="5263605"/>
            <a:chOff x="0" y="77985"/>
            <a:chExt cx="10491427" cy="5263604"/>
          </a:xfrm>
        </p:grpSpPr>
        <p:grpSp>
          <p:nvGrpSpPr>
            <p:cNvPr id="3309" name="Group"/>
            <p:cNvGrpSpPr/>
            <p:nvPr/>
          </p:nvGrpSpPr>
          <p:grpSpPr>
            <a:xfrm>
              <a:off x="0" y="430172"/>
              <a:ext cx="1540497" cy="1581565"/>
              <a:chOff x="0" y="0"/>
              <a:chExt cx="1540496" cy="1581564"/>
            </a:xfrm>
          </p:grpSpPr>
          <p:sp>
            <p:nvSpPr>
              <p:cNvPr id="3303" name="1"/>
              <p:cNvSpPr/>
              <p:nvPr/>
            </p:nvSpPr>
            <p:spPr>
              <a:xfrm>
                <a:off x="0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304" name="7"/>
              <p:cNvSpPr/>
              <p:nvPr/>
            </p:nvSpPr>
            <p:spPr>
              <a:xfrm>
                <a:off x="0" y="979156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  <p:sp>
            <p:nvSpPr>
              <p:cNvPr id="3305" name="11"/>
              <p:cNvSpPr/>
              <p:nvPr/>
            </p:nvSpPr>
            <p:spPr>
              <a:xfrm>
                <a:off x="938088" y="44907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7463">
                  <a:defRPr sz="2392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  <p:sp>
            <p:nvSpPr>
              <p:cNvPr id="3306" name="Line"/>
              <p:cNvSpPr/>
              <p:nvPr/>
            </p:nvSpPr>
            <p:spPr>
              <a:xfrm flipV="1">
                <a:off x="301203" y="609305"/>
                <a:ext cx="1" cy="36295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307" name="Line"/>
              <p:cNvSpPr/>
              <p:nvPr/>
            </p:nvSpPr>
            <p:spPr>
              <a:xfrm flipV="1">
                <a:off x="592475" y="917381"/>
                <a:ext cx="379677" cy="253747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308" name="Line"/>
              <p:cNvSpPr/>
              <p:nvPr/>
            </p:nvSpPr>
            <p:spPr>
              <a:xfrm>
                <a:off x="592475" y="428076"/>
                <a:ext cx="361309" cy="171171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3317" name="Group"/>
            <p:cNvGrpSpPr/>
            <p:nvPr/>
          </p:nvGrpSpPr>
          <p:grpSpPr>
            <a:xfrm>
              <a:off x="2978688" y="2794261"/>
              <a:ext cx="2831794" cy="2547329"/>
              <a:chOff x="0" y="0"/>
              <a:chExt cx="2831792" cy="2547328"/>
            </a:xfrm>
          </p:grpSpPr>
          <p:sp>
            <p:nvSpPr>
              <p:cNvPr id="3310" name="1"/>
              <p:cNvSpPr/>
              <p:nvPr/>
            </p:nvSpPr>
            <p:spPr>
              <a:xfrm>
                <a:off x="1436250" y="0"/>
                <a:ext cx="602409" cy="602408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311" name="5"/>
              <p:cNvSpPr/>
              <p:nvPr/>
            </p:nvSpPr>
            <p:spPr>
              <a:xfrm>
                <a:off x="1142305" y="1297431"/>
                <a:ext cx="602409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3312" name="17"/>
              <p:cNvSpPr/>
              <p:nvPr/>
            </p:nvSpPr>
            <p:spPr>
              <a:xfrm>
                <a:off x="0" y="1944920"/>
                <a:ext cx="602408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17</a:t>
                </a:r>
              </a:p>
            </p:txBody>
          </p:sp>
          <p:sp>
            <p:nvSpPr>
              <p:cNvPr id="3313" name="16"/>
              <p:cNvSpPr/>
              <p:nvPr/>
            </p:nvSpPr>
            <p:spPr>
              <a:xfrm>
                <a:off x="2229384" y="1020894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16</a:t>
                </a:r>
              </a:p>
            </p:txBody>
          </p:sp>
          <p:sp>
            <p:nvSpPr>
              <p:cNvPr id="3314" name="Line"/>
              <p:cNvSpPr/>
              <p:nvPr/>
            </p:nvSpPr>
            <p:spPr>
              <a:xfrm flipV="1">
                <a:off x="571700" y="1761001"/>
                <a:ext cx="626846" cy="364919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315" name="Line"/>
              <p:cNvSpPr/>
              <p:nvPr/>
            </p:nvSpPr>
            <p:spPr>
              <a:xfrm flipV="1">
                <a:off x="1550857" y="592682"/>
                <a:ext cx="133632" cy="715679"/>
              </a:xfrm>
              <a:prstGeom prst="line">
                <a:avLst/>
              </a:prstGeom>
              <a:noFill/>
              <a:ln w="38100" cap="flat">
                <a:solidFill>
                  <a:srgbClr val="918CFF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316" name="Line"/>
              <p:cNvSpPr/>
              <p:nvPr/>
            </p:nvSpPr>
            <p:spPr>
              <a:xfrm flipV="1">
                <a:off x="1751526" y="1418570"/>
                <a:ext cx="467228" cy="119996"/>
              </a:xfrm>
              <a:prstGeom prst="line">
                <a:avLst/>
              </a:prstGeom>
              <a:noFill/>
              <a:ln w="38100" cap="flat">
                <a:solidFill>
                  <a:srgbClr val="918C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3318" name="12"/>
            <p:cNvSpPr/>
            <p:nvPr/>
          </p:nvSpPr>
          <p:spPr>
            <a:xfrm>
              <a:off x="481109" y="3184836"/>
              <a:ext cx="602409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31622">
                <a:defRPr sz="2366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grpSp>
          <p:nvGrpSpPr>
            <p:cNvPr id="3331" name="Group"/>
            <p:cNvGrpSpPr/>
            <p:nvPr/>
          </p:nvGrpSpPr>
          <p:grpSpPr>
            <a:xfrm>
              <a:off x="3094303" y="77985"/>
              <a:ext cx="4447167" cy="2187316"/>
              <a:chOff x="0" y="0"/>
              <a:chExt cx="4447166" cy="2187314"/>
            </a:xfrm>
          </p:grpSpPr>
          <p:sp>
            <p:nvSpPr>
              <p:cNvPr id="3319" name="4"/>
              <p:cNvSpPr/>
              <p:nvPr/>
            </p:nvSpPr>
            <p:spPr>
              <a:xfrm>
                <a:off x="373406" y="0"/>
                <a:ext cx="602409" cy="602408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3320" name="0"/>
              <p:cNvSpPr/>
              <p:nvPr/>
            </p:nvSpPr>
            <p:spPr>
              <a:xfrm>
                <a:off x="1742707" y="571823"/>
                <a:ext cx="602409" cy="602408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3321" name="8"/>
              <p:cNvSpPr/>
              <p:nvPr/>
            </p:nvSpPr>
            <p:spPr>
              <a:xfrm>
                <a:off x="0" y="1441169"/>
                <a:ext cx="602408" cy="602409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3322" name="14"/>
              <p:cNvSpPr/>
              <p:nvPr/>
            </p:nvSpPr>
            <p:spPr>
              <a:xfrm>
                <a:off x="2732131" y="1584906"/>
                <a:ext cx="602408" cy="602409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14</a:t>
                </a:r>
              </a:p>
            </p:txBody>
          </p:sp>
          <p:sp>
            <p:nvSpPr>
              <p:cNvPr id="3323" name="13"/>
              <p:cNvSpPr/>
              <p:nvPr/>
            </p:nvSpPr>
            <p:spPr>
              <a:xfrm>
                <a:off x="3844758" y="682153"/>
                <a:ext cx="602409" cy="602409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13</a:t>
                </a:r>
              </a:p>
            </p:txBody>
          </p:sp>
          <p:sp>
            <p:nvSpPr>
              <p:cNvPr id="3324" name="Line"/>
              <p:cNvSpPr/>
              <p:nvPr/>
            </p:nvSpPr>
            <p:spPr>
              <a:xfrm flipV="1">
                <a:off x="552824" y="1035658"/>
                <a:ext cx="1213024" cy="607195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325" name="Line"/>
              <p:cNvSpPr/>
              <p:nvPr/>
            </p:nvSpPr>
            <p:spPr>
              <a:xfrm flipV="1">
                <a:off x="402616" y="593805"/>
                <a:ext cx="173897" cy="868039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326" name="Line"/>
              <p:cNvSpPr/>
              <p:nvPr/>
            </p:nvSpPr>
            <p:spPr>
              <a:xfrm>
                <a:off x="960828" y="428678"/>
                <a:ext cx="788551" cy="334358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327" name="Line"/>
              <p:cNvSpPr/>
              <p:nvPr/>
            </p:nvSpPr>
            <p:spPr>
              <a:xfrm>
                <a:off x="584747" y="1818513"/>
                <a:ext cx="2136569" cy="69744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328" name="Line"/>
              <p:cNvSpPr/>
              <p:nvPr/>
            </p:nvSpPr>
            <p:spPr>
              <a:xfrm flipV="1">
                <a:off x="3288751" y="1175131"/>
                <a:ext cx="622596" cy="565045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329" name="Line"/>
              <p:cNvSpPr/>
              <p:nvPr/>
            </p:nvSpPr>
            <p:spPr>
              <a:xfrm>
                <a:off x="2260800" y="1078826"/>
                <a:ext cx="579041" cy="568372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330" name="Line"/>
              <p:cNvSpPr/>
              <p:nvPr/>
            </p:nvSpPr>
            <p:spPr>
              <a:xfrm>
                <a:off x="2336465" y="867017"/>
                <a:ext cx="1483214" cy="87830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3342" name="Group"/>
            <p:cNvGrpSpPr/>
            <p:nvPr/>
          </p:nvGrpSpPr>
          <p:grpSpPr>
            <a:xfrm>
              <a:off x="6791302" y="1418231"/>
              <a:ext cx="3700126" cy="2768077"/>
              <a:chOff x="0" y="0"/>
              <a:chExt cx="3700124" cy="2768076"/>
            </a:xfrm>
          </p:grpSpPr>
          <p:sp>
            <p:nvSpPr>
              <p:cNvPr id="3332" name="15"/>
              <p:cNvSpPr/>
              <p:nvPr/>
            </p:nvSpPr>
            <p:spPr>
              <a:xfrm>
                <a:off x="1608675" y="663638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  <p:sp>
            <p:nvSpPr>
              <p:cNvPr id="3333" name="9"/>
              <p:cNvSpPr/>
              <p:nvPr/>
            </p:nvSpPr>
            <p:spPr>
              <a:xfrm>
                <a:off x="1756209" y="2165668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  <p:sp>
            <p:nvSpPr>
              <p:cNvPr id="3334" name="10"/>
              <p:cNvSpPr/>
              <p:nvPr/>
            </p:nvSpPr>
            <p:spPr>
              <a:xfrm>
                <a:off x="3097717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3335" name="3"/>
              <p:cNvSpPr/>
              <p:nvPr/>
            </p:nvSpPr>
            <p:spPr>
              <a:xfrm>
                <a:off x="0" y="1419595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3336" name="2"/>
              <p:cNvSpPr/>
              <p:nvPr/>
            </p:nvSpPr>
            <p:spPr>
              <a:xfrm>
                <a:off x="3097717" y="1193722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3337" name="Line"/>
              <p:cNvSpPr/>
              <p:nvPr/>
            </p:nvSpPr>
            <p:spPr>
              <a:xfrm flipV="1">
                <a:off x="2312630" y="1718908"/>
                <a:ext cx="854764" cy="60863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338" name="Line"/>
              <p:cNvSpPr/>
              <p:nvPr/>
            </p:nvSpPr>
            <p:spPr>
              <a:xfrm flipV="1">
                <a:off x="2141888" y="448961"/>
                <a:ext cx="992325" cy="36287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339" name="Line"/>
              <p:cNvSpPr/>
              <p:nvPr/>
            </p:nvSpPr>
            <p:spPr>
              <a:xfrm flipH="1" flipV="1">
                <a:off x="1930640" y="1254462"/>
                <a:ext cx="81575" cy="926673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340" name="Line"/>
              <p:cNvSpPr/>
              <p:nvPr/>
            </p:nvSpPr>
            <p:spPr>
              <a:xfrm>
                <a:off x="578638" y="1846122"/>
                <a:ext cx="1199630" cy="50853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341" name="Line"/>
              <p:cNvSpPr/>
              <p:nvPr/>
            </p:nvSpPr>
            <p:spPr>
              <a:xfrm>
                <a:off x="2192167" y="1055702"/>
                <a:ext cx="938945" cy="29260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3350" name="Group"/>
          <p:cNvGrpSpPr/>
          <p:nvPr/>
        </p:nvGrpSpPr>
        <p:grpSpPr>
          <a:xfrm>
            <a:off x="1256686" y="3111356"/>
            <a:ext cx="1540497" cy="1581565"/>
            <a:chOff x="0" y="0"/>
            <a:chExt cx="1540496" cy="1581564"/>
          </a:xfrm>
        </p:grpSpPr>
        <p:sp>
          <p:nvSpPr>
            <p:cNvPr id="3344" name="6"/>
            <p:cNvSpPr/>
            <p:nvPr/>
          </p:nvSpPr>
          <p:spPr>
            <a:xfrm>
              <a:off x="0" y="0"/>
              <a:ext cx="602408" cy="602408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345" name="7"/>
            <p:cNvSpPr/>
            <p:nvPr/>
          </p:nvSpPr>
          <p:spPr>
            <a:xfrm>
              <a:off x="0" y="979156"/>
              <a:ext cx="602408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346" name="11"/>
            <p:cNvSpPr/>
            <p:nvPr/>
          </p:nvSpPr>
          <p:spPr>
            <a:xfrm>
              <a:off x="938088" y="449071"/>
              <a:ext cx="602409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37463">
                <a:defRPr sz="2392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3347" name="Line"/>
            <p:cNvSpPr/>
            <p:nvPr/>
          </p:nvSpPr>
          <p:spPr>
            <a:xfrm flipV="1">
              <a:off x="301203" y="609305"/>
              <a:ext cx="1" cy="362954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348" name="Line"/>
            <p:cNvSpPr/>
            <p:nvPr/>
          </p:nvSpPr>
          <p:spPr>
            <a:xfrm flipV="1">
              <a:off x="592475" y="917381"/>
              <a:ext cx="379677" cy="253747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349" name="Line"/>
            <p:cNvSpPr/>
            <p:nvPr/>
          </p:nvSpPr>
          <p:spPr>
            <a:xfrm>
              <a:off x="592475" y="428076"/>
              <a:ext cx="361309" cy="171171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3351" name="Algorithm: Start a DFS at every node (except if it’s already been visited) and mark all reachable nodes as being part of the same component."/>
          <p:cNvSpPr txBox="1"/>
          <p:nvPr/>
        </p:nvSpPr>
        <p:spPr>
          <a:xfrm>
            <a:off x="58831" y="163427"/>
            <a:ext cx="12887137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Algorithm: Start a DFS at every node (except if it’s already been visited) and mark all reachable nodes as being part of the same component. </a:t>
            </a:r>
          </a:p>
        </p:txBody>
      </p:sp>
      <p:sp>
        <p:nvSpPr>
          <p:cNvPr id="3352" name="0"/>
          <p:cNvSpPr txBox="1"/>
          <p:nvPr/>
        </p:nvSpPr>
        <p:spPr>
          <a:xfrm>
            <a:off x="6225623" y="2827303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353" name="0"/>
          <p:cNvSpPr txBox="1"/>
          <p:nvPr/>
        </p:nvSpPr>
        <p:spPr>
          <a:xfrm>
            <a:off x="4089493" y="3823476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354" name="0"/>
          <p:cNvSpPr txBox="1"/>
          <p:nvPr/>
        </p:nvSpPr>
        <p:spPr>
          <a:xfrm>
            <a:off x="7643987" y="4557257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355" name="0"/>
          <p:cNvSpPr txBox="1"/>
          <p:nvPr/>
        </p:nvSpPr>
        <p:spPr>
          <a:xfrm>
            <a:off x="8492565" y="2913112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356" name="0"/>
          <p:cNvSpPr txBox="1"/>
          <p:nvPr/>
        </p:nvSpPr>
        <p:spPr>
          <a:xfrm>
            <a:off x="4774076" y="2228529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357" name="1"/>
          <p:cNvSpPr txBox="1"/>
          <p:nvPr/>
        </p:nvSpPr>
        <p:spPr>
          <a:xfrm>
            <a:off x="5786648" y="4946649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358" name="1"/>
          <p:cNvSpPr txBox="1"/>
          <p:nvPr/>
        </p:nvSpPr>
        <p:spPr>
          <a:xfrm>
            <a:off x="5192071" y="6303612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359" name="1"/>
          <p:cNvSpPr txBox="1"/>
          <p:nvPr/>
        </p:nvSpPr>
        <p:spPr>
          <a:xfrm>
            <a:off x="4203905" y="6856999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1" name="Group"/>
          <p:cNvGrpSpPr/>
          <p:nvPr/>
        </p:nvGrpSpPr>
        <p:grpSpPr>
          <a:xfrm>
            <a:off x="1256686" y="2759169"/>
            <a:ext cx="10491428" cy="5263605"/>
            <a:chOff x="0" y="77985"/>
            <a:chExt cx="10491427" cy="5263604"/>
          </a:xfrm>
        </p:grpSpPr>
        <p:grpSp>
          <p:nvGrpSpPr>
            <p:cNvPr id="3367" name="Group"/>
            <p:cNvGrpSpPr/>
            <p:nvPr/>
          </p:nvGrpSpPr>
          <p:grpSpPr>
            <a:xfrm>
              <a:off x="0" y="430172"/>
              <a:ext cx="1540497" cy="1581565"/>
              <a:chOff x="0" y="0"/>
              <a:chExt cx="1540496" cy="1581564"/>
            </a:xfrm>
          </p:grpSpPr>
          <p:sp>
            <p:nvSpPr>
              <p:cNvPr id="3361" name="1"/>
              <p:cNvSpPr/>
              <p:nvPr/>
            </p:nvSpPr>
            <p:spPr>
              <a:xfrm>
                <a:off x="0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362" name="7"/>
              <p:cNvSpPr/>
              <p:nvPr/>
            </p:nvSpPr>
            <p:spPr>
              <a:xfrm>
                <a:off x="0" y="979156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  <p:sp>
            <p:nvSpPr>
              <p:cNvPr id="3363" name="11"/>
              <p:cNvSpPr/>
              <p:nvPr/>
            </p:nvSpPr>
            <p:spPr>
              <a:xfrm>
                <a:off x="938088" y="44907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7463">
                  <a:defRPr sz="2392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  <p:sp>
            <p:nvSpPr>
              <p:cNvPr id="3364" name="Line"/>
              <p:cNvSpPr/>
              <p:nvPr/>
            </p:nvSpPr>
            <p:spPr>
              <a:xfrm flipV="1">
                <a:off x="301203" y="609305"/>
                <a:ext cx="1" cy="36295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365" name="Line"/>
              <p:cNvSpPr/>
              <p:nvPr/>
            </p:nvSpPr>
            <p:spPr>
              <a:xfrm flipV="1">
                <a:off x="592475" y="917381"/>
                <a:ext cx="379677" cy="253747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366" name="Line"/>
              <p:cNvSpPr/>
              <p:nvPr/>
            </p:nvSpPr>
            <p:spPr>
              <a:xfrm>
                <a:off x="592475" y="428076"/>
                <a:ext cx="361309" cy="171171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3375" name="Group"/>
            <p:cNvGrpSpPr/>
            <p:nvPr/>
          </p:nvGrpSpPr>
          <p:grpSpPr>
            <a:xfrm>
              <a:off x="2978688" y="2794261"/>
              <a:ext cx="2831794" cy="2547329"/>
              <a:chOff x="0" y="0"/>
              <a:chExt cx="2831792" cy="2547328"/>
            </a:xfrm>
          </p:grpSpPr>
          <p:sp>
            <p:nvSpPr>
              <p:cNvPr id="3368" name="1"/>
              <p:cNvSpPr/>
              <p:nvPr/>
            </p:nvSpPr>
            <p:spPr>
              <a:xfrm>
                <a:off x="1436250" y="0"/>
                <a:ext cx="602409" cy="602408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369" name="5"/>
              <p:cNvSpPr/>
              <p:nvPr/>
            </p:nvSpPr>
            <p:spPr>
              <a:xfrm>
                <a:off x="1142305" y="1297431"/>
                <a:ext cx="602409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3370" name="17"/>
              <p:cNvSpPr/>
              <p:nvPr/>
            </p:nvSpPr>
            <p:spPr>
              <a:xfrm>
                <a:off x="0" y="1944920"/>
                <a:ext cx="602408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17</a:t>
                </a:r>
              </a:p>
            </p:txBody>
          </p:sp>
          <p:sp>
            <p:nvSpPr>
              <p:cNvPr id="3371" name="16"/>
              <p:cNvSpPr/>
              <p:nvPr/>
            </p:nvSpPr>
            <p:spPr>
              <a:xfrm>
                <a:off x="2229384" y="1020894"/>
                <a:ext cx="602409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16</a:t>
                </a:r>
              </a:p>
            </p:txBody>
          </p:sp>
          <p:sp>
            <p:nvSpPr>
              <p:cNvPr id="3372" name="Line"/>
              <p:cNvSpPr/>
              <p:nvPr/>
            </p:nvSpPr>
            <p:spPr>
              <a:xfrm flipV="1">
                <a:off x="571700" y="1761001"/>
                <a:ext cx="626846" cy="364919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373" name="Line"/>
              <p:cNvSpPr/>
              <p:nvPr/>
            </p:nvSpPr>
            <p:spPr>
              <a:xfrm flipV="1">
                <a:off x="1550857" y="592682"/>
                <a:ext cx="133632" cy="715679"/>
              </a:xfrm>
              <a:prstGeom prst="line">
                <a:avLst/>
              </a:prstGeom>
              <a:noFill/>
              <a:ln w="38100" cap="flat">
                <a:solidFill>
                  <a:srgbClr val="918CFF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374" name="Line"/>
              <p:cNvSpPr/>
              <p:nvPr/>
            </p:nvSpPr>
            <p:spPr>
              <a:xfrm flipV="1">
                <a:off x="1751526" y="1418570"/>
                <a:ext cx="467228" cy="119996"/>
              </a:xfrm>
              <a:prstGeom prst="line">
                <a:avLst/>
              </a:prstGeom>
              <a:noFill/>
              <a:ln w="38100" cap="flat">
                <a:solidFill>
                  <a:srgbClr val="918C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3376" name="12"/>
            <p:cNvSpPr/>
            <p:nvPr/>
          </p:nvSpPr>
          <p:spPr>
            <a:xfrm>
              <a:off x="481109" y="3184836"/>
              <a:ext cx="602409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31622">
                <a:defRPr sz="2366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grpSp>
          <p:nvGrpSpPr>
            <p:cNvPr id="3389" name="Group"/>
            <p:cNvGrpSpPr/>
            <p:nvPr/>
          </p:nvGrpSpPr>
          <p:grpSpPr>
            <a:xfrm>
              <a:off x="3094303" y="77985"/>
              <a:ext cx="4447167" cy="2187316"/>
              <a:chOff x="0" y="0"/>
              <a:chExt cx="4447166" cy="2187314"/>
            </a:xfrm>
          </p:grpSpPr>
          <p:sp>
            <p:nvSpPr>
              <p:cNvPr id="3377" name="4"/>
              <p:cNvSpPr/>
              <p:nvPr/>
            </p:nvSpPr>
            <p:spPr>
              <a:xfrm>
                <a:off x="373406" y="0"/>
                <a:ext cx="602409" cy="602408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3378" name="0"/>
              <p:cNvSpPr/>
              <p:nvPr/>
            </p:nvSpPr>
            <p:spPr>
              <a:xfrm>
                <a:off x="1742707" y="571823"/>
                <a:ext cx="602409" cy="602408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3379" name="8"/>
              <p:cNvSpPr/>
              <p:nvPr/>
            </p:nvSpPr>
            <p:spPr>
              <a:xfrm>
                <a:off x="0" y="1441169"/>
                <a:ext cx="602408" cy="602409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3380" name="14"/>
              <p:cNvSpPr/>
              <p:nvPr/>
            </p:nvSpPr>
            <p:spPr>
              <a:xfrm>
                <a:off x="2732131" y="1584906"/>
                <a:ext cx="602408" cy="602409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14</a:t>
                </a:r>
              </a:p>
            </p:txBody>
          </p:sp>
          <p:sp>
            <p:nvSpPr>
              <p:cNvPr id="3381" name="13"/>
              <p:cNvSpPr/>
              <p:nvPr/>
            </p:nvSpPr>
            <p:spPr>
              <a:xfrm>
                <a:off x="3844758" y="682153"/>
                <a:ext cx="602409" cy="602409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13</a:t>
                </a:r>
              </a:p>
            </p:txBody>
          </p:sp>
          <p:sp>
            <p:nvSpPr>
              <p:cNvPr id="3382" name="Line"/>
              <p:cNvSpPr/>
              <p:nvPr/>
            </p:nvSpPr>
            <p:spPr>
              <a:xfrm flipV="1">
                <a:off x="552824" y="1035658"/>
                <a:ext cx="1213024" cy="607195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383" name="Line"/>
              <p:cNvSpPr/>
              <p:nvPr/>
            </p:nvSpPr>
            <p:spPr>
              <a:xfrm flipV="1">
                <a:off x="402616" y="593805"/>
                <a:ext cx="173897" cy="868039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384" name="Line"/>
              <p:cNvSpPr/>
              <p:nvPr/>
            </p:nvSpPr>
            <p:spPr>
              <a:xfrm>
                <a:off x="960828" y="428678"/>
                <a:ext cx="788551" cy="334358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385" name="Line"/>
              <p:cNvSpPr/>
              <p:nvPr/>
            </p:nvSpPr>
            <p:spPr>
              <a:xfrm>
                <a:off x="584747" y="1818513"/>
                <a:ext cx="2136569" cy="69744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386" name="Line"/>
              <p:cNvSpPr/>
              <p:nvPr/>
            </p:nvSpPr>
            <p:spPr>
              <a:xfrm flipV="1">
                <a:off x="3288751" y="1175131"/>
                <a:ext cx="622596" cy="565045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387" name="Line"/>
              <p:cNvSpPr/>
              <p:nvPr/>
            </p:nvSpPr>
            <p:spPr>
              <a:xfrm>
                <a:off x="2260800" y="1078826"/>
                <a:ext cx="579041" cy="568372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388" name="Line"/>
              <p:cNvSpPr/>
              <p:nvPr/>
            </p:nvSpPr>
            <p:spPr>
              <a:xfrm>
                <a:off x="2336465" y="867017"/>
                <a:ext cx="1483214" cy="87830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3400" name="Group"/>
            <p:cNvGrpSpPr/>
            <p:nvPr/>
          </p:nvGrpSpPr>
          <p:grpSpPr>
            <a:xfrm>
              <a:off x="6791302" y="1418231"/>
              <a:ext cx="3700126" cy="2768077"/>
              <a:chOff x="0" y="0"/>
              <a:chExt cx="3700124" cy="2768076"/>
            </a:xfrm>
          </p:grpSpPr>
          <p:sp>
            <p:nvSpPr>
              <p:cNvPr id="3390" name="15"/>
              <p:cNvSpPr/>
              <p:nvPr/>
            </p:nvSpPr>
            <p:spPr>
              <a:xfrm>
                <a:off x="1608675" y="663638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  <p:sp>
            <p:nvSpPr>
              <p:cNvPr id="3391" name="9"/>
              <p:cNvSpPr/>
              <p:nvPr/>
            </p:nvSpPr>
            <p:spPr>
              <a:xfrm>
                <a:off x="1756209" y="2165668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  <p:sp>
            <p:nvSpPr>
              <p:cNvPr id="3392" name="10"/>
              <p:cNvSpPr/>
              <p:nvPr/>
            </p:nvSpPr>
            <p:spPr>
              <a:xfrm>
                <a:off x="3097717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3393" name="3"/>
              <p:cNvSpPr/>
              <p:nvPr/>
            </p:nvSpPr>
            <p:spPr>
              <a:xfrm>
                <a:off x="0" y="1419595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3394" name="2"/>
              <p:cNvSpPr/>
              <p:nvPr/>
            </p:nvSpPr>
            <p:spPr>
              <a:xfrm>
                <a:off x="3097717" y="1193722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3395" name="Line"/>
              <p:cNvSpPr/>
              <p:nvPr/>
            </p:nvSpPr>
            <p:spPr>
              <a:xfrm flipV="1">
                <a:off x="2312630" y="1718908"/>
                <a:ext cx="854764" cy="60863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396" name="Line"/>
              <p:cNvSpPr/>
              <p:nvPr/>
            </p:nvSpPr>
            <p:spPr>
              <a:xfrm flipV="1">
                <a:off x="2141888" y="448961"/>
                <a:ext cx="992325" cy="36287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397" name="Line"/>
              <p:cNvSpPr/>
              <p:nvPr/>
            </p:nvSpPr>
            <p:spPr>
              <a:xfrm flipH="1" flipV="1">
                <a:off x="1930640" y="1254462"/>
                <a:ext cx="81575" cy="926673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398" name="Line"/>
              <p:cNvSpPr/>
              <p:nvPr/>
            </p:nvSpPr>
            <p:spPr>
              <a:xfrm>
                <a:off x="578638" y="1846122"/>
                <a:ext cx="1199630" cy="50853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399" name="Line"/>
              <p:cNvSpPr/>
              <p:nvPr/>
            </p:nvSpPr>
            <p:spPr>
              <a:xfrm>
                <a:off x="2192167" y="1055702"/>
                <a:ext cx="938945" cy="29260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3408" name="Group"/>
          <p:cNvGrpSpPr/>
          <p:nvPr/>
        </p:nvGrpSpPr>
        <p:grpSpPr>
          <a:xfrm>
            <a:off x="1256686" y="3111356"/>
            <a:ext cx="1540497" cy="1581565"/>
            <a:chOff x="0" y="0"/>
            <a:chExt cx="1540496" cy="1581564"/>
          </a:xfrm>
        </p:grpSpPr>
        <p:sp>
          <p:nvSpPr>
            <p:cNvPr id="3402" name="6"/>
            <p:cNvSpPr/>
            <p:nvPr/>
          </p:nvSpPr>
          <p:spPr>
            <a:xfrm>
              <a:off x="0" y="0"/>
              <a:ext cx="602408" cy="602408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403" name="7"/>
            <p:cNvSpPr/>
            <p:nvPr/>
          </p:nvSpPr>
          <p:spPr>
            <a:xfrm>
              <a:off x="0" y="979156"/>
              <a:ext cx="602408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404" name="11"/>
            <p:cNvSpPr/>
            <p:nvPr/>
          </p:nvSpPr>
          <p:spPr>
            <a:xfrm>
              <a:off x="938088" y="449071"/>
              <a:ext cx="602409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37463">
                <a:defRPr sz="2392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3405" name="Line"/>
            <p:cNvSpPr/>
            <p:nvPr/>
          </p:nvSpPr>
          <p:spPr>
            <a:xfrm flipV="1">
              <a:off x="301203" y="609305"/>
              <a:ext cx="1" cy="362954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406" name="Line"/>
            <p:cNvSpPr/>
            <p:nvPr/>
          </p:nvSpPr>
          <p:spPr>
            <a:xfrm flipV="1">
              <a:off x="592475" y="917381"/>
              <a:ext cx="379677" cy="253747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407" name="Line"/>
            <p:cNvSpPr/>
            <p:nvPr/>
          </p:nvSpPr>
          <p:spPr>
            <a:xfrm>
              <a:off x="592475" y="428076"/>
              <a:ext cx="361309" cy="171171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3409" name="Algorithm: Start a DFS at every node (except if it’s already been visited) and mark all reachable nodes as being part of the same component."/>
          <p:cNvSpPr txBox="1"/>
          <p:nvPr/>
        </p:nvSpPr>
        <p:spPr>
          <a:xfrm>
            <a:off x="58831" y="163427"/>
            <a:ext cx="12887137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Algorithm: Start a DFS at every node (except if it’s already been visited) and mark all reachable nodes as being part of the same component. </a:t>
            </a:r>
          </a:p>
        </p:txBody>
      </p:sp>
      <p:sp>
        <p:nvSpPr>
          <p:cNvPr id="3410" name="0"/>
          <p:cNvSpPr txBox="1"/>
          <p:nvPr/>
        </p:nvSpPr>
        <p:spPr>
          <a:xfrm>
            <a:off x="6225623" y="2827303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411" name="0"/>
          <p:cNvSpPr txBox="1"/>
          <p:nvPr/>
        </p:nvSpPr>
        <p:spPr>
          <a:xfrm>
            <a:off x="4089493" y="3823476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412" name="0"/>
          <p:cNvSpPr txBox="1"/>
          <p:nvPr/>
        </p:nvSpPr>
        <p:spPr>
          <a:xfrm>
            <a:off x="7643987" y="4557257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413" name="0"/>
          <p:cNvSpPr txBox="1"/>
          <p:nvPr/>
        </p:nvSpPr>
        <p:spPr>
          <a:xfrm>
            <a:off x="8492565" y="2913112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414" name="0"/>
          <p:cNvSpPr txBox="1"/>
          <p:nvPr/>
        </p:nvSpPr>
        <p:spPr>
          <a:xfrm>
            <a:off x="4774076" y="2228529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415" name="1"/>
          <p:cNvSpPr txBox="1"/>
          <p:nvPr/>
        </p:nvSpPr>
        <p:spPr>
          <a:xfrm>
            <a:off x="5786648" y="4946649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416" name="1"/>
          <p:cNvSpPr txBox="1"/>
          <p:nvPr/>
        </p:nvSpPr>
        <p:spPr>
          <a:xfrm>
            <a:off x="5192071" y="6303612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417" name="1"/>
          <p:cNvSpPr txBox="1"/>
          <p:nvPr/>
        </p:nvSpPr>
        <p:spPr>
          <a:xfrm>
            <a:off x="4203905" y="6856999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418" name="1"/>
          <p:cNvSpPr txBox="1"/>
          <p:nvPr/>
        </p:nvSpPr>
        <p:spPr>
          <a:xfrm>
            <a:off x="6680229" y="5987825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0" name="Group"/>
          <p:cNvGrpSpPr/>
          <p:nvPr/>
        </p:nvGrpSpPr>
        <p:grpSpPr>
          <a:xfrm>
            <a:off x="1256686" y="2759169"/>
            <a:ext cx="10491428" cy="5263605"/>
            <a:chOff x="0" y="77985"/>
            <a:chExt cx="10491427" cy="5263604"/>
          </a:xfrm>
        </p:grpSpPr>
        <p:grpSp>
          <p:nvGrpSpPr>
            <p:cNvPr id="3426" name="Group"/>
            <p:cNvGrpSpPr/>
            <p:nvPr/>
          </p:nvGrpSpPr>
          <p:grpSpPr>
            <a:xfrm>
              <a:off x="0" y="430172"/>
              <a:ext cx="1540497" cy="1581565"/>
              <a:chOff x="0" y="0"/>
              <a:chExt cx="1540496" cy="1581564"/>
            </a:xfrm>
          </p:grpSpPr>
          <p:sp>
            <p:nvSpPr>
              <p:cNvPr id="3420" name="1"/>
              <p:cNvSpPr/>
              <p:nvPr/>
            </p:nvSpPr>
            <p:spPr>
              <a:xfrm>
                <a:off x="0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421" name="7"/>
              <p:cNvSpPr/>
              <p:nvPr/>
            </p:nvSpPr>
            <p:spPr>
              <a:xfrm>
                <a:off x="0" y="979156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  <p:sp>
            <p:nvSpPr>
              <p:cNvPr id="3422" name="11"/>
              <p:cNvSpPr/>
              <p:nvPr/>
            </p:nvSpPr>
            <p:spPr>
              <a:xfrm>
                <a:off x="938088" y="44907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7463">
                  <a:defRPr sz="2392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  <p:sp>
            <p:nvSpPr>
              <p:cNvPr id="3423" name="Line"/>
              <p:cNvSpPr/>
              <p:nvPr/>
            </p:nvSpPr>
            <p:spPr>
              <a:xfrm flipV="1">
                <a:off x="301203" y="609305"/>
                <a:ext cx="1" cy="36295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424" name="Line"/>
              <p:cNvSpPr/>
              <p:nvPr/>
            </p:nvSpPr>
            <p:spPr>
              <a:xfrm flipV="1">
                <a:off x="592475" y="917381"/>
                <a:ext cx="379677" cy="253747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425" name="Line"/>
              <p:cNvSpPr/>
              <p:nvPr/>
            </p:nvSpPr>
            <p:spPr>
              <a:xfrm>
                <a:off x="592475" y="428076"/>
                <a:ext cx="361309" cy="171171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3434" name="Group"/>
            <p:cNvGrpSpPr/>
            <p:nvPr/>
          </p:nvGrpSpPr>
          <p:grpSpPr>
            <a:xfrm>
              <a:off x="2978688" y="2794261"/>
              <a:ext cx="2831794" cy="2547329"/>
              <a:chOff x="0" y="0"/>
              <a:chExt cx="2831792" cy="2547328"/>
            </a:xfrm>
          </p:grpSpPr>
          <p:sp>
            <p:nvSpPr>
              <p:cNvPr id="3427" name="1"/>
              <p:cNvSpPr/>
              <p:nvPr/>
            </p:nvSpPr>
            <p:spPr>
              <a:xfrm>
                <a:off x="1436250" y="0"/>
                <a:ext cx="602409" cy="602408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428" name="5"/>
              <p:cNvSpPr/>
              <p:nvPr/>
            </p:nvSpPr>
            <p:spPr>
              <a:xfrm>
                <a:off x="1142305" y="1297431"/>
                <a:ext cx="602409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3429" name="17"/>
              <p:cNvSpPr/>
              <p:nvPr/>
            </p:nvSpPr>
            <p:spPr>
              <a:xfrm>
                <a:off x="0" y="1944920"/>
                <a:ext cx="602408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17</a:t>
                </a:r>
              </a:p>
            </p:txBody>
          </p:sp>
          <p:sp>
            <p:nvSpPr>
              <p:cNvPr id="3430" name="16"/>
              <p:cNvSpPr/>
              <p:nvPr/>
            </p:nvSpPr>
            <p:spPr>
              <a:xfrm>
                <a:off x="2229384" y="1020894"/>
                <a:ext cx="602409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16</a:t>
                </a:r>
              </a:p>
            </p:txBody>
          </p:sp>
          <p:sp>
            <p:nvSpPr>
              <p:cNvPr id="3431" name="Line"/>
              <p:cNvSpPr/>
              <p:nvPr/>
            </p:nvSpPr>
            <p:spPr>
              <a:xfrm flipV="1">
                <a:off x="571700" y="1761001"/>
                <a:ext cx="626846" cy="364919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432" name="Line"/>
              <p:cNvSpPr/>
              <p:nvPr/>
            </p:nvSpPr>
            <p:spPr>
              <a:xfrm flipV="1">
                <a:off x="1550857" y="592682"/>
                <a:ext cx="133632" cy="715679"/>
              </a:xfrm>
              <a:prstGeom prst="line">
                <a:avLst/>
              </a:prstGeom>
              <a:noFill/>
              <a:ln w="38100" cap="flat">
                <a:solidFill>
                  <a:srgbClr val="918CFF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433" name="Line"/>
              <p:cNvSpPr/>
              <p:nvPr/>
            </p:nvSpPr>
            <p:spPr>
              <a:xfrm flipV="1">
                <a:off x="1751526" y="1418570"/>
                <a:ext cx="467228" cy="119996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3435" name="12"/>
            <p:cNvSpPr/>
            <p:nvPr/>
          </p:nvSpPr>
          <p:spPr>
            <a:xfrm>
              <a:off x="481109" y="3184836"/>
              <a:ext cx="602409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31622">
                <a:defRPr sz="2366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grpSp>
          <p:nvGrpSpPr>
            <p:cNvPr id="3448" name="Group"/>
            <p:cNvGrpSpPr/>
            <p:nvPr/>
          </p:nvGrpSpPr>
          <p:grpSpPr>
            <a:xfrm>
              <a:off x="3094303" y="77985"/>
              <a:ext cx="4447167" cy="2187316"/>
              <a:chOff x="0" y="0"/>
              <a:chExt cx="4447166" cy="2187314"/>
            </a:xfrm>
          </p:grpSpPr>
          <p:sp>
            <p:nvSpPr>
              <p:cNvPr id="3436" name="4"/>
              <p:cNvSpPr/>
              <p:nvPr/>
            </p:nvSpPr>
            <p:spPr>
              <a:xfrm>
                <a:off x="373406" y="0"/>
                <a:ext cx="602409" cy="602408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3437" name="0"/>
              <p:cNvSpPr/>
              <p:nvPr/>
            </p:nvSpPr>
            <p:spPr>
              <a:xfrm>
                <a:off x="1742707" y="571823"/>
                <a:ext cx="602409" cy="602408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3438" name="8"/>
              <p:cNvSpPr/>
              <p:nvPr/>
            </p:nvSpPr>
            <p:spPr>
              <a:xfrm>
                <a:off x="0" y="1441169"/>
                <a:ext cx="602408" cy="602409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3439" name="14"/>
              <p:cNvSpPr/>
              <p:nvPr/>
            </p:nvSpPr>
            <p:spPr>
              <a:xfrm>
                <a:off x="2732131" y="1584906"/>
                <a:ext cx="602408" cy="602409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14</a:t>
                </a:r>
              </a:p>
            </p:txBody>
          </p:sp>
          <p:sp>
            <p:nvSpPr>
              <p:cNvPr id="3440" name="13"/>
              <p:cNvSpPr/>
              <p:nvPr/>
            </p:nvSpPr>
            <p:spPr>
              <a:xfrm>
                <a:off x="3844758" y="682153"/>
                <a:ext cx="602409" cy="602409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13</a:t>
                </a:r>
              </a:p>
            </p:txBody>
          </p:sp>
          <p:sp>
            <p:nvSpPr>
              <p:cNvPr id="3441" name="Line"/>
              <p:cNvSpPr/>
              <p:nvPr/>
            </p:nvSpPr>
            <p:spPr>
              <a:xfrm flipV="1">
                <a:off x="552824" y="1035658"/>
                <a:ext cx="1213024" cy="607195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442" name="Line"/>
              <p:cNvSpPr/>
              <p:nvPr/>
            </p:nvSpPr>
            <p:spPr>
              <a:xfrm flipV="1">
                <a:off x="402616" y="593805"/>
                <a:ext cx="173897" cy="868039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443" name="Line"/>
              <p:cNvSpPr/>
              <p:nvPr/>
            </p:nvSpPr>
            <p:spPr>
              <a:xfrm>
                <a:off x="960828" y="428678"/>
                <a:ext cx="788551" cy="334358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444" name="Line"/>
              <p:cNvSpPr/>
              <p:nvPr/>
            </p:nvSpPr>
            <p:spPr>
              <a:xfrm>
                <a:off x="584747" y="1818513"/>
                <a:ext cx="2136569" cy="69744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445" name="Line"/>
              <p:cNvSpPr/>
              <p:nvPr/>
            </p:nvSpPr>
            <p:spPr>
              <a:xfrm flipV="1">
                <a:off x="3288751" y="1175131"/>
                <a:ext cx="622596" cy="565045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446" name="Line"/>
              <p:cNvSpPr/>
              <p:nvPr/>
            </p:nvSpPr>
            <p:spPr>
              <a:xfrm>
                <a:off x="2260800" y="1078826"/>
                <a:ext cx="579041" cy="568372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447" name="Line"/>
              <p:cNvSpPr/>
              <p:nvPr/>
            </p:nvSpPr>
            <p:spPr>
              <a:xfrm>
                <a:off x="2336465" y="867017"/>
                <a:ext cx="1483214" cy="87830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3459" name="Group"/>
            <p:cNvGrpSpPr/>
            <p:nvPr/>
          </p:nvGrpSpPr>
          <p:grpSpPr>
            <a:xfrm>
              <a:off x="6791302" y="1418231"/>
              <a:ext cx="3700126" cy="2768077"/>
              <a:chOff x="0" y="0"/>
              <a:chExt cx="3700124" cy="2768076"/>
            </a:xfrm>
          </p:grpSpPr>
          <p:sp>
            <p:nvSpPr>
              <p:cNvPr id="3449" name="15"/>
              <p:cNvSpPr/>
              <p:nvPr/>
            </p:nvSpPr>
            <p:spPr>
              <a:xfrm>
                <a:off x="1608675" y="663638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  <p:sp>
            <p:nvSpPr>
              <p:cNvPr id="3450" name="9"/>
              <p:cNvSpPr/>
              <p:nvPr/>
            </p:nvSpPr>
            <p:spPr>
              <a:xfrm>
                <a:off x="1756209" y="2165668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  <p:sp>
            <p:nvSpPr>
              <p:cNvPr id="3451" name="10"/>
              <p:cNvSpPr/>
              <p:nvPr/>
            </p:nvSpPr>
            <p:spPr>
              <a:xfrm>
                <a:off x="3097717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3452" name="3"/>
              <p:cNvSpPr/>
              <p:nvPr/>
            </p:nvSpPr>
            <p:spPr>
              <a:xfrm>
                <a:off x="0" y="1419595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3453" name="2"/>
              <p:cNvSpPr/>
              <p:nvPr/>
            </p:nvSpPr>
            <p:spPr>
              <a:xfrm>
                <a:off x="3097717" y="1193722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3454" name="Line"/>
              <p:cNvSpPr/>
              <p:nvPr/>
            </p:nvSpPr>
            <p:spPr>
              <a:xfrm flipV="1">
                <a:off x="2312630" y="1718908"/>
                <a:ext cx="854764" cy="60863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455" name="Line"/>
              <p:cNvSpPr/>
              <p:nvPr/>
            </p:nvSpPr>
            <p:spPr>
              <a:xfrm flipV="1">
                <a:off x="2141888" y="448961"/>
                <a:ext cx="992325" cy="36287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456" name="Line"/>
              <p:cNvSpPr/>
              <p:nvPr/>
            </p:nvSpPr>
            <p:spPr>
              <a:xfrm flipH="1" flipV="1">
                <a:off x="1930640" y="1254462"/>
                <a:ext cx="81575" cy="926673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457" name="Line"/>
              <p:cNvSpPr/>
              <p:nvPr/>
            </p:nvSpPr>
            <p:spPr>
              <a:xfrm>
                <a:off x="578638" y="1846122"/>
                <a:ext cx="1199630" cy="50853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458" name="Line"/>
              <p:cNvSpPr/>
              <p:nvPr/>
            </p:nvSpPr>
            <p:spPr>
              <a:xfrm>
                <a:off x="2192167" y="1055702"/>
                <a:ext cx="938945" cy="29260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3467" name="Group"/>
          <p:cNvGrpSpPr/>
          <p:nvPr/>
        </p:nvGrpSpPr>
        <p:grpSpPr>
          <a:xfrm>
            <a:off x="1256686" y="3111356"/>
            <a:ext cx="1540497" cy="1581565"/>
            <a:chOff x="0" y="0"/>
            <a:chExt cx="1540496" cy="1581564"/>
          </a:xfrm>
        </p:grpSpPr>
        <p:sp>
          <p:nvSpPr>
            <p:cNvPr id="3461" name="6"/>
            <p:cNvSpPr/>
            <p:nvPr/>
          </p:nvSpPr>
          <p:spPr>
            <a:xfrm>
              <a:off x="0" y="0"/>
              <a:ext cx="602408" cy="602408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462" name="7"/>
            <p:cNvSpPr/>
            <p:nvPr/>
          </p:nvSpPr>
          <p:spPr>
            <a:xfrm>
              <a:off x="0" y="979156"/>
              <a:ext cx="602408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463" name="11"/>
            <p:cNvSpPr/>
            <p:nvPr/>
          </p:nvSpPr>
          <p:spPr>
            <a:xfrm>
              <a:off x="938088" y="449071"/>
              <a:ext cx="602409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37463">
                <a:defRPr sz="2392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3464" name="Line"/>
            <p:cNvSpPr/>
            <p:nvPr/>
          </p:nvSpPr>
          <p:spPr>
            <a:xfrm flipV="1">
              <a:off x="301203" y="609305"/>
              <a:ext cx="1" cy="362954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465" name="Line"/>
            <p:cNvSpPr/>
            <p:nvPr/>
          </p:nvSpPr>
          <p:spPr>
            <a:xfrm flipV="1">
              <a:off x="592475" y="917381"/>
              <a:ext cx="379677" cy="253747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466" name="Line"/>
            <p:cNvSpPr/>
            <p:nvPr/>
          </p:nvSpPr>
          <p:spPr>
            <a:xfrm>
              <a:off x="592475" y="428076"/>
              <a:ext cx="361309" cy="171171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3468" name="Algorithm: Start a DFS at every node (except if it’s already been visited) and mark all reachable nodes as being part of the same component."/>
          <p:cNvSpPr txBox="1"/>
          <p:nvPr/>
        </p:nvSpPr>
        <p:spPr>
          <a:xfrm>
            <a:off x="58831" y="163427"/>
            <a:ext cx="12887137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Algorithm: Start a DFS at every node (except if it’s already been visited) and mark all reachable nodes as being part of the same component. </a:t>
            </a:r>
          </a:p>
        </p:txBody>
      </p:sp>
      <p:sp>
        <p:nvSpPr>
          <p:cNvPr id="3469" name="0"/>
          <p:cNvSpPr txBox="1"/>
          <p:nvPr/>
        </p:nvSpPr>
        <p:spPr>
          <a:xfrm>
            <a:off x="6225623" y="2827303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470" name="0"/>
          <p:cNvSpPr txBox="1"/>
          <p:nvPr/>
        </p:nvSpPr>
        <p:spPr>
          <a:xfrm>
            <a:off x="4089493" y="3823476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471" name="0"/>
          <p:cNvSpPr txBox="1"/>
          <p:nvPr/>
        </p:nvSpPr>
        <p:spPr>
          <a:xfrm>
            <a:off x="7643987" y="4557257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472" name="0"/>
          <p:cNvSpPr txBox="1"/>
          <p:nvPr/>
        </p:nvSpPr>
        <p:spPr>
          <a:xfrm>
            <a:off x="8492565" y="2913112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473" name="0"/>
          <p:cNvSpPr txBox="1"/>
          <p:nvPr/>
        </p:nvSpPr>
        <p:spPr>
          <a:xfrm>
            <a:off x="4774076" y="2228529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474" name="1"/>
          <p:cNvSpPr txBox="1"/>
          <p:nvPr/>
        </p:nvSpPr>
        <p:spPr>
          <a:xfrm>
            <a:off x="5786648" y="4946649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475" name="1"/>
          <p:cNvSpPr txBox="1"/>
          <p:nvPr/>
        </p:nvSpPr>
        <p:spPr>
          <a:xfrm>
            <a:off x="5192071" y="6303612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476" name="1"/>
          <p:cNvSpPr txBox="1"/>
          <p:nvPr/>
        </p:nvSpPr>
        <p:spPr>
          <a:xfrm>
            <a:off x="4203905" y="6856999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477" name="1"/>
          <p:cNvSpPr txBox="1"/>
          <p:nvPr/>
        </p:nvSpPr>
        <p:spPr>
          <a:xfrm>
            <a:off x="6680229" y="5987825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9" name="Group"/>
          <p:cNvGrpSpPr/>
          <p:nvPr/>
        </p:nvGrpSpPr>
        <p:grpSpPr>
          <a:xfrm>
            <a:off x="1256686" y="2759169"/>
            <a:ext cx="10491428" cy="5263605"/>
            <a:chOff x="0" y="77985"/>
            <a:chExt cx="10491427" cy="5263604"/>
          </a:xfrm>
        </p:grpSpPr>
        <p:grpSp>
          <p:nvGrpSpPr>
            <p:cNvPr id="3485" name="Group"/>
            <p:cNvGrpSpPr/>
            <p:nvPr/>
          </p:nvGrpSpPr>
          <p:grpSpPr>
            <a:xfrm>
              <a:off x="0" y="430172"/>
              <a:ext cx="1540497" cy="1581565"/>
              <a:chOff x="0" y="0"/>
              <a:chExt cx="1540496" cy="1581564"/>
            </a:xfrm>
          </p:grpSpPr>
          <p:sp>
            <p:nvSpPr>
              <p:cNvPr id="3479" name="1"/>
              <p:cNvSpPr/>
              <p:nvPr/>
            </p:nvSpPr>
            <p:spPr>
              <a:xfrm>
                <a:off x="0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480" name="7"/>
              <p:cNvSpPr/>
              <p:nvPr/>
            </p:nvSpPr>
            <p:spPr>
              <a:xfrm>
                <a:off x="0" y="979156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  <p:sp>
            <p:nvSpPr>
              <p:cNvPr id="3481" name="11"/>
              <p:cNvSpPr/>
              <p:nvPr/>
            </p:nvSpPr>
            <p:spPr>
              <a:xfrm>
                <a:off x="938088" y="44907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7463">
                  <a:defRPr sz="2392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  <p:sp>
            <p:nvSpPr>
              <p:cNvPr id="3482" name="Line"/>
              <p:cNvSpPr/>
              <p:nvPr/>
            </p:nvSpPr>
            <p:spPr>
              <a:xfrm flipV="1">
                <a:off x="301203" y="609305"/>
                <a:ext cx="1" cy="36295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483" name="Line"/>
              <p:cNvSpPr/>
              <p:nvPr/>
            </p:nvSpPr>
            <p:spPr>
              <a:xfrm flipV="1">
                <a:off x="592475" y="917381"/>
                <a:ext cx="379677" cy="253747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484" name="Line"/>
              <p:cNvSpPr/>
              <p:nvPr/>
            </p:nvSpPr>
            <p:spPr>
              <a:xfrm>
                <a:off x="592475" y="428076"/>
                <a:ext cx="361309" cy="171171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3493" name="Group"/>
            <p:cNvGrpSpPr/>
            <p:nvPr/>
          </p:nvGrpSpPr>
          <p:grpSpPr>
            <a:xfrm>
              <a:off x="2978688" y="2794261"/>
              <a:ext cx="2831794" cy="2547329"/>
              <a:chOff x="0" y="0"/>
              <a:chExt cx="2831792" cy="2547328"/>
            </a:xfrm>
          </p:grpSpPr>
          <p:sp>
            <p:nvSpPr>
              <p:cNvPr id="3486" name="1"/>
              <p:cNvSpPr/>
              <p:nvPr/>
            </p:nvSpPr>
            <p:spPr>
              <a:xfrm>
                <a:off x="1436250" y="0"/>
                <a:ext cx="602409" cy="602408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487" name="5"/>
              <p:cNvSpPr/>
              <p:nvPr/>
            </p:nvSpPr>
            <p:spPr>
              <a:xfrm>
                <a:off x="1142305" y="1297431"/>
                <a:ext cx="602409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3488" name="17"/>
              <p:cNvSpPr/>
              <p:nvPr/>
            </p:nvSpPr>
            <p:spPr>
              <a:xfrm>
                <a:off x="0" y="1944920"/>
                <a:ext cx="602408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17</a:t>
                </a:r>
              </a:p>
            </p:txBody>
          </p:sp>
          <p:sp>
            <p:nvSpPr>
              <p:cNvPr id="3489" name="16"/>
              <p:cNvSpPr/>
              <p:nvPr/>
            </p:nvSpPr>
            <p:spPr>
              <a:xfrm>
                <a:off x="2229384" y="1020894"/>
                <a:ext cx="602409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16</a:t>
                </a:r>
              </a:p>
            </p:txBody>
          </p:sp>
          <p:sp>
            <p:nvSpPr>
              <p:cNvPr id="3490" name="Line"/>
              <p:cNvSpPr/>
              <p:nvPr/>
            </p:nvSpPr>
            <p:spPr>
              <a:xfrm flipV="1">
                <a:off x="571700" y="1761001"/>
                <a:ext cx="626846" cy="364919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491" name="Line"/>
              <p:cNvSpPr/>
              <p:nvPr/>
            </p:nvSpPr>
            <p:spPr>
              <a:xfrm flipV="1">
                <a:off x="1550857" y="592682"/>
                <a:ext cx="133632" cy="715679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492" name="Line"/>
              <p:cNvSpPr/>
              <p:nvPr/>
            </p:nvSpPr>
            <p:spPr>
              <a:xfrm flipV="1">
                <a:off x="1751526" y="1418570"/>
                <a:ext cx="467228" cy="119996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3494" name="12"/>
            <p:cNvSpPr/>
            <p:nvPr/>
          </p:nvSpPr>
          <p:spPr>
            <a:xfrm>
              <a:off x="481109" y="3184836"/>
              <a:ext cx="602409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31622">
                <a:defRPr sz="2366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grpSp>
          <p:nvGrpSpPr>
            <p:cNvPr id="3507" name="Group"/>
            <p:cNvGrpSpPr/>
            <p:nvPr/>
          </p:nvGrpSpPr>
          <p:grpSpPr>
            <a:xfrm>
              <a:off x="3094303" y="77985"/>
              <a:ext cx="4447167" cy="2187316"/>
              <a:chOff x="0" y="0"/>
              <a:chExt cx="4447166" cy="2187314"/>
            </a:xfrm>
          </p:grpSpPr>
          <p:sp>
            <p:nvSpPr>
              <p:cNvPr id="3495" name="4"/>
              <p:cNvSpPr/>
              <p:nvPr/>
            </p:nvSpPr>
            <p:spPr>
              <a:xfrm>
                <a:off x="373406" y="0"/>
                <a:ext cx="602409" cy="602408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3496" name="0"/>
              <p:cNvSpPr/>
              <p:nvPr/>
            </p:nvSpPr>
            <p:spPr>
              <a:xfrm>
                <a:off x="1742707" y="571823"/>
                <a:ext cx="602409" cy="602408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3497" name="8"/>
              <p:cNvSpPr/>
              <p:nvPr/>
            </p:nvSpPr>
            <p:spPr>
              <a:xfrm>
                <a:off x="0" y="1441169"/>
                <a:ext cx="602408" cy="602409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3498" name="14"/>
              <p:cNvSpPr/>
              <p:nvPr/>
            </p:nvSpPr>
            <p:spPr>
              <a:xfrm>
                <a:off x="2732131" y="1584906"/>
                <a:ext cx="602408" cy="602409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14</a:t>
                </a:r>
              </a:p>
            </p:txBody>
          </p:sp>
          <p:sp>
            <p:nvSpPr>
              <p:cNvPr id="3499" name="13"/>
              <p:cNvSpPr/>
              <p:nvPr/>
            </p:nvSpPr>
            <p:spPr>
              <a:xfrm>
                <a:off x="3844758" y="682153"/>
                <a:ext cx="602409" cy="602409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13</a:t>
                </a:r>
              </a:p>
            </p:txBody>
          </p:sp>
          <p:sp>
            <p:nvSpPr>
              <p:cNvPr id="3500" name="Line"/>
              <p:cNvSpPr/>
              <p:nvPr/>
            </p:nvSpPr>
            <p:spPr>
              <a:xfrm flipV="1">
                <a:off x="552824" y="1035658"/>
                <a:ext cx="1213024" cy="607195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01" name="Line"/>
              <p:cNvSpPr/>
              <p:nvPr/>
            </p:nvSpPr>
            <p:spPr>
              <a:xfrm flipV="1">
                <a:off x="402616" y="593805"/>
                <a:ext cx="173897" cy="868039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02" name="Line"/>
              <p:cNvSpPr/>
              <p:nvPr/>
            </p:nvSpPr>
            <p:spPr>
              <a:xfrm>
                <a:off x="960828" y="428678"/>
                <a:ext cx="788551" cy="334358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03" name="Line"/>
              <p:cNvSpPr/>
              <p:nvPr/>
            </p:nvSpPr>
            <p:spPr>
              <a:xfrm>
                <a:off x="584747" y="1818513"/>
                <a:ext cx="2136569" cy="69744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04" name="Line"/>
              <p:cNvSpPr/>
              <p:nvPr/>
            </p:nvSpPr>
            <p:spPr>
              <a:xfrm flipV="1">
                <a:off x="3288751" y="1175131"/>
                <a:ext cx="622596" cy="565045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05" name="Line"/>
              <p:cNvSpPr/>
              <p:nvPr/>
            </p:nvSpPr>
            <p:spPr>
              <a:xfrm>
                <a:off x="2260800" y="1078826"/>
                <a:ext cx="579041" cy="568372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06" name="Line"/>
              <p:cNvSpPr/>
              <p:nvPr/>
            </p:nvSpPr>
            <p:spPr>
              <a:xfrm>
                <a:off x="2336465" y="867017"/>
                <a:ext cx="1483214" cy="87830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3518" name="Group"/>
            <p:cNvGrpSpPr/>
            <p:nvPr/>
          </p:nvGrpSpPr>
          <p:grpSpPr>
            <a:xfrm>
              <a:off x="6791302" y="1418231"/>
              <a:ext cx="3700126" cy="2768077"/>
              <a:chOff x="0" y="0"/>
              <a:chExt cx="3700124" cy="2768076"/>
            </a:xfrm>
          </p:grpSpPr>
          <p:sp>
            <p:nvSpPr>
              <p:cNvPr id="3508" name="15"/>
              <p:cNvSpPr/>
              <p:nvPr/>
            </p:nvSpPr>
            <p:spPr>
              <a:xfrm>
                <a:off x="1608675" y="663638"/>
                <a:ext cx="602409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  <p:sp>
            <p:nvSpPr>
              <p:cNvPr id="3509" name="9"/>
              <p:cNvSpPr/>
              <p:nvPr/>
            </p:nvSpPr>
            <p:spPr>
              <a:xfrm>
                <a:off x="1756209" y="2165668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  <p:sp>
            <p:nvSpPr>
              <p:cNvPr id="3510" name="10"/>
              <p:cNvSpPr/>
              <p:nvPr/>
            </p:nvSpPr>
            <p:spPr>
              <a:xfrm>
                <a:off x="3097717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3511" name="3"/>
              <p:cNvSpPr/>
              <p:nvPr/>
            </p:nvSpPr>
            <p:spPr>
              <a:xfrm>
                <a:off x="0" y="1419595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3512" name="2"/>
              <p:cNvSpPr/>
              <p:nvPr/>
            </p:nvSpPr>
            <p:spPr>
              <a:xfrm>
                <a:off x="3097717" y="1193722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3513" name="Line"/>
              <p:cNvSpPr/>
              <p:nvPr/>
            </p:nvSpPr>
            <p:spPr>
              <a:xfrm flipV="1">
                <a:off x="2312630" y="1718908"/>
                <a:ext cx="854764" cy="60863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14" name="Line"/>
              <p:cNvSpPr/>
              <p:nvPr/>
            </p:nvSpPr>
            <p:spPr>
              <a:xfrm flipV="1">
                <a:off x="2141888" y="448961"/>
                <a:ext cx="992325" cy="362874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15" name="Line"/>
              <p:cNvSpPr/>
              <p:nvPr/>
            </p:nvSpPr>
            <p:spPr>
              <a:xfrm flipH="1" flipV="1">
                <a:off x="1930640" y="1254462"/>
                <a:ext cx="81575" cy="926673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16" name="Line"/>
              <p:cNvSpPr/>
              <p:nvPr/>
            </p:nvSpPr>
            <p:spPr>
              <a:xfrm>
                <a:off x="578638" y="1846122"/>
                <a:ext cx="1199630" cy="50853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17" name="Line"/>
              <p:cNvSpPr/>
              <p:nvPr/>
            </p:nvSpPr>
            <p:spPr>
              <a:xfrm>
                <a:off x="2192167" y="1055702"/>
                <a:ext cx="938945" cy="292608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3526" name="Group"/>
          <p:cNvGrpSpPr/>
          <p:nvPr/>
        </p:nvGrpSpPr>
        <p:grpSpPr>
          <a:xfrm>
            <a:off x="1256686" y="3111356"/>
            <a:ext cx="1540497" cy="1581565"/>
            <a:chOff x="0" y="0"/>
            <a:chExt cx="1540496" cy="1581564"/>
          </a:xfrm>
        </p:grpSpPr>
        <p:sp>
          <p:nvSpPr>
            <p:cNvPr id="3520" name="6"/>
            <p:cNvSpPr/>
            <p:nvPr/>
          </p:nvSpPr>
          <p:spPr>
            <a:xfrm>
              <a:off x="0" y="0"/>
              <a:ext cx="602408" cy="602408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521" name="7"/>
            <p:cNvSpPr/>
            <p:nvPr/>
          </p:nvSpPr>
          <p:spPr>
            <a:xfrm>
              <a:off x="0" y="979156"/>
              <a:ext cx="602408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522" name="11"/>
            <p:cNvSpPr/>
            <p:nvPr/>
          </p:nvSpPr>
          <p:spPr>
            <a:xfrm>
              <a:off x="938088" y="449071"/>
              <a:ext cx="602409" cy="602409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37463">
                <a:defRPr sz="2392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3523" name="Line"/>
            <p:cNvSpPr/>
            <p:nvPr/>
          </p:nvSpPr>
          <p:spPr>
            <a:xfrm flipV="1">
              <a:off x="301203" y="609305"/>
              <a:ext cx="1" cy="362954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524" name="Line"/>
            <p:cNvSpPr/>
            <p:nvPr/>
          </p:nvSpPr>
          <p:spPr>
            <a:xfrm flipV="1">
              <a:off x="592475" y="917381"/>
              <a:ext cx="379677" cy="253747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525" name="Line"/>
            <p:cNvSpPr/>
            <p:nvPr/>
          </p:nvSpPr>
          <p:spPr>
            <a:xfrm>
              <a:off x="592475" y="428076"/>
              <a:ext cx="361309" cy="171171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3527" name="Algorithm: Start a DFS at every node (except if it’s already been visited) and mark all reachable nodes as being part of the same component."/>
          <p:cNvSpPr txBox="1"/>
          <p:nvPr/>
        </p:nvSpPr>
        <p:spPr>
          <a:xfrm>
            <a:off x="58831" y="163427"/>
            <a:ext cx="12887137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Algorithm: Start a DFS at every node (except if it’s already been visited) and mark all reachable nodes as being part of the same component. </a:t>
            </a:r>
          </a:p>
        </p:txBody>
      </p:sp>
      <p:sp>
        <p:nvSpPr>
          <p:cNvPr id="3528" name="0"/>
          <p:cNvSpPr txBox="1"/>
          <p:nvPr/>
        </p:nvSpPr>
        <p:spPr>
          <a:xfrm>
            <a:off x="6225623" y="2827303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529" name="0"/>
          <p:cNvSpPr txBox="1"/>
          <p:nvPr/>
        </p:nvSpPr>
        <p:spPr>
          <a:xfrm>
            <a:off x="4089493" y="3823476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530" name="0"/>
          <p:cNvSpPr txBox="1"/>
          <p:nvPr/>
        </p:nvSpPr>
        <p:spPr>
          <a:xfrm>
            <a:off x="7643987" y="4557257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531" name="0"/>
          <p:cNvSpPr txBox="1"/>
          <p:nvPr/>
        </p:nvSpPr>
        <p:spPr>
          <a:xfrm>
            <a:off x="8492565" y="2913112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532" name="0"/>
          <p:cNvSpPr txBox="1"/>
          <p:nvPr/>
        </p:nvSpPr>
        <p:spPr>
          <a:xfrm>
            <a:off x="4774076" y="2228529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533" name="1"/>
          <p:cNvSpPr txBox="1"/>
          <p:nvPr/>
        </p:nvSpPr>
        <p:spPr>
          <a:xfrm>
            <a:off x="5786648" y="4946649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534" name="1"/>
          <p:cNvSpPr txBox="1"/>
          <p:nvPr/>
        </p:nvSpPr>
        <p:spPr>
          <a:xfrm>
            <a:off x="5192071" y="6303612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535" name="1"/>
          <p:cNvSpPr txBox="1"/>
          <p:nvPr/>
        </p:nvSpPr>
        <p:spPr>
          <a:xfrm>
            <a:off x="4203905" y="6856999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536" name="1"/>
          <p:cNvSpPr txBox="1"/>
          <p:nvPr/>
        </p:nvSpPr>
        <p:spPr>
          <a:xfrm>
            <a:off x="6680229" y="5987825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8" name="… and so on for the other components"/>
          <p:cNvSpPr txBox="1"/>
          <p:nvPr/>
        </p:nvSpPr>
        <p:spPr>
          <a:xfrm>
            <a:off x="58831" y="671427"/>
            <a:ext cx="1288713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… and so on for the other components</a:t>
            </a:r>
          </a:p>
        </p:txBody>
      </p:sp>
      <p:grpSp>
        <p:nvGrpSpPr>
          <p:cNvPr id="3579" name="Group"/>
          <p:cNvGrpSpPr/>
          <p:nvPr/>
        </p:nvGrpSpPr>
        <p:grpSpPr>
          <a:xfrm>
            <a:off x="1256686" y="2759169"/>
            <a:ext cx="10491428" cy="5263605"/>
            <a:chOff x="0" y="77985"/>
            <a:chExt cx="10491427" cy="5263604"/>
          </a:xfrm>
        </p:grpSpPr>
        <p:grpSp>
          <p:nvGrpSpPr>
            <p:cNvPr id="3545" name="Group"/>
            <p:cNvGrpSpPr/>
            <p:nvPr/>
          </p:nvGrpSpPr>
          <p:grpSpPr>
            <a:xfrm>
              <a:off x="0" y="430172"/>
              <a:ext cx="1540497" cy="1581565"/>
              <a:chOff x="0" y="0"/>
              <a:chExt cx="1540496" cy="1581564"/>
            </a:xfrm>
          </p:grpSpPr>
          <p:sp>
            <p:nvSpPr>
              <p:cNvPr id="3539" name="6"/>
              <p:cNvSpPr/>
              <p:nvPr/>
            </p:nvSpPr>
            <p:spPr>
              <a:xfrm>
                <a:off x="0" y="0"/>
                <a:ext cx="602408" cy="602408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  <p:sp>
            <p:nvSpPr>
              <p:cNvPr id="3540" name="7"/>
              <p:cNvSpPr/>
              <p:nvPr/>
            </p:nvSpPr>
            <p:spPr>
              <a:xfrm>
                <a:off x="0" y="979156"/>
                <a:ext cx="602408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  <p:sp>
            <p:nvSpPr>
              <p:cNvPr id="3541" name="11"/>
              <p:cNvSpPr/>
              <p:nvPr/>
            </p:nvSpPr>
            <p:spPr>
              <a:xfrm>
                <a:off x="938088" y="449071"/>
                <a:ext cx="602409" cy="602409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7463">
                  <a:defRPr sz="2392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  <p:sp>
            <p:nvSpPr>
              <p:cNvPr id="3542" name="Line"/>
              <p:cNvSpPr/>
              <p:nvPr/>
            </p:nvSpPr>
            <p:spPr>
              <a:xfrm flipV="1">
                <a:off x="301203" y="609305"/>
                <a:ext cx="1" cy="362954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43" name="Line"/>
              <p:cNvSpPr/>
              <p:nvPr/>
            </p:nvSpPr>
            <p:spPr>
              <a:xfrm flipV="1">
                <a:off x="592475" y="917381"/>
                <a:ext cx="379677" cy="253747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44" name="Line"/>
              <p:cNvSpPr/>
              <p:nvPr/>
            </p:nvSpPr>
            <p:spPr>
              <a:xfrm>
                <a:off x="592475" y="428076"/>
                <a:ext cx="361309" cy="171171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3553" name="Group"/>
            <p:cNvGrpSpPr/>
            <p:nvPr/>
          </p:nvGrpSpPr>
          <p:grpSpPr>
            <a:xfrm>
              <a:off x="2978688" y="2794261"/>
              <a:ext cx="2831794" cy="2547329"/>
              <a:chOff x="0" y="0"/>
              <a:chExt cx="2831792" cy="2547328"/>
            </a:xfrm>
          </p:grpSpPr>
          <p:sp>
            <p:nvSpPr>
              <p:cNvPr id="3546" name="1"/>
              <p:cNvSpPr/>
              <p:nvPr/>
            </p:nvSpPr>
            <p:spPr>
              <a:xfrm>
                <a:off x="1436250" y="0"/>
                <a:ext cx="602409" cy="602408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547" name="5"/>
              <p:cNvSpPr/>
              <p:nvPr/>
            </p:nvSpPr>
            <p:spPr>
              <a:xfrm>
                <a:off x="1142305" y="1297431"/>
                <a:ext cx="602409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3548" name="17"/>
              <p:cNvSpPr/>
              <p:nvPr/>
            </p:nvSpPr>
            <p:spPr>
              <a:xfrm>
                <a:off x="0" y="1944920"/>
                <a:ext cx="602408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17</a:t>
                </a:r>
              </a:p>
            </p:txBody>
          </p:sp>
          <p:sp>
            <p:nvSpPr>
              <p:cNvPr id="3549" name="16"/>
              <p:cNvSpPr/>
              <p:nvPr/>
            </p:nvSpPr>
            <p:spPr>
              <a:xfrm>
                <a:off x="2229384" y="1020894"/>
                <a:ext cx="602409" cy="602409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16</a:t>
                </a:r>
              </a:p>
            </p:txBody>
          </p:sp>
          <p:sp>
            <p:nvSpPr>
              <p:cNvPr id="3550" name="Line"/>
              <p:cNvSpPr/>
              <p:nvPr/>
            </p:nvSpPr>
            <p:spPr>
              <a:xfrm flipV="1">
                <a:off x="571700" y="1761001"/>
                <a:ext cx="626846" cy="364919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51" name="Line"/>
              <p:cNvSpPr/>
              <p:nvPr/>
            </p:nvSpPr>
            <p:spPr>
              <a:xfrm flipV="1">
                <a:off x="1550857" y="592682"/>
                <a:ext cx="133632" cy="715679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52" name="Line"/>
              <p:cNvSpPr/>
              <p:nvPr/>
            </p:nvSpPr>
            <p:spPr>
              <a:xfrm flipV="1">
                <a:off x="1751526" y="1418570"/>
                <a:ext cx="467228" cy="119996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3554" name="12"/>
            <p:cNvSpPr/>
            <p:nvPr/>
          </p:nvSpPr>
          <p:spPr>
            <a:xfrm>
              <a:off x="481109" y="3184836"/>
              <a:ext cx="602409" cy="602409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31622">
                <a:defRPr sz="2366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12</a:t>
              </a:r>
            </a:p>
          </p:txBody>
        </p:sp>
        <p:grpSp>
          <p:nvGrpSpPr>
            <p:cNvPr id="3567" name="Group"/>
            <p:cNvGrpSpPr/>
            <p:nvPr/>
          </p:nvGrpSpPr>
          <p:grpSpPr>
            <a:xfrm>
              <a:off x="3094303" y="77985"/>
              <a:ext cx="4447167" cy="2187316"/>
              <a:chOff x="0" y="0"/>
              <a:chExt cx="4447166" cy="2187314"/>
            </a:xfrm>
          </p:grpSpPr>
          <p:sp>
            <p:nvSpPr>
              <p:cNvPr id="3555" name="4"/>
              <p:cNvSpPr/>
              <p:nvPr/>
            </p:nvSpPr>
            <p:spPr>
              <a:xfrm>
                <a:off x="373406" y="0"/>
                <a:ext cx="602409" cy="602408"/>
              </a:xfrm>
              <a:prstGeom prst="ellipse">
                <a:avLst/>
              </a:prstGeom>
              <a:blipFill rotWithShape="1">
                <a:blip r:embed="rId5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3556" name="0"/>
              <p:cNvSpPr/>
              <p:nvPr/>
            </p:nvSpPr>
            <p:spPr>
              <a:xfrm>
                <a:off x="1742707" y="571823"/>
                <a:ext cx="602409" cy="602408"/>
              </a:xfrm>
              <a:prstGeom prst="ellipse">
                <a:avLst/>
              </a:prstGeom>
              <a:blipFill rotWithShape="1">
                <a:blip r:embed="rId5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3557" name="8"/>
              <p:cNvSpPr/>
              <p:nvPr/>
            </p:nvSpPr>
            <p:spPr>
              <a:xfrm>
                <a:off x="0" y="1441169"/>
                <a:ext cx="602408" cy="602409"/>
              </a:xfrm>
              <a:prstGeom prst="ellipse">
                <a:avLst/>
              </a:prstGeom>
              <a:blipFill rotWithShape="1">
                <a:blip r:embed="rId5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3558" name="14"/>
              <p:cNvSpPr/>
              <p:nvPr/>
            </p:nvSpPr>
            <p:spPr>
              <a:xfrm>
                <a:off x="2732131" y="1584906"/>
                <a:ext cx="602408" cy="602409"/>
              </a:xfrm>
              <a:prstGeom prst="ellipse">
                <a:avLst/>
              </a:prstGeom>
              <a:blipFill rotWithShape="1">
                <a:blip r:embed="rId5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14</a:t>
                </a:r>
              </a:p>
            </p:txBody>
          </p:sp>
          <p:sp>
            <p:nvSpPr>
              <p:cNvPr id="3559" name="13"/>
              <p:cNvSpPr/>
              <p:nvPr/>
            </p:nvSpPr>
            <p:spPr>
              <a:xfrm>
                <a:off x="3844758" y="682153"/>
                <a:ext cx="602409" cy="602409"/>
              </a:xfrm>
              <a:prstGeom prst="ellipse">
                <a:avLst/>
              </a:prstGeom>
              <a:blipFill rotWithShape="1">
                <a:blip r:embed="rId5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13</a:t>
                </a:r>
              </a:p>
            </p:txBody>
          </p:sp>
          <p:sp>
            <p:nvSpPr>
              <p:cNvPr id="3560" name="Line"/>
              <p:cNvSpPr/>
              <p:nvPr/>
            </p:nvSpPr>
            <p:spPr>
              <a:xfrm flipV="1">
                <a:off x="552824" y="1035658"/>
                <a:ext cx="1213024" cy="607195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61" name="Line"/>
              <p:cNvSpPr/>
              <p:nvPr/>
            </p:nvSpPr>
            <p:spPr>
              <a:xfrm flipV="1">
                <a:off x="402616" y="593805"/>
                <a:ext cx="173897" cy="868039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62" name="Line"/>
              <p:cNvSpPr/>
              <p:nvPr/>
            </p:nvSpPr>
            <p:spPr>
              <a:xfrm>
                <a:off x="960828" y="428678"/>
                <a:ext cx="788551" cy="334358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63" name="Line"/>
              <p:cNvSpPr/>
              <p:nvPr/>
            </p:nvSpPr>
            <p:spPr>
              <a:xfrm>
                <a:off x="584747" y="1818513"/>
                <a:ext cx="2136569" cy="69744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64" name="Line"/>
              <p:cNvSpPr/>
              <p:nvPr/>
            </p:nvSpPr>
            <p:spPr>
              <a:xfrm flipV="1">
                <a:off x="3288751" y="1175131"/>
                <a:ext cx="622596" cy="565045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65" name="Line"/>
              <p:cNvSpPr/>
              <p:nvPr/>
            </p:nvSpPr>
            <p:spPr>
              <a:xfrm>
                <a:off x="2260800" y="1078826"/>
                <a:ext cx="579041" cy="568372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66" name="Line"/>
              <p:cNvSpPr/>
              <p:nvPr/>
            </p:nvSpPr>
            <p:spPr>
              <a:xfrm>
                <a:off x="2336465" y="867017"/>
                <a:ext cx="1483214" cy="87830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3578" name="Group"/>
            <p:cNvGrpSpPr/>
            <p:nvPr/>
          </p:nvGrpSpPr>
          <p:grpSpPr>
            <a:xfrm>
              <a:off x="6791302" y="1418231"/>
              <a:ext cx="3700126" cy="2768077"/>
              <a:chOff x="0" y="0"/>
              <a:chExt cx="3700124" cy="2768076"/>
            </a:xfrm>
          </p:grpSpPr>
          <p:sp>
            <p:nvSpPr>
              <p:cNvPr id="3568" name="15"/>
              <p:cNvSpPr/>
              <p:nvPr/>
            </p:nvSpPr>
            <p:spPr>
              <a:xfrm>
                <a:off x="1608675" y="663638"/>
                <a:ext cx="602409" cy="602408"/>
              </a:xfrm>
              <a:prstGeom prst="ellipse">
                <a:avLst/>
              </a:prstGeom>
              <a:blipFill rotWithShape="1">
                <a:blip r:embed="rId6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  <p:sp>
            <p:nvSpPr>
              <p:cNvPr id="3569" name="9"/>
              <p:cNvSpPr/>
              <p:nvPr/>
            </p:nvSpPr>
            <p:spPr>
              <a:xfrm>
                <a:off x="1756209" y="2165668"/>
                <a:ext cx="602409" cy="602409"/>
              </a:xfrm>
              <a:prstGeom prst="ellipse">
                <a:avLst/>
              </a:prstGeom>
              <a:blipFill rotWithShape="1">
                <a:blip r:embed="rId6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  <p:sp>
            <p:nvSpPr>
              <p:cNvPr id="3570" name="10"/>
              <p:cNvSpPr/>
              <p:nvPr/>
            </p:nvSpPr>
            <p:spPr>
              <a:xfrm>
                <a:off x="3097717" y="0"/>
                <a:ext cx="602408" cy="602408"/>
              </a:xfrm>
              <a:prstGeom prst="ellipse">
                <a:avLst/>
              </a:prstGeom>
              <a:blipFill rotWithShape="1">
                <a:blip r:embed="rId6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 defTabSz="531622">
                  <a:defRPr sz="2366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3571" name="3"/>
              <p:cNvSpPr/>
              <p:nvPr/>
            </p:nvSpPr>
            <p:spPr>
              <a:xfrm>
                <a:off x="0" y="1419595"/>
                <a:ext cx="602408" cy="602409"/>
              </a:xfrm>
              <a:prstGeom prst="ellipse">
                <a:avLst/>
              </a:prstGeom>
              <a:blipFill rotWithShape="1">
                <a:blip r:embed="rId6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3572" name="2"/>
              <p:cNvSpPr/>
              <p:nvPr/>
            </p:nvSpPr>
            <p:spPr>
              <a:xfrm>
                <a:off x="3097717" y="1193722"/>
                <a:ext cx="602408" cy="602409"/>
              </a:xfrm>
              <a:prstGeom prst="ellipse">
                <a:avLst/>
              </a:prstGeom>
              <a:blipFill rotWithShape="1">
                <a:blip r:embed="rId6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3573" name="Line"/>
              <p:cNvSpPr/>
              <p:nvPr/>
            </p:nvSpPr>
            <p:spPr>
              <a:xfrm flipV="1">
                <a:off x="2312630" y="1718908"/>
                <a:ext cx="854764" cy="608638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74" name="Line"/>
              <p:cNvSpPr/>
              <p:nvPr/>
            </p:nvSpPr>
            <p:spPr>
              <a:xfrm flipV="1">
                <a:off x="2141888" y="448961"/>
                <a:ext cx="992325" cy="362874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75" name="Line"/>
              <p:cNvSpPr/>
              <p:nvPr/>
            </p:nvSpPr>
            <p:spPr>
              <a:xfrm flipH="1" flipV="1">
                <a:off x="1930640" y="1254462"/>
                <a:ext cx="81575" cy="926673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76" name="Line"/>
              <p:cNvSpPr/>
              <p:nvPr/>
            </p:nvSpPr>
            <p:spPr>
              <a:xfrm>
                <a:off x="578638" y="1846122"/>
                <a:ext cx="1199630" cy="508535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77" name="Line"/>
              <p:cNvSpPr/>
              <p:nvPr/>
            </p:nvSpPr>
            <p:spPr>
              <a:xfrm>
                <a:off x="2192167" y="1055702"/>
                <a:ext cx="938945" cy="292608"/>
              </a:xfrm>
              <a:prstGeom prst="line">
                <a:avLst/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sp>
        <p:nvSpPr>
          <p:cNvPr id="3580" name="0"/>
          <p:cNvSpPr txBox="1"/>
          <p:nvPr/>
        </p:nvSpPr>
        <p:spPr>
          <a:xfrm>
            <a:off x="6225623" y="2827303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581" name="0"/>
          <p:cNvSpPr txBox="1"/>
          <p:nvPr/>
        </p:nvSpPr>
        <p:spPr>
          <a:xfrm>
            <a:off x="4089493" y="3823476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582" name="0"/>
          <p:cNvSpPr txBox="1"/>
          <p:nvPr/>
        </p:nvSpPr>
        <p:spPr>
          <a:xfrm>
            <a:off x="7643987" y="4557257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583" name="0"/>
          <p:cNvSpPr txBox="1"/>
          <p:nvPr/>
        </p:nvSpPr>
        <p:spPr>
          <a:xfrm>
            <a:off x="8492565" y="2913112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584" name="0"/>
          <p:cNvSpPr txBox="1"/>
          <p:nvPr/>
        </p:nvSpPr>
        <p:spPr>
          <a:xfrm>
            <a:off x="4774076" y="2228529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585" name="1"/>
          <p:cNvSpPr txBox="1"/>
          <p:nvPr/>
        </p:nvSpPr>
        <p:spPr>
          <a:xfrm>
            <a:off x="5786648" y="4946649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586" name="1"/>
          <p:cNvSpPr txBox="1"/>
          <p:nvPr/>
        </p:nvSpPr>
        <p:spPr>
          <a:xfrm>
            <a:off x="5192071" y="6303612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587" name="1"/>
          <p:cNvSpPr txBox="1"/>
          <p:nvPr/>
        </p:nvSpPr>
        <p:spPr>
          <a:xfrm>
            <a:off x="4203905" y="6856999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588" name="1"/>
          <p:cNvSpPr txBox="1"/>
          <p:nvPr/>
        </p:nvSpPr>
        <p:spPr>
          <a:xfrm>
            <a:off x="6680229" y="5987825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589" name="2"/>
          <p:cNvSpPr txBox="1"/>
          <p:nvPr/>
        </p:nvSpPr>
        <p:spPr>
          <a:xfrm>
            <a:off x="1375184" y="2519524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590" name="2"/>
          <p:cNvSpPr txBox="1"/>
          <p:nvPr/>
        </p:nvSpPr>
        <p:spPr>
          <a:xfrm>
            <a:off x="2600951" y="3089311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591" name="2"/>
          <p:cNvSpPr txBox="1"/>
          <p:nvPr/>
        </p:nvSpPr>
        <p:spPr>
          <a:xfrm>
            <a:off x="924006" y="4479072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592" name="3"/>
          <p:cNvSpPr txBox="1"/>
          <p:nvPr/>
        </p:nvSpPr>
        <p:spPr>
          <a:xfrm>
            <a:off x="9730535" y="4134682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593" name="3"/>
          <p:cNvSpPr txBox="1"/>
          <p:nvPr/>
        </p:nvSpPr>
        <p:spPr>
          <a:xfrm>
            <a:off x="11431886" y="3605703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594" name="3"/>
          <p:cNvSpPr txBox="1"/>
          <p:nvPr/>
        </p:nvSpPr>
        <p:spPr>
          <a:xfrm>
            <a:off x="11575286" y="4864268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595" name="3"/>
          <p:cNvSpPr txBox="1"/>
          <p:nvPr/>
        </p:nvSpPr>
        <p:spPr>
          <a:xfrm>
            <a:off x="10013138" y="6877210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596" name="3"/>
          <p:cNvSpPr txBox="1"/>
          <p:nvPr/>
        </p:nvSpPr>
        <p:spPr>
          <a:xfrm>
            <a:off x="8549387" y="5200265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597" name="4"/>
          <p:cNvSpPr txBox="1"/>
          <p:nvPr/>
        </p:nvSpPr>
        <p:spPr>
          <a:xfrm>
            <a:off x="2116589" y="5376464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