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619500"/>
            <a:ext cx="10464800" cy="168547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b="0" sz="6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165100"/>
            <a:ext cx="11099800" cy="1259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github.com/williamfiset/algorithms" TargetMode="External"/><Relationship Id="rId3" Type="http://schemas.openxmlformats.org/officeDocument/2006/relationships/image" Target="../media/image1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github.com/williamfiset/algorithms" TargetMode="External"/><Relationship Id="rId3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loyd-Warshall Algorithm"/>
          <p:cNvSpPr txBox="1"/>
          <p:nvPr>
            <p:ph type="ctrTitle"/>
          </p:nvPr>
        </p:nvSpPr>
        <p:spPr>
          <a:xfrm>
            <a:off x="0" y="32670"/>
            <a:ext cx="13004801" cy="5100986"/>
          </a:xfrm>
          <a:prstGeom prst="rect">
            <a:avLst/>
          </a:prstGeom>
        </p:spPr>
        <p:txBody>
          <a:bodyPr/>
          <a:lstStyle>
            <a:lvl1pPr>
              <a:defRPr sz="11500"/>
            </a:lvl1pPr>
          </a:lstStyle>
          <a:p>
            <a:pPr/>
            <a:r>
              <a:t>Floyd-Warshall Algorithm</a:t>
            </a:r>
          </a:p>
        </p:txBody>
      </p:sp>
      <p:sp>
        <p:nvSpPr>
          <p:cNvPr id="120" name="William Fiset"/>
          <p:cNvSpPr txBox="1"/>
          <p:nvPr>
            <p:ph type="subTitle" sz="quarter" idx="1"/>
          </p:nvPr>
        </p:nvSpPr>
        <p:spPr>
          <a:xfrm>
            <a:off x="3289417" y="7643209"/>
            <a:ext cx="6425966" cy="828637"/>
          </a:xfrm>
          <a:prstGeom prst="rect">
            <a:avLst/>
          </a:prstGeom>
        </p:spPr>
        <p:txBody>
          <a:bodyPr/>
          <a:lstStyle>
            <a:lvl1pPr>
              <a:defRPr b="1" sz="4800"/>
            </a:lvl1pPr>
          </a:lstStyle>
          <a:p>
            <a:pPr/>
            <a:r>
              <a:t>William Fiset</a:t>
            </a:r>
          </a:p>
        </p:txBody>
      </p:sp>
      <p:sp>
        <p:nvSpPr>
          <p:cNvPr id="121" name="All Pairs Shortest Path (APSP)"/>
          <p:cNvSpPr txBox="1"/>
          <p:nvPr/>
        </p:nvSpPr>
        <p:spPr>
          <a:xfrm>
            <a:off x="830258" y="4704538"/>
            <a:ext cx="11344284" cy="1542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286258">
              <a:defRPr b="1" sz="4900"/>
            </a:lvl1pPr>
          </a:lstStyle>
          <a:p>
            <a:pPr/>
            <a:r>
              <a:t>All Pairs Shortest Path (APSP)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uppose our adjacency matrix tells us that the distance from a to b is: m[a][b] = 11"/>
          <p:cNvSpPr txBox="1"/>
          <p:nvPr/>
        </p:nvSpPr>
        <p:spPr>
          <a:xfrm>
            <a:off x="514312" y="6985000"/>
            <a:ext cx="11976176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Suppose our adjacency matrix tells us that the distance from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a</a:t>
            </a:r>
            <a:r>
              <a:t> to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b</a:t>
            </a:r>
            <a:r>
              <a:t> is: </a:t>
            </a:r>
            <a:r>
              <a:rPr b="1"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rPr>
              <a:t>m[a][b] = 11</a:t>
            </a:r>
          </a:p>
        </p:txBody>
      </p:sp>
      <p:sp>
        <p:nvSpPr>
          <p:cNvPr id="331" name="The main idea behind the Floyd-Warshall algorithm is to gradually build up all intermediate routes between nodes i and j to find the optimal path."/>
          <p:cNvSpPr txBox="1"/>
          <p:nvPr/>
        </p:nvSpPr>
        <p:spPr>
          <a:xfrm>
            <a:off x="753851" y="241299"/>
            <a:ext cx="11497098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The main idea behind the Floyd-Warshall algorithm is to gradually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build up</a:t>
            </a:r>
            <a:r>
              <a:t>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all intermediate routes between nodes i and j</a:t>
            </a:r>
            <a:r>
              <a:t> to find the optimal path.</a:t>
            </a:r>
          </a:p>
        </p:txBody>
      </p:sp>
      <p:sp>
        <p:nvSpPr>
          <p:cNvPr id="332" name="a"/>
          <p:cNvSpPr/>
          <p:nvPr/>
        </p:nvSpPr>
        <p:spPr>
          <a:xfrm>
            <a:off x="3465562" y="5080000"/>
            <a:ext cx="879376" cy="87937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33" name="b"/>
          <p:cNvSpPr/>
          <p:nvPr/>
        </p:nvSpPr>
        <p:spPr>
          <a:xfrm>
            <a:off x="8659862" y="5080000"/>
            <a:ext cx="879376" cy="87937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34" name="Line"/>
          <p:cNvSpPr/>
          <p:nvPr/>
        </p:nvSpPr>
        <p:spPr>
          <a:xfrm>
            <a:off x="4341862" y="5519687"/>
            <a:ext cx="4321077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35" name="11"/>
          <p:cNvSpPr txBox="1"/>
          <p:nvPr/>
        </p:nvSpPr>
        <p:spPr>
          <a:xfrm>
            <a:off x="6100030" y="5035549"/>
            <a:ext cx="573064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he main idea behind the Floyd-Warshall algorithm is to gradually build up all intermediate routes between nodes i and j to find the optimal path."/>
          <p:cNvSpPr txBox="1"/>
          <p:nvPr/>
        </p:nvSpPr>
        <p:spPr>
          <a:xfrm>
            <a:off x="753851" y="241299"/>
            <a:ext cx="11497098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The main idea behind the Floyd-Warshall algorithm is to gradually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build up</a:t>
            </a:r>
            <a:r>
              <a:t>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all intermediate routes between nodes i and j</a:t>
            </a:r>
            <a:r>
              <a:t> to find the optimal path.</a:t>
            </a:r>
          </a:p>
        </p:txBody>
      </p:sp>
      <p:sp>
        <p:nvSpPr>
          <p:cNvPr id="338" name="a"/>
          <p:cNvSpPr/>
          <p:nvPr/>
        </p:nvSpPr>
        <p:spPr>
          <a:xfrm>
            <a:off x="3465562" y="5080000"/>
            <a:ext cx="879376" cy="87937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39" name="b"/>
          <p:cNvSpPr/>
          <p:nvPr/>
        </p:nvSpPr>
        <p:spPr>
          <a:xfrm>
            <a:off x="8659862" y="5080000"/>
            <a:ext cx="879376" cy="87937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40" name="Line"/>
          <p:cNvSpPr/>
          <p:nvPr/>
        </p:nvSpPr>
        <p:spPr>
          <a:xfrm>
            <a:off x="4341862" y="5519687"/>
            <a:ext cx="4321077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41" name="11"/>
          <p:cNvSpPr txBox="1"/>
          <p:nvPr/>
        </p:nvSpPr>
        <p:spPr>
          <a:xfrm>
            <a:off x="6100030" y="5035549"/>
            <a:ext cx="573064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11</a:t>
            </a:r>
          </a:p>
        </p:txBody>
      </p:sp>
      <p:grpSp>
        <p:nvGrpSpPr>
          <p:cNvPr id="344" name="c"/>
          <p:cNvGrpSpPr/>
          <p:nvPr/>
        </p:nvGrpSpPr>
        <p:grpSpPr>
          <a:xfrm>
            <a:off x="6037312" y="2891886"/>
            <a:ext cx="930176" cy="930177"/>
            <a:chOff x="0" y="0"/>
            <a:chExt cx="930175" cy="930175"/>
          </a:xfrm>
        </p:grpSpPr>
        <p:sp>
          <p:nvSpPr>
            <p:cNvPr id="343" name="c"/>
            <p:cNvSpPr/>
            <p:nvPr/>
          </p:nvSpPr>
          <p:spPr>
            <a:xfrm>
              <a:off x="25400" y="25400"/>
              <a:ext cx="879376" cy="87937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</a:t>
              </a:r>
            </a:p>
          </p:txBody>
        </p:sp>
        <p:pic>
          <p:nvPicPr>
            <p:cNvPr id="342" name="c" descr="c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930177" cy="930177"/>
            </a:xfrm>
            <a:prstGeom prst="rect">
              <a:avLst/>
            </a:prstGeom>
            <a:effectLst/>
          </p:spPr>
        </p:pic>
      </p:grpSp>
      <p:sp>
        <p:nvSpPr>
          <p:cNvPr id="345" name="Line"/>
          <p:cNvSpPr/>
          <p:nvPr/>
        </p:nvSpPr>
        <p:spPr>
          <a:xfrm flipV="1">
            <a:off x="4227562" y="3671738"/>
            <a:ext cx="1912122" cy="1530450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46" name="Line"/>
          <p:cNvSpPr/>
          <p:nvPr/>
        </p:nvSpPr>
        <p:spPr>
          <a:xfrm>
            <a:off x="6923632" y="3631058"/>
            <a:ext cx="1826745" cy="1575248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47" name="5"/>
          <p:cNvSpPr txBox="1"/>
          <p:nvPr/>
        </p:nvSpPr>
        <p:spPr>
          <a:xfrm>
            <a:off x="4754221" y="3917949"/>
            <a:ext cx="34368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5</a:t>
            </a:r>
          </a:p>
        </p:txBody>
      </p:sp>
      <p:sp>
        <p:nvSpPr>
          <p:cNvPr id="348" name="5"/>
          <p:cNvSpPr txBox="1"/>
          <p:nvPr/>
        </p:nvSpPr>
        <p:spPr>
          <a:xfrm>
            <a:off x="7738721" y="3841749"/>
            <a:ext cx="34368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5</a:t>
            </a:r>
          </a:p>
        </p:txBody>
      </p:sp>
      <p:sp>
        <p:nvSpPr>
          <p:cNvPr id="349" name="Suppose there exists a third node, c. If m[a][c] + m[c][b] &lt; m[a][b] then it’s better to route through c!"/>
          <p:cNvSpPr txBox="1"/>
          <p:nvPr/>
        </p:nvSpPr>
        <p:spPr>
          <a:xfrm>
            <a:off x="375456" y="6795137"/>
            <a:ext cx="12253888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Suppose there exists a third node,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c</a:t>
            </a:r>
            <a:r>
              <a:t>. If </a:t>
            </a:r>
            <a:r>
              <a:rPr b="1"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rPr>
              <a:t>m[a][c] + m[c][b] &lt; m[a][b] </a:t>
            </a:r>
            <a:r>
              <a:t>then</a:t>
            </a:r>
            <a:r>
              <a:rPr b="1"/>
              <a:t> </a:t>
            </a:r>
            <a:r>
              <a:t>it’s better to route through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c</a:t>
            </a:r>
            <a:r>
              <a:t>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he goal of Floyd-Warshall is to eventually consider going through all possible intermediate nodes on paths of different lengths."/>
          <p:cNvSpPr txBox="1"/>
          <p:nvPr/>
        </p:nvSpPr>
        <p:spPr>
          <a:xfrm>
            <a:off x="0" y="117079"/>
            <a:ext cx="13004800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The goal of Floyd-Warshall is to eventually consider going through all possible intermediate nodes on paths of different lengths.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roup"/>
          <p:cNvGrpSpPr/>
          <p:nvPr/>
        </p:nvGrpSpPr>
        <p:grpSpPr>
          <a:xfrm>
            <a:off x="776742" y="2173868"/>
            <a:ext cx="4714776" cy="2432490"/>
            <a:chOff x="0" y="-1537"/>
            <a:chExt cx="4714775" cy="2432489"/>
          </a:xfrm>
        </p:grpSpPr>
        <p:sp>
          <p:nvSpPr>
            <p:cNvPr id="353" name="a"/>
            <p:cNvSpPr/>
            <p:nvPr/>
          </p:nvSpPr>
          <p:spPr>
            <a:xfrm>
              <a:off x="0" y="1551575"/>
              <a:ext cx="879376" cy="879377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54" name="b"/>
            <p:cNvSpPr/>
            <p:nvPr/>
          </p:nvSpPr>
          <p:spPr>
            <a:xfrm>
              <a:off x="3835400" y="1551575"/>
              <a:ext cx="879376" cy="879377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55" name="Line"/>
            <p:cNvSpPr/>
            <p:nvPr/>
          </p:nvSpPr>
          <p:spPr>
            <a:xfrm>
              <a:off x="876300" y="1991263"/>
              <a:ext cx="2925913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6" name="11"/>
            <p:cNvSpPr txBox="1"/>
            <p:nvPr/>
          </p:nvSpPr>
          <p:spPr>
            <a:xfrm>
              <a:off x="2151868" y="1481725"/>
              <a:ext cx="573064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11</a:t>
              </a:r>
            </a:p>
          </p:txBody>
        </p:sp>
        <p:grpSp>
          <p:nvGrpSpPr>
            <p:cNvPr id="359" name="c"/>
            <p:cNvGrpSpPr/>
            <p:nvPr/>
          </p:nvGrpSpPr>
          <p:grpSpPr>
            <a:xfrm>
              <a:off x="984249" y="-1538"/>
              <a:ext cx="930177" cy="930176"/>
              <a:chOff x="0" y="0"/>
              <a:chExt cx="930175" cy="930175"/>
            </a:xfrm>
          </p:grpSpPr>
          <p:sp>
            <p:nvSpPr>
              <p:cNvPr id="358" name="c"/>
              <p:cNvSpPr/>
              <p:nvPr/>
            </p:nvSpPr>
            <p:spPr>
              <a:xfrm>
                <a:off x="25400" y="25400"/>
                <a:ext cx="879376" cy="87937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b="1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pic>
            <p:nvPicPr>
              <p:cNvPr id="357" name="c" descr="c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-1" y="-1"/>
                <a:ext cx="930177" cy="930177"/>
              </a:xfrm>
              <a:prstGeom prst="rect">
                <a:avLst/>
              </a:prstGeom>
              <a:effectLst/>
            </p:spPr>
          </p:pic>
        </p:grpSp>
        <p:sp>
          <p:nvSpPr>
            <p:cNvPr id="360" name="Line"/>
            <p:cNvSpPr/>
            <p:nvPr/>
          </p:nvSpPr>
          <p:spPr>
            <a:xfrm flipV="1">
              <a:off x="762000" y="915087"/>
              <a:ext cx="429546" cy="75867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1" name="Line"/>
            <p:cNvSpPr/>
            <p:nvPr/>
          </p:nvSpPr>
          <p:spPr>
            <a:xfrm>
              <a:off x="3733502" y="940793"/>
              <a:ext cx="357513" cy="67358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2" name="5"/>
            <p:cNvSpPr txBox="1"/>
            <p:nvPr/>
          </p:nvSpPr>
          <p:spPr>
            <a:xfrm>
              <a:off x="582894" y="990599"/>
              <a:ext cx="343682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5</a:t>
              </a:r>
            </a:p>
          </p:txBody>
        </p:sp>
        <p:grpSp>
          <p:nvGrpSpPr>
            <p:cNvPr id="365" name="?"/>
            <p:cNvGrpSpPr/>
            <p:nvPr/>
          </p:nvGrpSpPr>
          <p:grpSpPr>
            <a:xfrm>
              <a:off x="3078212" y="11162"/>
              <a:ext cx="930176" cy="930176"/>
              <a:chOff x="0" y="0"/>
              <a:chExt cx="930175" cy="930175"/>
            </a:xfrm>
          </p:grpSpPr>
          <p:sp>
            <p:nvSpPr>
              <p:cNvPr id="364" name="?"/>
              <p:cNvSpPr/>
              <p:nvPr/>
            </p:nvSpPr>
            <p:spPr>
              <a:xfrm>
                <a:off x="25400" y="25400"/>
                <a:ext cx="879376" cy="87937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b="1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?</a:t>
                </a:r>
              </a:p>
            </p:txBody>
          </p:sp>
          <p:pic>
            <p:nvPicPr>
              <p:cNvPr id="363" name="?" descr="?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-1" y="-1"/>
                <a:ext cx="930177" cy="930177"/>
              </a:xfrm>
              <a:prstGeom prst="rect">
                <a:avLst/>
              </a:prstGeom>
              <a:effectLst/>
            </p:spPr>
          </p:pic>
        </p:grpSp>
        <p:sp>
          <p:nvSpPr>
            <p:cNvPr id="366" name="Line"/>
            <p:cNvSpPr/>
            <p:nvPr/>
          </p:nvSpPr>
          <p:spPr>
            <a:xfrm>
              <a:off x="1943100" y="518063"/>
              <a:ext cx="1106438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7" name="2"/>
            <p:cNvSpPr txBox="1"/>
            <p:nvPr/>
          </p:nvSpPr>
          <p:spPr>
            <a:xfrm>
              <a:off x="2233894" y="-1"/>
              <a:ext cx="343682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68" name="2"/>
            <p:cNvSpPr txBox="1"/>
            <p:nvPr/>
          </p:nvSpPr>
          <p:spPr>
            <a:xfrm>
              <a:off x="3910293" y="825499"/>
              <a:ext cx="34368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370" name="The goal of Floyd-Warshall is to eventually consider going through all possible intermediate nodes on paths of different lengths."/>
          <p:cNvSpPr txBox="1"/>
          <p:nvPr/>
        </p:nvSpPr>
        <p:spPr>
          <a:xfrm>
            <a:off x="0" y="117079"/>
            <a:ext cx="13004800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The goal of Floyd-Warshall is to eventually consider going through all possible intermediate nodes on paths of different lengths.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roup"/>
          <p:cNvGrpSpPr/>
          <p:nvPr/>
        </p:nvGrpSpPr>
        <p:grpSpPr>
          <a:xfrm>
            <a:off x="7031119" y="1975321"/>
            <a:ext cx="4842710" cy="2631037"/>
            <a:chOff x="-71148" y="-200084"/>
            <a:chExt cx="4842708" cy="2631036"/>
          </a:xfrm>
        </p:grpSpPr>
        <p:sp>
          <p:nvSpPr>
            <p:cNvPr id="372" name="a"/>
            <p:cNvSpPr/>
            <p:nvPr/>
          </p:nvSpPr>
          <p:spPr>
            <a:xfrm>
              <a:off x="0" y="1551575"/>
              <a:ext cx="879376" cy="879377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73" name="b"/>
            <p:cNvSpPr/>
            <p:nvPr/>
          </p:nvSpPr>
          <p:spPr>
            <a:xfrm>
              <a:off x="3835400" y="1551575"/>
              <a:ext cx="879376" cy="879377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74" name="Line"/>
            <p:cNvSpPr/>
            <p:nvPr/>
          </p:nvSpPr>
          <p:spPr>
            <a:xfrm>
              <a:off x="876300" y="1991263"/>
              <a:ext cx="2925913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5" name="11"/>
            <p:cNvSpPr txBox="1"/>
            <p:nvPr/>
          </p:nvSpPr>
          <p:spPr>
            <a:xfrm>
              <a:off x="2151868" y="1481725"/>
              <a:ext cx="573064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11</a:t>
              </a:r>
            </a:p>
          </p:txBody>
        </p:sp>
        <p:grpSp>
          <p:nvGrpSpPr>
            <p:cNvPr id="378" name="?"/>
            <p:cNvGrpSpPr/>
            <p:nvPr/>
          </p:nvGrpSpPr>
          <p:grpSpPr>
            <a:xfrm>
              <a:off x="-71149" y="-105055"/>
              <a:ext cx="930177" cy="930176"/>
              <a:chOff x="0" y="0"/>
              <a:chExt cx="930175" cy="930175"/>
            </a:xfrm>
          </p:grpSpPr>
          <p:sp>
            <p:nvSpPr>
              <p:cNvPr id="377" name="?"/>
              <p:cNvSpPr/>
              <p:nvPr/>
            </p:nvSpPr>
            <p:spPr>
              <a:xfrm>
                <a:off x="25400" y="25400"/>
                <a:ext cx="879376" cy="87937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b="1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?</a:t>
                </a:r>
              </a:p>
            </p:txBody>
          </p:sp>
          <p:pic>
            <p:nvPicPr>
              <p:cNvPr id="376" name="?" descr="?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-1" y="-1"/>
                <a:ext cx="930177" cy="930177"/>
              </a:xfrm>
              <a:prstGeom prst="rect">
                <a:avLst/>
              </a:prstGeom>
              <a:effectLst/>
            </p:spPr>
          </p:pic>
        </p:grpSp>
        <p:sp>
          <p:nvSpPr>
            <p:cNvPr id="379" name="Line"/>
            <p:cNvSpPr/>
            <p:nvPr/>
          </p:nvSpPr>
          <p:spPr>
            <a:xfrm flipV="1">
              <a:off x="393939" y="801502"/>
              <a:ext cx="1" cy="75724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0" name="Line"/>
            <p:cNvSpPr/>
            <p:nvPr/>
          </p:nvSpPr>
          <p:spPr>
            <a:xfrm>
              <a:off x="4275087" y="863195"/>
              <a:ext cx="1" cy="6503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383" name="?"/>
            <p:cNvGrpSpPr/>
            <p:nvPr/>
          </p:nvGrpSpPr>
          <p:grpSpPr>
            <a:xfrm>
              <a:off x="3809999" y="-105055"/>
              <a:ext cx="930177" cy="930176"/>
              <a:chOff x="0" y="0"/>
              <a:chExt cx="930175" cy="930175"/>
            </a:xfrm>
          </p:grpSpPr>
          <p:sp>
            <p:nvSpPr>
              <p:cNvPr id="382" name="?"/>
              <p:cNvSpPr/>
              <p:nvPr/>
            </p:nvSpPr>
            <p:spPr>
              <a:xfrm>
                <a:off x="25400" y="25400"/>
                <a:ext cx="879376" cy="87937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b="1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?</a:t>
                </a:r>
              </a:p>
            </p:txBody>
          </p:sp>
          <p:pic>
            <p:nvPicPr>
              <p:cNvPr id="381" name="?" descr="?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-1" y="-1"/>
                <a:ext cx="930177" cy="930177"/>
              </a:xfrm>
              <a:prstGeom prst="rect">
                <a:avLst/>
              </a:prstGeom>
              <a:effectLst/>
            </p:spPr>
          </p:pic>
        </p:grpSp>
        <p:sp>
          <p:nvSpPr>
            <p:cNvPr id="384" name="Line"/>
            <p:cNvSpPr/>
            <p:nvPr/>
          </p:nvSpPr>
          <p:spPr>
            <a:xfrm>
              <a:off x="907925" y="360033"/>
              <a:ext cx="91734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5" name="3"/>
            <p:cNvSpPr txBox="1"/>
            <p:nvPr/>
          </p:nvSpPr>
          <p:spPr>
            <a:xfrm>
              <a:off x="-14220" y="984130"/>
              <a:ext cx="343682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86" name="2"/>
            <p:cNvSpPr txBox="1"/>
            <p:nvPr/>
          </p:nvSpPr>
          <p:spPr>
            <a:xfrm>
              <a:off x="4427878" y="863195"/>
              <a:ext cx="34368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2</a:t>
              </a:r>
            </a:p>
          </p:txBody>
        </p:sp>
        <p:grpSp>
          <p:nvGrpSpPr>
            <p:cNvPr id="389" name="c"/>
            <p:cNvGrpSpPr/>
            <p:nvPr/>
          </p:nvGrpSpPr>
          <p:grpSpPr>
            <a:xfrm>
              <a:off x="1874168" y="-105055"/>
              <a:ext cx="930177" cy="930176"/>
              <a:chOff x="0" y="0"/>
              <a:chExt cx="930175" cy="930175"/>
            </a:xfrm>
          </p:grpSpPr>
          <p:sp>
            <p:nvSpPr>
              <p:cNvPr id="388" name="c"/>
              <p:cNvSpPr/>
              <p:nvPr/>
            </p:nvSpPr>
            <p:spPr>
              <a:xfrm>
                <a:off x="25400" y="25400"/>
                <a:ext cx="879376" cy="87937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b="1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pic>
            <p:nvPicPr>
              <p:cNvPr id="387" name="c" descr="c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-1" y="-1"/>
                <a:ext cx="930177" cy="930177"/>
              </a:xfrm>
              <a:prstGeom prst="rect">
                <a:avLst/>
              </a:prstGeom>
              <a:effectLst/>
            </p:spPr>
          </p:pic>
        </p:grpSp>
        <p:sp>
          <p:nvSpPr>
            <p:cNvPr id="390" name="Line"/>
            <p:cNvSpPr/>
            <p:nvPr/>
          </p:nvSpPr>
          <p:spPr>
            <a:xfrm>
              <a:off x="2853242" y="360033"/>
              <a:ext cx="91734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1" name="1"/>
            <p:cNvSpPr txBox="1"/>
            <p:nvPr/>
          </p:nvSpPr>
          <p:spPr>
            <a:xfrm>
              <a:off x="1194757" y="-200085"/>
              <a:ext cx="343682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92" name="1"/>
            <p:cNvSpPr txBox="1"/>
            <p:nvPr/>
          </p:nvSpPr>
          <p:spPr>
            <a:xfrm>
              <a:off x="3140073" y="-200085"/>
              <a:ext cx="34368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10" name="Group"/>
          <p:cNvGrpSpPr/>
          <p:nvPr/>
        </p:nvGrpSpPr>
        <p:grpSpPr>
          <a:xfrm>
            <a:off x="776742" y="2173868"/>
            <a:ext cx="4714776" cy="2432490"/>
            <a:chOff x="0" y="-1537"/>
            <a:chExt cx="4714775" cy="2432489"/>
          </a:xfrm>
        </p:grpSpPr>
        <p:sp>
          <p:nvSpPr>
            <p:cNvPr id="394" name="a"/>
            <p:cNvSpPr/>
            <p:nvPr/>
          </p:nvSpPr>
          <p:spPr>
            <a:xfrm>
              <a:off x="0" y="1551575"/>
              <a:ext cx="879376" cy="879377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95" name="b"/>
            <p:cNvSpPr/>
            <p:nvPr/>
          </p:nvSpPr>
          <p:spPr>
            <a:xfrm>
              <a:off x="3835400" y="1551575"/>
              <a:ext cx="879376" cy="879377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96" name="Line"/>
            <p:cNvSpPr/>
            <p:nvPr/>
          </p:nvSpPr>
          <p:spPr>
            <a:xfrm>
              <a:off x="876300" y="1991263"/>
              <a:ext cx="2925913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7" name="11"/>
            <p:cNvSpPr txBox="1"/>
            <p:nvPr/>
          </p:nvSpPr>
          <p:spPr>
            <a:xfrm>
              <a:off x="2151868" y="1481725"/>
              <a:ext cx="573064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11</a:t>
              </a:r>
            </a:p>
          </p:txBody>
        </p:sp>
        <p:grpSp>
          <p:nvGrpSpPr>
            <p:cNvPr id="400" name="c"/>
            <p:cNvGrpSpPr/>
            <p:nvPr/>
          </p:nvGrpSpPr>
          <p:grpSpPr>
            <a:xfrm>
              <a:off x="984249" y="-1538"/>
              <a:ext cx="930177" cy="930176"/>
              <a:chOff x="0" y="0"/>
              <a:chExt cx="930175" cy="930175"/>
            </a:xfrm>
          </p:grpSpPr>
          <p:sp>
            <p:nvSpPr>
              <p:cNvPr id="399" name="c"/>
              <p:cNvSpPr/>
              <p:nvPr/>
            </p:nvSpPr>
            <p:spPr>
              <a:xfrm>
                <a:off x="25400" y="25400"/>
                <a:ext cx="879376" cy="87937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b="1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pic>
            <p:nvPicPr>
              <p:cNvPr id="398" name="c" descr="c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-1" y="-1"/>
                <a:ext cx="930177" cy="930177"/>
              </a:xfrm>
              <a:prstGeom prst="rect">
                <a:avLst/>
              </a:prstGeom>
              <a:effectLst/>
            </p:spPr>
          </p:pic>
        </p:grpSp>
        <p:sp>
          <p:nvSpPr>
            <p:cNvPr id="401" name="Line"/>
            <p:cNvSpPr/>
            <p:nvPr/>
          </p:nvSpPr>
          <p:spPr>
            <a:xfrm flipV="1">
              <a:off x="762000" y="915087"/>
              <a:ext cx="429546" cy="75867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02" name="Line"/>
            <p:cNvSpPr/>
            <p:nvPr/>
          </p:nvSpPr>
          <p:spPr>
            <a:xfrm>
              <a:off x="3733502" y="940793"/>
              <a:ext cx="357513" cy="67358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03" name="5"/>
            <p:cNvSpPr txBox="1"/>
            <p:nvPr/>
          </p:nvSpPr>
          <p:spPr>
            <a:xfrm>
              <a:off x="582894" y="990599"/>
              <a:ext cx="343682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5</a:t>
              </a:r>
            </a:p>
          </p:txBody>
        </p:sp>
        <p:grpSp>
          <p:nvGrpSpPr>
            <p:cNvPr id="406" name="?"/>
            <p:cNvGrpSpPr/>
            <p:nvPr/>
          </p:nvGrpSpPr>
          <p:grpSpPr>
            <a:xfrm>
              <a:off x="3078212" y="11162"/>
              <a:ext cx="930176" cy="930176"/>
              <a:chOff x="0" y="0"/>
              <a:chExt cx="930175" cy="930175"/>
            </a:xfrm>
          </p:grpSpPr>
          <p:sp>
            <p:nvSpPr>
              <p:cNvPr id="405" name="?"/>
              <p:cNvSpPr/>
              <p:nvPr/>
            </p:nvSpPr>
            <p:spPr>
              <a:xfrm>
                <a:off x="25400" y="25400"/>
                <a:ext cx="879376" cy="87937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b="1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?</a:t>
                </a:r>
              </a:p>
            </p:txBody>
          </p:sp>
          <p:pic>
            <p:nvPicPr>
              <p:cNvPr id="404" name="?" descr="?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-1" y="-1"/>
                <a:ext cx="930177" cy="930177"/>
              </a:xfrm>
              <a:prstGeom prst="rect">
                <a:avLst/>
              </a:prstGeom>
              <a:effectLst/>
            </p:spPr>
          </p:pic>
        </p:grpSp>
        <p:sp>
          <p:nvSpPr>
            <p:cNvPr id="407" name="Line"/>
            <p:cNvSpPr/>
            <p:nvPr/>
          </p:nvSpPr>
          <p:spPr>
            <a:xfrm>
              <a:off x="1943100" y="518063"/>
              <a:ext cx="1106438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08" name="2"/>
            <p:cNvSpPr txBox="1"/>
            <p:nvPr/>
          </p:nvSpPr>
          <p:spPr>
            <a:xfrm>
              <a:off x="2233894" y="-1"/>
              <a:ext cx="343682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09" name="2"/>
            <p:cNvSpPr txBox="1"/>
            <p:nvPr/>
          </p:nvSpPr>
          <p:spPr>
            <a:xfrm>
              <a:off x="3910293" y="825499"/>
              <a:ext cx="34368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411" name="The goal of Floyd-Warshall is to eventually consider going through all possible intermediate nodes on paths of different lengths."/>
          <p:cNvSpPr txBox="1"/>
          <p:nvPr/>
        </p:nvSpPr>
        <p:spPr>
          <a:xfrm>
            <a:off x="0" y="117079"/>
            <a:ext cx="13004800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The goal of Floyd-Warshall is to eventually consider going through all possible intermediate nodes on paths of different lengths.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roup"/>
          <p:cNvGrpSpPr/>
          <p:nvPr/>
        </p:nvGrpSpPr>
        <p:grpSpPr>
          <a:xfrm>
            <a:off x="3429906" y="5204184"/>
            <a:ext cx="6144988" cy="4000593"/>
            <a:chOff x="-714863" y="-666610"/>
            <a:chExt cx="6144987" cy="4000591"/>
          </a:xfrm>
        </p:grpSpPr>
        <p:sp>
          <p:nvSpPr>
            <p:cNvPr id="413" name="a"/>
            <p:cNvSpPr/>
            <p:nvPr/>
          </p:nvSpPr>
          <p:spPr>
            <a:xfrm>
              <a:off x="0" y="2454605"/>
              <a:ext cx="879376" cy="879377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14" name="b"/>
            <p:cNvSpPr/>
            <p:nvPr/>
          </p:nvSpPr>
          <p:spPr>
            <a:xfrm>
              <a:off x="3835400" y="2454605"/>
              <a:ext cx="879376" cy="879377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15" name="Line"/>
            <p:cNvSpPr/>
            <p:nvPr/>
          </p:nvSpPr>
          <p:spPr>
            <a:xfrm>
              <a:off x="876300" y="2894293"/>
              <a:ext cx="2925913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16" name="11"/>
            <p:cNvSpPr txBox="1"/>
            <p:nvPr/>
          </p:nvSpPr>
          <p:spPr>
            <a:xfrm>
              <a:off x="1978357" y="2384755"/>
              <a:ext cx="573064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11</a:t>
              </a:r>
            </a:p>
          </p:txBody>
        </p:sp>
        <p:grpSp>
          <p:nvGrpSpPr>
            <p:cNvPr id="419" name="c"/>
            <p:cNvGrpSpPr/>
            <p:nvPr/>
          </p:nvGrpSpPr>
          <p:grpSpPr>
            <a:xfrm>
              <a:off x="2966368" y="-609601"/>
              <a:ext cx="930177" cy="930177"/>
              <a:chOff x="0" y="0"/>
              <a:chExt cx="930175" cy="930175"/>
            </a:xfrm>
          </p:grpSpPr>
          <p:sp>
            <p:nvSpPr>
              <p:cNvPr id="418" name="c"/>
              <p:cNvSpPr/>
              <p:nvPr/>
            </p:nvSpPr>
            <p:spPr>
              <a:xfrm>
                <a:off x="25400" y="25400"/>
                <a:ext cx="879376" cy="87937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b="1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pic>
            <p:nvPicPr>
              <p:cNvPr id="417" name="c" descr="c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-1" y="-1"/>
                <a:ext cx="930177" cy="930177"/>
              </a:xfrm>
              <a:prstGeom prst="rect">
                <a:avLst/>
              </a:prstGeom>
              <a:effectLst/>
            </p:spPr>
          </p:pic>
        </p:grpSp>
        <p:sp>
          <p:nvSpPr>
            <p:cNvPr id="420" name="1"/>
            <p:cNvSpPr txBox="1"/>
            <p:nvPr/>
          </p:nvSpPr>
          <p:spPr>
            <a:xfrm>
              <a:off x="-251840" y="1935595"/>
              <a:ext cx="343682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1</a:t>
              </a:r>
            </a:p>
          </p:txBody>
        </p:sp>
        <p:grpSp>
          <p:nvGrpSpPr>
            <p:cNvPr id="423" name="?"/>
            <p:cNvGrpSpPr/>
            <p:nvPr/>
          </p:nvGrpSpPr>
          <p:grpSpPr>
            <a:xfrm>
              <a:off x="4499947" y="663905"/>
              <a:ext cx="930177" cy="930177"/>
              <a:chOff x="0" y="0"/>
              <a:chExt cx="930175" cy="930175"/>
            </a:xfrm>
          </p:grpSpPr>
          <p:sp>
            <p:nvSpPr>
              <p:cNvPr id="422" name="?"/>
              <p:cNvSpPr/>
              <p:nvPr/>
            </p:nvSpPr>
            <p:spPr>
              <a:xfrm>
                <a:off x="25400" y="25400"/>
                <a:ext cx="879376" cy="87937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b="1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?</a:t>
                </a:r>
              </a:p>
            </p:txBody>
          </p:sp>
          <p:pic>
            <p:nvPicPr>
              <p:cNvPr id="421" name="?" descr="?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-1" y="-1"/>
                <a:ext cx="930177" cy="930177"/>
              </a:xfrm>
              <a:prstGeom prst="rect">
                <a:avLst/>
              </a:prstGeom>
              <a:effectLst/>
            </p:spPr>
          </p:pic>
        </p:grpSp>
        <p:sp>
          <p:nvSpPr>
            <p:cNvPr id="424" name="3"/>
            <p:cNvSpPr txBox="1"/>
            <p:nvPr/>
          </p:nvSpPr>
          <p:spPr>
            <a:xfrm>
              <a:off x="50783" y="141237"/>
              <a:ext cx="343682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25" name="-2"/>
            <p:cNvSpPr txBox="1"/>
            <p:nvPr/>
          </p:nvSpPr>
          <p:spPr>
            <a:xfrm>
              <a:off x="1900325" y="-666611"/>
              <a:ext cx="57306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-2</a:t>
              </a:r>
            </a:p>
          </p:txBody>
        </p:sp>
        <p:grpSp>
          <p:nvGrpSpPr>
            <p:cNvPr id="428" name="?"/>
            <p:cNvGrpSpPr/>
            <p:nvPr/>
          </p:nvGrpSpPr>
          <p:grpSpPr>
            <a:xfrm>
              <a:off x="-714864" y="663905"/>
              <a:ext cx="930176" cy="930177"/>
              <a:chOff x="0" y="0"/>
              <a:chExt cx="930175" cy="930175"/>
            </a:xfrm>
          </p:grpSpPr>
          <p:sp>
            <p:nvSpPr>
              <p:cNvPr id="427" name="?"/>
              <p:cNvSpPr/>
              <p:nvPr/>
            </p:nvSpPr>
            <p:spPr>
              <a:xfrm>
                <a:off x="25400" y="25400"/>
                <a:ext cx="879376" cy="87937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b="1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?</a:t>
                </a:r>
              </a:p>
            </p:txBody>
          </p:sp>
          <p:pic>
            <p:nvPicPr>
              <p:cNvPr id="426" name="?" descr="?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-1" y="-1"/>
                <a:ext cx="930177" cy="930177"/>
              </a:xfrm>
              <a:prstGeom prst="rect">
                <a:avLst/>
              </a:prstGeom>
              <a:effectLst/>
            </p:spPr>
          </p:pic>
        </p:grpSp>
        <p:sp>
          <p:nvSpPr>
            <p:cNvPr id="429" name="1"/>
            <p:cNvSpPr txBox="1"/>
            <p:nvPr/>
          </p:nvSpPr>
          <p:spPr>
            <a:xfrm>
              <a:off x="4073550" y="-33974"/>
              <a:ext cx="343682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1</a:t>
              </a:r>
            </a:p>
          </p:txBody>
        </p:sp>
        <p:grpSp>
          <p:nvGrpSpPr>
            <p:cNvPr id="432" name="?"/>
            <p:cNvGrpSpPr/>
            <p:nvPr/>
          </p:nvGrpSpPr>
          <p:grpSpPr>
            <a:xfrm>
              <a:off x="681981" y="-609601"/>
              <a:ext cx="930177" cy="930177"/>
              <a:chOff x="0" y="0"/>
              <a:chExt cx="930175" cy="930175"/>
            </a:xfrm>
          </p:grpSpPr>
          <p:sp>
            <p:nvSpPr>
              <p:cNvPr id="431" name="?"/>
              <p:cNvSpPr/>
              <p:nvPr/>
            </p:nvSpPr>
            <p:spPr>
              <a:xfrm>
                <a:off x="25400" y="25400"/>
                <a:ext cx="879376" cy="87937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b="1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?</a:t>
                </a:r>
              </a:p>
            </p:txBody>
          </p:sp>
          <p:pic>
            <p:nvPicPr>
              <p:cNvPr id="430" name="?" descr="?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-1" y="-1"/>
                <a:ext cx="930177" cy="930177"/>
              </a:xfrm>
              <a:prstGeom prst="rect">
                <a:avLst/>
              </a:prstGeom>
              <a:effectLst/>
            </p:spPr>
          </p:pic>
        </p:grpSp>
        <p:sp>
          <p:nvSpPr>
            <p:cNvPr id="433" name="Line"/>
            <p:cNvSpPr/>
            <p:nvPr/>
          </p:nvSpPr>
          <p:spPr>
            <a:xfrm flipH="1" flipV="1">
              <a:off x="-89693" y="1573493"/>
              <a:ext cx="330993" cy="91440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34" name="Line"/>
            <p:cNvSpPr/>
            <p:nvPr/>
          </p:nvSpPr>
          <p:spPr>
            <a:xfrm flipV="1">
              <a:off x="162024" y="208293"/>
              <a:ext cx="667149" cy="61024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35" name="Line"/>
            <p:cNvSpPr/>
            <p:nvPr/>
          </p:nvSpPr>
          <p:spPr>
            <a:xfrm>
              <a:off x="1660624" y="-146662"/>
              <a:ext cx="127293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36" name="Line"/>
            <p:cNvSpPr/>
            <p:nvPr/>
          </p:nvSpPr>
          <p:spPr>
            <a:xfrm>
              <a:off x="3794224" y="183538"/>
              <a:ext cx="809776" cy="63921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37" name="Line"/>
            <p:cNvSpPr/>
            <p:nvPr/>
          </p:nvSpPr>
          <p:spPr>
            <a:xfrm flipH="1">
              <a:off x="4467573" y="1605938"/>
              <a:ext cx="342652" cy="90715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38" name="0"/>
            <p:cNvSpPr txBox="1"/>
            <p:nvPr/>
          </p:nvSpPr>
          <p:spPr>
            <a:xfrm>
              <a:off x="4708550" y="1807526"/>
              <a:ext cx="343682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456" name="Group"/>
          <p:cNvGrpSpPr/>
          <p:nvPr/>
        </p:nvGrpSpPr>
        <p:grpSpPr>
          <a:xfrm>
            <a:off x="776742" y="2173868"/>
            <a:ext cx="4714776" cy="2432490"/>
            <a:chOff x="0" y="-1537"/>
            <a:chExt cx="4714775" cy="2432489"/>
          </a:xfrm>
        </p:grpSpPr>
        <p:sp>
          <p:nvSpPr>
            <p:cNvPr id="440" name="a"/>
            <p:cNvSpPr/>
            <p:nvPr/>
          </p:nvSpPr>
          <p:spPr>
            <a:xfrm>
              <a:off x="0" y="1551575"/>
              <a:ext cx="879376" cy="879377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41" name="b"/>
            <p:cNvSpPr/>
            <p:nvPr/>
          </p:nvSpPr>
          <p:spPr>
            <a:xfrm>
              <a:off x="3835400" y="1551575"/>
              <a:ext cx="879376" cy="879377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42" name="Line"/>
            <p:cNvSpPr/>
            <p:nvPr/>
          </p:nvSpPr>
          <p:spPr>
            <a:xfrm>
              <a:off x="876300" y="1991263"/>
              <a:ext cx="2925913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43" name="11"/>
            <p:cNvSpPr txBox="1"/>
            <p:nvPr/>
          </p:nvSpPr>
          <p:spPr>
            <a:xfrm>
              <a:off x="2151868" y="1481725"/>
              <a:ext cx="573064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11</a:t>
              </a:r>
            </a:p>
          </p:txBody>
        </p:sp>
        <p:grpSp>
          <p:nvGrpSpPr>
            <p:cNvPr id="446" name="c"/>
            <p:cNvGrpSpPr/>
            <p:nvPr/>
          </p:nvGrpSpPr>
          <p:grpSpPr>
            <a:xfrm>
              <a:off x="984249" y="-1538"/>
              <a:ext cx="930177" cy="930176"/>
              <a:chOff x="0" y="0"/>
              <a:chExt cx="930175" cy="930175"/>
            </a:xfrm>
          </p:grpSpPr>
          <p:sp>
            <p:nvSpPr>
              <p:cNvPr id="445" name="c"/>
              <p:cNvSpPr/>
              <p:nvPr/>
            </p:nvSpPr>
            <p:spPr>
              <a:xfrm>
                <a:off x="25400" y="25400"/>
                <a:ext cx="879376" cy="87937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b="1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pic>
            <p:nvPicPr>
              <p:cNvPr id="444" name="c" descr="c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-1" y="-1"/>
                <a:ext cx="930177" cy="930177"/>
              </a:xfrm>
              <a:prstGeom prst="rect">
                <a:avLst/>
              </a:prstGeom>
              <a:effectLst/>
            </p:spPr>
          </p:pic>
        </p:grpSp>
        <p:sp>
          <p:nvSpPr>
            <p:cNvPr id="447" name="Line"/>
            <p:cNvSpPr/>
            <p:nvPr/>
          </p:nvSpPr>
          <p:spPr>
            <a:xfrm flipV="1">
              <a:off x="762000" y="915087"/>
              <a:ext cx="429546" cy="758677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48" name="Line"/>
            <p:cNvSpPr/>
            <p:nvPr/>
          </p:nvSpPr>
          <p:spPr>
            <a:xfrm>
              <a:off x="3733502" y="940793"/>
              <a:ext cx="357513" cy="673589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49" name="5"/>
            <p:cNvSpPr txBox="1"/>
            <p:nvPr/>
          </p:nvSpPr>
          <p:spPr>
            <a:xfrm>
              <a:off x="582894" y="990599"/>
              <a:ext cx="343682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5</a:t>
              </a:r>
            </a:p>
          </p:txBody>
        </p:sp>
        <p:grpSp>
          <p:nvGrpSpPr>
            <p:cNvPr id="452" name="?"/>
            <p:cNvGrpSpPr/>
            <p:nvPr/>
          </p:nvGrpSpPr>
          <p:grpSpPr>
            <a:xfrm>
              <a:off x="3078212" y="11162"/>
              <a:ext cx="930176" cy="930176"/>
              <a:chOff x="0" y="0"/>
              <a:chExt cx="930175" cy="930175"/>
            </a:xfrm>
          </p:grpSpPr>
          <p:sp>
            <p:nvSpPr>
              <p:cNvPr id="451" name="?"/>
              <p:cNvSpPr/>
              <p:nvPr/>
            </p:nvSpPr>
            <p:spPr>
              <a:xfrm>
                <a:off x="25400" y="25400"/>
                <a:ext cx="879376" cy="87937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b="1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?</a:t>
                </a:r>
              </a:p>
            </p:txBody>
          </p:sp>
          <p:pic>
            <p:nvPicPr>
              <p:cNvPr id="450" name="?" descr="?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-1" y="-1"/>
                <a:ext cx="930177" cy="930177"/>
              </a:xfrm>
              <a:prstGeom prst="rect">
                <a:avLst/>
              </a:prstGeom>
              <a:effectLst/>
            </p:spPr>
          </p:pic>
        </p:grpSp>
        <p:sp>
          <p:nvSpPr>
            <p:cNvPr id="453" name="Line"/>
            <p:cNvSpPr/>
            <p:nvPr/>
          </p:nvSpPr>
          <p:spPr>
            <a:xfrm>
              <a:off x="1943100" y="518063"/>
              <a:ext cx="1106438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54" name="2"/>
            <p:cNvSpPr txBox="1"/>
            <p:nvPr/>
          </p:nvSpPr>
          <p:spPr>
            <a:xfrm>
              <a:off x="2233894" y="-1"/>
              <a:ext cx="343682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55" name="2"/>
            <p:cNvSpPr txBox="1"/>
            <p:nvPr/>
          </p:nvSpPr>
          <p:spPr>
            <a:xfrm>
              <a:off x="3910293" y="825499"/>
              <a:ext cx="34368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457" name="The goal of Floyd-Warshall is to eventually consider going through all possible intermediate nodes on paths of different lengths."/>
          <p:cNvSpPr txBox="1"/>
          <p:nvPr/>
        </p:nvSpPr>
        <p:spPr>
          <a:xfrm>
            <a:off x="0" y="117079"/>
            <a:ext cx="13004800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The goal of Floyd-Warshall is to eventually consider going through all possible intermediate nodes on paths of different lengths.</a:t>
            </a:r>
          </a:p>
        </p:txBody>
      </p:sp>
      <p:grpSp>
        <p:nvGrpSpPr>
          <p:cNvPr id="479" name="Group"/>
          <p:cNvGrpSpPr/>
          <p:nvPr/>
        </p:nvGrpSpPr>
        <p:grpSpPr>
          <a:xfrm>
            <a:off x="7031119" y="1975321"/>
            <a:ext cx="4842710" cy="2631037"/>
            <a:chOff x="-71148" y="-200084"/>
            <a:chExt cx="4842708" cy="2631036"/>
          </a:xfrm>
        </p:grpSpPr>
        <p:sp>
          <p:nvSpPr>
            <p:cNvPr id="458" name="a"/>
            <p:cNvSpPr/>
            <p:nvPr/>
          </p:nvSpPr>
          <p:spPr>
            <a:xfrm>
              <a:off x="0" y="1551575"/>
              <a:ext cx="879376" cy="879377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59" name="b"/>
            <p:cNvSpPr/>
            <p:nvPr/>
          </p:nvSpPr>
          <p:spPr>
            <a:xfrm>
              <a:off x="3835400" y="1551575"/>
              <a:ext cx="879376" cy="879377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60" name="Line"/>
            <p:cNvSpPr/>
            <p:nvPr/>
          </p:nvSpPr>
          <p:spPr>
            <a:xfrm>
              <a:off x="876300" y="1991263"/>
              <a:ext cx="2925913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61" name="11"/>
            <p:cNvSpPr txBox="1"/>
            <p:nvPr/>
          </p:nvSpPr>
          <p:spPr>
            <a:xfrm>
              <a:off x="2151868" y="1481725"/>
              <a:ext cx="573064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11</a:t>
              </a:r>
            </a:p>
          </p:txBody>
        </p:sp>
        <p:grpSp>
          <p:nvGrpSpPr>
            <p:cNvPr id="464" name="?"/>
            <p:cNvGrpSpPr/>
            <p:nvPr/>
          </p:nvGrpSpPr>
          <p:grpSpPr>
            <a:xfrm>
              <a:off x="-71149" y="-105055"/>
              <a:ext cx="930177" cy="930176"/>
              <a:chOff x="0" y="0"/>
              <a:chExt cx="930175" cy="930175"/>
            </a:xfrm>
          </p:grpSpPr>
          <p:sp>
            <p:nvSpPr>
              <p:cNvPr id="463" name="?"/>
              <p:cNvSpPr/>
              <p:nvPr/>
            </p:nvSpPr>
            <p:spPr>
              <a:xfrm>
                <a:off x="25400" y="25400"/>
                <a:ext cx="879376" cy="87937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b="1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?</a:t>
                </a:r>
              </a:p>
            </p:txBody>
          </p:sp>
          <p:pic>
            <p:nvPicPr>
              <p:cNvPr id="462" name="?" descr="?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-1" y="-1"/>
                <a:ext cx="930177" cy="930177"/>
              </a:xfrm>
              <a:prstGeom prst="rect">
                <a:avLst/>
              </a:prstGeom>
              <a:effectLst/>
            </p:spPr>
          </p:pic>
        </p:grpSp>
        <p:sp>
          <p:nvSpPr>
            <p:cNvPr id="465" name="Line"/>
            <p:cNvSpPr/>
            <p:nvPr/>
          </p:nvSpPr>
          <p:spPr>
            <a:xfrm flipV="1">
              <a:off x="393939" y="801502"/>
              <a:ext cx="1" cy="75724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66" name="Line"/>
            <p:cNvSpPr/>
            <p:nvPr/>
          </p:nvSpPr>
          <p:spPr>
            <a:xfrm>
              <a:off x="4275087" y="863195"/>
              <a:ext cx="1" cy="65030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469" name="?"/>
            <p:cNvGrpSpPr/>
            <p:nvPr/>
          </p:nvGrpSpPr>
          <p:grpSpPr>
            <a:xfrm>
              <a:off x="3809999" y="-105055"/>
              <a:ext cx="930177" cy="930176"/>
              <a:chOff x="0" y="0"/>
              <a:chExt cx="930175" cy="930175"/>
            </a:xfrm>
          </p:grpSpPr>
          <p:sp>
            <p:nvSpPr>
              <p:cNvPr id="468" name="?"/>
              <p:cNvSpPr/>
              <p:nvPr/>
            </p:nvSpPr>
            <p:spPr>
              <a:xfrm>
                <a:off x="25400" y="25400"/>
                <a:ext cx="879376" cy="87937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b="1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?</a:t>
                </a:r>
              </a:p>
            </p:txBody>
          </p:sp>
          <p:pic>
            <p:nvPicPr>
              <p:cNvPr id="467" name="?" descr="?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-1" y="-1"/>
                <a:ext cx="930177" cy="930177"/>
              </a:xfrm>
              <a:prstGeom prst="rect">
                <a:avLst/>
              </a:prstGeom>
              <a:effectLst/>
            </p:spPr>
          </p:pic>
        </p:grpSp>
        <p:sp>
          <p:nvSpPr>
            <p:cNvPr id="470" name="Line"/>
            <p:cNvSpPr/>
            <p:nvPr/>
          </p:nvSpPr>
          <p:spPr>
            <a:xfrm>
              <a:off x="907925" y="360033"/>
              <a:ext cx="91734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71" name="3"/>
            <p:cNvSpPr txBox="1"/>
            <p:nvPr/>
          </p:nvSpPr>
          <p:spPr>
            <a:xfrm>
              <a:off x="-14220" y="984130"/>
              <a:ext cx="343682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72" name="2"/>
            <p:cNvSpPr txBox="1"/>
            <p:nvPr/>
          </p:nvSpPr>
          <p:spPr>
            <a:xfrm>
              <a:off x="4427878" y="863195"/>
              <a:ext cx="34368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2</a:t>
              </a:r>
            </a:p>
          </p:txBody>
        </p:sp>
        <p:grpSp>
          <p:nvGrpSpPr>
            <p:cNvPr id="475" name="c"/>
            <p:cNvGrpSpPr/>
            <p:nvPr/>
          </p:nvGrpSpPr>
          <p:grpSpPr>
            <a:xfrm>
              <a:off x="1874168" y="-105055"/>
              <a:ext cx="930177" cy="930176"/>
              <a:chOff x="0" y="0"/>
              <a:chExt cx="930175" cy="930175"/>
            </a:xfrm>
          </p:grpSpPr>
          <p:sp>
            <p:nvSpPr>
              <p:cNvPr id="474" name="c"/>
              <p:cNvSpPr/>
              <p:nvPr/>
            </p:nvSpPr>
            <p:spPr>
              <a:xfrm>
                <a:off x="25400" y="25400"/>
                <a:ext cx="879376" cy="87937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rmAutofit fontScale="100000" lnSpcReduction="0"/>
              </a:bodyPr>
              <a:lstStyle>
                <a:lvl1pPr>
                  <a:defRPr b="1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pic>
            <p:nvPicPr>
              <p:cNvPr id="473" name="c" descr="c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-1" y="-1"/>
                <a:ext cx="930177" cy="930177"/>
              </a:xfrm>
              <a:prstGeom prst="rect">
                <a:avLst/>
              </a:prstGeom>
              <a:effectLst/>
            </p:spPr>
          </p:pic>
        </p:grpSp>
        <p:sp>
          <p:nvSpPr>
            <p:cNvPr id="476" name="Line"/>
            <p:cNvSpPr/>
            <p:nvPr/>
          </p:nvSpPr>
          <p:spPr>
            <a:xfrm>
              <a:off x="2853242" y="360033"/>
              <a:ext cx="91734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77" name="1"/>
            <p:cNvSpPr txBox="1"/>
            <p:nvPr/>
          </p:nvSpPr>
          <p:spPr>
            <a:xfrm>
              <a:off x="1194757" y="-200085"/>
              <a:ext cx="343682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78" name="1"/>
            <p:cNvSpPr txBox="1"/>
            <p:nvPr/>
          </p:nvSpPr>
          <p:spPr>
            <a:xfrm>
              <a:off x="3140073" y="-200085"/>
              <a:ext cx="34368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dp[k][i][j] = shortest path from i to j routing through nodes {0,1,…,k-1,k}"/>
          <p:cNvSpPr txBox="1"/>
          <p:nvPr/>
        </p:nvSpPr>
        <p:spPr>
          <a:xfrm>
            <a:off x="0" y="3036192"/>
            <a:ext cx="13004801" cy="138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dp[k][i][j] = shortest path from i to j routing through nodes {0,1,…,k-1,k}</a:t>
            </a:r>
          </a:p>
        </p:txBody>
      </p:sp>
      <p:sp>
        <p:nvSpPr>
          <p:cNvPr id="482" name="Start with k = 0, then k = 1, then k = 2, ……"/>
          <p:cNvSpPr txBox="1"/>
          <p:nvPr/>
        </p:nvSpPr>
        <p:spPr>
          <a:xfrm>
            <a:off x="0" y="4621764"/>
            <a:ext cx="13004801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Start with k = 0, then k = 1, then k = 2, …</a:t>
            </a:r>
          </a:p>
          <a:p>
            <a:pPr/>
            <a:r>
              <a:t>This gradually builds up the optimal solution routing through 0, then all optimal solutions routing through 0 and 1, then all optimal solutions routing through 0, 1, 2, etc… up until n-1 which stores to APSP solution.</a:t>
            </a:r>
          </a:p>
        </p:txBody>
      </p:sp>
      <p:sp>
        <p:nvSpPr>
          <p:cNvPr id="483" name="Let ‘dp’ (short for Dynamic Programming) be a 3D matrix of size n x n x n that acts as a memo table."/>
          <p:cNvSpPr txBox="1"/>
          <p:nvPr/>
        </p:nvSpPr>
        <p:spPr>
          <a:xfrm>
            <a:off x="0" y="1114220"/>
            <a:ext cx="13004800" cy="1874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pPr>
            <a:r>
              <a:rPr b="0">
                <a:solidFill>
                  <a:srgbClr val="FFFFFF"/>
                </a:solidFill>
              </a:rPr>
              <a:t>Let ‘dp’ (short for Dynamic Programming) be a 3D matrix of size n x n x n that acts as a memo table.</a:t>
            </a:r>
          </a:p>
        </p:txBody>
      </p:sp>
      <p:sp>
        <p:nvSpPr>
          <p:cNvPr id="484" name="The Memo Table"/>
          <p:cNvSpPr txBox="1"/>
          <p:nvPr/>
        </p:nvSpPr>
        <p:spPr>
          <a:xfrm>
            <a:off x="2859254" y="165099"/>
            <a:ext cx="7286291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700"/>
            </a:lvl1pPr>
          </a:lstStyle>
          <a:p>
            <a:pPr/>
            <a:r>
              <a:t>The Memo Table</a:t>
            </a:r>
          </a:p>
        </p:txBody>
      </p:sp>
      <p:sp>
        <p:nvSpPr>
          <p:cNvPr id="485" name="Specifically dp[n-1] is the 2D matrix solution we’re after."/>
          <p:cNvSpPr txBox="1"/>
          <p:nvPr/>
        </p:nvSpPr>
        <p:spPr>
          <a:xfrm>
            <a:off x="1132148" y="8237884"/>
            <a:ext cx="107405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Specifically dp[n-1] is the 2D matrix solution we’re after.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In the beginning the optimal solution from i to j is simply the distance in the adjacency matrix.…"/>
          <p:cNvSpPr txBox="1"/>
          <p:nvPr/>
        </p:nvSpPr>
        <p:spPr>
          <a:xfrm>
            <a:off x="264059" y="335447"/>
            <a:ext cx="12476682" cy="1831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479044">
              <a:defRPr sz="2952"/>
            </a:pPr>
            <a:r>
              <a:t>In the beginning the optimal solution from i to j is simply the distance in the adjacency matrix.</a:t>
            </a:r>
          </a:p>
          <a:p>
            <a:pPr defTabSz="479044">
              <a:defRPr sz="2952"/>
            </a:pPr>
          </a:p>
          <a:p>
            <a:pPr defTabSz="479044">
              <a:defRPr sz="2952"/>
            </a:pPr>
            <a:r>
              <a:t>dp[k][i][j] = m[i][j] if k = 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In the beginning the optimal solution from i to j is simply the distance in the adjacency matrix.…"/>
          <p:cNvSpPr txBox="1"/>
          <p:nvPr/>
        </p:nvSpPr>
        <p:spPr>
          <a:xfrm>
            <a:off x="264059" y="335447"/>
            <a:ext cx="12476682" cy="1831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479044">
              <a:defRPr sz="2952"/>
            </a:pPr>
            <a:r>
              <a:t>In the beginning the optimal solution from i to j is simply the distance in the adjacency matrix.</a:t>
            </a:r>
          </a:p>
          <a:p>
            <a:pPr defTabSz="479044">
              <a:defRPr sz="2952"/>
            </a:pPr>
          </a:p>
          <a:p>
            <a:pPr defTabSz="479044">
              <a:defRPr sz="2952"/>
            </a:pPr>
            <a:r>
              <a:t>dp[k][i][j] = m[i][j] if k = 0</a:t>
            </a:r>
          </a:p>
        </p:txBody>
      </p:sp>
      <p:sp>
        <p:nvSpPr>
          <p:cNvPr id="490" name="otherwise:"/>
          <p:cNvSpPr txBox="1"/>
          <p:nvPr/>
        </p:nvSpPr>
        <p:spPr>
          <a:xfrm>
            <a:off x="4548187" y="2848200"/>
            <a:ext cx="3908426" cy="50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443991">
              <a:defRPr sz="2736"/>
            </a:lvl1pPr>
          </a:lstStyle>
          <a:p>
            <a:pPr/>
            <a:r>
              <a:t>otherwise:</a:t>
            </a:r>
          </a:p>
        </p:txBody>
      </p:sp>
      <p:sp>
        <p:nvSpPr>
          <p:cNvPr id="491" name="dp[k][i][j] = min(dp[k-1][i][j], dp[k-1][i][k]+dp[k-1][k][j])"/>
          <p:cNvSpPr txBox="1"/>
          <p:nvPr/>
        </p:nvSpPr>
        <p:spPr>
          <a:xfrm>
            <a:off x="94219" y="3172819"/>
            <a:ext cx="13004801" cy="766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443991">
              <a:defRPr sz="2736"/>
            </a:pPr>
            <a:r>
              <a:t>dp[k][i][j] =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min</a:t>
            </a:r>
            <a:r>
              <a:t>(dp[k-1][i][j], dp[k-1][i][k]+dp[k-1][k][j])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Line"/>
          <p:cNvSpPr/>
          <p:nvPr/>
        </p:nvSpPr>
        <p:spPr>
          <a:xfrm>
            <a:off x="3952193" y="3771900"/>
            <a:ext cx="2710089" cy="0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94" name="Line"/>
          <p:cNvSpPr/>
          <p:nvPr/>
        </p:nvSpPr>
        <p:spPr>
          <a:xfrm>
            <a:off x="3964893" y="3568700"/>
            <a:ext cx="1" cy="23360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95" name="Line"/>
          <p:cNvSpPr/>
          <p:nvPr/>
        </p:nvSpPr>
        <p:spPr>
          <a:xfrm>
            <a:off x="6669993" y="3568700"/>
            <a:ext cx="1" cy="23360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96" name="Line"/>
          <p:cNvSpPr/>
          <p:nvPr/>
        </p:nvSpPr>
        <p:spPr>
          <a:xfrm flipV="1">
            <a:off x="5304743" y="3810868"/>
            <a:ext cx="1" cy="750929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97" name="Reuse the best distance from i to j with values routing through nodes {0,1,…,k-1}"/>
          <p:cNvSpPr txBox="1"/>
          <p:nvPr/>
        </p:nvSpPr>
        <p:spPr>
          <a:xfrm>
            <a:off x="376882" y="4945307"/>
            <a:ext cx="1123870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Reuse the best distance from i to j with values routing through nodes {0,1,…,k-1}</a:t>
            </a:r>
          </a:p>
        </p:txBody>
      </p:sp>
      <p:sp>
        <p:nvSpPr>
          <p:cNvPr id="498" name="In the beginning the optimal solution from i to j is simply the distance in the adjacency matrix.…"/>
          <p:cNvSpPr txBox="1"/>
          <p:nvPr/>
        </p:nvSpPr>
        <p:spPr>
          <a:xfrm>
            <a:off x="264059" y="335447"/>
            <a:ext cx="12476682" cy="1831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479044">
              <a:defRPr sz="2952"/>
            </a:pPr>
            <a:r>
              <a:t>In the beginning the optimal solution from i to j is simply the distance in the adjacency matrix.</a:t>
            </a:r>
          </a:p>
          <a:p>
            <a:pPr defTabSz="479044">
              <a:defRPr sz="2952"/>
            </a:pPr>
          </a:p>
          <a:p>
            <a:pPr defTabSz="479044">
              <a:defRPr sz="2952"/>
            </a:pPr>
            <a:r>
              <a:t>dp[k][i][j] = m[i][j] if k = 0</a:t>
            </a:r>
          </a:p>
        </p:txBody>
      </p:sp>
      <p:sp>
        <p:nvSpPr>
          <p:cNvPr id="499" name="otherwise:"/>
          <p:cNvSpPr txBox="1"/>
          <p:nvPr/>
        </p:nvSpPr>
        <p:spPr>
          <a:xfrm>
            <a:off x="4548187" y="2848200"/>
            <a:ext cx="3908426" cy="50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443991">
              <a:defRPr sz="2736"/>
            </a:lvl1pPr>
          </a:lstStyle>
          <a:p>
            <a:pPr/>
            <a:r>
              <a:t>otherwise:</a:t>
            </a:r>
          </a:p>
        </p:txBody>
      </p:sp>
      <p:sp>
        <p:nvSpPr>
          <p:cNvPr id="500" name="dp[k][i][j] = min(dp[k-1][i][j], dp[k-1][i][k]+dp[k-1][k][j])"/>
          <p:cNvSpPr txBox="1"/>
          <p:nvPr/>
        </p:nvSpPr>
        <p:spPr>
          <a:xfrm>
            <a:off x="94219" y="3172819"/>
            <a:ext cx="13004801" cy="766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443991">
              <a:defRPr sz="2736"/>
            </a:pPr>
            <a:r>
              <a:t>dp[k][i][j] =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min</a:t>
            </a:r>
            <a:r>
              <a:t>(dp[k-1][i][j], dp[k-1][i][k]+dp[k-1][k][j])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W algorithm overview"/>
          <p:cNvSpPr txBox="1"/>
          <p:nvPr>
            <p:ph type="title"/>
          </p:nvPr>
        </p:nvSpPr>
        <p:spPr>
          <a:xfrm>
            <a:off x="733092" y="-54666"/>
            <a:ext cx="11538616" cy="1231832"/>
          </a:xfrm>
          <a:prstGeom prst="rect">
            <a:avLst/>
          </a:prstGeom>
        </p:spPr>
        <p:txBody>
          <a:bodyPr/>
          <a:lstStyle>
            <a:lvl1pPr defTabSz="519937">
              <a:defRPr b="1" sz="7119"/>
            </a:lvl1pPr>
          </a:lstStyle>
          <a:p>
            <a:pPr/>
            <a:r>
              <a:t>FW algorithm overview</a:t>
            </a:r>
          </a:p>
        </p:txBody>
      </p:sp>
      <p:sp>
        <p:nvSpPr>
          <p:cNvPr id="124" name="In graph theory, the Floyd-Warshall (FW) algorithm is an All-Pairs Shortest Path (APSP) algorithm. This means it can find the shortest path between all pairs of nodes."/>
          <p:cNvSpPr txBox="1"/>
          <p:nvPr/>
        </p:nvSpPr>
        <p:spPr>
          <a:xfrm>
            <a:off x="408407" y="2457120"/>
            <a:ext cx="12187986" cy="2717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In graph theory, the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Floyd-Warshall (FW)</a:t>
            </a:r>
            <a:r>
              <a:t> algorithm is an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All-Pairs Shortest Path (APSP)</a:t>
            </a:r>
            <a:r>
              <a:t> algorithm. This means it can find the shortest path between all pairs of nodes.</a:t>
            </a:r>
          </a:p>
        </p:txBody>
      </p:sp>
      <p:sp>
        <p:nvSpPr>
          <p:cNvPr id="125" name="The time complexity to run FW is O(V³) which is ideal for graphs no larger than a couple hundred nodes."/>
          <p:cNvSpPr txBox="1"/>
          <p:nvPr/>
        </p:nvSpPr>
        <p:spPr>
          <a:xfrm>
            <a:off x="188614" y="5864588"/>
            <a:ext cx="12627572" cy="2535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The time complexity to run FW is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O(V³)</a:t>
            </a:r>
            <a:r>
              <a:t> which is </a:t>
            </a:r>
            <a:r>
              <a:rPr b="1"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rPr>
              <a:t>ideal for graphs no larger than a couple hundred nodes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dp[k][i][j] = min(dp[k-1][i][j], dp[k-1][i][k]+dp[k-1][k][j])"/>
          <p:cNvSpPr txBox="1"/>
          <p:nvPr/>
        </p:nvSpPr>
        <p:spPr>
          <a:xfrm>
            <a:off x="94219" y="3172819"/>
            <a:ext cx="13004801" cy="766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443991">
              <a:defRPr sz="2736"/>
            </a:pPr>
            <a:r>
              <a:t>dp[k][i][j] =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min</a:t>
            </a:r>
            <a:r>
              <a:t>(dp[k-1][i][j], dp[k-1][i][k]+dp[k-1][k][j])</a:t>
            </a:r>
          </a:p>
        </p:txBody>
      </p:sp>
      <p:sp>
        <p:nvSpPr>
          <p:cNvPr id="503" name="Line"/>
          <p:cNvSpPr/>
          <p:nvPr/>
        </p:nvSpPr>
        <p:spPr>
          <a:xfrm>
            <a:off x="7061200" y="3771900"/>
            <a:ext cx="5695878" cy="0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04" name="Line"/>
          <p:cNvSpPr/>
          <p:nvPr/>
        </p:nvSpPr>
        <p:spPr>
          <a:xfrm>
            <a:off x="7073899" y="3568700"/>
            <a:ext cx="1" cy="23360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05" name="Line"/>
          <p:cNvSpPr/>
          <p:nvPr/>
        </p:nvSpPr>
        <p:spPr>
          <a:xfrm>
            <a:off x="12763499" y="3568700"/>
            <a:ext cx="1" cy="23360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06" name="Line"/>
          <p:cNvSpPr/>
          <p:nvPr/>
        </p:nvSpPr>
        <p:spPr>
          <a:xfrm flipV="1">
            <a:off x="9909138" y="3945039"/>
            <a:ext cx="1" cy="750929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07" name="Find the best distance from i to j through node k reusing best solutions from {0,1,…,k-1}"/>
          <p:cNvSpPr txBox="1"/>
          <p:nvPr/>
        </p:nvSpPr>
        <p:spPr>
          <a:xfrm>
            <a:off x="94219" y="5168900"/>
            <a:ext cx="130048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Find the best distance from i to j through node k reusing best solutions from {0,1,…,k-1}</a:t>
            </a:r>
          </a:p>
        </p:txBody>
      </p:sp>
      <p:sp>
        <p:nvSpPr>
          <p:cNvPr id="508" name="In the beginning the optimal solution from i to j is simply the distance in the adjacency matrix.…"/>
          <p:cNvSpPr txBox="1"/>
          <p:nvPr/>
        </p:nvSpPr>
        <p:spPr>
          <a:xfrm>
            <a:off x="264059" y="335447"/>
            <a:ext cx="12476682" cy="1831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479044">
              <a:defRPr sz="2952"/>
            </a:pPr>
            <a:r>
              <a:t>In the beginning the optimal solution from i to j is simply the distance in the adjacency matrix.</a:t>
            </a:r>
          </a:p>
          <a:p>
            <a:pPr defTabSz="479044">
              <a:defRPr sz="2952"/>
            </a:pPr>
          </a:p>
          <a:p>
            <a:pPr defTabSz="479044">
              <a:defRPr sz="2952"/>
            </a:pPr>
            <a:r>
              <a:t>dp[k][i][j] = m[i][j] if k = 0</a:t>
            </a:r>
          </a:p>
        </p:txBody>
      </p:sp>
      <p:sp>
        <p:nvSpPr>
          <p:cNvPr id="509" name="otherwise:"/>
          <p:cNvSpPr txBox="1"/>
          <p:nvPr/>
        </p:nvSpPr>
        <p:spPr>
          <a:xfrm>
            <a:off x="4548187" y="2848200"/>
            <a:ext cx="3908426" cy="50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443991">
              <a:defRPr sz="2736"/>
            </a:lvl1pPr>
          </a:lstStyle>
          <a:p>
            <a:pPr/>
            <a:r>
              <a:t>otherwise: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dp[k][i][j] = min(dp[k-1][i][j], dp[k-1][i][k]+dp[k-1][k][j])"/>
          <p:cNvSpPr txBox="1"/>
          <p:nvPr/>
        </p:nvSpPr>
        <p:spPr>
          <a:xfrm>
            <a:off x="94219" y="3172819"/>
            <a:ext cx="13004801" cy="766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443991">
              <a:defRPr sz="2736"/>
            </a:pPr>
            <a:r>
              <a:t>dp[k][i][j] =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min</a:t>
            </a:r>
            <a:r>
              <a:t>(dp[k-1][i][j], dp[k-1][i][k]+dp[k-1][k][j])</a:t>
            </a:r>
          </a:p>
        </p:txBody>
      </p:sp>
      <p:sp>
        <p:nvSpPr>
          <p:cNvPr id="512" name="Shape"/>
          <p:cNvSpPr/>
          <p:nvPr/>
        </p:nvSpPr>
        <p:spPr>
          <a:xfrm>
            <a:off x="8607970" y="3314588"/>
            <a:ext cx="1216719" cy="483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88"/>
                </a:moveTo>
                <a:lnTo>
                  <a:pt x="154" y="21513"/>
                </a:lnTo>
                <a:lnTo>
                  <a:pt x="21600" y="21600"/>
                </a:lnTo>
                <a:lnTo>
                  <a:pt x="21337" y="0"/>
                </a:lnTo>
                <a:lnTo>
                  <a:pt x="0" y="1588"/>
                </a:lnTo>
                <a:close/>
              </a:path>
            </a:pathLst>
          </a:custGeom>
          <a:ln w="50800">
            <a:solidFill>
              <a:srgbClr val="E2242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13" name="Shape"/>
          <p:cNvSpPr/>
          <p:nvPr/>
        </p:nvSpPr>
        <p:spPr>
          <a:xfrm>
            <a:off x="11516270" y="3276488"/>
            <a:ext cx="1216719" cy="483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88"/>
                </a:moveTo>
                <a:lnTo>
                  <a:pt x="154" y="21513"/>
                </a:lnTo>
                <a:lnTo>
                  <a:pt x="21600" y="21600"/>
                </a:lnTo>
                <a:lnTo>
                  <a:pt x="21337" y="0"/>
                </a:lnTo>
                <a:lnTo>
                  <a:pt x="0" y="1588"/>
                </a:lnTo>
                <a:close/>
              </a:path>
            </a:pathLst>
          </a:custGeom>
          <a:ln w="50800">
            <a:solidFill>
              <a:srgbClr val="E2242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14" name="The right side of the min function in english essentially says: “go from i to k” and then “go from k to j”"/>
          <p:cNvSpPr txBox="1"/>
          <p:nvPr/>
        </p:nvSpPr>
        <p:spPr>
          <a:xfrm>
            <a:off x="663537" y="4945307"/>
            <a:ext cx="11677726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The right side of the min function in english essentially says: “go from i to k” and then “go from k to j”</a:t>
            </a:r>
          </a:p>
        </p:txBody>
      </p:sp>
      <p:sp>
        <p:nvSpPr>
          <p:cNvPr id="515" name="In the beginning the optimal solution from i to j is simply the distance in the adjacency matrix.…"/>
          <p:cNvSpPr txBox="1"/>
          <p:nvPr/>
        </p:nvSpPr>
        <p:spPr>
          <a:xfrm>
            <a:off x="264059" y="335447"/>
            <a:ext cx="12476682" cy="1831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479044">
              <a:defRPr sz="2952"/>
            </a:pPr>
            <a:r>
              <a:t>In the beginning the optimal solution from i to j is simply the distance in the adjacency matrix.</a:t>
            </a:r>
          </a:p>
          <a:p>
            <a:pPr defTabSz="479044">
              <a:defRPr sz="2952"/>
            </a:pPr>
          </a:p>
          <a:p>
            <a:pPr defTabSz="479044">
              <a:defRPr sz="2952"/>
            </a:pPr>
            <a:r>
              <a:t>dp[k][i][j] = m[i][j] if k = 0</a:t>
            </a:r>
          </a:p>
        </p:txBody>
      </p:sp>
      <p:sp>
        <p:nvSpPr>
          <p:cNvPr id="516" name="otherwise:"/>
          <p:cNvSpPr txBox="1"/>
          <p:nvPr/>
        </p:nvSpPr>
        <p:spPr>
          <a:xfrm>
            <a:off x="4548187" y="2848200"/>
            <a:ext cx="3908426" cy="50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443991">
              <a:defRPr sz="2736"/>
            </a:lvl1pPr>
          </a:lstStyle>
          <a:p>
            <a:pPr/>
            <a:r>
              <a:t>otherwise: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dp[k][i][j] = min(dp[k-1][i][j], dp[k-1][i][k]+dp[k-1][k][j])"/>
          <p:cNvSpPr txBox="1"/>
          <p:nvPr/>
        </p:nvSpPr>
        <p:spPr>
          <a:xfrm>
            <a:off x="94219" y="3172819"/>
            <a:ext cx="13004801" cy="766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443991">
              <a:defRPr sz="2736"/>
            </a:pPr>
            <a:r>
              <a:t>dp[k][i][j] =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min</a:t>
            </a:r>
            <a:r>
              <a:t>(dp[k-1][i][j], dp[k-1][i][k]+dp[k-1][k][j])</a:t>
            </a:r>
          </a:p>
        </p:txBody>
      </p:sp>
      <p:sp>
        <p:nvSpPr>
          <p:cNvPr id="519" name="Shape"/>
          <p:cNvSpPr/>
          <p:nvPr/>
        </p:nvSpPr>
        <p:spPr>
          <a:xfrm>
            <a:off x="8607970" y="3314588"/>
            <a:ext cx="1216719" cy="483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88"/>
                </a:moveTo>
                <a:lnTo>
                  <a:pt x="154" y="21513"/>
                </a:lnTo>
                <a:lnTo>
                  <a:pt x="21600" y="21600"/>
                </a:lnTo>
                <a:lnTo>
                  <a:pt x="21337" y="0"/>
                </a:lnTo>
                <a:lnTo>
                  <a:pt x="0" y="1588"/>
                </a:lnTo>
                <a:close/>
              </a:path>
            </a:pathLst>
          </a:custGeom>
          <a:ln w="50800">
            <a:solidFill>
              <a:srgbClr val="E2242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20" name="Shape"/>
          <p:cNvSpPr/>
          <p:nvPr/>
        </p:nvSpPr>
        <p:spPr>
          <a:xfrm>
            <a:off x="11516270" y="3276488"/>
            <a:ext cx="1216719" cy="483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88"/>
                </a:moveTo>
                <a:lnTo>
                  <a:pt x="154" y="21513"/>
                </a:lnTo>
                <a:lnTo>
                  <a:pt x="21600" y="21600"/>
                </a:lnTo>
                <a:lnTo>
                  <a:pt x="21337" y="0"/>
                </a:lnTo>
                <a:lnTo>
                  <a:pt x="0" y="1588"/>
                </a:lnTo>
                <a:close/>
              </a:path>
            </a:pathLst>
          </a:custGeom>
          <a:ln w="50800">
            <a:solidFill>
              <a:srgbClr val="E2242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21" name="k"/>
          <p:cNvSpPr/>
          <p:nvPr/>
        </p:nvSpPr>
        <p:spPr>
          <a:xfrm>
            <a:off x="6112569" y="5502378"/>
            <a:ext cx="779662" cy="77966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522" name="i"/>
          <p:cNvSpPr/>
          <p:nvPr/>
        </p:nvSpPr>
        <p:spPr>
          <a:xfrm>
            <a:off x="3763069" y="7424050"/>
            <a:ext cx="779662" cy="77966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523" name="j"/>
          <p:cNvSpPr/>
          <p:nvPr/>
        </p:nvSpPr>
        <p:spPr>
          <a:xfrm>
            <a:off x="8462069" y="7424050"/>
            <a:ext cx="779662" cy="77966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524" name="Line"/>
          <p:cNvSpPr/>
          <p:nvPr/>
        </p:nvSpPr>
        <p:spPr>
          <a:xfrm>
            <a:off x="4554636" y="7813881"/>
            <a:ext cx="3895527" cy="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25" name="Line"/>
          <p:cNvSpPr/>
          <p:nvPr/>
        </p:nvSpPr>
        <p:spPr>
          <a:xfrm>
            <a:off x="6897944" y="6046069"/>
            <a:ext cx="1868011" cy="1380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05" fill="norm" stroke="1" extrusionOk="0">
                <a:moveTo>
                  <a:pt x="0" y="0"/>
                </a:moveTo>
                <a:cubicBezTo>
                  <a:pt x="506" y="82"/>
                  <a:pt x="1011" y="180"/>
                  <a:pt x="1513" y="302"/>
                </a:cubicBezTo>
                <a:cubicBezTo>
                  <a:pt x="2639" y="574"/>
                  <a:pt x="3840" y="1072"/>
                  <a:pt x="4285" y="2564"/>
                </a:cubicBezTo>
                <a:cubicBezTo>
                  <a:pt x="4868" y="4516"/>
                  <a:pt x="3228" y="6719"/>
                  <a:pt x="4070" y="8620"/>
                </a:cubicBezTo>
                <a:cubicBezTo>
                  <a:pt x="6030" y="13042"/>
                  <a:pt x="10075" y="5503"/>
                  <a:pt x="12227" y="8337"/>
                </a:cubicBezTo>
                <a:cubicBezTo>
                  <a:pt x="14463" y="11281"/>
                  <a:pt x="9425" y="15982"/>
                  <a:pt x="11836" y="18893"/>
                </a:cubicBezTo>
                <a:cubicBezTo>
                  <a:pt x="14078" y="21600"/>
                  <a:pt x="16424" y="16127"/>
                  <a:pt x="18744" y="16932"/>
                </a:cubicBezTo>
                <a:cubicBezTo>
                  <a:pt x="19448" y="17176"/>
                  <a:pt x="19964" y="17850"/>
                  <a:pt x="20388" y="18555"/>
                </a:cubicBezTo>
                <a:cubicBezTo>
                  <a:pt x="20889" y="19390"/>
                  <a:pt x="21301" y="20341"/>
                  <a:pt x="21600" y="21405"/>
                </a:cubicBezTo>
              </a:path>
            </a:pathLst>
          </a:cu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26" name="Line"/>
          <p:cNvSpPr/>
          <p:nvPr/>
        </p:nvSpPr>
        <p:spPr>
          <a:xfrm rot="16865522">
            <a:off x="4365663" y="6034203"/>
            <a:ext cx="1725411" cy="1365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600" fill="norm" stroke="1" extrusionOk="0">
                <a:moveTo>
                  <a:pt x="0" y="0"/>
                </a:moveTo>
                <a:cubicBezTo>
                  <a:pt x="478" y="94"/>
                  <a:pt x="955" y="198"/>
                  <a:pt x="1431" y="312"/>
                </a:cubicBezTo>
                <a:cubicBezTo>
                  <a:pt x="2647" y="604"/>
                  <a:pt x="3949" y="1104"/>
                  <a:pt x="4432" y="2619"/>
                </a:cubicBezTo>
                <a:cubicBezTo>
                  <a:pt x="5066" y="4610"/>
                  <a:pt x="3285" y="6858"/>
                  <a:pt x="4199" y="8796"/>
                </a:cubicBezTo>
                <a:cubicBezTo>
                  <a:pt x="6321" y="13295"/>
                  <a:pt x="10705" y="5588"/>
                  <a:pt x="13029" y="8508"/>
                </a:cubicBezTo>
                <a:cubicBezTo>
                  <a:pt x="15414" y="11503"/>
                  <a:pt x="9910" y="16332"/>
                  <a:pt x="12606" y="19275"/>
                </a:cubicBezTo>
                <a:cubicBezTo>
                  <a:pt x="14436" y="21273"/>
                  <a:pt x="16563" y="17993"/>
                  <a:pt x="18697" y="17966"/>
                </a:cubicBezTo>
                <a:cubicBezTo>
                  <a:pt x="20296" y="17945"/>
                  <a:pt x="21600" y="19579"/>
                  <a:pt x="21597" y="21600"/>
                </a:cubicBezTo>
              </a:path>
            </a:pathLst>
          </a:cu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27" name="Line"/>
          <p:cNvSpPr/>
          <p:nvPr/>
        </p:nvSpPr>
        <p:spPr>
          <a:xfrm>
            <a:off x="8703038" y="7303984"/>
            <a:ext cx="115305" cy="19669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28" name="Line"/>
          <p:cNvSpPr/>
          <p:nvPr/>
        </p:nvSpPr>
        <p:spPr>
          <a:xfrm flipV="1">
            <a:off x="5887881" y="5958717"/>
            <a:ext cx="259204" cy="79230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29" name="Visually this looks like:"/>
          <p:cNvSpPr txBox="1"/>
          <p:nvPr/>
        </p:nvSpPr>
        <p:spPr>
          <a:xfrm>
            <a:off x="3590658" y="4232886"/>
            <a:ext cx="6422288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/>
            </a:lvl1pPr>
          </a:lstStyle>
          <a:p>
            <a:pPr/>
            <a:r>
              <a:t>Visually this looks like:</a:t>
            </a:r>
          </a:p>
        </p:txBody>
      </p:sp>
      <p:sp>
        <p:nvSpPr>
          <p:cNvPr id="530" name="dp[k-1][i][j]"/>
          <p:cNvSpPr txBox="1"/>
          <p:nvPr/>
        </p:nvSpPr>
        <p:spPr>
          <a:xfrm>
            <a:off x="5048491" y="7845236"/>
            <a:ext cx="309625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dp[k-1][i][j]</a:t>
            </a:r>
          </a:p>
        </p:txBody>
      </p:sp>
      <p:sp>
        <p:nvSpPr>
          <p:cNvPr id="531" name="dp[k-1][i][k]"/>
          <p:cNvSpPr txBox="1"/>
          <p:nvPr/>
        </p:nvSpPr>
        <p:spPr>
          <a:xfrm rot="19255833">
            <a:off x="3398608" y="6085862"/>
            <a:ext cx="309625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dp[k-1][i][k]</a:t>
            </a:r>
          </a:p>
        </p:txBody>
      </p:sp>
      <p:sp>
        <p:nvSpPr>
          <p:cNvPr id="532" name="dp[k-1][k][j]"/>
          <p:cNvSpPr txBox="1"/>
          <p:nvPr/>
        </p:nvSpPr>
        <p:spPr>
          <a:xfrm rot="2451610">
            <a:off x="6588722" y="6078267"/>
            <a:ext cx="309625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dp[k-1][k][j]</a:t>
            </a:r>
          </a:p>
        </p:txBody>
      </p:sp>
      <p:sp>
        <p:nvSpPr>
          <p:cNvPr id="533" name="In the beginning the optimal solution from i to j is simply the distance in the adjacency matrix.…"/>
          <p:cNvSpPr txBox="1"/>
          <p:nvPr/>
        </p:nvSpPr>
        <p:spPr>
          <a:xfrm>
            <a:off x="264059" y="335447"/>
            <a:ext cx="12476682" cy="1831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479044">
              <a:defRPr sz="2952"/>
            </a:pPr>
            <a:r>
              <a:t>In the beginning the optimal solution from i to j is simply the distance in the adjacency matrix.</a:t>
            </a:r>
          </a:p>
          <a:p>
            <a:pPr defTabSz="479044">
              <a:defRPr sz="2952"/>
            </a:pPr>
          </a:p>
          <a:p>
            <a:pPr defTabSz="479044">
              <a:defRPr sz="2952"/>
            </a:pPr>
            <a:r>
              <a:t>dp[k][i][j] = m[i][j] if k = 0</a:t>
            </a:r>
          </a:p>
        </p:txBody>
      </p:sp>
      <p:sp>
        <p:nvSpPr>
          <p:cNvPr id="534" name="otherwise:"/>
          <p:cNvSpPr txBox="1"/>
          <p:nvPr/>
        </p:nvSpPr>
        <p:spPr>
          <a:xfrm>
            <a:off x="4548187" y="2848200"/>
            <a:ext cx="3908426" cy="50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443991">
              <a:defRPr sz="2736"/>
            </a:lvl1pPr>
          </a:lstStyle>
          <a:p>
            <a:pPr/>
            <a:r>
              <a:t>otherwise: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rrently we’re using O(V³) memory since our memo table ‘dp’ has one dimension for each of k, i and j."/>
          <p:cNvSpPr txBox="1"/>
          <p:nvPr/>
        </p:nvSpPr>
        <p:spPr>
          <a:xfrm>
            <a:off x="40497" y="224110"/>
            <a:ext cx="1292380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t>Currently we’re using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O(V³)</a:t>
            </a:r>
            <a:r>
              <a:t> memory since our memo table ‘dp’ has one dimension for each of k, i and j.</a:t>
            </a:r>
          </a:p>
        </p:txBody>
      </p:sp>
      <p:sp>
        <p:nvSpPr>
          <p:cNvPr id="537" name="Notice that we will be looping over k starting from 0, then 1, 2… and so fourth. The important thing to note here is that previous result builds off the last since we need state k-1 to compute state k. With that being said, it is possible to compute the solution for k in-place saving us a dimension of memory and reducing the space complexity to O(V²)!"/>
          <p:cNvSpPr txBox="1"/>
          <p:nvPr/>
        </p:nvSpPr>
        <p:spPr>
          <a:xfrm>
            <a:off x="592448" y="1680680"/>
            <a:ext cx="11819904" cy="396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t>Notice that we will be looping over k starting from 0, then 1, 2… and so fourth. The important thing to note here is that previous result builds off the last since we need state k-1 to compute state k. With that being said, it is possible to </a:t>
            </a:r>
            <a:r>
              <a:rPr b="1"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rPr>
              <a:t>compute the solution for k in-place</a:t>
            </a:r>
            <a:r>
              <a:t> saving us a dimension of memory and reducing the space complexity to </a:t>
            </a:r>
            <a:r>
              <a:rPr b="1">
                <a:solidFill>
                  <a:schemeClr val="accent3">
                    <a:hueOff val="-714503"/>
                    <a:satOff val="27357"/>
                    <a:lumOff val="39874"/>
                  </a:schemeClr>
                </a:solidFill>
              </a:rPr>
              <a:t>O(V²)</a:t>
            </a:r>
            <a:r>
              <a:t>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dp[i][j] = min(dp[i][j], dp[i][k]+dp[k][j])"/>
          <p:cNvSpPr txBox="1"/>
          <p:nvPr/>
        </p:nvSpPr>
        <p:spPr>
          <a:xfrm>
            <a:off x="0" y="8420165"/>
            <a:ext cx="13004801" cy="766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dp[i][j] =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min</a:t>
            </a:r>
            <a:r>
              <a:t>(dp[i][j], dp[i][k]+dp[k][j])</a:t>
            </a:r>
          </a:p>
        </p:txBody>
      </p:sp>
      <p:sp>
        <p:nvSpPr>
          <p:cNvPr id="540" name="otherwise:"/>
          <p:cNvSpPr txBox="1"/>
          <p:nvPr/>
        </p:nvSpPr>
        <p:spPr>
          <a:xfrm>
            <a:off x="4560887" y="7883687"/>
            <a:ext cx="3261851" cy="620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otherwise:</a:t>
            </a:r>
          </a:p>
        </p:txBody>
      </p:sp>
      <p:sp>
        <p:nvSpPr>
          <p:cNvPr id="541" name="The new recurrence relation is:"/>
          <p:cNvSpPr txBox="1"/>
          <p:nvPr/>
        </p:nvSpPr>
        <p:spPr>
          <a:xfrm>
            <a:off x="1484878" y="6032849"/>
            <a:ext cx="9557617" cy="766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The new recurrence relation is:</a:t>
            </a:r>
          </a:p>
        </p:txBody>
      </p:sp>
      <p:sp>
        <p:nvSpPr>
          <p:cNvPr id="542" name="dp[i][j] = m[i][j]"/>
          <p:cNvSpPr txBox="1"/>
          <p:nvPr/>
        </p:nvSpPr>
        <p:spPr>
          <a:xfrm>
            <a:off x="-2072455" y="6958268"/>
            <a:ext cx="13004801" cy="766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dp[i][j] = m[i][j]</a:t>
            </a:r>
          </a:p>
        </p:txBody>
      </p:sp>
      <p:sp>
        <p:nvSpPr>
          <p:cNvPr id="543" name="if k = 0"/>
          <p:cNvSpPr txBox="1"/>
          <p:nvPr/>
        </p:nvSpPr>
        <p:spPr>
          <a:xfrm>
            <a:off x="6664097" y="7030982"/>
            <a:ext cx="3261851" cy="620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if k = 0</a:t>
            </a:r>
          </a:p>
        </p:txBody>
      </p:sp>
      <p:sp>
        <p:nvSpPr>
          <p:cNvPr id="544" name="Rectangle"/>
          <p:cNvSpPr/>
          <p:nvPr/>
        </p:nvSpPr>
        <p:spPr>
          <a:xfrm>
            <a:off x="269069" y="6911187"/>
            <a:ext cx="12441262" cy="2438935"/>
          </a:xfrm>
          <a:prstGeom prst="rect">
            <a:avLst/>
          </a:prstGeom>
          <a:ln w="50800">
            <a:solidFill>
              <a:schemeClr val="accent1">
                <a:hueOff val="-242908"/>
                <a:lumOff val="13873"/>
              </a:schemeClr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45" name="Currently we’re using O(V³) memory since our memo table ‘dp’ has one dimension for each of k, i and j."/>
          <p:cNvSpPr txBox="1"/>
          <p:nvPr/>
        </p:nvSpPr>
        <p:spPr>
          <a:xfrm>
            <a:off x="40497" y="224110"/>
            <a:ext cx="1292380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t>Currently we’re using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O(V³)</a:t>
            </a:r>
            <a:r>
              <a:t> memory since our memo table ‘dp’ has one dimension for each of k, i and j.</a:t>
            </a:r>
          </a:p>
        </p:txBody>
      </p:sp>
      <p:sp>
        <p:nvSpPr>
          <p:cNvPr id="546" name="Notice that we will be looping over k starting from 0, then 1, 2… and so fourth. The important thing to note here is that previous result builds off the last since we need state k-1 to compute state k. With that being said, it is possible to compute the solution for k in-place saving us a dimension of memory and reducing the space complexity to O(V²)!"/>
          <p:cNvSpPr txBox="1"/>
          <p:nvPr/>
        </p:nvSpPr>
        <p:spPr>
          <a:xfrm>
            <a:off x="592448" y="1680680"/>
            <a:ext cx="11819904" cy="396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t>Notice that we will be looping over k starting from 0, then 1, 2… and so fourth. The important thing to note here is that previous result builds off the last since we need state k-1 to compute state k. With that being said, it is possible to </a:t>
            </a:r>
            <a:r>
              <a:rPr b="1"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rPr>
              <a:t>compute the solution for k in-place</a:t>
            </a:r>
            <a:r>
              <a:t> saving us a dimension of memory and reducing the space complexity to </a:t>
            </a:r>
            <a:r>
              <a:rPr b="1">
                <a:solidFill>
                  <a:schemeClr val="accent3">
                    <a:hueOff val="-714503"/>
                    <a:satOff val="27357"/>
                    <a:lumOff val="39874"/>
                  </a:schemeClr>
                </a:solidFill>
              </a:rPr>
              <a:t>O(V²)</a:t>
            </a:r>
            <a:r>
              <a:t>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# Global/class scope variables…"/>
          <p:cNvSpPr txBox="1"/>
          <p:nvPr/>
        </p:nvSpPr>
        <p:spPr>
          <a:xfrm>
            <a:off x="35532" y="8154"/>
            <a:ext cx="13811995" cy="9903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60831">
              <a:defRPr sz="3264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# Global/class scope variables </a:t>
            </a:r>
          </a:p>
          <a:p>
            <a:pPr algn="l" defTabSz="560831">
              <a:defRPr sz="3264"/>
            </a:pPr>
            <a:r>
              <a:t>n = size of the adjacency matrix</a:t>
            </a:r>
          </a:p>
          <a:p>
            <a:pPr algn="l" defTabSz="560831">
              <a:defRPr sz="3264"/>
            </a:pPr>
            <a:r>
              <a:t>dp = the memo table that will contain APSP soln</a:t>
            </a:r>
          </a:p>
          <a:p>
            <a:pPr algn="l" defTabSz="560831">
              <a:defRPr sz="3264"/>
            </a:pPr>
            <a:r>
              <a:t>next = matrix used to reconstruct shortest paths</a:t>
            </a:r>
          </a:p>
          <a:p>
            <a:pPr algn="l" defTabSz="560831">
              <a:defRPr sz="3264"/>
            </a:pPr>
          </a:p>
          <a:p>
            <a:pPr algn="l" defTabSz="560831">
              <a:defRPr sz="3264"/>
            </a:pP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function</a:t>
            </a:r>
            <a:r>
              <a:t> floydWarshall(m):</a:t>
            </a: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setup</a:t>
            </a:r>
            <a:r>
              <a:t>(m)</a:t>
            </a:r>
          </a:p>
          <a:p>
            <a:pPr lvl="1" indent="219455" algn="l" defTabSz="560831">
              <a:defRPr sz="3264"/>
            </a:pPr>
          </a:p>
          <a:p>
            <a:pPr algn="l" defTabSz="560831">
              <a:defRPr sz="3264"/>
            </a:pPr>
            <a:r>
              <a:t>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Execute FW all pairs shortest path algorithm.</a:t>
            </a:r>
            <a:endParaRPr>
              <a:solidFill>
                <a:schemeClr val="accent1">
                  <a:hueOff val="-242908"/>
                  <a:lumOff val="13873"/>
                </a:schemeClr>
              </a:solidFill>
            </a:endParaRP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(k := 0; k &lt; n; k++):</a:t>
            </a:r>
          </a:p>
          <a:p>
            <a:pPr algn="l" defTabSz="560831">
              <a:defRPr sz="3264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(i := 0; i &lt; n; i++):</a:t>
            </a:r>
          </a:p>
          <a:p>
            <a:pPr algn="l" defTabSz="560831">
              <a:defRPr sz="3264"/>
            </a:pPr>
            <a:r>
              <a:t>  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(j := 0; j &lt; n; j++):</a:t>
            </a:r>
          </a:p>
          <a:p>
            <a:pPr algn="l" defTabSz="560831">
              <a:defRPr sz="3264"/>
            </a:pPr>
            <a:r>
              <a:t>    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(dp[i][k] + dp[k][j] &lt; dp[i][j]:</a:t>
            </a:r>
          </a:p>
          <a:p>
            <a:pPr algn="l" defTabSz="560831">
              <a:defRPr sz="3264"/>
            </a:pPr>
            <a:r>
              <a:t>          dp[i][j] = dp[i][k] + dp[k][j]</a:t>
            </a:r>
          </a:p>
          <a:p>
            <a:pPr algn="l" defTabSz="560831">
              <a:defRPr sz="3264"/>
            </a:pPr>
            <a:r>
              <a:t>          next[i][j] = next[i][k]</a:t>
            </a:r>
          </a:p>
          <a:p>
            <a:pPr algn="l" defTabSz="560831">
              <a:defRPr sz="3264"/>
            </a:pPr>
            <a:r>
              <a:t>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Detect and propagate negative cycles.</a:t>
            </a:r>
            <a:endParaRPr>
              <a:solidFill>
                <a:schemeClr val="accent1">
                  <a:hueOff val="-242908"/>
                  <a:lumOff val="13873"/>
                </a:schemeClr>
              </a:solidFill>
            </a:endParaRP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propagateNegativeCycles</a:t>
            </a:r>
            <a:r>
              <a:t>(dp, n)</a:t>
            </a:r>
          </a:p>
          <a:p>
            <a:pPr algn="l" defTabSz="560831">
              <a:defRPr sz="3264"/>
            </a:pPr>
            <a:r>
              <a:t>  </a:t>
            </a:r>
          </a:p>
          <a:p>
            <a:pPr algn="l" defTabSz="560831">
              <a:defRPr sz="3264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Return APSP matrix</a:t>
            </a: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return</a:t>
            </a:r>
            <a:r>
              <a:t> dp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# Global/class scope variables…"/>
          <p:cNvSpPr txBox="1"/>
          <p:nvPr/>
        </p:nvSpPr>
        <p:spPr>
          <a:xfrm>
            <a:off x="35532" y="8154"/>
            <a:ext cx="13811995" cy="9903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60831">
              <a:defRPr sz="3264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# Global/class scope variables </a:t>
            </a:r>
          </a:p>
          <a:p>
            <a:pPr algn="l" defTabSz="560831">
              <a:defRPr sz="3264"/>
            </a:pPr>
            <a:r>
              <a:t>n = size of the adjacency matrix</a:t>
            </a:r>
          </a:p>
          <a:p>
            <a:pPr algn="l" defTabSz="560831">
              <a:defRPr sz="3264"/>
            </a:pPr>
            <a:r>
              <a:t>dp = the memo table that will contain APSP soln</a:t>
            </a:r>
          </a:p>
          <a:p>
            <a:pPr algn="l" defTabSz="560831">
              <a:defRPr sz="3264"/>
            </a:pPr>
            <a:r>
              <a:t>next = matrix used to reconstruct shortest paths</a:t>
            </a:r>
          </a:p>
          <a:p>
            <a:pPr algn="l" defTabSz="560831">
              <a:defRPr sz="3264"/>
            </a:pPr>
          </a:p>
          <a:p>
            <a:pPr algn="l" defTabSz="560831">
              <a:defRPr sz="3264"/>
            </a:pP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function</a:t>
            </a:r>
            <a:r>
              <a:t> floydWarshall(m):</a:t>
            </a: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setup</a:t>
            </a:r>
            <a:r>
              <a:t>(m)</a:t>
            </a:r>
          </a:p>
          <a:p>
            <a:pPr lvl="1" indent="219455" algn="l" defTabSz="560831">
              <a:defRPr sz="3264"/>
            </a:pPr>
          </a:p>
          <a:p>
            <a:pPr algn="l" defTabSz="560831">
              <a:defRPr sz="3264"/>
            </a:pPr>
            <a:r>
              <a:t>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Execute FW all pairs shortest path algorithm.</a:t>
            </a:r>
            <a:endParaRPr>
              <a:solidFill>
                <a:schemeClr val="accent1">
                  <a:hueOff val="-242908"/>
                  <a:lumOff val="13873"/>
                </a:schemeClr>
              </a:solidFill>
            </a:endParaRP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(k := 0; k &lt; n; k++):</a:t>
            </a:r>
          </a:p>
          <a:p>
            <a:pPr algn="l" defTabSz="560831">
              <a:defRPr sz="3264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(i := 0; i &lt; n; i++):</a:t>
            </a:r>
          </a:p>
          <a:p>
            <a:pPr algn="l" defTabSz="560831">
              <a:defRPr sz="3264"/>
            </a:pPr>
            <a:r>
              <a:t>  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(j := 0; j &lt; n; j++):</a:t>
            </a:r>
          </a:p>
          <a:p>
            <a:pPr algn="l" defTabSz="560831">
              <a:defRPr sz="3264"/>
            </a:pPr>
            <a:r>
              <a:t>    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(dp[i][k] + dp[k][j] &lt; dp[i][j]:</a:t>
            </a:r>
          </a:p>
          <a:p>
            <a:pPr algn="l" defTabSz="560831">
              <a:defRPr sz="3264"/>
            </a:pPr>
            <a:r>
              <a:t>          dp[i][j] = dp[i][k] + dp[k][j]</a:t>
            </a:r>
          </a:p>
          <a:p>
            <a:pPr algn="l" defTabSz="560831">
              <a:defRPr sz="3264"/>
            </a:pPr>
            <a:r>
              <a:t>          next[i][j] = next[i][k]</a:t>
            </a:r>
          </a:p>
          <a:p>
            <a:pPr algn="l" defTabSz="560831">
              <a:defRPr sz="3264"/>
            </a:pPr>
            <a:r>
              <a:t>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Detect and propagate negative cycles.</a:t>
            </a:r>
            <a:endParaRPr>
              <a:solidFill>
                <a:schemeClr val="accent1">
                  <a:hueOff val="-242908"/>
                  <a:lumOff val="13873"/>
                </a:schemeClr>
              </a:solidFill>
            </a:endParaRP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propagateNegativeCycles</a:t>
            </a:r>
            <a:r>
              <a:t>(dp, n)</a:t>
            </a:r>
          </a:p>
          <a:p>
            <a:pPr algn="l" defTabSz="560831">
              <a:defRPr sz="3264"/>
            </a:pPr>
            <a:r>
              <a:t>  </a:t>
            </a:r>
          </a:p>
          <a:p>
            <a:pPr algn="l" defTabSz="560831">
              <a:defRPr sz="3264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Return APSP matrix</a:t>
            </a: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return</a:t>
            </a:r>
            <a:r>
              <a:t> dp</a:t>
            </a:r>
          </a:p>
        </p:txBody>
      </p:sp>
      <p:sp>
        <p:nvSpPr>
          <p:cNvPr id="551" name="Rectangle"/>
          <p:cNvSpPr/>
          <p:nvPr/>
        </p:nvSpPr>
        <p:spPr>
          <a:xfrm>
            <a:off x="43754" y="77272"/>
            <a:ext cx="12062767" cy="1933190"/>
          </a:xfrm>
          <a:prstGeom prst="rect">
            <a:avLst/>
          </a:prstGeom>
          <a:ln w="50800">
            <a:solidFill>
              <a:srgbClr val="FF240B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# Global/class scope variables…"/>
          <p:cNvSpPr txBox="1"/>
          <p:nvPr/>
        </p:nvSpPr>
        <p:spPr>
          <a:xfrm>
            <a:off x="35532" y="8154"/>
            <a:ext cx="13811995" cy="9903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60831">
              <a:defRPr sz="3264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# Global/class scope variables </a:t>
            </a:r>
          </a:p>
          <a:p>
            <a:pPr algn="l" defTabSz="560831">
              <a:defRPr sz="3264"/>
            </a:pPr>
            <a:r>
              <a:t>n = size of the adjacency matrix</a:t>
            </a:r>
          </a:p>
          <a:p>
            <a:pPr algn="l" defTabSz="560831">
              <a:defRPr sz="3264"/>
            </a:pPr>
            <a:r>
              <a:t>dp = the memo table that will contain APSP soln</a:t>
            </a:r>
          </a:p>
          <a:p>
            <a:pPr algn="l" defTabSz="560831">
              <a:defRPr sz="3264"/>
            </a:pPr>
            <a:r>
              <a:t>next = matrix used to reconstruct shortest paths</a:t>
            </a:r>
          </a:p>
          <a:p>
            <a:pPr algn="l" defTabSz="560831">
              <a:defRPr sz="3264"/>
            </a:pPr>
          </a:p>
          <a:p>
            <a:pPr algn="l" defTabSz="560831">
              <a:defRPr sz="3264"/>
            </a:pP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function</a:t>
            </a:r>
            <a:r>
              <a:t> floydWarshall(m):</a:t>
            </a: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setup</a:t>
            </a:r>
            <a:r>
              <a:t>(m)</a:t>
            </a:r>
          </a:p>
          <a:p>
            <a:pPr lvl="1" indent="219455" algn="l" defTabSz="560831">
              <a:defRPr sz="3264"/>
            </a:pPr>
          </a:p>
          <a:p>
            <a:pPr algn="l" defTabSz="560831">
              <a:defRPr sz="3264"/>
            </a:pPr>
            <a:r>
              <a:t>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Execute FW all pairs shortest path algorithm.</a:t>
            </a:r>
            <a:endParaRPr>
              <a:solidFill>
                <a:schemeClr val="accent1">
                  <a:hueOff val="-242908"/>
                  <a:lumOff val="13873"/>
                </a:schemeClr>
              </a:solidFill>
            </a:endParaRP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(k := 0; k &lt; n; k++):</a:t>
            </a:r>
          </a:p>
          <a:p>
            <a:pPr algn="l" defTabSz="560831">
              <a:defRPr sz="3264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(i := 0; i &lt; n; i++):</a:t>
            </a:r>
          </a:p>
          <a:p>
            <a:pPr algn="l" defTabSz="560831">
              <a:defRPr sz="3264"/>
            </a:pPr>
            <a:r>
              <a:t>  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(j := 0; j &lt; n; j++):</a:t>
            </a:r>
          </a:p>
          <a:p>
            <a:pPr algn="l" defTabSz="560831">
              <a:defRPr sz="3264"/>
            </a:pPr>
            <a:r>
              <a:t>    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(dp[i][k] + dp[k][j] &lt; dp[i][j]:</a:t>
            </a:r>
          </a:p>
          <a:p>
            <a:pPr algn="l" defTabSz="560831">
              <a:defRPr sz="3264"/>
            </a:pPr>
            <a:r>
              <a:t>          dp[i][j] = dp[i][k] + dp[k][j]</a:t>
            </a:r>
          </a:p>
          <a:p>
            <a:pPr algn="l" defTabSz="560831">
              <a:defRPr sz="3264"/>
            </a:pPr>
            <a:r>
              <a:t>          next[i][j] = next[i][k]</a:t>
            </a:r>
          </a:p>
          <a:p>
            <a:pPr algn="l" defTabSz="560831">
              <a:defRPr sz="3264"/>
            </a:pPr>
            <a:r>
              <a:t>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Detect and propagate negative cycles.</a:t>
            </a:r>
            <a:endParaRPr>
              <a:solidFill>
                <a:schemeClr val="accent1">
                  <a:hueOff val="-242908"/>
                  <a:lumOff val="13873"/>
                </a:schemeClr>
              </a:solidFill>
            </a:endParaRP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propagateNegativeCycles</a:t>
            </a:r>
            <a:r>
              <a:t>(dp, n)</a:t>
            </a:r>
          </a:p>
          <a:p>
            <a:pPr algn="l" defTabSz="560831">
              <a:defRPr sz="3264"/>
            </a:pPr>
            <a:r>
              <a:t>  </a:t>
            </a:r>
          </a:p>
          <a:p>
            <a:pPr algn="l" defTabSz="560831">
              <a:defRPr sz="3264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Return APSP matrix</a:t>
            </a: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return</a:t>
            </a:r>
            <a:r>
              <a:t> dp</a:t>
            </a:r>
          </a:p>
        </p:txBody>
      </p:sp>
      <p:sp>
        <p:nvSpPr>
          <p:cNvPr id="554" name="Rectangle"/>
          <p:cNvSpPr/>
          <p:nvPr/>
        </p:nvSpPr>
        <p:spPr>
          <a:xfrm>
            <a:off x="60153" y="552857"/>
            <a:ext cx="8078651" cy="515339"/>
          </a:xfrm>
          <a:prstGeom prst="rect">
            <a:avLst/>
          </a:prstGeom>
          <a:ln w="50800">
            <a:solidFill>
              <a:srgbClr val="FF240B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# Global/class scope variables…"/>
          <p:cNvSpPr txBox="1"/>
          <p:nvPr/>
        </p:nvSpPr>
        <p:spPr>
          <a:xfrm>
            <a:off x="35532" y="8154"/>
            <a:ext cx="13811995" cy="9903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60831">
              <a:defRPr sz="3264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# Global/class scope variables </a:t>
            </a:r>
          </a:p>
          <a:p>
            <a:pPr algn="l" defTabSz="560831">
              <a:defRPr sz="3264"/>
            </a:pPr>
            <a:r>
              <a:t>n = size of the adjacency matrix</a:t>
            </a:r>
          </a:p>
          <a:p>
            <a:pPr algn="l" defTabSz="560831">
              <a:defRPr sz="3264"/>
            </a:pPr>
            <a:r>
              <a:t>dp = the memo table that will contain APSP soln</a:t>
            </a:r>
          </a:p>
          <a:p>
            <a:pPr algn="l" defTabSz="560831">
              <a:defRPr sz="3264"/>
            </a:pPr>
            <a:r>
              <a:t>next = matrix used to reconstruct shortest paths</a:t>
            </a:r>
          </a:p>
          <a:p>
            <a:pPr algn="l" defTabSz="560831">
              <a:defRPr sz="3264"/>
            </a:pPr>
          </a:p>
          <a:p>
            <a:pPr algn="l" defTabSz="560831">
              <a:defRPr sz="3264"/>
            </a:pP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function</a:t>
            </a:r>
            <a:r>
              <a:t> floydWarshall(m):</a:t>
            </a: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setup</a:t>
            </a:r>
            <a:r>
              <a:t>(m)</a:t>
            </a:r>
          </a:p>
          <a:p>
            <a:pPr lvl="1" indent="219455" algn="l" defTabSz="560831">
              <a:defRPr sz="3264"/>
            </a:pPr>
          </a:p>
          <a:p>
            <a:pPr algn="l" defTabSz="560831">
              <a:defRPr sz="3264"/>
            </a:pPr>
            <a:r>
              <a:t>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Execute FW all pairs shortest path algorithm.</a:t>
            </a:r>
            <a:endParaRPr>
              <a:solidFill>
                <a:schemeClr val="accent1">
                  <a:hueOff val="-242908"/>
                  <a:lumOff val="13873"/>
                </a:schemeClr>
              </a:solidFill>
            </a:endParaRP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(k := 0; k &lt; n; k++):</a:t>
            </a:r>
          </a:p>
          <a:p>
            <a:pPr algn="l" defTabSz="560831">
              <a:defRPr sz="3264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(i := 0; i &lt; n; i++):</a:t>
            </a:r>
          </a:p>
          <a:p>
            <a:pPr algn="l" defTabSz="560831">
              <a:defRPr sz="3264"/>
            </a:pPr>
            <a:r>
              <a:t>  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(j := 0; j &lt; n; j++):</a:t>
            </a:r>
          </a:p>
          <a:p>
            <a:pPr algn="l" defTabSz="560831">
              <a:defRPr sz="3264"/>
            </a:pPr>
            <a:r>
              <a:t>    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(dp[i][k] + dp[k][j] &lt; dp[i][j]:</a:t>
            </a:r>
          </a:p>
          <a:p>
            <a:pPr algn="l" defTabSz="560831">
              <a:defRPr sz="3264"/>
            </a:pPr>
            <a:r>
              <a:t>          dp[i][j] = dp[i][k] + dp[k][j]</a:t>
            </a:r>
          </a:p>
          <a:p>
            <a:pPr algn="l" defTabSz="560831">
              <a:defRPr sz="3264"/>
            </a:pPr>
            <a:r>
              <a:t>          next[i][j] = next[i][k]</a:t>
            </a:r>
          </a:p>
          <a:p>
            <a:pPr algn="l" defTabSz="560831">
              <a:defRPr sz="3264"/>
            </a:pPr>
            <a:r>
              <a:t>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Detect and propagate negative cycles.</a:t>
            </a:r>
            <a:endParaRPr>
              <a:solidFill>
                <a:schemeClr val="accent1">
                  <a:hueOff val="-242908"/>
                  <a:lumOff val="13873"/>
                </a:schemeClr>
              </a:solidFill>
            </a:endParaRP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propagateNegativeCycles</a:t>
            </a:r>
            <a:r>
              <a:t>(dp, n)</a:t>
            </a:r>
          </a:p>
          <a:p>
            <a:pPr algn="l" defTabSz="560831">
              <a:defRPr sz="3264"/>
            </a:pPr>
            <a:r>
              <a:t>  </a:t>
            </a:r>
          </a:p>
          <a:p>
            <a:pPr algn="l" defTabSz="560831">
              <a:defRPr sz="3264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Return APSP matrix</a:t>
            </a: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return</a:t>
            </a:r>
            <a:r>
              <a:t> dp</a:t>
            </a:r>
          </a:p>
        </p:txBody>
      </p:sp>
      <p:sp>
        <p:nvSpPr>
          <p:cNvPr id="557" name="Rectangle"/>
          <p:cNvSpPr/>
          <p:nvPr/>
        </p:nvSpPr>
        <p:spPr>
          <a:xfrm>
            <a:off x="60153" y="1028442"/>
            <a:ext cx="11840798" cy="515339"/>
          </a:xfrm>
          <a:prstGeom prst="rect">
            <a:avLst/>
          </a:prstGeom>
          <a:ln w="50800">
            <a:solidFill>
              <a:srgbClr val="FF240B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# Global/class scope variables…"/>
          <p:cNvSpPr txBox="1"/>
          <p:nvPr/>
        </p:nvSpPr>
        <p:spPr>
          <a:xfrm>
            <a:off x="35532" y="8154"/>
            <a:ext cx="13811995" cy="9903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60831">
              <a:defRPr sz="3264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# Global/class scope variables </a:t>
            </a:r>
          </a:p>
          <a:p>
            <a:pPr algn="l" defTabSz="560831">
              <a:defRPr sz="3264"/>
            </a:pPr>
            <a:r>
              <a:t>n = size of the adjacency matrix</a:t>
            </a:r>
          </a:p>
          <a:p>
            <a:pPr algn="l" defTabSz="560831">
              <a:defRPr sz="3264"/>
            </a:pPr>
            <a:r>
              <a:t>dp = the memo table that will contain APSP soln</a:t>
            </a:r>
          </a:p>
          <a:p>
            <a:pPr algn="l" defTabSz="560831">
              <a:defRPr sz="3264"/>
            </a:pPr>
            <a:r>
              <a:t>next = matrix used to reconstruct shortest paths</a:t>
            </a:r>
          </a:p>
          <a:p>
            <a:pPr algn="l" defTabSz="560831">
              <a:defRPr sz="3264"/>
            </a:pPr>
          </a:p>
          <a:p>
            <a:pPr algn="l" defTabSz="560831">
              <a:defRPr sz="3264"/>
            </a:pP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function</a:t>
            </a:r>
            <a:r>
              <a:t> floydWarshall(m):</a:t>
            </a: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setup</a:t>
            </a:r>
            <a:r>
              <a:t>(m)</a:t>
            </a:r>
          </a:p>
          <a:p>
            <a:pPr lvl="1" indent="219455" algn="l" defTabSz="560831">
              <a:defRPr sz="3264"/>
            </a:pPr>
          </a:p>
          <a:p>
            <a:pPr algn="l" defTabSz="560831">
              <a:defRPr sz="3264"/>
            </a:pPr>
            <a:r>
              <a:t>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Execute FW all pairs shortest path algorithm.</a:t>
            </a:r>
            <a:endParaRPr>
              <a:solidFill>
                <a:schemeClr val="accent1">
                  <a:hueOff val="-242908"/>
                  <a:lumOff val="13873"/>
                </a:schemeClr>
              </a:solidFill>
            </a:endParaRP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(k := 0; k &lt; n; k++):</a:t>
            </a:r>
          </a:p>
          <a:p>
            <a:pPr algn="l" defTabSz="560831">
              <a:defRPr sz="3264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(i := 0; i &lt; n; i++):</a:t>
            </a:r>
          </a:p>
          <a:p>
            <a:pPr algn="l" defTabSz="560831">
              <a:defRPr sz="3264"/>
            </a:pPr>
            <a:r>
              <a:t>  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(j := 0; j &lt; n; j++):</a:t>
            </a:r>
          </a:p>
          <a:p>
            <a:pPr algn="l" defTabSz="560831">
              <a:defRPr sz="3264"/>
            </a:pPr>
            <a:r>
              <a:t>    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(dp[i][k] + dp[k][j] &lt; dp[i][j]:</a:t>
            </a:r>
          </a:p>
          <a:p>
            <a:pPr algn="l" defTabSz="560831">
              <a:defRPr sz="3264"/>
            </a:pPr>
            <a:r>
              <a:t>          dp[i][j] = dp[i][k] + dp[k][j]</a:t>
            </a:r>
          </a:p>
          <a:p>
            <a:pPr algn="l" defTabSz="560831">
              <a:defRPr sz="3264"/>
            </a:pPr>
            <a:r>
              <a:t>          next[i][j] = next[i][k]</a:t>
            </a:r>
          </a:p>
          <a:p>
            <a:pPr algn="l" defTabSz="560831">
              <a:defRPr sz="3264"/>
            </a:pPr>
            <a:r>
              <a:t>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Detect and propagate negative cycles.</a:t>
            </a:r>
            <a:endParaRPr>
              <a:solidFill>
                <a:schemeClr val="accent1">
                  <a:hueOff val="-242908"/>
                  <a:lumOff val="13873"/>
                </a:schemeClr>
              </a:solidFill>
            </a:endParaRP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propagateNegativeCycles</a:t>
            </a:r>
            <a:r>
              <a:t>(dp, n)</a:t>
            </a:r>
          </a:p>
          <a:p>
            <a:pPr algn="l" defTabSz="560831">
              <a:defRPr sz="3264"/>
            </a:pPr>
            <a:r>
              <a:t>  </a:t>
            </a:r>
          </a:p>
          <a:p>
            <a:pPr algn="l" defTabSz="560831">
              <a:defRPr sz="3264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Return APSP matrix</a:t>
            </a: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return</a:t>
            </a:r>
            <a:r>
              <a:t> dp</a:t>
            </a:r>
          </a:p>
        </p:txBody>
      </p:sp>
      <p:sp>
        <p:nvSpPr>
          <p:cNvPr id="560" name="Rectangle"/>
          <p:cNvSpPr/>
          <p:nvPr/>
        </p:nvSpPr>
        <p:spPr>
          <a:xfrm>
            <a:off x="60153" y="1504028"/>
            <a:ext cx="12025612" cy="515339"/>
          </a:xfrm>
          <a:prstGeom prst="rect">
            <a:avLst/>
          </a:prstGeom>
          <a:ln w="50800">
            <a:solidFill>
              <a:srgbClr val="FF240B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ortest Path (SP) Algorithms"/>
          <p:cNvSpPr txBox="1"/>
          <p:nvPr>
            <p:ph type="title"/>
          </p:nvPr>
        </p:nvSpPr>
        <p:spPr>
          <a:xfrm>
            <a:off x="-1" y="-105466"/>
            <a:ext cx="13004801" cy="933034"/>
          </a:xfrm>
          <a:prstGeom prst="rect">
            <a:avLst/>
          </a:prstGeom>
        </p:spPr>
        <p:txBody>
          <a:bodyPr/>
          <a:lstStyle>
            <a:lvl1pPr defTabSz="408940">
              <a:defRPr b="1" sz="5600"/>
            </a:lvl1pPr>
          </a:lstStyle>
          <a:p>
            <a:pPr/>
            <a:r>
              <a:t>Shortest Path (SP) Algorithms</a:t>
            </a:r>
          </a:p>
        </p:txBody>
      </p:sp>
      <p:graphicFrame>
        <p:nvGraphicFramePr>
          <p:cNvPr id="128" name="Table"/>
          <p:cNvGraphicFramePr/>
          <p:nvPr/>
        </p:nvGraphicFramePr>
        <p:xfrm>
          <a:off x="111893" y="734513"/>
          <a:ext cx="12793713" cy="829727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851279"/>
                <a:gridCol w="2261126"/>
                <a:gridCol w="2556202"/>
                <a:gridCol w="2556202"/>
                <a:gridCol w="2556202"/>
              </a:tblGrid>
              <a:tr h="1065563">
                <a:tc>
                  <a:txBody>
                    <a:bodyPr/>
                    <a:lstStyle/>
                    <a:p>
                      <a:pPr defTabSz="914400">
                        <a:defRPr b="1" sz="35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BFS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Dijkstra’s 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Bellman Ford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Floyd Warshall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</a:tr>
              <a:tr h="10321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Complexity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chemeClr val="accent3">
                              <a:hueOff val="-714503"/>
                              <a:satOff val="27357"/>
                              <a:lumOff val="39874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O(V+E)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100">
                          <a:solidFill>
                            <a:schemeClr val="accent3">
                              <a:hueOff val="-714503"/>
                              <a:satOff val="27357"/>
                              <a:lumOff val="39874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O((V+E)logV)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chemeClr val="accent4">
                              <a:hueOff val="218867"/>
                              <a:satOff val="38688"/>
                              <a:lumOff val="18783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O(VE)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chemeClr val="accent5">
                              <a:hueOff val="225206"/>
                              <a:satOff val="23568"/>
                              <a:lumOff val="38160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O(V³)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25729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Recommended 
graph size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Large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Large/Medium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Medium/Small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Small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28011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Good for APSP?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Only works on unweighted graphs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Bad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08886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Can detect negative cycles?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34700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SP on graph with weighted edges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3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Incorrect SP answer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Best
algorithm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Works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Bad in general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21354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SP on graph with unweighted edges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Best algorithm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Ok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Bad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Bad in general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9" name="Reference: Competitive Programming 3, P. 161, Steven &amp; Felix Halim"/>
          <p:cNvSpPr txBox="1"/>
          <p:nvPr/>
        </p:nvSpPr>
        <p:spPr>
          <a:xfrm>
            <a:off x="0" y="9080019"/>
            <a:ext cx="1300480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Reference: Competitive Programming 3, P. 161, Steven &amp; Felix Halim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# Global/class scope variables…"/>
          <p:cNvSpPr txBox="1"/>
          <p:nvPr/>
        </p:nvSpPr>
        <p:spPr>
          <a:xfrm>
            <a:off x="35532" y="8154"/>
            <a:ext cx="13811995" cy="9903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60831">
              <a:defRPr sz="3264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# Global/class scope variables </a:t>
            </a:r>
          </a:p>
          <a:p>
            <a:pPr algn="l" defTabSz="560831">
              <a:defRPr sz="3264"/>
            </a:pPr>
            <a:r>
              <a:t>n = size of the adjacency matrix</a:t>
            </a:r>
          </a:p>
          <a:p>
            <a:pPr algn="l" defTabSz="560831">
              <a:defRPr sz="3264"/>
            </a:pPr>
            <a:r>
              <a:t>dp = the memo table that will contain APSP soln</a:t>
            </a:r>
          </a:p>
          <a:p>
            <a:pPr algn="l" defTabSz="560831">
              <a:defRPr sz="3264"/>
            </a:pPr>
            <a:r>
              <a:t>next = matrix used to reconstruct shortest paths</a:t>
            </a:r>
          </a:p>
          <a:p>
            <a:pPr algn="l" defTabSz="560831">
              <a:defRPr sz="3264"/>
            </a:pPr>
          </a:p>
          <a:p>
            <a:pPr algn="l" defTabSz="560831">
              <a:defRPr sz="3264"/>
            </a:pP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function</a:t>
            </a:r>
            <a:r>
              <a:t> floydWarshall(m):</a:t>
            </a: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setup</a:t>
            </a:r>
            <a:r>
              <a:t>(m)</a:t>
            </a:r>
          </a:p>
          <a:p>
            <a:pPr lvl="1" indent="219455" algn="l" defTabSz="560831">
              <a:defRPr sz="3264"/>
            </a:pPr>
          </a:p>
          <a:p>
            <a:pPr algn="l" defTabSz="560831">
              <a:defRPr sz="3264"/>
            </a:pPr>
            <a:r>
              <a:t>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Execute FW all pairs shortest path algorithm.</a:t>
            </a:r>
            <a:endParaRPr>
              <a:solidFill>
                <a:schemeClr val="accent1">
                  <a:hueOff val="-242908"/>
                  <a:lumOff val="13873"/>
                </a:schemeClr>
              </a:solidFill>
            </a:endParaRP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(k := 0; k &lt; n; k++):</a:t>
            </a:r>
          </a:p>
          <a:p>
            <a:pPr algn="l" defTabSz="560831">
              <a:defRPr sz="3264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(i := 0; i &lt; n; i++):</a:t>
            </a:r>
          </a:p>
          <a:p>
            <a:pPr algn="l" defTabSz="560831">
              <a:defRPr sz="3264"/>
            </a:pPr>
            <a:r>
              <a:t>  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(j := 0; j &lt; n; j++):</a:t>
            </a:r>
          </a:p>
          <a:p>
            <a:pPr algn="l" defTabSz="560831">
              <a:defRPr sz="3264"/>
            </a:pPr>
            <a:r>
              <a:t>    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(dp[i][k] + dp[k][j] &lt; dp[i][j]:</a:t>
            </a:r>
          </a:p>
          <a:p>
            <a:pPr algn="l" defTabSz="560831">
              <a:defRPr sz="3264"/>
            </a:pPr>
            <a:r>
              <a:t>          dp[i][j] = dp[i][k] + dp[k][j]</a:t>
            </a:r>
          </a:p>
          <a:p>
            <a:pPr algn="l" defTabSz="560831">
              <a:defRPr sz="3264"/>
            </a:pPr>
            <a:r>
              <a:t>          next[i][j] = next[i][k]</a:t>
            </a:r>
          </a:p>
          <a:p>
            <a:pPr algn="l" defTabSz="560831">
              <a:defRPr sz="3264"/>
            </a:pPr>
            <a:r>
              <a:t>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Detect and propagate negative cycles.</a:t>
            </a:r>
            <a:endParaRPr>
              <a:solidFill>
                <a:schemeClr val="accent1">
                  <a:hueOff val="-242908"/>
                  <a:lumOff val="13873"/>
                </a:schemeClr>
              </a:solidFill>
            </a:endParaRP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propagateNegativeCycles</a:t>
            </a:r>
            <a:r>
              <a:t>(dp, n)</a:t>
            </a:r>
          </a:p>
          <a:p>
            <a:pPr algn="l" defTabSz="560831">
              <a:defRPr sz="3264"/>
            </a:pPr>
            <a:r>
              <a:t>  </a:t>
            </a:r>
          </a:p>
          <a:p>
            <a:pPr algn="l" defTabSz="560831">
              <a:defRPr sz="3264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Return APSP matrix</a:t>
            </a: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return</a:t>
            </a:r>
            <a:r>
              <a:t> dp</a:t>
            </a:r>
          </a:p>
        </p:txBody>
      </p:sp>
      <p:sp>
        <p:nvSpPr>
          <p:cNvPr id="563" name="Rectangle"/>
          <p:cNvSpPr/>
          <p:nvPr/>
        </p:nvSpPr>
        <p:spPr>
          <a:xfrm>
            <a:off x="60153" y="2455199"/>
            <a:ext cx="6453500" cy="502783"/>
          </a:xfrm>
          <a:prstGeom prst="rect">
            <a:avLst/>
          </a:prstGeom>
          <a:ln w="50800">
            <a:solidFill>
              <a:srgbClr val="FF240B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# Global/class scope variables…"/>
          <p:cNvSpPr txBox="1"/>
          <p:nvPr/>
        </p:nvSpPr>
        <p:spPr>
          <a:xfrm>
            <a:off x="35532" y="8154"/>
            <a:ext cx="13811995" cy="9903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60831">
              <a:defRPr sz="3264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# Global/class scope variables </a:t>
            </a:r>
          </a:p>
          <a:p>
            <a:pPr algn="l" defTabSz="560831">
              <a:defRPr sz="3264"/>
            </a:pPr>
            <a:r>
              <a:t>n = size of the adjacency matrix</a:t>
            </a:r>
          </a:p>
          <a:p>
            <a:pPr algn="l" defTabSz="560831">
              <a:defRPr sz="3264"/>
            </a:pPr>
            <a:r>
              <a:t>dp = the memo table that will contain APSP soln</a:t>
            </a:r>
          </a:p>
          <a:p>
            <a:pPr algn="l" defTabSz="560831">
              <a:defRPr sz="3264"/>
            </a:pPr>
            <a:r>
              <a:t>next = matrix used to reconstruct shortest paths</a:t>
            </a:r>
          </a:p>
          <a:p>
            <a:pPr algn="l" defTabSz="560831">
              <a:defRPr sz="3264"/>
            </a:pPr>
          </a:p>
          <a:p>
            <a:pPr algn="l" defTabSz="560831">
              <a:defRPr sz="3264"/>
            </a:pP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function</a:t>
            </a:r>
            <a:r>
              <a:t> floydWarshall(m):</a:t>
            </a: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setup</a:t>
            </a:r>
            <a:r>
              <a:t>(m)</a:t>
            </a:r>
          </a:p>
          <a:p>
            <a:pPr lvl="1" indent="219455" algn="l" defTabSz="560831">
              <a:defRPr sz="3264"/>
            </a:pPr>
          </a:p>
          <a:p>
            <a:pPr algn="l" defTabSz="560831">
              <a:defRPr sz="3264"/>
            </a:pPr>
            <a:r>
              <a:t>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Execute FW all pairs shortest path algorithm.</a:t>
            </a:r>
            <a:endParaRPr>
              <a:solidFill>
                <a:schemeClr val="accent1">
                  <a:hueOff val="-242908"/>
                  <a:lumOff val="13873"/>
                </a:schemeClr>
              </a:solidFill>
            </a:endParaRP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(k := 0; k &lt; n; k++):</a:t>
            </a:r>
          </a:p>
          <a:p>
            <a:pPr algn="l" defTabSz="560831">
              <a:defRPr sz="3264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(i := 0; i &lt; n; i++):</a:t>
            </a:r>
          </a:p>
          <a:p>
            <a:pPr algn="l" defTabSz="560831">
              <a:defRPr sz="3264"/>
            </a:pPr>
            <a:r>
              <a:t>  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(j := 0; j &lt; n; j++):</a:t>
            </a:r>
          </a:p>
          <a:p>
            <a:pPr algn="l" defTabSz="560831">
              <a:defRPr sz="3264"/>
            </a:pPr>
            <a:r>
              <a:t>    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(dp[i][k] + dp[k][j] &lt; dp[i][j]:</a:t>
            </a:r>
          </a:p>
          <a:p>
            <a:pPr algn="l" defTabSz="560831">
              <a:defRPr sz="3264"/>
            </a:pPr>
            <a:r>
              <a:t>          dp[i][j] = dp[i][k] + dp[k][j]</a:t>
            </a:r>
          </a:p>
          <a:p>
            <a:pPr algn="l" defTabSz="560831">
              <a:defRPr sz="3264"/>
            </a:pPr>
            <a:r>
              <a:t>          next[i][j] = next[i][k]</a:t>
            </a:r>
          </a:p>
          <a:p>
            <a:pPr algn="l" defTabSz="560831">
              <a:defRPr sz="3264"/>
            </a:pPr>
            <a:r>
              <a:t>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Detect and propagate negative cycles.</a:t>
            </a:r>
            <a:endParaRPr>
              <a:solidFill>
                <a:schemeClr val="accent1">
                  <a:hueOff val="-242908"/>
                  <a:lumOff val="13873"/>
                </a:schemeClr>
              </a:solidFill>
            </a:endParaRP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propagateNegativeCycles</a:t>
            </a:r>
            <a:r>
              <a:t>(dp, n)</a:t>
            </a:r>
          </a:p>
          <a:p>
            <a:pPr algn="l" defTabSz="560831">
              <a:defRPr sz="3264"/>
            </a:pPr>
            <a:r>
              <a:t>  </a:t>
            </a:r>
          </a:p>
          <a:p>
            <a:pPr algn="l" defTabSz="560831">
              <a:defRPr sz="3264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Return APSP matrix</a:t>
            </a: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return</a:t>
            </a:r>
            <a:r>
              <a:t> dp</a:t>
            </a:r>
          </a:p>
        </p:txBody>
      </p:sp>
      <p:sp>
        <p:nvSpPr>
          <p:cNvPr id="566" name="Rectangle"/>
          <p:cNvSpPr/>
          <p:nvPr/>
        </p:nvSpPr>
        <p:spPr>
          <a:xfrm>
            <a:off x="535739" y="2963583"/>
            <a:ext cx="2059395" cy="502783"/>
          </a:xfrm>
          <a:prstGeom prst="rect">
            <a:avLst/>
          </a:prstGeom>
          <a:ln w="50800">
            <a:solidFill>
              <a:srgbClr val="FF240B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function setup(m):…"/>
          <p:cNvSpPr txBox="1"/>
          <p:nvPr/>
        </p:nvSpPr>
        <p:spPr>
          <a:xfrm>
            <a:off x="346449" y="-74768"/>
            <a:ext cx="13811996" cy="9903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400"/>
            </a:pPr>
          </a:p>
          <a:p>
            <a:pPr algn="l">
              <a:defRPr sz="3400"/>
            </a:pP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function</a:t>
            </a:r>
            <a:r>
              <a:t> setup(m):</a:t>
            </a:r>
          </a:p>
          <a:p>
            <a:pPr algn="l">
              <a:defRPr sz="3400"/>
            </a:pPr>
            <a:r>
              <a:t>  dp = empty matrix of size n x n</a:t>
            </a:r>
          </a:p>
          <a:p>
            <a:pPr algn="l">
              <a:defRPr sz="3400"/>
            </a:pPr>
          </a:p>
          <a:p>
            <a:pPr algn="l">
              <a:defRPr sz="34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Should contain null values by default</a:t>
            </a:r>
          </a:p>
          <a:p>
            <a:pPr algn="l">
              <a:defRPr sz="3400"/>
            </a:pPr>
            <a:r>
              <a:t>  next = empty integer matrix of size n x n </a:t>
            </a:r>
          </a:p>
          <a:p>
            <a:pPr algn="l">
              <a:defRPr sz="3400"/>
            </a:pPr>
          </a:p>
          <a:p>
            <a:pPr lvl="1" algn="l">
              <a:defRPr sz="34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# Do a deep copy of the input matrix and setup </a:t>
            </a:r>
          </a:p>
          <a:p>
            <a:pPr lvl="1" algn="l">
              <a:defRPr sz="34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# the 'next' matrix for path reconstruction.</a:t>
            </a:r>
          </a:p>
          <a:p>
            <a:pPr algn="l">
              <a:defRPr sz="3400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(i := 0; i &lt; n; i++):</a:t>
            </a:r>
          </a:p>
          <a:p>
            <a:pPr algn="l">
              <a:defRPr sz="3400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(j := 0; j &lt; n; j++):</a:t>
            </a:r>
          </a:p>
          <a:p>
            <a:pPr algn="l">
              <a:defRPr sz="3400"/>
            </a:pPr>
            <a:r>
              <a:t>      dp[i][j] = m[i][j]</a:t>
            </a:r>
          </a:p>
          <a:p>
            <a:pPr algn="l">
              <a:defRPr sz="3400"/>
            </a:pPr>
            <a:r>
              <a:t>  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 </a:t>
            </a:r>
            <a:r>
              <a:t>m[i][j] != +∞: </a:t>
            </a:r>
          </a:p>
          <a:p>
            <a:pPr algn="l">
              <a:defRPr sz="3400"/>
            </a:pPr>
            <a:r>
              <a:t>        next[i][j] = j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function setup(m):…"/>
          <p:cNvSpPr txBox="1"/>
          <p:nvPr/>
        </p:nvSpPr>
        <p:spPr>
          <a:xfrm>
            <a:off x="346449" y="-74768"/>
            <a:ext cx="13811996" cy="9903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400"/>
            </a:pPr>
          </a:p>
          <a:p>
            <a:pPr algn="l">
              <a:defRPr sz="3400"/>
            </a:pP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function</a:t>
            </a:r>
            <a:r>
              <a:t> setup(m):</a:t>
            </a:r>
          </a:p>
          <a:p>
            <a:pPr algn="l">
              <a:defRPr sz="3400"/>
            </a:pPr>
            <a:r>
              <a:t>  dp = empty matrix of size n x n</a:t>
            </a:r>
          </a:p>
          <a:p>
            <a:pPr algn="l">
              <a:defRPr sz="3400"/>
            </a:pPr>
          </a:p>
          <a:p>
            <a:pPr algn="l">
              <a:defRPr sz="34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Should contain null values by default</a:t>
            </a:r>
          </a:p>
          <a:p>
            <a:pPr algn="l">
              <a:defRPr sz="3400"/>
            </a:pPr>
            <a:r>
              <a:t>  next = empty integer matrix of size n x n </a:t>
            </a:r>
          </a:p>
          <a:p>
            <a:pPr algn="l">
              <a:defRPr sz="3400"/>
            </a:pPr>
          </a:p>
          <a:p>
            <a:pPr lvl="1" algn="l">
              <a:defRPr sz="34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# Do a deep copy of the input matrix and setup </a:t>
            </a:r>
          </a:p>
          <a:p>
            <a:pPr lvl="1" algn="l">
              <a:defRPr sz="34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# the 'next' matrix for path reconstruction.</a:t>
            </a:r>
          </a:p>
          <a:p>
            <a:pPr algn="l">
              <a:defRPr sz="3400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(i := 0; i &lt; n; i++):</a:t>
            </a:r>
          </a:p>
          <a:p>
            <a:pPr algn="l">
              <a:defRPr sz="3400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(j := 0; j &lt; n; j++):</a:t>
            </a:r>
          </a:p>
          <a:p>
            <a:pPr algn="l">
              <a:defRPr sz="3400"/>
            </a:pPr>
            <a:r>
              <a:t>      dp[i][j] = m[i][j]</a:t>
            </a:r>
          </a:p>
          <a:p>
            <a:pPr algn="l">
              <a:defRPr sz="3400"/>
            </a:pPr>
            <a:r>
              <a:t>  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 </a:t>
            </a:r>
            <a:r>
              <a:t>m[i][j] != +∞: </a:t>
            </a:r>
          </a:p>
          <a:p>
            <a:pPr algn="l">
              <a:defRPr sz="3400"/>
            </a:pPr>
            <a:r>
              <a:t>        next[i][j] = j</a:t>
            </a:r>
          </a:p>
        </p:txBody>
      </p:sp>
      <p:sp>
        <p:nvSpPr>
          <p:cNvPr id="571" name="Rectangle"/>
          <p:cNvSpPr/>
          <p:nvPr/>
        </p:nvSpPr>
        <p:spPr>
          <a:xfrm>
            <a:off x="869687" y="994438"/>
            <a:ext cx="10774309" cy="2036724"/>
          </a:xfrm>
          <a:prstGeom prst="rect">
            <a:avLst/>
          </a:prstGeom>
          <a:ln w="50800">
            <a:solidFill>
              <a:srgbClr val="FF240B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function setup(m):…"/>
          <p:cNvSpPr txBox="1"/>
          <p:nvPr/>
        </p:nvSpPr>
        <p:spPr>
          <a:xfrm>
            <a:off x="346449" y="-74768"/>
            <a:ext cx="13811996" cy="9903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400"/>
            </a:pPr>
          </a:p>
          <a:p>
            <a:pPr algn="l">
              <a:defRPr sz="3400"/>
            </a:pP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function</a:t>
            </a:r>
            <a:r>
              <a:t> setup(m):</a:t>
            </a:r>
          </a:p>
          <a:p>
            <a:pPr algn="l">
              <a:defRPr sz="3400"/>
            </a:pPr>
            <a:r>
              <a:t>  dp = empty matrix of size n x n</a:t>
            </a:r>
          </a:p>
          <a:p>
            <a:pPr algn="l">
              <a:defRPr sz="3400"/>
            </a:pPr>
          </a:p>
          <a:p>
            <a:pPr algn="l">
              <a:defRPr sz="34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Should contain null values by default</a:t>
            </a:r>
          </a:p>
          <a:p>
            <a:pPr algn="l">
              <a:defRPr sz="3400"/>
            </a:pPr>
            <a:r>
              <a:t>  next = empty integer matrix of size n x n </a:t>
            </a:r>
          </a:p>
          <a:p>
            <a:pPr algn="l">
              <a:defRPr sz="3400"/>
            </a:pPr>
          </a:p>
          <a:p>
            <a:pPr lvl="1" algn="l">
              <a:defRPr sz="34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# Do a deep copy of the input matrix and setup </a:t>
            </a:r>
          </a:p>
          <a:p>
            <a:pPr lvl="1" algn="l">
              <a:defRPr sz="34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# the 'next' matrix for path reconstruction.</a:t>
            </a:r>
          </a:p>
          <a:p>
            <a:pPr algn="l">
              <a:defRPr sz="3400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(i := 0; i &lt; n; i++):</a:t>
            </a:r>
          </a:p>
          <a:p>
            <a:pPr algn="l">
              <a:defRPr sz="3400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(j := 0; j &lt; n; j++):</a:t>
            </a:r>
          </a:p>
          <a:p>
            <a:pPr algn="l">
              <a:defRPr sz="3400"/>
            </a:pPr>
            <a:r>
              <a:t>      dp[i][j] = m[i][j]</a:t>
            </a:r>
          </a:p>
          <a:p>
            <a:pPr algn="l">
              <a:defRPr sz="3400"/>
            </a:pPr>
            <a:r>
              <a:t>  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 </a:t>
            </a:r>
            <a:r>
              <a:t>m[i][j] != +∞: </a:t>
            </a:r>
          </a:p>
          <a:p>
            <a:pPr algn="l">
              <a:defRPr sz="3400"/>
            </a:pPr>
            <a:r>
              <a:t>        next[i][j] = j</a:t>
            </a:r>
          </a:p>
          <a:p>
            <a:pPr algn="l">
              <a:defRPr sz="3400"/>
            </a:pPr>
            <a:r>
              <a:t>  </a:t>
            </a:r>
          </a:p>
        </p:txBody>
      </p:sp>
      <p:sp>
        <p:nvSpPr>
          <p:cNvPr id="574" name="Rectangle"/>
          <p:cNvSpPr/>
          <p:nvPr/>
        </p:nvSpPr>
        <p:spPr>
          <a:xfrm>
            <a:off x="1929110" y="5554563"/>
            <a:ext cx="4677904" cy="539623"/>
          </a:xfrm>
          <a:prstGeom prst="rect">
            <a:avLst/>
          </a:prstGeom>
          <a:ln w="50800">
            <a:solidFill>
              <a:srgbClr val="FF240B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function setup(m):…"/>
          <p:cNvSpPr txBox="1"/>
          <p:nvPr/>
        </p:nvSpPr>
        <p:spPr>
          <a:xfrm>
            <a:off x="346449" y="-74768"/>
            <a:ext cx="13811996" cy="9903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400"/>
            </a:pPr>
          </a:p>
          <a:p>
            <a:pPr algn="l">
              <a:defRPr sz="3400"/>
            </a:pP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function</a:t>
            </a:r>
            <a:r>
              <a:t> setup(m):</a:t>
            </a:r>
          </a:p>
          <a:p>
            <a:pPr algn="l">
              <a:defRPr sz="3400"/>
            </a:pPr>
            <a:r>
              <a:t>  dp = empty matrix of size n x n</a:t>
            </a:r>
          </a:p>
          <a:p>
            <a:pPr algn="l">
              <a:defRPr sz="3400"/>
            </a:pPr>
          </a:p>
          <a:p>
            <a:pPr algn="l">
              <a:defRPr sz="34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Should contain null values by default</a:t>
            </a:r>
          </a:p>
          <a:p>
            <a:pPr algn="l">
              <a:defRPr sz="3400"/>
            </a:pPr>
            <a:r>
              <a:t>  next = empty integer matrix of size n x n </a:t>
            </a:r>
          </a:p>
          <a:p>
            <a:pPr algn="l">
              <a:defRPr sz="3400"/>
            </a:pPr>
          </a:p>
          <a:p>
            <a:pPr lvl="1" algn="l">
              <a:defRPr sz="34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# Do a deep copy of the input matrix and setup </a:t>
            </a:r>
          </a:p>
          <a:p>
            <a:pPr lvl="1" algn="l">
              <a:defRPr sz="34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# the 'next' matrix for path reconstruction.</a:t>
            </a:r>
          </a:p>
          <a:p>
            <a:pPr algn="l">
              <a:defRPr sz="3400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(i := 0; i &lt; n; i++):</a:t>
            </a:r>
          </a:p>
          <a:p>
            <a:pPr algn="l">
              <a:defRPr sz="3400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(j := 0; j &lt; n; j++):</a:t>
            </a:r>
          </a:p>
          <a:p>
            <a:pPr algn="l">
              <a:defRPr sz="3400"/>
            </a:pPr>
            <a:r>
              <a:t>      dp[i][j] = m[i][j]</a:t>
            </a:r>
          </a:p>
          <a:p>
            <a:pPr algn="l">
              <a:defRPr sz="3400"/>
            </a:pPr>
            <a:r>
              <a:t>  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 </a:t>
            </a:r>
            <a:r>
              <a:t>m[i][j] != +∞: </a:t>
            </a:r>
          </a:p>
          <a:p>
            <a:pPr algn="l">
              <a:defRPr sz="3400"/>
            </a:pPr>
            <a:r>
              <a:t>        next[i][j] = j</a:t>
            </a:r>
          </a:p>
        </p:txBody>
      </p:sp>
      <p:sp>
        <p:nvSpPr>
          <p:cNvPr id="577" name="Rectangle"/>
          <p:cNvSpPr/>
          <p:nvPr/>
        </p:nvSpPr>
        <p:spPr>
          <a:xfrm>
            <a:off x="1917595" y="6072759"/>
            <a:ext cx="4485559" cy="1077117"/>
          </a:xfrm>
          <a:prstGeom prst="rect">
            <a:avLst/>
          </a:prstGeom>
          <a:ln w="50800">
            <a:solidFill>
              <a:srgbClr val="FF240B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# Global/class scope variables…"/>
          <p:cNvSpPr txBox="1"/>
          <p:nvPr/>
        </p:nvSpPr>
        <p:spPr>
          <a:xfrm>
            <a:off x="35532" y="8154"/>
            <a:ext cx="13811995" cy="9903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60831">
              <a:defRPr sz="3264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# Global/class scope variables </a:t>
            </a:r>
          </a:p>
          <a:p>
            <a:pPr algn="l" defTabSz="560831">
              <a:defRPr sz="3264"/>
            </a:pPr>
            <a:r>
              <a:t>n = size of the adjacency matrix</a:t>
            </a:r>
          </a:p>
          <a:p>
            <a:pPr algn="l" defTabSz="560831">
              <a:defRPr sz="3264"/>
            </a:pPr>
            <a:r>
              <a:t>dp = the memo table that will contain APSP soln</a:t>
            </a:r>
          </a:p>
          <a:p>
            <a:pPr algn="l" defTabSz="560831">
              <a:defRPr sz="3264"/>
            </a:pPr>
            <a:r>
              <a:t>next = matrix used to reconstruct shortest paths</a:t>
            </a:r>
          </a:p>
          <a:p>
            <a:pPr algn="l" defTabSz="560831">
              <a:defRPr sz="3264"/>
            </a:pPr>
          </a:p>
          <a:p>
            <a:pPr algn="l" defTabSz="560831">
              <a:defRPr sz="3264"/>
            </a:pP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function</a:t>
            </a:r>
            <a:r>
              <a:t> floydWarshall(m):</a:t>
            </a: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setup</a:t>
            </a:r>
            <a:r>
              <a:t>(m)</a:t>
            </a:r>
          </a:p>
          <a:p>
            <a:pPr lvl="1" indent="219455" algn="l" defTabSz="560831">
              <a:defRPr sz="3264"/>
            </a:pPr>
          </a:p>
          <a:p>
            <a:pPr algn="l" defTabSz="560831">
              <a:defRPr sz="3264"/>
            </a:pPr>
            <a:r>
              <a:t>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Execute FW all pairs shortest path algorithm.</a:t>
            </a:r>
            <a:endParaRPr>
              <a:solidFill>
                <a:schemeClr val="accent1">
                  <a:hueOff val="-242908"/>
                  <a:lumOff val="13873"/>
                </a:schemeClr>
              </a:solidFill>
            </a:endParaRP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(k := 0; k &lt; n; k++):</a:t>
            </a:r>
          </a:p>
          <a:p>
            <a:pPr algn="l" defTabSz="560831">
              <a:defRPr sz="3264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(i := 0; i &lt; n; i++):</a:t>
            </a:r>
          </a:p>
          <a:p>
            <a:pPr algn="l" defTabSz="560831">
              <a:defRPr sz="3264"/>
            </a:pPr>
            <a:r>
              <a:t>  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(j := 0; j &lt; n; j++):</a:t>
            </a:r>
          </a:p>
          <a:p>
            <a:pPr algn="l" defTabSz="560831">
              <a:defRPr sz="3264"/>
            </a:pPr>
            <a:r>
              <a:t>    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(dp[i][k] + dp[k][j] &lt; dp[i][j]:</a:t>
            </a:r>
          </a:p>
          <a:p>
            <a:pPr algn="l" defTabSz="560831">
              <a:defRPr sz="3264"/>
            </a:pPr>
            <a:r>
              <a:t>          dp[i][j] = dp[i][k] + dp[k][j]</a:t>
            </a:r>
          </a:p>
          <a:p>
            <a:pPr algn="l" defTabSz="560831">
              <a:defRPr sz="3264"/>
            </a:pPr>
            <a:r>
              <a:t>          next[i][j] = next[i][k]</a:t>
            </a:r>
          </a:p>
          <a:p>
            <a:pPr algn="l" defTabSz="560831">
              <a:defRPr sz="3264"/>
            </a:pPr>
            <a:r>
              <a:t>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Detect and propagate negative cycles.</a:t>
            </a:r>
            <a:endParaRPr>
              <a:solidFill>
                <a:schemeClr val="accent1">
                  <a:hueOff val="-242908"/>
                  <a:lumOff val="13873"/>
                </a:schemeClr>
              </a:solidFill>
            </a:endParaRP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propagateNegativeCycles</a:t>
            </a:r>
            <a:r>
              <a:t>(dp, n)</a:t>
            </a:r>
          </a:p>
          <a:p>
            <a:pPr algn="l" defTabSz="560831">
              <a:defRPr sz="3264"/>
            </a:pPr>
            <a:r>
              <a:t>  </a:t>
            </a:r>
          </a:p>
          <a:p>
            <a:pPr algn="l" defTabSz="560831">
              <a:defRPr sz="3264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Return APSP matrix</a:t>
            </a: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return</a:t>
            </a:r>
            <a:r>
              <a:t> dp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Rectangle"/>
          <p:cNvSpPr/>
          <p:nvPr/>
        </p:nvSpPr>
        <p:spPr>
          <a:xfrm>
            <a:off x="558770" y="4368470"/>
            <a:ext cx="6051123" cy="536925"/>
          </a:xfrm>
          <a:prstGeom prst="rect">
            <a:avLst/>
          </a:prstGeom>
          <a:ln w="50800">
            <a:solidFill>
              <a:srgbClr val="FF240B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82" name="# Global/class scope variables…"/>
          <p:cNvSpPr txBox="1"/>
          <p:nvPr/>
        </p:nvSpPr>
        <p:spPr>
          <a:xfrm>
            <a:off x="35532" y="8154"/>
            <a:ext cx="13811995" cy="9903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60831">
              <a:defRPr sz="3264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# Global/class scope variables </a:t>
            </a:r>
          </a:p>
          <a:p>
            <a:pPr algn="l" defTabSz="560831">
              <a:defRPr sz="3264"/>
            </a:pPr>
            <a:r>
              <a:t>n = size of the adjacency matrix</a:t>
            </a:r>
          </a:p>
          <a:p>
            <a:pPr algn="l" defTabSz="560831">
              <a:defRPr sz="3264"/>
            </a:pPr>
            <a:r>
              <a:t>dp = the memo table that will contain APSP soln</a:t>
            </a:r>
          </a:p>
          <a:p>
            <a:pPr algn="l" defTabSz="560831">
              <a:defRPr sz="3264"/>
            </a:pPr>
            <a:r>
              <a:t>next = matrix used to reconstruct shortest paths</a:t>
            </a:r>
          </a:p>
          <a:p>
            <a:pPr algn="l" defTabSz="560831">
              <a:defRPr sz="3264"/>
            </a:pPr>
          </a:p>
          <a:p>
            <a:pPr algn="l" defTabSz="560831">
              <a:defRPr sz="3264"/>
            </a:pP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function</a:t>
            </a:r>
            <a:r>
              <a:t> floydWarshall(m):</a:t>
            </a: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setup</a:t>
            </a:r>
            <a:r>
              <a:t>(m)</a:t>
            </a:r>
          </a:p>
          <a:p>
            <a:pPr lvl="1" indent="219455" algn="l" defTabSz="560831">
              <a:defRPr sz="3264"/>
            </a:pPr>
          </a:p>
          <a:p>
            <a:pPr algn="l" defTabSz="560831">
              <a:defRPr sz="3264"/>
            </a:pPr>
            <a:r>
              <a:t>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Execute FW all pairs shortest path algorithm.</a:t>
            </a:r>
            <a:endParaRPr>
              <a:solidFill>
                <a:schemeClr val="accent1">
                  <a:hueOff val="-242908"/>
                  <a:lumOff val="13873"/>
                </a:schemeClr>
              </a:solidFill>
            </a:endParaRP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(k := 0; k &lt; n; k++):</a:t>
            </a:r>
          </a:p>
          <a:p>
            <a:pPr algn="l" defTabSz="560831">
              <a:defRPr sz="3264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(i := 0; i &lt; n; i++):</a:t>
            </a:r>
          </a:p>
          <a:p>
            <a:pPr algn="l" defTabSz="560831">
              <a:defRPr sz="3264"/>
            </a:pPr>
            <a:r>
              <a:t>  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(j := 0; j &lt; n; j++):</a:t>
            </a:r>
          </a:p>
          <a:p>
            <a:pPr algn="l" defTabSz="560831">
              <a:defRPr sz="3264"/>
            </a:pPr>
            <a:r>
              <a:t>    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(dp[i][k] + dp[k][j] &lt; dp[i][j]:</a:t>
            </a:r>
          </a:p>
          <a:p>
            <a:pPr algn="l" defTabSz="560831">
              <a:defRPr sz="3264"/>
            </a:pPr>
            <a:r>
              <a:t>          dp[i][j] = dp[i][k] + dp[k][j]</a:t>
            </a:r>
          </a:p>
          <a:p>
            <a:pPr algn="l" defTabSz="560831">
              <a:defRPr sz="3264"/>
            </a:pPr>
            <a:r>
              <a:t>          next[i][j] = next[i][k]</a:t>
            </a:r>
          </a:p>
          <a:p>
            <a:pPr algn="l" defTabSz="560831">
              <a:defRPr sz="3264"/>
            </a:pPr>
            <a:r>
              <a:t>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Detect and propagate negative cycles.</a:t>
            </a:r>
            <a:endParaRPr>
              <a:solidFill>
                <a:schemeClr val="accent1">
                  <a:hueOff val="-242908"/>
                  <a:lumOff val="13873"/>
                </a:schemeClr>
              </a:solidFill>
            </a:endParaRP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propagateNegativeCycles</a:t>
            </a:r>
            <a:r>
              <a:t>(dp, n)</a:t>
            </a:r>
          </a:p>
          <a:p>
            <a:pPr algn="l" defTabSz="560831">
              <a:defRPr sz="3264"/>
            </a:pPr>
            <a:r>
              <a:t>  </a:t>
            </a:r>
          </a:p>
          <a:p>
            <a:pPr algn="l" defTabSz="560831">
              <a:defRPr sz="3264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Return APSP matrix</a:t>
            </a: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return</a:t>
            </a:r>
            <a:r>
              <a:t> dp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Rectangle"/>
          <p:cNvSpPr/>
          <p:nvPr/>
        </p:nvSpPr>
        <p:spPr>
          <a:xfrm>
            <a:off x="1065450" y="4861678"/>
            <a:ext cx="6529150" cy="1019360"/>
          </a:xfrm>
          <a:prstGeom prst="rect">
            <a:avLst/>
          </a:prstGeom>
          <a:ln w="50800">
            <a:solidFill>
              <a:srgbClr val="FF240B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85" name="# Global/class scope variables…"/>
          <p:cNvSpPr txBox="1"/>
          <p:nvPr/>
        </p:nvSpPr>
        <p:spPr>
          <a:xfrm>
            <a:off x="35532" y="8154"/>
            <a:ext cx="13811995" cy="9903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60831">
              <a:defRPr sz="3264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# Global/class scope variables </a:t>
            </a:r>
          </a:p>
          <a:p>
            <a:pPr algn="l" defTabSz="560831">
              <a:defRPr sz="3264"/>
            </a:pPr>
            <a:r>
              <a:t>n = size of the adjacency matrix</a:t>
            </a:r>
          </a:p>
          <a:p>
            <a:pPr algn="l" defTabSz="560831">
              <a:defRPr sz="3264"/>
            </a:pPr>
            <a:r>
              <a:t>dp = the memo table that will contain APSP soln</a:t>
            </a:r>
          </a:p>
          <a:p>
            <a:pPr algn="l" defTabSz="560831">
              <a:defRPr sz="3264"/>
            </a:pPr>
            <a:r>
              <a:t>next = matrix used to reconstruct shortest paths</a:t>
            </a:r>
          </a:p>
          <a:p>
            <a:pPr algn="l" defTabSz="560831">
              <a:defRPr sz="3264"/>
            </a:pPr>
          </a:p>
          <a:p>
            <a:pPr algn="l" defTabSz="560831">
              <a:defRPr sz="3264"/>
            </a:pP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function</a:t>
            </a:r>
            <a:r>
              <a:t> floydWarshall(m):</a:t>
            </a: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setup</a:t>
            </a:r>
            <a:r>
              <a:t>(m)</a:t>
            </a:r>
          </a:p>
          <a:p>
            <a:pPr lvl="1" indent="219455" algn="l" defTabSz="560831">
              <a:defRPr sz="3264"/>
            </a:pPr>
          </a:p>
          <a:p>
            <a:pPr algn="l" defTabSz="560831">
              <a:defRPr sz="3264"/>
            </a:pPr>
            <a:r>
              <a:t>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Execute FW all pairs shortest path algorithm.</a:t>
            </a:r>
            <a:endParaRPr>
              <a:solidFill>
                <a:schemeClr val="accent1">
                  <a:hueOff val="-242908"/>
                  <a:lumOff val="13873"/>
                </a:schemeClr>
              </a:solidFill>
            </a:endParaRP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(k := 0; k &lt; n; k++):</a:t>
            </a:r>
          </a:p>
          <a:p>
            <a:pPr algn="l" defTabSz="560831">
              <a:defRPr sz="3264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(i := 0; i &lt; n; i++):</a:t>
            </a:r>
          </a:p>
          <a:p>
            <a:pPr algn="l" defTabSz="560831">
              <a:defRPr sz="3264"/>
            </a:pPr>
            <a:r>
              <a:t>  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(j := 0; j &lt; n; j++):</a:t>
            </a:r>
          </a:p>
          <a:p>
            <a:pPr algn="l" defTabSz="560831">
              <a:defRPr sz="3264"/>
            </a:pPr>
            <a:r>
              <a:t>    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(dp[i][k] + dp[k][j] &lt; dp[i][j]:</a:t>
            </a:r>
          </a:p>
          <a:p>
            <a:pPr algn="l" defTabSz="560831">
              <a:defRPr sz="3264"/>
            </a:pPr>
            <a:r>
              <a:t>          dp[i][j] = dp[i][k] + dp[k][j]</a:t>
            </a:r>
          </a:p>
          <a:p>
            <a:pPr algn="l" defTabSz="560831">
              <a:defRPr sz="3264"/>
            </a:pPr>
            <a:r>
              <a:t>          next[i][j] = next[i][k]</a:t>
            </a:r>
          </a:p>
          <a:p>
            <a:pPr algn="l" defTabSz="560831">
              <a:defRPr sz="3264"/>
            </a:pPr>
            <a:r>
              <a:t>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Detect and propagate negative cycles.</a:t>
            </a:r>
            <a:endParaRPr>
              <a:solidFill>
                <a:schemeClr val="accent1">
                  <a:hueOff val="-242908"/>
                  <a:lumOff val="13873"/>
                </a:schemeClr>
              </a:solidFill>
            </a:endParaRP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propagateNegativeCycles</a:t>
            </a:r>
            <a:r>
              <a:t>(dp, n)</a:t>
            </a:r>
          </a:p>
          <a:p>
            <a:pPr algn="l" defTabSz="560831">
              <a:defRPr sz="3264"/>
            </a:pPr>
            <a:r>
              <a:t>  </a:t>
            </a:r>
          </a:p>
          <a:p>
            <a:pPr algn="l" defTabSz="560831">
              <a:defRPr sz="3264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Return APSP matrix</a:t>
            </a: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return</a:t>
            </a:r>
            <a:r>
              <a:t> dp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Rectangle"/>
          <p:cNvSpPr/>
          <p:nvPr/>
        </p:nvSpPr>
        <p:spPr>
          <a:xfrm>
            <a:off x="2051754" y="5840493"/>
            <a:ext cx="8536305" cy="1019359"/>
          </a:xfrm>
          <a:prstGeom prst="rect">
            <a:avLst/>
          </a:prstGeom>
          <a:ln w="50800">
            <a:solidFill>
              <a:srgbClr val="FF240B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88" name="# Global/class scope variables…"/>
          <p:cNvSpPr txBox="1"/>
          <p:nvPr/>
        </p:nvSpPr>
        <p:spPr>
          <a:xfrm>
            <a:off x="35532" y="8154"/>
            <a:ext cx="13811995" cy="9903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60831">
              <a:defRPr sz="3264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# Global/class scope variables </a:t>
            </a:r>
          </a:p>
          <a:p>
            <a:pPr algn="l" defTabSz="560831">
              <a:defRPr sz="3264"/>
            </a:pPr>
            <a:r>
              <a:t>n = size of the adjacency matrix</a:t>
            </a:r>
          </a:p>
          <a:p>
            <a:pPr algn="l" defTabSz="560831">
              <a:defRPr sz="3264"/>
            </a:pPr>
            <a:r>
              <a:t>dp = the memo table that will contain APSP soln</a:t>
            </a:r>
          </a:p>
          <a:p>
            <a:pPr algn="l" defTabSz="560831">
              <a:defRPr sz="3264"/>
            </a:pPr>
            <a:r>
              <a:t>next = matrix used to reconstruct shortest paths</a:t>
            </a:r>
          </a:p>
          <a:p>
            <a:pPr algn="l" defTabSz="560831">
              <a:defRPr sz="3264"/>
            </a:pPr>
          </a:p>
          <a:p>
            <a:pPr algn="l" defTabSz="560831">
              <a:defRPr sz="3264"/>
            </a:pP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function</a:t>
            </a:r>
            <a:r>
              <a:t> floydWarshall(m):</a:t>
            </a: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setup</a:t>
            </a:r>
            <a:r>
              <a:t>(m)</a:t>
            </a:r>
          </a:p>
          <a:p>
            <a:pPr lvl="1" indent="219455" algn="l" defTabSz="560831">
              <a:defRPr sz="3264"/>
            </a:pPr>
          </a:p>
          <a:p>
            <a:pPr algn="l" defTabSz="560831">
              <a:defRPr sz="3264"/>
            </a:pPr>
            <a:r>
              <a:t>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Execute FW all pairs shortest path algorithm.</a:t>
            </a:r>
            <a:endParaRPr>
              <a:solidFill>
                <a:schemeClr val="accent1">
                  <a:hueOff val="-242908"/>
                  <a:lumOff val="13873"/>
                </a:schemeClr>
              </a:solidFill>
            </a:endParaRP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(k := 0; k &lt; n; k++):</a:t>
            </a:r>
          </a:p>
          <a:p>
            <a:pPr algn="l" defTabSz="560831">
              <a:defRPr sz="3264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(i := 0; i &lt; n; i++):</a:t>
            </a:r>
          </a:p>
          <a:p>
            <a:pPr algn="l" defTabSz="560831">
              <a:defRPr sz="3264"/>
            </a:pPr>
            <a:r>
              <a:t>  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(j := 0; j &lt; n; j++):</a:t>
            </a:r>
          </a:p>
          <a:p>
            <a:pPr algn="l" defTabSz="560831">
              <a:defRPr sz="3264"/>
            </a:pPr>
            <a:r>
              <a:t>    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(dp[i][k] + dp[k][j] &lt; dp[i][j]:</a:t>
            </a:r>
          </a:p>
          <a:p>
            <a:pPr algn="l" defTabSz="560831">
              <a:defRPr sz="3264"/>
            </a:pPr>
            <a:r>
              <a:t>          dp[i][j] = dp[i][k] + dp[k][j]</a:t>
            </a:r>
          </a:p>
          <a:p>
            <a:pPr algn="l" defTabSz="560831">
              <a:defRPr sz="3264"/>
            </a:pPr>
            <a:r>
              <a:t>          next[i][j] = next[i][k]</a:t>
            </a:r>
          </a:p>
          <a:p>
            <a:pPr algn="l" defTabSz="560831">
              <a:defRPr sz="3264"/>
            </a:pPr>
            <a:r>
              <a:t>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Detect and propagate negative cycles.</a:t>
            </a:r>
            <a:endParaRPr>
              <a:solidFill>
                <a:schemeClr val="accent1">
                  <a:hueOff val="-242908"/>
                  <a:lumOff val="13873"/>
                </a:schemeClr>
              </a:solidFill>
            </a:endParaRP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propagateNegativeCycles</a:t>
            </a:r>
            <a:r>
              <a:t>(dp, n)</a:t>
            </a:r>
          </a:p>
          <a:p>
            <a:pPr algn="l" defTabSz="560831">
              <a:defRPr sz="3264"/>
            </a:pPr>
            <a:r>
              <a:t>  </a:t>
            </a:r>
          </a:p>
          <a:p>
            <a:pPr algn="l" defTabSz="560831">
              <a:defRPr sz="3264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Return APSP matrix</a:t>
            </a: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return</a:t>
            </a:r>
            <a:r>
              <a:t> dp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Table"/>
          <p:cNvGraphicFramePr/>
          <p:nvPr/>
        </p:nvGraphicFramePr>
        <p:xfrm>
          <a:off x="111893" y="734513"/>
          <a:ext cx="12793713" cy="829727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851279"/>
                <a:gridCol w="2261126"/>
                <a:gridCol w="2556202"/>
                <a:gridCol w="2556202"/>
                <a:gridCol w="2556202"/>
              </a:tblGrid>
              <a:tr h="1065563">
                <a:tc>
                  <a:txBody>
                    <a:bodyPr/>
                    <a:lstStyle/>
                    <a:p>
                      <a:pPr defTabSz="914400">
                        <a:defRPr b="1" sz="35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BFS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Dijkstra’s 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Bellman Ford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Floyd Warshall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</a:tr>
              <a:tr h="10321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Complexity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chemeClr val="accent3">
                              <a:hueOff val="-714503"/>
                              <a:satOff val="27357"/>
                              <a:lumOff val="39874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O(V+E)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100">
                          <a:solidFill>
                            <a:schemeClr val="accent3">
                              <a:hueOff val="-714503"/>
                              <a:satOff val="27357"/>
                              <a:lumOff val="39874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O((V+E)logV)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chemeClr val="accent4">
                              <a:hueOff val="218867"/>
                              <a:satOff val="38688"/>
                              <a:lumOff val="18783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O(VE)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chemeClr val="accent5">
                              <a:hueOff val="225206"/>
                              <a:satOff val="23568"/>
                              <a:lumOff val="38160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O(V³)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25729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Recommended 
graph size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Large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Large/Medium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Medium/Small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Small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28011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Good for APSP?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Only works on unweighted graphs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Bad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08886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Can detect negative cycles?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34700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SP on graph with weighted edges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3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Incorrect SP answer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Best
algorithm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Works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Bad in general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21354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SP on graph with unweighted edges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Best algorithm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Ok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Bad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5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Bad in general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2" name="Shortest Path (SP) Algorithms"/>
          <p:cNvSpPr txBox="1"/>
          <p:nvPr>
            <p:ph type="title"/>
          </p:nvPr>
        </p:nvSpPr>
        <p:spPr>
          <a:xfrm>
            <a:off x="-1" y="-105466"/>
            <a:ext cx="13004801" cy="933034"/>
          </a:xfrm>
          <a:prstGeom prst="rect">
            <a:avLst/>
          </a:prstGeom>
        </p:spPr>
        <p:txBody>
          <a:bodyPr/>
          <a:lstStyle>
            <a:lvl1pPr defTabSz="408940">
              <a:defRPr b="1" sz="5600"/>
            </a:lvl1pPr>
          </a:lstStyle>
          <a:p>
            <a:pPr/>
            <a:r>
              <a:t>Shortest Path (SP) Algorithms</a:t>
            </a:r>
          </a:p>
        </p:txBody>
      </p:sp>
      <p:sp>
        <p:nvSpPr>
          <p:cNvPr id="133" name="Reference: Competitive Programming 3, P. 161, Steven &amp; Felix Halim"/>
          <p:cNvSpPr txBox="1"/>
          <p:nvPr/>
        </p:nvSpPr>
        <p:spPr>
          <a:xfrm>
            <a:off x="0" y="9080019"/>
            <a:ext cx="1300480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Reference: Competitive Programming 3, P. 161, Steven &amp; Felix Halim</a:t>
            </a:r>
          </a:p>
        </p:txBody>
      </p:sp>
      <p:sp>
        <p:nvSpPr>
          <p:cNvPr id="134" name="Oval"/>
          <p:cNvSpPr/>
          <p:nvPr/>
        </p:nvSpPr>
        <p:spPr>
          <a:xfrm>
            <a:off x="10657723" y="3019503"/>
            <a:ext cx="1856698" cy="856834"/>
          </a:xfrm>
          <a:prstGeom prst="ellipse">
            <a:avLst/>
          </a:prstGeom>
          <a:ln w="76200">
            <a:solidFill>
              <a:schemeClr val="accent3">
                <a:hueOff val="-714503"/>
                <a:satOff val="27357"/>
                <a:lumOff val="39874"/>
              </a:schemeClr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5" name="Oval"/>
          <p:cNvSpPr/>
          <p:nvPr/>
        </p:nvSpPr>
        <p:spPr>
          <a:xfrm>
            <a:off x="10657723" y="4338463"/>
            <a:ext cx="1856698" cy="856834"/>
          </a:xfrm>
          <a:prstGeom prst="ellipse">
            <a:avLst/>
          </a:prstGeom>
          <a:ln w="76200">
            <a:solidFill>
              <a:schemeClr val="accent3">
                <a:hueOff val="-714503"/>
                <a:satOff val="27357"/>
                <a:lumOff val="39874"/>
              </a:schemeClr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6" name="Oval"/>
          <p:cNvSpPr/>
          <p:nvPr/>
        </p:nvSpPr>
        <p:spPr>
          <a:xfrm>
            <a:off x="10657723" y="5504630"/>
            <a:ext cx="1856698" cy="856834"/>
          </a:xfrm>
          <a:prstGeom prst="ellipse">
            <a:avLst/>
          </a:prstGeom>
          <a:ln w="76200">
            <a:solidFill>
              <a:schemeClr val="accent3">
                <a:hueOff val="-714503"/>
                <a:satOff val="27357"/>
                <a:lumOff val="39874"/>
              </a:schemeClr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Rectangle"/>
          <p:cNvSpPr/>
          <p:nvPr/>
        </p:nvSpPr>
        <p:spPr>
          <a:xfrm>
            <a:off x="2527914" y="6796276"/>
            <a:ext cx="5801247" cy="539894"/>
          </a:xfrm>
          <a:prstGeom prst="rect">
            <a:avLst/>
          </a:prstGeom>
          <a:ln w="50800">
            <a:solidFill>
              <a:srgbClr val="FF240B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91" name="# Global/class scope variables…"/>
          <p:cNvSpPr txBox="1"/>
          <p:nvPr/>
        </p:nvSpPr>
        <p:spPr>
          <a:xfrm>
            <a:off x="35532" y="8154"/>
            <a:ext cx="13811995" cy="9903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60831">
              <a:defRPr sz="3264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# Global/class scope variables </a:t>
            </a:r>
          </a:p>
          <a:p>
            <a:pPr algn="l" defTabSz="560831">
              <a:defRPr sz="3264"/>
            </a:pPr>
            <a:r>
              <a:t>n = size of the adjacency matrix</a:t>
            </a:r>
          </a:p>
          <a:p>
            <a:pPr algn="l" defTabSz="560831">
              <a:defRPr sz="3264"/>
            </a:pPr>
            <a:r>
              <a:t>dp = the memo table that will contain APSP soln</a:t>
            </a:r>
          </a:p>
          <a:p>
            <a:pPr algn="l" defTabSz="560831">
              <a:defRPr sz="3264"/>
            </a:pPr>
            <a:r>
              <a:t>next = matrix used to reconstruct shortest paths</a:t>
            </a:r>
          </a:p>
          <a:p>
            <a:pPr algn="l" defTabSz="560831">
              <a:defRPr sz="3264"/>
            </a:pPr>
          </a:p>
          <a:p>
            <a:pPr algn="l" defTabSz="560831">
              <a:defRPr sz="3264"/>
            </a:pP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function</a:t>
            </a:r>
            <a:r>
              <a:t> floydWarshall(m):</a:t>
            </a: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setup</a:t>
            </a:r>
            <a:r>
              <a:t>(m)</a:t>
            </a:r>
          </a:p>
          <a:p>
            <a:pPr lvl="1" indent="219455" algn="l" defTabSz="560831">
              <a:defRPr sz="3264"/>
            </a:pPr>
          </a:p>
          <a:p>
            <a:pPr algn="l" defTabSz="560831">
              <a:defRPr sz="3264"/>
            </a:pPr>
            <a:r>
              <a:t>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Execute FW all pairs shortest path algorithm.</a:t>
            </a:r>
            <a:endParaRPr>
              <a:solidFill>
                <a:schemeClr val="accent1">
                  <a:hueOff val="-242908"/>
                  <a:lumOff val="13873"/>
                </a:schemeClr>
              </a:solidFill>
            </a:endParaRP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(k := 0; k &lt; n; k++):</a:t>
            </a:r>
          </a:p>
          <a:p>
            <a:pPr algn="l" defTabSz="560831">
              <a:defRPr sz="3264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(i := 0; i &lt; n; i++):</a:t>
            </a:r>
          </a:p>
          <a:p>
            <a:pPr algn="l" defTabSz="560831">
              <a:defRPr sz="3264"/>
            </a:pPr>
            <a:r>
              <a:t>  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(j := 0; j &lt; n; j++):</a:t>
            </a:r>
          </a:p>
          <a:p>
            <a:pPr algn="l" defTabSz="560831">
              <a:defRPr sz="3264"/>
            </a:pPr>
            <a:r>
              <a:t>    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(dp[i][k] + dp[k][j] &lt; dp[i][j]:</a:t>
            </a:r>
          </a:p>
          <a:p>
            <a:pPr algn="l" defTabSz="560831">
              <a:defRPr sz="3264"/>
            </a:pPr>
            <a:r>
              <a:t>          dp[i][j] = dp[i][k] + dp[k][j]</a:t>
            </a:r>
          </a:p>
          <a:p>
            <a:pPr algn="l" defTabSz="560831">
              <a:defRPr sz="3264"/>
            </a:pPr>
            <a:r>
              <a:t>          next[i][j] = next[i][k]</a:t>
            </a:r>
          </a:p>
          <a:p>
            <a:pPr algn="l" defTabSz="560831">
              <a:defRPr sz="3264"/>
            </a:pPr>
            <a:r>
              <a:t>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Detect and propagate negative cycles.</a:t>
            </a:r>
            <a:endParaRPr>
              <a:solidFill>
                <a:schemeClr val="accent1">
                  <a:hueOff val="-242908"/>
                  <a:lumOff val="13873"/>
                </a:schemeClr>
              </a:solidFill>
            </a:endParaRP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propagateNegativeCycles</a:t>
            </a:r>
            <a:r>
              <a:t>(dp, n)</a:t>
            </a:r>
          </a:p>
          <a:p>
            <a:pPr algn="l" defTabSz="560831">
              <a:defRPr sz="3264"/>
            </a:pPr>
            <a:r>
              <a:t>  </a:t>
            </a:r>
          </a:p>
          <a:p>
            <a:pPr algn="l" defTabSz="560831">
              <a:defRPr sz="3264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Return APSP matrix</a:t>
            </a: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return</a:t>
            </a:r>
            <a:r>
              <a:t> dp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# Global/class scope variables…"/>
          <p:cNvSpPr txBox="1"/>
          <p:nvPr/>
        </p:nvSpPr>
        <p:spPr>
          <a:xfrm>
            <a:off x="35532" y="8154"/>
            <a:ext cx="13811995" cy="9903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60831">
              <a:defRPr sz="3264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# Global/class scope variables </a:t>
            </a:r>
          </a:p>
          <a:p>
            <a:pPr algn="l" defTabSz="560831">
              <a:defRPr sz="3264"/>
            </a:pPr>
            <a:r>
              <a:t>n = size of the adjacency matrix</a:t>
            </a:r>
          </a:p>
          <a:p>
            <a:pPr algn="l" defTabSz="560831">
              <a:defRPr sz="3264"/>
            </a:pPr>
            <a:r>
              <a:t>dp = the memo table that will contain APSP soln</a:t>
            </a:r>
          </a:p>
          <a:p>
            <a:pPr algn="l" defTabSz="560831">
              <a:defRPr sz="3264"/>
            </a:pPr>
            <a:r>
              <a:t>next = matrix used to reconstruct shortest paths</a:t>
            </a:r>
          </a:p>
          <a:p>
            <a:pPr algn="l" defTabSz="560831">
              <a:defRPr sz="3264"/>
            </a:pPr>
          </a:p>
          <a:p>
            <a:pPr algn="l" defTabSz="560831">
              <a:defRPr sz="3264"/>
            </a:pP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function</a:t>
            </a:r>
            <a:r>
              <a:t> floydWarshall(m):</a:t>
            </a: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setup</a:t>
            </a:r>
            <a:r>
              <a:t>(m)</a:t>
            </a:r>
          </a:p>
          <a:p>
            <a:pPr lvl="1" indent="219455" algn="l" defTabSz="560831">
              <a:defRPr sz="3264"/>
            </a:pPr>
          </a:p>
          <a:p>
            <a:pPr algn="l" defTabSz="560831">
              <a:defRPr sz="3264"/>
            </a:pPr>
            <a:r>
              <a:t>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Execute FW all pairs shortest path algorithm.</a:t>
            </a:r>
            <a:endParaRPr>
              <a:solidFill>
                <a:schemeClr val="accent1">
                  <a:hueOff val="-242908"/>
                  <a:lumOff val="13873"/>
                </a:schemeClr>
              </a:solidFill>
            </a:endParaRP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(k := 0; k &lt; n; k++):</a:t>
            </a:r>
          </a:p>
          <a:p>
            <a:pPr algn="l" defTabSz="560831">
              <a:defRPr sz="3264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(i := 0; i &lt; n; i++):</a:t>
            </a:r>
          </a:p>
          <a:p>
            <a:pPr algn="l" defTabSz="560831">
              <a:defRPr sz="3264"/>
            </a:pPr>
            <a:r>
              <a:t>  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(j := 0; j &lt; n; j++):</a:t>
            </a:r>
          </a:p>
          <a:p>
            <a:pPr algn="l" defTabSz="560831">
              <a:defRPr sz="3264"/>
            </a:pPr>
            <a:r>
              <a:t>    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(dp[i][k] + dp[k][j] &lt; dp[i][j]:</a:t>
            </a:r>
          </a:p>
          <a:p>
            <a:pPr algn="l" defTabSz="560831">
              <a:defRPr sz="3264"/>
            </a:pPr>
            <a:r>
              <a:t>          dp[i][j] = dp[i][k] + dp[k][j]</a:t>
            </a:r>
          </a:p>
          <a:p>
            <a:pPr algn="l" defTabSz="560831">
              <a:defRPr sz="3264"/>
            </a:pPr>
            <a:r>
              <a:t>          next[i][j] = next[i][k]</a:t>
            </a:r>
          </a:p>
          <a:p>
            <a:pPr algn="l" defTabSz="560831">
              <a:defRPr sz="3264"/>
            </a:pPr>
            <a:r>
              <a:t>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Detect and propagate negative cycles.</a:t>
            </a:r>
            <a:endParaRPr>
              <a:solidFill>
                <a:schemeClr val="accent1">
                  <a:hueOff val="-242908"/>
                  <a:lumOff val="13873"/>
                </a:schemeClr>
              </a:solidFill>
            </a:endParaRP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propagateNegativeCycles</a:t>
            </a:r>
            <a:r>
              <a:t>(dp, n)</a:t>
            </a:r>
          </a:p>
          <a:p>
            <a:pPr algn="l" defTabSz="560831">
              <a:defRPr sz="3264"/>
            </a:pPr>
            <a:r>
              <a:t>  </a:t>
            </a:r>
          </a:p>
          <a:p>
            <a:pPr algn="l" defTabSz="560831">
              <a:defRPr sz="3264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Return APSP matrix</a:t>
            </a: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return</a:t>
            </a:r>
            <a:r>
              <a:t> dp</a:t>
            </a:r>
          </a:p>
        </p:txBody>
      </p:sp>
      <p:sp>
        <p:nvSpPr>
          <p:cNvPr id="594" name="Rectangle"/>
          <p:cNvSpPr/>
          <p:nvPr/>
        </p:nvSpPr>
        <p:spPr>
          <a:xfrm>
            <a:off x="512708" y="7765532"/>
            <a:ext cx="7575888" cy="536925"/>
          </a:xfrm>
          <a:prstGeom prst="rect">
            <a:avLst/>
          </a:prstGeom>
          <a:ln w="50800">
            <a:solidFill>
              <a:srgbClr val="FF240B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Negative Cycles"/>
          <p:cNvSpPr txBox="1"/>
          <p:nvPr>
            <p:ph type="title"/>
          </p:nvPr>
        </p:nvSpPr>
        <p:spPr>
          <a:xfrm>
            <a:off x="952500" y="-8282"/>
            <a:ext cx="11099800" cy="1327396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Negative Cycles</a:t>
            </a:r>
          </a:p>
        </p:txBody>
      </p:sp>
      <p:sp>
        <p:nvSpPr>
          <p:cNvPr id="597" name="What do we mean by a negative cycle?"/>
          <p:cNvSpPr txBox="1"/>
          <p:nvPr/>
        </p:nvSpPr>
        <p:spPr>
          <a:xfrm>
            <a:off x="1490612" y="1416049"/>
            <a:ext cx="1002357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What do we mean by a negative cycle?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Negative Cycles"/>
          <p:cNvSpPr txBox="1"/>
          <p:nvPr>
            <p:ph type="title"/>
          </p:nvPr>
        </p:nvSpPr>
        <p:spPr>
          <a:xfrm>
            <a:off x="952500" y="-8282"/>
            <a:ext cx="11099800" cy="1327396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Negative Cycles</a:t>
            </a:r>
          </a:p>
        </p:txBody>
      </p:sp>
      <p:sp>
        <p:nvSpPr>
          <p:cNvPr id="600" name="Negative cycles can manifest themselves in many ways…"/>
          <p:cNvSpPr txBox="1"/>
          <p:nvPr/>
        </p:nvSpPr>
        <p:spPr>
          <a:xfrm>
            <a:off x="510082" y="1314439"/>
            <a:ext cx="1198463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Negative cycles can manifest themselves in many ways…</a:t>
            </a:r>
          </a:p>
        </p:txBody>
      </p:sp>
      <p:sp>
        <p:nvSpPr>
          <p:cNvPr id="601" name="0"/>
          <p:cNvSpPr/>
          <p:nvPr/>
        </p:nvSpPr>
        <p:spPr>
          <a:xfrm>
            <a:off x="2179063" y="4908816"/>
            <a:ext cx="843537" cy="84353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02" name="1"/>
          <p:cNvSpPr/>
          <p:nvPr/>
        </p:nvSpPr>
        <p:spPr>
          <a:xfrm>
            <a:off x="4125643" y="4908816"/>
            <a:ext cx="843537" cy="84353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03" name="2"/>
          <p:cNvSpPr/>
          <p:nvPr/>
        </p:nvSpPr>
        <p:spPr>
          <a:xfrm>
            <a:off x="6268933" y="4908816"/>
            <a:ext cx="843537" cy="84353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04" name="3"/>
          <p:cNvSpPr/>
          <p:nvPr/>
        </p:nvSpPr>
        <p:spPr>
          <a:xfrm>
            <a:off x="7936838" y="3626052"/>
            <a:ext cx="843537" cy="84353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05" name="4"/>
          <p:cNvSpPr/>
          <p:nvPr/>
        </p:nvSpPr>
        <p:spPr>
          <a:xfrm>
            <a:off x="7936838" y="6277514"/>
            <a:ext cx="843537" cy="84353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06" name="5"/>
          <p:cNvSpPr/>
          <p:nvPr/>
        </p:nvSpPr>
        <p:spPr>
          <a:xfrm>
            <a:off x="9543313" y="4908816"/>
            <a:ext cx="843537" cy="84353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07" name="Line"/>
          <p:cNvSpPr/>
          <p:nvPr/>
        </p:nvSpPr>
        <p:spPr>
          <a:xfrm>
            <a:off x="3080657" y="5347873"/>
            <a:ext cx="941060" cy="2363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08" name="Line"/>
          <p:cNvSpPr/>
          <p:nvPr/>
        </p:nvSpPr>
        <p:spPr>
          <a:xfrm>
            <a:off x="5148845" y="5347874"/>
            <a:ext cx="941060" cy="23629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09" name="Line"/>
          <p:cNvSpPr/>
          <p:nvPr/>
        </p:nvSpPr>
        <p:spPr>
          <a:xfrm flipV="1">
            <a:off x="7160994" y="4299472"/>
            <a:ext cx="775790" cy="73280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10" name="Line"/>
          <p:cNvSpPr/>
          <p:nvPr/>
        </p:nvSpPr>
        <p:spPr>
          <a:xfrm flipV="1">
            <a:off x="8845292" y="5687935"/>
            <a:ext cx="747166" cy="73357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11" name="Line"/>
          <p:cNvSpPr/>
          <p:nvPr/>
        </p:nvSpPr>
        <p:spPr>
          <a:xfrm>
            <a:off x="7104913" y="5686365"/>
            <a:ext cx="887208" cy="773975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12" name="Line"/>
          <p:cNvSpPr/>
          <p:nvPr/>
        </p:nvSpPr>
        <p:spPr>
          <a:xfrm>
            <a:off x="8741890" y="4362555"/>
            <a:ext cx="786995" cy="66748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32" name="Connection Line"/>
          <p:cNvSpPr/>
          <p:nvPr/>
        </p:nvSpPr>
        <p:spPr>
          <a:xfrm>
            <a:off x="4333620" y="4368826"/>
            <a:ext cx="241147" cy="4694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942" h="21600" fill="norm" stroke="1" extrusionOk="0">
                <a:moveTo>
                  <a:pt x="16942" y="0"/>
                </a:moveTo>
                <a:cubicBezTo>
                  <a:pt x="-920" y="399"/>
                  <a:pt x="-4658" y="7599"/>
                  <a:pt x="5727" y="2160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633" name="Connection Line"/>
          <p:cNvSpPr/>
          <p:nvPr/>
        </p:nvSpPr>
        <p:spPr>
          <a:xfrm>
            <a:off x="4536820" y="4368826"/>
            <a:ext cx="241147" cy="4694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942" h="21600" fill="norm" stroke="1" extrusionOk="0">
                <a:moveTo>
                  <a:pt x="0" y="0"/>
                </a:moveTo>
                <a:cubicBezTo>
                  <a:pt x="17862" y="399"/>
                  <a:pt x="21600" y="7599"/>
                  <a:pt x="11215" y="2160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615" name="Line"/>
          <p:cNvSpPr/>
          <p:nvPr/>
        </p:nvSpPr>
        <p:spPr>
          <a:xfrm flipH="1">
            <a:off x="4680130" y="4582655"/>
            <a:ext cx="99716" cy="3300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16" name="4"/>
          <p:cNvSpPr txBox="1"/>
          <p:nvPr/>
        </p:nvSpPr>
        <p:spPr>
          <a:xfrm>
            <a:off x="3274989" y="469679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17" name="-1"/>
          <p:cNvSpPr txBox="1"/>
          <p:nvPr/>
        </p:nvSpPr>
        <p:spPr>
          <a:xfrm>
            <a:off x="4231524" y="3709093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-1</a:t>
            </a:r>
          </a:p>
        </p:txBody>
      </p:sp>
      <p:sp>
        <p:nvSpPr>
          <p:cNvPr id="618" name="3"/>
          <p:cNvSpPr txBox="1"/>
          <p:nvPr/>
        </p:nvSpPr>
        <p:spPr>
          <a:xfrm>
            <a:off x="5357496" y="469679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19" name="1"/>
          <p:cNvSpPr txBox="1"/>
          <p:nvPr/>
        </p:nvSpPr>
        <p:spPr>
          <a:xfrm>
            <a:off x="7074263" y="5957319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20" name="2"/>
          <p:cNvSpPr txBox="1"/>
          <p:nvPr/>
        </p:nvSpPr>
        <p:spPr>
          <a:xfrm>
            <a:off x="9253390" y="5957319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21" name="3"/>
          <p:cNvSpPr txBox="1"/>
          <p:nvPr/>
        </p:nvSpPr>
        <p:spPr>
          <a:xfrm>
            <a:off x="7019856" y="419917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22" name="-2"/>
          <p:cNvSpPr txBox="1"/>
          <p:nvPr/>
        </p:nvSpPr>
        <p:spPr>
          <a:xfrm>
            <a:off x="8877569" y="4081549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-2</a:t>
            </a:r>
          </a:p>
        </p:txBody>
      </p:sp>
      <p:sp>
        <p:nvSpPr>
          <p:cNvPr id="623" name="6"/>
          <p:cNvSpPr/>
          <p:nvPr/>
        </p:nvSpPr>
        <p:spPr>
          <a:xfrm>
            <a:off x="4123203" y="6329775"/>
            <a:ext cx="843537" cy="84353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624" name="Line"/>
          <p:cNvSpPr/>
          <p:nvPr/>
        </p:nvSpPr>
        <p:spPr>
          <a:xfrm>
            <a:off x="3029686" y="5704658"/>
            <a:ext cx="1057815" cy="82337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25" name="Line"/>
          <p:cNvSpPr/>
          <p:nvPr/>
        </p:nvSpPr>
        <p:spPr>
          <a:xfrm>
            <a:off x="5120842" y="6699282"/>
            <a:ext cx="269779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26" name="2"/>
          <p:cNvSpPr txBox="1"/>
          <p:nvPr/>
        </p:nvSpPr>
        <p:spPr>
          <a:xfrm>
            <a:off x="3061885" y="5959021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27" name="2"/>
          <p:cNvSpPr txBox="1"/>
          <p:nvPr/>
        </p:nvSpPr>
        <p:spPr>
          <a:xfrm>
            <a:off x="6041198" y="6643369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28" name="Circle"/>
          <p:cNvSpPr/>
          <p:nvPr/>
        </p:nvSpPr>
        <p:spPr>
          <a:xfrm>
            <a:off x="7196960" y="8607831"/>
            <a:ext cx="843537" cy="84353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9" name="Unaffected…"/>
          <p:cNvSpPr txBox="1"/>
          <p:nvPr/>
        </p:nvSpPr>
        <p:spPr>
          <a:xfrm>
            <a:off x="8164118" y="8623199"/>
            <a:ext cx="231636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/>
            </a:pPr>
            <a:r>
              <a:t>Unaffected </a:t>
            </a:r>
          </a:p>
          <a:p>
            <a:pPr>
              <a:defRPr b="1" sz="2400"/>
            </a:pPr>
            <a:r>
              <a:t>node</a:t>
            </a:r>
          </a:p>
        </p:txBody>
      </p:sp>
      <p:sp>
        <p:nvSpPr>
          <p:cNvPr id="630" name="Circle"/>
          <p:cNvSpPr/>
          <p:nvPr/>
        </p:nvSpPr>
        <p:spPr>
          <a:xfrm>
            <a:off x="2294727" y="8577095"/>
            <a:ext cx="843537" cy="843537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1" name="Directly in…"/>
          <p:cNvSpPr txBox="1"/>
          <p:nvPr/>
        </p:nvSpPr>
        <p:spPr>
          <a:xfrm>
            <a:off x="3289663" y="8607831"/>
            <a:ext cx="268337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/>
            </a:pPr>
            <a:r>
              <a:t>Directly in</a:t>
            </a:r>
          </a:p>
          <a:p>
            <a:pPr>
              <a:defRPr b="1" sz="2400"/>
            </a:pPr>
            <a:r>
              <a:t>negative cycle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Negative Cycles"/>
          <p:cNvSpPr txBox="1"/>
          <p:nvPr>
            <p:ph type="title"/>
          </p:nvPr>
        </p:nvSpPr>
        <p:spPr>
          <a:xfrm>
            <a:off x="952500" y="-8282"/>
            <a:ext cx="11099800" cy="1327396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Negative Cycles</a:t>
            </a:r>
          </a:p>
        </p:txBody>
      </p:sp>
      <p:sp>
        <p:nvSpPr>
          <p:cNvPr id="636" name="Negative cycles can manifest themselves in many ways…"/>
          <p:cNvSpPr txBox="1"/>
          <p:nvPr/>
        </p:nvSpPr>
        <p:spPr>
          <a:xfrm>
            <a:off x="510082" y="1314439"/>
            <a:ext cx="1198463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Negative cycles can manifest themselves in many ways…</a:t>
            </a:r>
          </a:p>
        </p:txBody>
      </p:sp>
      <p:sp>
        <p:nvSpPr>
          <p:cNvPr id="637" name="0"/>
          <p:cNvSpPr/>
          <p:nvPr/>
        </p:nvSpPr>
        <p:spPr>
          <a:xfrm>
            <a:off x="2179063" y="4908816"/>
            <a:ext cx="843537" cy="84353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38" name="1"/>
          <p:cNvSpPr/>
          <p:nvPr/>
        </p:nvSpPr>
        <p:spPr>
          <a:xfrm>
            <a:off x="4125643" y="4908816"/>
            <a:ext cx="843537" cy="84353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39" name="2"/>
          <p:cNvSpPr/>
          <p:nvPr/>
        </p:nvSpPr>
        <p:spPr>
          <a:xfrm>
            <a:off x="6268933" y="4908816"/>
            <a:ext cx="843537" cy="84353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40" name="3"/>
          <p:cNvSpPr/>
          <p:nvPr/>
        </p:nvSpPr>
        <p:spPr>
          <a:xfrm>
            <a:off x="7936838" y="3626052"/>
            <a:ext cx="843537" cy="84353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41" name="4"/>
          <p:cNvSpPr/>
          <p:nvPr/>
        </p:nvSpPr>
        <p:spPr>
          <a:xfrm>
            <a:off x="7936838" y="6277514"/>
            <a:ext cx="843537" cy="84353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42" name="5"/>
          <p:cNvSpPr/>
          <p:nvPr/>
        </p:nvSpPr>
        <p:spPr>
          <a:xfrm>
            <a:off x="9543313" y="4908816"/>
            <a:ext cx="843537" cy="84353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43" name="Line"/>
          <p:cNvSpPr/>
          <p:nvPr/>
        </p:nvSpPr>
        <p:spPr>
          <a:xfrm>
            <a:off x="3080657" y="5347873"/>
            <a:ext cx="941060" cy="2363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44" name="Line"/>
          <p:cNvSpPr/>
          <p:nvPr/>
        </p:nvSpPr>
        <p:spPr>
          <a:xfrm>
            <a:off x="5148845" y="5347874"/>
            <a:ext cx="941060" cy="23629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45" name="Line"/>
          <p:cNvSpPr/>
          <p:nvPr/>
        </p:nvSpPr>
        <p:spPr>
          <a:xfrm flipV="1">
            <a:off x="7160994" y="4299472"/>
            <a:ext cx="775790" cy="73280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46" name="Line"/>
          <p:cNvSpPr/>
          <p:nvPr/>
        </p:nvSpPr>
        <p:spPr>
          <a:xfrm flipV="1">
            <a:off x="8845292" y="5687935"/>
            <a:ext cx="747166" cy="73357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47" name="Line"/>
          <p:cNvSpPr/>
          <p:nvPr/>
        </p:nvSpPr>
        <p:spPr>
          <a:xfrm>
            <a:off x="7104913" y="5686365"/>
            <a:ext cx="887208" cy="773975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48" name="Line"/>
          <p:cNvSpPr/>
          <p:nvPr/>
        </p:nvSpPr>
        <p:spPr>
          <a:xfrm>
            <a:off x="8741890" y="4362555"/>
            <a:ext cx="786995" cy="66748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68" name="Connection Line"/>
          <p:cNvSpPr/>
          <p:nvPr/>
        </p:nvSpPr>
        <p:spPr>
          <a:xfrm>
            <a:off x="4333620" y="4368826"/>
            <a:ext cx="241147" cy="4694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942" h="21600" fill="norm" stroke="1" extrusionOk="0">
                <a:moveTo>
                  <a:pt x="16942" y="0"/>
                </a:moveTo>
                <a:cubicBezTo>
                  <a:pt x="-920" y="399"/>
                  <a:pt x="-4658" y="7599"/>
                  <a:pt x="5727" y="2160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669" name="Connection Line"/>
          <p:cNvSpPr/>
          <p:nvPr/>
        </p:nvSpPr>
        <p:spPr>
          <a:xfrm>
            <a:off x="4536820" y="4368826"/>
            <a:ext cx="241147" cy="4694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942" h="21600" fill="norm" stroke="1" extrusionOk="0">
                <a:moveTo>
                  <a:pt x="0" y="0"/>
                </a:moveTo>
                <a:cubicBezTo>
                  <a:pt x="17862" y="399"/>
                  <a:pt x="21600" y="7599"/>
                  <a:pt x="11215" y="2160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651" name="Line"/>
          <p:cNvSpPr/>
          <p:nvPr/>
        </p:nvSpPr>
        <p:spPr>
          <a:xfrm flipH="1">
            <a:off x="4680130" y="4582655"/>
            <a:ext cx="99716" cy="3300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52" name="4"/>
          <p:cNvSpPr txBox="1"/>
          <p:nvPr/>
        </p:nvSpPr>
        <p:spPr>
          <a:xfrm>
            <a:off x="3274989" y="469679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53" name="-1"/>
          <p:cNvSpPr txBox="1"/>
          <p:nvPr/>
        </p:nvSpPr>
        <p:spPr>
          <a:xfrm>
            <a:off x="4231524" y="3709093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-1</a:t>
            </a:r>
          </a:p>
        </p:txBody>
      </p:sp>
      <p:sp>
        <p:nvSpPr>
          <p:cNvPr id="654" name="3"/>
          <p:cNvSpPr txBox="1"/>
          <p:nvPr/>
        </p:nvSpPr>
        <p:spPr>
          <a:xfrm>
            <a:off x="5357496" y="469679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55" name="1"/>
          <p:cNvSpPr txBox="1"/>
          <p:nvPr/>
        </p:nvSpPr>
        <p:spPr>
          <a:xfrm>
            <a:off x="7074263" y="5957319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56" name="2"/>
          <p:cNvSpPr txBox="1"/>
          <p:nvPr/>
        </p:nvSpPr>
        <p:spPr>
          <a:xfrm>
            <a:off x="9253390" y="5957319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57" name="3"/>
          <p:cNvSpPr txBox="1"/>
          <p:nvPr/>
        </p:nvSpPr>
        <p:spPr>
          <a:xfrm>
            <a:off x="7019856" y="419917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58" name="-2"/>
          <p:cNvSpPr txBox="1"/>
          <p:nvPr/>
        </p:nvSpPr>
        <p:spPr>
          <a:xfrm>
            <a:off x="8877569" y="4081549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-2</a:t>
            </a:r>
          </a:p>
        </p:txBody>
      </p:sp>
      <p:sp>
        <p:nvSpPr>
          <p:cNvPr id="659" name="6"/>
          <p:cNvSpPr/>
          <p:nvPr/>
        </p:nvSpPr>
        <p:spPr>
          <a:xfrm>
            <a:off x="4123203" y="6329775"/>
            <a:ext cx="843537" cy="84353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660" name="Line"/>
          <p:cNvSpPr/>
          <p:nvPr/>
        </p:nvSpPr>
        <p:spPr>
          <a:xfrm>
            <a:off x="3029686" y="5704658"/>
            <a:ext cx="1057815" cy="82337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61" name="Line"/>
          <p:cNvSpPr/>
          <p:nvPr/>
        </p:nvSpPr>
        <p:spPr>
          <a:xfrm>
            <a:off x="5120842" y="6699282"/>
            <a:ext cx="269779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62" name="2"/>
          <p:cNvSpPr txBox="1"/>
          <p:nvPr/>
        </p:nvSpPr>
        <p:spPr>
          <a:xfrm>
            <a:off x="3061885" y="5959021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63" name="2"/>
          <p:cNvSpPr txBox="1"/>
          <p:nvPr/>
        </p:nvSpPr>
        <p:spPr>
          <a:xfrm>
            <a:off x="6041198" y="6643369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64" name="Circle"/>
          <p:cNvSpPr/>
          <p:nvPr/>
        </p:nvSpPr>
        <p:spPr>
          <a:xfrm>
            <a:off x="7196960" y="8607831"/>
            <a:ext cx="843537" cy="843537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65" name="Unaffected…"/>
          <p:cNvSpPr txBox="1"/>
          <p:nvPr/>
        </p:nvSpPr>
        <p:spPr>
          <a:xfrm>
            <a:off x="8164118" y="8623199"/>
            <a:ext cx="231636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/>
            </a:pPr>
            <a:r>
              <a:t>Unaffected </a:t>
            </a:r>
          </a:p>
          <a:p>
            <a:pPr>
              <a:defRPr b="1" sz="2400"/>
            </a:pPr>
            <a:r>
              <a:t>node</a:t>
            </a:r>
          </a:p>
        </p:txBody>
      </p:sp>
      <p:sp>
        <p:nvSpPr>
          <p:cNvPr id="666" name="Circle"/>
          <p:cNvSpPr/>
          <p:nvPr/>
        </p:nvSpPr>
        <p:spPr>
          <a:xfrm>
            <a:off x="2294727" y="8577095"/>
            <a:ext cx="843537" cy="84353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67" name="Directly in…"/>
          <p:cNvSpPr txBox="1"/>
          <p:nvPr/>
        </p:nvSpPr>
        <p:spPr>
          <a:xfrm>
            <a:off x="3289663" y="8607831"/>
            <a:ext cx="268337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/>
            </a:pPr>
            <a:r>
              <a:t>Directly in</a:t>
            </a:r>
          </a:p>
          <a:p>
            <a:pPr>
              <a:defRPr b="1" sz="2400"/>
            </a:pPr>
            <a:r>
              <a:t>negative cycle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Negative Cycles"/>
          <p:cNvSpPr txBox="1"/>
          <p:nvPr>
            <p:ph type="title"/>
          </p:nvPr>
        </p:nvSpPr>
        <p:spPr>
          <a:xfrm>
            <a:off x="952500" y="-8282"/>
            <a:ext cx="11099800" cy="1327396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Negative Cycles</a:t>
            </a:r>
          </a:p>
        </p:txBody>
      </p:sp>
      <p:sp>
        <p:nvSpPr>
          <p:cNvPr id="672" name="Negative cycles can manifest themselves in many ways…"/>
          <p:cNvSpPr txBox="1"/>
          <p:nvPr/>
        </p:nvSpPr>
        <p:spPr>
          <a:xfrm>
            <a:off x="510082" y="1314439"/>
            <a:ext cx="1198463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Negative cycles can manifest themselves in many ways…</a:t>
            </a:r>
          </a:p>
        </p:txBody>
      </p:sp>
      <p:sp>
        <p:nvSpPr>
          <p:cNvPr id="673" name="0"/>
          <p:cNvSpPr/>
          <p:nvPr/>
        </p:nvSpPr>
        <p:spPr>
          <a:xfrm>
            <a:off x="2179063" y="4908816"/>
            <a:ext cx="843537" cy="84353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74" name="2"/>
          <p:cNvSpPr/>
          <p:nvPr/>
        </p:nvSpPr>
        <p:spPr>
          <a:xfrm>
            <a:off x="6268933" y="4908816"/>
            <a:ext cx="843537" cy="84353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75" name="3"/>
          <p:cNvSpPr/>
          <p:nvPr/>
        </p:nvSpPr>
        <p:spPr>
          <a:xfrm>
            <a:off x="7936838" y="3626052"/>
            <a:ext cx="843537" cy="84353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76" name="4"/>
          <p:cNvSpPr/>
          <p:nvPr/>
        </p:nvSpPr>
        <p:spPr>
          <a:xfrm>
            <a:off x="7936838" y="6277514"/>
            <a:ext cx="843537" cy="84353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77" name="5"/>
          <p:cNvSpPr/>
          <p:nvPr/>
        </p:nvSpPr>
        <p:spPr>
          <a:xfrm>
            <a:off x="9543313" y="4908816"/>
            <a:ext cx="843537" cy="84353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78" name="Line"/>
          <p:cNvSpPr/>
          <p:nvPr/>
        </p:nvSpPr>
        <p:spPr>
          <a:xfrm>
            <a:off x="3080657" y="5347873"/>
            <a:ext cx="941060" cy="2363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79" name="Line"/>
          <p:cNvSpPr/>
          <p:nvPr/>
        </p:nvSpPr>
        <p:spPr>
          <a:xfrm>
            <a:off x="5148845" y="5347874"/>
            <a:ext cx="941060" cy="23629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80" name="Line"/>
          <p:cNvSpPr/>
          <p:nvPr/>
        </p:nvSpPr>
        <p:spPr>
          <a:xfrm flipV="1">
            <a:off x="7160994" y="4299472"/>
            <a:ext cx="775790" cy="73280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81" name="Line"/>
          <p:cNvSpPr/>
          <p:nvPr/>
        </p:nvSpPr>
        <p:spPr>
          <a:xfrm flipV="1">
            <a:off x="8845292" y="5687935"/>
            <a:ext cx="747166" cy="73357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82" name="Line"/>
          <p:cNvSpPr/>
          <p:nvPr/>
        </p:nvSpPr>
        <p:spPr>
          <a:xfrm>
            <a:off x="7104913" y="5686365"/>
            <a:ext cx="887208" cy="773975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83" name="Line"/>
          <p:cNvSpPr/>
          <p:nvPr/>
        </p:nvSpPr>
        <p:spPr>
          <a:xfrm>
            <a:off x="8741890" y="4362555"/>
            <a:ext cx="786995" cy="66748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04" name="Connection Line"/>
          <p:cNvSpPr/>
          <p:nvPr/>
        </p:nvSpPr>
        <p:spPr>
          <a:xfrm>
            <a:off x="4333620" y="4368826"/>
            <a:ext cx="241147" cy="4694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942" h="21600" fill="norm" stroke="1" extrusionOk="0">
                <a:moveTo>
                  <a:pt x="16942" y="0"/>
                </a:moveTo>
                <a:cubicBezTo>
                  <a:pt x="-920" y="399"/>
                  <a:pt x="-4658" y="7599"/>
                  <a:pt x="5727" y="2160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705" name="Connection Line"/>
          <p:cNvSpPr/>
          <p:nvPr/>
        </p:nvSpPr>
        <p:spPr>
          <a:xfrm>
            <a:off x="4536820" y="4368826"/>
            <a:ext cx="241147" cy="4694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942" h="21600" fill="norm" stroke="1" extrusionOk="0">
                <a:moveTo>
                  <a:pt x="0" y="0"/>
                </a:moveTo>
                <a:cubicBezTo>
                  <a:pt x="17862" y="399"/>
                  <a:pt x="21600" y="7599"/>
                  <a:pt x="11215" y="2160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686" name="Line"/>
          <p:cNvSpPr/>
          <p:nvPr/>
        </p:nvSpPr>
        <p:spPr>
          <a:xfrm flipH="1">
            <a:off x="4680130" y="4582655"/>
            <a:ext cx="99716" cy="3300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87" name="4"/>
          <p:cNvSpPr txBox="1"/>
          <p:nvPr/>
        </p:nvSpPr>
        <p:spPr>
          <a:xfrm>
            <a:off x="3274989" y="469679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88" name="3"/>
          <p:cNvSpPr txBox="1"/>
          <p:nvPr/>
        </p:nvSpPr>
        <p:spPr>
          <a:xfrm>
            <a:off x="5357496" y="469679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89" name="1"/>
          <p:cNvSpPr txBox="1"/>
          <p:nvPr/>
        </p:nvSpPr>
        <p:spPr>
          <a:xfrm>
            <a:off x="7074263" y="5957319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90" name="2"/>
          <p:cNvSpPr txBox="1"/>
          <p:nvPr/>
        </p:nvSpPr>
        <p:spPr>
          <a:xfrm>
            <a:off x="9253390" y="5957319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91" name="3"/>
          <p:cNvSpPr txBox="1"/>
          <p:nvPr/>
        </p:nvSpPr>
        <p:spPr>
          <a:xfrm>
            <a:off x="7019856" y="419917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92" name="-2"/>
          <p:cNvSpPr txBox="1"/>
          <p:nvPr/>
        </p:nvSpPr>
        <p:spPr>
          <a:xfrm>
            <a:off x="8877569" y="4081549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-2</a:t>
            </a:r>
          </a:p>
        </p:txBody>
      </p:sp>
      <p:sp>
        <p:nvSpPr>
          <p:cNvPr id="693" name="6"/>
          <p:cNvSpPr/>
          <p:nvPr/>
        </p:nvSpPr>
        <p:spPr>
          <a:xfrm>
            <a:off x="4123203" y="6329775"/>
            <a:ext cx="843537" cy="84353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694" name="Line"/>
          <p:cNvSpPr/>
          <p:nvPr/>
        </p:nvSpPr>
        <p:spPr>
          <a:xfrm>
            <a:off x="3029686" y="5704658"/>
            <a:ext cx="1057815" cy="82337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95" name="Line"/>
          <p:cNvSpPr/>
          <p:nvPr/>
        </p:nvSpPr>
        <p:spPr>
          <a:xfrm>
            <a:off x="5120842" y="6699282"/>
            <a:ext cx="269779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96" name="2"/>
          <p:cNvSpPr txBox="1"/>
          <p:nvPr/>
        </p:nvSpPr>
        <p:spPr>
          <a:xfrm>
            <a:off x="3061885" y="5959021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97" name="2"/>
          <p:cNvSpPr txBox="1"/>
          <p:nvPr/>
        </p:nvSpPr>
        <p:spPr>
          <a:xfrm>
            <a:off x="6041198" y="6643369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98" name="-1"/>
          <p:cNvSpPr txBox="1"/>
          <p:nvPr/>
        </p:nvSpPr>
        <p:spPr>
          <a:xfrm>
            <a:off x="4231524" y="3709093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-1</a:t>
            </a:r>
          </a:p>
        </p:txBody>
      </p:sp>
      <p:sp>
        <p:nvSpPr>
          <p:cNvPr id="699" name="1"/>
          <p:cNvSpPr/>
          <p:nvPr/>
        </p:nvSpPr>
        <p:spPr>
          <a:xfrm>
            <a:off x="4125643" y="4908816"/>
            <a:ext cx="843537" cy="84353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00" name="Circle"/>
          <p:cNvSpPr/>
          <p:nvPr/>
        </p:nvSpPr>
        <p:spPr>
          <a:xfrm>
            <a:off x="7196960" y="8607831"/>
            <a:ext cx="843537" cy="84353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01" name="Unaffected…"/>
          <p:cNvSpPr txBox="1"/>
          <p:nvPr/>
        </p:nvSpPr>
        <p:spPr>
          <a:xfrm>
            <a:off x="8164118" y="8623199"/>
            <a:ext cx="231636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/>
            </a:pPr>
            <a:r>
              <a:t>Unaffected </a:t>
            </a:r>
          </a:p>
          <a:p>
            <a:pPr>
              <a:defRPr b="1" sz="2400"/>
            </a:pPr>
            <a:r>
              <a:t>node</a:t>
            </a:r>
          </a:p>
        </p:txBody>
      </p:sp>
      <p:sp>
        <p:nvSpPr>
          <p:cNvPr id="702" name="Circle"/>
          <p:cNvSpPr/>
          <p:nvPr/>
        </p:nvSpPr>
        <p:spPr>
          <a:xfrm>
            <a:off x="2294727" y="8577095"/>
            <a:ext cx="843537" cy="84353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03" name="Directly in…"/>
          <p:cNvSpPr txBox="1"/>
          <p:nvPr/>
        </p:nvSpPr>
        <p:spPr>
          <a:xfrm>
            <a:off x="3289663" y="8607831"/>
            <a:ext cx="268337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/>
            </a:pPr>
            <a:r>
              <a:t>Directly in</a:t>
            </a:r>
          </a:p>
          <a:p>
            <a:pPr>
              <a:defRPr b="1" sz="2400"/>
            </a:pPr>
            <a:r>
              <a:t>negative cycle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Negative Cycles"/>
          <p:cNvSpPr txBox="1"/>
          <p:nvPr>
            <p:ph type="title"/>
          </p:nvPr>
        </p:nvSpPr>
        <p:spPr>
          <a:xfrm>
            <a:off x="952500" y="-8282"/>
            <a:ext cx="11099800" cy="1327396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Negative Cycles</a:t>
            </a:r>
          </a:p>
        </p:txBody>
      </p:sp>
      <p:sp>
        <p:nvSpPr>
          <p:cNvPr id="708" name="Negative cycles can manifest themselves in many ways…"/>
          <p:cNvSpPr txBox="1"/>
          <p:nvPr/>
        </p:nvSpPr>
        <p:spPr>
          <a:xfrm>
            <a:off x="510082" y="1314439"/>
            <a:ext cx="1198463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Negative cycles can manifest themselves in many ways…</a:t>
            </a:r>
          </a:p>
        </p:txBody>
      </p:sp>
      <p:sp>
        <p:nvSpPr>
          <p:cNvPr id="709" name="Circle"/>
          <p:cNvSpPr/>
          <p:nvPr/>
        </p:nvSpPr>
        <p:spPr>
          <a:xfrm>
            <a:off x="7196960" y="8607831"/>
            <a:ext cx="843537" cy="84353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10" name="Unaffected…"/>
          <p:cNvSpPr txBox="1"/>
          <p:nvPr/>
        </p:nvSpPr>
        <p:spPr>
          <a:xfrm>
            <a:off x="8164118" y="8623199"/>
            <a:ext cx="231636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/>
            </a:pPr>
            <a:r>
              <a:t>Unaffected </a:t>
            </a:r>
          </a:p>
          <a:p>
            <a:pPr>
              <a:defRPr b="1" sz="2400"/>
            </a:pPr>
            <a:r>
              <a:t>node</a:t>
            </a:r>
          </a:p>
        </p:txBody>
      </p:sp>
      <p:sp>
        <p:nvSpPr>
          <p:cNvPr id="711" name="Circle"/>
          <p:cNvSpPr/>
          <p:nvPr/>
        </p:nvSpPr>
        <p:spPr>
          <a:xfrm>
            <a:off x="2294727" y="8577095"/>
            <a:ext cx="843537" cy="84353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12" name="Directly in…"/>
          <p:cNvSpPr txBox="1"/>
          <p:nvPr/>
        </p:nvSpPr>
        <p:spPr>
          <a:xfrm>
            <a:off x="3289663" y="8607831"/>
            <a:ext cx="268337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/>
            </a:pPr>
            <a:r>
              <a:t>Directly in</a:t>
            </a:r>
          </a:p>
          <a:p>
            <a:pPr>
              <a:defRPr b="1" sz="2400"/>
            </a:pPr>
            <a:r>
              <a:t>negative cycle</a:t>
            </a:r>
          </a:p>
        </p:txBody>
      </p:sp>
      <p:sp>
        <p:nvSpPr>
          <p:cNvPr id="713" name="0"/>
          <p:cNvSpPr/>
          <p:nvPr/>
        </p:nvSpPr>
        <p:spPr>
          <a:xfrm>
            <a:off x="2142335" y="5668986"/>
            <a:ext cx="843538" cy="843537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714" name="2"/>
          <p:cNvSpPr/>
          <p:nvPr/>
        </p:nvSpPr>
        <p:spPr>
          <a:xfrm>
            <a:off x="4123535" y="7027885"/>
            <a:ext cx="843538" cy="84353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15" name="1"/>
          <p:cNvSpPr/>
          <p:nvPr/>
        </p:nvSpPr>
        <p:spPr>
          <a:xfrm>
            <a:off x="4123535" y="4280822"/>
            <a:ext cx="843538" cy="84353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16" name="3"/>
          <p:cNvSpPr/>
          <p:nvPr/>
        </p:nvSpPr>
        <p:spPr>
          <a:xfrm>
            <a:off x="6043903" y="5668986"/>
            <a:ext cx="843538" cy="84353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17" name="Line"/>
          <p:cNvSpPr/>
          <p:nvPr/>
        </p:nvSpPr>
        <p:spPr>
          <a:xfrm flipV="1">
            <a:off x="2987219" y="4968245"/>
            <a:ext cx="1155070" cy="816386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18" name="Line"/>
          <p:cNvSpPr/>
          <p:nvPr/>
        </p:nvSpPr>
        <p:spPr>
          <a:xfrm>
            <a:off x="4955719" y="4959130"/>
            <a:ext cx="1172284" cy="801576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19" name="Line"/>
          <p:cNvSpPr/>
          <p:nvPr/>
        </p:nvSpPr>
        <p:spPr>
          <a:xfrm flipH="1">
            <a:off x="5010997" y="6403308"/>
            <a:ext cx="1040892" cy="7767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20" name="Line"/>
          <p:cNvSpPr/>
          <p:nvPr/>
        </p:nvSpPr>
        <p:spPr>
          <a:xfrm flipV="1">
            <a:off x="4545304" y="5254243"/>
            <a:ext cx="1" cy="1643759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21" name="Line"/>
          <p:cNvSpPr/>
          <p:nvPr/>
        </p:nvSpPr>
        <p:spPr>
          <a:xfrm>
            <a:off x="2949120" y="6368830"/>
            <a:ext cx="1132844" cy="81874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22" name="4"/>
          <p:cNvSpPr/>
          <p:nvPr/>
        </p:nvSpPr>
        <p:spPr>
          <a:xfrm>
            <a:off x="7855073" y="4280822"/>
            <a:ext cx="843537" cy="843537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723" name="5"/>
          <p:cNvSpPr/>
          <p:nvPr/>
        </p:nvSpPr>
        <p:spPr>
          <a:xfrm>
            <a:off x="7855073" y="7027885"/>
            <a:ext cx="843537" cy="843537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24" name="Line"/>
          <p:cNvSpPr/>
          <p:nvPr/>
        </p:nvSpPr>
        <p:spPr>
          <a:xfrm flipV="1">
            <a:off x="6860719" y="5044048"/>
            <a:ext cx="1035263" cy="753283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25" name="Line"/>
          <p:cNvSpPr/>
          <p:nvPr/>
        </p:nvSpPr>
        <p:spPr>
          <a:xfrm>
            <a:off x="8266404" y="5234301"/>
            <a:ext cx="1" cy="1643758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26" name="Line"/>
          <p:cNvSpPr/>
          <p:nvPr/>
        </p:nvSpPr>
        <p:spPr>
          <a:xfrm flipV="1">
            <a:off x="8767108" y="6331139"/>
            <a:ext cx="1324585" cy="899135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27" name="Line"/>
          <p:cNvSpPr/>
          <p:nvPr/>
        </p:nvSpPr>
        <p:spPr>
          <a:xfrm>
            <a:off x="8703609" y="4918873"/>
            <a:ext cx="1355143" cy="86180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28" name="1"/>
          <p:cNvSpPr txBox="1"/>
          <p:nvPr/>
        </p:nvSpPr>
        <p:spPr>
          <a:xfrm>
            <a:off x="3172346" y="4995619"/>
            <a:ext cx="34368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1</a:t>
            </a:r>
          </a:p>
        </p:txBody>
      </p:sp>
      <p:sp>
        <p:nvSpPr>
          <p:cNvPr id="729" name="1"/>
          <p:cNvSpPr txBox="1"/>
          <p:nvPr/>
        </p:nvSpPr>
        <p:spPr>
          <a:xfrm>
            <a:off x="3121546" y="6595819"/>
            <a:ext cx="34368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1</a:t>
            </a:r>
          </a:p>
        </p:txBody>
      </p:sp>
      <p:sp>
        <p:nvSpPr>
          <p:cNvPr id="730" name="1"/>
          <p:cNvSpPr txBox="1"/>
          <p:nvPr/>
        </p:nvSpPr>
        <p:spPr>
          <a:xfrm>
            <a:off x="4213746" y="5783019"/>
            <a:ext cx="34368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1</a:t>
            </a:r>
          </a:p>
        </p:txBody>
      </p:sp>
      <p:sp>
        <p:nvSpPr>
          <p:cNvPr id="731" name="4"/>
          <p:cNvSpPr txBox="1"/>
          <p:nvPr/>
        </p:nvSpPr>
        <p:spPr>
          <a:xfrm>
            <a:off x="5293246" y="4792419"/>
            <a:ext cx="34368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4</a:t>
            </a:r>
          </a:p>
        </p:txBody>
      </p:sp>
      <p:sp>
        <p:nvSpPr>
          <p:cNvPr id="732" name="-6"/>
          <p:cNvSpPr txBox="1"/>
          <p:nvPr/>
        </p:nvSpPr>
        <p:spPr>
          <a:xfrm>
            <a:off x="5521456" y="6570419"/>
            <a:ext cx="57306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-6</a:t>
            </a:r>
          </a:p>
        </p:txBody>
      </p:sp>
      <p:sp>
        <p:nvSpPr>
          <p:cNvPr id="733" name="1"/>
          <p:cNvSpPr txBox="1"/>
          <p:nvPr/>
        </p:nvSpPr>
        <p:spPr>
          <a:xfrm>
            <a:off x="8252346" y="5630619"/>
            <a:ext cx="34368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1</a:t>
            </a:r>
          </a:p>
        </p:txBody>
      </p:sp>
      <p:sp>
        <p:nvSpPr>
          <p:cNvPr id="734" name="1"/>
          <p:cNvSpPr txBox="1"/>
          <p:nvPr/>
        </p:nvSpPr>
        <p:spPr>
          <a:xfrm>
            <a:off x="7045846" y="4970219"/>
            <a:ext cx="34368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1</a:t>
            </a:r>
          </a:p>
        </p:txBody>
      </p:sp>
      <p:sp>
        <p:nvSpPr>
          <p:cNvPr id="735" name="1"/>
          <p:cNvSpPr txBox="1"/>
          <p:nvPr/>
        </p:nvSpPr>
        <p:spPr>
          <a:xfrm>
            <a:off x="9369946" y="6672019"/>
            <a:ext cx="34368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1</a:t>
            </a:r>
          </a:p>
        </p:txBody>
      </p:sp>
      <p:sp>
        <p:nvSpPr>
          <p:cNvPr id="736" name="Line"/>
          <p:cNvSpPr/>
          <p:nvPr/>
        </p:nvSpPr>
        <p:spPr>
          <a:xfrm>
            <a:off x="6835319" y="6419630"/>
            <a:ext cx="1024101" cy="75990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37" name="1"/>
          <p:cNvSpPr txBox="1"/>
          <p:nvPr/>
        </p:nvSpPr>
        <p:spPr>
          <a:xfrm>
            <a:off x="6944246" y="6583119"/>
            <a:ext cx="34368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1</a:t>
            </a:r>
          </a:p>
        </p:txBody>
      </p:sp>
      <p:sp>
        <p:nvSpPr>
          <p:cNvPr id="738" name="6"/>
          <p:cNvSpPr/>
          <p:nvPr/>
        </p:nvSpPr>
        <p:spPr>
          <a:xfrm>
            <a:off x="10018927" y="5634411"/>
            <a:ext cx="843538" cy="843538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739" name="3"/>
          <p:cNvSpPr txBox="1"/>
          <p:nvPr/>
        </p:nvSpPr>
        <p:spPr>
          <a:xfrm>
            <a:off x="9115946" y="4805119"/>
            <a:ext cx="34368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Negative Cycles"/>
          <p:cNvSpPr txBox="1"/>
          <p:nvPr>
            <p:ph type="title"/>
          </p:nvPr>
        </p:nvSpPr>
        <p:spPr>
          <a:xfrm>
            <a:off x="952500" y="-8282"/>
            <a:ext cx="11099800" cy="1327396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Negative Cycles</a:t>
            </a:r>
          </a:p>
        </p:txBody>
      </p:sp>
      <p:sp>
        <p:nvSpPr>
          <p:cNvPr id="742" name="Negative cycles can manifest themselves in many ways…"/>
          <p:cNvSpPr txBox="1"/>
          <p:nvPr/>
        </p:nvSpPr>
        <p:spPr>
          <a:xfrm>
            <a:off x="510082" y="1314439"/>
            <a:ext cx="1198463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Negative cycles can manifest themselves in many ways…</a:t>
            </a:r>
          </a:p>
        </p:txBody>
      </p:sp>
      <p:sp>
        <p:nvSpPr>
          <p:cNvPr id="743" name="Circle"/>
          <p:cNvSpPr/>
          <p:nvPr/>
        </p:nvSpPr>
        <p:spPr>
          <a:xfrm>
            <a:off x="7196960" y="8607831"/>
            <a:ext cx="843537" cy="84353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44" name="Unaffected…"/>
          <p:cNvSpPr txBox="1"/>
          <p:nvPr/>
        </p:nvSpPr>
        <p:spPr>
          <a:xfrm>
            <a:off x="8164118" y="8623199"/>
            <a:ext cx="231636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/>
            </a:pPr>
            <a:r>
              <a:t>Unaffected </a:t>
            </a:r>
          </a:p>
          <a:p>
            <a:pPr>
              <a:defRPr b="1" sz="2400"/>
            </a:pPr>
            <a:r>
              <a:t>node</a:t>
            </a:r>
          </a:p>
        </p:txBody>
      </p:sp>
      <p:sp>
        <p:nvSpPr>
          <p:cNvPr id="745" name="Circle"/>
          <p:cNvSpPr/>
          <p:nvPr/>
        </p:nvSpPr>
        <p:spPr>
          <a:xfrm>
            <a:off x="2294727" y="8577095"/>
            <a:ext cx="843537" cy="84353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46" name="Directly in…"/>
          <p:cNvSpPr txBox="1"/>
          <p:nvPr/>
        </p:nvSpPr>
        <p:spPr>
          <a:xfrm>
            <a:off x="3289663" y="8607831"/>
            <a:ext cx="268337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/>
            </a:pPr>
            <a:r>
              <a:t>Directly in</a:t>
            </a:r>
          </a:p>
          <a:p>
            <a:pPr>
              <a:defRPr b="1" sz="2400"/>
            </a:pPr>
            <a:r>
              <a:t>negative cycle</a:t>
            </a:r>
          </a:p>
        </p:txBody>
      </p:sp>
      <p:sp>
        <p:nvSpPr>
          <p:cNvPr id="747" name="0"/>
          <p:cNvSpPr/>
          <p:nvPr/>
        </p:nvSpPr>
        <p:spPr>
          <a:xfrm>
            <a:off x="2142335" y="5668986"/>
            <a:ext cx="843538" cy="84353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748" name="2"/>
          <p:cNvSpPr/>
          <p:nvPr/>
        </p:nvSpPr>
        <p:spPr>
          <a:xfrm>
            <a:off x="4123535" y="7027885"/>
            <a:ext cx="843538" cy="84353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49" name="1"/>
          <p:cNvSpPr/>
          <p:nvPr/>
        </p:nvSpPr>
        <p:spPr>
          <a:xfrm>
            <a:off x="4123535" y="4280822"/>
            <a:ext cx="843538" cy="84353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50" name="3"/>
          <p:cNvSpPr/>
          <p:nvPr/>
        </p:nvSpPr>
        <p:spPr>
          <a:xfrm>
            <a:off x="6043903" y="5668986"/>
            <a:ext cx="843538" cy="84353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51" name="Line"/>
          <p:cNvSpPr/>
          <p:nvPr/>
        </p:nvSpPr>
        <p:spPr>
          <a:xfrm flipV="1">
            <a:off x="2987219" y="4968245"/>
            <a:ext cx="1155070" cy="816386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52" name="Line"/>
          <p:cNvSpPr/>
          <p:nvPr/>
        </p:nvSpPr>
        <p:spPr>
          <a:xfrm>
            <a:off x="4955719" y="4959130"/>
            <a:ext cx="1172284" cy="801576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53" name="Line"/>
          <p:cNvSpPr/>
          <p:nvPr/>
        </p:nvSpPr>
        <p:spPr>
          <a:xfrm flipH="1">
            <a:off x="5010997" y="6403308"/>
            <a:ext cx="1040892" cy="7767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54" name="Line"/>
          <p:cNvSpPr/>
          <p:nvPr/>
        </p:nvSpPr>
        <p:spPr>
          <a:xfrm flipV="1">
            <a:off x="4545304" y="5254243"/>
            <a:ext cx="1" cy="1643759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55" name="Line"/>
          <p:cNvSpPr/>
          <p:nvPr/>
        </p:nvSpPr>
        <p:spPr>
          <a:xfrm>
            <a:off x="2949120" y="6368830"/>
            <a:ext cx="1132844" cy="81874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56" name="4"/>
          <p:cNvSpPr/>
          <p:nvPr/>
        </p:nvSpPr>
        <p:spPr>
          <a:xfrm>
            <a:off x="7855073" y="4280822"/>
            <a:ext cx="843537" cy="84353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757" name="5"/>
          <p:cNvSpPr/>
          <p:nvPr/>
        </p:nvSpPr>
        <p:spPr>
          <a:xfrm>
            <a:off x="7855073" y="7027885"/>
            <a:ext cx="843537" cy="84353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58" name="Line"/>
          <p:cNvSpPr/>
          <p:nvPr/>
        </p:nvSpPr>
        <p:spPr>
          <a:xfrm flipV="1">
            <a:off x="6860719" y="5044048"/>
            <a:ext cx="1035263" cy="753283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59" name="Line"/>
          <p:cNvSpPr/>
          <p:nvPr/>
        </p:nvSpPr>
        <p:spPr>
          <a:xfrm>
            <a:off x="8266404" y="5234301"/>
            <a:ext cx="1" cy="1643758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60" name="Line"/>
          <p:cNvSpPr/>
          <p:nvPr/>
        </p:nvSpPr>
        <p:spPr>
          <a:xfrm flipV="1">
            <a:off x="8767108" y="6331139"/>
            <a:ext cx="1324585" cy="899135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61" name="Line"/>
          <p:cNvSpPr/>
          <p:nvPr/>
        </p:nvSpPr>
        <p:spPr>
          <a:xfrm>
            <a:off x="8703609" y="4918873"/>
            <a:ext cx="1355143" cy="86180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62" name="1"/>
          <p:cNvSpPr txBox="1"/>
          <p:nvPr/>
        </p:nvSpPr>
        <p:spPr>
          <a:xfrm>
            <a:off x="3172346" y="4995619"/>
            <a:ext cx="34368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1</a:t>
            </a:r>
          </a:p>
        </p:txBody>
      </p:sp>
      <p:sp>
        <p:nvSpPr>
          <p:cNvPr id="763" name="1"/>
          <p:cNvSpPr txBox="1"/>
          <p:nvPr/>
        </p:nvSpPr>
        <p:spPr>
          <a:xfrm>
            <a:off x="3121546" y="6595819"/>
            <a:ext cx="34368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1</a:t>
            </a:r>
          </a:p>
        </p:txBody>
      </p:sp>
      <p:sp>
        <p:nvSpPr>
          <p:cNvPr id="764" name="1"/>
          <p:cNvSpPr txBox="1"/>
          <p:nvPr/>
        </p:nvSpPr>
        <p:spPr>
          <a:xfrm>
            <a:off x="4213746" y="5783019"/>
            <a:ext cx="34368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1</a:t>
            </a:r>
          </a:p>
        </p:txBody>
      </p:sp>
      <p:sp>
        <p:nvSpPr>
          <p:cNvPr id="765" name="4"/>
          <p:cNvSpPr txBox="1"/>
          <p:nvPr/>
        </p:nvSpPr>
        <p:spPr>
          <a:xfrm>
            <a:off x="5293246" y="4792419"/>
            <a:ext cx="34368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4</a:t>
            </a:r>
          </a:p>
        </p:txBody>
      </p:sp>
      <p:sp>
        <p:nvSpPr>
          <p:cNvPr id="766" name="-6"/>
          <p:cNvSpPr txBox="1"/>
          <p:nvPr/>
        </p:nvSpPr>
        <p:spPr>
          <a:xfrm>
            <a:off x="5521456" y="6570419"/>
            <a:ext cx="57306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-6</a:t>
            </a:r>
          </a:p>
        </p:txBody>
      </p:sp>
      <p:sp>
        <p:nvSpPr>
          <p:cNvPr id="767" name="1"/>
          <p:cNvSpPr txBox="1"/>
          <p:nvPr/>
        </p:nvSpPr>
        <p:spPr>
          <a:xfrm>
            <a:off x="8252346" y="5630619"/>
            <a:ext cx="34368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1</a:t>
            </a:r>
          </a:p>
        </p:txBody>
      </p:sp>
      <p:sp>
        <p:nvSpPr>
          <p:cNvPr id="768" name="1"/>
          <p:cNvSpPr txBox="1"/>
          <p:nvPr/>
        </p:nvSpPr>
        <p:spPr>
          <a:xfrm>
            <a:off x="7045846" y="4970219"/>
            <a:ext cx="34368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1</a:t>
            </a:r>
          </a:p>
        </p:txBody>
      </p:sp>
      <p:sp>
        <p:nvSpPr>
          <p:cNvPr id="769" name="1"/>
          <p:cNvSpPr txBox="1"/>
          <p:nvPr/>
        </p:nvSpPr>
        <p:spPr>
          <a:xfrm>
            <a:off x="9369946" y="6672019"/>
            <a:ext cx="34368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1</a:t>
            </a:r>
          </a:p>
        </p:txBody>
      </p:sp>
      <p:sp>
        <p:nvSpPr>
          <p:cNvPr id="770" name="Line"/>
          <p:cNvSpPr/>
          <p:nvPr/>
        </p:nvSpPr>
        <p:spPr>
          <a:xfrm>
            <a:off x="6835319" y="6419630"/>
            <a:ext cx="1024101" cy="75990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71" name="1"/>
          <p:cNvSpPr txBox="1"/>
          <p:nvPr/>
        </p:nvSpPr>
        <p:spPr>
          <a:xfrm>
            <a:off x="6944246" y="6583119"/>
            <a:ext cx="34368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1</a:t>
            </a:r>
          </a:p>
        </p:txBody>
      </p:sp>
      <p:sp>
        <p:nvSpPr>
          <p:cNvPr id="772" name="6"/>
          <p:cNvSpPr/>
          <p:nvPr/>
        </p:nvSpPr>
        <p:spPr>
          <a:xfrm>
            <a:off x="10018927" y="5634411"/>
            <a:ext cx="843538" cy="84353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773" name="3"/>
          <p:cNvSpPr txBox="1"/>
          <p:nvPr/>
        </p:nvSpPr>
        <p:spPr>
          <a:xfrm>
            <a:off x="9115946" y="4805119"/>
            <a:ext cx="34368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Negative Cycles"/>
          <p:cNvSpPr txBox="1"/>
          <p:nvPr>
            <p:ph type="title"/>
          </p:nvPr>
        </p:nvSpPr>
        <p:spPr>
          <a:xfrm>
            <a:off x="952500" y="-8282"/>
            <a:ext cx="11099800" cy="1327396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Negative Cycles</a:t>
            </a:r>
          </a:p>
        </p:txBody>
      </p:sp>
      <p:sp>
        <p:nvSpPr>
          <p:cNvPr id="776" name="0"/>
          <p:cNvSpPr/>
          <p:nvPr/>
        </p:nvSpPr>
        <p:spPr>
          <a:xfrm>
            <a:off x="2142335" y="5668986"/>
            <a:ext cx="843538" cy="84353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777" name="2"/>
          <p:cNvSpPr/>
          <p:nvPr/>
        </p:nvSpPr>
        <p:spPr>
          <a:xfrm>
            <a:off x="4123535" y="7027885"/>
            <a:ext cx="843538" cy="84353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78" name="1"/>
          <p:cNvSpPr/>
          <p:nvPr/>
        </p:nvSpPr>
        <p:spPr>
          <a:xfrm>
            <a:off x="4123535" y="4280822"/>
            <a:ext cx="843538" cy="84353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79" name="3"/>
          <p:cNvSpPr/>
          <p:nvPr/>
        </p:nvSpPr>
        <p:spPr>
          <a:xfrm>
            <a:off x="6043903" y="5668986"/>
            <a:ext cx="843538" cy="84353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80" name="Line"/>
          <p:cNvSpPr/>
          <p:nvPr/>
        </p:nvSpPr>
        <p:spPr>
          <a:xfrm flipV="1">
            <a:off x="2987219" y="4968245"/>
            <a:ext cx="1155070" cy="816386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81" name="Line"/>
          <p:cNvSpPr/>
          <p:nvPr/>
        </p:nvSpPr>
        <p:spPr>
          <a:xfrm>
            <a:off x="4955719" y="4959130"/>
            <a:ext cx="1172284" cy="801576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82" name="Line"/>
          <p:cNvSpPr/>
          <p:nvPr/>
        </p:nvSpPr>
        <p:spPr>
          <a:xfrm flipH="1">
            <a:off x="5010997" y="6403308"/>
            <a:ext cx="1040892" cy="7767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83" name="Line"/>
          <p:cNvSpPr/>
          <p:nvPr/>
        </p:nvSpPr>
        <p:spPr>
          <a:xfrm flipV="1">
            <a:off x="4545304" y="5254243"/>
            <a:ext cx="1" cy="1643759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84" name="Line"/>
          <p:cNvSpPr/>
          <p:nvPr/>
        </p:nvSpPr>
        <p:spPr>
          <a:xfrm>
            <a:off x="2949120" y="6368830"/>
            <a:ext cx="1132844" cy="81874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85" name="4"/>
          <p:cNvSpPr/>
          <p:nvPr/>
        </p:nvSpPr>
        <p:spPr>
          <a:xfrm>
            <a:off x="7855073" y="4280822"/>
            <a:ext cx="843537" cy="84353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786" name="5"/>
          <p:cNvSpPr/>
          <p:nvPr/>
        </p:nvSpPr>
        <p:spPr>
          <a:xfrm>
            <a:off x="7855073" y="7027885"/>
            <a:ext cx="843537" cy="84353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87" name="Line"/>
          <p:cNvSpPr/>
          <p:nvPr/>
        </p:nvSpPr>
        <p:spPr>
          <a:xfrm flipV="1">
            <a:off x="6860719" y="5044048"/>
            <a:ext cx="1035263" cy="753283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88" name="Line"/>
          <p:cNvSpPr/>
          <p:nvPr/>
        </p:nvSpPr>
        <p:spPr>
          <a:xfrm>
            <a:off x="8266404" y="5234301"/>
            <a:ext cx="1" cy="1643758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89" name="Line"/>
          <p:cNvSpPr/>
          <p:nvPr/>
        </p:nvSpPr>
        <p:spPr>
          <a:xfrm flipV="1">
            <a:off x="8767108" y="6331139"/>
            <a:ext cx="1324585" cy="899135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90" name="Line"/>
          <p:cNvSpPr/>
          <p:nvPr/>
        </p:nvSpPr>
        <p:spPr>
          <a:xfrm>
            <a:off x="8703609" y="4918873"/>
            <a:ext cx="1355143" cy="86180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91" name="1"/>
          <p:cNvSpPr txBox="1"/>
          <p:nvPr/>
        </p:nvSpPr>
        <p:spPr>
          <a:xfrm>
            <a:off x="3172346" y="4995619"/>
            <a:ext cx="34368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1</a:t>
            </a:r>
          </a:p>
        </p:txBody>
      </p:sp>
      <p:sp>
        <p:nvSpPr>
          <p:cNvPr id="792" name="1"/>
          <p:cNvSpPr txBox="1"/>
          <p:nvPr/>
        </p:nvSpPr>
        <p:spPr>
          <a:xfrm>
            <a:off x="3121546" y="6595819"/>
            <a:ext cx="34368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1</a:t>
            </a:r>
          </a:p>
        </p:txBody>
      </p:sp>
      <p:sp>
        <p:nvSpPr>
          <p:cNvPr id="793" name="1"/>
          <p:cNvSpPr txBox="1"/>
          <p:nvPr/>
        </p:nvSpPr>
        <p:spPr>
          <a:xfrm>
            <a:off x="4213746" y="5783019"/>
            <a:ext cx="34368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1</a:t>
            </a:r>
          </a:p>
        </p:txBody>
      </p:sp>
      <p:sp>
        <p:nvSpPr>
          <p:cNvPr id="794" name="4"/>
          <p:cNvSpPr txBox="1"/>
          <p:nvPr/>
        </p:nvSpPr>
        <p:spPr>
          <a:xfrm>
            <a:off x="5293246" y="4792419"/>
            <a:ext cx="34368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4</a:t>
            </a:r>
          </a:p>
        </p:txBody>
      </p:sp>
      <p:sp>
        <p:nvSpPr>
          <p:cNvPr id="795" name="-6"/>
          <p:cNvSpPr txBox="1"/>
          <p:nvPr/>
        </p:nvSpPr>
        <p:spPr>
          <a:xfrm>
            <a:off x="5521456" y="6570419"/>
            <a:ext cx="57306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-6</a:t>
            </a:r>
          </a:p>
        </p:txBody>
      </p:sp>
      <p:sp>
        <p:nvSpPr>
          <p:cNvPr id="796" name="1"/>
          <p:cNvSpPr txBox="1"/>
          <p:nvPr/>
        </p:nvSpPr>
        <p:spPr>
          <a:xfrm>
            <a:off x="8252346" y="5630619"/>
            <a:ext cx="34368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1</a:t>
            </a:r>
          </a:p>
        </p:txBody>
      </p:sp>
      <p:sp>
        <p:nvSpPr>
          <p:cNvPr id="797" name="1"/>
          <p:cNvSpPr txBox="1"/>
          <p:nvPr/>
        </p:nvSpPr>
        <p:spPr>
          <a:xfrm>
            <a:off x="7045846" y="4970219"/>
            <a:ext cx="34368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1</a:t>
            </a:r>
          </a:p>
        </p:txBody>
      </p:sp>
      <p:sp>
        <p:nvSpPr>
          <p:cNvPr id="798" name="1"/>
          <p:cNvSpPr txBox="1"/>
          <p:nvPr/>
        </p:nvSpPr>
        <p:spPr>
          <a:xfrm>
            <a:off x="9369946" y="6672019"/>
            <a:ext cx="34368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1</a:t>
            </a:r>
          </a:p>
        </p:txBody>
      </p:sp>
      <p:sp>
        <p:nvSpPr>
          <p:cNvPr id="799" name="Line"/>
          <p:cNvSpPr/>
          <p:nvPr/>
        </p:nvSpPr>
        <p:spPr>
          <a:xfrm>
            <a:off x="6835319" y="6419630"/>
            <a:ext cx="1024101" cy="75990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00" name="1"/>
          <p:cNvSpPr txBox="1"/>
          <p:nvPr/>
        </p:nvSpPr>
        <p:spPr>
          <a:xfrm>
            <a:off x="6944246" y="6583119"/>
            <a:ext cx="34368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1</a:t>
            </a:r>
          </a:p>
        </p:txBody>
      </p:sp>
      <p:sp>
        <p:nvSpPr>
          <p:cNvPr id="801" name="6"/>
          <p:cNvSpPr/>
          <p:nvPr/>
        </p:nvSpPr>
        <p:spPr>
          <a:xfrm>
            <a:off x="10018927" y="5634411"/>
            <a:ext cx="843538" cy="84353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802" name="Circle"/>
          <p:cNvSpPr/>
          <p:nvPr/>
        </p:nvSpPr>
        <p:spPr>
          <a:xfrm>
            <a:off x="7196960" y="8607831"/>
            <a:ext cx="843537" cy="84353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03" name="Unaffected…"/>
          <p:cNvSpPr txBox="1"/>
          <p:nvPr/>
        </p:nvSpPr>
        <p:spPr>
          <a:xfrm>
            <a:off x="8164118" y="8623199"/>
            <a:ext cx="231636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/>
            </a:pPr>
            <a:r>
              <a:t>Unaffected </a:t>
            </a:r>
          </a:p>
          <a:p>
            <a:pPr>
              <a:defRPr b="1" sz="2400"/>
            </a:pPr>
            <a:r>
              <a:t>node</a:t>
            </a:r>
          </a:p>
        </p:txBody>
      </p:sp>
      <p:sp>
        <p:nvSpPr>
          <p:cNvPr id="804" name="Circle"/>
          <p:cNvSpPr/>
          <p:nvPr/>
        </p:nvSpPr>
        <p:spPr>
          <a:xfrm>
            <a:off x="2294727" y="8577095"/>
            <a:ext cx="843537" cy="84353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05" name="Directly in…"/>
          <p:cNvSpPr txBox="1"/>
          <p:nvPr/>
        </p:nvSpPr>
        <p:spPr>
          <a:xfrm>
            <a:off x="3289663" y="8607831"/>
            <a:ext cx="268337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/>
            </a:pPr>
            <a:r>
              <a:t>Directly in</a:t>
            </a:r>
          </a:p>
          <a:p>
            <a:pPr>
              <a:defRPr b="1" sz="2400"/>
            </a:pPr>
            <a:r>
              <a:t>negative cycle</a:t>
            </a:r>
          </a:p>
        </p:txBody>
      </p:sp>
      <p:sp>
        <p:nvSpPr>
          <p:cNvPr id="806" name="3"/>
          <p:cNvSpPr txBox="1"/>
          <p:nvPr/>
        </p:nvSpPr>
        <p:spPr>
          <a:xfrm>
            <a:off x="9115946" y="4805119"/>
            <a:ext cx="34368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3</a:t>
            </a:r>
          </a:p>
        </p:txBody>
      </p:sp>
      <p:sp>
        <p:nvSpPr>
          <p:cNvPr id="807" name="The important thing to ask ourselves is does the optimal path from node i to node j go through a red node? If so the path is affected by the negative cycle and is compromised."/>
          <p:cNvSpPr txBox="1"/>
          <p:nvPr/>
        </p:nvSpPr>
        <p:spPr>
          <a:xfrm>
            <a:off x="0" y="1390749"/>
            <a:ext cx="1300480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The important thing to ask ourselves is does the optimal path from node i to node j go through a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red</a:t>
            </a:r>
            <a:r>
              <a:t> node? If so the path is affected by the negative cycle and is compromised.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function propagateNegativeCycles(dp, n):…"/>
          <p:cNvSpPr txBox="1"/>
          <p:nvPr/>
        </p:nvSpPr>
        <p:spPr>
          <a:xfrm>
            <a:off x="10132" y="770154"/>
            <a:ext cx="13778558" cy="9581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/>
          </a:p>
          <a:p>
            <a:pPr algn="l"/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function</a:t>
            </a:r>
            <a:r>
              <a:t> propagateNegativeCycles(dp, n):</a:t>
            </a:r>
          </a:p>
          <a:p>
            <a:pPr algn="l"/>
            <a:r>
              <a:t>  </a:t>
            </a:r>
          </a:p>
          <a:p>
            <a:pPr algn="l">
              <a:defRPr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Execute FW APSP algorithm a second time but</a:t>
            </a:r>
          </a:p>
          <a:p>
            <a:pPr algn="l">
              <a:defRPr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this time if the distance can be improved</a:t>
            </a:r>
          </a:p>
          <a:p>
            <a:pPr algn="l"/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  # set the optimal distance to be -∞.</a:t>
            </a:r>
            <a:r>
              <a:t> </a:t>
            </a:r>
          </a:p>
          <a:p>
            <a:pPr algn="l">
              <a:defRPr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Every edge (i, j) marked with -∞ is either</a:t>
            </a:r>
          </a:p>
          <a:p>
            <a:pPr algn="l">
              <a:defRPr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part of or reaches into a negative cycle.</a:t>
            </a:r>
          </a:p>
          <a:p>
            <a:pPr algn="l"/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(k := 0; k &lt; n; k++):</a:t>
            </a:r>
          </a:p>
          <a:p>
            <a:pPr algn="l"/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(i := 0; i &lt; n; i++):</a:t>
            </a:r>
          </a:p>
          <a:p>
            <a:pPr algn="l"/>
            <a:r>
              <a:t>  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(j := 0; j &lt; n; j++):</a:t>
            </a:r>
          </a:p>
          <a:p>
            <a:pPr algn="l"/>
            <a:r>
              <a:t>    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(dp[i][k] + dp[k][j] &lt; dp[i][j]:</a:t>
            </a:r>
          </a:p>
          <a:p>
            <a:pPr algn="l"/>
            <a:r>
              <a:t>          dp[i][j] = -∞</a:t>
            </a:r>
          </a:p>
          <a:p>
            <a:pPr algn="l"/>
            <a:r>
              <a:t>          next[i][j] = -1</a:t>
            </a:r>
          </a:p>
          <a:p>
            <a:pPr algn="l"/>
            <a:r>
              <a:t>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raph setup"/>
          <p:cNvSpPr txBox="1"/>
          <p:nvPr>
            <p:ph type="title"/>
          </p:nvPr>
        </p:nvSpPr>
        <p:spPr>
          <a:xfrm>
            <a:off x="733092" y="-54666"/>
            <a:ext cx="11538616" cy="970221"/>
          </a:xfrm>
          <a:prstGeom prst="rect">
            <a:avLst/>
          </a:prstGeom>
        </p:spPr>
        <p:txBody>
          <a:bodyPr/>
          <a:lstStyle>
            <a:lvl1pPr defTabSz="426466">
              <a:defRPr b="1" sz="5840"/>
            </a:lvl1pPr>
          </a:lstStyle>
          <a:p>
            <a:pPr/>
            <a:r>
              <a:t>Graph setup</a:t>
            </a:r>
          </a:p>
        </p:txBody>
      </p:sp>
      <p:sp>
        <p:nvSpPr>
          <p:cNvPr id="139" name="With FW, the optimal way to represent our graph is with a 2D adjacency matrix m where cell…"/>
          <p:cNvSpPr txBox="1"/>
          <p:nvPr/>
        </p:nvSpPr>
        <p:spPr>
          <a:xfrm>
            <a:off x="210285" y="746808"/>
            <a:ext cx="12584230" cy="250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560831">
              <a:defRPr sz="3455"/>
            </a:pPr>
            <a:r>
              <a:t>With FW, the optimal way to </a:t>
            </a:r>
            <a:r>
              <a:rPr b="1"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rPr>
              <a:t>represent our graph is with a 2D adjacency matrix </a:t>
            </a:r>
            <a:r>
              <a:rPr b="1" i="1"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rPr>
              <a:t>m</a:t>
            </a:r>
            <a:r>
              <a:t> where cell </a:t>
            </a:r>
          </a:p>
          <a:p>
            <a:pPr defTabSz="560831">
              <a:defRPr sz="3455"/>
            </a:pPr>
            <a:r>
              <a:t>m[i][j] represents the edge weight of going from node i to node j.</a:t>
            </a:r>
          </a:p>
        </p:txBody>
      </p:sp>
      <p:graphicFrame>
        <p:nvGraphicFramePr>
          <p:cNvPr id="140" name="Table"/>
          <p:cNvGraphicFramePr/>
          <p:nvPr/>
        </p:nvGraphicFramePr>
        <p:xfrm>
          <a:off x="7668379" y="3465247"/>
          <a:ext cx="4247981" cy="414732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58820"/>
                <a:gridCol w="1058820"/>
                <a:gridCol w="1058820"/>
                <a:gridCol w="1058820"/>
              </a:tblGrid>
              <a:tr h="103365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03365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03365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03365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1" name="Line"/>
          <p:cNvSpPr/>
          <p:nvPr/>
        </p:nvSpPr>
        <p:spPr>
          <a:xfrm flipV="1">
            <a:off x="7868122" y="3721660"/>
            <a:ext cx="1" cy="3621796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2" name="Line"/>
          <p:cNvSpPr/>
          <p:nvPr/>
        </p:nvSpPr>
        <p:spPr>
          <a:xfrm flipV="1">
            <a:off x="11681718" y="3721660"/>
            <a:ext cx="1" cy="3621796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3" name="Line"/>
          <p:cNvSpPr/>
          <p:nvPr/>
        </p:nvSpPr>
        <p:spPr>
          <a:xfrm>
            <a:off x="11297632" y="7364621"/>
            <a:ext cx="417093" cy="1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4" name="Line"/>
          <p:cNvSpPr/>
          <p:nvPr/>
        </p:nvSpPr>
        <p:spPr>
          <a:xfrm>
            <a:off x="7834765" y="7364621"/>
            <a:ext cx="417093" cy="1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5" name="Line"/>
          <p:cNvSpPr/>
          <p:nvPr/>
        </p:nvSpPr>
        <p:spPr>
          <a:xfrm>
            <a:off x="11298323" y="3702788"/>
            <a:ext cx="417093" cy="1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6" name="Line"/>
          <p:cNvSpPr/>
          <p:nvPr/>
        </p:nvSpPr>
        <p:spPr>
          <a:xfrm>
            <a:off x="7834765" y="3702788"/>
            <a:ext cx="417093" cy="1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7" name="A   B   C   D"/>
          <p:cNvSpPr txBox="1"/>
          <p:nvPr/>
        </p:nvSpPr>
        <p:spPr>
          <a:xfrm>
            <a:off x="7996773" y="3038207"/>
            <a:ext cx="369265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A   B   C   D</a:t>
            </a:r>
          </a:p>
        </p:txBody>
      </p:sp>
      <p:sp>
        <p:nvSpPr>
          <p:cNvPr id="148" name="A"/>
          <p:cNvSpPr txBox="1"/>
          <p:nvPr/>
        </p:nvSpPr>
        <p:spPr>
          <a:xfrm>
            <a:off x="7375275" y="3664627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149" name="B"/>
          <p:cNvSpPr txBox="1"/>
          <p:nvPr/>
        </p:nvSpPr>
        <p:spPr>
          <a:xfrm>
            <a:off x="7375275" y="4695867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150" name="C"/>
          <p:cNvSpPr txBox="1"/>
          <p:nvPr/>
        </p:nvSpPr>
        <p:spPr>
          <a:xfrm>
            <a:off x="7375275" y="5727107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</a:p>
        </p:txBody>
      </p:sp>
      <p:sp>
        <p:nvSpPr>
          <p:cNvPr id="151" name="D"/>
          <p:cNvSpPr txBox="1"/>
          <p:nvPr/>
        </p:nvSpPr>
        <p:spPr>
          <a:xfrm>
            <a:off x="7375275" y="6758347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</a:t>
            </a:r>
          </a:p>
        </p:txBody>
      </p:sp>
      <p:sp>
        <p:nvSpPr>
          <p:cNvPr id="152" name="A"/>
          <p:cNvSpPr/>
          <p:nvPr/>
        </p:nvSpPr>
        <p:spPr>
          <a:xfrm>
            <a:off x="1100258" y="3648437"/>
            <a:ext cx="827788" cy="82778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53" name="C"/>
          <p:cNvSpPr/>
          <p:nvPr/>
        </p:nvSpPr>
        <p:spPr>
          <a:xfrm>
            <a:off x="1100258" y="6493413"/>
            <a:ext cx="827788" cy="82778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cxnSp>
        <p:nvCxnSpPr>
          <p:cNvPr id="154" name="Connection Line"/>
          <p:cNvCxnSpPr>
            <a:stCxn id="153" idx="0"/>
            <a:endCxn id="152" idx="0"/>
          </p:cNvCxnSpPr>
          <p:nvPr/>
        </p:nvCxnSpPr>
        <p:spPr>
          <a:xfrm flipV="1">
            <a:off x="1514152" y="4062331"/>
            <a:ext cx="1" cy="2844977"/>
          </a:xfrm>
          <a:prstGeom prst="straightConnector1">
            <a:avLst/>
          </a:prstGeom>
          <a:ln w="38100">
            <a:solidFill>
              <a:srgbClr val="FFFFFF"/>
            </a:solidFill>
            <a:miter lim="400000"/>
          </a:ln>
        </p:spPr>
      </p:cxnSp>
      <p:cxnSp>
        <p:nvCxnSpPr>
          <p:cNvPr id="155" name="Connection Line"/>
          <p:cNvCxnSpPr>
            <a:stCxn id="152" idx="0"/>
            <a:endCxn id="153" idx="0"/>
          </p:cNvCxnSpPr>
          <p:nvPr/>
        </p:nvCxnSpPr>
        <p:spPr>
          <a:xfrm>
            <a:off x="1514152" y="4062331"/>
            <a:ext cx="1" cy="2844977"/>
          </a:xfrm>
          <a:prstGeom prst="straightConnector1">
            <a:avLst/>
          </a:prstGeom>
          <a:ln w="38100">
            <a:solidFill>
              <a:srgbClr val="FFFFFF"/>
            </a:solidFill>
            <a:miter lim="400000"/>
          </a:ln>
        </p:spPr>
      </p:cxnSp>
      <p:sp>
        <p:nvSpPr>
          <p:cNvPr id="156" name="B"/>
          <p:cNvSpPr/>
          <p:nvPr/>
        </p:nvSpPr>
        <p:spPr>
          <a:xfrm>
            <a:off x="4103808" y="3648437"/>
            <a:ext cx="827788" cy="82778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57" name="D"/>
          <p:cNvSpPr/>
          <p:nvPr/>
        </p:nvSpPr>
        <p:spPr>
          <a:xfrm>
            <a:off x="4103808" y="6493413"/>
            <a:ext cx="827788" cy="82778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cxnSp>
        <p:nvCxnSpPr>
          <p:cNvPr id="158" name="Connection Line"/>
          <p:cNvCxnSpPr>
            <a:stCxn id="157" idx="0"/>
            <a:endCxn id="156" idx="0"/>
          </p:cNvCxnSpPr>
          <p:nvPr/>
        </p:nvCxnSpPr>
        <p:spPr>
          <a:xfrm flipV="1">
            <a:off x="4517702" y="4062331"/>
            <a:ext cx="1" cy="2844977"/>
          </a:xfrm>
          <a:prstGeom prst="straightConnector1">
            <a:avLst/>
          </a:prstGeom>
          <a:ln w="38100">
            <a:solidFill>
              <a:srgbClr val="FFFFFF"/>
            </a:solidFill>
            <a:miter lim="400000"/>
          </a:ln>
        </p:spPr>
      </p:cxnSp>
      <p:cxnSp>
        <p:nvCxnSpPr>
          <p:cNvPr id="159" name="Connection Line"/>
          <p:cNvCxnSpPr>
            <a:stCxn id="156" idx="0"/>
            <a:endCxn id="157" idx="0"/>
          </p:cNvCxnSpPr>
          <p:nvPr/>
        </p:nvCxnSpPr>
        <p:spPr>
          <a:xfrm>
            <a:off x="4517702" y="4062331"/>
            <a:ext cx="1" cy="2844977"/>
          </a:xfrm>
          <a:prstGeom prst="straightConnector1">
            <a:avLst/>
          </a:prstGeom>
          <a:ln w="38100">
            <a:solidFill>
              <a:srgbClr val="FFFFFF"/>
            </a:solidFill>
            <a:miter lim="400000"/>
          </a:ln>
        </p:spPr>
      </p:cxnSp>
      <p:cxnSp>
        <p:nvCxnSpPr>
          <p:cNvPr id="160" name="Connection Line"/>
          <p:cNvCxnSpPr>
            <a:stCxn id="152" idx="0"/>
            <a:endCxn id="156" idx="0"/>
          </p:cNvCxnSpPr>
          <p:nvPr/>
        </p:nvCxnSpPr>
        <p:spPr>
          <a:xfrm>
            <a:off x="1514152" y="4062331"/>
            <a:ext cx="3003551" cy="1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161" name="Connection Line"/>
          <p:cNvCxnSpPr>
            <a:stCxn id="156" idx="0"/>
            <a:endCxn id="152" idx="0"/>
          </p:cNvCxnSpPr>
          <p:nvPr/>
        </p:nvCxnSpPr>
        <p:spPr>
          <a:xfrm flipH="1">
            <a:off x="1514152" y="4062331"/>
            <a:ext cx="3003551" cy="1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162" name="Connection Line"/>
          <p:cNvCxnSpPr>
            <a:stCxn id="153" idx="0"/>
            <a:endCxn id="157" idx="0"/>
          </p:cNvCxnSpPr>
          <p:nvPr/>
        </p:nvCxnSpPr>
        <p:spPr>
          <a:xfrm>
            <a:off x="1514152" y="6907307"/>
            <a:ext cx="3003551" cy="1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163" name="Connection Line"/>
          <p:cNvCxnSpPr>
            <a:stCxn id="157" idx="0"/>
            <a:endCxn id="153" idx="0"/>
          </p:cNvCxnSpPr>
          <p:nvPr/>
        </p:nvCxnSpPr>
        <p:spPr>
          <a:xfrm flipH="1">
            <a:off x="1514152" y="6907307"/>
            <a:ext cx="3003551" cy="1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164" name="Connection Line"/>
          <p:cNvCxnSpPr>
            <a:stCxn id="153" idx="0"/>
            <a:endCxn id="156" idx="0"/>
          </p:cNvCxnSpPr>
          <p:nvPr/>
        </p:nvCxnSpPr>
        <p:spPr>
          <a:xfrm flipV="1">
            <a:off x="1514152" y="4062331"/>
            <a:ext cx="3003551" cy="2844977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165" name="Connection Line"/>
          <p:cNvCxnSpPr>
            <a:stCxn id="156" idx="0"/>
            <a:endCxn id="153" idx="0"/>
          </p:cNvCxnSpPr>
          <p:nvPr/>
        </p:nvCxnSpPr>
        <p:spPr>
          <a:xfrm flipH="1">
            <a:off x="1514152" y="4062331"/>
            <a:ext cx="3003551" cy="2844977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166" name="Connection Line"/>
          <p:cNvCxnSpPr>
            <a:stCxn id="152" idx="0"/>
            <a:endCxn id="157" idx="0"/>
          </p:cNvCxnSpPr>
          <p:nvPr/>
        </p:nvCxnSpPr>
        <p:spPr>
          <a:xfrm>
            <a:off x="1514152" y="4062331"/>
            <a:ext cx="3003551" cy="2844977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167" name="Connection Line"/>
          <p:cNvCxnSpPr>
            <a:stCxn id="157" idx="0"/>
            <a:endCxn id="152" idx="0"/>
          </p:cNvCxnSpPr>
          <p:nvPr/>
        </p:nvCxnSpPr>
        <p:spPr>
          <a:xfrm flipH="1" flipV="1">
            <a:off x="1514152" y="4062331"/>
            <a:ext cx="3003551" cy="2844977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sp>
        <p:nvSpPr>
          <p:cNvPr id="168" name="Line"/>
          <p:cNvSpPr/>
          <p:nvPr/>
        </p:nvSpPr>
        <p:spPr>
          <a:xfrm flipV="1">
            <a:off x="4022457" y="4135372"/>
            <a:ext cx="159061" cy="4935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9" name="Line"/>
          <p:cNvSpPr/>
          <p:nvPr/>
        </p:nvSpPr>
        <p:spPr>
          <a:xfrm flipH="1">
            <a:off x="1844717" y="3971607"/>
            <a:ext cx="145629" cy="3188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0" name="Line"/>
          <p:cNvSpPr/>
          <p:nvPr/>
        </p:nvSpPr>
        <p:spPr>
          <a:xfrm flipV="1">
            <a:off x="4193795" y="4338168"/>
            <a:ext cx="91171" cy="10969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1" name="Line"/>
          <p:cNvSpPr/>
          <p:nvPr/>
        </p:nvSpPr>
        <p:spPr>
          <a:xfrm flipH="1" flipV="1">
            <a:off x="1805290" y="4239743"/>
            <a:ext cx="110494" cy="8729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2" name="Line"/>
          <p:cNvSpPr/>
          <p:nvPr/>
        </p:nvSpPr>
        <p:spPr>
          <a:xfrm flipH="1" flipV="1">
            <a:off x="1576690" y="4404843"/>
            <a:ext cx="18754" cy="13595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3" name="Line"/>
          <p:cNvSpPr/>
          <p:nvPr/>
        </p:nvSpPr>
        <p:spPr>
          <a:xfrm>
            <a:off x="1427168" y="6417225"/>
            <a:ext cx="11721" cy="14240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4" name="Line"/>
          <p:cNvSpPr/>
          <p:nvPr/>
        </p:nvSpPr>
        <p:spPr>
          <a:xfrm flipH="1">
            <a:off x="1727813" y="6518143"/>
            <a:ext cx="94643" cy="11871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5" name="Line"/>
          <p:cNvSpPr/>
          <p:nvPr/>
        </p:nvSpPr>
        <p:spPr>
          <a:xfrm>
            <a:off x="4091124" y="6605597"/>
            <a:ext cx="138590" cy="8523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6" name="Line"/>
          <p:cNvSpPr/>
          <p:nvPr/>
        </p:nvSpPr>
        <p:spPr>
          <a:xfrm flipV="1">
            <a:off x="4011638" y="6968380"/>
            <a:ext cx="151401" cy="1611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7" name="Line"/>
          <p:cNvSpPr/>
          <p:nvPr/>
        </p:nvSpPr>
        <p:spPr>
          <a:xfrm flipH="1">
            <a:off x="1873863" y="6861196"/>
            <a:ext cx="124479" cy="1152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8" name="Line"/>
          <p:cNvSpPr/>
          <p:nvPr/>
        </p:nvSpPr>
        <p:spPr>
          <a:xfrm>
            <a:off x="4430565" y="6416309"/>
            <a:ext cx="24575" cy="12979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9" name="Line"/>
          <p:cNvSpPr/>
          <p:nvPr/>
        </p:nvSpPr>
        <p:spPr>
          <a:xfrm flipH="1" flipV="1">
            <a:off x="4588489" y="4409330"/>
            <a:ext cx="19567" cy="13793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0" name="4"/>
          <p:cNvSpPr txBox="1"/>
          <p:nvPr/>
        </p:nvSpPr>
        <p:spPr>
          <a:xfrm>
            <a:off x="3587531" y="4136079"/>
            <a:ext cx="26722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4</a:t>
            </a:r>
          </a:p>
        </p:txBody>
      </p:sp>
      <p:sp>
        <p:nvSpPr>
          <p:cNvPr id="181" name="9"/>
          <p:cNvSpPr txBox="1"/>
          <p:nvPr/>
        </p:nvSpPr>
        <p:spPr>
          <a:xfrm>
            <a:off x="3602771" y="6295079"/>
            <a:ext cx="26722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9</a:t>
            </a:r>
          </a:p>
        </p:txBody>
      </p:sp>
      <p:sp>
        <p:nvSpPr>
          <p:cNvPr id="182" name="1"/>
          <p:cNvSpPr txBox="1"/>
          <p:nvPr/>
        </p:nvSpPr>
        <p:spPr>
          <a:xfrm>
            <a:off x="1118651" y="5924239"/>
            <a:ext cx="26722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1</a:t>
            </a:r>
          </a:p>
        </p:txBody>
      </p:sp>
      <p:sp>
        <p:nvSpPr>
          <p:cNvPr id="183" name="3"/>
          <p:cNvSpPr txBox="1"/>
          <p:nvPr/>
        </p:nvSpPr>
        <p:spPr>
          <a:xfrm>
            <a:off x="2017812" y="3582358"/>
            <a:ext cx="26722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3</a:t>
            </a:r>
          </a:p>
        </p:txBody>
      </p:sp>
      <p:sp>
        <p:nvSpPr>
          <p:cNvPr id="184" name="6"/>
          <p:cNvSpPr txBox="1"/>
          <p:nvPr/>
        </p:nvSpPr>
        <p:spPr>
          <a:xfrm>
            <a:off x="1829852" y="5903918"/>
            <a:ext cx="26722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6</a:t>
            </a:r>
          </a:p>
        </p:txBody>
      </p:sp>
      <p:sp>
        <p:nvSpPr>
          <p:cNvPr id="185" name="11"/>
          <p:cNvSpPr txBox="1"/>
          <p:nvPr/>
        </p:nvSpPr>
        <p:spPr>
          <a:xfrm>
            <a:off x="4067410" y="5924238"/>
            <a:ext cx="37426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11</a:t>
            </a:r>
          </a:p>
        </p:txBody>
      </p:sp>
      <p:sp>
        <p:nvSpPr>
          <p:cNvPr id="186" name="4"/>
          <p:cNvSpPr txBox="1"/>
          <p:nvPr/>
        </p:nvSpPr>
        <p:spPr>
          <a:xfrm>
            <a:off x="1591092" y="4456118"/>
            <a:ext cx="26722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4</a:t>
            </a:r>
          </a:p>
        </p:txBody>
      </p:sp>
      <p:sp>
        <p:nvSpPr>
          <p:cNvPr id="187" name="1"/>
          <p:cNvSpPr txBox="1"/>
          <p:nvPr/>
        </p:nvSpPr>
        <p:spPr>
          <a:xfrm>
            <a:off x="3999011" y="4517079"/>
            <a:ext cx="26722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1</a:t>
            </a:r>
          </a:p>
        </p:txBody>
      </p:sp>
      <p:sp>
        <p:nvSpPr>
          <p:cNvPr id="188" name="2"/>
          <p:cNvSpPr txBox="1"/>
          <p:nvPr/>
        </p:nvSpPr>
        <p:spPr>
          <a:xfrm>
            <a:off x="3780571" y="6950399"/>
            <a:ext cx="26722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2</a:t>
            </a:r>
          </a:p>
        </p:txBody>
      </p:sp>
      <p:sp>
        <p:nvSpPr>
          <p:cNvPr id="189" name="6"/>
          <p:cNvSpPr txBox="1"/>
          <p:nvPr/>
        </p:nvSpPr>
        <p:spPr>
          <a:xfrm>
            <a:off x="2058451" y="4161478"/>
            <a:ext cx="26722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6</a:t>
            </a:r>
          </a:p>
        </p:txBody>
      </p:sp>
      <p:sp>
        <p:nvSpPr>
          <p:cNvPr id="190" name="5"/>
          <p:cNvSpPr txBox="1"/>
          <p:nvPr/>
        </p:nvSpPr>
        <p:spPr>
          <a:xfrm>
            <a:off x="4612791" y="4456118"/>
            <a:ext cx="26722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5</a:t>
            </a:r>
          </a:p>
        </p:txBody>
      </p:sp>
      <p:sp>
        <p:nvSpPr>
          <p:cNvPr id="191" name="-4"/>
          <p:cNvSpPr txBox="1"/>
          <p:nvPr/>
        </p:nvSpPr>
        <p:spPr>
          <a:xfrm>
            <a:off x="2011571" y="6483038"/>
            <a:ext cx="42014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-4</a:t>
            </a:r>
          </a:p>
        </p:txBody>
      </p:sp>
      <p:sp>
        <p:nvSpPr>
          <p:cNvPr id="192" name="Line"/>
          <p:cNvSpPr/>
          <p:nvPr/>
        </p:nvSpPr>
        <p:spPr>
          <a:xfrm>
            <a:off x="5396730" y="5482679"/>
            <a:ext cx="1456506" cy="1"/>
          </a:xfrm>
          <a:prstGeom prst="line">
            <a:avLst/>
          </a:prstGeom>
          <a:ln w="1270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# Global/class scope variables…"/>
          <p:cNvSpPr txBox="1"/>
          <p:nvPr/>
        </p:nvSpPr>
        <p:spPr>
          <a:xfrm>
            <a:off x="35532" y="8154"/>
            <a:ext cx="13811995" cy="9903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60831">
              <a:defRPr sz="3264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# Global/class scope variables </a:t>
            </a:r>
          </a:p>
          <a:p>
            <a:pPr algn="l" defTabSz="560831">
              <a:defRPr sz="3264"/>
            </a:pPr>
            <a:r>
              <a:t>n = size of the adjacency matrix</a:t>
            </a:r>
          </a:p>
          <a:p>
            <a:pPr algn="l" defTabSz="560831">
              <a:defRPr sz="3264"/>
            </a:pPr>
            <a:r>
              <a:t>dp = the memo table that will contain APSP soln</a:t>
            </a:r>
          </a:p>
          <a:p>
            <a:pPr algn="l" defTabSz="560831">
              <a:defRPr sz="3264"/>
            </a:pPr>
            <a:r>
              <a:t>next = matrix used to reconstruct shortest paths</a:t>
            </a:r>
          </a:p>
          <a:p>
            <a:pPr algn="l" defTabSz="560831">
              <a:defRPr sz="3264"/>
            </a:pPr>
          </a:p>
          <a:p>
            <a:pPr algn="l" defTabSz="560831">
              <a:defRPr sz="3264"/>
            </a:pP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function</a:t>
            </a:r>
            <a:r>
              <a:t> floydWarshall(m):</a:t>
            </a: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setup</a:t>
            </a:r>
            <a:r>
              <a:t>(m)</a:t>
            </a:r>
          </a:p>
          <a:p>
            <a:pPr lvl="1" indent="219455" algn="l" defTabSz="560831">
              <a:defRPr sz="3264"/>
            </a:pPr>
          </a:p>
          <a:p>
            <a:pPr algn="l" defTabSz="560831">
              <a:defRPr sz="3264"/>
            </a:pPr>
            <a:r>
              <a:t>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Execute FW all pairs shortest path algorithm.</a:t>
            </a:r>
            <a:endParaRPr>
              <a:solidFill>
                <a:schemeClr val="accent1">
                  <a:hueOff val="-242908"/>
                  <a:lumOff val="13873"/>
                </a:schemeClr>
              </a:solidFill>
            </a:endParaRP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(k := 0; k &lt; n; k++):</a:t>
            </a:r>
          </a:p>
          <a:p>
            <a:pPr algn="l" defTabSz="560831">
              <a:defRPr sz="3264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(i := 0; i &lt; n; i++):</a:t>
            </a:r>
          </a:p>
          <a:p>
            <a:pPr algn="l" defTabSz="560831">
              <a:defRPr sz="3264"/>
            </a:pPr>
            <a:r>
              <a:t>  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(j := 0; j &lt; n; j++):</a:t>
            </a:r>
          </a:p>
          <a:p>
            <a:pPr algn="l" defTabSz="560831">
              <a:defRPr sz="3264"/>
            </a:pPr>
            <a:r>
              <a:t>    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(dp[i][k] + dp[k][j] &lt; dp[i][j]:</a:t>
            </a:r>
          </a:p>
          <a:p>
            <a:pPr algn="l" defTabSz="560831">
              <a:defRPr sz="3264"/>
            </a:pPr>
            <a:r>
              <a:t>          dp[i][j] = dp[i][k] + dp[k][j]</a:t>
            </a:r>
          </a:p>
          <a:p>
            <a:pPr algn="l" defTabSz="560831">
              <a:defRPr sz="3264"/>
            </a:pPr>
            <a:r>
              <a:t>          next[i][j] = next[i][k]</a:t>
            </a:r>
          </a:p>
          <a:p>
            <a:pPr algn="l" defTabSz="560831">
              <a:defRPr sz="3264"/>
            </a:pPr>
            <a:r>
              <a:t>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Detect and propagate negative cycles.</a:t>
            </a:r>
            <a:endParaRPr>
              <a:solidFill>
                <a:schemeClr val="accent1">
                  <a:hueOff val="-242908"/>
                  <a:lumOff val="13873"/>
                </a:schemeClr>
              </a:solidFill>
            </a:endParaRP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propagateNegativeCycles</a:t>
            </a:r>
            <a:r>
              <a:t>(dp, n)</a:t>
            </a:r>
          </a:p>
          <a:p>
            <a:pPr algn="l" defTabSz="560831">
              <a:defRPr sz="3264"/>
            </a:pPr>
            <a:r>
              <a:t>  </a:t>
            </a:r>
          </a:p>
          <a:p>
            <a:pPr algn="l" defTabSz="560831">
              <a:defRPr sz="3264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Return APSP matrix</a:t>
            </a:r>
          </a:p>
          <a:p>
            <a:pPr algn="l" defTabSz="560831">
              <a:defRPr sz="3264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return</a:t>
            </a:r>
            <a:r>
              <a:t> dp</a:t>
            </a:r>
          </a:p>
        </p:txBody>
      </p:sp>
      <p:sp>
        <p:nvSpPr>
          <p:cNvPr id="812" name="Rectangle"/>
          <p:cNvSpPr/>
          <p:nvPr/>
        </p:nvSpPr>
        <p:spPr>
          <a:xfrm>
            <a:off x="549623" y="8708811"/>
            <a:ext cx="5140246" cy="990391"/>
          </a:xfrm>
          <a:prstGeom prst="rect">
            <a:avLst/>
          </a:prstGeom>
          <a:ln w="50800">
            <a:solidFill>
              <a:srgbClr val="FF240B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# Reconstructs the shortest path between nodes…"/>
          <p:cNvSpPr txBox="1"/>
          <p:nvPr/>
        </p:nvSpPr>
        <p:spPr>
          <a:xfrm>
            <a:off x="35532" y="8154"/>
            <a:ext cx="13811995" cy="9903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2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# Reconstructs the shortest path between nodes      </a:t>
            </a:r>
          </a:p>
          <a:p>
            <a:pPr algn="l">
              <a:defRPr sz="32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# ’start’ and ‘end’. You must run the </a:t>
            </a:r>
          </a:p>
          <a:p>
            <a:pPr algn="l">
              <a:defRPr sz="32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# floydWarshall solver before calling this method.</a:t>
            </a:r>
          </a:p>
          <a:p>
            <a:pPr algn="l">
              <a:defRPr sz="32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# Returns null if path if affected by negative cycle.</a:t>
            </a:r>
          </a:p>
          <a:p>
            <a:pPr algn="l">
              <a:defRPr sz="3200"/>
            </a:pP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function</a:t>
            </a:r>
            <a:r>
              <a:t> reconstructPath(start, end):</a:t>
            </a:r>
          </a:p>
          <a:p>
            <a:pPr algn="l">
              <a:defRPr sz="3200"/>
            </a:pPr>
            <a:r>
              <a:t>  path = []</a:t>
            </a:r>
          </a:p>
          <a:p>
            <a:pPr algn="l">
              <a:defRPr sz="32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Check if there exists a path between</a:t>
            </a:r>
          </a:p>
          <a:p>
            <a:pPr algn="l">
              <a:defRPr sz="32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the start and the end node.</a:t>
            </a:r>
          </a:p>
          <a:p>
            <a:pPr algn="l">
              <a:defRPr sz="3200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 dp[start][end] == +∞: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return</a:t>
            </a:r>
            <a:r>
              <a:t> path</a:t>
            </a:r>
          </a:p>
          <a:p>
            <a:pPr algn="l">
              <a:defRPr sz="3200"/>
            </a:pPr>
          </a:p>
          <a:p>
            <a:pPr algn="l">
              <a:defRPr sz="3200"/>
            </a:pPr>
            <a:r>
              <a:t>  at := start</a:t>
            </a:r>
          </a:p>
          <a:p>
            <a:pPr algn="l">
              <a:defRPr sz="32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Reconstruct path from next matrix</a:t>
            </a:r>
          </a:p>
          <a:p>
            <a:pPr algn="l">
              <a:defRPr sz="3200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(;at != end; at = next[at][end]):</a:t>
            </a:r>
          </a:p>
          <a:p>
            <a:pPr algn="l">
              <a:defRPr sz="3200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 at == -1: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return</a:t>
            </a:r>
            <a:r>
              <a:t>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null</a:t>
            </a:r>
          </a:p>
          <a:p>
            <a:pPr algn="l">
              <a:defRPr sz="3200"/>
            </a:pPr>
            <a:r>
              <a:t>    path.add(at)</a:t>
            </a:r>
          </a:p>
          <a:p>
            <a:pPr algn="l">
              <a:defRPr sz="3200"/>
            </a:pPr>
          </a:p>
          <a:p>
            <a:pPr algn="l">
              <a:defRPr sz="3200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 next[at][end] == -1: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return</a:t>
            </a:r>
            <a:r>
              <a:t>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null</a:t>
            </a:r>
          </a:p>
          <a:p>
            <a:pPr algn="l">
              <a:defRPr sz="3200"/>
            </a:pPr>
            <a:r>
              <a:t>  path.add(end)</a:t>
            </a:r>
          </a:p>
          <a:p>
            <a:pPr algn="l">
              <a:defRPr sz="3200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return</a:t>
            </a:r>
            <a:r>
              <a:t> path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ource Code Link"/>
          <p:cNvSpPr txBox="1"/>
          <p:nvPr>
            <p:ph type="title"/>
          </p:nvPr>
        </p:nvSpPr>
        <p:spPr>
          <a:xfrm>
            <a:off x="-847252" y="0"/>
            <a:ext cx="14100187" cy="1548776"/>
          </a:xfrm>
          <a:prstGeom prst="rect">
            <a:avLst/>
          </a:prstGeom>
        </p:spPr>
        <p:txBody>
          <a:bodyPr/>
          <a:lstStyle>
            <a:lvl1pPr>
              <a:defRPr sz="9000"/>
            </a:lvl1pPr>
          </a:lstStyle>
          <a:p>
            <a:pPr/>
            <a:r>
              <a:t>Source Code Link</a:t>
            </a:r>
          </a:p>
        </p:txBody>
      </p:sp>
      <p:sp>
        <p:nvSpPr>
          <p:cNvPr id="817" name="Implementation source code can be found at the following link:"/>
          <p:cNvSpPr txBox="1"/>
          <p:nvPr/>
        </p:nvSpPr>
        <p:spPr>
          <a:xfrm>
            <a:off x="935588" y="2065700"/>
            <a:ext cx="11133624" cy="1917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420624">
              <a:defRPr sz="4608"/>
            </a:lvl1pPr>
          </a:lstStyle>
          <a:p>
            <a:pPr/>
            <a:r>
              <a:t>Implementation source code can be found at the following link:</a:t>
            </a:r>
          </a:p>
        </p:txBody>
      </p:sp>
      <p:sp>
        <p:nvSpPr>
          <p:cNvPr id="818" name="github.com/williamfiset/algorithms"/>
          <p:cNvSpPr txBox="1"/>
          <p:nvPr/>
        </p:nvSpPr>
        <p:spPr>
          <a:xfrm>
            <a:off x="556432" y="4285622"/>
            <a:ext cx="1129281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300" u="sng"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github.com/williamfiset/algorithms</a:t>
            </a:r>
          </a:p>
        </p:txBody>
      </p:sp>
      <p:sp>
        <p:nvSpPr>
          <p:cNvPr id="819" name="Link in the description"/>
          <p:cNvSpPr txBox="1"/>
          <p:nvPr/>
        </p:nvSpPr>
        <p:spPr>
          <a:xfrm>
            <a:off x="935588" y="5861843"/>
            <a:ext cx="111336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443991">
              <a:defRPr sz="4864"/>
            </a:lvl1pPr>
          </a:lstStyle>
          <a:p>
            <a:pPr/>
            <a:r>
              <a:t>Link in the description</a:t>
            </a:r>
          </a:p>
        </p:txBody>
      </p:sp>
      <p:sp>
        <p:nvSpPr>
          <p:cNvPr id="820" name="Arrow"/>
          <p:cNvSpPr/>
          <p:nvPr/>
        </p:nvSpPr>
        <p:spPr>
          <a:xfrm rot="5400000">
            <a:off x="4956703" y="7413806"/>
            <a:ext cx="2492277" cy="1793831"/>
          </a:xfrm>
          <a:prstGeom prst="rightArrow">
            <a:avLst>
              <a:gd name="adj1" fmla="val 32000"/>
              <a:gd name="adj2" fmla="val 50985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Next Video: Floyd-Warshall source code"/>
          <p:cNvSpPr txBox="1"/>
          <p:nvPr>
            <p:ph type="title"/>
          </p:nvPr>
        </p:nvSpPr>
        <p:spPr>
          <a:xfrm>
            <a:off x="0" y="35273"/>
            <a:ext cx="13004801" cy="1044000"/>
          </a:xfrm>
          <a:prstGeom prst="rect">
            <a:avLst/>
          </a:prstGeom>
        </p:spPr>
        <p:txBody>
          <a:bodyPr/>
          <a:lstStyle>
            <a:lvl1pPr defTabSz="286258">
              <a:defRPr sz="4410"/>
            </a:lvl1pPr>
          </a:lstStyle>
          <a:p>
            <a:pPr/>
            <a:r>
              <a:t>Next Video: Floyd-Warshall source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Floyd-Warshall Algorithm source code"/>
          <p:cNvSpPr txBox="1"/>
          <p:nvPr>
            <p:ph type="ctrTitle"/>
          </p:nvPr>
        </p:nvSpPr>
        <p:spPr>
          <a:xfrm>
            <a:off x="-1" y="1224485"/>
            <a:ext cx="13004801" cy="5100985"/>
          </a:xfrm>
          <a:prstGeom prst="rect">
            <a:avLst/>
          </a:prstGeom>
        </p:spPr>
        <p:txBody>
          <a:bodyPr/>
          <a:lstStyle>
            <a:lvl1pPr defTabSz="566674">
              <a:defRPr sz="11155"/>
            </a:lvl1pPr>
          </a:lstStyle>
          <a:p>
            <a:pPr/>
            <a:r>
              <a:t>Floyd-Warshall Algorithm source code</a:t>
            </a:r>
          </a:p>
        </p:txBody>
      </p:sp>
      <p:sp>
        <p:nvSpPr>
          <p:cNvPr id="825" name="William Fiset"/>
          <p:cNvSpPr txBox="1"/>
          <p:nvPr>
            <p:ph type="subTitle" sz="quarter" idx="1"/>
          </p:nvPr>
        </p:nvSpPr>
        <p:spPr>
          <a:xfrm>
            <a:off x="3289417" y="7643209"/>
            <a:ext cx="6425966" cy="828637"/>
          </a:xfrm>
          <a:prstGeom prst="rect">
            <a:avLst/>
          </a:prstGeom>
        </p:spPr>
        <p:txBody>
          <a:bodyPr/>
          <a:lstStyle>
            <a:lvl1pPr>
              <a:defRPr b="1" sz="4800"/>
            </a:lvl1pPr>
          </a:lstStyle>
          <a:p>
            <a:pPr/>
            <a:r>
              <a:t>William Fiset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ource Code Link"/>
          <p:cNvSpPr txBox="1"/>
          <p:nvPr>
            <p:ph type="title"/>
          </p:nvPr>
        </p:nvSpPr>
        <p:spPr>
          <a:xfrm>
            <a:off x="-847252" y="0"/>
            <a:ext cx="14100187" cy="1548776"/>
          </a:xfrm>
          <a:prstGeom prst="rect">
            <a:avLst/>
          </a:prstGeom>
        </p:spPr>
        <p:txBody>
          <a:bodyPr/>
          <a:lstStyle>
            <a:lvl1pPr>
              <a:defRPr sz="9000"/>
            </a:lvl1pPr>
          </a:lstStyle>
          <a:p>
            <a:pPr/>
            <a:r>
              <a:t>Source Code Link</a:t>
            </a:r>
          </a:p>
        </p:txBody>
      </p:sp>
      <p:sp>
        <p:nvSpPr>
          <p:cNvPr id="828" name="Implementation source code can be found at the following link:"/>
          <p:cNvSpPr txBox="1"/>
          <p:nvPr/>
        </p:nvSpPr>
        <p:spPr>
          <a:xfrm>
            <a:off x="935588" y="2065700"/>
            <a:ext cx="11133624" cy="1917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420624">
              <a:defRPr sz="4608"/>
            </a:lvl1pPr>
          </a:lstStyle>
          <a:p>
            <a:pPr/>
            <a:r>
              <a:t>Implementation source code can be found at the following link:</a:t>
            </a:r>
          </a:p>
        </p:txBody>
      </p:sp>
      <p:sp>
        <p:nvSpPr>
          <p:cNvPr id="829" name="github.com/williamfiset/algorithms"/>
          <p:cNvSpPr txBox="1"/>
          <p:nvPr/>
        </p:nvSpPr>
        <p:spPr>
          <a:xfrm>
            <a:off x="556432" y="4285622"/>
            <a:ext cx="1129281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300" u="sng"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github.com/williamfiset/algorithms</a:t>
            </a:r>
          </a:p>
        </p:txBody>
      </p:sp>
      <p:sp>
        <p:nvSpPr>
          <p:cNvPr id="830" name="Link in the description"/>
          <p:cNvSpPr txBox="1"/>
          <p:nvPr/>
        </p:nvSpPr>
        <p:spPr>
          <a:xfrm>
            <a:off x="935588" y="5861843"/>
            <a:ext cx="111336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443991">
              <a:defRPr sz="4864"/>
            </a:lvl1pPr>
          </a:lstStyle>
          <a:p>
            <a:pPr/>
            <a:r>
              <a:t>Link in the description</a:t>
            </a:r>
          </a:p>
        </p:txBody>
      </p:sp>
      <p:sp>
        <p:nvSpPr>
          <p:cNvPr id="831" name="Arrow"/>
          <p:cNvSpPr/>
          <p:nvPr/>
        </p:nvSpPr>
        <p:spPr>
          <a:xfrm rot="5400000">
            <a:off x="4956703" y="7413806"/>
            <a:ext cx="2492277" cy="1793831"/>
          </a:xfrm>
          <a:prstGeom prst="rightArrow">
            <a:avLst>
              <a:gd name="adj1" fmla="val 32000"/>
              <a:gd name="adj2" fmla="val 50985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raph setup"/>
          <p:cNvSpPr txBox="1"/>
          <p:nvPr>
            <p:ph type="title"/>
          </p:nvPr>
        </p:nvSpPr>
        <p:spPr>
          <a:xfrm>
            <a:off x="733092" y="-54666"/>
            <a:ext cx="11538616" cy="970221"/>
          </a:xfrm>
          <a:prstGeom prst="rect">
            <a:avLst/>
          </a:prstGeom>
        </p:spPr>
        <p:txBody>
          <a:bodyPr/>
          <a:lstStyle>
            <a:lvl1pPr defTabSz="426466">
              <a:defRPr b="1" sz="5840"/>
            </a:lvl1pPr>
          </a:lstStyle>
          <a:p>
            <a:pPr/>
            <a:r>
              <a:t>Graph setup</a:t>
            </a:r>
          </a:p>
        </p:txBody>
      </p:sp>
      <p:graphicFrame>
        <p:nvGraphicFramePr>
          <p:cNvPr id="195" name="Table"/>
          <p:cNvGraphicFramePr/>
          <p:nvPr/>
        </p:nvGraphicFramePr>
        <p:xfrm>
          <a:off x="7668379" y="3465247"/>
          <a:ext cx="4247981" cy="414732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58820"/>
                <a:gridCol w="1058820"/>
                <a:gridCol w="1058820"/>
                <a:gridCol w="1058820"/>
              </a:tblGrid>
              <a:tr h="103365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03365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03365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03365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96" name="A   B   C   D"/>
          <p:cNvSpPr txBox="1"/>
          <p:nvPr/>
        </p:nvSpPr>
        <p:spPr>
          <a:xfrm>
            <a:off x="7996773" y="3038207"/>
            <a:ext cx="369265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A   B   C   D</a:t>
            </a:r>
          </a:p>
        </p:txBody>
      </p:sp>
      <p:sp>
        <p:nvSpPr>
          <p:cNvPr id="197" name="A"/>
          <p:cNvSpPr txBox="1"/>
          <p:nvPr/>
        </p:nvSpPr>
        <p:spPr>
          <a:xfrm>
            <a:off x="7375275" y="3664627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198" name="B"/>
          <p:cNvSpPr txBox="1"/>
          <p:nvPr/>
        </p:nvSpPr>
        <p:spPr>
          <a:xfrm>
            <a:off x="7375275" y="4695867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199" name="C"/>
          <p:cNvSpPr txBox="1"/>
          <p:nvPr/>
        </p:nvSpPr>
        <p:spPr>
          <a:xfrm>
            <a:off x="7375275" y="5727107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</a:p>
        </p:txBody>
      </p:sp>
      <p:sp>
        <p:nvSpPr>
          <p:cNvPr id="200" name="D"/>
          <p:cNvSpPr txBox="1"/>
          <p:nvPr/>
        </p:nvSpPr>
        <p:spPr>
          <a:xfrm>
            <a:off x="7375275" y="6758347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</a:t>
            </a:r>
          </a:p>
        </p:txBody>
      </p:sp>
      <p:sp>
        <p:nvSpPr>
          <p:cNvPr id="201" name="Line"/>
          <p:cNvSpPr/>
          <p:nvPr/>
        </p:nvSpPr>
        <p:spPr>
          <a:xfrm>
            <a:off x="5396730" y="5482679"/>
            <a:ext cx="1456506" cy="1"/>
          </a:xfrm>
          <a:prstGeom prst="line">
            <a:avLst/>
          </a:prstGeom>
          <a:ln w="1270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2" name="A"/>
          <p:cNvSpPr/>
          <p:nvPr/>
        </p:nvSpPr>
        <p:spPr>
          <a:xfrm>
            <a:off x="1100258" y="3648437"/>
            <a:ext cx="827788" cy="82778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03" name="C"/>
          <p:cNvSpPr/>
          <p:nvPr/>
        </p:nvSpPr>
        <p:spPr>
          <a:xfrm>
            <a:off x="1100258" y="6493413"/>
            <a:ext cx="827788" cy="82778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cxnSp>
        <p:nvCxnSpPr>
          <p:cNvPr id="204" name="Connection Line"/>
          <p:cNvCxnSpPr>
            <a:stCxn id="203" idx="0"/>
            <a:endCxn id="202" idx="0"/>
          </p:cNvCxnSpPr>
          <p:nvPr/>
        </p:nvCxnSpPr>
        <p:spPr>
          <a:xfrm flipV="1">
            <a:off x="1514152" y="4062331"/>
            <a:ext cx="1" cy="2844977"/>
          </a:xfrm>
          <a:prstGeom prst="straightConnector1">
            <a:avLst/>
          </a:prstGeom>
          <a:ln w="38100">
            <a:solidFill>
              <a:srgbClr val="FFFFFF"/>
            </a:solidFill>
            <a:miter lim="400000"/>
          </a:ln>
        </p:spPr>
      </p:cxnSp>
      <p:cxnSp>
        <p:nvCxnSpPr>
          <p:cNvPr id="205" name="Connection Line"/>
          <p:cNvCxnSpPr>
            <a:stCxn id="202" idx="0"/>
            <a:endCxn id="203" idx="0"/>
          </p:cNvCxnSpPr>
          <p:nvPr/>
        </p:nvCxnSpPr>
        <p:spPr>
          <a:xfrm>
            <a:off x="1514152" y="4062331"/>
            <a:ext cx="1" cy="2844977"/>
          </a:xfrm>
          <a:prstGeom prst="straightConnector1">
            <a:avLst/>
          </a:prstGeom>
          <a:ln w="38100">
            <a:solidFill>
              <a:srgbClr val="FFFFFF"/>
            </a:solidFill>
            <a:miter lim="400000"/>
          </a:ln>
        </p:spPr>
      </p:cxnSp>
      <p:sp>
        <p:nvSpPr>
          <p:cNvPr id="206" name="B"/>
          <p:cNvSpPr/>
          <p:nvPr/>
        </p:nvSpPr>
        <p:spPr>
          <a:xfrm>
            <a:off x="4103808" y="3648437"/>
            <a:ext cx="827788" cy="82778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07" name="D"/>
          <p:cNvSpPr/>
          <p:nvPr/>
        </p:nvSpPr>
        <p:spPr>
          <a:xfrm>
            <a:off x="4103808" y="6493413"/>
            <a:ext cx="827788" cy="82778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cxnSp>
        <p:nvCxnSpPr>
          <p:cNvPr id="208" name="Connection Line"/>
          <p:cNvCxnSpPr>
            <a:stCxn id="207" idx="0"/>
            <a:endCxn id="206" idx="0"/>
          </p:cNvCxnSpPr>
          <p:nvPr/>
        </p:nvCxnSpPr>
        <p:spPr>
          <a:xfrm flipV="1">
            <a:off x="4517702" y="4062331"/>
            <a:ext cx="1" cy="2844977"/>
          </a:xfrm>
          <a:prstGeom prst="straightConnector1">
            <a:avLst/>
          </a:prstGeom>
          <a:ln w="38100">
            <a:solidFill>
              <a:srgbClr val="FFFFFF"/>
            </a:solidFill>
            <a:miter lim="400000"/>
          </a:ln>
        </p:spPr>
      </p:cxnSp>
      <p:cxnSp>
        <p:nvCxnSpPr>
          <p:cNvPr id="209" name="Connection Line"/>
          <p:cNvCxnSpPr>
            <a:stCxn id="206" idx="0"/>
            <a:endCxn id="207" idx="0"/>
          </p:cNvCxnSpPr>
          <p:nvPr/>
        </p:nvCxnSpPr>
        <p:spPr>
          <a:xfrm>
            <a:off x="4517702" y="4062331"/>
            <a:ext cx="1" cy="2844977"/>
          </a:xfrm>
          <a:prstGeom prst="straightConnector1">
            <a:avLst/>
          </a:prstGeom>
          <a:ln w="38100">
            <a:solidFill>
              <a:srgbClr val="FFFFFF"/>
            </a:solidFill>
            <a:miter lim="400000"/>
          </a:ln>
        </p:spPr>
      </p:cxnSp>
      <p:cxnSp>
        <p:nvCxnSpPr>
          <p:cNvPr id="210" name="Connection Line"/>
          <p:cNvCxnSpPr>
            <a:stCxn id="202" idx="0"/>
            <a:endCxn id="206" idx="0"/>
          </p:cNvCxnSpPr>
          <p:nvPr/>
        </p:nvCxnSpPr>
        <p:spPr>
          <a:xfrm>
            <a:off x="1514152" y="4062331"/>
            <a:ext cx="3003551" cy="1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211" name="Connection Line"/>
          <p:cNvCxnSpPr>
            <a:stCxn id="206" idx="0"/>
            <a:endCxn id="202" idx="0"/>
          </p:cNvCxnSpPr>
          <p:nvPr/>
        </p:nvCxnSpPr>
        <p:spPr>
          <a:xfrm flipH="1">
            <a:off x="1514152" y="4062331"/>
            <a:ext cx="3003551" cy="1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212" name="Connection Line"/>
          <p:cNvCxnSpPr>
            <a:stCxn id="203" idx="0"/>
            <a:endCxn id="207" idx="0"/>
          </p:cNvCxnSpPr>
          <p:nvPr/>
        </p:nvCxnSpPr>
        <p:spPr>
          <a:xfrm>
            <a:off x="1514152" y="6907307"/>
            <a:ext cx="3003551" cy="1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213" name="Connection Line"/>
          <p:cNvCxnSpPr>
            <a:stCxn id="207" idx="0"/>
            <a:endCxn id="203" idx="0"/>
          </p:cNvCxnSpPr>
          <p:nvPr/>
        </p:nvCxnSpPr>
        <p:spPr>
          <a:xfrm flipH="1">
            <a:off x="1514152" y="6907307"/>
            <a:ext cx="3003551" cy="1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214" name="Connection Line"/>
          <p:cNvCxnSpPr>
            <a:stCxn id="203" idx="0"/>
            <a:endCxn id="206" idx="0"/>
          </p:cNvCxnSpPr>
          <p:nvPr/>
        </p:nvCxnSpPr>
        <p:spPr>
          <a:xfrm flipV="1">
            <a:off x="1514152" y="4062331"/>
            <a:ext cx="3003551" cy="2844977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215" name="Connection Line"/>
          <p:cNvCxnSpPr>
            <a:stCxn id="206" idx="0"/>
            <a:endCxn id="203" idx="0"/>
          </p:cNvCxnSpPr>
          <p:nvPr/>
        </p:nvCxnSpPr>
        <p:spPr>
          <a:xfrm flipH="1">
            <a:off x="1514152" y="4062331"/>
            <a:ext cx="3003551" cy="2844977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216" name="Connection Line"/>
          <p:cNvCxnSpPr>
            <a:stCxn id="202" idx="0"/>
            <a:endCxn id="207" idx="0"/>
          </p:cNvCxnSpPr>
          <p:nvPr/>
        </p:nvCxnSpPr>
        <p:spPr>
          <a:xfrm>
            <a:off x="1514152" y="4062331"/>
            <a:ext cx="3003551" cy="2844977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217" name="Connection Line"/>
          <p:cNvCxnSpPr>
            <a:stCxn id="207" idx="0"/>
            <a:endCxn id="202" idx="0"/>
          </p:cNvCxnSpPr>
          <p:nvPr/>
        </p:nvCxnSpPr>
        <p:spPr>
          <a:xfrm flipH="1" flipV="1">
            <a:off x="1514152" y="4062331"/>
            <a:ext cx="3003551" cy="2844977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sp>
        <p:nvSpPr>
          <p:cNvPr id="218" name="Line"/>
          <p:cNvSpPr/>
          <p:nvPr/>
        </p:nvSpPr>
        <p:spPr>
          <a:xfrm flipV="1">
            <a:off x="4022457" y="4135372"/>
            <a:ext cx="159061" cy="4935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9" name="Line"/>
          <p:cNvSpPr/>
          <p:nvPr/>
        </p:nvSpPr>
        <p:spPr>
          <a:xfrm flipH="1">
            <a:off x="1844717" y="3971607"/>
            <a:ext cx="145629" cy="3188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0" name="Line"/>
          <p:cNvSpPr/>
          <p:nvPr/>
        </p:nvSpPr>
        <p:spPr>
          <a:xfrm flipV="1">
            <a:off x="4193795" y="4338168"/>
            <a:ext cx="91171" cy="10969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1" name="Line"/>
          <p:cNvSpPr/>
          <p:nvPr/>
        </p:nvSpPr>
        <p:spPr>
          <a:xfrm flipH="1" flipV="1">
            <a:off x="1805290" y="4239743"/>
            <a:ext cx="110494" cy="8729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2" name="Line"/>
          <p:cNvSpPr/>
          <p:nvPr/>
        </p:nvSpPr>
        <p:spPr>
          <a:xfrm flipH="1" flipV="1">
            <a:off x="1576690" y="4404843"/>
            <a:ext cx="18754" cy="13595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3" name="Line"/>
          <p:cNvSpPr/>
          <p:nvPr/>
        </p:nvSpPr>
        <p:spPr>
          <a:xfrm>
            <a:off x="1427168" y="6417225"/>
            <a:ext cx="11721" cy="14240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4" name="Line"/>
          <p:cNvSpPr/>
          <p:nvPr/>
        </p:nvSpPr>
        <p:spPr>
          <a:xfrm flipH="1">
            <a:off x="1727813" y="6518143"/>
            <a:ext cx="94643" cy="11871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5" name="Line"/>
          <p:cNvSpPr/>
          <p:nvPr/>
        </p:nvSpPr>
        <p:spPr>
          <a:xfrm>
            <a:off x="4091124" y="6605597"/>
            <a:ext cx="138590" cy="8523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6" name="Line"/>
          <p:cNvSpPr/>
          <p:nvPr/>
        </p:nvSpPr>
        <p:spPr>
          <a:xfrm flipV="1">
            <a:off x="4011638" y="6968380"/>
            <a:ext cx="151401" cy="1611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7" name="Line"/>
          <p:cNvSpPr/>
          <p:nvPr/>
        </p:nvSpPr>
        <p:spPr>
          <a:xfrm flipH="1">
            <a:off x="1873863" y="6861196"/>
            <a:ext cx="124479" cy="1152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8" name="Line"/>
          <p:cNvSpPr/>
          <p:nvPr/>
        </p:nvSpPr>
        <p:spPr>
          <a:xfrm>
            <a:off x="4430565" y="6416309"/>
            <a:ext cx="24575" cy="12979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9" name="Line"/>
          <p:cNvSpPr/>
          <p:nvPr/>
        </p:nvSpPr>
        <p:spPr>
          <a:xfrm flipH="1" flipV="1">
            <a:off x="4588489" y="4409330"/>
            <a:ext cx="19567" cy="13793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30" name="4"/>
          <p:cNvSpPr txBox="1"/>
          <p:nvPr/>
        </p:nvSpPr>
        <p:spPr>
          <a:xfrm>
            <a:off x="3587531" y="4136079"/>
            <a:ext cx="26722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4</a:t>
            </a:r>
          </a:p>
        </p:txBody>
      </p:sp>
      <p:sp>
        <p:nvSpPr>
          <p:cNvPr id="231" name="9"/>
          <p:cNvSpPr txBox="1"/>
          <p:nvPr/>
        </p:nvSpPr>
        <p:spPr>
          <a:xfrm>
            <a:off x="3602771" y="6295079"/>
            <a:ext cx="26722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9</a:t>
            </a:r>
          </a:p>
        </p:txBody>
      </p:sp>
      <p:sp>
        <p:nvSpPr>
          <p:cNvPr id="232" name="1"/>
          <p:cNvSpPr txBox="1"/>
          <p:nvPr/>
        </p:nvSpPr>
        <p:spPr>
          <a:xfrm>
            <a:off x="1118651" y="5924239"/>
            <a:ext cx="26722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1</a:t>
            </a:r>
          </a:p>
        </p:txBody>
      </p:sp>
      <p:sp>
        <p:nvSpPr>
          <p:cNvPr id="233" name="3"/>
          <p:cNvSpPr txBox="1"/>
          <p:nvPr/>
        </p:nvSpPr>
        <p:spPr>
          <a:xfrm>
            <a:off x="2017812" y="3582358"/>
            <a:ext cx="26722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3</a:t>
            </a:r>
          </a:p>
        </p:txBody>
      </p:sp>
      <p:sp>
        <p:nvSpPr>
          <p:cNvPr id="234" name="6"/>
          <p:cNvSpPr txBox="1"/>
          <p:nvPr/>
        </p:nvSpPr>
        <p:spPr>
          <a:xfrm>
            <a:off x="1829852" y="5903918"/>
            <a:ext cx="26722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6</a:t>
            </a:r>
          </a:p>
        </p:txBody>
      </p:sp>
      <p:sp>
        <p:nvSpPr>
          <p:cNvPr id="235" name="11"/>
          <p:cNvSpPr txBox="1"/>
          <p:nvPr/>
        </p:nvSpPr>
        <p:spPr>
          <a:xfrm>
            <a:off x="4067410" y="5924238"/>
            <a:ext cx="37426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11</a:t>
            </a:r>
          </a:p>
        </p:txBody>
      </p:sp>
      <p:sp>
        <p:nvSpPr>
          <p:cNvPr id="236" name="4"/>
          <p:cNvSpPr txBox="1"/>
          <p:nvPr/>
        </p:nvSpPr>
        <p:spPr>
          <a:xfrm>
            <a:off x="1591092" y="4456118"/>
            <a:ext cx="26722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4</a:t>
            </a:r>
          </a:p>
        </p:txBody>
      </p:sp>
      <p:sp>
        <p:nvSpPr>
          <p:cNvPr id="237" name="1"/>
          <p:cNvSpPr txBox="1"/>
          <p:nvPr/>
        </p:nvSpPr>
        <p:spPr>
          <a:xfrm>
            <a:off x="3999011" y="4517079"/>
            <a:ext cx="26722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1</a:t>
            </a:r>
          </a:p>
        </p:txBody>
      </p:sp>
      <p:sp>
        <p:nvSpPr>
          <p:cNvPr id="238" name="2"/>
          <p:cNvSpPr txBox="1"/>
          <p:nvPr/>
        </p:nvSpPr>
        <p:spPr>
          <a:xfrm>
            <a:off x="3780571" y="6950399"/>
            <a:ext cx="26722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2</a:t>
            </a:r>
          </a:p>
        </p:txBody>
      </p:sp>
      <p:sp>
        <p:nvSpPr>
          <p:cNvPr id="239" name="6"/>
          <p:cNvSpPr txBox="1"/>
          <p:nvPr/>
        </p:nvSpPr>
        <p:spPr>
          <a:xfrm>
            <a:off x="2058451" y="4161478"/>
            <a:ext cx="26722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6</a:t>
            </a:r>
          </a:p>
        </p:txBody>
      </p:sp>
      <p:sp>
        <p:nvSpPr>
          <p:cNvPr id="240" name="5"/>
          <p:cNvSpPr txBox="1"/>
          <p:nvPr/>
        </p:nvSpPr>
        <p:spPr>
          <a:xfrm>
            <a:off x="4612791" y="4456118"/>
            <a:ext cx="26722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5</a:t>
            </a:r>
          </a:p>
        </p:txBody>
      </p:sp>
      <p:sp>
        <p:nvSpPr>
          <p:cNvPr id="241" name="-4"/>
          <p:cNvSpPr txBox="1"/>
          <p:nvPr/>
        </p:nvSpPr>
        <p:spPr>
          <a:xfrm>
            <a:off x="2011571" y="6483038"/>
            <a:ext cx="42014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-4</a:t>
            </a:r>
          </a:p>
        </p:txBody>
      </p:sp>
      <p:sp>
        <p:nvSpPr>
          <p:cNvPr id="242" name="NOTE: In the graph above, it is assumed that the distance from a node to itself is zero. This is why the diagonal is all zeros."/>
          <p:cNvSpPr txBox="1"/>
          <p:nvPr/>
        </p:nvSpPr>
        <p:spPr>
          <a:xfrm>
            <a:off x="251953" y="7813803"/>
            <a:ext cx="12500894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b="1"/>
              <a:t>NOTE</a:t>
            </a:r>
            <a:r>
              <a:t>: In the graph above, it is assumed that </a:t>
            </a:r>
            <a:r>
              <a:rPr b="1"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rPr>
              <a:t>the distance from a node to itself is zero</a:t>
            </a:r>
            <a:r>
              <a:t>.</a:t>
            </a:r>
            <a:r>
              <a:t> This is why the diagonal is all zeros.</a:t>
            </a:r>
          </a:p>
        </p:txBody>
      </p:sp>
      <p:sp>
        <p:nvSpPr>
          <p:cNvPr id="243" name="Line"/>
          <p:cNvSpPr/>
          <p:nvPr/>
        </p:nvSpPr>
        <p:spPr>
          <a:xfrm flipV="1">
            <a:off x="7868122" y="3721660"/>
            <a:ext cx="1" cy="3621796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4" name="Line"/>
          <p:cNvSpPr/>
          <p:nvPr/>
        </p:nvSpPr>
        <p:spPr>
          <a:xfrm flipV="1">
            <a:off x="11681718" y="3721660"/>
            <a:ext cx="1" cy="3621796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5" name="Line"/>
          <p:cNvSpPr/>
          <p:nvPr/>
        </p:nvSpPr>
        <p:spPr>
          <a:xfrm>
            <a:off x="11297632" y="7364621"/>
            <a:ext cx="417093" cy="1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6" name="Line"/>
          <p:cNvSpPr/>
          <p:nvPr/>
        </p:nvSpPr>
        <p:spPr>
          <a:xfrm>
            <a:off x="7834765" y="7364621"/>
            <a:ext cx="417093" cy="1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7" name="Line"/>
          <p:cNvSpPr/>
          <p:nvPr/>
        </p:nvSpPr>
        <p:spPr>
          <a:xfrm>
            <a:off x="11298323" y="3702788"/>
            <a:ext cx="417093" cy="1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8" name="Line"/>
          <p:cNvSpPr/>
          <p:nvPr/>
        </p:nvSpPr>
        <p:spPr>
          <a:xfrm>
            <a:off x="7834765" y="3702788"/>
            <a:ext cx="417093" cy="1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9" name="With FW, the optimal way to represent our graph is with a 2D adjacency matrix m where cell…"/>
          <p:cNvSpPr txBox="1"/>
          <p:nvPr/>
        </p:nvSpPr>
        <p:spPr>
          <a:xfrm>
            <a:off x="210285" y="746808"/>
            <a:ext cx="12584230" cy="250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560831">
              <a:defRPr sz="3455"/>
            </a:pPr>
            <a:r>
              <a:t>With FW, the optimal way to </a:t>
            </a:r>
            <a:r>
              <a:rPr b="1"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rPr>
              <a:t>represent our graph is with a 2D adjacency matrix </a:t>
            </a:r>
            <a:r>
              <a:rPr b="1" i="1"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rPr>
              <a:t>m</a:t>
            </a:r>
            <a:r>
              <a:t> where cell </a:t>
            </a:r>
          </a:p>
          <a:p>
            <a:pPr defTabSz="560831">
              <a:defRPr sz="3455"/>
            </a:pPr>
            <a:r>
              <a:t>m[i][j] represents the edge weight of going from node i to node j.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raph setup"/>
          <p:cNvSpPr txBox="1"/>
          <p:nvPr>
            <p:ph type="title"/>
          </p:nvPr>
        </p:nvSpPr>
        <p:spPr>
          <a:xfrm>
            <a:off x="733092" y="-54666"/>
            <a:ext cx="11538616" cy="970221"/>
          </a:xfrm>
          <a:prstGeom prst="rect">
            <a:avLst/>
          </a:prstGeom>
        </p:spPr>
        <p:txBody>
          <a:bodyPr/>
          <a:lstStyle>
            <a:lvl1pPr defTabSz="426466">
              <a:defRPr b="1" sz="5840"/>
            </a:lvl1pPr>
          </a:lstStyle>
          <a:p>
            <a:pPr/>
            <a:r>
              <a:t>Graph setup</a:t>
            </a:r>
          </a:p>
        </p:txBody>
      </p:sp>
      <p:sp>
        <p:nvSpPr>
          <p:cNvPr id="252" name="If there is no edge from node i to node j then set the edge value for m[i][j] to be positive infinity."/>
          <p:cNvSpPr txBox="1"/>
          <p:nvPr/>
        </p:nvSpPr>
        <p:spPr>
          <a:xfrm>
            <a:off x="-52657" y="635018"/>
            <a:ext cx="12733568" cy="2303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If there is no edge from node i to node j then set the edge value for m[i][j] to be positive infinity.</a:t>
            </a:r>
          </a:p>
        </p:txBody>
      </p:sp>
      <p:graphicFrame>
        <p:nvGraphicFramePr>
          <p:cNvPr id="253" name="Table"/>
          <p:cNvGraphicFramePr/>
          <p:nvPr/>
        </p:nvGraphicFramePr>
        <p:xfrm>
          <a:off x="7668820" y="3026167"/>
          <a:ext cx="4247981" cy="41473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58820"/>
                <a:gridCol w="1058820"/>
                <a:gridCol w="1058820"/>
                <a:gridCol w="1058820"/>
              </a:tblGrid>
              <a:tr h="103365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03365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03365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03365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54" name="Line"/>
          <p:cNvSpPr/>
          <p:nvPr/>
        </p:nvSpPr>
        <p:spPr>
          <a:xfrm flipV="1">
            <a:off x="7868563" y="3282581"/>
            <a:ext cx="1" cy="3621796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5" name="Line"/>
          <p:cNvSpPr/>
          <p:nvPr/>
        </p:nvSpPr>
        <p:spPr>
          <a:xfrm flipV="1">
            <a:off x="11682159" y="3282581"/>
            <a:ext cx="1" cy="3621796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6" name="Line"/>
          <p:cNvSpPr/>
          <p:nvPr/>
        </p:nvSpPr>
        <p:spPr>
          <a:xfrm>
            <a:off x="11298073" y="6874742"/>
            <a:ext cx="417093" cy="1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7" name="Line"/>
          <p:cNvSpPr/>
          <p:nvPr/>
        </p:nvSpPr>
        <p:spPr>
          <a:xfrm>
            <a:off x="7835206" y="6874742"/>
            <a:ext cx="417093" cy="1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8" name="Line"/>
          <p:cNvSpPr/>
          <p:nvPr/>
        </p:nvSpPr>
        <p:spPr>
          <a:xfrm>
            <a:off x="11298764" y="3263709"/>
            <a:ext cx="417093" cy="1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9" name="Line"/>
          <p:cNvSpPr/>
          <p:nvPr/>
        </p:nvSpPr>
        <p:spPr>
          <a:xfrm>
            <a:off x="7835206" y="3263709"/>
            <a:ext cx="417093" cy="1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0" name="A   B   C   D"/>
          <p:cNvSpPr txBox="1"/>
          <p:nvPr/>
        </p:nvSpPr>
        <p:spPr>
          <a:xfrm>
            <a:off x="7997214" y="2599128"/>
            <a:ext cx="369265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A   B   C   D</a:t>
            </a:r>
          </a:p>
        </p:txBody>
      </p:sp>
      <p:sp>
        <p:nvSpPr>
          <p:cNvPr id="261" name="A"/>
          <p:cNvSpPr txBox="1"/>
          <p:nvPr/>
        </p:nvSpPr>
        <p:spPr>
          <a:xfrm>
            <a:off x="7375716" y="3225548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262" name="B"/>
          <p:cNvSpPr txBox="1"/>
          <p:nvPr/>
        </p:nvSpPr>
        <p:spPr>
          <a:xfrm>
            <a:off x="7375716" y="4256788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263" name="C"/>
          <p:cNvSpPr txBox="1"/>
          <p:nvPr/>
        </p:nvSpPr>
        <p:spPr>
          <a:xfrm>
            <a:off x="7375716" y="5288028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</a:p>
        </p:txBody>
      </p:sp>
      <p:sp>
        <p:nvSpPr>
          <p:cNvPr id="264" name="D"/>
          <p:cNvSpPr txBox="1"/>
          <p:nvPr/>
        </p:nvSpPr>
        <p:spPr>
          <a:xfrm>
            <a:off x="7375716" y="6319267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</a:t>
            </a:r>
          </a:p>
        </p:txBody>
      </p:sp>
      <p:sp>
        <p:nvSpPr>
          <p:cNvPr id="265" name="Line"/>
          <p:cNvSpPr/>
          <p:nvPr/>
        </p:nvSpPr>
        <p:spPr>
          <a:xfrm>
            <a:off x="5397170" y="5043600"/>
            <a:ext cx="1456506" cy="1"/>
          </a:xfrm>
          <a:prstGeom prst="line">
            <a:avLst/>
          </a:prstGeom>
          <a:ln w="1270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6" name="A"/>
          <p:cNvSpPr/>
          <p:nvPr/>
        </p:nvSpPr>
        <p:spPr>
          <a:xfrm>
            <a:off x="1100699" y="3209358"/>
            <a:ext cx="827788" cy="82778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67" name="C"/>
          <p:cNvSpPr/>
          <p:nvPr/>
        </p:nvSpPr>
        <p:spPr>
          <a:xfrm>
            <a:off x="1100699" y="6054334"/>
            <a:ext cx="827788" cy="82778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cxnSp>
        <p:nvCxnSpPr>
          <p:cNvPr id="268" name="Connection Line"/>
          <p:cNvCxnSpPr>
            <a:stCxn id="267" idx="0"/>
            <a:endCxn id="266" idx="0"/>
          </p:cNvCxnSpPr>
          <p:nvPr/>
        </p:nvCxnSpPr>
        <p:spPr>
          <a:xfrm flipV="1">
            <a:off x="1514593" y="3623252"/>
            <a:ext cx="1" cy="2844977"/>
          </a:xfrm>
          <a:prstGeom prst="straightConnector1">
            <a:avLst/>
          </a:prstGeom>
          <a:ln w="38100">
            <a:solidFill>
              <a:srgbClr val="FFFFFF"/>
            </a:solidFill>
            <a:miter lim="400000"/>
          </a:ln>
        </p:spPr>
      </p:cxnSp>
      <p:cxnSp>
        <p:nvCxnSpPr>
          <p:cNvPr id="269" name="Connection Line"/>
          <p:cNvCxnSpPr>
            <a:stCxn id="266" idx="0"/>
            <a:endCxn id="267" idx="0"/>
          </p:cNvCxnSpPr>
          <p:nvPr/>
        </p:nvCxnSpPr>
        <p:spPr>
          <a:xfrm>
            <a:off x="1514593" y="3623252"/>
            <a:ext cx="1" cy="2844977"/>
          </a:xfrm>
          <a:prstGeom prst="straightConnector1">
            <a:avLst/>
          </a:prstGeom>
          <a:ln w="38100">
            <a:solidFill>
              <a:srgbClr val="FFFFFF"/>
            </a:solidFill>
            <a:miter lim="400000"/>
          </a:ln>
        </p:spPr>
      </p:cxnSp>
      <p:sp>
        <p:nvSpPr>
          <p:cNvPr id="270" name="B"/>
          <p:cNvSpPr/>
          <p:nvPr/>
        </p:nvSpPr>
        <p:spPr>
          <a:xfrm>
            <a:off x="4104249" y="3209358"/>
            <a:ext cx="827788" cy="82778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71" name="D"/>
          <p:cNvSpPr/>
          <p:nvPr/>
        </p:nvSpPr>
        <p:spPr>
          <a:xfrm>
            <a:off x="4104249" y="6054334"/>
            <a:ext cx="827788" cy="82778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cxnSp>
        <p:nvCxnSpPr>
          <p:cNvPr id="272" name="Connection Line"/>
          <p:cNvCxnSpPr>
            <a:stCxn id="270" idx="0"/>
            <a:endCxn id="266" idx="0"/>
          </p:cNvCxnSpPr>
          <p:nvPr/>
        </p:nvCxnSpPr>
        <p:spPr>
          <a:xfrm flipH="1">
            <a:off x="1514593" y="3623252"/>
            <a:ext cx="3003550" cy="1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273" name="Connection Line"/>
          <p:cNvCxnSpPr>
            <a:stCxn id="271" idx="0"/>
            <a:endCxn id="267" idx="0"/>
          </p:cNvCxnSpPr>
          <p:nvPr/>
        </p:nvCxnSpPr>
        <p:spPr>
          <a:xfrm flipH="1">
            <a:off x="1514593" y="6468228"/>
            <a:ext cx="3003550" cy="1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274" name="Connection Line"/>
          <p:cNvCxnSpPr>
            <a:stCxn id="267" idx="0"/>
            <a:endCxn id="270" idx="0"/>
          </p:cNvCxnSpPr>
          <p:nvPr/>
        </p:nvCxnSpPr>
        <p:spPr>
          <a:xfrm flipV="1">
            <a:off x="1514593" y="3623252"/>
            <a:ext cx="3003550" cy="2844977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275" name="Connection Line"/>
          <p:cNvCxnSpPr>
            <a:stCxn id="270" idx="0"/>
            <a:endCxn id="267" idx="0"/>
          </p:cNvCxnSpPr>
          <p:nvPr/>
        </p:nvCxnSpPr>
        <p:spPr>
          <a:xfrm flipH="1">
            <a:off x="1514593" y="3623252"/>
            <a:ext cx="3003550" cy="2844977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sp>
        <p:nvSpPr>
          <p:cNvPr id="276" name="Line"/>
          <p:cNvSpPr/>
          <p:nvPr/>
        </p:nvSpPr>
        <p:spPr>
          <a:xfrm flipV="1">
            <a:off x="4022897" y="3696293"/>
            <a:ext cx="159061" cy="4935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7" name="Line"/>
          <p:cNvSpPr/>
          <p:nvPr/>
        </p:nvSpPr>
        <p:spPr>
          <a:xfrm flipV="1">
            <a:off x="4194236" y="3899089"/>
            <a:ext cx="91171" cy="10969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8" name="Line"/>
          <p:cNvSpPr/>
          <p:nvPr/>
        </p:nvSpPr>
        <p:spPr>
          <a:xfrm flipH="1" flipV="1">
            <a:off x="1577131" y="3965764"/>
            <a:ext cx="18754" cy="13595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9" name="Line"/>
          <p:cNvSpPr/>
          <p:nvPr/>
        </p:nvSpPr>
        <p:spPr>
          <a:xfrm>
            <a:off x="1427609" y="5978146"/>
            <a:ext cx="11721" cy="14240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0" name="Line"/>
          <p:cNvSpPr/>
          <p:nvPr/>
        </p:nvSpPr>
        <p:spPr>
          <a:xfrm flipH="1">
            <a:off x="1728254" y="6079064"/>
            <a:ext cx="94643" cy="11871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1" name="Line"/>
          <p:cNvSpPr/>
          <p:nvPr/>
        </p:nvSpPr>
        <p:spPr>
          <a:xfrm flipV="1">
            <a:off x="4012079" y="6529300"/>
            <a:ext cx="151401" cy="1611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2" name="4"/>
          <p:cNvSpPr txBox="1"/>
          <p:nvPr/>
        </p:nvSpPr>
        <p:spPr>
          <a:xfrm>
            <a:off x="3587972" y="3697000"/>
            <a:ext cx="26722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4</a:t>
            </a:r>
          </a:p>
        </p:txBody>
      </p:sp>
      <p:sp>
        <p:nvSpPr>
          <p:cNvPr id="283" name="1"/>
          <p:cNvSpPr txBox="1"/>
          <p:nvPr/>
        </p:nvSpPr>
        <p:spPr>
          <a:xfrm>
            <a:off x="1119092" y="5485160"/>
            <a:ext cx="26722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1</a:t>
            </a:r>
          </a:p>
        </p:txBody>
      </p:sp>
      <p:sp>
        <p:nvSpPr>
          <p:cNvPr id="284" name="6"/>
          <p:cNvSpPr txBox="1"/>
          <p:nvPr/>
        </p:nvSpPr>
        <p:spPr>
          <a:xfrm>
            <a:off x="1830293" y="5464839"/>
            <a:ext cx="26722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6</a:t>
            </a:r>
          </a:p>
        </p:txBody>
      </p:sp>
      <p:sp>
        <p:nvSpPr>
          <p:cNvPr id="285" name="4"/>
          <p:cNvSpPr txBox="1"/>
          <p:nvPr/>
        </p:nvSpPr>
        <p:spPr>
          <a:xfrm>
            <a:off x="1591533" y="4017039"/>
            <a:ext cx="26722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4</a:t>
            </a:r>
          </a:p>
        </p:txBody>
      </p:sp>
      <p:sp>
        <p:nvSpPr>
          <p:cNvPr id="286" name="1"/>
          <p:cNvSpPr txBox="1"/>
          <p:nvPr/>
        </p:nvSpPr>
        <p:spPr>
          <a:xfrm>
            <a:off x="3999451" y="4078000"/>
            <a:ext cx="26722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1</a:t>
            </a:r>
          </a:p>
        </p:txBody>
      </p:sp>
      <p:sp>
        <p:nvSpPr>
          <p:cNvPr id="287" name="2"/>
          <p:cNvSpPr txBox="1"/>
          <p:nvPr/>
        </p:nvSpPr>
        <p:spPr>
          <a:xfrm>
            <a:off x="3781011" y="6511319"/>
            <a:ext cx="26722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raph setup"/>
          <p:cNvSpPr txBox="1"/>
          <p:nvPr>
            <p:ph type="title"/>
          </p:nvPr>
        </p:nvSpPr>
        <p:spPr>
          <a:xfrm>
            <a:off x="733092" y="-54666"/>
            <a:ext cx="11538616" cy="970221"/>
          </a:xfrm>
          <a:prstGeom prst="rect">
            <a:avLst/>
          </a:prstGeom>
        </p:spPr>
        <p:txBody>
          <a:bodyPr/>
          <a:lstStyle>
            <a:lvl1pPr defTabSz="426466">
              <a:defRPr b="1" sz="5840"/>
            </a:lvl1pPr>
          </a:lstStyle>
          <a:p>
            <a:pPr/>
            <a:r>
              <a:t>Graph setup</a:t>
            </a:r>
          </a:p>
        </p:txBody>
      </p:sp>
      <p:graphicFrame>
        <p:nvGraphicFramePr>
          <p:cNvPr id="290" name="Table"/>
          <p:cNvGraphicFramePr/>
          <p:nvPr/>
        </p:nvGraphicFramePr>
        <p:xfrm>
          <a:off x="7668820" y="3026167"/>
          <a:ext cx="4247981" cy="41473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58820"/>
                <a:gridCol w="1058820"/>
                <a:gridCol w="1058820"/>
                <a:gridCol w="1058820"/>
              </a:tblGrid>
              <a:tr h="103365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03365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03365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03365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91" name="A   B   C   D"/>
          <p:cNvSpPr txBox="1"/>
          <p:nvPr/>
        </p:nvSpPr>
        <p:spPr>
          <a:xfrm>
            <a:off x="7997214" y="2599128"/>
            <a:ext cx="369265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A   B   C   D</a:t>
            </a:r>
          </a:p>
        </p:txBody>
      </p:sp>
      <p:sp>
        <p:nvSpPr>
          <p:cNvPr id="292" name="A"/>
          <p:cNvSpPr txBox="1"/>
          <p:nvPr/>
        </p:nvSpPr>
        <p:spPr>
          <a:xfrm>
            <a:off x="7375716" y="3225548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293" name="B"/>
          <p:cNvSpPr txBox="1"/>
          <p:nvPr/>
        </p:nvSpPr>
        <p:spPr>
          <a:xfrm>
            <a:off x="7375716" y="4256788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294" name="C"/>
          <p:cNvSpPr txBox="1"/>
          <p:nvPr/>
        </p:nvSpPr>
        <p:spPr>
          <a:xfrm>
            <a:off x="7375716" y="5288028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</a:p>
        </p:txBody>
      </p:sp>
      <p:sp>
        <p:nvSpPr>
          <p:cNvPr id="295" name="D"/>
          <p:cNvSpPr txBox="1"/>
          <p:nvPr/>
        </p:nvSpPr>
        <p:spPr>
          <a:xfrm>
            <a:off x="7375716" y="6319267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</a:t>
            </a:r>
          </a:p>
        </p:txBody>
      </p:sp>
      <p:sp>
        <p:nvSpPr>
          <p:cNvPr id="296" name="Line"/>
          <p:cNvSpPr/>
          <p:nvPr/>
        </p:nvSpPr>
        <p:spPr>
          <a:xfrm>
            <a:off x="5397170" y="5043600"/>
            <a:ext cx="1456506" cy="1"/>
          </a:xfrm>
          <a:prstGeom prst="line">
            <a:avLst/>
          </a:prstGeom>
          <a:ln w="1270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7" name="A"/>
          <p:cNvSpPr/>
          <p:nvPr/>
        </p:nvSpPr>
        <p:spPr>
          <a:xfrm>
            <a:off x="1100699" y="3209358"/>
            <a:ext cx="827788" cy="82778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98" name="C"/>
          <p:cNvSpPr/>
          <p:nvPr/>
        </p:nvSpPr>
        <p:spPr>
          <a:xfrm>
            <a:off x="1100699" y="6054334"/>
            <a:ext cx="827788" cy="82778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cxnSp>
        <p:nvCxnSpPr>
          <p:cNvPr id="299" name="Connection Line"/>
          <p:cNvCxnSpPr>
            <a:stCxn id="298" idx="0"/>
            <a:endCxn id="297" idx="0"/>
          </p:cNvCxnSpPr>
          <p:nvPr/>
        </p:nvCxnSpPr>
        <p:spPr>
          <a:xfrm flipV="1">
            <a:off x="1514593" y="3623252"/>
            <a:ext cx="1" cy="2844977"/>
          </a:xfrm>
          <a:prstGeom prst="straightConnector1">
            <a:avLst/>
          </a:prstGeom>
          <a:ln w="38100">
            <a:solidFill>
              <a:srgbClr val="FFFFFF"/>
            </a:solidFill>
            <a:miter lim="400000"/>
          </a:ln>
        </p:spPr>
      </p:cxnSp>
      <p:cxnSp>
        <p:nvCxnSpPr>
          <p:cNvPr id="300" name="Connection Line"/>
          <p:cNvCxnSpPr>
            <a:stCxn id="297" idx="0"/>
            <a:endCxn id="298" idx="0"/>
          </p:cNvCxnSpPr>
          <p:nvPr/>
        </p:nvCxnSpPr>
        <p:spPr>
          <a:xfrm>
            <a:off x="1514593" y="3623252"/>
            <a:ext cx="1" cy="2844977"/>
          </a:xfrm>
          <a:prstGeom prst="straightConnector1">
            <a:avLst/>
          </a:prstGeom>
          <a:ln w="38100">
            <a:solidFill>
              <a:srgbClr val="FFFFFF"/>
            </a:solidFill>
            <a:miter lim="400000"/>
          </a:ln>
        </p:spPr>
      </p:cxnSp>
      <p:sp>
        <p:nvSpPr>
          <p:cNvPr id="301" name="B"/>
          <p:cNvSpPr/>
          <p:nvPr/>
        </p:nvSpPr>
        <p:spPr>
          <a:xfrm>
            <a:off x="4104249" y="3209358"/>
            <a:ext cx="827788" cy="82778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02" name="D"/>
          <p:cNvSpPr/>
          <p:nvPr/>
        </p:nvSpPr>
        <p:spPr>
          <a:xfrm>
            <a:off x="4104249" y="6054334"/>
            <a:ext cx="827788" cy="82778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cxnSp>
        <p:nvCxnSpPr>
          <p:cNvPr id="303" name="Connection Line"/>
          <p:cNvCxnSpPr>
            <a:stCxn id="301" idx="0"/>
            <a:endCxn id="297" idx="0"/>
          </p:cNvCxnSpPr>
          <p:nvPr/>
        </p:nvCxnSpPr>
        <p:spPr>
          <a:xfrm flipH="1">
            <a:off x="1514593" y="3623252"/>
            <a:ext cx="3003550" cy="1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304" name="Connection Line"/>
          <p:cNvCxnSpPr>
            <a:stCxn id="302" idx="0"/>
            <a:endCxn id="298" idx="0"/>
          </p:cNvCxnSpPr>
          <p:nvPr/>
        </p:nvCxnSpPr>
        <p:spPr>
          <a:xfrm flipH="1">
            <a:off x="1514593" y="6468228"/>
            <a:ext cx="3003550" cy="1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305" name="Connection Line"/>
          <p:cNvCxnSpPr>
            <a:stCxn id="298" idx="0"/>
            <a:endCxn id="301" idx="0"/>
          </p:cNvCxnSpPr>
          <p:nvPr/>
        </p:nvCxnSpPr>
        <p:spPr>
          <a:xfrm flipV="1">
            <a:off x="1514593" y="3623252"/>
            <a:ext cx="3003550" cy="2844977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306" name="Connection Line"/>
          <p:cNvCxnSpPr>
            <a:stCxn id="301" idx="0"/>
            <a:endCxn id="298" idx="0"/>
          </p:cNvCxnSpPr>
          <p:nvPr/>
        </p:nvCxnSpPr>
        <p:spPr>
          <a:xfrm flipH="1">
            <a:off x="1514593" y="3623252"/>
            <a:ext cx="3003550" cy="2844977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sp>
        <p:nvSpPr>
          <p:cNvPr id="307" name="Line"/>
          <p:cNvSpPr/>
          <p:nvPr/>
        </p:nvSpPr>
        <p:spPr>
          <a:xfrm flipV="1">
            <a:off x="4022897" y="3696293"/>
            <a:ext cx="159061" cy="4935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08" name="Line"/>
          <p:cNvSpPr/>
          <p:nvPr/>
        </p:nvSpPr>
        <p:spPr>
          <a:xfrm flipV="1">
            <a:off x="4194236" y="3899089"/>
            <a:ext cx="91171" cy="10969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09" name="Line"/>
          <p:cNvSpPr/>
          <p:nvPr/>
        </p:nvSpPr>
        <p:spPr>
          <a:xfrm flipH="1" flipV="1">
            <a:off x="1577131" y="3965764"/>
            <a:ext cx="18754" cy="13595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10" name="Line"/>
          <p:cNvSpPr/>
          <p:nvPr/>
        </p:nvSpPr>
        <p:spPr>
          <a:xfrm>
            <a:off x="1427609" y="5978146"/>
            <a:ext cx="11721" cy="14240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11" name="Line"/>
          <p:cNvSpPr/>
          <p:nvPr/>
        </p:nvSpPr>
        <p:spPr>
          <a:xfrm flipH="1">
            <a:off x="1728254" y="6079064"/>
            <a:ext cx="94643" cy="11871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12" name="Line"/>
          <p:cNvSpPr/>
          <p:nvPr/>
        </p:nvSpPr>
        <p:spPr>
          <a:xfrm flipV="1">
            <a:off x="4012079" y="6529300"/>
            <a:ext cx="151401" cy="1611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13" name="4"/>
          <p:cNvSpPr txBox="1"/>
          <p:nvPr/>
        </p:nvSpPr>
        <p:spPr>
          <a:xfrm>
            <a:off x="3587972" y="3697000"/>
            <a:ext cx="26722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4</a:t>
            </a:r>
          </a:p>
        </p:txBody>
      </p:sp>
      <p:sp>
        <p:nvSpPr>
          <p:cNvPr id="314" name="1"/>
          <p:cNvSpPr txBox="1"/>
          <p:nvPr/>
        </p:nvSpPr>
        <p:spPr>
          <a:xfrm>
            <a:off x="1119092" y="5485160"/>
            <a:ext cx="26722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1</a:t>
            </a:r>
          </a:p>
        </p:txBody>
      </p:sp>
      <p:sp>
        <p:nvSpPr>
          <p:cNvPr id="315" name="6"/>
          <p:cNvSpPr txBox="1"/>
          <p:nvPr/>
        </p:nvSpPr>
        <p:spPr>
          <a:xfrm>
            <a:off x="1830293" y="5464839"/>
            <a:ext cx="26722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6</a:t>
            </a:r>
          </a:p>
        </p:txBody>
      </p:sp>
      <p:sp>
        <p:nvSpPr>
          <p:cNvPr id="316" name="4"/>
          <p:cNvSpPr txBox="1"/>
          <p:nvPr/>
        </p:nvSpPr>
        <p:spPr>
          <a:xfrm>
            <a:off x="1591533" y="4017039"/>
            <a:ext cx="26722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4</a:t>
            </a:r>
          </a:p>
        </p:txBody>
      </p:sp>
      <p:sp>
        <p:nvSpPr>
          <p:cNvPr id="317" name="1"/>
          <p:cNvSpPr txBox="1"/>
          <p:nvPr/>
        </p:nvSpPr>
        <p:spPr>
          <a:xfrm>
            <a:off x="3999451" y="4078000"/>
            <a:ext cx="26722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1</a:t>
            </a:r>
          </a:p>
        </p:txBody>
      </p:sp>
      <p:sp>
        <p:nvSpPr>
          <p:cNvPr id="318" name="2"/>
          <p:cNvSpPr txBox="1"/>
          <p:nvPr/>
        </p:nvSpPr>
        <p:spPr>
          <a:xfrm>
            <a:off x="3781011" y="6511319"/>
            <a:ext cx="26722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2</a:t>
            </a:r>
          </a:p>
        </p:txBody>
      </p:sp>
      <p:sp>
        <p:nvSpPr>
          <p:cNvPr id="319" name="IMPORTANT: If your programming language does not support a special constant for +∞ such that ∞ + ∞ = ∞ and x + ∞ = ∞ then avoid using 231-1 as infinity! This will cause integer overflow; prefer to use a large constant such as 107 instead."/>
          <p:cNvSpPr txBox="1"/>
          <p:nvPr/>
        </p:nvSpPr>
        <p:spPr>
          <a:xfrm>
            <a:off x="0" y="7153666"/>
            <a:ext cx="13004801" cy="2397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578358">
              <a:defRPr sz="3168"/>
            </a:pP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IMPORTANT</a:t>
            </a:r>
            <a:r>
              <a:t>: If your programming language does not support a special constant for +∞ such that ∞ + ∞ = ∞ and x + ∞ = ∞ then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avoid</a:t>
            </a:r>
            <a:r>
              <a:t>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using 2</a:t>
            </a:r>
            <a:r>
              <a:rPr b="1" baseline="31999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31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-1 as infinity</a:t>
            </a:r>
            <a:r>
              <a:t>! This will cause integer overflow; prefer to use a large constant such as 10</a:t>
            </a:r>
            <a:r>
              <a:rPr baseline="31999"/>
              <a:t>7</a:t>
            </a:r>
            <a:r>
              <a:t> instead.</a:t>
            </a:r>
          </a:p>
        </p:txBody>
      </p:sp>
      <p:sp>
        <p:nvSpPr>
          <p:cNvPr id="320" name="Line"/>
          <p:cNvSpPr/>
          <p:nvPr/>
        </p:nvSpPr>
        <p:spPr>
          <a:xfrm flipV="1">
            <a:off x="7868563" y="3282581"/>
            <a:ext cx="1" cy="3621796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21" name="Line"/>
          <p:cNvSpPr/>
          <p:nvPr/>
        </p:nvSpPr>
        <p:spPr>
          <a:xfrm flipV="1">
            <a:off x="11682159" y="3282581"/>
            <a:ext cx="1" cy="3621796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22" name="Line"/>
          <p:cNvSpPr/>
          <p:nvPr/>
        </p:nvSpPr>
        <p:spPr>
          <a:xfrm>
            <a:off x="11298073" y="6874742"/>
            <a:ext cx="417093" cy="1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23" name="Line"/>
          <p:cNvSpPr/>
          <p:nvPr/>
        </p:nvSpPr>
        <p:spPr>
          <a:xfrm>
            <a:off x="7835206" y="6874742"/>
            <a:ext cx="417093" cy="1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24" name="Line"/>
          <p:cNvSpPr/>
          <p:nvPr/>
        </p:nvSpPr>
        <p:spPr>
          <a:xfrm>
            <a:off x="11298764" y="3263709"/>
            <a:ext cx="417093" cy="1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25" name="Line"/>
          <p:cNvSpPr/>
          <p:nvPr/>
        </p:nvSpPr>
        <p:spPr>
          <a:xfrm>
            <a:off x="7835206" y="3263709"/>
            <a:ext cx="417093" cy="1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26" name="If there is no edge from node i to node j then set the edge value for m[i][j] to be positive infinity."/>
          <p:cNvSpPr txBox="1"/>
          <p:nvPr/>
        </p:nvSpPr>
        <p:spPr>
          <a:xfrm>
            <a:off x="-52657" y="635018"/>
            <a:ext cx="12733568" cy="2303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If there is no edge from node i to node j then set the edge value for </a:t>
            </a:r>
            <a:r>
              <a:t>m[i][j]</a:t>
            </a:r>
            <a:r>
              <a:t> to be positive infinity.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he main idea behind the Floyd-Warshall algorithm is to gradually build up all intermediate routes between nodes i and j to find the optimal path."/>
          <p:cNvSpPr txBox="1"/>
          <p:nvPr/>
        </p:nvSpPr>
        <p:spPr>
          <a:xfrm>
            <a:off x="753851" y="241299"/>
            <a:ext cx="11497098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The main idea behind the Floyd-Warshall algorithm is to gradually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build up</a:t>
            </a:r>
            <a:r>
              <a:t>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all intermediate routes between nodes i and j</a:t>
            </a:r>
            <a:r>
              <a:t> to find the optimal path.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C78630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enlo"/>
        <a:ea typeface="Menlo"/>
        <a:cs typeface="Menlo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normAutofit fontScale="100000" lnSpcReduction="0"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Menl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C78630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enlo"/>
        <a:ea typeface="Menlo"/>
        <a:cs typeface="Menlo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normAutofit fontScale="100000" lnSpcReduction="0"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Menl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