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comments/comment1.xml" ContentType="application/vnd.openxmlformats-officedocument.presentationml.comments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 Fiset" initials="W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comments" Target="comments/comment1.xml"/><Relationship Id="rId124" Type="http://schemas.openxmlformats.org/officeDocument/2006/relationships/slide" Target="slides/slide116.xml"/><Relationship Id="rId125" Type="http://schemas.openxmlformats.org/officeDocument/2006/relationships/slide" Target="slides/slide117.xml"/><Relationship Id="rId126" Type="http://schemas.openxmlformats.org/officeDocument/2006/relationships/slide" Target="slides/slide118.xml"/><Relationship Id="rId127" Type="http://schemas.openxmlformats.org/officeDocument/2006/relationships/slide" Target="slides/slide119.xml"/><Relationship Id="rId128" Type="http://schemas.openxmlformats.org/officeDocument/2006/relationships/slide" Target="slides/slide120.xml"/><Relationship Id="rId129" Type="http://schemas.openxmlformats.org/officeDocument/2006/relationships/slide" Target="slides/slide121.xml"/><Relationship Id="rId130" Type="http://schemas.openxmlformats.org/officeDocument/2006/relationships/slide" Target="slides/slide122.xml"/><Relationship Id="rId131" Type="http://schemas.openxmlformats.org/officeDocument/2006/relationships/slide" Target="slides/slide123.xml"/><Relationship Id="rId132" Type="http://schemas.openxmlformats.org/officeDocument/2006/relationships/slide" Target="slides/slide124.xml"/><Relationship Id="rId133" Type="http://schemas.openxmlformats.org/officeDocument/2006/relationships/slide" Target="slides/slide125.xml"/><Relationship Id="rId134" Type="http://schemas.openxmlformats.org/officeDocument/2006/relationships/slide" Target="slides/slide126.xml"/><Relationship Id="rId135" Type="http://schemas.openxmlformats.org/officeDocument/2006/relationships/slide" Target="slides/slide127.xml"/><Relationship Id="rId136" Type="http://schemas.openxmlformats.org/officeDocument/2006/relationships/slide" Target="slides/slide128.xml"/><Relationship Id="rId137" Type="http://schemas.openxmlformats.org/officeDocument/2006/relationships/slide" Target="slides/slide129.xml"/><Relationship Id="rId138" Type="http://schemas.openxmlformats.org/officeDocument/2006/relationships/slide" Target="slides/slide130.xml"/><Relationship Id="rId139" Type="http://schemas.openxmlformats.org/officeDocument/2006/relationships/slide" Target="slides/slide131.xml"/><Relationship Id="rId140" Type="http://schemas.openxmlformats.org/officeDocument/2006/relationships/slide" Target="slides/slide132.xml"/><Relationship Id="rId141" Type="http://schemas.openxmlformats.org/officeDocument/2006/relationships/slide" Target="slides/slide133.xml"/><Relationship Id="rId142" Type="http://schemas.openxmlformats.org/officeDocument/2006/relationships/slide" Target="slides/slide134.xml"/><Relationship Id="rId143" Type="http://schemas.openxmlformats.org/officeDocument/2006/relationships/slide" Target="slides/slide13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2-10T14:13:41.198" idx="1">
    <p:pos x="4097" y="2179"/>
    <p:text>Note that here were not done visiting all the nodes neighbours so we cannot yet check if this node marks the end of a completed SCC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19500"/>
            <a:ext cx="10464800" cy="168547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b="0"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165100"/>
            <a:ext cx="11099800" cy="1259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williamfiset/algorithms" TargetMode="External"/><Relationship Id="rId3" Type="http://schemas.openxmlformats.org/officeDocument/2006/relationships/image" Target="../media/image1.png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github.com/williamfiset/algorithms" TargetMode="External"/><Relationship Id="rId3" Type="http://schemas.openxmlformats.org/officeDocument/2006/relationships/image" Target="../media/image1.png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arjan’s Algorithm for Finding Strongly Connected Components"/>
          <p:cNvSpPr txBox="1"/>
          <p:nvPr>
            <p:ph type="ctrTitle"/>
          </p:nvPr>
        </p:nvSpPr>
        <p:spPr>
          <a:xfrm>
            <a:off x="603352" y="1029304"/>
            <a:ext cx="11798096" cy="4571396"/>
          </a:xfrm>
          <a:prstGeom prst="rect">
            <a:avLst/>
          </a:prstGeom>
        </p:spPr>
        <p:txBody>
          <a:bodyPr/>
          <a:lstStyle>
            <a:lvl1pPr defTabSz="531622">
              <a:defRPr sz="7644"/>
            </a:lvl1pPr>
          </a:lstStyle>
          <a:p>
            <a:pPr/>
            <a:r>
              <a:t>Tarjan’s Algorithm for Finding Strongly Connected Components</a:t>
            </a:r>
          </a:p>
        </p:txBody>
      </p:sp>
      <p:sp>
        <p:nvSpPr>
          <p:cNvPr id="120" name="William Fiset"/>
          <p:cNvSpPr txBox="1"/>
          <p:nvPr>
            <p:ph type="subTitle" sz="quarter" idx="1"/>
          </p:nvPr>
        </p:nvSpPr>
        <p:spPr>
          <a:xfrm>
            <a:off x="1270000" y="7625234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William Fiset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76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359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0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61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3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3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4" name="4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65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8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9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4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77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068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051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052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Circle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81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82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66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069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graphicFrame>
        <p:nvGraphicFramePr>
          <p:cNvPr id="3070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71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072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073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074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075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076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077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078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07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80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102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085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086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88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Circle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17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18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00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103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04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graphicFrame>
        <p:nvGraphicFramePr>
          <p:cNvPr id="3105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06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07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108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109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110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111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112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113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114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15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116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138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121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22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24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Circle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55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56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36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139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40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141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42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graphicFrame>
        <p:nvGraphicFramePr>
          <p:cNvPr id="3143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44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45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146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147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148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149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150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151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152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53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154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176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159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60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62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65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95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96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74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177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78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179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180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81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graphicFrame>
        <p:nvGraphicFramePr>
          <p:cNvPr id="3182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83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184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185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186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187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188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189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190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191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92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193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94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216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199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200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02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05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33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34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14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217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218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219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220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21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222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223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224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225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226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227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228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22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30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231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2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254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237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238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40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41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43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73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74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52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255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256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257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258" name="3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graphicFrame>
        <p:nvGraphicFramePr>
          <p:cNvPr id="3259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60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261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262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263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264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265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266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267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268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69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270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71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72" name="3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294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277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278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80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81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83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13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14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92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295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296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297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298" name="3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graphicFrame>
        <p:nvGraphicFramePr>
          <p:cNvPr id="3299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00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301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302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303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304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305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306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307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308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09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310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11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12" name="3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334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317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318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20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21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23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54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55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32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335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336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337" name="lowlink[3] = min(lowlink[3], lowlink[2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lowlink[3] = min(lowlink[3], lowlink[2])</a:t>
            </a:r>
          </a:p>
          <a:p>
            <a:pPr algn="l"/>
            <a:r>
              <a:t>           = 2</a:t>
            </a:r>
          </a:p>
        </p:txBody>
      </p:sp>
      <p:graphicFrame>
        <p:nvGraphicFramePr>
          <p:cNvPr id="3338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39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340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341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342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343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344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345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346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347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348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34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50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351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52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53" name="3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375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358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359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61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62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64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94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95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73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376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377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378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379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380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381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382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383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384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385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386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387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388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38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90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391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92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93" name="3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415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398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399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01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02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04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5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36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13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416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417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418" name="lowlink[2] = min(lowlink[2], lowlink[3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lowlink[2] = min(lowlink[2], lowlink[3])</a:t>
            </a:r>
          </a:p>
          <a:p>
            <a:pPr algn="l"/>
            <a:r>
              <a:t>           = 2</a:t>
            </a:r>
          </a:p>
        </p:txBody>
      </p:sp>
      <p:graphicFrame>
        <p:nvGraphicFramePr>
          <p:cNvPr id="3419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20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421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422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423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424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425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426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427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428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429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430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31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432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33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34" name="3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99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382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3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4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3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6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7" name="4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1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2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7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00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8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456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439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40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42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43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45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6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77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54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457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458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459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60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461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462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463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464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465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466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467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468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469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470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71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472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73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74" name="3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75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497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480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81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83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84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86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15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16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495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498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499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500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01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502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03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504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505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506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507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508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509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510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11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12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513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14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536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519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520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22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23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25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54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55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34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537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538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539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40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541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42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543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544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545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546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547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548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549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50" name="Node 2 is not on stack so don’t min with its low-link value."/>
          <p:cNvSpPr txBox="1"/>
          <p:nvPr/>
        </p:nvSpPr>
        <p:spPr>
          <a:xfrm>
            <a:off x="1689510" y="82296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Node 2 is not on stack so don’t min with its low-link value.</a:t>
            </a:r>
          </a:p>
        </p:txBody>
      </p:sp>
      <p:sp>
        <p:nvSpPr>
          <p:cNvPr id="3551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52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553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575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558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559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61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62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64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93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94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73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576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577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578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79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580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81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582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583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584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585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586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587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588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58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90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591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92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614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597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598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00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01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03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31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632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612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615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616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617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18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619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620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621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622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623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624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625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626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627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628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29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630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652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635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636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38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39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41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69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670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650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653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654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655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56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657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658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659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660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661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662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663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664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665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666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67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668" name="Node 1 is not on stack so don’t min with its low-link value."/>
          <p:cNvSpPr txBox="1"/>
          <p:nvPr/>
        </p:nvSpPr>
        <p:spPr>
          <a:xfrm>
            <a:off x="1689510" y="82296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Node 1 is not on stack so don’t min with its low-link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690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673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674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76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677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679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81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82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83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06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07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688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689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691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692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693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694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695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696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697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698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699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700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701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702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703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704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05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727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710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711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13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14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16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44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45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25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728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729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730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31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732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733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734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735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736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737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738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739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740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741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42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43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765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748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749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0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51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52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3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54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5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6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7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8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59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60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83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84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763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64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766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767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768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769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770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771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772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773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774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775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776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777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778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779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80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81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782" name="Node 3 is not on stack so don’t min with its low-link value."/>
          <p:cNvSpPr txBox="1"/>
          <p:nvPr/>
        </p:nvSpPr>
        <p:spPr>
          <a:xfrm>
            <a:off x="1689510" y="82296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Node 3 is not on stack so don’t min with its low-link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804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787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788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9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90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91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2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93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4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5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6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7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8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799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21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22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02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03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805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806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807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08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09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10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811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812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813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814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815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816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17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18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1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20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22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405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6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07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3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9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0" name="4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4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5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0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23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842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825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26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7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28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29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30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31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2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3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4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5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6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37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61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62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40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41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843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844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845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46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47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48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849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850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851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852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853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854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55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56" name="4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857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58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59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860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882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865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66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7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68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869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70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871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2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3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4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5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6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77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01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02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880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881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883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884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885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86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87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88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889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890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891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892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893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894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895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896" name="4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897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98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99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900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922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905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906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7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08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09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910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11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12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13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14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15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16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17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42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43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20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21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923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924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925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26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27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928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929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930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931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932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933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934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35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936" name="4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937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38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39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940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41" name="Node 3 is not on stack so don’t min with its low-link value."/>
          <p:cNvSpPr txBox="1"/>
          <p:nvPr/>
        </p:nvSpPr>
        <p:spPr>
          <a:xfrm>
            <a:off x="1689510" y="82296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Node 3 is not on stack so don’t min with its low-link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963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946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947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8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49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50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951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52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3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4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5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6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7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58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82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83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61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62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964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965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3966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67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68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969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970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971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972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973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974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975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976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977" name="4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978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7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80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3981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003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986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987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988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89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990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991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92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3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4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5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6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7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998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25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26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01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02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004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005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006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07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008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009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010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011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012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013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014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015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016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017" name="4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018" name="5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019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20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21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4022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23" name="5"/>
          <p:cNvSpPr/>
          <p:nvPr/>
        </p:nvSpPr>
        <p:spPr>
          <a:xfrm>
            <a:off x="885172" y="4856445"/>
            <a:ext cx="769656" cy="7696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24" name="Line"/>
          <p:cNvSpPr/>
          <p:nvPr/>
        </p:nvSpPr>
        <p:spPr>
          <a:xfrm>
            <a:off x="4383949" y="6546737"/>
            <a:ext cx="1837254" cy="1"/>
          </a:xfrm>
          <a:prstGeom prst="line">
            <a:avLst/>
          </a:prstGeom>
          <a:ln w="63500">
            <a:solidFill>
              <a:srgbClr val="A6AAA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046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029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030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031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32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33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34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35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36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37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38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39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40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41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68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69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44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45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047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048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049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50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051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052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053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054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055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056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057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058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059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060" name="4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061" name="5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062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63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64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4065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66" name="5"/>
          <p:cNvSpPr/>
          <p:nvPr/>
        </p:nvSpPr>
        <p:spPr>
          <a:xfrm>
            <a:off x="885172" y="4856445"/>
            <a:ext cx="769656" cy="7696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67" name="Line"/>
          <p:cNvSpPr/>
          <p:nvPr/>
        </p:nvSpPr>
        <p:spPr>
          <a:xfrm>
            <a:off x="4383949" y="6546737"/>
            <a:ext cx="1837254" cy="1"/>
          </a:xfrm>
          <a:prstGeom prst="line">
            <a:avLst/>
          </a:prstGeom>
          <a:ln w="63500">
            <a:solidFill>
              <a:srgbClr val="A6AAA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089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072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073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074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075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76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77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78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79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80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81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82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83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84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12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113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087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088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090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091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092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93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094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095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096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097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098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099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100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101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02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03" name="4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104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05" name="lowlink[5] = min(lowlink[5], lowlink[0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lowlink[5] = min(lowlink[5], lowlink[0])</a:t>
            </a:r>
          </a:p>
          <a:p>
            <a:pPr algn="l"/>
            <a:r>
              <a:t>           = 0</a:t>
            </a:r>
          </a:p>
        </p:txBody>
      </p:sp>
      <p:sp>
        <p:nvSpPr>
          <p:cNvPr id="4106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07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08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4109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10" name="5"/>
          <p:cNvSpPr/>
          <p:nvPr/>
        </p:nvSpPr>
        <p:spPr>
          <a:xfrm>
            <a:off x="885172" y="4856445"/>
            <a:ext cx="769656" cy="7696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11" name="Line"/>
          <p:cNvSpPr/>
          <p:nvPr/>
        </p:nvSpPr>
        <p:spPr>
          <a:xfrm>
            <a:off x="4383949" y="6546737"/>
            <a:ext cx="1837254" cy="1"/>
          </a:xfrm>
          <a:prstGeom prst="line">
            <a:avLst/>
          </a:prstGeom>
          <a:ln w="63500">
            <a:solidFill>
              <a:srgbClr val="A6AAA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133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116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117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118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19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120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21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22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23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24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25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26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27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28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55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156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131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32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134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135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136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37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38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39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140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141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142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143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144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145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46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47" name="4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148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49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50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51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4152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53" name="5"/>
          <p:cNvSpPr/>
          <p:nvPr/>
        </p:nvSpPr>
        <p:spPr>
          <a:xfrm>
            <a:off x="885172" y="4856445"/>
            <a:ext cx="769656" cy="7696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54" name="Line"/>
          <p:cNvSpPr/>
          <p:nvPr/>
        </p:nvSpPr>
        <p:spPr>
          <a:xfrm>
            <a:off x="4383949" y="6546737"/>
            <a:ext cx="1837254" cy="1"/>
          </a:xfrm>
          <a:prstGeom prst="line">
            <a:avLst/>
          </a:prstGeom>
          <a:ln w="63500">
            <a:solidFill>
              <a:srgbClr val="A6AAA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176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159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160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161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62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163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164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65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66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67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68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69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70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71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99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00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174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175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177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178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179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80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81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82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183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184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185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186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187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188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89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190" name="0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91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192" name="lowlink[4] = min(lowlink[4], lowlink[5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lowlink[4] = min(lowlink[4], lowlink[5])</a:t>
            </a:r>
          </a:p>
          <a:p>
            <a:pPr algn="l"/>
            <a:r>
              <a:t>           = 0</a:t>
            </a:r>
          </a:p>
        </p:txBody>
      </p:sp>
      <p:sp>
        <p:nvSpPr>
          <p:cNvPr id="4193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94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95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4196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97" name="5"/>
          <p:cNvSpPr/>
          <p:nvPr/>
        </p:nvSpPr>
        <p:spPr>
          <a:xfrm>
            <a:off x="885172" y="4856445"/>
            <a:ext cx="769656" cy="7696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98" name="Line"/>
          <p:cNvSpPr/>
          <p:nvPr/>
        </p:nvSpPr>
        <p:spPr>
          <a:xfrm>
            <a:off x="4383949" y="6546737"/>
            <a:ext cx="1837254" cy="1"/>
          </a:xfrm>
          <a:prstGeom prst="line">
            <a:avLst/>
          </a:prstGeom>
          <a:ln w="63500">
            <a:solidFill>
              <a:srgbClr val="A6AAA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220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203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04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205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06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207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208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09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10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11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12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13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14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15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41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42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18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19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221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22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223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24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25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26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27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228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229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230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231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232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33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34" name="0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35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36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37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38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4239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40" name="5"/>
          <p:cNvSpPr/>
          <p:nvPr/>
        </p:nvSpPr>
        <p:spPr>
          <a:xfrm>
            <a:off x="885172" y="4856445"/>
            <a:ext cx="769656" cy="7696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45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428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9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30" name="5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1" name="3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2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3" name="4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4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7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8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3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46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262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245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46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247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48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249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250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51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52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53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54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55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56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57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84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85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60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61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263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64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265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66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67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68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269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270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271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272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273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274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75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276" name="0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77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278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7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80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4281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82" name="5"/>
          <p:cNvSpPr/>
          <p:nvPr/>
        </p:nvSpPr>
        <p:spPr>
          <a:xfrm>
            <a:off x="885172" y="4856445"/>
            <a:ext cx="769656" cy="769655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83" name="lowlink[0] = min(lowlink[0], lowlink[4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lowlink[0] = min(lowlink[0], lowlink[4])</a:t>
            </a:r>
          </a:p>
          <a:p>
            <a:pPr algn="l"/>
            <a:r>
              <a:t>          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305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288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89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290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91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292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293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94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95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96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97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98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299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00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27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328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303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04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306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307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308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09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10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11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312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313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314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315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316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317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18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19" name="0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20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21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22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23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4324" name="4"/>
          <p:cNvSpPr/>
          <p:nvPr/>
        </p:nvSpPr>
        <p:spPr>
          <a:xfrm>
            <a:off x="885172" y="5689558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25" name="5"/>
          <p:cNvSpPr/>
          <p:nvPr/>
        </p:nvSpPr>
        <p:spPr>
          <a:xfrm>
            <a:off x="885172" y="4856445"/>
            <a:ext cx="769656" cy="769655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26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348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331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332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33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34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35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36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37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38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39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40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41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42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43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66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367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346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47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349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350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351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52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53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54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355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356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357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358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359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360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61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62" name="0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63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64" name="0"/>
          <p:cNvSpPr/>
          <p:nvPr/>
        </p:nvSpPr>
        <p:spPr>
          <a:xfrm>
            <a:off x="6220892" y="371399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65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9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387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370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371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372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373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374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375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76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77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78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79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80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81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82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03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04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385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386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388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389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390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91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392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393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394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395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396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397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398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399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00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01" name="0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02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424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407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408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409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410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411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12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413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14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15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16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17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18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19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40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41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22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23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425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26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graphicFrame>
        <p:nvGraphicFramePr>
          <p:cNvPr id="4427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3">
                              <a:hueOff val="-714503"/>
                              <a:satOff val="27357"/>
                              <a:lumOff val="3987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28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429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30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31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432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433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434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435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436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37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38" name="0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39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3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461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4444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445" name="5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446" name="1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447" name="3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448" name="4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49" name="2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450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51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52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8270E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53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54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55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56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77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E94834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78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E94834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459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E9483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460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E9483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462" name="2"/>
          <p:cNvSpPr txBox="1"/>
          <p:nvPr/>
        </p:nvSpPr>
        <p:spPr>
          <a:xfrm>
            <a:off x="8809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63" name="2"/>
          <p:cNvSpPr txBox="1"/>
          <p:nvPr/>
        </p:nvSpPr>
        <p:spPr>
          <a:xfrm>
            <a:off x="63965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graphicFrame>
        <p:nvGraphicFramePr>
          <p:cNvPr id="4464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3">
                              <a:hueOff val="-714503"/>
                              <a:satOff val="27357"/>
                              <a:lumOff val="39874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5">
                              <a:hueOff val="225206"/>
                              <a:satOff val="23568"/>
                              <a:lumOff val="3816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5">
                              <a:hueOff val="225206"/>
                              <a:satOff val="23568"/>
                              <a:lumOff val="38160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chemeClr val="accent6">
                              <a:hueOff val="-297323"/>
                              <a:satOff val="50343"/>
                              <a:lumOff val="25667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65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4466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4467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4468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4469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4470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4471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4472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4473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74" name="1"/>
          <p:cNvSpPr txBox="1"/>
          <p:nvPr/>
        </p:nvSpPr>
        <p:spPr>
          <a:xfrm>
            <a:off x="8809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75" name="0"/>
          <p:cNvSpPr txBox="1"/>
          <p:nvPr/>
        </p:nvSpPr>
        <p:spPr>
          <a:xfrm>
            <a:off x="3818421" y="69786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76" name="0"/>
          <p:cNvSpPr txBox="1"/>
          <p:nvPr/>
        </p:nvSpPr>
        <p:spPr>
          <a:xfrm>
            <a:off x="38184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68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451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52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53" name="5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54" name="3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55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56" name="4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57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70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71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66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69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491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474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75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76" name="5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77" name="3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78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79" name="4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80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93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4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9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492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514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497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98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99" name="3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00" name="4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01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02" name="5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03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22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23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12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515" name="0"/>
          <p:cNvSpPr txBox="1"/>
          <p:nvPr/>
        </p:nvSpPr>
        <p:spPr>
          <a:xfrm>
            <a:off x="2074616" y="24599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16" name="0"/>
          <p:cNvSpPr txBox="1"/>
          <p:nvPr/>
        </p:nvSpPr>
        <p:spPr>
          <a:xfrm>
            <a:off x="4513017" y="2485396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17" name="0"/>
          <p:cNvSpPr txBox="1"/>
          <p:nvPr/>
        </p:nvSpPr>
        <p:spPr>
          <a:xfrm>
            <a:off x="2074616" y="59524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18" name="4"/>
          <p:cNvSpPr txBox="1"/>
          <p:nvPr/>
        </p:nvSpPr>
        <p:spPr>
          <a:xfrm>
            <a:off x="4513017" y="5952496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19" name="4"/>
          <p:cNvSpPr txBox="1"/>
          <p:nvPr/>
        </p:nvSpPr>
        <p:spPr>
          <a:xfrm>
            <a:off x="6760916" y="59524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20" name="3"/>
          <p:cNvSpPr txBox="1"/>
          <p:nvPr/>
        </p:nvSpPr>
        <p:spPr>
          <a:xfrm>
            <a:off x="6760916" y="24853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21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543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526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27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28" name="3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29" name="4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30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31" name="5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8473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8473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rgbClr val="8473F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51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E23F2D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2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E23F2D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41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E23F2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E23F2D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544" name="0"/>
          <p:cNvSpPr txBox="1"/>
          <p:nvPr/>
        </p:nvSpPr>
        <p:spPr>
          <a:xfrm>
            <a:off x="2074616" y="24599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5" name="0"/>
          <p:cNvSpPr txBox="1"/>
          <p:nvPr/>
        </p:nvSpPr>
        <p:spPr>
          <a:xfrm>
            <a:off x="4513017" y="2485396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6" name="0"/>
          <p:cNvSpPr txBox="1"/>
          <p:nvPr/>
        </p:nvSpPr>
        <p:spPr>
          <a:xfrm>
            <a:off x="2074616" y="59524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7" name="4"/>
          <p:cNvSpPr txBox="1"/>
          <p:nvPr/>
        </p:nvSpPr>
        <p:spPr>
          <a:xfrm>
            <a:off x="4513017" y="5952496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8" name="4"/>
          <p:cNvSpPr txBox="1"/>
          <p:nvPr/>
        </p:nvSpPr>
        <p:spPr>
          <a:xfrm>
            <a:off x="6760916" y="59524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9" name="3"/>
          <p:cNvSpPr txBox="1"/>
          <p:nvPr/>
        </p:nvSpPr>
        <p:spPr>
          <a:xfrm>
            <a:off x="6760916" y="24853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0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572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555" name="3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56" name="5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57" name="0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58" name="2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59" name="4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60" name="1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61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5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6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0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573" name="IMPORTANT: Depending on where the DFS starts and which edges are visited the low-link values could be wrong. In the context of Tarjan’s SCC algorithm we maintain an invariant that prevents SCCs to interfere with each others’ low-link values."/>
          <p:cNvSpPr txBox="1"/>
          <p:nvPr/>
        </p:nvSpPr>
        <p:spPr>
          <a:xfrm>
            <a:off x="123254" y="6993635"/>
            <a:ext cx="12758292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IMPORTANT</a:t>
            </a:r>
            <a:r>
              <a:t>: Depending on where the DFS starts and which edges are visited the low-link values could be wrong. </a:t>
            </a:r>
            <a:r>
              <a:t>In the context of Tarjan’s SCC algorithm we maintain an invariant that prevents SCCs to interfere with each others’ low-link values</a:t>
            </a:r>
            <a:r>
              <a:t>. </a:t>
            </a:r>
          </a:p>
        </p:txBody>
      </p:sp>
      <p:sp>
        <p:nvSpPr>
          <p:cNvPr id="574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596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579" name="4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80" name="3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581" name="5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82" name="0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83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584" name="1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85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12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613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94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597" name="Circle"/>
          <p:cNvSpPr/>
          <p:nvPr/>
        </p:nvSpPr>
        <p:spPr>
          <a:xfrm>
            <a:off x="1983645" y="2473544"/>
            <a:ext cx="571501" cy="571501"/>
          </a:xfrm>
          <a:prstGeom prst="ellipse">
            <a:avLst/>
          </a:prstGeom>
          <a:ln w="50800">
            <a:solidFill>
              <a:schemeClr val="accent5">
                <a:hueOff val="225206"/>
                <a:satOff val="23568"/>
                <a:lumOff val="38160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98" name="Circle"/>
          <p:cNvSpPr/>
          <p:nvPr/>
        </p:nvSpPr>
        <p:spPr>
          <a:xfrm>
            <a:off x="4422045" y="2498944"/>
            <a:ext cx="571502" cy="571501"/>
          </a:xfrm>
          <a:prstGeom prst="ellipse">
            <a:avLst/>
          </a:prstGeom>
          <a:ln w="50800">
            <a:solidFill>
              <a:schemeClr val="accent5">
                <a:hueOff val="225206"/>
                <a:satOff val="23568"/>
                <a:lumOff val="38160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599" name="Circle"/>
          <p:cNvSpPr/>
          <p:nvPr/>
        </p:nvSpPr>
        <p:spPr>
          <a:xfrm>
            <a:off x="6669945" y="2498944"/>
            <a:ext cx="571501" cy="571501"/>
          </a:xfrm>
          <a:prstGeom prst="ellipse">
            <a:avLst/>
          </a:prstGeom>
          <a:ln w="50800">
            <a:solidFill>
              <a:schemeClr val="accent5">
                <a:hueOff val="225206"/>
                <a:satOff val="23568"/>
                <a:lumOff val="38160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0" name="Circle"/>
          <p:cNvSpPr/>
          <p:nvPr/>
        </p:nvSpPr>
        <p:spPr>
          <a:xfrm>
            <a:off x="1980281" y="5930753"/>
            <a:ext cx="571501" cy="571501"/>
          </a:xfrm>
          <a:prstGeom prst="ellipse">
            <a:avLst/>
          </a:prstGeom>
          <a:ln w="50800">
            <a:solidFill>
              <a:schemeClr val="accent5">
                <a:hueOff val="225206"/>
                <a:satOff val="23568"/>
                <a:lumOff val="38160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1" name="Circle"/>
          <p:cNvSpPr/>
          <p:nvPr/>
        </p:nvSpPr>
        <p:spPr>
          <a:xfrm>
            <a:off x="4418681" y="5956153"/>
            <a:ext cx="571501" cy="571501"/>
          </a:xfrm>
          <a:prstGeom prst="ellipse">
            <a:avLst/>
          </a:prstGeom>
          <a:ln w="50800">
            <a:solidFill>
              <a:schemeClr val="accent5">
                <a:hueOff val="225206"/>
                <a:satOff val="23568"/>
                <a:lumOff val="38160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2" name="Circle"/>
          <p:cNvSpPr/>
          <p:nvPr/>
        </p:nvSpPr>
        <p:spPr>
          <a:xfrm>
            <a:off x="6666581" y="5956153"/>
            <a:ext cx="571501" cy="571501"/>
          </a:xfrm>
          <a:prstGeom prst="ellipse">
            <a:avLst/>
          </a:prstGeom>
          <a:ln w="50800">
            <a:solidFill>
              <a:schemeClr val="accent5">
                <a:hueOff val="225206"/>
                <a:satOff val="23568"/>
                <a:lumOff val="38160"/>
              </a:schemeClr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603" name="All low link values are the same but there are multiple…"/>
          <p:cNvSpPr txBox="1"/>
          <p:nvPr/>
        </p:nvSpPr>
        <p:spPr>
          <a:xfrm>
            <a:off x="7269069" y="3521426"/>
            <a:ext cx="564915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All low link values are the same but there are multiple</a:t>
            </a:r>
          </a:p>
          <a:p>
            <a:pPr/>
            <a:r>
              <a:t>SCCs!</a:t>
            </a:r>
          </a:p>
        </p:txBody>
      </p:sp>
      <p:sp>
        <p:nvSpPr>
          <p:cNvPr id="604" name="0"/>
          <p:cNvSpPr txBox="1"/>
          <p:nvPr/>
        </p:nvSpPr>
        <p:spPr>
          <a:xfrm>
            <a:off x="2074616" y="24599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5" name="0"/>
          <p:cNvSpPr txBox="1"/>
          <p:nvPr/>
        </p:nvSpPr>
        <p:spPr>
          <a:xfrm>
            <a:off x="4513017" y="2485396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6" name="0"/>
          <p:cNvSpPr txBox="1"/>
          <p:nvPr/>
        </p:nvSpPr>
        <p:spPr>
          <a:xfrm>
            <a:off x="2074616" y="59524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7" name="0"/>
          <p:cNvSpPr txBox="1"/>
          <p:nvPr/>
        </p:nvSpPr>
        <p:spPr>
          <a:xfrm>
            <a:off x="4513017" y="5952496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8" name="0"/>
          <p:cNvSpPr txBox="1"/>
          <p:nvPr/>
        </p:nvSpPr>
        <p:spPr>
          <a:xfrm>
            <a:off x="6760916" y="59524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09" name="0"/>
          <p:cNvSpPr txBox="1"/>
          <p:nvPr/>
        </p:nvSpPr>
        <p:spPr>
          <a:xfrm>
            <a:off x="6760916" y="2485396"/>
            <a:ext cx="3895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10" name="IMPORTANT: Depending on where the DFS starts and which edges are visited the low-link values could be wrong. In the context of Tarjan’s SCC algorithm we maintain an invariant that prevents SCCs to interfere with each others’ low-link values."/>
          <p:cNvSpPr txBox="1"/>
          <p:nvPr/>
        </p:nvSpPr>
        <p:spPr>
          <a:xfrm>
            <a:off x="123254" y="6993635"/>
            <a:ext cx="12758292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IMPORTANT</a:t>
            </a:r>
            <a:r>
              <a:t>: Depending on where the DFS starts and which edges are visited the low-link values could be wrong. </a:t>
            </a:r>
            <a:r>
              <a:t>In the context of Tarjan’s SCC algorithm we maintain an invariant that prevents SCCs to interfere with each others’ low-link values</a:t>
            </a:r>
            <a:r>
              <a:t>. </a:t>
            </a:r>
          </a:p>
        </p:txBody>
      </p:sp>
      <p:sp>
        <p:nvSpPr>
          <p:cNvPr id="611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are SCCs?"/>
          <p:cNvSpPr txBox="1"/>
          <p:nvPr/>
        </p:nvSpPr>
        <p:spPr>
          <a:xfrm>
            <a:off x="2345576" y="284854"/>
            <a:ext cx="8313648" cy="1048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79729">
              <a:defRPr b="1" sz="6500"/>
            </a:lvl1pPr>
          </a:lstStyle>
          <a:p>
            <a:pPr/>
            <a:r>
              <a:t>What are SCCs?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1429473" y="4559550"/>
            <a:ext cx="10782690" cy="3496954"/>
            <a:chOff x="0" y="0"/>
            <a:chExt cx="10782688" cy="3496952"/>
          </a:xfrm>
        </p:grpSpPr>
        <p:sp>
          <p:nvSpPr>
            <p:cNvPr id="123" name="Circle"/>
            <p:cNvSpPr/>
            <p:nvPr/>
          </p:nvSpPr>
          <p:spPr>
            <a:xfrm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Circle"/>
            <p:cNvSpPr/>
            <p:nvPr/>
          </p:nvSpPr>
          <p:spPr>
            <a:xfrm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Circle"/>
            <p:cNvSpPr/>
            <p:nvPr/>
          </p:nvSpPr>
          <p:spPr>
            <a:xfrm>
              <a:off x="125087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Circle"/>
            <p:cNvSpPr/>
            <p:nvPr/>
          </p:nvSpPr>
          <p:spPr>
            <a:xfrm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Circle"/>
            <p:cNvSpPr/>
            <p:nvPr/>
          </p:nvSpPr>
          <p:spPr>
            <a:xfrm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Circle"/>
            <p:cNvSpPr/>
            <p:nvPr/>
          </p:nvSpPr>
          <p:spPr>
            <a:xfrm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Circle"/>
            <p:cNvSpPr/>
            <p:nvPr/>
          </p:nvSpPr>
          <p:spPr>
            <a:xfrm>
              <a:off x="151286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Circle"/>
            <p:cNvSpPr/>
            <p:nvPr/>
          </p:nvSpPr>
          <p:spPr>
            <a:xfrm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924073" y="2943516"/>
              <a:ext cx="181543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0" name="Connection Line"/>
            <p:cNvSpPr/>
            <p:nvPr/>
          </p:nvSpPr>
          <p:spPr>
            <a:xfrm>
              <a:off x="913780" y="0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1" name="Connection Line"/>
            <p:cNvSpPr/>
            <p:nvPr/>
          </p:nvSpPr>
          <p:spPr>
            <a:xfrm>
              <a:off x="905667" y="727406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2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3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145" name="Group"/>
            <p:cNvGrpSpPr/>
            <p:nvPr/>
          </p:nvGrpSpPr>
          <p:grpSpPr>
            <a:xfrm rot="16200000">
              <a:off x="-384041" y="1214078"/>
              <a:ext cx="1787911" cy="1019831"/>
              <a:chOff x="0" y="0"/>
              <a:chExt cx="1787910" cy="1019829"/>
            </a:xfrm>
          </p:grpSpPr>
          <p:sp>
            <p:nvSpPr>
              <p:cNvPr id="164" name="Connection Line"/>
              <p:cNvSpPr/>
              <p:nvPr/>
            </p:nvSpPr>
            <p:spPr>
              <a:xfrm>
                <a:off x="8112" y="-1"/>
                <a:ext cx="1779799" cy="313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65" name="Connection Line"/>
              <p:cNvSpPr/>
              <p:nvPr/>
            </p:nvSpPr>
            <p:spPr>
              <a:xfrm>
                <a:off x="0" y="727406"/>
                <a:ext cx="1766915" cy="292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46" name="Line"/>
            <p:cNvSpPr/>
            <p:nvPr/>
          </p:nvSpPr>
          <p:spPr>
            <a:xfrm>
              <a:off x="2502855" y="185555"/>
              <a:ext cx="265348" cy="16624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 flipH="1" flipV="1">
              <a:off x="813595" y="684192"/>
              <a:ext cx="247322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 flipH="1">
              <a:off x="702679" y="2452611"/>
              <a:ext cx="125430" cy="23123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 flipV="1">
              <a:off x="203917" y="745898"/>
              <a:ext cx="106860" cy="2463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2" name="Circle"/>
            <p:cNvSpPr/>
            <p:nvPr/>
          </p:nvSpPr>
          <p:spPr>
            <a:xfrm>
              <a:off x="9395908" y="1339166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 flipH="1" flipV="1">
              <a:off x="8459936" y="675531"/>
              <a:ext cx="1002160" cy="77429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 flipH="1">
              <a:off x="8485336" y="1992149"/>
              <a:ext cx="963216" cy="7534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" name="Connection Line"/>
            <p:cNvSpPr/>
            <p:nvPr/>
          </p:nvSpPr>
          <p:spPr>
            <a:xfrm>
              <a:off x="10183369" y="1671363"/>
              <a:ext cx="599320" cy="36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936" fill="norm" stroke="1" extrusionOk="0">
                  <a:moveTo>
                    <a:pt x="21600" y="0"/>
                  </a:moveTo>
                  <a:cubicBezTo>
                    <a:pt x="20252" y="17875"/>
                    <a:pt x="13052" y="21600"/>
                    <a:pt x="0" y="11175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7" name="Connection Line"/>
            <p:cNvSpPr/>
            <p:nvPr/>
          </p:nvSpPr>
          <p:spPr>
            <a:xfrm>
              <a:off x="10207831" y="1394827"/>
              <a:ext cx="572901" cy="29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64" fill="norm" stroke="1" extrusionOk="0">
                  <a:moveTo>
                    <a:pt x="0" y="6722"/>
                  </a:moveTo>
                  <a:cubicBezTo>
                    <a:pt x="12584" y="-4836"/>
                    <a:pt x="19784" y="-1489"/>
                    <a:pt x="21600" y="16764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7" name="Line"/>
            <p:cNvSpPr/>
            <p:nvPr/>
          </p:nvSpPr>
          <p:spPr>
            <a:xfrm flipH="1">
              <a:off x="10120131" y="1420434"/>
              <a:ext cx="271293" cy="16155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59" name="Strongly Connected Components (SCCs) can be thought of as self-contained cycles within a directed graph where every vertex in a given cycle can reach every other vertex in the same cycle."/>
          <p:cNvSpPr txBox="1"/>
          <p:nvPr/>
        </p:nvSpPr>
        <p:spPr>
          <a:xfrm>
            <a:off x="156481" y="1333500"/>
            <a:ext cx="12691838" cy="2519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531622">
              <a:defRPr sz="3276"/>
            </a:pPr>
            <a:r>
              <a:t>Strongly Connected Components (SCCs) can be thought of as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self-contained cycles</a:t>
            </a:r>
            <a:r>
              <a:t> within a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directed graph</a:t>
            </a:r>
            <a:r>
              <a:t> where every vertex in a given cycle can reach every other vertex in the same cycle.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he Stack Invariant"/>
          <p:cNvSpPr txBox="1"/>
          <p:nvPr/>
        </p:nvSpPr>
        <p:spPr>
          <a:xfrm>
            <a:off x="449399" y="257027"/>
            <a:ext cx="12106002" cy="107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The Stack Invariant </a:t>
            </a:r>
          </a:p>
        </p:txBody>
      </p:sp>
      <p:sp>
        <p:nvSpPr>
          <p:cNvPr id="616" name="To cope with the random traversal order of…"/>
          <p:cNvSpPr txBox="1"/>
          <p:nvPr/>
        </p:nvSpPr>
        <p:spPr>
          <a:xfrm>
            <a:off x="251953" y="2065933"/>
            <a:ext cx="1250089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To cope with the random traversal order of</a:t>
            </a:r>
          </a:p>
          <a:p>
            <a:pPr/>
            <a:r>
              <a:t>the DFS, Tarjan’s algorithm maintains a set  (often as a stack) of valid nodes from which to update low-link values from.</a:t>
            </a:r>
          </a:p>
        </p:txBody>
      </p:sp>
      <p:sp>
        <p:nvSpPr>
          <p:cNvPr id="617" name="Nodes are added to the stack [set] of valid nodes as they’re explored for the first time."/>
          <p:cNvSpPr txBox="1"/>
          <p:nvPr/>
        </p:nvSpPr>
        <p:spPr>
          <a:xfrm>
            <a:off x="251953" y="5092700"/>
            <a:ext cx="1250089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Nodes are added to the stack [set] of valid nodes as they’re explored for the first time.</a:t>
            </a:r>
          </a:p>
        </p:txBody>
      </p:sp>
      <p:sp>
        <p:nvSpPr>
          <p:cNvPr id="618" name="Nodes are removed from the stack [set] each time a complete SCC is found."/>
          <p:cNvSpPr txBox="1"/>
          <p:nvPr/>
        </p:nvSpPr>
        <p:spPr>
          <a:xfrm>
            <a:off x="136934" y="7078065"/>
            <a:ext cx="1273093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Nodes are removed from the stack [set] each time a complete SCC is found.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If u and v are nodes in a graph and we’re currently exploring u then our new low-link update condition is that:"/>
          <p:cNvSpPr txBox="1"/>
          <p:nvPr/>
        </p:nvSpPr>
        <p:spPr>
          <a:xfrm>
            <a:off x="694039" y="2594557"/>
            <a:ext cx="1161672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If u and v are nodes in a graph and we’re currently exploring u then our new low-link update condition is that:</a:t>
            </a:r>
          </a:p>
        </p:txBody>
      </p:sp>
      <p:sp>
        <p:nvSpPr>
          <p:cNvPr id="621" name="New low-link update condition"/>
          <p:cNvSpPr txBox="1"/>
          <p:nvPr/>
        </p:nvSpPr>
        <p:spPr>
          <a:xfrm>
            <a:off x="104316" y="53827"/>
            <a:ext cx="12796168" cy="135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32993">
              <a:defRPr b="1" sz="5700"/>
            </a:lvl1pPr>
          </a:lstStyle>
          <a:p>
            <a:pPr/>
            <a:r>
              <a:t>New low-link update condition</a:t>
            </a:r>
          </a:p>
        </p:txBody>
      </p:sp>
      <p:sp>
        <p:nvSpPr>
          <p:cNvPr id="622" name="To update node u’s low-link value to node v’s low-link value there has to be a path of edges from u to v and node v must be on the stack."/>
          <p:cNvSpPr txBox="1"/>
          <p:nvPr/>
        </p:nvSpPr>
        <p:spPr>
          <a:xfrm>
            <a:off x="517992" y="4902676"/>
            <a:ext cx="1196881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To update node u’s low-link value to node v’s low-link value there has to be a path of edges from u to v and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node v must be on the stack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Another difference we’re going to make to finding all low-link values is that instead of finding low-link values after the fact we’re going to update them “on the fly” during the DFS so we can get a linear O(V+E) time complexity :)"/>
          <p:cNvSpPr txBox="1"/>
          <p:nvPr/>
        </p:nvSpPr>
        <p:spPr>
          <a:xfrm>
            <a:off x="449399" y="2924644"/>
            <a:ext cx="1210600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difference we’re going to make to finding all low-link values is that instead of finding low-link values after the fact we’re going to update them “on the fly” during the DFS so we can get a linear </a:t>
            </a:r>
            <a:r>
              <a:rPr b="1"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rPr>
              <a:t>O(V+E)</a:t>
            </a:r>
            <a:r>
              <a:t> time complexity :)</a:t>
            </a:r>
          </a:p>
        </p:txBody>
      </p:sp>
      <p:sp>
        <p:nvSpPr>
          <p:cNvPr id="625" name="Time Complexity"/>
          <p:cNvSpPr txBox="1"/>
          <p:nvPr/>
        </p:nvSpPr>
        <p:spPr>
          <a:xfrm>
            <a:off x="449399" y="257027"/>
            <a:ext cx="12106002" cy="107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Time Complexity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arjan’s Algorithm Overview"/>
          <p:cNvSpPr txBox="1"/>
          <p:nvPr/>
        </p:nvSpPr>
        <p:spPr>
          <a:xfrm>
            <a:off x="449399" y="91927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38835">
              <a:defRPr b="1" sz="5800"/>
            </a:lvl1pPr>
          </a:lstStyle>
          <a:p>
            <a:pPr/>
            <a:r>
              <a:t>Tarjan’s Algorithm Overview</a:t>
            </a:r>
          </a:p>
        </p:txBody>
      </p:sp>
      <p:sp>
        <p:nvSpPr>
          <p:cNvPr id="628" name="Mark the id of each node as unvisited.…"/>
          <p:cNvSpPr txBox="1"/>
          <p:nvPr/>
        </p:nvSpPr>
        <p:spPr>
          <a:xfrm>
            <a:off x="225945" y="1473199"/>
            <a:ext cx="12552909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500"/>
            </a:pPr>
            <a:r>
              <a:t>Mark the id of each node as unvisited.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Start DFS. Upon visiting a node assign it an id and a low-link value. Also mark current nodes as visited and add them to a seen stack.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On DFS callback, if the previous node is on the stack then min the current node’s low-link value with the last node’s low-link value</a:t>
            </a:r>
            <a:r>
              <a:rPr baseline="31999"/>
              <a:t>*</a:t>
            </a:r>
            <a:r>
              <a:t>.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After visiting all neighbours, if the current node started a connected component</a:t>
            </a:r>
            <a:r>
              <a:rPr b="1" baseline="31999"/>
              <a:t>**</a:t>
            </a:r>
            <a:r>
              <a:t> then pop nodes off stack until current node is reached.</a:t>
            </a:r>
          </a:p>
        </p:txBody>
      </p:sp>
      <p:sp>
        <p:nvSpPr>
          <p:cNvPr id="629" name="**As we will see, a node started a connected component if its id equals its low link value"/>
          <p:cNvSpPr txBox="1"/>
          <p:nvPr/>
        </p:nvSpPr>
        <p:spPr>
          <a:xfrm>
            <a:off x="745480" y="8923866"/>
            <a:ext cx="114630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600"/>
            </a:pPr>
            <a:r>
              <a:rPr b="1" baseline="31999"/>
              <a:t>**</a:t>
            </a:r>
            <a:r>
              <a:t>As we will see, a node started a connected component if its </a:t>
            </a:r>
            <a:r>
              <a:rPr b="1">
                <a:solidFill>
                  <a:schemeClr val="accent2">
                    <a:hueOff val="314161"/>
                    <a:lumOff val="31398"/>
                  </a:schemeClr>
                </a:solidFill>
              </a:rPr>
              <a:t>id equals its low link value</a:t>
            </a:r>
          </a:p>
        </p:txBody>
      </p:sp>
      <p:sp>
        <p:nvSpPr>
          <p:cNvPr id="630" name="*This allows low-link values to propagate throughout cycles."/>
          <p:cNvSpPr txBox="1"/>
          <p:nvPr/>
        </p:nvSpPr>
        <p:spPr>
          <a:xfrm>
            <a:off x="-490654" y="8360833"/>
            <a:ext cx="1435070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600"/>
            </a:pPr>
            <a:r>
              <a:rPr b="1" baseline="31999"/>
              <a:t>*</a:t>
            </a:r>
            <a:r>
              <a:t>This allows low-link values to propagate throughout cycles.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632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Circle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644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665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66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42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643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645" name="Circle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Circle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657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658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9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0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1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662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663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  <p:sp>
        <p:nvSpPr>
          <p:cNvPr id="664" name="If a node’s colour is grey or orange then it is on the stack and we can update its low-link value."/>
          <p:cNvSpPr txBox="1"/>
          <p:nvPr/>
        </p:nvSpPr>
        <p:spPr>
          <a:xfrm>
            <a:off x="770974" y="7313083"/>
            <a:ext cx="1146285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If a node’s colour is </a:t>
            </a:r>
            <a:r>
              <a:rPr b="1">
                <a:solidFill>
                  <a:srgbClr val="A6AAA8"/>
                </a:solidFill>
              </a:rPr>
              <a:t>grey</a:t>
            </a:r>
            <a:r>
              <a:t> or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orange</a:t>
            </a:r>
            <a:r>
              <a:t> then it is on the stack and we can update its low-link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668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74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680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703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04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78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679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681" name="Circle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Circle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693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94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695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96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97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98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99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700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701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  <p:sp>
        <p:nvSpPr>
          <p:cNvPr id="702" name="Start DFS anywhere."/>
          <p:cNvSpPr txBox="1"/>
          <p:nvPr/>
        </p:nvSpPr>
        <p:spPr>
          <a:xfrm>
            <a:off x="4448795" y="7952316"/>
            <a:ext cx="53441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 DFS anywhere.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706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12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718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741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42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16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717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719" name="Circle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Circle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731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32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733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34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35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6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7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8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739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740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744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50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756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780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81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54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757" name="Circle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59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76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7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771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72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73" name="1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74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5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6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7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778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779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783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789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795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819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20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793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794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796" name="Circle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9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808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09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810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12" name="1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13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4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5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6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817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818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822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28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834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860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61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32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833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835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36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37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847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4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849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50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5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52" name="1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53" name="2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54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5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6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7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858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859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"/>
          <p:cNvGrpSpPr/>
          <p:nvPr/>
        </p:nvGrpSpPr>
        <p:grpSpPr>
          <a:xfrm>
            <a:off x="1429473" y="4559550"/>
            <a:ext cx="10782690" cy="3496954"/>
            <a:chOff x="0" y="0"/>
            <a:chExt cx="10782688" cy="3496952"/>
          </a:xfrm>
        </p:grpSpPr>
        <p:sp>
          <p:nvSpPr>
            <p:cNvPr id="169" name="Circle"/>
            <p:cNvSpPr/>
            <p:nvPr/>
          </p:nvSpPr>
          <p:spPr>
            <a:xfrm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Circle"/>
            <p:cNvSpPr/>
            <p:nvPr/>
          </p:nvSpPr>
          <p:spPr>
            <a:xfrm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Circle"/>
            <p:cNvSpPr/>
            <p:nvPr/>
          </p:nvSpPr>
          <p:spPr>
            <a:xfrm>
              <a:off x="125087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Circle"/>
            <p:cNvSpPr/>
            <p:nvPr/>
          </p:nvSpPr>
          <p:spPr>
            <a:xfrm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151286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924073" y="2943516"/>
              <a:ext cx="181543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1" name="Connection Line"/>
            <p:cNvSpPr/>
            <p:nvPr/>
          </p:nvSpPr>
          <p:spPr>
            <a:xfrm>
              <a:off x="913780" y="0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2" name="Connection Line"/>
            <p:cNvSpPr/>
            <p:nvPr/>
          </p:nvSpPr>
          <p:spPr>
            <a:xfrm>
              <a:off x="905667" y="727406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3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4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grpSp>
          <p:nvGrpSpPr>
            <p:cNvPr id="191" name="Group"/>
            <p:cNvGrpSpPr/>
            <p:nvPr/>
          </p:nvGrpSpPr>
          <p:grpSpPr>
            <a:xfrm rot="16200000">
              <a:off x="-384041" y="1214078"/>
              <a:ext cx="1787911" cy="1019831"/>
              <a:chOff x="0" y="0"/>
              <a:chExt cx="1787910" cy="1019829"/>
            </a:xfrm>
          </p:grpSpPr>
          <p:sp>
            <p:nvSpPr>
              <p:cNvPr id="215" name="Connection Line"/>
              <p:cNvSpPr/>
              <p:nvPr/>
            </p:nvSpPr>
            <p:spPr>
              <a:xfrm>
                <a:off x="8112" y="-1"/>
                <a:ext cx="1779799" cy="313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16" name="Connection Line"/>
              <p:cNvSpPr/>
              <p:nvPr/>
            </p:nvSpPr>
            <p:spPr>
              <a:xfrm>
                <a:off x="0" y="727406"/>
                <a:ext cx="1766915" cy="292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92" name="Line"/>
            <p:cNvSpPr/>
            <p:nvPr/>
          </p:nvSpPr>
          <p:spPr>
            <a:xfrm>
              <a:off x="2502855" y="185555"/>
              <a:ext cx="265348" cy="16624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 flipH="1" flipV="1">
              <a:off x="813595" y="684192"/>
              <a:ext cx="247322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 flipH="1">
              <a:off x="702679" y="2452611"/>
              <a:ext cx="125430" cy="23123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203917" y="745898"/>
              <a:ext cx="106860" cy="2463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8" name="Circle"/>
            <p:cNvSpPr/>
            <p:nvPr/>
          </p:nvSpPr>
          <p:spPr>
            <a:xfrm>
              <a:off x="9395908" y="1339166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 flipH="1" flipV="1">
              <a:off x="8459936" y="675531"/>
              <a:ext cx="1002160" cy="774290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 flipH="1">
              <a:off x="8485336" y="1992149"/>
              <a:ext cx="963216" cy="753483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7" name="Connection Line"/>
            <p:cNvSpPr/>
            <p:nvPr/>
          </p:nvSpPr>
          <p:spPr>
            <a:xfrm>
              <a:off x="10183369" y="1671363"/>
              <a:ext cx="599320" cy="36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936" fill="norm" stroke="1" extrusionOk="0">
                  <a:moveTo>
                    <a:pt x="21600" y="0"/>
                  </a:moveTo>
                  <a:cubicBezTo>
                    <a:pt x="20252" y="17875"/>
                    <a:pt x="13052" y="21600"/>
                    <a:pt x="0" y="11175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18" name="Connection Line"/>
            <p:cNvSpPr/>
            <p:nvPr/>
          </p:nvSpPr>
          <p:spPr>
            <a:xfrm>
              <a:off x="10207831" y="1394827"/>
              <a:ext cx="572901" cy="29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64" fill="norm" stroke="1" extrusionOk="0">
                  <a:moveTo>
                    <a:pt x="0" y="6722"/>
                  </a:moveTo>
                  <a:cubicBezTo>
                    <a:pt x="12584" y="-4836"/>
                    <a:pt x="19784" y="-1489"/>
                    <a:pt x="21600" y="16764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 flipH="1">
              <a:off x="10120131" y="1420434"/>
              <a:ext cx="271293" cy="16155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05" name="Shape"/>
          <p:cNvSpPr/>
          <p:nvPr/>
        </p:nvSpPr>
        <p:spPr>
          <a:xfrm>
            <a:off x="1171047" y="4360835"/>
            <a:ext cx="4149375" cy="388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27" y="0"/>
                </a:moveTo>
                <a:lnTo>
                  <a:pt x="34" y="2637"/>
                </a:lnTo>
                <a:lnTo>
                  <a:pt x="0" y="18396"/>
                </a:lnTo>
                <a:lnTo>
                  <a:pt x="3706" y="21600"/>
                </a:lnTo>
                <a:lnTo>
                  <a:pt x="21600" y="4534"/>
                </a:lnTo>
                <a:lnTo>
                  <a:pt x="21226" y="250"/>
                </a:lnTo>
                <a:lnTo>
                  <a:pt x="3327" y="0"/>
                </a:lnTo>
                <a:close/>
              </a:path>
            </a:pathLst>
          </a:custGeom>
          <a:ln w="50800">
            <a:solidFill>
              <a:schemeClr val="accent4">
                <a:hueOff val="218867"/>
                <a:satOff val="38688"/>
                <a:lumOff val="1878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6" name="Shape"/>
          <p:cNvSpPr/>
          <p:nvPr/>
        </p:nvSpPr>
        <p:spPr>
          <a:xfrm>
            <a:off x="3718867" y="6573822"/>
            <a:ext cx="3988805" cy="1643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4" y="7556"/>
                </a:moveTo>
                <a:lnTo>
                  <a:pt x="0" y="16683"/>
                </a:lnTo>
                <a:lnTo>
                  <a:pt x="4648" y="21600"/>
                </a:lnTo>
                <a:lnTo>
                  <a:pt x="15905" y="21542"/>
                </a:lnTo>
                <a:lnTo>
                  <a:pt x="21388" y="16396"/>
                </a:lnTo>
                <a:lnTo>
                  <a:pt x="21600" y="6022"/>
                </a:lnTo>
                <a:lnTo>
                  <a:pt x="16315" y="0"/>
                </a:lnTo>
                <a:lnTo>
                  <a:pt x="7436" y="477"/>
                </a:lnTo>
                <a:lnTo>
                  <a:pt x="484" y="7556"/>
                </a:lnTo>
                <a:close/>
              </a:path>
            </a:pathLst>
          </a:custGeom>
          <a:ln w="50800">
            <a:solidFill>
              <a:schemeClr val="accent3">
                <a:hueOff val="-714503"/>
                <a:satOff val="27357"/>
                <a:lumOff val="3987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7" name="Shape"/>
          <p:cNvSpPr/>
          <p:nvPr/>
        </p:nvSpPr>
        <p:spPr>
          <a:xfrm>
            <a:off x="6137919" y="4471747"/>
            <a:ext cx="4142147" cy="3562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43" y="308"/>
                </a:moveTo>
                <a:lnTo>
                  <a:pt x="0" y="4448"/>
                </a:lnTo>
                <a:lnTo>
                  <a:pt x="15524" y="21433"/>
                </a:lnTo>
                <a:lnTo>
                  <a:pt x="21290" y="21600"/>
                </a:lnTo>
                <a:lnTo>
                  <a:pt x="21600" y="3906"/>
                </a:lnTo>
                <a:lnTo>
                  <a:pt x="18845" y="0"/>
                </a:lnTo>
                <a:lnTo>
                  <a:pt x="2543" y="308"/>
                </a:lnTo>
                <a:close/>
              </a:path>
            </a:pathLst>
          </a:custGeom>
          <a:ln w="50800">
            <a:solidFill>
              <a:schemeClr val="accent6">
                <a:hueOff val="-297323"/>
                <a:satOff val="50343"/>
                <a:lumOff val="256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" name="Shape"/>
          <p:cNvSpPr/>
          <p:nvPr/>
        </p:nvSpPr>
        <p:spPr>
          <a:xfrm>
            <a:off x="10685421" y="5623371"/>
            <a:ext cx="1788802" cy="1260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43" y="21354"/>
                </a:lnTo>
                <a:lnTo>
                  <a:pt x="15756" y="21600"/>
                </a:lnTo>
                <a:lnTo>
                  <a:pt x="21600" y="13463"/>
                </a:lnTo>
                <a:lnTo>
                  <a:pt x="18710" y="1568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chemeClr val="accent5">
                <a:hueOff val="225206"/>
                <a:satOff val="23568"/>
                <a:lumOff val="3816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9" name="What are SCCs?"/>
          <p:cNvSpPr txBox="1"/>
          <p:nvPr/>
        </p:nvSpPr>
        <p:spPr>
          <a:xfrm>
            <a:off x="2345576" y="284854"/>
            <a:ext cx="8313648" cy="1048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79729">
              <a:defRPr b="1" sz="6500"/>
            </a:lvl1pPr>
          </a:lstStyle>
          <a:p>
            <a:pPr/>
            <a:r>
              <a:t>What are SCCs?</a:t>
            </a:r>
          </a:p>
        </p:txBody>
      </p:sp>
      <p:sp>
        <p:nvSpPr>
          <p:cNvPr id="210" name="Strongly Connected Components (SCCs) can be thought of as self-contained cycles within a directed graph where every vertex in a given cycle can reach every other vertex in the same cycle."/>
          <p:cNvSpPr txBox="1"/>
          <p:nvPr/>
        </p:nvSpPr>
        <p:spPr>
          <a:xfrm>
            <a:off x="156481" y="1333500"/>
            <a:ext cx="12691838" cy="2519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531622">
              <a:defRPr sz="3276"/>
            </a:pPr>
            <a:r>
              <a:t>Strongly Connected Components (SCCs) can be thought of as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self-contained cycles</a:t>
            </a:r>
            <a:r>
              <a:t> within a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directed graph</a:t>
            </a:r>
            <a:r>
              <a:t> where every vertex in a given cycle can reach every other vertex in the same cycle.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863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869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875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901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02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873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874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876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7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888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89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890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91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2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93" name="1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94" name="2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95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6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7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8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899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900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904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10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916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943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44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4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915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917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18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9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92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3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931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2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33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34" name="1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35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36" name="lowlink[2] = min(lowlink[2], lowlink[0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lowlink[2] = min(lowlink[2], lowlink[0])</a:t>
            </a:r>
          </a:p>
          <a:p>
            <a:pPr algn="l"/>
            <a:r>
              <a:t>           = 0</a:t>
            </a:r>
          </a:p>
        </p:txBody>
      </p:sp>
      <p:sp>
        <p:nvSpPr>
          <p:cNvPr id="937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8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39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40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941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942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946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52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958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984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85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56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957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959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60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1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971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2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973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74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75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76" name="1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77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78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9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0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1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982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983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987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93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999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026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027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97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998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000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01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02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012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13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014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15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6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17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18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19" name="lowlink[1] = min(lowlink[1], lowlink[2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lowlink[1] = min(lowlink[1], lowlink[2])</a:t>
            </a:r>
          </a:p>
          <a:p>
            <a:pPr algn="l"/>
            <a:r>
              <a:t>           = 0</a:t>
            </a:r>
          </a:p>
        </p:txBody>
      </p:sp>
      <p:sp>
        <p:nvSpPr>
          <p:cNvPr id="1020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1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2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3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024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025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029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35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041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067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068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039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040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042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43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44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054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5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056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7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58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59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60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61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2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3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64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065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066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070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076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082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109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110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080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081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083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84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85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095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96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097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98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99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0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1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2" name="lowlink[0] = min(lowlink[0], lowlink[1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lowlink[0] = min(lowlink[0], lowlink[1])</a:t>
            </a:r>
          </a:p>
          <a:p>
            <a:pPr algn="l"/>
            <a:r>
              <a:t>           = 0</a:t>
            </a:r>
          </a:p>
        </p:txBody>
      </p:sp>
      <p:sp>
        <p:nvSpPr>
          <p:cNvPr id="1103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4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5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6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107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108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112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18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124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151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152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122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123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125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26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27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137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3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139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40" name="2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4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42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43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44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1145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6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7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48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149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150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154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160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166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192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193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164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165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167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168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69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179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8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181" name="1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82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83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84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85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1186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7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8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9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190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191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195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01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207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232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233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205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06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208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09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10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220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21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222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23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24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25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1226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7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8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9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230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231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235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41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247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271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272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245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46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248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49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50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26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26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62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63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64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1265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6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7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8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269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270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sp>
        <p:nvSpPr>
          <p:cNvPr id="221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  <p:grpSp>
        <p:nvGrpSpPr>
          <p:cNvPr id="239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222" name="Circle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Circle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Circle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Circle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Circle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1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7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274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Circle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280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286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310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311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284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285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287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8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89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299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300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1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2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03" name="We’re not done exploring the graph so pick another starting node at random."/>
          <p:cNvSpPr txBox="1"/>
          <p:nvPr/>
        </p:nvSpPr>
        <p:spPr>
          <a:xfrm>
            <a:off x="616111" y="7425858"/>
            <a:ext cx="1195037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We’re not done exploring the graph so pick another starting node at random.</a:t>
            </a:r>
          </a:p>
        </p:txBody>
      </p:sp>
      <p:sp>
        <p:nvSpPr>
          <p:cNvPr id="1304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5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6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7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308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309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313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15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19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325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350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351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323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324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326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2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2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33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339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0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1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2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343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44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5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6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7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348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349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353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55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59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365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390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391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363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364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366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6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37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379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0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1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2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383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84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5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6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7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388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389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7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393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94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95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399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405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432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433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403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404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406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0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41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419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0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1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2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23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24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25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426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7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8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9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430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431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435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36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37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41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447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474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475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445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446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448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49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50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46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46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2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3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64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65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66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67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468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69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0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1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472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473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1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477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78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79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81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483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489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518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519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487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488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490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91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92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502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503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04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05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06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507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08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09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510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11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512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3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4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5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516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517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521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22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3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25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27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533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562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563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531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532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534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35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36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546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547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48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49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50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551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52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53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554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55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556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7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8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9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560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561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565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66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7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69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571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577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607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608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575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576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578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79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80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59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59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92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93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94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595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96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97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598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99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600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1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2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3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604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605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  <p:sp>
        <p:nvSpPr>
          <p:cNvPr id="1606" name="Node 0 is not on stack so don’t min with its low-link value."/>
          <p:cNvSpPr txBox="1"/>
          <p:nvPr/>
        </p:nvSpPr>
        <p:spPr>
          <a:xfrm>
            <a:off x="1676810" y="80899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rPr u="sng"/>
              <a:t>Node 0 is not on stack</a:t>
            </a:r>
            <a:r>
              <a:t> so don’t min with its low-link 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4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610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11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12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14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16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622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651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652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620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621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623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24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25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635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636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7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8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9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640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1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42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643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44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645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6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7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8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649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650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8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654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55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56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57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58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60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666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697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698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664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665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667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68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69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679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680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81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82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83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684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5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86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687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88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689" name="6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690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91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2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3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94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695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696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261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244" name="Circle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6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Circle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Circle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Circle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4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62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4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700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01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2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03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04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06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712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743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744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710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711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713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14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5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725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726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27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28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29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730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1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32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733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34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735" name="6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736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37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8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9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0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741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742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0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746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47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48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49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50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52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758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790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791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756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757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759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60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61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771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772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73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74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75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776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77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78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779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80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781" name="6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782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83" name="Node 2 is not on stack so don’t min with its low-link value."/>
          <p:cNvSpPr txBox="1"/>
          <p:nvPr/>
        </p:nvSpPr>
        <p:spPr>
          <a:xfrm>
            <a:off x="1676810" y="80899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rPr u="sng"/>
              <a:t>Node 2 is not on stack</a:t>
            </a:r>
            <a:r>
              <a:t> so don’t min with its low-link value.</a:t>
            </a:r>
          </a:p>
        </p:txBody>
      </p:sp>
      <p:sp>
        <p:nvSpPr>
          <p:cNvPr id="1784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5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6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87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788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789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7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793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94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95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796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97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799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805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836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37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03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04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806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0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81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819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20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21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22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823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24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25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826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27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828" name="6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829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30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31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32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33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834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835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839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40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41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42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43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45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851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883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84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49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50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852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53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54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864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865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66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67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68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869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70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71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872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73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874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875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76" name="lowlink[6] = min(lowlink[6], lowlink[4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lowlink[6] = min(lowlink[6], lowlink[4])</a:t>
            </a:r>
          </a:p>
          <a:p>
            <a:pPr algn="l"/>
            <a:r>
              <a:t>           = 4</a:t>
            </a:r>
          </a:p>
        </p:txBody>
      </p:sp>
      <p:sp>
        <p:nvSpPr>
          <p:cNvPr id="1877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8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79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0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881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882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886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87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88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89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90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92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898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929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930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96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897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899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00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01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911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912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13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14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15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916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17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18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19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20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921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22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23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4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5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6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927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928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6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932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33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34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35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36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38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944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1976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977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942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43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945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46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47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1957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1958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59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60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61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962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63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64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65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66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967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68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69" name="Node 0 is not on stack so don’t min with its low-link value."/>
          <p:cNvSpPr txBox="1"/>
          <p:nvPr/>
        </p:nvSpPr>
        <p:spPr>
          <a:xfrm>
            <a:off x="1676810" y="80899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rPr u="sng"/>
              <a:t>Node 0 is not on stack</a:t>
            </a:r>
            <a:r>
              <a:t> so don’t min with its low-link value.</a:t>
            </a:r>
          </a:p>
        </p:txBody>
      </p:sp>
      <p:sp>
        <p:nvSpPr>
          <p:cNvPr id="1970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1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2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73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1974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1975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3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1979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80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81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982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983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985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1991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022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023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989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1990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1992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93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94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004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005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06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07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08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09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10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11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12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13" name="5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014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15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16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7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8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19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020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021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025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26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27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28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29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31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037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069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070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035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36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038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39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40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05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05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52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53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54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55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56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57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58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59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60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61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62" name="lowlink[5] = min(lowlink[5], lowlink[6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lowlink[5] = min(lowlink[5], lowlink[6])</a:t>
            </a:r>
          </a:p>
          <a:p>
            <a:pPr algn="l"/>
            <a:r>
              <a:t>           = 4</a:t>
            </a:r>
          </a:p>
        </p:txBody>
      </p:sp>
      <p:sp>
        <p:nvSpPr>
          <p:cNvPr id="2063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4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5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66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067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068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6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072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73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74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75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076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78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084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115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116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082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083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085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86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87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097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098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99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00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01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102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03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04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05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06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07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08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09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0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1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12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113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114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2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118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19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20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21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22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24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130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162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163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128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129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131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32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33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143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144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45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46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47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148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9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50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51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52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53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54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55" name="lowlink[4] = min(lowlink[4], lowlink[5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lowlink[4] = min(lowlink[4], lowlink[5])</a:t>
            </a:r>
          </a:p>
          <a:p>
            <a:pPr algn="l"/>
            <a:r>
              <a:t>           = 4</a:t>
            </a:r>
          </a:p>
        </p:txBody>
      </p:sp>
      <p:sp>
        <p:nvSpPr>
          <p:cNvPr id="2156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7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8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59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160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161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284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267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8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69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Circle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Circle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Circle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6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7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85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165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66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67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68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69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171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177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209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210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175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176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178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79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0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19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19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92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93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94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195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96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97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98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99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00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01" name="6"/>
          <p:cNvSpPr/>
          <p:nvPr/>
        </p:nvSpPr>
        <p:spPr>
          <a:xfrm>
            <a:off x="885172" y="3959303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02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2203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4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5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06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207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208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6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212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13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14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15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16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18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224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255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256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222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223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225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26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27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237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238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39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40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41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242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43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44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45" name="5"/>
          <p:cNvSpPr/>
          <p:nvPr/>
        </p:nvSpPr>
        <p:spPr>
          <a:xfrm>
            <a:off x="885172" y="4813949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46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47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48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2249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0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1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2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253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254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2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258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59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60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61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262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64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270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300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01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268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269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271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72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73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283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284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85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86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87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288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89" name="4"/>
          <p:cNvSpPr/>
          <p:nvPr/>
        </p:nvSpPr>
        <p:spPr>
          <a:xfrm>
            <a:off x="885172" y="5668595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90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91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92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93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2294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5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6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97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298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299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303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04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05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06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07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09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315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344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45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13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314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316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1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1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32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329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30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31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32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33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34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35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36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37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2338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39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0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41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342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343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1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347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48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49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50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51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53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359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387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8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57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358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360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61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62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372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373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74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75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76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77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78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79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80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81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2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3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84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385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386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4" name="Group"/>
          <p:cNvGrpSpPr/>
          <p:nvPr/>
        </p:nvGrpSpPr>
        <p:grpSpPr>
          <a:xfrm flipH="1">
            <a:off x="3039012" y="3266099"/>
            <a:ext cx="8163763" cy="3221402"/>
            <a:chOff x="305528" y="119642"/>
            <a:chExt cx="8163762" cy="3221401"/>
          </a:xfrm>
        </p:grpSpPr>
        <p:sp>
          <p:nvSpPr>
            <p:cNvPr id="2390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91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92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93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94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396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grpSp>
          <p:nvGrpSpPr>
            <p:cNvPr id="2402" name="Group"/>
            <p:cNvGrpSpPr/>
            <p:nvPr/>
          </p:nvGrpSpPr>
          <p:grpSpPr>
            <a:xfrm rot="5280000">
              <a:off x="7038609" y="1261475"/>
              <a:ext cx="1801256" cy="997853"/>
              <a:chOff x="0" y="116"/>
              <a:chExt cx="1801254" cy="997851"/>
            </a:xfrm>
          </p:grpSpPr>
          <p:sp>
            <p:nvSpPr>
              <p:cNvPr id="2431" name="Connection Line"/>
              <p:cNvSpPr/>
              <p:nvPr/>
            </p:nvSpPr>
            <p:spPr>
              <a:xfrm>
                <a:off x="48995" y="116"/>
                <a:ext cx="1690810" cy="271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7" fill="norm" stroke="1" extrusionOk="0">
                    <a:moveTo>
                      <a:pt x="0" y="16207"/>
                    </a:moveTo>
                    <a:cubicBezTo>
                      <a:pt x="6610" y="-4955"/>
                      <a:pt x="13810" y="-5393"/>
                      <a:pt x="21600" y="148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432" name="Connection Line"/>
              <p:cNvSpPr/>
              <p:nvPr/>
            </p:nvSpPr>
            <p:spPr>
              <a:xfrm>
                <a:off x="67254" y="744848"/>
                <a:ext cx="1678572" cy="253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9" fill="norm" stroke="1" extrusionOk="0">
                    <a:moveTo>
                      <a:pt x="0" y="0"/>
                    </a:moveTo>
                    <a:cubicBezTo>
                      <a:pt x="6844" y="21103"/>
                      <a:pt x="14044" y="21600"/>
                      <a:pt x="21600" y="1492"/>
                    </a:cubicBez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400" name="Line"/>
              <p:cNvSpPr/>
              <p:nvPr/>
            </p:nvSpPr>
            <p:spPr>
              <a:xfrm>
                <a:off x="1549174" y="153908"/>
                <a:ext cx="252081" cy="1439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  <p:sp>
            <p:nvSpPr>
              <p:cNvPr id="2401" name="Line"/>
              <p:cNvSpPr/>
              <p:nvPr/>
            </p:nvSpPr>
            <p:spPr>
              <a:xfrm flipH="1" flipV="1">
                <a:off x="0" y="720243"/>
                <a:ext cx="234956" cy="123300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600">
                    <a:latin typeface="+mn-lt"/>
                    <a:ea typeface="+mn-ea"/>
                    <a:cs typeface="+mn-cs"/>
                    <a:sym typeface="Helvetica Light"/>
                  </a:defRPr>
                </a:pPr>
              </a:p>
            </p:txBody>
          </p:sp>
        </p:grpSp>
        <p:sp>
          <p:nvSpPr>
            <p:cNvPr id="2403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04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05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415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416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17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18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19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420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21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22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23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24" name="Node 4 is not on stack so don’t min with its low-link value."/>
          <p:cNvSpPr txBox="1"/>
          <p:nvPr/>
        </p:nvSpPr>
        <p:spPr>
          <a:xfrm>
            <a:off x="1676810" y="80899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rPr u="sng"/>
              <a:t>Node 4 is not on stack</a:t>
            </a:r>
            <a:r>
              <a:t> so don’t min with its low-link value.</a:t>
            </a:r>
          </a:p>
        </p:txBody>
      </p:sp>
      <p:sp>
        <p:nvSpPr>
          <p:cNvPr id="2425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6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7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28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429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430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434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35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36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37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38" name="Circle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40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73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74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44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6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4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4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45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459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0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1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2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463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64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65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66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67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8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69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70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471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472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9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476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77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78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79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80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481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482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7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18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86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88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89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90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500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501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02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03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04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05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06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07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08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09" name="7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510" name="7"/>
          <p:cNvSpPr/>
          <p:nvPr/>
        </p:nvSpPr>
        <p:spPr>
          <a:xfrm>
            <a:off x="885172" y="56596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511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2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3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14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515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516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520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21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22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23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24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525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526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61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62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30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2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33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34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544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545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46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47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48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49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50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51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52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53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4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5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56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557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558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  <p:sp>
        <p:nvSpPr>
          <p:cNvPr id="2559" name="7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560" name="7"/>
          <p:cNvSpPr/>
          <p:nvPr/>
        </p:nvSpPr>
        <p:spPr>
          <a:xfrm>
            <a:off x="885172" y="56596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7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564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65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66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67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568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569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570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06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07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74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6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77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78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588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589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90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91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92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593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94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95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96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97" name="Node 5 is not on stack so don’t min with its low-link value."/>
          <p:cNvSpPr txBox="1"/>
          <p:nvPr/>
        </p:nvSpPr>
        <p:spPr>
          <a:xfrm>
            <a:off x="1676810" y="8089900"/>
            <a:ext cx="1023538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rPr u="sng"/>
              <a:t>Node 5 is not on stack</a:t>
            </a:r>
            <a:r>
              <a:t> so don’t min with its low-link value.</a:t>
            </a:r>
          </a:p>
        </p:txBody>
      </p:sp>
      <p:sp>
        <p:nvSpPr>
          <p:cNvPr id="2598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99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0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01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602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603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  <p:sp>
        <p:nvSpPr>
          <p:cNvPr id="2604" name="7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605" name="7"/>
          <p:cNvSpPr/>
          <p:nvPr/>
        </p:nvSpPr>
        <p:spPr>
          <a:xfrm>
            <a:off x="885172" y="56596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07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290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1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92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Circle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5" name="Circle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9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10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5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08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2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609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10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11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12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13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14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615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50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51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19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1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22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23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633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634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35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36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37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638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39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40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41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42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3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4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45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646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647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  <p:sp>
        <p:nvSpPr>
          <p:cNvPr id="2648" name="7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649" name="7"/>
          <p:cNvSpPr/>
          <p:nvPr/>
        </p:nvSpPr>
        <p:spPr>
          <a:xfrm>
            <a:off x="885172" y="56596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6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653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54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55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656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57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658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659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95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96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63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5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66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67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677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678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79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80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81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682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83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84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85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86" name="3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687" name="7"/>
          <p:cNvSpPr/>
          <p:nvPr/>
        </p:nvSpPr>
        <p:spPr>
          <a:xfrm>
            <a:off x="885172" y="56596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88" name="lowlink[6] = min(lowlink[6], lowlink[3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lowlink[6] = min(lowlink[6], lowlink[3])</a:t>
            </a:r>
          </a:p>
          <a:p>
            <a:pPr algn="l"/>
            <a:r>
              <a:t>           = 3</a:t>
            </a:r>
          </a:p>
        </p:txBody>
      </p:sp>
      <p:sp>
        <p:nvSpPr>
          <p:cNvPr id="2689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0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1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2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693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694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1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698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99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0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01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02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03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704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39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40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08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0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11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12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722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723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24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25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26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727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28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29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30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31" name="3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732" name="7"/>
          <p:cNvSpPr/>
          <p:nvPr/>
        </p:nvSpPr>
        <p:spPr>
          <a:xfrm>
            <a:off x="885172" y="56596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733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34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35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36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737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738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742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43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44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45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46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47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748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4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85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A6AAA8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52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4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55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56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766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767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68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69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70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771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72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73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74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75" name="3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776" name="lowlink[3] = min(lowlink[3], lowlink[6])…"/>
          <p:cNvSpPr txBox="1"/>
          <p:nvPr/>
        </p:nvSpPr>
        <p:spPr>
          <a:xfrm>
            <a:off x="736897" y="8235950"/>
            <a:ext cx="11399864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lowlink[3] = min(lowlink[3], lowlink[6])</a:t>
            </a:r>
          </a:p>
          <a:p>
            <a:pPr algn="l"/>
            <a:r>
              <a:t>           = 3</a:t>
            </a:r>
          </a:p>
        </p:txBody>
      </p:sp>
      <p:sp>
        <p:nvSpPr>
          <p:cNvPr id="2777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8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79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0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781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782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  <p:sp>
        <p:nvSpPr>
          <p:cNvPr id="2783" name="7"/>
          <p:cNvSpPr/>
          <p:nvPr/>
        </p:nvSpPr>
        <p:spPr>
          <a:xfrm>
            <a:off x="885172" y="5659641"/>
            <a:ext cx="769656" cy="769656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0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787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88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89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90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91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792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793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29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rgbClr val="62C14B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30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62C14B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797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rgbClr val="62C14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62C14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99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00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01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811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812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13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14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15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16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17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18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19" name="7"/>
          <p:cNvSpPr/>
          <p:nvPr/>
        </p:nvSpPr>
        <p:spPr>
          <a:xfrm>
            <a:off x="885172" y="56596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820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2821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22" name="3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23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4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5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26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827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828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832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33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34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35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36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37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838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3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rgbClr val="62C14B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74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62C14B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42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rgbClr val="62C14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62C14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4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45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46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856" name="Stack"/>
          <p:cNvSpPr txBox="1"/>
          <p:nvPr/>
        </p:nvSpPr>
        <p:spPr>
          <a:xfrm>
            <a:off x="524705" y="2397366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  <p:sp>
        <p:nvSpPr>
          <p:cNvPr id="2857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58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59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60" name="3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61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62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63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64" name="When a completed SCC is found (current node has visited all its neighbours and its lowlink  value equals its id) pop off all associated nodes off the stack."/>
          <p:cNvSpPr txBox="1"/>
          <p:nvPr/>
        </p:nvSpPr>
        <p:spPr>
          <a:xfrm>
            <a:off x="63500" y="7514758"/>
            <a:ext cx="1305560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When a completed SCC is found (current node has visited all its neighbours and its lowlink  value equals its id) pop off all associated nodes off the stack.</a:t>
            </a:r>
          </a:p>
        </p:txBody>
      </p:sp>
      <p:sp>
        <p:nvSpPr>
          <p:cNvPr id="2865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66" name="3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67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8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69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70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871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872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9" name="Group"/>
          <p:cNvGrpSpPr/>
          <p:nvPr/>
        </p:nvGrpSpPr>
        <p:grpSpPr>
          <a:xfrm flipH="1">
            <a:off x="3070400" y="3266099"/>
            <a:ext cx="8132375" cy="3221402"/>
            <a:chOff x="305528" y="119642"/>
            <a:chExt cx="8132373" cy="3221401"/>
          </a:xfrm>
        </p:grpSpPr>
        <p:sp>
          <p:nvSpPr>
            <p:cNvPr id="2876" name="4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77" name="3"/>
            <p:cNvSpPr/>
            <p:nvPr/>
          </p:nvSpPr>
          <p:spPr>
            <a:xfrm flipH="1">
              <a:off x="75282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78" name="6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79" name="5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80" name="7"/>
            <p:cNvSpPr/>
            <p:nvPr/>
          </p:nvSpPr>
          <p:spPr>
            <a:xfrm flipH="1">
              <a:off x="7554409" y="25713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881" name="0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882" name="Line"/>
            <p:cNvSpPr/>
            <p:nvPr/>
          </p:nvSpPr>
          <p:spPr>
            <a:xfrm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979766" y="794847"/>
              <a:ext cx="1880743" cy="1880744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17" name="Connection Line"/>
            <p:cNvSpPr/>
            <p:nvPr/>
          </p:nvSpPr>
          <p:spPr>
            <a:xfrm>
              <a:off x="8137219" y="901336"/>
              <a:ext cx="300684" cy="16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86" h="21600" fill="norm" stroke="1" extrusionOk="0">
                  <a:moveTo>
                    <a:pt x="0" y="0"/>
                  </a:moveTo>
                  <a:cubicBezTo>
                    <a:pt x="20138" y="6455"/>
                    <a:pt x="21600" y="13655"/>
                    <a:pt x="4387" y="21600"/>
                  </a:cubicBezTo>
                </a:path>
              </a:pathLst>
            </a:custGeom>
            <a:noFill/>
            <a:ln w="63500" cap="flat">
              <a:solidFill>
                <a:srgbClr val="62C14B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918" name="Connection Line"/>
            <p:cNvSpPr/>
            <p:nvPr/>
          </p:nvSpPr>
          <p:spPr>
            <a:xfrm>
              <a:off x="7439916" y="936115"/>
              <a:ext cx="259874" cy="16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0" h="21600" fill="norm" stroke="1" extrusionOk="0">
                  <a:moveTo>
                    <a:pt x="14017" y="0"/>
                  </a:moveTo>
                  <a:cubicBezTo>
                    <a:pt x="-5380" y="6989"/>
                    <a:pt x="-4646" y="14189"/>
                    <a:pt x="16220" y="21600"/>
                  </a:cubicBezTo>
                </a:path>
              </a:pathLst>
            </a:custGeom>
            <a:noFill/>
            <a:ln w="63500" cap="flat">
              <a:solidFill>
                <a:srgbClr val="62C14B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886" name="Line"/>
            <p:cNvSpPr/>
            <p:nvPr/>
          </p:nvSpPr>
          <p:spPr>
            <a:xfrm flipH="1">
              <a:off x="8171780" y="2396508"/>
              <a:ext cx="135015" cy="256949"/>
            </a:xfrm>
            <a:prstGeom prst="line">
              <a:avLst/>
            </a:prstGeom>
            <a:noFill/>
            <a:ln w="63500" cap="flat">
              <a:solidFill>
                <a:srgbClr val="62C14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 flipV="1">
              <a:off x="7571714" y="868042"/>
              <a:ext cx="115026" cy="239116"/>
            </a:xfrm>
            <a:prstGeom prst="line">
              <a:avLst/>
            </a:prstGeom>
            <a:noFill/>
            <a:ln w="63500" cap="flat">
              <a:solidFill>
                <a:srgbClr val="62C14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8" name="2"/>
            <p:cNvSpPr/>
            <p:nvPr/>
          </p:nvSpPr>
          <p:spPr>
            <a:xfrm flipH="1">
              <a:off x="305528" y="119642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89" name="1"/>
            <p:cNvSpPr/>
            <p:nvPr/>
          </p:nvSpPr>
          <p:spPr>
            <a:xfrm flipH="1">
              <a:off x="305528" y="2558689"/>
              <a:ext cx="769656" cy="769656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90" name="Line"/>
            <p:cNvSpPr/>
            <p:nvPr/>
          </p:nvSpPr>
          <p:spPr>
            <a:xfrm flipH="1" flipV="1">
              <a:off x="1092890" y="2943517"/>
              <a:ext cx="1632044" cy="1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 flipV="1">
              <a:off x="690355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EA483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 flipH="1">
              <a:off x="31143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 flipH="1" flipV="1">
              <a:off x="3369770" y="819367"/>
              <a:ext cx="1855179" cy="185964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 flipH="1" flipV="1">
              <a:off x="1085403" y="504470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 flipH="1" flipV="1">
              <a:off x="3532317" y="2943145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 flipH="1" flipV="1">
              <a:off x="5938201" y="2943517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5538381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297323"/>
                  <a:satOff val="50343"/>
                  <a:lumOff val="256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 flipH="1" flipV="1">
              <a:off x="5914932" y="504841"/>
              <a:ext cx="1601216" cy="1"/>
            </a:xfrm>
            <a:prstGeom prst="line">
              <a:avLst/>
            </a:prstGeom>
            <a:noFill/>
            <a:ln w="63500" cap="flat">
              <a:solidFill>
                <a:srgbClr val="A6AAA8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900" name="0"/>
          <p:cNvSpPr txBox="1"/>
          <p:nvPr/>
        </p:nvSpPr>
        <p:spPr>
          <a:xfrm>
            <a:off x="81745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01" name="0"/>
          <p:cNvSpPr txBox="1"/>
          <p:nvPr/>
        </p:nvSpPr>
        <p:spPr>
          <a:xfrm>
            <a:off x="106256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02" name="0"/>
          <p:cNvSpPr txBox="1"/>
          <p:nvPr/>
        </p:nvSpPr>
        <p:spPr>
          <a:xfrm>
            <a:off x="106256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03" name="3"/>
          <p:cNvSpPr txBox="1"/>
          <p:nvPr/>
        </p:nvSpPr>
        <p:spPr>
          <a:xfrm>
            <a:off x="34120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04" name="4"/>
          <p:cNvSpPr txBox="1"/>
          <p:nvPr/>
        </p:nvSpPr>
        <p:spPr>
          <a:xfrm>
            <a:off x="58123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05" name="4"/>
          <p:cNvSpPr txBox="1"/>
          <p:nvPr/>
        </p:nvSpPr>
        <p:spPr>
          <a:xfrm>
            <a:off x="58123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06" name="4"/>
          <p:cNvSpPr txBox="1"/>
          <p:nvPr/>
        </p:nvSpPr>
        <p:spPr>
          <a:xfrm>
            <a:off x="8174521" y="26860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07" name="3"/>
          <p:cNvSpPr txBox="1"/>
          <p:nvPr/>
        </p:nvSpPr>
        <p:spPr>
          <a:xfrm>
            <a:off x="3412021" y="64579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714503"/>
                    <a:satOff val="27357"/>
                    <a:lumOff val="39874"/>
                  </a:schemeClr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08" name="Shape"/>
          <p:cNvSpPr/>
          <p:nvPr/>
        </p:nvSpPr>
        <p:spPr>
          <a:xfrm>
            <a:off x="2891908" y="2646015"/>
            <a:ext cx="1515849" cy="4513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704" y="0"/>
                </a:moveTo>
                <a:lnTo>
                  <a:pt x="4145" y="48"/>
                </a:lnTo>
                <a:lnTo>
                  <a:pt x="0" y="3974"/>
                </a:lnTo>
                <a:lnTo>
                  <a:pt x="236" y="17590"/>
                </a:lnTo>
                <a:lnTo>
                  <a:pt x="3079" y="20108"/>
                </a:lnTo>
                <a:lnTo>
                  <a:pt x="12027" y="21600"/>
                </a:lnTo>
                <a:lnTo>
                  <a:pt x="18341" y="20375"/>
                </a:lnTo>
                <a:lnTo>
                  <a:pt x="21600" y="9596"/>
                </a:lnTo>
                <a:lnTo>
                  <a:pt x="15704" y="0"/>
                </a:lnTo>
                <a:close/>
              </a:path>
            </a:pathLst>
          </a:custGeom>
          <a:ln w="50800">
            <a:solidFill>
              <a:schemeClr val="accent3">
                <a:hueOff val="-714503"/>
                <a:satOff val="27357"/>
                <a:lumOff val="3987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09" name="Shape"/>
          <p:cNvSpPr/>
          <p:nvPr/>
        </p:nvSpPr>
        <p:spPr>
          <a:xfrm>
            <a:off x="5391426" y="2573618"/>
            <a:ext cx="3542359" cy="4479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85" y="0"/>
                </a:moveTo>
                <a:lnTo>
                  <a:pt x="27" y="2469"/>
                </a:lnTo>
                <a:lnTo>
                  <a:pt x="0" y="19648"/>
                </a:lnTo>
                <a:lnTo>
                  <a:pt x="1529" y="21491"/>
                </a:lnTo>
                <a:lnTo>
                  <a:pt x="5233" y="21600"/>
                </a:lnTo>
                <a:lnTo>
                  <a:pt x="21397" y="6226"/>
                </a:lnTo>
                <a:lnTo>
                  <a:pt x="21600" y="2412"/>
                </a:lnTo>
                <a:lnTo>
                  <a:pt x="19164" y="171"/>
                </a:lnTo>
                <a:lnTo>
                  <a:pt x="4385" y="0"/>
                </a:lnTo>
                <a:close/>
              </a:path>
            </a:pathLst>
          </a:custGeom>
          <a:ln w="50800">
            <a:solidFill>
              <a:schemeClr val="accent6">
                <a:hueOff val="-297323"/>
                <a:satOff val="50343"/>
                <a:lumOff val="256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10" name="Shape"/>
          <p:cNvSpPr/>
          <p:nvPr/>
        </p:nvSpPr>
        <p:spPr>
          <a:xfrm>
            <a:off x="7529413" y="2613981"/>
            <a:ext cx="3828904" cy="437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695"/>
                </a:moveTo>
                <a:lnTo>
                  <a:pt x="2854" y="21447"/>
                </a:lnTo>
                <a:lnTo>
                  <a:pt x="19432" y="21600"/>
                </a:lnTo>
                <a:lnTo>
                  <a:pt x="21498" y="19662"/>
                </a:lnTo>
                <a:lnTo>
                  <a:pt x="21600" y="1776"/>
                </a:lnTo>
                <a:lnTo>
                  <a:pt x="17837" y="0"/>
                </a:lnTo>
                <a:lnTo>
                  <a:pt x="0" y="17695"/>
                </a:lnTo>
                <a:close/>
              </a:path>
            </a:pathLst>
          </a:custGeom>
          <a:ln w="50800">
            <a:solidFill>
              <a:schemeClr val="accent5">
                <a:hueOff val="225206"/>
                <a:satOff val="23568"/>
                <a:lumOff val="3816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11" name="Circle"/>
          <p:cNvSpPr/>
          <p:nvPr/>
        </p:nvSpPr>
        <p:spPr>
          <a:xfrm>
            <a:off x="536029" y="730250"/>
            <a:ext cx="622301" cy="6223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2" name="Circle"/>
          <p:cNvSpPr/>
          <p:nvPr/>
        </p:nvSpPr>
        <p:spPr>
          <a:xfrm>
            <a:off x="4567107" y="730250"/>
            <a:ext cx="622301" cy="6223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3" name="Circle"/>
          <p:cNvSpPr/>
          <p:nvPr/>
        </p:nvSpPr>
        <p:spPr>
          <a:xfrm>
            <a:off x="8972767" y="730250"/>
            <a:ext cx="622301" cy="622300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14" name="Unvisited"/>
          <p:cNvSpPr txBox="1"/>
          <p:nvPr/>
        </p:nvSpPr>
        <p:spPr>
          <a:xfrm>
            <a:off x="1170619" y="730249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Unvisited</a:t>
            </a:r>
          </a:p>
        </p:txBody>
      </p:sp>
      <p:sp>
        <p:nvSpPr>
          <p:cNvPr id="2915" name="Visiting…"/>
          <p:cNvSpPr txBox="1"/>
          <p:nvPr/>
        </p:nvSpPr>
        <p:spPr>
          <a:xfrm>
            <a:off x="5015545" y="469900"/>
            <a:ext cx="315235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Visiting</a:t>
            </a:r>
          </a:p>
          <a:p>
            <a:pPr/>
            <a:r>
              <a:t> neighbours</a:t>
            </a:r>
          </a:p>
        </p:txBody>
      </p:sp>
      <p:sp>
        <p:nvSpPr>
          <p:cNvPr id="2916" name="Visited all…"/>
          <p:cNvSpPr txBox="1"/>
          <p:nvPr/>
        </p:nvSpPr>
        <p:spPr>
          <a:xfrm>
            <a:off x="9474417" y="469900"/>
            <a:ext cx="3417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Visited all</a:t>
            </a:r>
          </a:p>
          <a:p>
            <a:pPr/>
            <a:r>
              <a:t>neighbours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UNVISITED = -1…"/>
          <p:cNvSpPr txBox="1"/>
          <p:nvPr/>
        </p:nvSpPr>
        <p:spPr>
          <a:xfrm>
            <a:off x="154717" y="120650"/>
            <a:ext cx="12730275" cy="95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 = -1</a:t>
            </a:r>
          </a:p>
          <a:p>
            <a:pPr algn="l">
              <a:defRPr sz="3300"/>
            </a:pPr>
            <a:r>
              <a:t>n = number of nodes in graph</a:t>
            </a:r>
          </a:p>
          <a:p>
            <a:pPr algn="l">
              <a:defRPr sz="3300"/>
            </a:pPr>
            <a:r>
              <a:t>g = adjacency list with directed edges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id = 0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give each node an id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  <a:r>
              <a:t>sccCount = 0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count number of SCCs found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</a:p>
          <a:p>
            <a:pPr algn="l">
              <a:defRPr sz="33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Index </a:t>
            </a:r>
            <a:r>
              <a:rPr i="1"/>
              <a:t>i</a:t>
            </a:r>
            <a:r>
              <a:t> in these arrays represents node i</a:t>
            </a:r>
          </a:p>
          <a:p>
            <a:pPr algn="l">
              <a:defRPr sz="3300"/>
            </a:pPr>
            <a:r>
              <a:t>ids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low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onStack = [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…,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stack = an empty stack data structure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findSccs():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 ids[i] 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</a:t>
            </a:r>
          </a:p>
          <a:p>
            <a:pPr algn="l">
              <a:defRPr sz="33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(ids[i]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</a:t>
            </a:r>
          </a:p>
          <a:p>
            <a:pPr algn="l">
              <a:defRPr sz="3300"/>
            </a:pPr>
            <a:r>
              <a:t>    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(i)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UNVISITED = -1…"/>
          <p:cNvSpPr txBox="1"/>
          <p:nvPr/>
        </p:nvSpPr>
        <p:spPr>
          <a:xfrm>
            <a:off x="154717" y="120650"/>
            <a:ext cx="12730275" cy="95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 = -1</a:t>
            </a:r>
          </a:p>
          <a:p>
            <a:pPr algn="l">
              <a:defRPr sz="3300"/>
            </a:pPr>
            <a:r>
              <a:t>n = number of nodes in graph</a:t>
            </a:r>
          </a:p>
          <a:p>
            <a:pPr algn="l">
              <a:defRPr sz="3300"/>
            </a:pPr>
            <a:r>
              <a:t>g = adjacency list with directed edges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id = 0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give each node an id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  <a:r>
              <a:t>sccCount = 0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count number of SCCs found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</a:p>
          <a:p>
            <a:pPr algn="l">
              <a:defRPr sz="33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Index </a:t>
            </a:r>
            <a:r>
              <a:rPr i="1"/>
              <a:t>i</a:t>
            </a:r>
            <a:r>
              <a:t> in these arrays represents node i</a:t>
            </a:r>
          </a:p>
          <a:p>
            <a:pPr algn="l">
              <a:defRPr sz="3300"/>
            </a:pPr>
            <a:r>
              <a:t>ids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low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onStack = [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…,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stack = an empty stack data structure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findSccs():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 ids[i] 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</a:t>
            </a:r>
          </a:p>
          <a:p>
            <a:pPr algn="l">
              <a:defRPr sz="33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(ids[i]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</a:t>
            </a:r>
          </a:p>
          <a:p>
            <a:pPr algn="l">
              <a:defRPr sz="3300"/>
            </a:pPr>
            <a:r>
              <a:t>    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(i)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low</a:t>
            </a:r>
          </a:p>
        </p:txBody>
      </p:sp>
      <p:sp>
        <p:nvSpPr>
          <p:cNvPr id="2923" name="Rectangle"/>
          <p:cNvSpPr/>
          <p:nvPr/>
        </p:nvSpPr>
        <p:spPr>
          <a:xfrm>
            <a:off x="152400" y="177800"/>
            <a:ext cx="9649305" cy="1570319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UNVISITED = -1…"/>
          <p:cNvSpPr txBox="1"/>
          <p:nvPr/>
        </p:nvSpPr>
        <p:spPr>
          <a:xfrm>
            <a:off x="154717" y="120650"/>
            <a:ext cx="12730275" cy="95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 = -1</a:t>
            </a:r>
          </a:p>
          <a:p>
            <a:pPr algn="l">
              <a:defRPr sz="3300"/>
            </a:pPr>
            <a:r>
              <a:t>n = number of nodes in graph</a:t>
            </a:r>
          </a:p>
          <a:p>
            <a:pPr algn="l">
              <a:defRPr sz="3300"/>
            </a:pPr>
            <a:r>
              <a:t>g = adjacency list with directed edges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id = 0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give each node an id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  <a:r>
              <a:t>sccCount = 0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count number of SCCs found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</a:p>
          <a:p>
            <a:pPr algn="l">
              <a:defRPr sz="33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Index </a:t>
            </a:r>
            <a:r>
              <a:rPr i="1"/>
              <a:t>i</a:t>
            </a:r>
            <a:r>
              <a:t> in these arrays represents node i</a:t>
            </a:r>
          </a:p>
          <a:p>
            <a:pPr algn="l">
              <a:defRPr sz="3300"/>
            </a:pPr>
            <a:r>
              <a:t>ids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low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onStack = [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…,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stack = an empty stack data structure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findSccs():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 ids[i] 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</a:t>
            </a:r>
          </a:p>
          <a:p>
            <a:pPr algn="l">
              <a:defRPr sz="33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(ids[i]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</a:t>
            </a:r>
          </a:p>
          <a:p>
            <a:pPr algn="l">
              <a:defRPr sz="3300"/>
            </a:pPr>
            <a:r>
              <a:t>    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(i)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low</a:t>
            </a:r>
          </a:p>
        </p:txBody>
      </p:sp>
      <p:sp>
        <p:nvSpPr>
          <p:cNvPr id="2926" name="Rectangle"/>
          <p:cNvSpPr/>
          <p:nvPr/>
        </p:nvSpPr>
        <p:spPr>
          <a:xfrm>
            <a:off x="177800" y="2108200"/>
            <a:ext cx="12464439" cy="1049718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30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313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4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5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Circle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8" name="Circle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32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3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28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31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UNVISITED = -1…"/>
          <p:cNvSpPr txBox="1"/>
          <p:nvPr/>
        </p:nvSpPr>
        <p:spPr>
          <a:xfrm>
            <a:off x="154717" y="120650"/>
            <a:ext cx="12730275" cy="95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 = -1</a:t>
            </a:r>
          </a:p>
          <a:p>
            <a:pPr algn="l">
              <a:defRPr sz="3300"/>
            </a:pPr>
            <a:r>
              <a:t>n = number of nodes in graph</a:t>
            </a:r>
          </a:p>
          <a:p>
            <a:pPr algn="l">
              <a:defRPr sz="3300"/>
            </a:pPr>
            <a:r>
              <a:t>g = adjacency list with directed edges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id = 0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give each node an id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  <a:r>
              <a:t>sccCount = 0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count number of SCCs found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</a:p>
          <a:p>
            <a:pPr algn="l">
              <a:defRPr sz="33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Index </a:t>
            </a:r>
            <a:r>
              <a:rPr i="1"/>
              <a:t>i</a:t>
            </a:r>
            <a:r>
              <a:t> in these arrays represents node i</a:t>
            </a:r>
          </a:p>
          <a:p>
            <a:pPr algn="l">
              <a:defRPr sz="3300"/>
            </a:pPr>
            <a:r>
              <a:t>ids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low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onStack = [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…,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stack = an empty stack data structure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findSccs():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 ids[i] 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</a:t>
            </a:r>
          </a:p>
          <a:p>
            <a:pPr algn="l">
              <a:defRPr sz="33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(ids[i]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</a:t>
            </a:r>
          </a:p>
          <a:p>
            <a:pPr algn="l">
              <a:defRPr sz="3300"/>
            </a:pPr>
            <a:r>
              <a:t>    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(i)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low</a:t>
            </a:r>
          </a:p>
        </p:txBody>
      </p:sp>
      <p:sp>
        <p:nvSpPr>
          <p:cNvPr id="2929" name="Rectangle"/>
          <p:cNvSpPr/>
          <p:nvPr/>
        </p:nvSpPr>
        <p:spPr>
          <a:xfrm>
            <a:off x="139700" y="3644900"/>
            <a:ext cx="11576282" cy="2463800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UNVISITED = -1…"/>
          <p:cNvSpPr txBox="1"/>
          <p:nvPr/>
        </p:nvSpPr>
        <p:spPr>
          <a:xfrm>
            <a:off x="154717" y="120650"/>
            <a:ext cx="12730275" cy="95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 = -1</a:t>
            </a:r>
          </a:p>
          <a:p>
            <a:pPr algn="l">
              <a:defRPr sz="3300"/>
            </a:pPr>
            <a:r>
              <a:t>n = number of nodes in graph</a:t>
            </a:r>
          </a:p>
          <a:p>
            <a:pPr algn="l">
              <a:defRPr sz="3300"/>
            </a:pPr>
            <a:r>
              <a:t>g = adjacency list with directed edges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id = 0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give each node an id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  <a:r>
              <a:t>sccCount = 0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count number of SCCs found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</a:p>
          <a:p>
            <a:pPr algn="l">
              <a:defRPr sz="33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Index </a:t>
            </a:r>
            <a:r>
              <a:rPr i="1"/>
              <a:t>i</a:t>
            </a:r>
            <a:r>
              <a:t> in these arrays represents node i</a:t>
            </a:r>
          </a:p>
          <a:p>
            <a:pPr algn="l">
              <a:defRPr sz="3300"/>
            </a:pPr>
            <a:r>
              <a:t>ids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low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onStack = [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…,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stack = an empty stack data structure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findSccs():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 ids[i] 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</a:t>
            </a:r>
          </a:p>
          <a:p>
            <a:pPr algn="l">
              <a:defRPr sz="33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(ids[i]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</a:t>
            </a:r>
          </a:p>
          <a:p>
            <a:pPr algn="l">
              <a:defRPr sz="3300"/>
            </a:pPr>
            <a:r>
              <a:t>    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(i)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low</a:t>
            </a:r>
          </a:p>
        </p:txBody>
      </p:sp>
      <p:sp>
        <p:nvSpPr>
          <p:cNvPr id="2932" name="Rectangle"/>
          <p:cNvSpPr/>
          <p:nvPr/>
        </p:nvSpPr>
        <p:spPr>
          <a:xfrm>
            <a:off x="688859" y="7099300"/>
            <a:ext cx="10655780" cy="506959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UNVISITED = -1…"/>
          <p:cNvSpPr txBox="1"/>
          <p:nvPr/>
        </p:nvSpPr>
        <p:spPr>
          <a:xfrm>
            <a:off x="154717" y="120650"/>
            <a:ext cx="12730275" cy="95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 = -1</a:t>
            </a:r>
          </a:p>
          <a:p>
            <a:pPr algn="l">
              <a:defRPr sz="3300"/>
            </a:pPr>
            <a:r>
              <a:t>n = number of nodes in graph</a:t>
            </a:r>
          </a:p>
          <a:p>
            <a:pPr algn="l">
              <a:defRPr sz="3300"/>
            </a:pPr>
            <a:r>
              <a:t>g = adjacency list with directed edges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id = 0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give each node an id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  <a:r>
              <a:t>sccCount = 0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count number of SCCs found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</a:p>
          <a:p>
            <a:pPr algn="l">
              <a:defRPr sz="33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Index </a:t>
            </a:r>
            <a:r>
              <a:rPr i="1"/>
              <a:t>i</a:t>
            </a:r>
            <a:r>
              <a:t> in these arrays represents node i</a:t>
            </a:r>
          </a:p>
          <a:p>
            <a:pPr algn="l">
              <a:defRPr sz="3300"/>
            </a:pPr>
            <a:r>
              <a:t>ids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low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onStack = [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…,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stack = an empty stack data structure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findSccs():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 ids[i] 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</a:t>
            </a:r>
          </a:p>
          <a:p>
            <a:pPr algn="l">
              <a:defRPr sz="33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(ids[i]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</a:t>
            </a:r>
          </a:p>
          <a:p>
            <a:pPr algn="l">
              <a:defRPr sz="3300"/>
            </a:pPr>
            <a:r>
              <a:t>    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(i)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low</a:t>
            </a:r>
          </a:p>
        </p:txBody>
      </p:sp>
      <p:sp>
        <p:nvSpPr>
          <p:cNvPr id="2935" name="Rectangle"/>
          <p:cNvSpPr/>
          <p:nvPr/>
        </p:nvSpPr>
        <p:spPr>
          <a:xfrm>
            <a:off x="698500" y="7607300"/>
            <a:ext cx="6569158" cy="1974338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UNVISITED = -1…"/>
          <p:cNvSpPr txBox="1"/>
          <p:nvPr/>
        </p:nvSpPr>
        <p:spPr>
          <a:xfrm>
            <a:off x="154717" y="120650"/>
            <a:ext cx="12730275" cy="95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/>
            </a:pP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 = -1</a:t>
            </a:r>
          </a:p>
          <a:p>
            <a:pPr algn="l">
              <a:defRPr sz="3300"/>
            </a:pPr>
            <a:r>
              <a:t>n = number of nodes in graph</a:t>
            </a:r>
          </a:p>
          <a:p>
            <a:pPr algn="l">
              <a:defRPr sz="3300"/>
            </a:pPr>
            <a:r>
              <a:t>g = adjacency list with directed edges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t>id = 0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give each node an id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  <a:r>
              <a:t>sccCount = 0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Used to count number of SCCs found</a:t>
            </a:r>
            <a:endParaRPr>
              <a:solidFill>
                <a:schemeClr val="accent1">
                  <a:hueOff val="-242908"/>
                  <a:lumOff val="13873"/>
                </a:schemeClr>
              </a:solidFill>
            </a:endParaRPr>
          </a:p>
          <a:p>
            <a:pPr algn="l">
              <a:defRPr sz="3300"/>
            </a:pPr>
          </a:p>
          <a:p>
            <a:pPr algn="l">
              <a:defRPr sz="33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# Index </a:t>
            </a:r>
            <a:r>
              <a:rPr i="1"/>
              <a:t>i</a:t>
            </a:r>
            <a:r>
              <a:t> in these arrays represents node i</a:t>
            </a:r>
          </a:p>
          <a:p>
            <a:pPr algn="l">
              <a:defRPr sz="3300"/>
            </a:pPr>
            <a:r>
              <a:t>ids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low = [0, 0, … 0, 0]              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onStack = [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, …,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242908"/>
                    <a:lumOff val="13873"/>
                  </a:schemeClr>
                </a:solidFill>
              </a:rPr>
              <a:t># Length n</a:t>
            </a:r>
          </a:p>
          <a:p>
            <a:pPr algn="l">
              <a:defRPr sz="3300"/>
            </a:pPr>
            <a:r>
              <a:t>stack = an empty stack data structure</a:t>
            </a:r>
          </a:p>
          <a:p>
            <a:pPr algn="l">
              <a:defRPr sz="3300"/>
            </a:pPr>
          </a:p>
          <a:p>
            <a:pPr algn="l">
              <a:defRPr sz="33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findSccs():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 ids[i] 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(i = 0; i &lt; n; i++):</a:t>
            </a:r>
          </a:p>
          <a:p>
            <a:pPr algn="l">
              <a:defRPr sz="33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(ids[i]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</a:t>
            </a:r>
          </a:p>
          <a:p>
            <a:pPr algn="l">
              <a:defRPr sz="3300"/>
            </a:pPr>
            <a:r>
              <a:t>     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(i)</a:t>
            </a:r>
          </a:p>
          <a:p>
            <a:pPr algn="l">
              <a:defRPr sz="33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return</a:t>
            </a:r>
            <a:r>
              <a:t> low</a:t>
            </a:r>
          </a:p>
        </p:txBody>
      </p:sp>
      <p:sp>
        <p:nvSpPr>
          <p:cNvPr id="2938" name="Rectangle"/>
          <p:cNvSpPr/>
          <p:nvPr/>
        </p:nvSpPr>
        <p:spPr>
          <a:xfrm>
            <a:off x="1651000" y="8559800"/>
            <a:ext cx="1612239" cy="546431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Rectangle"/>
          <p:cNvSpPr/>
          <p:nvPr/>
        </p:nvSpPr>
        <p:spPr>
          <a:xfrm>
            <a:off x="685800" y="787400"/>
            <a:ext cx="6007233" cy="1500188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3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Rectangle"/>
          <p:cNvSpPr/>
          <p:nvPr/>
        </p:nvSpPr>
        <p:spPr>
          <a:xfrm>
            <a:off x="651933" y="2696633"/>
            <a:ext cx="12148477" cy="1015869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6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Rectangle"/>
          <p:cNvSpPr/>
          <p:nvPr/>
        </p:nvSpPr>
        <p:spPr>
          <a:xfrm>
            <a:off x="1198033" y="3657600"/>
            <a:ext cx="8116376" cy="510547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49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Rectangle"/>
          <p:cNvSpPr/>
          <p:nvPr/>
        </p:nvSpPr>
        <p:spPr>
          <a:xfrm>
            <a:off x="1198033" y="4131733"/>
            <a:ext cx="11514684" cy="510548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52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  <p:sp>
        <p:nvSpPr>
          <p:cNvPr id="2955" name="Rectangle"/>
          <p:cNvSpPr/>
          <p:nvPr/>
        </p:nvSpPr>
        <p:spPr>
          <a:xfrm>
            <a:off x="673099" y="5130800"/>
            <a:ext cx="12078908" cy="1916477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Low-Link Values"/>
          <p:cNvSpPr txBox="1"/>
          <p:nvPr/>
        </p:nvSpPr>
        <p:spPr>
          <a:xfrm>
            <a:off x="449399" y="-115439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53" name="Group"/>
          <p:cNvGrpSpPr/>
          <p:nvPr/>
        </p:nvGrpSpPr>
        <p:grpSpPr>
          <a:xfrm flipH="1">
            <a:off x="1905000" y="3035300"/>
            <a:ext cx="5419300" cy="3156652"/>
            <a:chOff x="2538961" y="111825"/>
            <a:chExt cx="5419299" cy="3156651"/>
          </a:xfrm>
        </p:grpSpPr>
        <p:sp>
          <p:nvSpPr>
            <p:cNvPr id="336" name="1"/>
            <p:cNvSpPr/>
            <p:nvPr/>
          </p:nvSpPr>
          <p:spPr>
            <a:xfrm flipH="1">
              <a:off x="4792357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37" name="0"/>
            <p:cNvSpPr/>
            <p:nvPr/>
          </p:nvSpPr>
          <p:spPr>
            <a:xfrm flipH="1">
              <a:off x="7214404" y="111825"/>
              <a:ext cx="719370" cy="71937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38" name="Circle"/>
            <p:cNvSpPr/>
            <p:nvPr/>
          </p:nvSpPr>
          <p:spPr>
            <a:xfrm flipH="1">
              <a:off x="2538961" y="111825"/>
              <a:ext cx="719371" cy="71937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3"/>
            <p:cNvSpPr/>
            <p:nvPr/>
          </p:nvSpPr>
          <p:spPr>
            <a:xfrm flipH="1">
              <a:off x="4816844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40" name="2"/>
            <p:cNvSpPr/>
            <p:nvPr/>
          </p:nvSpPr>
          <p:spPr>
            <a:xfrm flipH="1">
              <a:off x="7238892" y="2391516"/>
              <a:ext cx="719370" cy="71937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41" name="Circle"/>
            <p:cNvSpPr/>
            <p:nvPr/>
          </p:nvSpPr>
          <p:spPr>
            <a:xfrm flipH="1">
              <a:off x="2563449" y="2391516"/>
              <a:ext cx="719370" cy="719370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7598575" y="809449"/>
              <a:ext cx="1" cy="1603814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 flipH="1" flipV="1">
              <a:off x="5504457" y="471510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5407628" y="753775"/>
              <a:ext cx="1942143" cy="1742742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 flipH="1" flipV="1">
              <a:off x="5511436" y="2759491"/>
              <a:ext cx="1717217" cy="1"/>
            </a:xfrm>
            <a:prstGeom prst="line">
              <a:avLst/>
            </a:prstGeom>
            <a:noFill/>
            <a:ln w="63500" cap="flat">
              <a:solidFill>
                <a:schemeClr val="accent4">
                  <a:hueOff val="218867"/>
                  <a:satOff val="38688"/>
                  <a:lumOff val="1878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 flipH="1" flipV="1">
              <a:off x="3286206" y="471857"/>
              <a:ext cx="150276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 flipH="1">
              <a:off x="2923134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5176529" y="858224"/>
              <a:ext cx="1" cy="15062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5" name="Connection Line"/>
            <p:cNvSpPr/>
            <p:nvPr/>
          </p:nvSpPr>
          <p:spPr>
            <a:xfrm>
              <a:off x="3206858" y="2190876"/>
              <a:ext cx="1663514" cy="29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6" name="Connection Line"/>
            <p:cNvSpPr/>
            <p:nvPr/>
          </p:nvSpPr>
          <p:spPr>
            <a:xfrm>
              <a:off x="3224822" y="2995160"/>
              <a:ext cx="1651474" cy="27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51" name="Line"/>
            <p:cNvSpPr/>
            <p:nvPr/>
          </p:nvSpPr>
          <p:spPr>
            <a:xfrm>
              <a:off x="4682818" y="2357066"/>
              <a:ext cx="248012" cy="155382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 flipH="1" flipV="1">
              <a:off x="3158653" y="2968592"/>
              <a:ext cx="231164" cy="133138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54" name="The low-link value of a node is the smallest [lowest] node id reachable from that node when doing a DFS (including itself)."/>
          <p:cNvSpPr txBox="1"/>
          <p:nvPr/>
        </p:nvSpPr>
        <p:spPr>
          <a:xfrm>
            <a:off x="57711" y="895350"/>
            <a:ext cx="1288937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</a:t>
            </a:r>
            <a:r>
              <a:rPr b="1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</a:rPr>
              <a:t>low-link</a:t>
            </a:r>
            <a:r>
              <a:t> value of a node is the smallest [lowest] node id reachable from that node when doing a DFS (including itself).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  <p:sp>
        <p:nvSpPr>
          <p:cNvPr id="2958" name="Rectangle"/>
          <p:cNvSpPr/>
          <p:nvPr/>
        </p:nvSpPr>
        <p:spPr>
          <a:xfrm>
            <a:off x="1176866" y="7035800"/>
            <a:ext cx="10909020" cy="1943068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  <p:sp>
        <p:nvSpPr>
          <p:cNvPr id="2961" name="Rectangle"/>
          <p:cNvSpPr/>
          <p:nvPr/>
        </p:nvSpPr>
        <p:spPr>
          <a:xfrm>
            <a:off x="1662244" y="7992334"/>
            <a:ext cx="4724186" cy="516766"/>
          </a:xfrm>
          <a:prstGeom prst="rect">
            <a:avLst/>
          </a:prstGeom>
          <a:ln w="50800">
            <a:solidFill>
              <a:srgbClr val="FF3525"/>
            </a:solidFill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function dfs(at):…"/>
          <p:cNvSpPr txBox="1"/>
          <p:nvPr/>
        </p:nvSpPr>
        <p:spPr>
          <a:xfrm>
            <a:off x="190524" y="241299"/>
            <a:ext cx="15488924" cy="927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function</a:t>
            </a:r>
            <a:r>
              <a:t> dfs(at):</a:t>
            </a:r>
          </a:p>
          <a:p>
            <a:pPr algn="l">
              <a:defRPr sz="3200"/>
            </a:pPr>
            <a:r>
              <a:t>  stack.push(at)</a:t>
            </a:r>
          </a:p>
          <a:p>
            <a:pPr algn="l">
              <a:defRPr sz="3200"/>
            </a:pPr>
            <a:r>
              <a:t>  onStack[at]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true</a:t>
            </a:r>
          </a:p>
          <a:p>
            <a:pPr algn="l">
              <a:defRPr sz="3200"/>
            </a:pPr>
            <a:r>
              <a:t>  ids[at] = low[at] = id++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Visit all neighbours &amp; min low-link on callback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(to : g[at]):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(ids[to] == </a:t>
            </a:r>
            <a:r>
              <a:rPr b="1">
                <a:solidFill>
                  <a:schemeClr val="accent4">
                    <a:hueOff val="70652"/>
                    <a:satOff val="25216"/>
                    <a:lumOff val="-19704"/>
                  </a:schemeClr>
                </a:solidFill>
              </a:rPr>
              <a:t>UNVISITED</a:t>
            </a:r>
            <a:r>
              <a:t>):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dfs</a:t>
            </a:r>
            <a:r>
              <a:t>(to)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(onStack[to]): low[at] = </a:t>
            </a:r>
            <a:r>
              <a:rPr b="1">
                <a:solidFill>
                  <a:schemeClr val="accent4">
                    <a:hueOff val="218867"/>
                    <a:satOff val="38688"/>
                    <a:lumOff val="18783"/>
                  </a:schemeClr>
                </a:solidFill>
              </a:rPr>
              <a:t>min</a:t>
            </a:r>
            <a:r>
              <a:t>(low[at],low[to])</a:t>
            </a:r>
          </a:p>
          <a:p>
            <a:pPr algn="l">
              <a:defRPr sz="3200"/>
            </a:pP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After having visited all the neighbours of ‘at’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if we're at the start of a SCC empty the seen</a:t>
            </a:r>
          </a:p>
          <a:p>
            <a:pPr algn="l">
              <a:defRPr sz="3200">
                <a:solidFill>
                  <a:schemeClr val="accent1">
                    <a:hueOff val="-242908"/>
                    <a:lumOff val="13873"/>
                  </a:schemeClr>
                </a:solidFill>
              </a:defRPr>
            </a:pPr>
            <a:r>
              <a:t>  # stack until we’re back to the start of the SCC.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(ids[at] == low[at]):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for</a:t>
            </a:r>
            <a:r>
              <a:t>(node = stack.pop();;node = stack.pop()):</a:t>
            </a:r>
          </a:p>
          <a:p>
            <a:pPr algn="l">
              <a:defRPr sz="3200"/>
            </a:pPr>
            <a:r>
              <a:t>      onStack[node] =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false</a:t>
            </a:r>
          </a:p>
          <a:p>
            <a:pPr algn="l">
              <a:defRPr sz="3200"/>
            </a:pPr>
            <a:r>
              <a:t>      low[node] = ids[at]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if</a:t>
            </a:r>
            <a:r>
              <a:t>(node == at): </a:t>
            </a:r>
            <a:r>
              <a:rPr b="1">
                <a:solidFill>
                  <a:schemeClr val="accent5">
                    <a:hueOff val="225206"/>
                    <a:satOff val="23568"/>
                    <a:lumOff val="38160"/>
                  </a:schemeClr>
                </a:solidFill>
              </a:rPr>
              <a:t>break</a:t>
            </a:r>
          </a:p>
          <a:p>
            <a:pPr algn="l">
              <a:defRPr sz="3200"/>
            </a:pPr>
            <a:r>
              <a:t>    sccCount++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Source Code Link"/>
          <p:cNvSpPr txBox="1"/>
          <p:nvPr>
            <p:ph type="title"/>
          </p:nvPr>
        </p:nvSpPr>
        <p:spPr>
          <a:xfrm>
            <a:off x="-547693" y="0"/>
            <a:ext cx="14100186" cy="1548776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Source Code Link</a:t>
            </a:r>
          </a:p>
        </p:txBody>
      </p:sp>
      <p:sp>
        <p:nvSpPr>
          <p:cNvPr id="2966" name="Slides/source code can be found at the following link:"/>
          <p:cNvSpPr txBox="1"/>
          <p:nvPr/>
        </p:nvSpPr>
        <p:spPr>
          <a:xfrm>
            <a:off x="935588" y="2126474"/>
            <a:ext cx="11133624" cy="191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67359">
              <a:defRPr sz="5120"/>
            </a:lvl1pPr>
          </a:lstStyle>
          <a:p>
            <a:pPr/>
            <a:r>
              <a:t>Slides/source code can be found at the following link:</a:t>
            </a:r>
          </a:p>
        </p:txBody>
      </p:sp>
      <p:sp>
        <p:nvSpPr>
          <p:cNvPr id="2967" name="github.com/williamfiset/algorithms"/>
          <p:cNvSpPr txBox="1"/>
          <p:nvPr/>
        </p:nvSpPr>
        <p:spPr>
          <a:xfrm>
            <a:off x="855991" y="4456215"/>
            <a:ext cx="112928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 u="sng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github.com/williamfiset/algorithms</a:t>
            </a:r>
          </a:p>
        </p:txBody>
      </p:sp>
      <p:sp>
        <p:nvSpPr>
          <p:cNvPr id="2968" name="Link in the description:"/>
          <p:cNvSpPr txBox="1"/>
          <p:nvPr/>
        </p:nvSpPr>
        <p:spPr>
          <a:xfrm>
            <a:off x="935588" y="5604652"/>
            <a:ext cx="111336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4864"/>
            </a:lvl1pPr>
          </a:lstStyle>
          <a:p>
            <a:pPr/>
            <a:r>
              <a:t>Link in the description:</a:t>
            </a:r>
          </a:p>
        </p:txBody>
      </p:sp>
      <p:sp>
        <p:nvSpPr>
          <p:cNvPr id="2969" name="Arrow"/>
          <p:cNvSpPr/>
          <p:nvPr/>
        </p:nvSpPr>
        <p:spPr>
          <a:xfrm rot="5400000">
            <a:off x="5256262" y="7012650"/>
            <a:ext cx="2492276" cy="1793831"/>
          </a:xfrm>
          <a:prstGeom prst="rightArrow">
            <a:avLst>
              <a:gd name="adj1" fmla="val 32000"/>
              <a:gd name="adj2" fmla="val 50985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0" name="Text"/>
          <p:cNvSpPr txBox="1"/>
          <p:nvPr/>
        </p:nvSpPr>
        <p:spPr>
          <a:xfrm>
            <a:off x="6280860" y="4622078"/>
            <a:ext cx="44308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 u="sng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Tarjan’s Algorithm for Finding Strongly Connected Components…"/>
          <p:cNvSpPr txBox="1"/>
          <p:nvPr>
            <p:ph type="ctrTitle"/>
          </p:nvPr>
        </p:nvSpPr>
        <p:spPr>
          <a:xfrm>
            <a:off x="11934" y="288805"/>
            <a:ext cx="12980932" cy="6000990"/>
          </a:xfrm>
          <a:prstGeom prst="rect">
            <a:avLst/>
          </a:prstGeom>
        </p:spPr>
        <p:txBody>
          <a:bodyPr/>
          <a:lstStyle/>
          <a:p>
            <a:pPr>
              <a:defRPr sz="8400"/>
            </a:pPr>
            <a:r>
              <a:t>Tarjan’s Algorithm for Finding Strongly Connected Components</a:t>
            </a:r>
          </a:p>
          <a:p>
            <a:pPr>
              <a:defRPr sz="8400"/>
            </a:pPr>
            <a:r>
              <a:t>Source Code</a:t>
            </a:r>
          </a:p>
        </p:txBody>
      </p:sp>
      <p:sp>
        <p:nvSpPr>
          <p:cNvPr id="2974" name="William Fiset"/>
          <p:cNvSpPr txBox="1"/>
          <p:nvPr>
            <p:ph type="subTitle" sz="quarter" idx="1"/>
          </p:nvPr>
        </p:nvSpPr>
        <p:spPr>
          <a:xfrm>
            <a:off x="1270000" y="7625234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William Fiset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Source Code Link"/>
          <p:cNvSpPr txBox="1"/>
          <p:nvPr>
            <p:ph type="title"/>
          </p:nvPr>
        </p:nvSpPr>
        <p:spPr>
          <a:xfrm>
            <a:off x="-547693" y="0"/>
            <a:ext cx="14100186" cy="1548776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Source Code Link</a:t>
            </a:r>
          </a:p>
        </p:txBody>
      </p:sp>
      <p:sp>
        <p:nvSpPr>
          <p:cNvPr id="2977" name="Slides/source code can be found at the following link:"/>
          <p:cNvSpPr txBox="1"/>
          <p:nvPr/>
        </p:nvSpPr>
        <p:spPr>
          <a:xfrm>
            <a:off x="935588" y="2126474"/>
            <a:ext cx="11133624" cy="1917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67359">
              <a:defRPr sz="5120"/>
            </a:lvl1pPr>
          </a:lstStyle>
          <a:p>
            <a:pPr/>
            <a:r>
              <a:t>Slides/source code can be found at the following link:</a:t>
            </a:r>
          </a:p>
        </p:txBody>
      </p:sp>
      <p:sp>
        <p:nvSpPr>
          <p:cNvPr id="2978" name="github.com/williamfiset/algorithms"/>
          <p:cNvSpPr txBox="1"/>
          <p:nvPr/>
        </p:nvSpPr>
        <p:spPr>
          <a:xfrm>
            <a:off x="855991" y="4456215"/>
            <a:ext cx="112928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 u="sng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github.com/williamfiset/algorithms</a:t>
            </a:r>
          </a:p>
        </p:txBody>
      </p:sp>
      <p:sp>
        <p:nvSpPr>
          <p:cNvPr id="2979" name="Link in the description:"/>
          <p:cNvSpPr txBox="1"/>
          <p:nvPr/>
        </p:nvSpPr>
        <p:spPr>
          <a:xfrm>
            <a:off x="935588" y="5604652"/>
            <a:ext cx="111336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43991">
              <a:defRPr sz="4864"/>
            </a:lvl1pPr>
          </a:lstStyle>
          <a:p>
            <a:pPr/>
            <a:r>
              <a:t>Link in the description:</a:t>
            </a:r>
          </a:p>
        </p:txBody>
      </p:sp>
      <p:sp>
        <p:nvSpPr>
          <p:cNvPr id="2980" name="Arrow"/>
          <p:cNvSpPr/>
          <p:nvPr/>
        </p:nvSpPr>
        <p:spPr>
          <a:xfrm rot="5400000">
            <a:off x="5256262" y="7012650"/>
            <a:ext cx="2492276" cy="1793831"/>
          </a:xfrm>
          <a:prstGeom prst="rightArrow">
            <a:avLst>
              <a:gd name="adj1" fmla="val 32000"/>
              <a:gd name="adj2" fmla="val 50985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1" name="Text"/>
          <p:cNvSpPr txBox="1"/>
          <p:nvPr/>
        </p:nvSpPr>
        <p:spPr>
          <a:xfrm>
            <a:off x="6280860" y="4622078"/>
            <a:ext cx="44308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300" u="sng">
                <a:solidFill>
                  <a:schemeClr val="accent6">
                    <a:hueOff val="-297323"/>
                    <a:satOff val="50343"/>
                    <a:lumOff val="25667"/>
                  </a:schemeClr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Deleted slides follow"/>
          <p:cNvSpPr txBox="1"/>
          <p:nvPr/>
        </p:nvSpPr>
        <p:spPr>
          <a:xfrm>
            <a:off x="3555045" y="4565649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Deleted slides follow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003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2986" name="Circle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Circle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13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14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01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aphicFrame>
        <p:nvGraphicFramePr>
          <p:cNvPr id="3004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05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006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007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008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009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010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011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012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Low-Link Values"/>
          <p:cNvSpPr txBox="1"/>
          <p:nvPr/>
        </p:nvSpPr>
        <p:spPr>
          <a:xfrm>
            <a:off x="449399" y="11561"/>
            <a:ext cx="12106002" cy="10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85572">
              <a:defRPr b="1" sz="6600"/>
            </a:lvl1pPr>
          </a:lstStyle>
          <a:p>
            <a:pPr/>
            <a:r>
              <a:t>Low-Link Values</a:t>
            </a:r>
          </a:p>
        </p:txBody>
      </p:sp>
      <p:grpSp>
        <p:nvGrpSpPr>
          <p:cNvPr id="3034" name="Group"/>
          <p:cNvGrpSpPr/>
          <p:nvPr/>
        </p:nvGrpSpPr>
        <p:grpSpPr>
          <a:xfrm flipH="1">
            <a:off x="3603338" y="3713993"/>
            <a:ext cx="5798124" cy="3377311"/>
            <a:chOff x="2716441" y="119642"/>
            <a:chExt cx="5798122" cy="3377309"/>
          </a:xfrm>
        </p:grpSpPr>
        <p:sp>
          <p:nvSpPr>
            <p:cNvPr id="3017" name="0"/>
            <p:cNvSpPr/>
            <p:nvPr/>
          </p:nvSpPr>
          <p:spPr>
            <a:xfrm flipH="1">
              <a:off x="5127355" y="119642"/>
              <a:ext cx="769656" cy="769656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018" name="Circle"/>
            <p:cNvSpPr/>
            <p:nvPr/>
          </p:nvSpPr>
          <p:spPr>
            <a:xfrm flipH="1">
              <a:off x="7718710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Circle"/>
            <p:cNvSpPr/>
            <p:nvPr/>
          </p:nvSpPr>
          <p:spPr>
            <a:xfrm flipH="1">
              <a:off x="2716441" y="119642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Circle"/>
            <p:cNvSpPr/>
            <p:nvPr/>
          </p:nvSpPr>
          <p:spPr>
            <a:xfrm flipH="1">
              <a:off x="5153554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Circle"/>
            <p:cNvSpPr/>
            <p:nvPr/>
          </p:nvSpPr>
          <p:spPr>
            <a:xfrm flipH="1">
              <a:off x="7744909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Circle"/>
            <p:cNvSpPr/>
            <p:nvPr/>
          </p:nvSpPr>
          <p:spPr>
            <a:xfrm flipH="1">
              <a:off x="2742640" y="2558689"/>
              <a:ext cx="769656" cy="769656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>
                <a:defRPr b="1" sz="2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 flipV="1">
              <a:off x="8129736" y="866031"/>
              <a:ext cx="1" cy="171592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 flipH="1" flipV="1">
              <a:off x="5889233" y="504470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5785635" y="806466"/>
              <a:ext cx="2077904" cy="186456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 flipH="1" flipV="1">
              <a:off x="5896700" y="2952387"/>
              <a:ext cx="1837254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 flipH="1" flipV="1">
              <a:off x="3515920" y="504841"/>
              <a:ext cx="1607811" cy="1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 flipH="1">
              <a:off x="3127468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5538382" y="918216"/>
              <a:ext cx="1" cy="161155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47" name="Connection Line"/>
            <p:cNvSpPr/>
            <p:nvPr/>
          </p:nvSpPr>
          <p:spPr>
            <a:xfrm>
              <a:off x="3431025" y="2344024"/>
              <a:ext cx="1779799" cy="313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7" fill="norm" stroke="1" extrusionOk="0">
                  <a:moveTo>
                    <a:pt x="0" y="16207"/>
                  </a:moveTo>
                  <a:cubicBezTo>
                    <a:pt x="6610" y="-4955"/>
                    <a:pt x="13810" y="-5393"/>
                    <a:pt x="21600" y="148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48" name="Connection Line"/>
            <p:cNvSpPr/>
            <p:nvPr/>
          </p:nvSpPr>
          <p:spPr>
            <a:xfrm>
              <a:off x="3450246" y="3204529"/>
              <a:ext cx="1766916" cy="29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9" fill="norm" stroke="1" extrusionOk="0">
                  <a:moveTo>
                    <a:pt x="0" y="0"/>
                  </a:moveTo>
                  <a:cubicBezTo>
                    <a:pt x="6844" y="21103"/>
                    <a:pt x="14044" y="21600"/>
                    <a:pt x="21600" y="1492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032" name="Line"/>
            <p:cNvSpPr/>
            <p:nvPr/>
          </p:nvSpPr>
          <p:spPr>
            <a:xfrm>
              <a:off x="5010159" y="2521831"/>
              <a:ext cx="265349" cy="166244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 flipH="1" flipV="1">
              <a:off x="3379451" y="3176104"/>
              <a:ext cx="247323" cy="14244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3035" name="0"/>
          <p:cNvSpPr txBox="1"/>
          <p:nvPr/>
        </p:nvSpPr>
        <p:spPr>
          <a:xfrm>
            <a:off x="6396521" y="3143249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graphicFrame>
        <p:nvGraphicFramePr>
          <p:cNvPr id="3036" name="Table"/>
          <p:cNvGraphicFramePr/>
          <p:nvPr/>
        </p:nvGraphicFramePr>
        <p:xfrm>
          <a:off x="2444750" y="1713638"/>
          <a:ext cx="10464800" cy="868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42016"/>
                <a:gridCol w="1742016"/>
                <a:gridCol w="1742016"/>
                <a:gridCol w="1742016"/>
                <a:gridCol w="1742016"/>
                <a:gridCol w="1742016"/>
              </a:tblGrid>
              <a:tr h="85570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∞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37" name="0"/>
          <p:cNvSpPr txBox="1"/>
          <p:nvPr/>
        </p:nvSpPr>
        <p:spPr>
          <a:xfrm>
            <a:off x="3107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3038" name="1"/>
          <p:cNvSpPr txBox="1"/>
          <p:nvPr/>
        </p:nvSpPr>
        <p:spPr>
          <a:xfrm>
            <a:off x="48598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3039" name="2"/>
          <p:cNvSpPr txBox="1"/>
          <p:nvPr/>
        </p:nvSpPr>
        <p:spPr>
          <a:xfrm>
            <a:off x="66124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3040" name="3"/>
          <p:cNvSpPr txBox="1"/>
          <p:nvPr/>
        </p:nvSpPr>
        <p:spPr>
          <a:xfrm>
            <a:off x="83650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3041" name="4"/>
          <p:cNvSpPr txBox="1"/>
          <p:nvPr/>
        </p:nvSpPr>
        <p:spPr>
          <a:xfrm>
            <a:off x="101176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3042" name="5"/>
          <p:cNvSpPr txBox="1"/>
          <p:nvPr/>
        </p:nvSpPr>
        <p:spPr>
          <a:xfrm>
            <a:off x="11870221" y="1048200"/>
            <a:ext cx="3895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3043" name="id"/>
          <p:cNvSpPr txBox="1"/>
          <p:nvPr/>
        </p:nvSpPr>
        <p:spPr>
          <a:xfrm>
            <a:off x="1610692" y="102234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3044" name="lowlink"/>
          <p:cNvSpPr txBox="1"/>
          <p:nvPr/>
        </p:nvSpPr>
        <p:spPr>
          <a:xfrm>
            <a:off x="249448" y="1846537"/>
            <a:ext cx="20411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lowlink</a:t>
            </a:r>
          </a:p>
        </p:txBody>
      </p:sp>
      <p:sp>
        <p:nvSpPr>
          <p:cNvPr id="3045" name="0"/>
          <p:cNvSpPr/>
          <p:nvPr/>
        </p:nvSpPr>
        <p:spPr>
          <a:xfrm>
            <a:off x="885172" y="6523241"/>
            <a:ext cx="769656" cy="76965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46" name="Stack"/>
          <p:cNvSpPr txBox="1"/>
          <p:nvPr/>
        </p:nvSpPr>
        <p:spPr>
          <a:xfrm>
            <a:off x="524705" y="3227341"/>
            <a:ext cx="14905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/>
            </a:lvl1pPr>
          </a:lstStyle>
          <a:p>
            <a:pPr/>
            <a:r>
              <a:t>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C78630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C78630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