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lvl1pPr>
              <a:defRPr b="0"/>
            </a:lvl1p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619500"/>
            <a:ext cx="10464800" cy="1685479"/>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b="0"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xfrm>
            <a:off x="952500" y="254000"/>
            <a:ext cx="11099800" cy="2159000"/>
          </a:xfrm>
          <a:prstGeom prst="rect">
            <a:avLst/>
          </a:prstGeom>
        </p:spPr>
        <p:txBody>
          <a:bodyPr/>
          <a:lstStyle>
            <a:lvl1pPr>
              <a:defRPr b="0"/>
            </a:lvl1p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165100"/>
            <a:ext cx="11099800" cy="12592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b="1"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algorithms" TargetMode="External"/><Relationship Id="rId3" Type="http://schemas.openxmlformats.org/officeDocument/2006/relationships/image" Target="../media/image1.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algorithms" TargetMode="Externa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ravelling Salesman Problem (TSP) with…"/>
          <p:cNvSpPr txBox="1"/>
          <p:nvPr>
            <p:ph type="ctrTitle"/>
          </p:nvPr>
        </p:nvSpPr>
        <p:spPr>
          <a:xfrm>
            <a:off x="159663" y="1138692"/>
            <a:ext cx="12685474" cy="4023091"/>
          </a:xfrm>
          <a:prstGeom prst="rect">
            <a:avLst/>
          </a:prstGeom>
        </p:spPr>
        <p:txBody>
          <a:bodyPr/>
          <a:lstStyle/>
          <a:p>
            <a:pPr defTabSz="502412">
              <a:defRPr sz="8600"/>
            </a:pPr>
            <a:r>
              <a:t>Travelling Salesman Problem (TSP) with</a:t>
            </a:r>
          </a:p>
          <a:p>
            <a:pPr defTabSz="502412">
              <a:defRPr sz="8600"/>
            </a:pPr>
            <a:r>
              <a:t>Dynamic Programming</a:t>
            </a:r>
          </a:p>
        </p:txBody>
      </p:sp>
      <p:sp>
        <p:nvSpPr>
          <p:cNvPr id="120" name="William Fiset"/>
          <p:cNvSpPr txBox="1"/>
          <p:nvPr>
            <p:ph type="subTitle" sz="quarter" idx="1"/>
          </p:nvPr>
        </p:nvSpPr>
        <p:spPr>
          <a:xfrm>
            <a:off x="1270000" y="7518640"/>
            <a:ext cx="10464800" cy="1130301"/>
          </a:xfrm>
          <a:prstGeom prst="rect">
            <a:avLst/>
          </a:prstGeom>
        </p:spPr>
        <p:txBody>
          <a:bodyPr/>
          <a:lstStyle>
            <a:lvl1pPr>
              <a:defRPr b="1" sz="48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247" name="Before starting, make sure to select a node 0 ≤ S &lt; N to be the designated starting node for the tour."/>
          <p:cNvSpPr txBox="1"/>
          <p:nvPr/>
        </p:nvSpPr>
        <p:spPr>
          <a:xfrm>
            <a:off x="295705" y="940159"/>
            <a:ext cx="1241339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Before starting, make sure to </a:t>
            </a:r>
            <a:r>
              <a:rPr b="1">
                <a:solidFill>
                  <a:srgbClr val="FFC058"/>
                </a:solidFill>
              </a:rPr>
              <a:t>select a node 0 ≤ S &lt; N to be the designated starting node for the tour</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250" name="0"/>
          <p:cNvSpPr/>
          <p:nvPr/>
        </p:nvSpPr>
        <p:spPr>
          <a:xfrm>
            <a:off x="4586731" y="4517639"/>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251" name="2"/>
          <p:cNvSpPr/>
          <p:nvPr/>
        </p:nvSpPr>
        <p:spPr>
          <a:xfrm>
            <a:off x="4586731" y="7362614"/>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252" name="Connection Line"/>
          <p:cNvCxnSpPr>
            <a:stCxn id="251" idx="0"/>
            <a:endCxn id="250" idx="0"/>
          </p:cNvCxnSpPr>
          <p:nvPr/>
        </p:nvCxnSpPr>
        <p:spPr>
          <a:xfrm flipV="1">
            <a:off x="5000625" y="4931532"/>
            <a:ext cx="1" cy="2844977"/>
          </a:xfrm>
          <a:prstGeom prst="straightConnector1">
            <a:avLst/>
          </a:prstGeom>
          <a:ln w="38100">
            <a:solidFill>
              <a:srgbClr val="FFFFFF"/>
            </a:solidFill>
            <a:miter lim="400000"/>
          </a:ln>
        </p:spPr>
      </p:cxnSp>
      <p:cxnSp>
        <p:nvCxnSpPr>
          <p:cNvPr id="253" name="Connection Line"/>
          <p:cNvCxnSpPr>
            <a:stCxn id="250" idx="0"/>
            <a:endCxn id="251" idx="0"/>
          </p:cNvCxnSpPr>
          <p:nvPr/>
        </p:nvCxnSpPr>
        <p:spPr>
          <a:xfrm>
            <a:off x="5000625" y="4931532"/>
            <a:ext cx="1" cy="2844977"/>
          </a:xfrm>
          <a:prstGeom prst="straightConnector1">
            <a:avLst/>
          </a:prstGeom>
          <a:ln w="38100">
            <a:solidFill>
              <a:srgbClr val="FFFFFF"/>
            </a:solidFill>
            <a:miter lim="400000"/>
          </a:ln>
        </p:spPr>
      </p:cxnSp>
      <p:sp>
        <p:nvSpPr>
          <p:cNvPr id="254" name="1"/>
          <p:cNvSpPr/>
          <p:nvPr/>
        </p:nvSpPr>
        <p:spPr>
          <a:xfrm>
            <a:off x="7590281" y="4517639"/>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255" name="3"/>
          <p:cNvSpPr/>
          <p:nvPr/>
        </p:nvSpPr>
        <p:spPr>
          <a:xfrm>
            <a:off x="7590281" y="7362614"/>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256" name="Connection Line"/>
          <p:cNvCxnSpPr>
            <a:stCxn id="255" idx="0"/>
            <a:endCxn id="254" idx="0"/>
          </p:cNvCxnSpPr>
          <p:nvPr/>
        </p:nvCxnSpPr>
        <p:spPr>
          <a:xfrm flipV="1">
            <a:off x="8004175" y="4931532"/>
            <a:ext cx="1" cy="2844977"/>
          </a:xfrm>
          <a:prstGeom prst="straightConnector1">
            <a:avLst/>
          </a:prstGeom>
          <a:ln w="38100">
            <a:solidFill>
              <a:srgbClr val="FFFFFF"/>
            </a:solidFill>
            <a:miter lim="400000"/>
          </a:ln>
        </p:spPr>
      </p:cxnSp>
      <p:cxnSp>
        <p:nvCxnSpPr>
          <p:cNvPr id="257" name="Connection Line"/>
          <p:cNvCxnSpPr>
            <a:stCxn id="254" idx="0"/>
            <a:endCxn id="255" idx="0"/>
          </p:cNvCxnSpPr>
          <p:nvPr/>
        </p:nvCxnSpPr>
        <p:spPr>
          <a:xfrm>
            <a:off x="8004175" y="4931532"/>
            <a:ext cx="1" cy="2844977"/>
          </a:xfrm>
          <a:prstGeom prst="straightConnector1">
            <a:avLst/>
          </a:prstGeom>
          <a:ln w="38100">
            <a:solidFill>
              <a:srgbClr val="FFFFFF"/>
            </a:solidFill>
            <a:miter lim="400000"/>
          </a:ln>
        </p:spPr>
      </p:cxnSp>
      <p:cxnSp>
        <p:nvCxnSpPr>
          <p:cNvPr id="258" name="Connection Line"/>
          <p:cNvCxnSpPr>
            <a:stCxn id="250" idx="0"/>
            <a:endCxn id="254" idx="0"/>
          </p:cNvCxnSpPr>
          <p:nvPr/>
        </p:nvCxnSpPr>
        <p:spPr>
          <a:xfrm>
            <a:off x="5000625" y="4931532"/>
            <a:ext cx="3003551" cy="1"/>
          </a:xfrm>
          <a:prstGeom prst="straightConnector1">
            <a:avLst/>
          </a:prstGeom>
          <a:ln w="25400">
            <a:solidFill>
              <a:srgbClr val="FFFFFF"/>
            </a:solidFill>
            <a:miter lim="400000"/>
          </a:ln>
        </p:spPr>
      </p:cxnSp>
      <p:cxnSp>
        <p:nvCxnSpPr>
          <p:cNvPr id="259" name="Connection Line"/>
          <p:cNvCxnSpPr>
            <a:stCxn id="254" idx="0"/>
            <a:endCxn id="250" idx="0"/>
          </p:cNvCxnSpPr>
          <p:nvPr/>
        </p:nvCxnSpPr>
        <p:spPr>
          <a:xfrm flipH="1">
            <a:off x="5000625" y="4931532"/>
            <a:ext cx="3003551" cy="1"/>
          </a:xfrm>
          <a:prstGeom prst="straightConnector1">
            <a:avLst/>
          </a:prstGeom>
          <a:ln w="25400">
            <a:solidFill>
              <a:srgbClr val="FFFFFF"/>
            </a:solidFill>
            <a:miter lim="400000"/>
          </a:ln>
        </p:spPr>
      </p:cxnSp>
      <p:cxnSp>
        <p:nvCxnSpPr>
          <p:cNvPr id="260" name="Connection Line"/>
          <p:cNvCxnSpPr>
            <a:stCxn id="251" idx="0"/>
            <a:endCxn id="255" idx="0"/>
          </p:cNvCxnSpPr>
          <p:nvPr/>
        </p:nvCxnSpPr>
        <p:spPr>
          <a:xfrm>
            <a:off x="5000625" y="7776508"/>
            <a:ext cx="3003551" cy="1"/>
          </a:xfrm>
          <a:prstGeom prst="straightConnector1">
            <a:avLst/>
          </a:prstGeom>
          <a:ln w="25400">
            <a:solidFill>
              <a:srgbClr val="FFFFFF"/>
            </a:solidFill>
            <a:miter lim="400000"/>
          </a:ln>
        </p:spPr>
      </p:cxnSp>
      <p:cxnSp>
        <p:nvCxnSpPr>
          <p:cNvPr id="261" name="Connection Line"/>
          <p:cNvCxnSpPr>
            <a:stCxn id="255" idx="0"/>
            <a:endCxn id="251" idx="0"/>
          </p:cNvCxnSpPr>
          <p:nvPr/>
        </p:nvCxnSpPr>
        <p:spPr>
          <a:xfrm flipH="1">
            <a:off x="5000625" y="7776508"/>
            <a:ext cx="3003551" cy="1"/>
          </a:xfrm>
          <a:prstGeom prst="straightConnector1">
            <a:avLst/>
          </a:prstGeom>
          <a:ln w="25400">
            <a:solidFill>
              <a:srgbClr val="FFFFFF"/>
            </a:solidFill>
            <a:miter lim="400000"/>
          </a:ln>
        </p:spPr>
      </p:cxnSp>
      <p:cxnSp>
        <p:nvCxnSpPr>
          <p:cNvPr id="262" name="Connection Line"/>
          <p:cNvCxnSpPr>
            <a:stCxn id="251" idx="0"/>
            <a:endCxn id="254" idx="0"/>
          </p:cNvCxnSpPr>
          <p:nvPr/>
        </p:nvCxnSpPr>
        <p:spPr>
          <a:xfrm flipV="1">
            <a:off x="5000625" y="4931532"/>
            <a:ext cx="3003551" cy="2844977"/>
          </a:xfrm>
          <a:prstGeom prst="straightConnector1">
            <a:avLst/>
          </a:prstGeom>
          <a:ln w="25400">
            <a:solidFill>
              <a:srgbClr val="FFFFFF"/>
            </a:solidFill>
            <a:miter lim="400000"/>
          </a:ln>
        </p:spPr>
      </p:cxnSp>
      <p:cxnSp>
        <p:nvCxnSpPr>
          <p:cNvPr id="263" name="Connection Line"/>
          <p:cNvCxnSpPr>
            <a:stCxn id="254" idx="0"/>
            <a:endCxn id="251" idx="0"/>
          </p:cNvCxnSpPr>
          <p:nvPr/>
        </p:nvCxnSpPr>
        <p:spPr>
          <a:xfrm flipH="1">
            <a:off x="5000625" y="4931532"/>
            <a:ext cx="3003551" cy="2844977"/>
          </a:xfrm>
          <a:prstGeom prst="straightConnector1">
            <a:avLst/>
          </a:prstGeom>
          <a:ln w="25400">
            <a:solidFill>
              <a:srgbClr val="FFFFFF"/>
            </a:solidFill>
            <a:miter lim="400000"/>
          </a:ln>
        </p:spPr>
      </p:cxnSp>
      <p:cxnSp>
        <p:nvCxnSpPr>
          <p:cNvPr id="264" name="Connection Line"/>
          <p:cNvCxnSpPr>
            <a:stCxn id="250" idx="0"/>
            <a:endCxn id="255" idx="0"/>
          </p:cNvCxnSpPr>
          <p:nvPr/>
        </p:nvCxnSpPr>
        <p:spPr>
          <a:xfrm>
            <a:off x="5000625" y="4931532"/>
            <a:ext cx="3003551" cy="2844977"/>
          </a:xfrm>
          <a:prstGeom prst="straightConnector1">
            <a:avLst/>
          </a:prstGeom>
          <a:ln w="25400">
            <a:solidFill>
              <a:srgbClr val="FFFFFF"/>
            </a:solidFill>
            <a:miter lim="400000"/>
          </a:ln>
        </p:spPr>
      </p:cxnSp>
      <p:cxnSp>
        <p:nvCxnSpPr>
          <p:cNvPr id="265" name="Connection Line"/>
          <p:cNvCxnSpPr>
            <a:stCxn id="255" idx="0"/>
            <a:endCxn id="250" idx="0"/>
          </p:cNvCxnSpPr>
          <p:nvPr/>
        </p:nvCxnSpPr>
        <p:spPr>
          <a:xfrm flipH="1" flipV="1">
            <a:off x="5000625" y="4931532"/>
            <a:ext cx="3003551" cy="2844977"/>
          </a:xfrm>
          <a:prstGeom prst="straightConnector1">
            <a:avLst/>
          </a:prstGeom>
          <a:ln w="25400">
            <a:solidFill>
              <a:srgbClr val="FFFFFF"/>
            </a:solidFill>
            <a:miter lim="400000"/>
          </a:ln>
        </p:spPr>
      </p:cxnSp>
      <p:sp>
        <p:nvSpPr>
          <p:cNvPr id="266" name="Line"/>
          <p:cNvSpPr/>
          <p:nvPr/>
        </p:nvSpPr>
        <p:spPr>
          <a:xfrm flipV="1">
            <a:off x="7508930" y="5004573"/>
            <a:ext cx="159061"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7" name="Line"/>
          <p:cNvSpPr/>
          <p:nvPr/>
        </p:nvSpPr>
        <p:spPr>
          <a:xfrm flipH="1">
            <a:off x="5331190" y="4840808"/>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8" name="Line"/>
          <p:cNvSpPr/>
          <p:nvPr/>
        </p:nvSpPr>
        <p:spPr>
          <a:xfrm flipV="1">
            <a:off x="7680268" y="5207370"/>
            <a:ext cx="91171"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9" name="Line"/>
          <p:cNvSpPr/>
          <p:nvPr/>
        </p:nvSpPr>
        <p:spPr>
          <a:xfrm flipH="1" flipV="1">
            <a:off x="5291763" y="5108945"/>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0" name="Line"/>
          <p:cNvSpPr/>
          <p:nvPr/>
        </p:nvSpPr>
        <p:spPr>
          <a:xfrm flipH="1" flipV="1">
            <a:off x="5063163" y="5274044"/>
            <a:ext cx="18754" cy="13595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1" name="Line"/>
          <p:cNvSpPr/>
          <p:nvPr/>
        </p:nvSpPr>
        <p:spPr>
          <a:xfrm>
            <a:off x="4913641" y="7286426"/>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2" name="Line"/>
          <p:cNvSpPr/>
          <p:nvPr/>
        </p:nvSpPr>
        <p:spPr>
          <a:xfrm flipH="1">
            <a:off x="5214286" y="7387344"/>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3" name="Line"/>
          <p:cNvSpPr/>
          <p:nvPr/>
        </p:nvSpPr>
        <p:spPr>
          <a:xfrm>
            <a:off x="7577597" y="7474798"/>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4" name="Line"/>
          <p:cNvSpPr/>
          <p:nvPr/>
        </p:nvSpPr>
        <p:spPr>
          <a:xfrm flipV="1">
            <a:off x="7498111" y="7837581"/>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5" name="Line"/>
          <p:cNvSpPr/>
          <p:nvPr/>
        </p:nvSpPr>
        <p:spPr>
          <a:xfrm flipH="1">
            <a:off x="5360336" y="7730397"/>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6" name="Line"/>
          <p:cNvSpPr/>
          <p:nvPr/>
        </p:nvSpPr>
        <p:spPr>
          <a:xfrm>
            <a:off x="7917037" y="7285510"/>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7" name="Line"/>
          <p:cNvSpPr/>
          <p:nvPr/>
        </p:nvSpPr>
        <p:spPr>
          <a:xfrm flipH="1" flipV="1">
            <a:off x="8074961" y="5278531"/>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8" name="Start of tour"/>
          <p:cNvSpPr txBox="1"/>
          <p:nvPr/>
        </p:nvSpPr>
        <p:spPr>
          <a:xfrm>
            <a:off x="790538" y="4051043"/>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Start of tour</a:t>
            </a:r>
          </a:p>
        </p:txBody>
      </p:sp>
      <p:sp>
        <p:nvSpPr>
          <p:cNvPr id="279" name="Line"/>
          <p:cNvSpPr/>
          <p:nvPr/>
        </p:nvSpPr>
        <p:spPr>
          <a:xfrm>
            <a:off x="1068567" y="4936638"/>
            <a:ext cx="3330493"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0" name="Before starting, make sure to select a node 0 ≤ S &lt; N to be the designated starting node for the tour."/>
          <p:cNvSpPr txBox="1"/>
          <p:nvPr/>
        </p:nvSpPr>
        <p:spPr>
          <a:xfrm>
            <a:off x="295705" y="940159"/>
            <a:ext cx="12413390"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Before starting, make sure to </a:t>
            </a:r>
            <a:r>
              <a:rPr b="1">
                <a:solidFill>
                  <a:srgbClr val="FFC058"/>
                </a:solidFill>
              </a:rPr>
              <a:t>select a node 0 ≤ S &lt; N to be the designated starting node for the tour</a:t>
            </a:r>
            <a:r>
              <a:t>.</a:t>
            </a:r>
          </a:p>
        </p:txBody>
      </p:sp>
      <p:sp>
        <p:nvSpPr>
          <p:cNvPr id="281" name="For this example let S = node 0"/>
          <p:cNvSpPr txBox="1"/>
          <p:nvPr/>
        </p:nvSpPr>
        <p:spPr>
          <a:xfrm>
            <a:off x="295705" y="2907031"/>
            <a:ext cx="12413390"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For this example let </a:t>
            </a:r>
            <a:r>
              <a:rPr b="1"/>
              <a:t>S</a:t>
            </a:r>
            <a:r>
              <a:t> = node 0</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284" name="0"/>
          <p:cNvSpPr/>
          <p:nvPr/>
        </p:nvSpPr>
        <p:spPr>
          <a:xfrm>
            <a:off x="4586731" y="4517639"/>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285" name="2"/>
          <p:cNvSpPr/>
          <p:nvPr/>
        </p:nvSpPr>
        <p:spPr>
          <a:xfrm>
            <a:off x="4586731" y="7362614"/>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286" name="Connection Line"/>
          <p:cNvCxnSpPr>
            <a:stCxn id="285" idx="0"/>
            <a:endCxn id="284" idx="0"/>
          </p:cNvCxnSpPr>
          <p:nvPr/>
        </p:nvCxnSpPr>
        <p:spPr>
          <a:xfrm flipV="1">
            <a:off x="5000625" y="4931532"/>
            <a:ext cx="1" cy="2844977"/>
          </a:xfrm>
          <a:prstGeom prst="straightConnector1">
            <a:avLst/>
          </a:prstGeom>
          <a:ln w="38100">
            <a:solidFill>
              <a:srgbClr val="FFFFFF"/>
            </a:solidFill>
            <a:miter lim="400000"/>
          </a:ln>
        </p:spPr>
      </p:cxnSp>
      <p:cxnSp>
        <p:nvCxnSpPr>
          <p:cNvPr id="287" name="Connection Line"/>
          <p:cNvCxnSpPr>
            <a:stCxn id="284" idx="0"/>
            <a:endCxn id="285" idx="0"/>
          </p:cNvCxnSpPr>
          <p:nvPr/>
        </p:nvCxnSpPr>
        <p:spPr>
          <a:xfrm>
            <a:off x="5000625" y="4931532"/>
            <a:ext cx="1" cy="2844977"/>
          </a:xfrm>
          <a:prstGeom prst="straightConnector1">
            <a:avLst/>
          </a:prstGeom>
          <a:ln w="38100">
            <a:solidFill>
              <a:srgbClr val="FFFFFF"/>
            </a:solidFill>
            <a:miter lim="400000"/>
          </a:ln>
        </p:spPr>
      </p:cxnSp>
      <p:sp>
        <p:nvSpPr>
          <p:cNvPr id="288" name="1"/>
          <p:cNvSpPr/>
          <p:nvPr/>
        </p:nvSpPr>
        <p:spPr>
          <a:xfrm>
            <a:off x="7590281" y="4517639"/>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289" name="3"/>
          <p:cNvSpPr/>
          <p:nvPr/>
        </p:nvSpPr>
        <p:spPr>
          <a:xfrm>
            <a:off x="7590281" y="7362614"/>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290" name="Connection Line"/>
          <p:cNvCxnSpPr>
            <a:stCxn id="289" idx="0"/>
            <a:endCxn id="288" idx="0"/>
          </p:cNvCxnSpPr>
          <p:nvPr/>
        </p:nvCxnSpPr>
        <p:spPr>
          <a:xfrm flipV="1">
            <a:off x="8004175" y="4931532"/>
            <a:ext cx="1" cy="2844977"/>
          </a:xfrm>
          <a:prstGeom prst="straightConnector1">
            <a:avLst/>
          </a:prstGeom>
          <a:ln w="38100">
            <a:solidFill>
              <a:srgbClr val="FFFFFF"/>
            </a:solidFill>
            <a:miter lim="400000"/>
          </a:ln>
        </p:spPr>
      </p:cxnSp>
      <p:cxnSp>
        <p:nvCxnSpPr>
          <p:cNvPr id="291" name="Connection Line"/>
          <p:cNvCxnSpPr>
            <a:stCxn id="288" idx="0"/>
            <a:endCxn id="289" idx="0"/>
          </p:cNvCxnSpPr>
          <p:nvPr/>
        </p:nvCxnSpPr>
        <p:spPr>
          <a:xfrm>
            <a:off x="8004175" y="4931532"/>
            <a:ext cx="1" cy="2844977"/>
          </a:xfrm>
          <a:prstGeom prst="straightConnector1">
            <a:avLst/>
          </a:prstGeom>
          <a:ln w="38100">
            <a:solidFill>
              <a:srgbClr val="FFFFFF"/>
            </a:solidFill>
            <a:miter lim="400000"/>
          </a:ln>
        </p:spPr>
      </p:cxnSp>
      <p:cxnSp>
        <p:nvCxnSpPr>
          <p:cNvPr id="292" name="Connection Line"/>
          <p:cNvCxnSpPr>
            <a:stCxn id="284" idx="0"/>
            <a:endCxn id="288" idx="0"/>
          </p:cNvCxnSpPr>
          <p:nvPr/>
        </p:nvCxnSpPr>
        <p:spPr>
          <a:xfrm>
            <a:off x="5000625" y="4931532"/>
            <a:ext cx="3003551" cy="1"/>
          </a:xfrm>
          <a:prstGeom prst="straightConnector1">
            <a:avLst/>
          </a:prstGeom>
          <a:ln w="25400">
            <a:solidFill>
              <a:srgbClr val="FFFFFF"/>
            </a:solidFill>
            <a:miter lim="400000"/>
          </a:ln>
        </p:spPr>
      </p:cxnSp>
      <p:cxnSp>
        <p:nvCxnSpPr>
          <p:cNvPr id="293" name="Connection Line"/>
          <p:cNvCxnSpPr>
            <a:stCxn id="288" idx="0"/>
            <a:endCxn id="284" idx="0"/>
          </p:cNvCxnSpPr>
          <p:nvPr/>
        </p:nvCxnSpPr>
        <p:spPr>
          <a:xfrm flipH="1">
            <a:off x="5000625" y="4931532"/>
            <a:ext cx="3003551" cy="1"/>
          </a:xfrm>
          <a:prstGeom prst="straightConnector1">
            <a:avLst/>
          </a:prstGeom>
          <a:ln w="25400">
            <a:solidFill>
              <a:srgbClr val="FFFFFF"/>
            </a:solidFill>
            <a:miter lim="400000"/>
          </a:ln>
        </p:spPr>
      </p:cxnSp>
      <p:cxnSp>
        <p:nvCxnSpPr>
          <p:cNvPr id="294" name="Connection Line"/>
          <p:cNvCxnSpPr>
            <a:stCxn id="285" idx="0"/>
            <a:endCxn id="289" idx="0"/>
          </p:cNvCxnSpPr>
          <p:nvPr/>
        </p:nvCxnSpPr>
        <p:spPr>
          <a:xfrm>
            <a:off x="5000625" y="7776508"/>
            <a:ext cx="3003551" cy="1"/>
          </a:xfrm>
          <a:prstGeom prst="straightConnector1">
            <a:avLst/>
          </a:prstGeom>
          <a:ln w="25400">
            <a:solidFill>
              <a:srgbClr val="FFFFFF"/>
            </a:solidFill>
            <a:miter lim="400000"/>
          </a:ln>
        </p:spPr>
      </p:cxnSp>
      <p:cxnSp>
        <p:nvCxnSpPr>
          <p:cNvPr id="295" name="Connection Line"/>
          <p:cNvCxnSpPr>
            <a:stCxn id="289" idx="0"/>
            <a:endCxn id="285" idx="0"/>
          </p:cNvCxnSpPr>
          <p:nvPr/>
        </p:nvCxnSpPr>
        <p:spPr>
          <a:xfrm flipH="1">
            <a:off x="5000625" y="7776508"/>
            <a:ext cx="3003551" cy="1"/>
          </a:xfrm>
          <a:prstGeom prst="straightConnector1">
            <a:avLst/>
          </a:prstGeom>
          <a:ln w="25400">
            <a:solidFill>
              <a:srgbClr val="FFFFFF"/>
            </a:solidFill>
            <a:miter lim="400000"/>
          </a:ln>
        </p:spPr>
      </p:cxnSp>
      <p:cxnSp>
        <p:nvCxnSpPr>
          <p:cNvPr id="296" name="Connection Line"/>
          <p:cNvCxnSpPr>
            <a:stCxn id="285" idx="0"/>
            <a:endCxn id="288" idx="0"/>
          </p:cNvCxnSpPr>
          <p:nvPr/>
        </p:nvCxnSpPr>
        <p:spPr>
          <a:xfrm flipV="1">
            <a:off x="5000625" y="4931532"/>
            <a:ext cx="3003551" cy="2844977"/>
          </a:xfrm>
          <a:prstGeom prst="straightConnector1">
            <a:avLst/>
          </a:prstGeom>
          <a:ln w="25400">
            <a:solidFill>
              <a:srgbClr val="FFFFFF"/>
            </a:solidFill>
            <a:miter lim="400000"/>
          </a:ln>
        </p:spPr>
      </p:cxnSp>
      <p:cxnSp>
        <p:nvCxnSpPr>
          <p:cNvPr id="297" name="Connection Line"/>
          <p:cNvCxnSpPr>
            <a:stCxn id="288" idx="0"/>
            <a:endCxn id="285" idx="0"/>
          </p:cNvCxnSpPr>
          <p:nvPr/>
        </p:nvCxnSpPr>
        <p:spPr>
          <a:xfrm flipH="1">
            <a:off x="5000625" y="4931532"/>
            <a:ext cx="3003551" cy="2844977"/>
          </a:xfrm>
          <a:prstGeom prst="straightConnector1">
            <a:avLst/>
          </a:prstGeom>
          <a:ln w="25400">
            <a:solidFill>
              <a:srgbClr val="FFFFFF"/>
            </a:solidFill>
            <a:miter lim="400000"/>
          </a:ln>
        </p:spPr>
      </p:cxnSp>
      <p:cxnSp>
        <p:nvCxnSpPr>
          <p:cNvPr id="298" name="Connection Line"/>
          <p:cNvCxnSpPr>
            <a:stCxn id="284" idx="0"/>
            <a:endCxn id="289" idx="0"/>
          </p:cNvCxnSpPr>
          <p:nvPr/>
        </p:nvCxnSpPr>
        <p:spPr>
          <a:xfrm>
            <a:off x="5000625" y="4931532"/>
            <a:ext cx="3003551" cy="2844977"/>
          </a:xfrm>
          <a:prstGeom prst="straightConnector1">
            <a:avLst/>
          </a:prstGeom>
          <a:ln w="25400">
            <a:solidFill>
              <a:srgbClr val="FFFFFF"/>
            </a:solidFill>
            <a:miter lim="400000"/>
          </a:ln>
        </p:spPr>
      </p:cxnSp>
      <p:cxnSp>
        <p:nvCxnSpPr>
          <p:cNvPr id="299" name="Connection Line"/>
          <p:cNvCxnSpPr>
            <a:stCxn id="289" idx="0"/>
            <a:endCxn id="284" idx="0"/>
          </p:cNvCxnSpPr>
          <p:nvPr/>
        </p:nvCxnSpPr>
        <p:spPr>
          <a:xfrm flipH="1" flipV="1">
            <a:off x="5000625" y="4931532"/>
            <a:ext cx="3003551" cy="2844977"/>
          </a:xfrm>
          <a:prstGeom prst="straightConnector1">
            <a:avLst/>
          </a:prstGeom>
          <a:ln w="25400">
            <a:solidFill>
              <a:srgbClr val="FFFFFF"/>
            </a:solidFill>
            <a:miter lim="400000"/>
          </a:ln>
        </p:spPr>
      </p:cxnSp>
      <p:sp>
        <p:nvSpPr>
          <p:cNvPr id="300" name="Line"/>
          <p:cNvSpPr/>
          <p:nvPr/>
        </p:nvSpPr>
        <p:spPr>
          <a:xfrm flipV="1">
            <a:off x="7508930" y="5004573"/>
            <a:ext cx="159061"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Line"/>
          <p:cNvSpPr/>
          <p:nvPr/>
        </p:nvSpPr>
        <p:spPr>
          <a:xfrm flipH="1">
            <a:off x="5331190" y="4840808"/>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 name="Line"/>
          <p:cNvSpPr/>
          <p:nvPr/>
        </p:nvSpPr>
        <p:spPr>
          <a:xfrm flipV="1">
            <a:off x="7680268" y="5207370"/>
            <a:ext cx="91171"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3" name="Line"/>
          <p:cNvSpPr/>
          <p:nvPr/>
        </p:nvSpPr>
        <p:spPr>
          <a:xfrm flipH="1" flipV="1">
            <a:off x="5291763" y="5108945"/>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4" name="Line"/>
          <p:cNvSpPr/>
          <p:nvPr/>
        </p:nvSpPr>
        <p:spPr>
          <a:xfrm flipH="1" flipV="1">
            <a:off x="5063163" y="5274044"/>
            <a:ext cx="18754" cy="13595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5" name="Line"/>
          <p:cNvSpPr/>
          <p:nvPr/>
        </p:nvSpPr>
        <p:spPr>
          <a:xfrm>
            <a:off x="4913641" y="7286426"/>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6" name="Line"/>
          <p:cNvSpPr/>
          <p:nvPr/>
        </p:nvSpPr>
        <p:spPr>
          <a:xfrm flipH="1">
            <a:off x="5214286" y="7387344"/>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7" name="Line"/>
          <p:cNvSpPr/>
          <p:nvPr/>
        </p:nvSpPr>
        <p:spPr>
          <a:xfrm>
            <a:off x="7577597" y="7474798"/>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8" name="Line"/>
          <p:cNvSpPr/>
          <p:nvPr/>
        </p:nvSpPr>
        <p:spPr>
          <a:xfrm flipV="1">
            <a:off x="7498111" y="7837581"/>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9" name="Line"/>
          <p:cNvSpPr/>
          <p:nvPr/>
        </p:nvSpPr>
        <p:spPr>
          <a:xfrm flipH="1">
            <a:off x="5360336" y="7730397"/>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0" name="Line"/>
          <p:cNvSpPr/>
          <p:nvPr/>
        </p:nvSpPr>
        <p:spPr>
          <a:xfrm>
            <a:off x="7917037" y="7285510"/>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1" name="Line"/>
          <p:cNvSpPr/>
          <p:nvPr/>
        </p:nvSpPr>
        <p:spPr>
          <a:xfrm flipH="1" flipV="1">
            <a:off x="8074961" y="5278531"/>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12" name="Next, compute and store the optimal value from S to each node X (≠ S). This will solve TSP problem for all paths of length n = 2."/>
          <p:cNvSpPr txBox="1"/>
          <p:nvPr/>
        </p:nvSpPr>
        <p:spPr>
          <a:xfrm>
            <a:off x="149128" y="1174766"/>
            <a:ext cx="1270654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Next, compute and store the optimal value from </a:t>
            </a:r>
            <a:r>
              <a:rPr b="1"/>
              <a:t>S</a:t>
            </a:r>
            <a:r>
              <a:t> to each node </a:t>
            </a:r>
            <a:r>
              <a:rPr b="1"/>
              <a:t>X</a:t>
            </a:r>
            <a:r>
              <a:t> (≠ </a:t>
            </a:r>
            <a:r>
              <a:rPr b="1"/>
              <a:t>S</a:t>
            </a:r>
            <a:r>
              <a:t>). This will solve TSP problem for all paths of length n = 2.</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315" name="0"/>
          <p:cNvSpPr/>
          <p:nvPr/>
        </p:nvSpPr>
        <p:spPr>
          <a:xfrm>
            <a:off x="4586731" y="4517639"/>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316" name="2"/>
          <p:cNvSpPr/>
          <p:nvPr/>
        </p:nvSpPr>
        <p:spPr>
          <a:xfrm>
            <a:off x="4586731" y="7362614"/>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317" name="Connection Line"/>
          <p:cNvCxnSpPr>
            <a:stCxn id="316" idx="0"/>
            <a:endCxn id="315" idx="0"/>
          </p:cNvCxnSpPr>
          <p:nvPr/>
        </p:nvCxnSpPr>
        <p:spPr>
          <a:xfrm flipV="1">
            <a:off x="5000625" y="4931532"/>
            <a:ext cx="1" cy="2844977"/>
          </a:xfrm>
          <a:prstGeom prst="straightConnector1">
            <a:avLst/>
          </a:prstGeom>
          <a:ln w="38100">
            <a:solidFill>
              <a:srgbClr val="FFFFFF"/>
            </a:solidFill>
            <a:miter lim="400000"/>
          </a:ln>
        </p:spPr>
      </p:cxnSp>
      <p:cxnSp>
        <p:nvCxnSpPr>
          <p:cNvPr id="318" name="Connection Line"/>
          <p:cNvCxnSpPr>
            <a:stCxn id="315" idx="0"/>
            <a:endCxn id="316" idx="0"/>
          </p:cNvCxnSpPr>
          <p:nvPr/>
        </p:nvCxnSpPr>
        <p:spPr>
          <a:xfrm>
            <a:off x="5000625" y="4931532"/>
            <a:ext cx="1" cy="2844977"/>
          </a:xfrm>
          <a:prstGeom prst="straightConnector1">
            <a:avLst/>
          </a:prstGeom>
          <a:ln w="38100">
            <a:solidFill>
              <a:srgbClr val="FFFFFF"/>
            </a:solidFill>
            <a:miter lim="400000"/>
          </a:ln>
        </p:spPr>
      </p:cxnSp>
      <p:sp>
        <p:nvSpPr>
          <p:cNvPr id="319" name="1"/>
          <p:cNvSpPr/>
          <p:nvPr/>
        </p:nvSpPr>
        <p:spPr>
          <a:xfrm>
            <a:off x="7590281" y="4517639"/>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320" name="3"/>
          <p:cNvSpPr/>
          <p:nvPr/>
        </p:nvSpPr>
        <p:spPr>
          <a:xfrm>
            <a:off x="7590281" y="7362614"/>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321" name="Connection Line"/>
          <p:cNvCxnSpPr>
            <a:stCxn id="320" idx="0"/>
            <a:endCxn id="319" idx="0"/>
          </p:cNvCxnSpPr>
          <p:nvPr/>
        </p:nvCxnSpPr>
        <p:spPr>
          <a:xfrm flipV="1">
            <a:off x="8004175" y="4931532"/>
            <a:ext cx="1" cy="2844977"/>
          </a:xfrm>
          <a:prstGeom prst="straightConnector1">
            <a:avLst/>
          </a:prstGeom>
          <a:ln w="38100">
            <a:solidFill>
              <a:srgbClr val="FFFFFF"/>
            </a:solidFill>
            <a:miter lim="400000"/>
          </a:ln>
        </p:spPr>
      </p:cxnSp>
      <p:cxnSp>
        <p:nvCxnSpPr>
          <p:cNvPr id="322" name="Connection Line"/>
          <p:cNvCxnSpPr>
            <a:stCxn id="319" idx="0"/>
            <a:endCxn id="320" idx="0"/>
          </p:cNvCxnSpPr>
          <p:nvPr/>
        </p:nvCxnSpPr>
        <p:spPr>
          <a:xfrm>
            <a:off x="8004175" y="4931532"/>
            <a:ext cx="1" cy="2844977"/>
          </a:xfrm>
          <a:prstGeom prst="straightConnector1">
            <a:avLst/>
          </a:prstGeom>
          <a:ln w="38100">
            <a:solidFill>
              <a:srgbClr val="FFFFFF"/>
            </a:solidFill>
            <a:miter lim="400000"/>
          </a:ln>
        </p:spPr>
      </p:cxnSp>
      <p:cxnSp>
        <p:nvCxnSpPr>
          <p:cNvPr id="323" name="Connection Line"/>
          <p:cNvCxnSpPr>
            <a:stCxn id="315" idx="0"/>
            <a:endCxn id="319" idx="0"/>
          </p:cNvCxnSpPr>
          <p:nvPr/>
        </p:nvCxnSpPr>
        <p:spPr>
          <a:xfrm>
            <a:off x="5000625" y="4931532"/>
            <a:ext cx="3003551" cy="1"/>
          </a:xfrm>
          <a:prstGeom prst="straightConnector1">
            <a:avLst/>
          </a:prstGeom>
          <a:ln w="25400">
            <a:solidFill>
              <a:srgbClr val="FFFFFF"/>
            </a:solidFill>
            <a:miter lim="400000"/>
          </a:ln>
        </p:spPr>
      </p:cxnSp>
      <p:cxnSp>
        <p:nvCxnSpPr>
          <p:cNvPr id="324" name="Connection Line"/>
          <p:cNvCxnSpPr>
            <a:stCxn id="319" idx="0"/>
            <a:endCxn id="315" idx="0"/>
          </p:cNvCxnSpPr>
          <p:nvPr/>
        </p:nvCxnSpPr>
        <p:spPr>
          <a:xfrm flipH="1">
            <a:off x="5000625" y="4931532"/>
            <a:ext cx="3003551" cy="1"/>
          </a:xfrm>
          <a:prstGeom prst="straightConnector1">
            <a:avLst/>
          </a:prstGeom>
          <a:ln w="25400">
            <a:solidFill>
              <a:srgbClr val="FFFFFF"/>
            </a:solidFill>
            <a:miter lim="400000"/>
          </a:ln>
        </p:spPr>
      </p:cxnSp>
      <p:cxnSp>
        <p:nvCxnSpPr>
          <p:cNvPr id="325" name="Connection Line"/>
          <p:cNvCxnSpPr>
            <a:stCxn id="316" idx="0"/>
            <a:endCxn id="320" idx="0"/>
          </p:cNvCxnSpPr>
          <p:nvPr/>
        </p:nvCxnSpPr>
        <p:spPr>
          <a:xfrm>
            <a:off x="5000625" y="7776508"/>
            <a:ext cx="3003551" cy="1"/>
          </a:xfrm>
          <a:prstGeom prst="straightConnector1">
            <a:avLst/>
          </a:prstGeom>
          <a:ln w="25400">
            <a:solidFill>
              <a:srgbClr val="FFFFFF"/>
            </a:solidFill>
            <a:miter lim="400000"/>
          </a:ln>
        </p:spPr>
      </p:cxnSp>
      <p:cxnSp>
        <p:nvCxnSpPr>
          <p:cNvPr id="326" name="Connection Line"/>
          <p:cNvCxnSpPr>
            <a:stCxn id="320" idx="0"/>
            <a:endCxn id="316" idx="0"/>
          </p:cNvCxnSpPr>
          <p:nvPr/>
        </p:nvCxnSpPr>
        <p:spPr>
          <a:xfrm flipH="1">
            <a:off x="5000625" y="7776508"/>
            <a:ext cx="3003551" cy="1"/>
          </a:xfrm>
          <a:prstGeom prst="straightConnector1">
            <a:avLst/>
          </a:prstGeom>
          <a:ln w="25400">
            <a:solidFill>
              <a:srgbClr val="FFFFFF"/>
            </a:solidFill>
            <a:miter lim="400000"/>
          </a:ln>
        </p:spPr>
      </p:cxnSp>
      <p:cxnSp>
        <p:nvCxnSpPr>
          <p:cNvPr id="327" name="Connection Line"/>
          <p:cNvCxnSpPr>
            <a:stCxn id="316" idx="0"/>
            <a:endCxn id="319" idx="0"/>
          </p:cNvCxnSpPr>
          <p:nvPr/>
        </p:nvCxnSpPr>
        <p:spPr>
          <a:xfrm flipV="1">
            <a:off x="5000625" y="4931532"/>
            <a:ext cx="3003551" cy="2844977"/>
          </a:xfrm>
          <a:prstGeom prst="straightConnector1">
            <a:avLst/>
          </a:prstGeom>
          <a:ln w="25400">
            <a:solidFill>
              <a:srgbClr val="FFFFFF"/>
            </a:solidFill>
            <a:miter lim="400000"/>
          </a:ln>
        </p:spPr>
      </p:cxnSp>
      <p:cxnSp>
        <p:nvCxnSpPr>
          <p:cNvPr id="328" name="Connection Line"/>
          <p:cNvCxnSpPr>
            <a:stCxn id="319" idx="0"/>
            <a:endCxn id="316" idx="0"/>
          </p:cNvCxnSpPr>
          <p:nvPr/>
        </p:nvCxnSpPr>
        <p:spPr>
          <a:xfrm flipH="1">
            <a:off x="5000625" y="4931532"/>
            <a:ext cx="3003551" cy="2844977"/>
          </a:xfrm>
          <a:prstGeom prst="straightConnector1">
            <a:avLst/>
          </a:prstGeom>
          <a:ln w="25400">
            <a:solidFill>
              <a:srgbClr val="FFFFFF"/>
            </a:solidFill>
            <a:miter lim="400000"/>
          </a:ln>
        </p:spPr>
      </p:cxnSp>
      <p:cxnSp>
        <p:nvCxnSpPr>
          <p:cNvPr id="329" name="Connection Line"/>
          <p:cNvCxnSpPr>
            <a:stCxn id="315" idx="0"/>
            <a:endCxn id="320" idx="0"/>
          </p:cNvCxnSpPr>
          <p:nvPr/>
        </p:nvCxnSpPr>
        <p:spPr>
          <a:xfrm>
            <a:off x="5000625" y="4931532"/>
            <a:ext cx="3003551" cy="2844977"/>
          </a:xfrm>
          <a:prstGeom prst="straightConnector1">
            <a:avLst/>
          </a:prstGeom>
          <a:ln w="25400">
            <a:solidFill>
              <a:srgbClr val="FFFFFF"/>
            </a:solidFill>
            <a:miter lim="400000"/>
          </a:ln>
        </p:spPr>
      </p:cxnSp>
      <p:cxnSp>
        <p:nvCxnSpPr>
          <p:cNvPr id="330" name="Connection Line"/>
          <p:cNvCxnSpPr>
            <a:stCxn id="320" idx="0"/>
            <a:endCxn id="315" idx="0"/>
          </p:cNvCxnSpPr>
          <p:nvPr/>
        </p:nvCxnSpPr>
        <p:spPr>
          <a:xfrm flipH="1" flipV="1">
            <a:off x="5000625" y="4931532"/>
            <a:ext cx="3003551" cy="2844977"/>
          </a:xfrm>
          <a:prstGeom prst="straightConnector1">
            <a:avLst/>
          </a:prstGeom>
          <a:ln w="38100">
            <a:solidFill>
              <a:schemeClr val="accent4">
                <a:hueOff val="106148"/>
                <a:satOff val="34622"/>
                <a:lumOff val="22651"/>
              </a:schemeClr>
            </a:solidFill>
            <a:miter lim="400000"/>
          </a:ln>
        </p:spPr>
      </p:cxnSp>
      <p:sp>
        <p:nvSpPr>
          <p:cNvPr id="331" name="Line"/>
          <p:cNvSpPr/>
          <p:nvPr/>
        </p:nvSpPr>
        <p:spPr>
          <a:xfrm flipV="1">
            <a:off x="7508930" y="5004573"/>
            <a:ext cx="159061"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2" name="Line"/>
          <p:cNvSpPr/>
          <p:nvPr/>
        </p:nvSpPr>
        <p:spPr>
          <a:xfrm flipH="1">
            <a:off x="5331190" y="4840808"/>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 name="Line"/>
          <p:cNvSpPr/>
          <p:nvPr/>
        </p:nvSpPr>
        <p:spPr>
          <a:xfrm flipV="1">
            <a:off x="7680268" y="5207370"/>
            <a:ext cx="91171"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4" name="Line"/>
          <p:cNvSpPr/>
          <p:nvPr/>
        </p:nvSpPr>
        <p:spPr>
          <a:xfrm flipH="1" flipV="1">
            <a:off x="5291763" y="5108945"/>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5" name="Line"/>
          <p:cNvSpPr/>
          <p:nvPr/>
        </p:nvSpPr>
        <p:spPr>
          <a:xfrm flipH="1" flipV="1">
            <a:off x="5063163" y="5274044"/>
            <a:ext cx="18754" cy="13595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6" name="Line"/>
          <p:cNvSpPr/>
          <p:nvPr/>
        </p:nvSpPr>
        <p:spPr>
          <a:xfrm>
            <a:off x="4913641" y="7286426"/>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 name="Line"/>
          <p:cNvSpPr/>
          <p:nvPr/>
        </p:nvSpPr>
        <p:spPr>
          <a:xfrm flipH="1">
            <a:off x="5214286" y="7387344"/>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 name="Line"/>
          <p:cNvSpPr/>
          <p:nvPr/>
        </p:nvSpPr>
        <p:spPr>
          <a:xfrm>
            <a:off x="7577597" y="7474798"/>
            <a:ext cx="175661" cy="138669"/>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9" name="Line"/>
          <p:cNvSpPr/>
          <p:nvPr/>
        </p:nvSpPr>
        <p:spPr>
          <a:xfrm flipV="1">
            <a:off x="7498111" y="7837581"/>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0" name="Line"/>
          <p:cNvSpPr/>
          <p:nvPr/>
        </p:nvSpPr>
        <p:spPr>
          <a:xfrm flipH="1">
            <a:off x="5360336" y="7730397"/>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1" name="Line"/>
          <p:cNvSpPr/>
          <p:nvPr/>
        </p:nvSpPr>
        <p:spPr>
          <a:xfrm>
            <a:off x="7917037" y="7285510"/>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2" name="Line"/>
          <p:cNvSpPr/>
          <p:nvPr/>
        </p:nvSpPr>
        <p:spPr>
          <a:xfrm flipH="1" flipV="1">
            <a:off x="8074961" y="5278531"/>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 name="0"/>
          <p:cNvSpPr/>
          <p:nvPr/>
        </p:nvSpPr>
        <p:spPr>
          <a:xfrm>
            <a:off x="70300" y="4524963"/>
            <a:ext cx="827787"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344" name="2"/>
          <p:cNvSpPr/>
          <p:nvPr/>
        </p:nvSpPr>
        <p:spPr>
          <a:xfrm>
            <a:off x="70300" y="7369938"/>
            <a:ext cx="827787"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345" name="Connection Line"/>
          <p:cNvCxnSpPr>
            <a:stCxn id="344" idx="0"/>
            <a:endCxn id="343" idx="0"/>
          </p:cNvCxnSpPr>
          <p:nvPr/>
        </p:nvCxnSpPr>
        <p:spPr>
          <a:xfrm flipV="1">
            <a:off x="484193" y="4938856"/>
            <a:ext cx="1" cy="2844976"/>
          </a:xfrm>
          <a:prstGeom prst="straightConnector1">
            <a:avLst/>
          </a:prstGeom>
          <a:ln w="38100">
            <a:solidFill>
              <a:srgbClr val="FFFFFF"/>
            </a:solidFill>
            <a:miter lim="400000"/>
          </a:ln>
        </p:spPr>
      </p:cxnSp>
      <p:cxnSp>
        <p:nvCxnSpPr>
          <p:cNvPr id="346" name="Connection Line"/>
          <p:cNvCxnSpPr>
            <a:stCxn id="343" idx="0"/>
            <a:endCxn id="344" idx="0"/>
          </p:cNvCxnSpPr>
          <p:nvPr/>
        </p:nvCxnSpPr>
        <p:spPr>
          <a:xfrm>
            <a:off x="484193" y="4938856"/>
            <a:ext cx="1" cy="2844976"/>
          </a:xfrm>
          <a:prstGeom prst="straightConnector1">
            <a:avLst/>
          </a:prstGeom>
          <a:ln w="38100">
            <a:solidFill>
              <a:srgbClr val="FFFFFF"/>
            </a:solidFill>
            <a:miter lim="400000"/>
          </a:ln>
        </p:spPr>
      </p:cxnSp>
      <p:sp>
        <p:nvSpPr>
          <p:cNvPr id="347" name="1"/>
          <p:cNvSpPr/>
          <p:nvPr/>
        </p:nvSpPr>
        <p:spPr>
          <a:xfrm>
            <a:off x="3073849" y="4524963"/>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348" name="3"/>
          <p:cNvSpPr/>
          <p:nvPr/>
        </p:nvSpPr>
        <p:spPr>
          <a:xfrm>
            <a:off x="3073849" y="7369938"/>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349" name="Connection Line"/>
          <p:cNvCxnSpPr>
            <a:stCxn id="348" idx="0"/>
            <a:endCxn id="347" idx="0"/>
          </p:cNvCxnSpPr>
          <p:nvPr/>
        </p:nvCxnSpPr>
        <p:spPr>
          <a:xfrm flipV="1">
            <a:off x="3487743" y="4938856"/>
            <a:ext cx="1" cy="2844976"/>
          </a:xfrm>
          <a:prstGeom prst="straightConnector1">
            <a:avLst/>
          </a:prstGeom>
          <a:ln w="38100">
            <a:solidFill>
              <a:srgbClr val="FFFFFF"/>
            </a:solidFill>
            <a:miter lim="400000"/>
          </a:ln>
        </p:spPr>
      </p:cxnSp>
      <p:cxnSp>
        <p:nvCxnSpPr>
          <p:cNvPr id="350" name="Connection Line"/>
          <p:cNvCxnSpPr>
            <a:stCxn id="347" idx="0"/>
            <a:endCxn id="348" idx="0"/>
          </p:cNvCxnSpPr>
          <p:nvPr/>
        </p:nvCxnSpPr>
        <p:spPr>
          <a:xfrm>
            <a:off x="3487743" y="4938856"/>
            <a:ext cx="1" cy="2844976"/>
          </a:xfrm>
          <a:prstGeom prst="straightConnector1">
            <a:avLst/>
          </a:prstGeom>
          <a:ln w="38100">
            <a:solidFill>
              <a:srgbClr val="FFFFFF"/>
            </a:solidFill>
            <a:miter lim="400000"/>
          </a:ln>
        </p:spPr>
      </p:cxnSp>
      <p:cxnSp>
        <p:nvCxnSpPr>
          <p:cNvPr id="351" name="Connection Line"/>
          <p:cNvCxnSpPr>
            <a:stCxn id="343" idx="0"/>
            <a:endCxn id="347" idx="0"/>
          </p:cNvCxnSpPr>
          <p:nvPr/>
        </p:nvCxnSpPr>
        <p:spPr>
          <a:xfrm>
            <a:off x="484193" y="4938856"/>
            <a:ext cx="3003551" cy="1"/>
          </a:xfrm>
          <a:prstGeom prst="straightConnector1">
            <a:avLst/>
          </a:prstGeom>
          <a:ln w="25400">
            <a:solidFill>
              <a:srgbClr val="FFFFFF"/>
            </a:solidFill>
            <a:miter lim="400000"/>
          </a:ln>
        </p:spPr>
      </p:cxnSp>
      <p:cxnSp>
        <p:nvCxnSpPr>
          <p:cNvPr id="352" name="Connection Line"/>
          <p:cNvCxnSpPr>
            <a:stCxn id="347" idx="0"/>
            <a:endCxn id="343" idx="0"/>
          </p:cNvCxnSpPr>
          <p:nvPr/>
        </p:nvCxnSpPr>
        <p:spPr>
          <a:xfrm flipH="1">
            <a:off x="484193" y="4938856"/>
            <a:ext cx="3003551" cy="1"/>
          </a:xfrm>
          <a:prstGeom prst="straightConnector1">
            <a:avLst/>
          </a:prstGeom>
          <a:ln w="38100">
            <a:solidFill>
              <a:schemeClr val="accent4">
                <a:hueOff val="106148"/>
                <a:satOff val="34622"/>
                <a:lumOff val="22651"/>
              </a:schemeClr>
            </a:solidFill>
            <a:miter lim="400000"/>
          </a:ln>
        </p:spPr>
      </p:cxnSp>
      <p:cxnSp>
        <p:nvCxnSpPr>
          <p:cNvPr id="353" name="Connection Line"/>
          <p:cNvCxnSpPr>
            <a:stCxn id="344" idx="0"/>
            <a:endCxn id="348" idx="0"/>
          </p:cNvCxnSpPr>
          <p:nvPr/>
        </p:nvCxnSpPr>
        <p:spPr>
          <a:xfrm>
            <a:off x="484193" y="7783831"/>
            <a:ext cx="3003551" cy="1"/>
          </a:xfrm>
          <a:prstGeom prst="straightConnector1">
            <a:avLst/>
          </a:prstGeom>
          <a:ln w="25400">
            <a:solidFill>
              <a:srgbClr val="FFFFFF"/>
            </a:solidFill>
            <a:miter lim="400000"/>
          </a:ln>
        </p:spPr>
      </p:cxnSp>
      <p:cxnSp>
        <p:nvCxnSpPr>
          <p:cNvPr id="354" name="Connection Line"/>
          <p:cNvCxnSpPr>
            <a:stCxn id="348" idx="0"/>
            <a:endCxn id="344" idx="0"/>
          </p:cNvCxnSpPr>
          <p:nvPr/>
        </p:nvCxnSpPr>
        <p:spPr>
          <a:xfrm flipH="1">
            <a:off x="484193" y="7783831"/>
            <a:ext cx="3003551" cy="1"/>
          </a:xfrm>
          <a:prstGeom prst="straightConnector1">
            <a:avLst/>
          </a:prstGeom>
          <a:ln w="25400">
            <a:solidFill>
              <a:srgbClr val="FFFFFF"/>
            </a:solidFill>
            <a:miter lim="400000"/>
          </a:ln>
        </p:spPr>
      </p:cxnSp>
      <p:cxnSp>
        <p:nvCxnSpPr>
          <p:cNvPr id="355" name="Connection Line"/>
          <p:cNvCxnSpPr>
            <a:stCxn id="344" idx="0"/>
            <a:endCxn id="347" idx="0"/>
          </p:cNvCxnSpPr>
          <p:nvPr/>
        </p:nvCxnSpPr>
        <p:spPr>
          <a:xfrm flipV="1">
            <a:off x="484193" y="4938856"/>
            <a:ext cx="3003551" cy="2844976"/>
          </a:xfrm>
          <a:prstGeom prst="straightConnector1">
            <a:avLst/>
          </a:prstGeom>
          <a:ln w="25400">
            <a:solidFill>
              <a:srgbClr val="FFFFFF"/>
            </a:solidFill>
            <a:miter lim="400000"/>
          </a:ln>
        </p:spPr>
      </p:cxnSp>
      <p:cxnSp>
        <p:nvCxnSpPr>
          <p:cNvPr id="356" name="Connection Line"/>
          <p:cNvCxnSpPr>
            <a:stCxn id="347" idx="0"/>
            <a:endCxn id="344" idx="0"/>
          </p:cNvCxnSpPr>
          <p:nvPr/>
        </p:nvCxnSpPr>
        <p:spPr>
          <a:xfrm flipH="1">
            <a:off x="484193" y="4938856"/>
            <a:ext cx="3003551" cy="2844976"/>
          </a:xfrm>
          <a:prstGeom prst="straightConnector1">
            <a:avLst/>
          </a:prstGeom>
          <a:ln w="25400">
            <a:solidFill>
              <a:srgbClr val="FFFFFF"/>
            </a:solidFill>
            <a:miter lim="400000"/>
          </a:ln>
        </p:spPr>
      </p:cxnSp>
      <p:cxnSp>
        <p:nvCxnSpPr>
          <p:cNvPr id="357" name="Connection Line"/>
          <p:cNvCxnSpPr>
            <a:stCxn id="343" idx="0"/>
            <a:endCxn id="348" idx="0"/>
          </p:cNvCxnSpPr>
          <p:nvPr/>
        </p:nvCxnSpPr>
        <p:spPr>
          <a:xfrm>
            <a:off x="484193" y="4938856"/>
            <a:ext cx="3003551" cy="2844976"/>
          </a:xfrm>
          <a:prstGeom prst="straightConnector1">
            <a:avLst/>
          </a:prstGeom>
          <a:ln w="25400">
            <a:solidFill>
              <a:srgbClr val="FFFFFF"/>
            </a:solidFill>
            <a:miter lim="400000"/>
          </a:ln>
        </p:spPr>
      </p:cxnSp>
      <p:cxnSp>
        <p:nvCxnSpPr>
          <p:cNvPr id="358" name="Connection Line"/>
          <p:cNvCxnSpPr>
            <a:stCxn id="348" idx="0"/>
            <a:endCxn id="343" idx="0"/>
          </p:cNvCxnSpPr>
          <p:nvPr/>
        </p:nvCxnSpPr>
        <p:spPr>
          <a:xfrm flipH="1" flipV="1">
            <a:off x="484193" y="4938856"/>
            <a:ext cx="3003551" cy="2844976"/>
          </a:xfrm>
          <a:prstGeom prst="straightConnector1">
            <a:avLst/>
          </a:prstGeom>
          <a:ln w="25400">
            <a:solidFill>
              <a:srgbClr val="FFFFFF"/>
            </a:solidFill>
            <a:miter lim="400000"/>
          </a:ln>
        </p:spPr>
      </p:cxnSp>
      <p:sp>
        <p:nvSpPr>
          <p:cNvPr id="359" name="Line"/>
          <p:cNvSpPr/>
          <p:nvPr/>
        </p:nvSpPr>
        <p:spPr>
          <a:xfrm flipV="1">
            <a:off x="2966680" y="5005070"/>
            <a:ext cx="222265" cy="60245"/>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0" name="Line"/>
          <p:cNvSpPr/>
          <p:nvPr/>
        </p:nvSpPr>
        <p:spPr>
          <a:xfrm flipH="1">
            <a:off x="814758" y="4848132"/>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 name="Line"/>
          <p:cNvSpPr/>
          <p:nvPr/>
        </p:nvSpPr>
        <p:spPr>
          <a:xfrm flipV="1">
            <a:off x="3163837" y="5214693"/>
            <a:ext cx="91170"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2" name="Line"/>
          <p:cNvSpPr/>
          <p:nvPr/>
        </p:nvSpPr>
        <p:spPr>
          <a:xfrm flipH="1" flipV="1">
            <a:off x="775331" y="5116268"/>
            <a:ext cx="110494" cy="8729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3" name="Line"/>
          <p:cNvSpPr/>
          <p:nvPr/>
        </p:nvSpPr>
        <p:spPr>
          <a:xfrm flipH="1" flipV="1">
            <a:off x="546732" y="5281368"/>
            <a:ext cx="18753" cy="13595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4" name="Line"/>
          <p:cNvSpPr/>
          <p:nvPr/>
        </p:nvSpPr>
        <p:spPr>
          <a:xfrm>
            <a:off x="397209" y="7293749"/>
            <a:ext cx="11721" cy="14240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5" name="Line"/>
          <p:cNvSpPr/>
          <p:nvPr/>
        </p:nvSpPr>
        <p:spPr>
          <a:xfrm flipH="1">
            <a:off x="697854" y="7394668"/>
            <a:ext cx="94644"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6" name="Line"/>
          <p:cNvSpPr/>
          <p:nvPr/>
        </p:nvSpPr>
        <p:spPr>
          <a:xfrm>
            <a:off x="3061165" y="7482122"/>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7" name="Line"/>
          <p:cNvSpPr/>
          <p:nvPr/>
        </p:nvSpPr>
        <p:spPr>
          <a:xfrm flipV="1">
            <a:off x="2981679" y="7844905"/>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8" name="Line"/>
          <p:cNvSpPr/>
          <p:nvPr/>
        </p:nvSpPr>
        <p:spPr>
          <a:xfrm flipH="1">
            <a:off x="843905" y="7737721"/>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 name="Line"/>
          <p:cNvSpPr/>
          <p:nvPr/>
        </p:nvSpPr>
        <p:spPr>
          <a:xfrm>
            <a:off x="3400606" y="7292834"/>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0" name="Line"/>
          <p:cNvSpPr/>
          <p:nvPr/>
        </p:nvSpPr>
        <p:spPr>
          <a:xfrm flipH="1" flipV="1">
            <a:off x="3558530" y="5285855"/>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1" name="0"/>
          <p:cNvSpPr/>
          <p:nvPr/>
        </p:nvSpPr>
        <p:spPr>
          <a:xfrm>
            <a:off x="8939067" y="4524963"/>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372" name="2"/>
          <p:cNvSpPr/>
          <p:nvPr/>
        </p:nvSpPr>
        <p:spPr>
          <a:xfrm>
            <a:off x="8939067" y="7369938"/>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373" name="Connection Line"/>
          <p:cNvCxnSpPr>
            <a:stCxn id="372" idx="0"/>
            <a:endCxn id="371" idx="0"/>
          </p:cNvCxnSpPr>
          <p:nvPr/>
        </p:nvCxnSpPr>
        <p:spPr>
          <a:xfrm flipV="1">
            <a:off x="9352960" y="4938856"/>
            <a:ext cx="1" cy="2844976"/>
          </a:xfrm>
          <a:prstGeom prst="straightConnector1">
            <a:avLst/>
          </a:prstGeom>
          <a:ln w="38100">
            <a:solidFill>
              <a:schemeClr val="accent4">
                <a:hueOff val="106148"/>
                <a:satOff val="34622"/>
                <a:lumOff val="22651"/>
              </a:schemeClr>
            </a:solidFill>
            <a:miter lim="400000"/>
          </a:ln>
        </p:spPr>
      </p:cxnSp>
      <p:cxnSp>
        <p:nvCxnSpPr>
          <p:cNvPr id="374" name="Connection Line"/>
          <p:cNvCxnSpPr>
            <a:stCxn id="371" idx="0"/>
            <a:endCxn id="372" idx="0"/>
          </p:cNvCxnSpPr>
          <p:nvPr/>
        </p:nvCxnSpPr>
        <p:spPr>
          <a:xfrm>
            <a:off x="9352960" y="4938856"/>
            <a:ext cx="1" cy="2844976"/>
          </a:xfrm>
          <a:prstGeom prst="straightConnector1">
            <a:avLst/>
          </a:prstGeom>
          <a:ln w="38100">
            <a:solidFill>
              <a:srgbClr val="FFFFFF"/>
            </a:solidFill>
            <a:miter lim="400000"/>
          </a:ln>
        </p:spPr>
      </p:cxnSp>
      <p:sp>
        <p:nvSpPr>
          <p:cNvPr id="375" name="1"/>
          <p:cNvSpPr/>
          <p:nvPr/>
        </p:nvSpPr>
        <p:spPr>
          <a:xfrm>
            <a:off x="11942617" y="4524963"/>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376" name="3"/>
          <p:cNvSpPr/>
          <p:nvPr/>
        </p:nvSpPr>
        <p:spPr>
          <a:xfrm>
            <a:off x="11942617" y="7369938"/>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377" name="Connection Line"/>
          <p:cNvCxnSpPr>
            <a:stCxn id="376" idx="0"/>
            <a:endCxn id="375" idx="0"/>
          </p:cNvCxnSpPr>
          <p:nvPr/>
        </p:nvCxnSpPr>
        <p:spPr>
          <a:xfrm flipV="1">
            <a:off x="12356510" y="4938856"/>
            <a:ext cx="1" cy="2844976"/>
          </a:xfrm>
          <a:prstGeom prst="straightConnector1">
            <a:avLst/>
          </a:prstGeom>
          <a:ln w="38100">
            <a:solidFill>
              <a:srgbClr val="FFFFFF"/>
            </a:solidFill>
            <a:miter lim="400000"/>
          </a:ln>
        </p:spPr>
      </p:cxnSp>
      <p:cxnSp>
        <p:nvCxnSpPr>
          <p:cNvPr id="378" name="Connection Line"/>
          <p:cNvCxnSpPr>
            <a:stCxn id="375" idx="0"/>
            <a:endCxn id="376" idx="0"/>
          </p:cNvCxnSpPr>
          <p:nvPr/>
        </p:nvCxnSpPr>
        <p:spPr>
          <a:xfrm>
            <a:off x="12356510" y="4938856"/>
            <a:ext cx="1" cy="2844976"/>
          </a:xfrm>
          <a:prstGeom prst="straightConnector1">
            <a:avLst/>
          </a:prstGeom>
          <a:ln w="38100">
            <a:solidFill>
              <a:srgbClr val="FFFFFF"/>
            </a:solidFill>
            <a:miter lim="400000"/>
          </a:ln>
        </p:spPr>
      </p:cxnSp>
      <p:cxnSp>
        <p:nvCxnSpPr>
          <p:cNvPr id="379" name="Connection Line"/>
          <p:cNvCxnSpPr>
            <a:stCxn id="371" idx="0"/>
            <a:endCxn id="375" idx="0"/>
          </p:cNvCxnSpPr>
          <p:nvPr/>
        </p:nvCxnSpPr>
        <p:spPr>
          <a:xfrm>
            <a:off x="9352960" y="4938856"/>
            <a:ext cx="3003551" cy="1"/>
          </a:xfrm>
          <a:prstGeom prst="straightConnector1">
            <a:avLst/>
          </a:prstGeom>
          <a:ln w="25400">
            <a:solidFill>
              <a:srgbClr val="FFFFFF"/>
            </a:solidFill>
            <a:miter lim="400000"/>
          </a:ln>
        </p:spPr>
      </p:cxnSp>
      <p:cxnSp>
        <p:nvCxnSpPr>
          <p:cNvPr id="380" name="Connection Line"/>
          <p:cNvCxnSpPr>
            <a:stCxn id="375" idx="0"/>
            <a:endCxn id="371" idx="0"/>
          </p:cNvCxnSpPr>
          <p:nvPr/>
        </p:nvCxnSpPr>
        <p:spPr>
          <a:xfrm flipH="1">
            <a:off x="9352960" y="4938856"/>
            <a:ext cx="3003551" cy="1"/>
          </a:xfrm>
          <a:prstGeom prst="straightConnector1">
            <a:avLst/>
          </a:prstGeom>
          <a:ln w="25400">
            <a:solidFill>
              <a:srgbClr val="FFFFFF"/>
            </a:solidFill>
            <a:miter lim="400000"/>
          </a:ln>
        </p:spPr>
      </p:cxnSp>
      <p:cxnSp>
        <p:nvCxnSpPr>
          <p:cNvPr id="381" name="Connection Line"/>
          <p:cNvCxnSpPr>
            <a:stCxn id="372" idx="0"/>
            <a:endCxn id="376" idx="0"/>
          </p:cNvCxnSpPr>
          <p:nvPr/>
        </p:nvCxnSpPr>
        <p:spPr>
          <a:xfrm>
            <a:off x="9352960" y="7783831"/>
            <a:ext cx="3003551" cy="1"/>
          </a:xfrm>
          <a:prstGeom prst="straightConnector1">
            <a:avLst/>
          </a:prstGeom>
          <a:ln w="25400">
            <a:solidFill>
              <a:srgbClr val="FFFFFF"/>
            </a:solidFill>
            <a:miter lim="400000"/>
          </a:ln>
        </p:spPr>
      </p:cxnSp>
      <p:cxnSp>
        <p:nvCxnSpPr>
          <p:cNvPr id="382" name="Connection Line"/>
          <p:cNvCxnSpPr>
            <a:stCxn id="376" idx="0"/>
            <a:endCxn id="372" idx="0"/>
          </p:cNvCxnSpPr>
          <p:nvPr/>
        </p:nvCxnSpPr>
        <p:spPr>
          <a:xfrm flipH="1">
            <a:off x="9352960" y="7783831"/>
            <a:ext cx="3003551" cy="1"/>
          </a:xfrm>
          <a:prstGeom prst="straightConnector1">
            <a:avLst/>
          </a:prstGeom>
          <a:ln w="25400">
            <a:solidFill>
              <a:srgbClr val="FFFFFF"/>
            </a:solidFill>
            <a:miter lim="400000"/>
          </a:ln>
        </p:spPr>
      </p:cxnSp>
      <p:cxnSp>
        <p:nvCxnSpPr>
          <p:cNvPr id="383" name="Connection Line"/>
          <p:cNvCxnSpPr>
            <a:stCxn id="372" idx="0"/>
            <a:endCxn id="375" idx="0"/>
          </p:cNvCxnSpPr>
          <p:nvPr/>
        </p:nvCxnSpPr>
        <p:spPr>
          <a:xfrm flipV="1">
            <a:off x="9352960" y="4938856"/>
            <a:ext cx="3003551" cy="2844976"/>
          </a:xfrm>
          <a:prstGeom prst="straightConnector1">
            <a:avLst/>
          </a:prstGeom>
          <a:ln w="25400">
            <a:solidFill>
              <a:srgbClr val="FFFFFF"/>
            </a:solidFill>
            <a:miter lim="400000"/>
          </a:ln>
        </p:spPr>
      </p:cxnSp>
      <p:cxnSp>
        <p:nvCxnSpPr>
          <p:cNvPr id="384" name="Connection Line"/>
          <p:cNvCxnSpPr>
            <a:stCxn id="375" idx="0"/>
            <a:endCxn id="372" idx="0"/>
          </p:cNvCxnSpPr>
          <p:nvPr/>
        </p:nvCxnSpPr>
        <p:spPr>
          <a:xfrm flipH="1">
            <a:off x="9352960" y="4938856"/>
            <a:ext cx="3003551" cy="2844976"/>
          </a:xfrm>
          <a:prstGeom prst="straightConnector1">
            <a:avLst/>
          </a:prstGeom>
          <a:ln w="25400">
            <a:solidFill>
              <a:srgbClr val="FFFFFF"/>
            </a:solidFill>
            <a:miter lim="400000"/>
          </a:ln>
        </p:spPr>
      </p:cxnSp>
      <p:cxnSp>
        <p:nvCxnSpPr>
          <p:cNvPr id="385" name="Connection Line"/>
          <p:cNvCxnSpPr>
            <a:stCxn id="371" idx="0"/>
            <a:endCxn id="376" idx="0"/>
          </p:cNvCxnSpPr>
          <p:nvPr/>
        </p:nvCxnSpPr>
        <p:spPr>
          <a:xfrm>
            <a:off x="9352960" y="4938856"/>
            <a:ext cx="3003551" cy="2844976"/>
          </a:xfrm>
          <a:prstGeom prst="straightConnector1">
            <a:avLst/>
          </a:prstGeom>
          <a:ln w="25400">
            <a:solidFill>
              <a:srgbClr val="FFFFFF"/>
            </a:solidFill>
            <a:miter lim="400000"/>
          </a:ln>
        </p:spPr>
      </p:cxnSp>
      <p:cxnSp>
        <p:nvCxnSpPr>
          <p:cNvPr id="386" name="Connection Line"/>
          <p:cNvCxnSpPr>
            <a:stCxn id="376" idx="0"/>
            <a:endCxn id="371" idx="0"/>
          </p:cNvCxnSpPr>
          <p:nvPr/>
        </p:nvCxnSpPr>
        <p:spPr>
          <a:xfrm flipH="1" flipV="1">
            <a:off x="9352960" y="4938856"/>
            <a:ext cx="3003551" cy="2844976"/>
          </a:xfrm>
          <a:prstGeom prst="straightConnector1">
            <a:avLst/>
          </a:prstGeom>
          <a:ln w="25400">
            <a:solidFill>
              <a:srgbClr val="FFFFFF"/>
            </a:solidFill>
            <a:miter lim="400000"/>
          </a:ln>
        </p:spPr>
      </p:cxnSp>
      <p:sp>
        <p:nvSpPr>
          <p:cNvPr id="387" name="Line"/>
          <p:cNvSpPr/>
          <p:nvPr/>
        </p:nvSpPr>
        <p:spPr>
          <a:xfrm flipV="1">
            <a:off x="11861265" y="5011897"/>
            <a:ext cx="159062" cy="4935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 name="Line"/>
          <p:cNvSpPr/>
          <p:nvPr/>
        </p:nvSpPr>
        <p:spPr>
          <a:xfrm flipH="1">
            <a:off x="9683526" y="4848132"/>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9" name="Line"/>
          <p:cNvSpPr/>
          <p:nvPr/>
        </p:nvSpPr>
        <p:spPr>
          <a:xfrm flipV="1">
            <a:off x="12032604" y="5214693"/>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 name="Line"/>
          <p:cNvSpPr/>
          <p:nvPr/>
        </p:nvSpPr>
        <p:spPr>
          <a:xfrm flipH="1" flipV="1">
            <a:off x="9644099" y="5116268"/>
            <a:ext cx="110493" cy="8729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1" name="Line"/>
          <p:cNvSpPr/>
          <p:nvPr/>
        </p:nvSpPr>
        <p:spPr>
          <a:xfrm flipH="1" flipV="1">
            <a:off x="9415499" y="5281368"/>
            <a:ext cx="18753" cy="13595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2" name="Line"/>
          <p:cNvSpPr/>
          <p:nvPr/>
        </p:nvSpPr>
        <p:spPr>
          <a:xfrm>
            <a:off x="9240939" y="7213930"/>
            <a:ext cx="36077" cy="236694"/>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3" name="Line"/>
          <p:cNvSpPr/>
          <p:nvPr/>
        </p:nvSpPr>
        <p:spPr>
          <a:xfrm flipH="1">
            <a:off x="9566622" y="7394668"/>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4" name="Line"/>
          <p:cNvSpPr/>
          <p:nvPr/>
        </p:nvSpPr>
        <p:spPr>
          <a:xfrm>
            <a:off x="11929933" y="7482122"/>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5" name="Line"/>
          <p:cNvSpPr/>
          <p:nvPr/>
        </p:nvSpPr>
        <p:spPr>
          <a:xfrm flipV="1">
            <a:off x="11850447" y="7844905"/>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6" name="Line"/>
          <p:cNvSpPr/>
          <p:nvPr/>
        </p:nvSpPr>
        <p:spPr>
          <a:xfrm flipH="1">
            <a:off x="9712672" y="7737721"/>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7" name="Line"/>
          <p:cNvSpPr/>
          <p:nvPr/>
        </p:nvSpPr>
        <p:spPr>
          <a:xfrm>
            <a:off x="12269373" y="7292834"/>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8" name="Line"/>
          <p:cNvSpPr/>
          <p:nvPr/>
        </p:nvSpPr>
        <p:spPr>
          <a:xfrm flipH="1" flipV="1">
            <a:off x="12427297" y="5285855"/>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9" name="Next, compute and store the optimal value from S to each node X (≠ S). This will solve TSP problem for all paths of length n = 2."/>
          <p:cNvSpPr txBox="1"/>
          <p:nvPr/>
        </p:nvSpPr>
        <p:spPr>
          <a:xfrm>
            <a:off x="149128" y="1174766"/>
            <a:ext cx="1270654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Next, compute and store the optimal value from </a:t>
            </a:r>
            <a:r>
              <a:rPr b="1"/>
              <a:t>S</a:t>
            </a:r>
            <a:r>
              <a:t> to each node </a:t>
            </a:r>
            <a:r>
              <a:rPr b="1"/>
              <a:t>X</a:t>
            </a:r>
            <a:r>
              <a:t> (≠ </a:t>
            </a:r>
            <a:r>
              <a:rPr b="1"/>
              <a:t>S</a:t>
            </a:r>
            <a:r>
              <a:t>). This will solve TSP problem for all paths of length n = 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402" name="To compute the optimal solution for paths of length 3, we need to remember (store) two things from each of the n = 2 cases:"/>
          <p:cNvSpPr txBox="1"/>
          <p:nvPr/>
        </p:nvSpPr>
        <p:spPr>
          <a:xfrm>
            <a:off x="48546" y="1319086"/>
            <a:ext cx="1290770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To compute the optimal solution for paths of length 3, we need to remember (store) two things from each of the n = 2 cases:</a:t>
            </a:r>
          </a:p>
        </p:txBody>
      </p:sp>
      <p:sp>
        <p:nvSpPr>
          <p:cNvPr id="403" name="1) The set of visited nodes in the subpath…"/>
          <p:cNvSpPr txBox="1"/>
          <p:nvPr/>
        </p:nvSpPr>
        <p:spPr>
          <a:xfrm>
            <a:off x="488802" y="3555999"/>
            <a:ext cx="1202719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a:solidFill>
                  <a:schemeClr val="accent4">
                    <a:hueOff val="106148"/>
                    <a:satOff val="34622"/>
                    <a:lumOff val="22651"/>
                  </a:schemeClr>
                </a:solidFill>
              </a:defRPr>
            </a:pPr>
            <a:r>
              <a:rPr b="0">
                <a:solidFill>
                  <a:srgbClr val="FFFFFF"/>
                </a:solidFill>
              </a:rPr>
              <a:t>1) The</a:t>
            </a:r>
            <a:r>
              <a:t> set of visited nodes </a:t>
            </a:r>
            <a:r>
              <a:rPr b="0">
                <a:solidFill>
                  <a:srgbClr val="FFFFFF"/>
                </a:solidFill>
              </a:rPr>
              <a:t>in the subpath</a:t>
            </a:r>
          </a:p>
          <a:p>
            <a:pPr/>
          </a:p>
          <a:p>
            <a:pPr/>
            <a:r>
              <a:t>2) The </a:t>
            </a:r>
            <a:r>
              <a:rPr b="1">
                <a:solidFill>
                  <a:schemeClr val="accent6">
                    <a:hueOff val="-295779"/>
                    <a:satOff val="50343"/>
                    <a:lumOff val="25887"/>
                  </a:schemeClr>
                </a:solidFill>
              </a:rPr>
              <a:t>index of the last visited node</a:t>
            </a:r>
            <a:r>
              <a:t> in the path</a:t>
            </a:r>
          </a:p>
        </p:txBody>
      </p:sp>
      <p:sp>
        <p:nvSpPr>
          <p:cNvPr id="404" name="Together these two things form our dynamic programming state. There are N possible nodes that we could have visited last and 2N possible subsets of visited nodes. Therefore the space needed to store the answer to each subproblem is bounded by O(N2N)."/>
          <p:cNvSpPr txBox="1"/>
          <p:nvPr/>
        </p:nvSpPr>
        <p:spPr>
          <a:xfrm>
            <a:off x="413717" y="5910762"/>
            <a:ext cx="12177366"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t>Together these two things form our dynamic programming state. There are N possible nodes that we could have visited last and 2</a:t>
            </a:r>
            <a:r>
              <a:rPr baseline="31999"/>
              <a:t>N</a:t>
            </a:r>
            <a:r>
              <a:t> possible subsets of visited nodes. Therefore the space needed to store the answer to each subproblem is bounded by </a:t>
            </a:r>
            <a:r>
              <a:rPr b="1">
                <a:solidFill>
                  <a:schemeClr val="accent5">
                    <a:hueOff val="208339"/>
                    <a:satOff val="26892"/>
                    <a:lumOff val="38486"/>
                  </a:schemeClr>
                </a:solidFill>
              </a:rPr>
              <a:t>O(N2</a:t>
            </a:r>
            <a:r>
              <a:rPr b="1" baseline="31999">
                <a:solidFill>
                  <a:schemeClr val="accent5">
                    <a:hueOff val="208339"/>
                    <a:satOff val="26892"/>
                    <a:lumOff val="38486"/>
                  </a:schemeClr>
                </a:solidFill>
              </a:rPr>
              <a:t>N</a:t>
            </a:r>
            <a:r>
              <a:rPr b="1">
                <a:solidFill>
                  <a:schemeClr val="accent5">
                    <a:hueOff val="208339"/>
                    <a:satOff val="26892"/>
                    <a:lumOff val="38486"/>
                  </a:schemeClr>
                </a:solidFill>
              </a:rPr>
              <a:t>)</a:t>
            </a:r>
            <a:r>
              <a:rPr b="1"/>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The best way to represent the set of visited nodes is to use a single 32-bit integer. A 32-bit int is compact, quick and allows for easy caching in a memo table."/>
          <p:cNvSpPr txBox="1"/>
          <p:nvPr/>
        </p:nvSpPr>
        <p:spPr>
          <a:xfrm>
            <a:off x="478131" y="962378"/>
            <a:ext cx="12307994" cy="24004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t>The best way to represent the set of visited nodes is to use </a:t>
            </a:r>
            <a:r>
              <a:rPr b="1">
                <a:solidFill>
                  <a:schemeClr val="accent4">
                    <a:hueOff val="106148"/>
                    <a:satOff val="34622"/>
                    <a:lumOff val="22651"/>
                  </a:schemeClr>
                </a:solidFill>
              </a:rPr>
              <a:t>a single 32-bit integer</a:t>
            </a:r>
            <a:r>
              <a:t>. A 32-bit int is compact, quick and allows for easy caching in a memo table.</a:t>
            </a:r>
          </a:p>
        </p:txBody>
      </p:sp>
      <p:sp>
        <p:nvSpPr>
          <p:cNvPr id="407" name="Visited Nodes as a Bit Field"/>
          <p:cNvSpPr txBox="1"/>
          <p:nvPr>
            <p:ph type="title"/>
          </p:nvPr>
        </p:nvSpPr>
        <p:spPr>
          <a:xfrm>
            <a:off x="220265" y="-65343"/>
            <a:ext cx="12564270" cy="949982"/>
          </a:xfrm>
          <a:prstGeom prst="rect">
            <a:avLst/>
          </a:prstGeom>
        </p:spPr>
        <p:txBody>
          <a:bodyPr/>
          <a:lstStyle>
            <a:lvl1pPr defTabSz="420624">
              <a:defRPr b="1" sz="5760"/>
            </a:lvl1pPr>
          </a:lstStyle>
          <a:p>
            <a:pPr/>
            <a:r>
              <a:t>Visited Nodes as a Bit Field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Visited Nodes as a Bit Field"/>
          <p:cNvSpPr txBox="1"/>
          <p:nvPr>
            <p:ph type="title"/>
          </p:nvPr>
        </p:nvSpPr>
        <p:spPr>
          <a:xfrm>
            <a:off x="220265" y="-65343"/>
            <a:ext cx="12564270" cy="949982"/>
          </a:xfrm>
          <a:prstGeom prst="rect">
            <a:avLst/>
          </a:prstGeom>
        </p:spPr>
        <p:txBody>
          <a:bodyPr/>
          <a:lstStyle>
            <a:lvl1pPr defTabSz="420624">
              <a:defRPr b="1" sz="5760"/>
            </a:lvl1pPr>
          </a:lstStyle>
          <a:p>
            <a:pPr/>
            <a:r>
              <a:t>Visited Nodes as a Bit Field</a:t>
            </a:r>
          </a:p>
        </p:txBody>
      </p:sp>
      <p:sp>
        <p:nvSpPr>
          <p:cNvPr id="410" name="The best way to represent the set of visited nodes is to use a single 32-bit integer. A 32-bit int is compact, quick and allows for easy caching in a memo table."/>
          <p:cNvSpPr txBox="1"/>
          <p:nvPr/>
        </p:nvSpPr>
        <p:spPr>
          <a:xfrm>
            <a:off x="478131" y="962378"/>
            <a:ext cx="12307994" cy="24004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500"/>
            </a:pPr>
            <a:r>
              <a:t>The best way to represent the set of visited nodes is to use </a:t>
            </a:r>
            <a:r>
              <a:rPr b="1">
                <a:solidFill>
                  <a:schemeClr val="accent4">
                    <a:hueOff val="106148"/>
                    <a:satOff val="34622"/>
                    <a:lumOff val="22651"/>
                  </a:schemeClr>
                </a:solidFill>
              </a:rPr>
              <a:t>a single 32-bit integer</a:t>
            </a:r>
            <a:r>
              <a:t>. A 32-bit int is compact, quick and allows for easy caching in a memo table.</a:t>
            </a:r>
          </a:p>
        </p:txBody>
      </p:sp>
      <p:sp>
        <p:nvSpPr>
          <p:cNvPr id="411" name="0"/>
          <p:cNvSpPr/>
          <p:nvPr/>
        </p:nvSpPr>
        <p:spPr>
          <a:xfrm>
            <a:off x="4668779" y="3651721"/>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412" name="2"/>
          <p:cNvSpPr/>
          <p:nvPr/>
        </p:nvSpPr>
        <p:spPr>
          <a:xfrm>
            <a:off x="4668779" y="6496697"/>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413" name="Connection Line"/>
          <p:cNvCxnSpPr>
            <a:stCxn id="412" idx="0"/>
            <a:endCxn id="411" idx="0"/>
          </p:cNvCxnSpPr>
          <p:nvPr/>
        </p:nvCxnSpPr>
        <p:spPr>
          <a:xfrm flipV="1">
            <a:off x="5082672" y="4065615"/>
            <a:ext cx="1" cy="2844976"/>
          </a:xfrm>
          <a:prstGeom prst="straightConnector1">
            <a:avLst/>
          </a:prstGeom>
          <a:ln w="38100">
            <a:solidFill>
              <a:srgbClr val="FFFFFF"/>
            </a:solidFill>
            <a:miter lim="400000"/>
          </a:ln>
        </p:spPr>
      </p:cxnSp>
      <p:cxnSp>
        <p:nvCxnSpPr>
          <p:cNvPr id="414" name="Connection Line"/>
          <p:cNvCxnSpPr>
            <a:stCxn id="411" idx="0"/>
            <a:endCxn id="412" idx="0"/>
          </p:cNvCxnSpPr>
          <p:nvPr/>
        </p:nvCxnSpPr>
        <p:spPr>
          <a:xfrm>
            <a:off x="5082672" y="4065615"/>
            <a:ext cx="1" cy="2844976"/>
          </a:xfrm>
          <a:prstGeom prst="straightConnector1">
            <a:avLst/>
          </a:prstGeom>
          <a:ln w="38100">
            <a:solidFill>
              <a:srgbClr val="FFFFFF"/>
            </a:solidFill>
            <a:miter lim="400000"/>
          </a:ln>
        </p:spPr>
      </p:cxnSp>
      <p:sp>
        <p:nvSpPr>
          <p:cNvPr id="415" name="1"/>
          <p:cNvSpPr/>
          <p:nvPr/>
        </p:nvSpPr>
        <p:spPr>
          <a:xfrm>
            <a:off x="7672329" y="3651721"/>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416" name="3"/>
          <p:cNvSpPr/>
          <p:nvPr/>
        </p:nvSpPr>
        <p:spPr>
          <a:xfrm>
            <a:off x="7672329" y="64966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417" name="Connection Line"/>
          <p:cNvCxnSpPr>
            <a:stCxn id="416" idx="0"/>
            <a:endCxn id="415" idx="0"/>
          </p:cNvCxnSpPr>
          <p:nvPr/>
        </p:nvCxnSpPr>
        <p:spPr>
          <a:xfrm flipV="1">
            <a:off x="8086222" y="4065615"/>
            <a:ext cx="1" cy="2844976"/>
          </a:xfrm>
          <a:prstGeom prst="straightConnector1">
            <a:avLst/>
          </a:prstGeom>
          <a:ln w="38100">
            <a:solidFill>
              <a:srgbClr val="FFFFFF"/>
            </a:solidFill>
            <a:miter lim="400000"/>
          </a:ln>
        </p:spPr>
      </p:cxnSp>
      <p:cxnSp>
        <p:nvCxnSpPr>
          <p:cNvPr id="418" name="Connection Line"/>
          <p:cNvCxnSpPr>
            <a:stCxn id="415" idx="0"/>
            <a:endCxn id="416" idx="0"/>
          </p:cNvCxnSpPr>
          <p:nvPr/>
        </p:nvCxnSpPr>
        <p:spPr>
          <a:xfrm>
            <a:off x="8086222" y="4065615"/>
            <a:ext cx="1" cy="2844976"/>
          </a:xfrm>
          <a:prstGeom prst="straightConnector1">
            <a:avLst/>
          </a:prstGeom>
          <a:ln w="38100">
            <a:solidFill>
              <a:srgbClr val="FFFFFF"/>
            </a:solidFill>
            <a:miter lim="400000"/>
          </a:ln>
        </p:spPr>
      </p:cxnSp>
      <p:cxnSp>
        <p:nvCxnSpPr>
          <p:cNvPr id="419" name="Connection Line"/>
          <p:cNvCxnSpPr>
            <a:stCxn id="411" idx="0"/>
            <a:endCxn id="415" idx="0"/>
          </p:cNvCxnSpPr>
          <p:nvPr/>
        </p:nvCxnSpPr>
        <p:spPr>
          <a:xfrm>
            <a:off x="5082672" y="4065615"/>
            <a:ext cx="3003551" cy="1"/>
          </a:xfrm>
          <a:prstGeom prst="straightConnector1">
            <a:avLst/>
          </a:prstGeom>
          <a:ln w="25400">
            <a:solidFill>
              <a:srgbClr val="FFFFFF"/>
            </a:solidFill>
            <a:miter lim="400000"/>
          </a:ln>
        </p:spPr>
      </p:cxnSp>
      <p:cxnSp>
        <p:nvCxnSpPr>
          <p:cNvPr id="420" name="Connection Line"/>
          <p:cNvCxnSpPr>
            <a:stCxn id="415" idx="0"/>
            <a:endCxn id="411" idx="0"/>
          </p:cNvCxnSpPr>
          <p:nvPr/>
        </p:nvCxnSpPr>
        <p:spPr>
          <a:xfrm flipH="1">
            <a:off x="5082672" y="4065615"/>
            <a:ext cx="3003551" cy="1"/>
          </a:xfrm>
          <a:prstGeom prst="straightConnector1">
            <a:avLst/>
          </a:prstGeom>
          <a:ln w="25400">
            <a:solidFill>
              <a:srgbClr val="FFFFFF"/>
            </a:solidFill>
            <a:miter lim="400000"/>
          </a:ln>
        </p:spPr>
      </p:cxnSp>
      <p:cxnSp>
        <p:nvCxnSpPr>
          <p:cNvPr id="421" name="Connection Line"/>
          <p:cNvCxnSpPr>
            <a:stCxn id="412" idx="0"/>
            <a:endCxn id="416" idx="0"/>
          </p:cNvCxnSpPr>
          <p:nvPr/>
        </p:nvCxnSpPr>
        <p:spPr>
          <a:xfrm>
            <a:off x="5082672" y="6910590"/>
            <a:ext cx="3003551" cy="1"/>
          </a:xfrm>
          <a:prstGeom prst="straightConnector1">
            <a:avLst/>
          </a:prstGeom>
          <a:ln w="25400">
            <a:solidFill>
              <a:srgbClr val="FFFFFF"/>
            </a:solidFill>
            <a:miter lim="400000"/>
          </a:ln>
        </p:spPr>
      </p:cxnSp>
      <p:cxnSp>
        <p:nvCxnSpPr>
          <p:cNvPr id="422" name="Connection Line"/>
          <p:cNvCxnSpPr>
            <a:stCxn id="416" idx="0"/>
            <a:endCxn id="412" idx="0"/>
          </p:cNvCxnSpPr>
          <p:nvPr/>
        </p:nvCxnSpPr>
        <p:spPr>
          <a:xfrm flipH="1">
            <a:off x="5082672" y="6910590"/>
            <a:ext cx="3003551" cy="1"/>
          </a:xfrm>
          <a:prstGeom prst="straightConnector1">
            <a:avLst/>
          </a:prstGeom>
          <a:ln w="25400">
            <a:solidFill>
              <a:srgbClr val="FFFFFF"/>
            </a:solidFill>
            <a:miter lim="400000"/>
          </a:ln>
        </p:spPr>
      </p:cxnSp>
      <p:cxnSp>
        <p:nvCxnSpPr>
          <p:cNvPr id="423" name="Connection Line"/>
          <p:cNvCxnSpPr>
            <a:stCxn id="412" idx="0"/>
            <a:endCxn id="415" idx="0"/>
          </p:cNvCxnSpPr>
          <p:nvPr/>
        </p:nvCxnSpPr>
        <p:spPr>
          <a:xfrm flipV="1">
            <a:off x="5082672" y="4065615"/>
            <a:ext cx="3003551" cy="2844976"/>
          </a:xfrm>
          <a:prstGeom prst="straightConnector1">
            <a:avLst/>
          </a:prstGeom>
          <a:ln w="25400">
            <a:solidFill>
              <a:srgbClr val="FFFFFF"/>
            </a:solidFill>
            <a:miter lim="400000"/>
          </a:ln>
        </p:spPr>
      </p:cxnSp>
      <p:cxnSp>
        <p:nvCxnSpPr>
          <p:cNvPr id="424" name="Connection Line"/>
          <p:cNvCxnSpPr>
            <a:stCxn id="415" idx="0"/>
            <a:endCxn id="412" idx="0"/>
          </p:cNvCxnSpPr>
          <p:nvPr/>
        </p:nvCxnSpPr>
        <p:spPr>
          <a:xfrm flipH="1">
            <a:off x="5082672" y="4065615"/>
            <a:ext cx="3003551" cy="2844976"/>
          </a:xfrm>
          <a:prstGeom prst="straightConnector1">
            <a:avLst/>
          </a:prstGeom>
          <a:ln w="25400">
            <a:solidFill>
              <a:srgbClr val="FFFFFF"/>
            </a:solidFill>
            <a:miter lim="400000"/>
          </a:ln>
        </p:spPr>
      </p:cxnSp>
      <p:cxnSp>
        <p:nvCxnSpPr>
          <p:cNvPr id="425" name="Connection Line"/>
          <p:cNvCxnSpPr>
            <a:stCxn id="411" idx="0"/>
            <a:endCxn id="416" idx="0"/>
          </p:cNvCxnSpPr>
          <p:nvPr/>
        </p:nvCxnSpPr>
        <p:spPr>
          <a:xfrm>
            <a:off x="5082672" y="4065615"/>
            <a:ext cx="3003551" cy="2844976"/>
          </a:xfrm>
          <a:prstGeom prst="straightConnector1">
            <a:avLst/>
          </a:prstGeom>
          <a:ln w="25400">
            <a:solidFill>
              <a:srgbClr val="FFFFFF"/>
            </a:solidFill>
            <a:miter lim="400000"/>
          </a:ln>
        </p:spPr>
      </p:cxnSp>
      <p:cxnSp>
        <p:nvCxnSpPr>
          <p:cNvPr id="426" name="Connection Line"/>
          <p:cNvCxnSpPr>
            <a:stCxn id="416" idx="0"/>
            <a:endCxn id="411" idx="0"/>
          </p:cNvCxnSpPr>
          <p:nvPr/>
        </p:nvCxnSpPr>
        <p:spPr>
          <a:xfrm flipH="1" flipV="1">
            <a:off x="5082672" y="4065615"/>
            <a:ext cx="3003551" cy="2844976"/>
          </a:xfrm>
          <a:prstGeom prst="straightConnector1">
            <a:avLst/>
          </a:prstGeom>
          <a:ln w="38100">
            <a:solidFill>
              <a:schemeClr val="accent4">
                <a:hueOff val="106148"/>
                <a:satOff val="34622"/>
                <a:lumOff val="22651"/>
              </a:schemeClr>
            </a:solidFill>
            <a:miter lim="400000"/>
          </a:ln>
        </p:spPr>
      </p:cxnSp>
      <p:sp>
        <p:nvSpPr>
          <p:cNvPr id="427" name="Line"/>
          <p:cNvSpPr/>
          <p:nvPr/>
        </p:nvSpPr>
        <p:spPr>
          <a:xfrm flipV="1">
            <a:off x="7590977" y="413865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 name="Line"/>
          <p:cNvSpPr/>
          <p:nvPr/>
        </p:nvSpPr>
        <p:spPr>
          <a:xfrm flipH="1">
            <a:off x="5413237" y="3974891"/>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9" name="Line"/>
          <p:cNvSpPr/>
          <p:nvPr/>
        </p:nvSpPr>
        <p:spPr>
          <a:xfrm flipV="1">
            <a:off x="7762316" y="4341452"/>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 name="Line"/>
          <p:cNvSpPr/>
          <p:nvPr/>
        </p:nvSpPr>
        <p:spPr>
          <a:xfrm flipH="1" flipV="1">
            <a:off x="5373811" y="4243027"/>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1" name="Line"/>
          <p:cNvSpPr/>
          <p:nvPr/>
        </p:nvSpPr>
        <p:spPr>
          <a:xfrm flipH="1" flipV="1">
            <a:off x="5145211" y="440812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 name="Line"/>
          <p:cNvSpPr/>
          <p:nvPr/>
        </p:nvSpPr>
        <p:spPr>
          <a:xfrm>
            <a:off x="4995688" y="6420508"/>
            <a:ext cx="11722"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3" name="Line"/>
          <p:cNvSpPr/>
          <p:nvPr/>
        </p:nvSpPr>
        <p:spPr>
          <a:xfrm flipH="1">
            <a:off x="5296334" y="6521427"/>
            <a:ext cx="94643"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 name="Line"/>
          <p:cNvSpPr/>
          <p:nvPr/>
        </p:nvSpPr>
        <p:spPr>
          <a:xfrm>
            <a:off x="7659644" y="6608881"/>
            <a:ext cx="175662" cy="138668"/>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5" name="Line"/>
          <p:cNvSpPr/>
          <p:nvPr/>
        </p:nvSpPr>
        <p:spPr>
          <a:xfrm flipV="1">
            <a:off x="7580158" y="6971663"/>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6" name="Line"/>
          <p:cNvSpPr/>
          <p:nvPr/>
        </p:nvSpPr>
        <p:spPr>
          <a:xfrm flipH="1">
            <a:off x="5442384" y="6864480"/>
            <a:ext cx="124478" cy="1152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7" name="Line"/>
          <p:cNvSpPr/>
          <p:nvPr/>
        </p:nvSpPr>
        <p:spPr>
          <a:xfrm>
            <a:off x="7999085" y="641959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8" name="Line"/>
          <p:cNvSpPr/>
          <p:nvPr/>
        </p:nvSpPr>
        <p:spPr>
          <a:xfrm flipH="1" flipV="1">
            <a:off x="8157009" y="4412614"/>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9" name="0"/>
          <p:cNvSpPr/>
          <p:nvPr/>
        </p:nvSpPr>
        <p:spPr>
          <a:xfrm>
            <a:off x="152347" y="3659045"/>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440" name="2"/>
          <p:cNvSpPr/>
          <p:nvPr/>
        </p:nvSpPr>
        <p:spPr>
          <a:xfrm>
            <a:off x="152347" y="650402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441" name="Connection Line"/>
          <p:cNvCxnSpPr>
            <a:stCxn id="440" idx="0"/>
            <a:endCxn id="439" idx="0"/>
          </p:cNvCxnSpPr>
          <p:nvPr/>
        </p:nvCxnSpPr>
        <p:spPr>
          <a:xfrm flipV="1">
            <a:off x="566241" y="4072939"/>
            <a:ext cx="1" cy="2844976"/>
          </a:xfrm>
          <a:prstGeom prst="straightConnector1">
            <a:avLst/>
          </a:prstGeom>
          <a:ln w="38100">
            <a:solidFill>
              <a:srgbClr val="FFFFFF"/>
            </a:solidFill>
            <a:miter lim="400000"/>
          </a:ln>
        </p:spPr>
      </p:cxnSp>
      <p:cxnSp>
        <p:nvCxnSpPr>
          <p:cNvPr id="442" name="Connection Line"/>
          <p:cNvCxnSpPr>
            <a:stCxn id="439" idx="0"/>
            <a:endCxn id="440" idx="0"/>
          </p:cNvCxnSpPr>
          <p:nvPr/>
        </p:nvCxnSpPr>
        <p:spPr>
          <a:xfrm>
            <a:off x="566241" y="4072939"/>
            <a:ext cx="1" cy="2844976"/>
          </a:xfrm>
          <a:prstGeom prst="straightConnector1">
            <a:avLst/>
          </a:prstGeom>
          <a:ln w="38100">
            <a:solidFill>
              <a:srgbClr val="FFFFFF"/>
            </a:solidFill>
            <a:miter lim="400000"/>
          </a:ln>
        </p:spPr>
      </p:cxnSp>
      <p:sp>
        <p:nvSpPr>
          <p:cNvPr id="443" name="1"/>
          <p:cNvSpPr/>
          <p:nvPr/>
        </p:nvSpPr>
        <p:spPr>
          <a:xfrm>
            <a:off x="3155897" y="3659045"/>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444" name="3"/>
          <p:cNvSpPr/>
          <p:nvPr/>
        </p:nvSpPr>
        <p:spPr>
          <a:xfrm>
            <a:off x="3155897" y="650402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445" name="Connection Line"/>
          <p:cNvCxnSpPr>
            <a:stCxn id="444" idx="0"/>
            <a:endCxn id="443" idx="0"/>
          </p:cNvCxnSpPr>
          <p:nvPr/>
        </p:nvCxnSpPr>
        <p:spPr>
          <a:xfrm flipV="1">
            <a:off x="3569791" y="4072939"/>
            <a:ext cx="1" cy="2844976"/>
          </a:xfrm>
          <a:prstGeom prst="straightConnector1">
            <a:avLst/>
          </a:prstGeom>
          <a:ln w="38100">
            <a:solidFill>
              <a:srgbClr val="FFFFFF"/>
            </a:solidFill>
            <a:miter lim="400000"/>
          </a:ln>
        </p:spPr>
      </p:cxnSp>
      <p:cxnSp>
        <p:nvCxnSpPr>
          <p:cNvPr id="446" name="Connection Line"/>
          <p:cNvCxnSpPr>
            <a:stCxn id="443" idx="0"/>
            <a:endCxn id="444" idx="0"/>
          </p:cNvCxnSpPr>
          <p:nvPr/>
        </p:nvCxnSpPr>
        <p:spPr>
          <a:xfrm>
            <a:off x="3569791" y="4072939"/>
            <a:ext cx="1" cy="2844976"/>
          </a:xfrm>
          <a:prstGeom prst="straightConnector1">
            <a:avLst/>
          </a:prstGeom>
          <a:ln w="38100">
            <a:solidFill>
              <a:srgbClr val="FFFFFF"/>
            </a:solidFill>
            <a:miter lim="400000"/>
          </a:ln>
        </p:spPr>
      </p:cxnSp>
      <p:cxnSp>
        <p:nvCxnSpPr>
          <p:cNvPr id="447" name="Connection Line"/>
          <p:cNvCxnSpPr>
            <a:stCxn id="439" idx="0"/>
            <a:endCxn id="443" idx="0"/>
          </p:cNvCxnSpPr>
          <p:nvPr/>
        </p:nvCxnSpPr>
        <p:spPr>
          <a:xfrm>
            <a:off x="566241" y="4072939"/>
            <a:ext cx="3003551" cy="1"/>
          </a:xfrm>
          <a:prstGeom prst="straightConnector1">
            <a:avLst/>
          </a:prstGeom>
          <a:ln w="25400">
            <a:solidFill>
              <a:srgbClr val="FFFFFF"/>
            </a:solidFill>
            <a:miter lim="400000"/>
          </a:ln>
        </p:spPr>
      </p:cxnSp>
      <p:cxnSp>
        <p:nvCxnSpPr>
          <p:cNvPr id="448" name="Connection Line"/>
          <p:cNvCxnSpPr>
            <a:stCxn id="443" idx="0"/>
            <a:endCxn id="439" idx="0"/>
          </p:cNvCxnSpPr>
          <p:nvPr/>
        </p:nvCxnSpPr>
        <p:spPr>
          <a:xfrm flipH="1">
            <a:off x="566241" y="4072939"/>
            <a:ext cx="3003551" cy="1"/>
          </a:xfrm>
          <a:prstGeom prst="straightConnector1">
            <a:avLst/>
          </a:prstGeom>
          <a:ln w="38100">
            <a:solidFill>
              <a:schemeClr val="accent4">
                <a:hueOff val="106148"/>
                <a:satOff val="34622"/>
                <a:lumOff val="22651"/>
              </a:schemeClr>
            </a:solidFill>
            <a:miter lim="400000"/>
          </a:ln>
        </p:spPr>
      </p:cxnSp>
      <p:cxnSp>
        <p:nvCxnSpPr>
          <p:cNvPr id="449" name="Connection Line"/>
          <p:cNvCxnSpPr>
            <a:stCxn id="440" idx="0"/>
            <a:endCxn id="444" idx="0"/>
          </p:cNvCxnSpPr>
          <p:nvPr/>
        </p:nvCxnSpPr>
        <p:spPr>
          <a:xfrm>
            <a:off x="566241" y="6917914"/>
            <a:ext cx="3003551" cy="1"/>
          </a:xfrm>
          <a:prstGeom prst="straightConnector1">
            <a:avLst/>
          </a:prstGeom>
          <a:ln w="25400">
            <a:solidFill>
              <a:srgbClr val="FFFFFF"/>
            </a:solidFill>
            <a:miter lim="400000"/>
          </a:ln>
        </p:spPr>
      </p:cxnSp>
      <p:cxnSp>
        <p:nvCxnSpPr>
          <p:cNvPr id="450" name="Connection Line"/>
          <p:cNvCxnSpPr>
            <a:stCxn id="444" idx="0"/>
            <a:endCxn id="440" idx="0"/>
          </p:cNvCxnSpPr>
          <p:nvPr/>
        </p:nvCxnSpPr>
        <p:spPr>
          <a:xfrm flipH="1">
            <a:off x="566241" y="6917914"/>
            <a:ext cx="3003551" cy="1"/>
          </a:xfrm>
          <a:prstGeom prst="straightConnector1">
            <a:avLst/>
          </a:prstGeom>
          <a:ln w="25400">
            <a:solidFill>
              <a:srgbClr val="FFFFFF"/>
            </a:solidFill>
            <a:miter lim="400000"/>
          </a:ln>
        </p:spPr>
      </p:cxnSp>
      <p:cxnSp>
        <p:nvCxnSpPr>
          <p:cNvPr id="451" name="Connection Line"/>
          <p:cNvCxnSpPr>
            <a:stCxn id="440" idx="0"/>
            <a:endCxn id="443" idx="0"/>
          </p:cNvCxnSpPr>
          <p:nvPr/>
        </p:nvCxnSpPr>
        <p:spPr>
          <a:xfrm flipV="1">
            <a:off x="566241" y="4072939"/>
            <a:ext cx="3003551" cy="2844976"/>
          </a:xfrm>
          <a:prstGeom prst="straightConnector1">
            <a:avLst/>
          </a:prstGeom>
          <a:ln w="25400">
            <a:solidFill>
              <a:srgbClr val="FFFFFF"/>
            </a:solidFill>
            <a:miter lim="400000"/>
          </a:ln>
        </p:spPr>
      </p:cxnSp>
      <p:cxnSp>
        <p:nvCxnSpPr>
          <p:cNvPr id="452" name="Connection Line"/>
          <p:cNvCxnSpPr>
            <a:stCxn id="443" idx="0"/>
            <a:endCxn id="440" idx="0"/>
          </p:cNvCxnSpPr>
          <p:nvPr/>
        </p:nvCxnSpPr>
        <p:spPr>
          <a:xfrm flipH="1">
            <a:off x="566241" y="4072939"/>
            <a:ext cx="3003551" cy="2844976"/>
          </a:xfrm>
          <a:prstGeom prst="straightConnector1">
            <a:avLst/>
          </a:prstGeom>
          <a:ln w="25400">
            <a:solidFill>
              <a:srgbClr val="FFFFFF"/>
            </a:solidFill>
            <a:miter lim="400000"/>
          </a:ln>
        </p:spPr>
      </p:cxnSp>
      <p:cxnSp>
        <p:nvCxnSpPr>
          <p:cNvPr id="453" name="Connection Line"/>
          <p:cNvCxnSpPr>
            <a:stCxn id="439" idx="0"/>
            <a:endCxn id="444" idx="0"/>
          </p:cNvCxnSpPr>
          <p:nvPr/>
        </p:nvCxnSpPr>
        <p:spPr>
          <a:xfrm>
            <a:off x="566241" y="4072939"/>
            <a:ext cx="3003551" cy="2844976"/>
          </a:xfrm>
          <a:prstGeom prst="straightConnector1">
            <a:avLst/>
          </a:prstGeom>
          <a:ln w="25400">
            <a:solidFill>
              <a:srgbClr val="FFFFFF"/>
            </a:solidFill>
            <a:miter lim="400000"/>
          </a:ln>
        </p:spPr>
      </p:cxnSp>
      <p:cxnSp>
        <p:nvCxnSpPr>
          <p:cNvPr id="454" name="Connection Line"/>
          <p:cNvCxnSpPr>
            <a:stCxn id="444" idx="0"/>
            <a:endCxn id="439" idx="0"/>
          </p:cNvCxnSpPr>
          <p:nvPr/>
        </p:nvCxnSpPr>
        <p:spPr>
          <a:xfrm flipH="1" flipV="1">
            <a:off x="566241" y="4072939"/>
            <a:ext cx="3003551" cy="2844976"/>
          </a:xfrm>
          <a:prstGeom prst="straightConnector1">
            <a:avLst/>
          </a:prstGeom>
          <a:ln w="25400">
            <a:solidFill>
              <a:srgbClr val="FFFFFF"/>
            </a:solidFill>
            <a:miter lim="400000"/>
          </a:ln>
        </p:spPr>
      </p:cxnSp>
      <p:sp>
        <p:nvSpPr>
          <p:cNvPr id="455" name="Line"/>
          <p:cNvSpPr/>
          <p:nvPr/>
        </p:nvSpPr>
        <p:spPr>
          <a:xfrm flipV="1">
            <a:off x="3048728" y="4139153"/>
            <a:ext cx="222265" cy="60244"/>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6" name="Line"/>
          <p:cNvSpPr/>
          <p:nvPr/>
        </p:nvSpPr>
        <p:spPr>
          <a:xfrm flipH="1">
            <a:off x="896806" y="3982215"/>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7" name="Line"/>
          <p:cNvSpPr/>
          <p:nvPr/>
        </p:nvSpPr>
        <p:spPr>
          <a:xfrm flipV="1">
            <a:off x="3245884" y="4348776"/>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8" name="Line"/>
          <p:cNvSpPr/>
          <p:nvPr/>
        </p:nvSpPr>
        <p:spPr>
          <a:xfrm flipH="1" flipV="1">
            <a:off x="857379" y="4250351"/>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 name="Line"/>
          <p:cNvSpPr/>
          <p:nvPr/>
        </p:nvSpPr>
        <p:spPr>
          <a:xfrm flipH="1" flipV="1">
            <a:off x="628779" y="4415451"/>
            <a:ext cx="18754"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 name="Line"/>
          <p:cNvSpPr/>
          <p:nvPr/>
        </p:nvSpPr>
        <p:spPr>
          <a:xfrm>
            <a:off x="479257" y="6427832"/>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 name="Line"/>
          <p:cNvSpPr/>
          <p:nvPr/>
        </p:nvSpPr>
        <p:spPr>
          <a:xfrm flipH="1">
            <a:off x="779902" y="6528750"/>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 name="Line"/>
          <p:cNvSpPr/>
          <p:nvPr/>
        </p:nvSpPr>
        <p:spPr>
          <a:xfrm>
            <a:off x="3143213" y="6616204"/>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3" name="Line"/>
          <p:cNvSpPr/>
          <p:nvPr/>
        </p:nvSpPr>
        <p:spPr>
          <a:xfrm flipV="1">
            <a:off x="3063727" y="6978987"/>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4" name="Line"/>
          <p:cNvSpPr/>
          <p:nvPr/>
        </p:nvSpPr>
        <p:spPr>
          <a:xfrm flipH="1">
            <a:off x="925952" y="6871803"/>
            <a:ext cx="124479"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5" name="Line"/>
          <p:cNvSpPr/>
          <p:nvPr/>
        </p:nvSpPr>
        <p:spPr>
          <a:xfrm>
            <a:off x="3482653" y="6426916"/>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 name="Line"/>
          <p:cNvSpPr/>
          <p:nvPr/>
        </p:nvSpPr>
        <p:spPr>
          <a:xfrm flipH="1" flipV="1">
            <a:off x="3640577" y="4419938"/>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 name="0"/>
          <p:cNvSpPr/>
          <p:nvPr/>
        </p:nvSpPr>
        <p:spPr>
          <a:xfrm>
            <a:off x="9021115" y="3659045"/>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468" name="2"/>
          <p:cNvSpPr/>
          <p:nvPr/>
        </p:nvSpPr>
        <p:spPr>
          <a:xfrm>
            <a:off x="9021115" y="6504020"/>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469" name="Connection Line"/>
          <p:cNvCxnSpPr>
            <a:stCxn id="468" idx="0"/>
            <a:endCxn id="467" idx="0"/>
          </p:cNvCxnSpPr>
          <p:nvPr/>
        </p:nvCxnSpPr>
        <p:spPr>
          <a:xfrm flipV="1">
            <a:off x="9435008" y="4072939"/>
            <a:ext cx="1" cy="2844976"/>
          </a:xfrm>
          <a:prstGeom prst="straightConnector1">
            <a:avLst/>
          </a:prstGeom>
          <a:ln w="38100">
            <a:solidFill>
              <a:schemeClr val="accent4">
                <a:hueOff val="106148"/>
                <a:satOff val="34622"/>
                <a:lumOff val="22651"/>
              </a:schemeClr>
            </a:solidFill>
            <a:miter lim="400000"/>
          </a:ln>
        </p:spPr>
      </p:cxnSp>
      <p:cxnSp>
        <p:nvCxnSpPr>
          <p:cNvPr id="470" name="Connection Line"/>
          <p:cNvCxnSpPr>
            <a:stCxn id="467" idx="0"/>
            <a:endCxn id="468" idx="0"/>
          </p:cNvCxnSpPr>
          <p:nvPr/>
        </p:nvCxnSpPr>
        <p:spPr>
          <a:xfrm>
            <a:off x="9435008" y="4072939"/>
            <a:ext cx="1" cy="2844976"/>
          </a:xfrm>
          <a:prstGeom prst="straightConnector1">
            <a:avLst/>
          </a:prstGeom>
          <a:ln w="38100">
            <a:solidFill>
              <a:srgbClr val="FFFFFF"/>
            </a:solidFill>
            <a:miter lim="400000"/>
          </a:ln>
        </p:spPr>
      </p:cxnSp>
      <p:sp>
        <p:nvSpPr>
          <p:cNvPr id="471" name="1"/>
          <p:cNvSpPr/>
          <p:nvPr/>
        </p:nvSpPr>
        <p:spPr>
          <a:xfrm>
            <a:off x="12024665" y="3659045"/>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472" name="3"/>
          <p:cNvSpPr/>
          <p:nvPr/>
        </p:nvSpPr>
        <p:spPr>
          <a:xfrm>
            <a:off x="12024665" y="650402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473" name="Connection Line"/>
          <p:cNvCxnSpPr>
            <a:stCxn id="472" idx="0"/>
            <a:endCxn id="471" idx="0"/>
          </p:cNvCxnSpPr>
          <p:nvPr/>
        </p:nvCxnSpPr>
        <p:spPr>
          <a:xfrm flipV="1">
            <a:off x="12438558" y="4072939"/>
            <a:ext cx="1" cy="2844976"/>
          </a:xfrm>
          <a:prstGeom prst="straightConnector1">
            <a:avLst/>
          </a:prstGeom>
          <a:ln w="38100">
            <a:solidFill>
              <a:srgbClr val="FFFFFF"/>
            </a:solidFill>
            <a:miter lim="400000"/>
          </a:ln>
        </p:spPr>
      </p:cxnSp>
      <p:cxnSp>
        <p:nvCxnSpPr>
          <p:cNvPr id="474" name="Connection Line"/>
          <p:cNvCxnSpPr>
            <a:stCxn id="471" idx="0"/>
            <a:endCxn id="472" idx="0"/>
          </p:cNvCxnSpPr>
          <p:nvPr/>
        </p:nvCxnSpPr>
        <p:spPr>
          <a:xfrm>
            <a:off x="12438558" y="4072939"/>
            <a:ext cx="1" cy="2844976"/>
          </a:xfrm>
          <a:prstGeom prst="straightConnector1">
            <a:avLst/>
          </a:prstGeom>
          <a:ln w="38100">
            <a:solidFill>
              <a:srgbClr val="FFFFFF"/>
            </a:solidFill>
            <a:miter lim="400000"/>
          </a:ln>
        </p:spPr>
      </p:cxnSp>
      <p:cxnSp>
        <p:nvCxnSpPr>
          <p:cNvPr id="475" name="Connection Line"/>
          <p:cNvCxnSpPr>
            <a:stCxn id="467" idx="0"/>
            <a:endCxn id="471" idx="0"/>
          </p:cNvCxnSpPr>
          <p:nvPr/>
        </p:nvCxnSpPr>
        <p:spPr>
          <a:xfrm>
            <a:off x="9435008" y="4072939"/>
            <a:ext cx="3003551" cy="1"/>
          </a:xfrm>
          <a:prstGeom prst="straightConnector1">
            <a:avLst/>
          </a:prstGeom>
          <a:ln w="25400">
            <a:solidFill>
              <a:srgbClr val="FFFFFF"/>
            </a:solidFill>
            <a:miter lim="400000"/>
          </a:ln>
        </p:spPr>
      </p:cxnSp>
      <p:cxnSp>
        <p:nvCxnSpPr>
          <p:cNvPr id="476" name="Connection Line"/>
          <p:cNvCxnSpPr>
            <a:stCxn id="471" idx="0"/>
            <a:endCxn id="467" idx="0"/>
          </p:cNvCxnSpPr>
          <p:nvPr/>
        </p:nvCxnSpPr>
        <p:spPr>
          <a:xfrm flipH="1">
            <a:off x="9435008" y="4072939"/>
            <a:ext cx="3003551" cy="1"/>
          </a:xfrm>
          <a:prstGeom prst="straightConnector1">
            <a:avLst/>
          </a:prstGeom>
          <a:ln w="25400">
            <a:solidFill>
              <a:srgbClr val="FFFFFF"/>
            </a:solidFill>
            <a:miter lim="400000"/>
          </a:ln>
        </p:spPr>
      </p:cxnSp>
      <p:cxnSp>
        <p:nvCxnSpPr>
          <p:cNvPr id="477" name="Connection Line"/>
          <p:cNvCxnSpPr>
            <a:stCxn id="468" idx="0"/>
            <a:endCxn id="472" idx="0"/>
          </p:cNvCxnSpPr>
          <p:nvPr/>
        </p:nvCxnSpPr>
        <p:spPr>
          <a:xfrm>
            <a:off x="9435008" y="6917914"/>
            <a:ext cx="3003551" cy="1"/>
          </a:xfrm>
          <a:prstGeom prst="straightConnector1">
            <a:avLst/>
          </a:prstGeom>
          <a:ln w="25400">
            <a:solidFill>
              <a:srgbClr val="FFFFFF"/>
            </a:solidFill>
            <a:miter lim="400000"/>
          </a:ln>
        </p:spPr>
      </p:cxnSp>
      <p:cxnSp>
        <p:nvCxnSpPr>
          <p:cNvPr id="478" name="Connection Line"/>
          <p:cNvCxnSpPr>
            <a:stCxn id="472" idx="0"/>
            <a:endCxn id="468" idx="0"/>
          </p:cNvCxnSpPr>
          <p:nvPr/>
        </p:nvCxnSpPr>
        <p:spPr>
          <a:xfrm flipH="1">
            <a:off x="9435008" y="6917914"/>
            <a:ext cx="3003551" cy="1"/>
          </a:xfrm>
          <a:prstGeom prst="straightConnector1">
            <a:avLst/>
          </a:prstGeom>
          <a:ln w="25400">
            <a:solidFill>
              <a:srgbClr val="FFFFFF"/>
            </a:solidFill>
            <a:miter lim="400000"/>
          </a:ln>
        </p:spPr>
      </p:cxnSp>
      <p:cxnSp>
        <p:nvCxnSpPr>
          <p:cNvPr id="479" name="Connection Line"/>
          <p:cNvCxnSpPr>
            <a:stCxn id="468" idx="0"/>
            <a:endCxn id="471" idx="0"/>
          </p:cNvCxnSpPr>
          <p:nvPr/>
        </p:nvCxnSpPr>
        <p:spPr>
          <a:xfrm flipV="1">
            <a:off x="9435008" y="4072939"/>
            <a:ext cx="3003551" cy="2844976"/>
          </a:xfrm>
          <a:prstGeom prst="straightConnector1">
            <a:avLst/>
          </a:prstGeom>
          <a:ln w="25400">
            <a:solidFill>
              <a:srgbClr val="FFFFFF"/>
            </a:solidFill>
            <a:miter lim="400000"/>
          </a:ln>
        </p:spPr>
      </p:cxnSp>
      <p:cxnSp>
        <p:nvCxnSpPr>
          <p:cNvPr id="480" name="Connection Line"/>
          <p:cNvCxnSpPr>
            <a:stCxn id="471" idx="0"/>
            <a:endCxn id="468" idx="0"/>
          </p:cNvCxnSpPr>
          <p:nvPr/>
        </p:nvCxnSpPr>
        <p:spPr>
          <a:xfrm flipH="1">
            <a:off x="9435008" y="4072939"/>
            <a:ext cx="3003551" cy="2844976"/>
          </a:xfrm>
          <a:prstGeom prst="straightConnector1">
            <a:avLst/>
          </a:prstGeom>
          <a:ln w="25400">
            <a:solidFill>
              <a:srgbClr val="FFFFFF"/>
            </a:solidFill>
            <a:miter lim="400000"/>
          </a:ln>
        </p:spPr>
      </p:cxnSp>
      <p:cxnSp>
        <p:nvCxnSpPr>
          <p:cNvPr id="481" name="Connection Line"/>
          <p:cNvCxnSpPr>
            <a:stCxn id="467" idx="0"/>
            <a:endCxn id="472" idx="0"/>
          </p:cNvCxnSpPr>
          <p:nvPr/>
        </p:nvCxnSpPr>
        <p:spPr>
          <a:xfrm>
            <a:off x="9435008" y="4072939"/>
            <a:ext cx="3003551" cy="2844976"/>
          </a:xfrm>
          <a:prstGeom prst="straightConnector1">
            <a:avLst/>
          </a:prstGeom>
          <a:ln w="25400">
            <a:solidFill>
              <a:srgbClr val="FFFFFF"/>
            </a:solidFill>
            <a:miter lim="400000"/>
          </a:ln>
        </p:spPr>
      </p:cxnSp>
      <p:cxnSp>
        <p:nvCxnSpPr>
          <p:cNvPr id="482" name="Connection Line"/>
          <p:cNvCxnSpPr>
            <a:stCxn id="472" idx="0"/>
            <a:endCxn id="467" idx="0"/>
          </p:cNvCxnSpPr>
          <p:nvPr/>
        </p:nvCxnSpPr>
        <p:spPr>
          <a:xfrm flipH="1" flipV="1">
            <a:off x="9435008" y="4072939"/>
            <a:ext cx="3003551" cy="2844976"/>
          </a:xfrm>
          <a:prstGeom prst="straightConnector1">
            <a:avLst/>
          </a:prstGeom>
          <a:ln w="25400">
            <a:solidFill>
              <a:srgbClr val="FFFFFF"/>
            </a:solidFill>
            <a:miter lim="400000"/>
          </a:ln>
        </p:spPr>
      </p:cxnSp>
      <p:sp>
        <p:nvSpPr>
          <p:cNvPr id="483" name="Line"/>
          <p:cNvSpPr/>
          <p:nvPr/>
        </p:nvSpPr>
        <p:spPr>
          <a:xfrm flipV="1">
            <a:off x="11943313" y="4145980"/>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4" name="Line"/>
          <p:cNvSpPr/>
          <p:nvPr/>
        </p:nvSpPr>
        <p:spPr>
          <a:xfrm flipH="1">
            <a:off x="9765573" y="3982215"/>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5" name="Line"/>
          <p:cNvSpPr/>
          <p:nvPr/>
        </p:nvSpPr>
        <p:spPr>
          <a:xfrm flipV="1">
            <a:off x="12114652" y="4348776"/>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6" name="Line"/>
          <p:cNvSpPr/>
          <p:nvPr/>
        </p:nvSpPr>
        <p:spPr>
          <a:xfrm flipH="1" flipV="1">
            <a:off x="9726147" y="4250351"/>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7" name="Line"/>
          <p:cNvSpPr/>
          <p:nvPr/>
        </p:nvSpPr>
        <p:spPr>
          <a:xfrm flipH="1" flipV="1">
            <a:off x="9497547" y="4415451"/>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8" name="Line"/>
          <p:cNvSpPr/>
          <p:nvPr/>
        </p:nvSpPr>
        <p:spPr>
          <a:xfrm>
            <a:off x="9322987" y="6348013"/>
            <a:ext cx="36077" cy="236693"/>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89" name="Line"/>
          <p:cNvSpPr/>
          <p:nvPr/>
        </p:nvSpPr>
        <p:spPr>
          <a:xfrm flipH="1">
            <a:off x="9648669" y="6528750"/>
            <a:ext cx="94644"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 name="Line"/>
          <p:cNvSpPr/>
          <p:nvPr/>
        </p:nvSpPr>
        <p:spPr>
          <a:xfrm>
            <a:off x="12011981" y="6616204"/>
            <a:ext cx="138589"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1" name="Line"/>
          <p:cNvSpPr/>
          <p:nvPr/>
        </p:nvSpPr>
        <p:spPr>
          <a:xfrm flipV="1">
            <a:off x="11932494" y="6978987"/>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2" name="Line"/>
          <p:cNvSpPr/>
          <p:nvPr/>
        </p:nvSpPr>
        <p:spPr>
          <a:xfrm flipH="1">
            <a:off x="9794720" y="6871803"/>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3" name="Line"/>
          <p:cNvSpPr/>
          <p:nvPr/>
        </p:nvSpPr>
        <p:spPr>
          <a:xfrm>
            <a:off x="12351421" y="6426916"/>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4" name="Line"/>
          <p:cNvSpPr/>
          <p:nvPr/>
        </p:nvSpPr>
        <p:spPr>
          <a:xfrm flipH="1" flipV="1">
            <a:off x="12509345" y="4419938"/>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5" name="State…"/>
          <p:cNvSpPr txBox="1"/>
          <p:nvPr/>
        </p:nvSpPr>
        <p:spPr>
          <a:xfrm>
            <a:off x="-4239" y="7481379"/>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0011</a:t>
            </a:r>
            <a:r>
              <a:rPr baseline="-5999"/>
              <a:t>2</a:t>
            </a:r>
            <a:r>
              <a:t> = 3</a:t>
            </a:r>
          </a:p>
          <a:p>
            <a:pPr>
              <a:defRPr sz="2400"/>
            </a:pPr>
            <a:r>
              <a:t>Last node: 1</a:t>
            </a:r>
          </a:p>
        </p:txBody>
      </p:sp>
      <p:sp>
        <p:nvSpPr>
          <p:cNvPr id="496" name="State…"/>
          <p:cNvSpPr txBox="1"/>
          <p:nvPr/>
        </p:nvSpPr>
        <p:spPr>
          <a:xfrm>
            <a:off x="4457278" y="7464931"/>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1001</a:t>
            </a:r>
            <a:r>
              <a:rPr baseline="-5999"/>
              <a:t>2</a:t>
            </a:r>
            <a:r>
              <a:t> = 9</a:t>
            </a:r>
          </a:p>
          <a:p>
            <a:pPr>
              <a:defRPr sz="2400"/>
            </a:pPr>
            <a:r>
              <a:t>Last node: 3</a:t>
            </a:r>
          </a:p>
        </p:txBody>
      </p:sp>
      <p:sp>
        <p:nvSpPr>
          <p:cNvPr id="497" name="State…"/>
          <p:cNvSpPr txBox="1"/>
          <p:nvPr/>
        </p:nvSpPr>
        <p:spPr>
          <a:xfrm>
            <a:off x="8697386" y="7464931"/>
            <a:ext cx="40902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0101</a:t>
            </a:r>
            <a:r>
              <a:rPr baseline="-5999"/>
              <a:t>2</a:t>
            </a:r>
            <a:r>
              <a:t> = 5</a:t>
            </a:r>
          </a:p>
          <a:p>
            <a:pPr>
              <a:defRPr sz="2400"/>
            </a:pPr>
            <a:r>
              <a:t>Last node: 2</a:t>
            </a:r>
          </a:p>
        </p:txBody>
      </p:sp>
      <p:sp>
        <p:nvSpPr>
          <p:cNvPr id="498" name="Rectangle"/>
          <p:cNvSpPr/>
          <p:nvPr/>
        </p:nvSpPr>
        <p:spPr>
          <a:xfrm>
            <a:off x="91762" y="7506779"/>
            <a:ext cx="3898243"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499" name="Rectangle"/>
          <p:cNvSpPr/>
          <p:nvPr/>
        </p:nvSpPr>
        <p:spPr>
          <a:xfrm>
            <a:off x="4553278" y="7506779"/>
            <a:ext cx="3898243"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500" name="Rectangle"/>
          <p:cNvSpPr/>
          <p:nvPr/>
        </p:nvSpPr>
        <p:spPr>
          <a:xfrm>
            <a:off x="8793387" y="7506779"/>
            <a:ext cx="3898243"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503" name="0"/>
          <p:cNvSpPr/>
          <p:nvPr/>
        </p:nvSpPr>
        <p:spPr>
          <a:xfrm>
            <a:off x="4579879" y="2915121"/>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504" name="2"/>
          <p:cNvSpPr/>
          <p:nvPr/>
        </p:nvSpPr>
        <p:spPr>
          <a:xfrm>
            <a:off x="4579879" y="5760097"/>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505" name="Connection Line"/>
          <p:cNvCxnSpPr>
            <a:stCxn id="504" idx="0"/>
            <a:endCxn id="503" idx="0"/>
          </p:cNvCxnSpPr>
          <p:nvPr/>
        </p:nvCxnSpPr>
        <p:spPr>
          <a:xfrm flipV="1">
            <a:off x="4993772" y="3329015"/>
            <a:ext cx="1" cy="2844976"/>
          </a:xfrm>
          <a:prstGeom prst="straightConnector1">
            <a:avLst/>
          </a:prstGeom>
          <a:ln w="38100">
            <a:solidFill>
              <a:srgbClr val="FFFFFF"/>
            </a:solidFill>
            <a:miter lim="400000"/>
          </a:ln>
        </p:spPr>
      </p:cxnSp>
      <p:cxnSp>
        <p:nvCxnSpPr>
          <p:cNvPr id="506" name="Connection Line"/>
          <p:cNvCxnSpPr>
            <a:stCxn id="503" idx="0"/>
            <a:endCxn id="504" idx="0"/>
          </p:cNvCxnSpPr>
          <p:nvPr/>
        </p:nvCxnSpPr>
        <p:spPr>
          <a:xfrm>
            <a:off x="4993772" y="3329015"/>
            <a:ext cx="1" cy="2844976"/>
          </a:xfrm>
          <a:prstGeom prst="straightConnector1">
            <a:avLst/>
          </a:prstGeom>
          <a:ln w="38100">
            <a:solidFill>
              <a:srgbClr val="FFFFFF"/>
            </a:solidFill>
            <a:miter lim="400000"/>
          </a:ln>
        </p:spPr>
      </p:cxnSp>
      <p:sp>
        <p:nvSpPr>
          <p:cNvPr id="507" name="1"/>
          <p:cNvSpPr/>
          <p:nvPr/>
        </p:nvSpPr>
        <p:spPr>
          <a:xfrm>
            <a:off x="7583429" y="2915121"/>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508" name="3"/>
          <p:cNvSpPr/>
          <p:nvPr/>
        </p:nvSpPr>
        <p:spPr>
          <a:xfrm>
            <a:off x="7583429" y="57600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509" name="Connection Line"/>
          <p:cNvCxnSpPr>
            <a:stCxn id="508" idx="0"/>
            <a:endCxn id="507" idx="0"/>
          </p:cNvCxnSpPr>
          <p:nvPr/>
        </p:nvCxnSpPr>
        <p:spPr>
          <a:xfrm flipV="1">
            <a:off x="7997322" y="3329015"/>
            <a:ext cx="1" cy="2844976"/>
          </a:xfrm>
          <a:prstGeom prst="straightConnector1">
            <a:avLst/>
          </a:prstGeom>
          <a:ln w="38100">
            <a:solidFill>
              <a:srgbClr val="FFFFFF"/>
            </a:solidFill>
            <a:miter lim="400000"/>
          </a:ln>
        </p:spPr>
      </p:cxnSp>
      <p:cxnSp>
        <p:nvCxnSpPr>
          <p:cNvPr id="510" name="Connection Line"/>
          <p:cNvCxnSpPr>
            <a:stCxn id="507" idx="0"/>
            <a:endCxn id="508" idx="0"/>
          </p:cNvCxnSpPr>
          <p:nvPr/>
        </p:nvCxnSpPr>
        <p:spPr>
          <a:xfrm>
            <a:off x="7997322" y="3329015"/>
            <a:ext cx="1" cy="2844976"/>
          </a:xfrm>
          <a:prstGeom prst="straightConnector1">
            <a:avLst/>
          </a:prstGeom>
          <a:ln w="38100">
            <a:solidFill>
              <a:srgbClr val="FFFFFF"/>
            </a:solidFill>
            <a:miter lim="400000"/>
          </a:ln>
        </p:spPr>
      </p:cxnSp>
      <p:cxnSp>
        <p:nvCxnSpPr>
          <p:cNvPr id="511" name="Connection Line"/>
          <p:cNvCxnSpPr>
            <a:stCxn id="503" idx="0"/>
            <a:endCxn id="507" idx="0"/>
          </p:cNvCxnSpPr>
          <p:nvPr/>
        </p:nvCxnSpPr>
        <p:spPr>
          <a:xfrm>
            <a:off x="4993772" y="3329015"/>
            <a:ext cx="3003551" cy="1"/>
          </a:xfrm>
          <a:prstGeom prst="straightConnector1">
            <a:avLst/>
          </a:prstGeom>
          <a:ln w="25400">
            <a:solidFill>
              <a:srgbClr val="FFFFFF"/>
            </a:solidFill>
            <a:miter lim="400000"/>
          </a:ln>
        </p:spPr>
      </p:cxnSp>
      <p:cxnSp>
        <p:nvCxnSpPr>
          <p:cNvPr id="512" name="Connection Line"/>
          <p:cNvCxnSpPr>
            <a:stCxn id="507" idx="0"/>
            <a:endCxn id="503" idx="0"/>
          </p:cNvCxnSpPr>
          <p:nvPr/>
        </p:nvCxnSpPr>
        <p:spPr>
          <a:xfrm flipH="1">
            <a:off x="4993772" y="3329015"/>
            <a:ext cx="3003551" cy="1"/>
          </a:xfrm>
          <a:prstGeom prst="straightConnector1">
            <a:avLst/>
          </a:prstGeom>
          <a:ln w="25400">
            <a:solidFill>
              <a:srgbClr val="FFFFFF"/>
            </a:solidFill>
            <a:miter lim="400000"/>
          </a:ln>
        </p:spPr>
      </p:cxnSp>
      <p:cxnSp>
        <p:nvCxnSpPr>
          <p:cNvPr id="513" name="Connection Line"/>
          <p:cNvCxnSpPr>
            <a:stCxn id="504" idx="0"/>
            <a:endCxn id="508" idx="0"/>
          </p:cNvCxnSpPr>
          <p:nvPr/>
        </p:nvCxnSpPr>
        <p:spPr>
          <a:xfrm>
            <a:off x="4993772" y="6173990"/>
            <a:ext cx="3003551" cy="1"/>
          </a:xfrm>
          <a:prstGeom prst="straightConnector1">
            <a:avLst/>
          </a:prstGeom>
          <a:ln w="25400">
            <a:solidFill>
              <a:srgbClr val="FFFFFF"/>
            </a:solidFill>
            <a:miter lim="400000"/>
          </a:ln>
        </p:spPr>
      </p:cxnSp>
      <p:cxnSp>
        <p:nvCxnSpPr>
          <p:cNvPr id="514" name="Connection Line"/>
          <p:cNvCxnSpPr>
            <a:stCxn id="508" idx="0"/>
            <a:endCxn id="504" idx="0"/>
          </p:cNvCxnSpPr>
          <p:nvPr/>
        </p:nvCxnSpPr>
        <p:spPr>
          <a:xfrm flipH="1">
            <a:off x="4993772" y="6173990"/>
            <a:ext cx="3003551" cy="1"/>
          </a:xfrm>
          <a:prstGeom prst="straightConnector1">
            <a:avLst/>
          </a:prstGeom>
          <a:ln w="25400">
            <a:solidFill>
              <a:srgbClr val="FFFFFF"/>
            </a:solidFill>
            <a:miter lim="400000"/>
          </a:ln>
        </p:spPr>
      </p:cxnSp>
      <p:cxnSp>
        <p:nvCxnSpPr>
          <p:cNvPr id="515" name="Connection Line"/>
          <p:cNvCxnSpPr>
            <a:stCxn id="504" idx="0"/>
            <a:endCxn id="507" idx="0"/>
          </p:cNvCxnSpPr>
          <p:nvPr/>
        </p:nvCxnSpPr>
        <p:spPr>
          <a:xfrm flipV="1">
            <a:off x="4993772" y="3329015"/>
            <a:ext cx="3003551" cy="2844976"/>
          </a:xfrm>
          <a:prstGeom prst="straightConnector1">
            <a:avLst/>
          </a:prstGeom>
          <a:ln w="25400">
            <a:solidFill>
              <a:srgbClr val="FFFFFF"/>
            </a:solidFill>
            <a:miter lim="400000"/>
          </a:ln>
        </p:spPr>
      </p:cxnSp>
      <p:cxnSp>
        <p:nvCxnSpPr>
          <p:cNvPr id="516" name="Connection Line"/>
          <p:cNvCxnSpPr>
            <a:stCxn id="507" idx="0"/>
            <a:endCxn id="504" idx="0"/>
          </p:cNvCxnSpPr>
          <p:nvPr/>
        </p:nvCxnSpPr>
        <p:spPr>
          <a:xfrm flipH="1">
            <a:off x="4993772" y="3329015"/>
            <a:ext cx="3003551" cy="2844976"/>
          </a:xfrm>
          <a:prstGeom prst="straightConnector1">
            <a:avLst/>
          </a:prstGeom>
          <a:ln w="25400">
            <a:solidFill>
              <a:srgbClr val="FFFFFF"/>
            </a:solidFill>
            <a:miter lim="400000"/>
          </a:ln>
        </p:spPr>
      </p:cxnSp>
      <p:cxnSp>
        <p:nvCxnSpPr>
          <p:cNvPr id="517" name="Connection Line"/>
          <p:cNvCxnSpPr>
            <a:stCxn id="503" idx="0"/>
            <a:endCxn id="508" idx="0"/>
          </p:cNvCxnSpPr>
          <p:nvPr/>
        </p:nvCxnSpPr>
        <p:spPr>
          <a:xfrm>
            <a:off x="4993772" y="3329015"/>
            <a:ext cx="3003551" cy="2844976"/>
          </a:xfrm>
          <a:prstGeom prst="straightConnector1">
            <a:avLst/>
          </a:prstGeom>
          <a:ln w="25400">
            <a:solidFill>
              <a:srgbClr val="FFFFFF"/>
            </a:solidFill>
            <a:miter lim="400000"/>
          </a:ln>
        </p:spPr>
      </p:cxnSp>
      <p:cxnSp>
        <p:nvCxnSpPr>
          <p:cNvPr id="518" name="Connection Line"/>
          <p:cNvCxnSpPr>
            <a:stCxn id="508" idx="0"/>
            <a:endCxn id="503" idx="0"/>
          </p:cNvCxnSpPr>
          <p:nvPr/>
        </p:nvCxnSpPr>
        <p:spPr>
          <a:xfrm flipH="1" flipV="1">
            <a:off x="4993772" y="3329015"/>
            <a:ext cx="3003551" cy="2844976"/>
          </a:xfrm>
          <a:prstGeom prst="straightConnector1">
            <a:avLst/>
          </a:prstGeom>
          <a:ln w="38100">
            <a:solidFill>
              <a:schemeClr val="accent4">
                <a:hueOff val="106148"/>
                <a:satOff val="34622"/>
                <a:lumOff val="22651"/>
              </a:schemeClr>
            </a:solidFill>
            <a:miter lim="400000"/>
          </a:ln>
        </p:spPr>
      </p:cxnSp>
      <p:sp>
        <p:nvSpPr>
          <p:cNvPr id="519" name="Line"/>
          <p:cNvSpPr/>
          <p:nvPr/>
        </p:nvSpPr>
        <p:spPr>
          <a:xfrm flipV="1">
            <a:off x="7502077" y="340205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 name="Line"/>
          <p:cNvSpPr/>
          <p:nvPr/>
        </p:nvSpPr>
        <p:spPr>
          <a:xfrm flipH="1">
            <a:off x="5324337" y="3238291"/>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1" name="Line"/>
          <p:cNvSpPr/>
          <p:nvPr/>
        </p:nvSpPr>
        <p:spPr>
          <a:xfrm flipV="1">
            <a:off x="7673416" y="3604852"/>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2" name="Line"/>
          <p:cNvSpPr/>
          <p:nvPr/>
        </p:nvSpPr>
        <p:spPr>
          <a:xfrm flipH="1" flipV="1">
            <a:off x="5284911" y="3506427"/>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3" name="Line"/>
          <p:cNvSpPr/>
          <p:nvPr/>
        </p:nvSpPr>
        <p:spPr>
          <a:xfrm flipH="1" flipV="1">
            <a:off x="5056311" y="367152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4" name="Line"/>
          <p:cNvSpPr/>
          <p:nvPr/>
        </p:nvSpPr>
        <p:spPr>
          <a:xfrm>
            <a:off x="4906788" y="5683908"/>
            <a:ext cx="11722"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5" name="Line"/>
          <p:cNvSpPr/>
          <p:nvPr/>
        </p:nvSpPr>
        <p:spPr>
          <a:xfrm flipH="1">
            <a:off x="5207434" y="5784827"/>
            <a:ext cx="94643"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6" name="Line"/>
          <p:cNvSpPr/>
          <p:nvPr/>
        </p:nvSpPr>
        <p:spPr>
          <a:xfrm>
            <a:off x="7570744" y="5872281"/>
            <a:ext cx="175662" cy="138668"/>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7" name="Line"/>
          <p:cNvSpPr/>
          <p:nvPr/>
        </p:nvSpPr>
        <p:spPr>
          <a:xfrm flipV="1">
            <a:off x="7491258" y="6235063"/>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8" name="Line"/>
          <p:cNvSpPr/>
          <p:nvPr/>
        </p:nvSpPr>
        <p:spPr>
          <a:xfrm flipH="1">
            <a:off x="5353484" y="6127880"/>
            <a:ext cx="124478" cy="1152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9" name="Line"/>
          <p:cNvSpPr/>
          <p:nvPr/>
        </p:nvSpPr>
        <p:spPr>
          <a:xfrm>
            <a:off x="7910185" y="568299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0" name="Line"/>
          <p:cNvSpPr/>
          <p:nvPr/>
        </p:nvSpPr>
        <p:spPr>
          <a:xfrm flipH="1" flipV="1">
            <a:off x="8068109" y="3676014"/>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1" name="State…"/>
          <p:cNvSpPr txBox="1"/>
          <p:nvPr/>
        </p:nvSpPr>
        <p:spPr>
          <a:xfrm>
            <a:off x="4368378" y="6728331"/>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1001</a:t>
            </a:r>
            <a:r>
              <a:rPr baseline="-5999"/>
              <a:t>2</a:t>
            </a:r>
            <a:r>
              <a:t> = 9</a:t>
            </a:r>
          </a:p>
          <a:p>
            <a:pPr>
              <a:defRPr sz="2400"/>
            </a:pPr>
            <a:r>
              <a:t>Last node: 3</a:t>
            </a:r>
          </a:p>
        </p:txBody>
      </p:sp>
      <p:sp>
        <p:nvSpPr>
          <p:cNvPr id="532" name="Rectangle"/>
          <p:cNvSpPr/>
          <p:nvPr/>
        </p:nvSpPr>
        <p:spPr>
          <a:xfrm>
            <a:off x="4464378" y="6770179"/>
            <a:ext cx="3898243"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533" name="To solve 3 ≤ n ≤ N, we’re going to take the solved subpaths from n-1 and add another edge extending to a node which has not already been visited from the last visited node (which has been saved)."/>
          <p:cNvSpPr txBox="1"/>
          <p:nvPr/>
        </p:nvSpPr>
        <p:spPr>
          <a:xfrm>
            <a:off x="259257" y="551069"/>
            <a:ext cx="12486286" cy="2430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37463">
              <a:defRPr sz="3220"/>
            </a:pPr>
            <a:r>
              <a:t>To solve 3 ≤ n ≤ </a:t>
            </a:r>
            <a:r>
              <a:rPr b="1"/>
              <a:t>N,</a:t>
            </a:r>
            <a:r>
              <a:t> we’re going to take the solved subpaths from n-1 and add another edge extending to a node which has not already been visited from the last visited node (which has been saved).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536" name="0"/>
          <p:cNvSpPr/>
          <p:nvPr/>
        </p:nvSpPr>
        <p:spPr>
          <a:xfrm>
            <a:off x="4579879" y="2915121"/>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537" name="2"/>
          <p:cNvSpPr/>
          <p:nvPr/>
        </p:nvSpPr>
        <p:spPr>
          <a:xfrm>
            <a:off x="4579879" y="5760097"/>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538" name="Connection Line"/>
          <p:cNvCxnSpPr>
            <a:stCxn id="537" idx="0"/>
            <a:endCxn id="536" idx="0"/>
          </p:cNvCxnSpPr>
          <p:nvPr/>
        </p:nvCxnSpPr>
        <p:spPr>
          <a:xfrm flipV="1">
            <a:off x="4993772" y="3329015"/>
            <a:ext cx="1" cy="2844976"/>
          </a:xfrm>
          <a:prstGeom prst="straightConnector1">
            <a:avLst/>
          </a:prstGeom>
          <a:ln w="38100">
            <a:solidFill>
              <a:srgbClr val="FFFFFF"/>
            </a:solidFill>
            <a:miter lim="400000"/>
          </a:ln>
        </p:spPr>
      </p:cxnSp>
      <p:cxnSp>
        <p:nvCxnSpPr>
          <p:cNvPr id="539" name="Connection Line"/>
          <p:cNvCxnSpPr>
            <a:stCxn id="536" idx="0"/>
            <a:endCxn id="537" idx="0"/>
          </p:cNvCxnSpPr>
          <p:nvPr/>
        </p:nvCxnSpPr>
        <p:spPr>
          <a:xfrm>
            <a:off x="4993772" y="3329015"/>
            <a:ext cx="1" cy="2844976"/>
          </a:xfrm>
          <a:prstGeom prst="straightConnector1">
            <a:avLst/>
          </a:prstGeom>
          <a:ln w="38100">
            <a:solidFill>
              <a:srgbClr val="FFFFFF"/>
            </a:solidFill>
            <a:miter lim="400000"/>
          </a:ln>
        </p:spPr>
      </p:cxnSp>
      <p:sp>
        <p:nvSpPr>
          <p:cNvPr id="540" name="1"/>
          <p:cNvSpPr/>
          <p:nvPr/>
        </p:nvSpPr>
        <p:spPr>
          <a:xfrm>
            <a:off x="7583429" y="2915121"/>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541" name="3"/>
          <p:cNvSpPr/>
          <p:nvPr/>
        </p:nvSpPr>
        <p:spPr>
          <a:xfrm>
            <a:off x="7583429" y="57600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542" name="Connection Line"/>
          <p:cNvCxnSpPr>
            <a:stCxn id="541" idx="0"/>
            <a:endCxn id="540" idx="0"/>
          </p:cNvCxnSpPr>
          <p:nvPr/>
        </p:nvCxnSpPr>
        <p:spPr>
          <a:xfrm flipV="1">
            <a:off x="7997322" y="3329015"/>
            <a:ext cx="1" cy="2844976"/>
          </a:xfrm>
          <a:prstGeom prst="straightConnector1">
            <a:avLst/>
          </a:prstGeom>
          <a:ln w="38100">
            <a:solidFill>
              <a:srgbClr val="FFFFFF"/>
            </a:solidFill>
            <a:miter lim="400000"/>
          </a:ln>
        </p:spPr>
      </p:cxnSp>
      <p:cxnSp>
        <p:nvCxnSpPr>
          <p:cNvPr id="543" name="Connection Line"/>
          <p:cNvCxnSpPr>
            <a:stCxn id="540" idx="0"/>
            <a:endCxn id="541" idx="0"/>
          </p:cNvCxnSpPr>
          <p:nvPr/>
        </p:nvCxnSpPr>
        <p:spPr>
          <a:xfrm>
            <a:off x="7997322" y="3329015"/>
            <a:ext cx="1" cy="2844976"/>
          </a:xfrm>
          <a:prstGeom prst="straightConnector1">
            <a:avLst/>
          </a:prstGeom>
          <a:ln w="38100">
            <a:solidFill>
              <a:srgbClr val="FFFFFF"/>
            </a:solidFill>
            <a:miter lim="400000"/>
          </a:ln>
        </p:spPr>
      </p:cxnSp>
      <p:cxnSp>
        <p:nvCxnSpPr>
          <p:cNvPr id="544" name="Connection Line"/>
          <p:cNvCxnSpPr>
            <a:stCxn id="536" idx="0"/>
            <a:endCxn id="540" idx="0"/>
          </p:cNvCxnSpPr>
          <p:nvPr/>
        </p:nvCxnSpPr>
        <p:spPr>
          <a:xfrm>
            <a:off x="4993772" y="3329015"/>
            <a:ext cx="3003551" cy="1"/>
          </a:xfrm>
          <a:prstGeom prst="straightConnector1">
            <a:avLst/>
          </a:prstGeom>
          <a:ln w="25400">
            <a:solidFill>
              <a:srgbClr val="FFFFFF"/>
            </a:solidFill>
            <a:miter lim="400000"/>
          </a:ln>
        </p:spPr>
      </p:cxnSp>
      <p:cxnSp>
        <p:nvCxnSpPr>
          <p:cNvPr id="545" name="Connection Line"/>
          <p:cNvCxnSpPr>
            <a:stCxn id="540" idx="0"/>
            <a:endCxn id="536" idx="0"/>
          </p:cNvCxnSpPr>
          <p:nvPr/>
        </p:nvCxnSpPr>
        <p:spPr>
          <a:xfrm flipH="1">
            <a:off x="4993772" y="3329015"/>
            <a:ext cx="3003551" cy="1"/>
          </a:xfrm>
          <a:prstGeom prst="straightConnector1">
            <a:avLst/>
          </a:prstGeom>
          <a:ln w="25400">
            <a:solidFill>
              <a:srgbClr val="FFFFFF"/>
            </a:solidFill>
            <a:miter lim="400000"/>
          </a:ln>
        </p:spPr>
      </p:cxnSp>
      <p:cxnSp>
        <p:nvCxnSpPr>
          <p:cNvPr id="546" name="Connection Line"/>
          <p:cNvCxnSpPr>
            <a:stCxn id="537" idx="0"/>
            <a:endCxn id="541" idx="0"/>
          </p:cNvCxnSpPr>
          <p:nvPr/>
        </p:nvCxnSpPr>
        <p:spPr>
          <a:xfrm>
            <a:off x="4993772" y="6173990"/>
            <a:ext cx="3003551" cy="1"/>
          </a:xfrm>
          <a:prstGeom prst="straightConnector1">
            <a:avLst/>
          </a:prstGeom>
          <a:ln w="25400">
            <a:solidFill>
              <a:srgbClr val="FFFFFF"/>
            </a:solidFill>
            <a:miter lim="400000"/>
          </a:ln>
        </p:spPr>
      </p:cxnSp>
      <p:cxnSp>
        <p:nvCxnSpPr>
          <p:cNvPr id="547" name="Connection Line"/>
          <p:cNvCxnSpPr>
            <a:stCxn id="541" idx="0"/>
            <a:endCxn id="537" idx="0"/>
          </p:cNvCxnSpPr>
          <p:nvPr/>
        </p:nvCxnSpPr>
        <p:spPr>
          <a:xfrm flipH="1">
            <a:off x="4993772" y="6173990"/>
            <a:ext cx="3003551" cy="1"/>
          </a:xfrm>
          <a:prstGeom prst="straightConnector1">
            <a:avLst/>
          </a:prstGeom>
          <a:ln w="25400">
            <a:solidFill>
              <a:srgbClr val="FFFFFF"/>
            </a:solidFill>
            <a:miter lim="400000"/>
          </a:ln>
        </p:spPr>
      </p:cxnSp>
      <p:cxnSp>
        <p:nvCxnSpPr>
          <p:cNvPr id="548" name="Connection Line"/>
          <p:cNvCxnSpPr>
            <a:stCxn id="537" idx="0"/>
            <a:endCxn id="540" idx="0"/>
          </p:cNvCxnSpPr>
          <p:nvPr/>
        </p:nvCxnSpPr>
        <p:spPr>
          <a:xfrm flipV="1">
            <a:off x="4993772" y="3329015"/>
            <a:ext cx="3003551" cy="2844976"/>
          </a:xfrm>
          <a:prstGeom prst="straightConnector1">
            <a:avLst/>
          </a:prstGeom>
          <a:ln w="25400">
            <a:solidFill>
              <a:srgbClr val="FFFFFF"/>
            </a:solidFill>
            <a:miter lim="400000"/>
          </a:ln>
        </p:spPr>
      </p:cxnSp>
      <p:cxnSp>
        <p:nvCxnSpPr>
          <p:cNvPr id="549" name="Connection Line"/>
          <p:cNvCxnSpPr>
            <a:stCxn id="540" idx="0"/>
            <a:endCxn id="537" idx="0"/>
          </p:cNvCxnSpPr>
          <p:nvPr/>
        </p:nvCxnSpPr>
        <p:spPr>
          <a:xfrm flipH="1">
            <a:off x="4993772" y="3329015"/>
            <a:ext cx="3003551" cy="2844976"/>
          </a:xfrm>
          <a:prstGeom prst="straightConnector1">
            <a:avLst/>
          </a:prstGeom>
          <a:ln w="25400">
            <a:solidFill>
              <a:srgbClr val="FFFFFF"/>
            </a:solidFill>
            <a:miter lim="400000"/>
          </a:ln>
        </p:spPr>
      </p:cxnSp>
      <p:cxnSp>
        <p:nvCxnSpPr>
          <p:cNvPr id="550" name="Connection Line"/>
          <p:cNvCxnSpPr>
            <a:stCxn id="536" idx="0"/>
            <a:endCxn id="541" idx="0"/>
          </p:cNvCxnSpPr>
          <p:nvPr/>
        </p:nvCxnSpPr>
        <p:spPr>
          <a:xfrm>
            <a:off x="4993772" y="3329015"/>
            <a:ext cx="3003551" cy="2844976"/>
          </a:xfrm>
          <a:prstGeom prst="straightConnector1">
            <a:avLst/>
          </a:prstGeom>
          <a:ln w="25400">
            <a:solidFill>
              <a:srgbClr val="FFFFFF"/>
            </a:solidFill>
            <a:miter lim="400000"/>
          </a:ln>
        </p:spPr>
      </p:cxnSp>
      <p:cxnSp>
        <p:nvCxnSpPr>
          <p:cNvPr id="551" name="Connection Line"/>
          <p:cNvCxnSpPr>
            <a:stCxn id="541" idx="0"/>
            <a:endCxn id="536" idx="0"/>
          </p:cNvCxnSpPr>
          <p:nvPr/>
        </p:nvCxnSpPr>
        <p:spPr>
          <a:xfrm flipH="1" flipV="1">
            <a:off x="4993772" y="3329015"/>
            <a:ext cx="3003551" cy="2844976"/>
          </a:xfrm>
          <a:prstGeom prst="straightConnector1">
            <a:avLst/>
          </a:prstGeom>
          <a:ln w="38100">
            <a:solidFill>
              <a:schemeClr val="accent4">
                <a:hueOff val="106148"/>
                <a:satOff val="34622"/>
                <a:lumOff val="22651"/>
              </a:schemeClr>
            </a:solidFill>
            <a:miter lim="400000"/>
          </a:ln>
        </p:spPr>
      </p:cxnSp>
      <p:sp>
        <p:nvSpPr>
          <p:cNvPr id="552" name="Line"/>
          <p:cNvSpPr/>
          <p:nvPr/>
        </p:nvSpPr>
        <p:spPr>
          <a:xfrm flipV="1">
            <a:off x="7502077" y="340205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 name="Line"/>
          <p:cNvSpPr/>
          <p:nvPr/>
        </p:nvSpPr>
        <p:spPr>
          <a:xfrm flipH="1">
            <a:off x="5324337" y="3238291"/>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4" name="Line"/>
          <p:cNvSpPr/>
          <p:nvPr/>
        </p:nvSpPr>
        <p:spPr>
          <a:xfrm flipV="1">
            <a:off x="7673416" y="3604852"/>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5" name="Line"/>
          <p:cNvSpPr/>
          <p:nvPr/>
        </p:nvSpPr>
        <p:spPr>
          <a:xfrm flipH="1" flipV="1">
            <a:off x="5284911" y="3506427"/>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 name="Line"/>
          <p:cNvSpPr/>
          <p:nvPr/>
        </p:nvSpPr>
        <p:spPr>
          <a:xfrm flipH="1" flipV="1">
            <a:off x="5056311" y="367152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 name="Line"/>
          <p:cNvSpPr/>
          <p:nvPr/>
        </p:nvSpPr>
        <p:spPr>
          <a:xfrm>
            <a:off x="4906788" y="5683908"/>
            <a:ext cx="11722"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8" name="Line"/>
          <p:cNvSpPr/>
          <p:nvPr/>
        </p:nvSpPr>
        <p:spPr>
          <a:xfrm flipH="1">
            <a:off x="5207434" y="5784827"/>
            <a:ext cx="94643"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 name="Line"/>
          <p:cNvSpPr/>
          <p:nvPr/>
        </p:nvSpPr>
        <p:spPr>
          <a:xfrm>
            <a:off x="7570744" y="5872281"/>
            <a:ext cx="175662" cy="138668"/>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0" name="Line"/>
          <p:cNvSpPr/>
          <p:nvPr/>
        </p:nvSpPr>
        <p:spPr>
          <a:xfrm flipV="1">
            <a:off x="7491258" y="6235063"/>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 name="Line"/>
          <p:cNvSpPr/>
          <p:nvPr/>
        </p:nvSpPr>
        <p:spPr>
          <a:xfrm flipH="1">
            <a:off x="5353484" y="6127880"/>
            <a:ext cx="124478" cy="1152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2" name="Line"/>
          <p:cNvSpPr/>
          <p:nvPr/>
        </p:nvSpPr>
        <p:spPr>
          <a:xfrm>
            <a:off x="7910185" y="568299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 name="Line"/>
          <p:cNvSpPr/>
          <p:nvPr/>
        </p:nvSpPr>
        <p:spPr>
          <a:xfrm flipH="1" flipV="1">
            <a:off x="8068109" y="3676014"/>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4" name="State…"/>
          <p:cNvSpPr txBox="1"/>
          <p:nvPr/>
        </p:nvSpPr>
        <p:spPr>
          <a:xfrm>
            <a:off x="4368378" y="6728331"/>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1001</a:t>
            </a:r>
            <a:r>
              <a:rPr baseline="-5999"/>
              <a:t>2</a:t>
            </a:r>
            <a:r>
              <a:t> = 9</a:t>
            </a:r>
          </a:p>
          <a:p>
            <a:pPr>
              <a:defRPr sz="2400"/>
            </a:pPr>
            <a:r>
              <a:t>Last node: 3</a:t>
            </a:r>
          </a:p>
        </p:txBody>
      </p:sp>
      <p:sp>
        <p:nvSpPr>
          <p:cNvPr id="565" name="Rectangle"/>
          <p:cNvSpPr/>
          <p:nvPr/>
        </p:nvSpPr>
        <p:spPr>
          <a:xfrm>
            <a:off x="4464378" y="6770179"/>
            <a:ext cx="3898243"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566" name="0"/>
          <p:cNvSpPr/>
          <p:nvPr/>
        </p:nvSpPr>
        <p:spPr>
          <a:xfrm>
            <a:off x="172979" y="4566121"/>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567" name="2"/>
          <p:cNvSpPr/>
          <p:nvPr/>
        </p:nvSpPr>
        <p:spPr>
          <a:xfrm>
            <a:off x="172979" y="7411097"/>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568" name="Connection Line"/>
          <p:cNvCxnSpPr>
            <a:stCxn id="567" idx="0"/>
            <a:endCxn id="566" idx="0"/>
          </p:cNvCxnSpPr>
          <p:nvPr/>
        </p:nvCxnSpPr>
        <p:spPr>
          <a:xfrm flipV="1">
            <a:off x="586872" y="4980015"/>
            <a:ext cx="1" cy="2844976"/>
          </a:xfrm>
          <a:prstGeom prst="straightConnector1">
            <a:avLst/>
          </a:prstGeom>
          <a:ln w="38100">
            <a:solidFill>
              <a:srgbClr val="FFFFFF"/>
            </a:solidFill>
            <a:miter lim="400000"/>
          </a:ln>
        </p:spPr>
      </p:cxnSp>
      <p:cxnSp>
        <p:nvCxnSpPr>
          <p:cNvPr id="569" name="Connection Line"/>
          <p:cNvCxnSpPr>
            <a:stCxn id="566" idx="0"/>
            <a:endCxn id="567" idx="0"/>
          </p:cNvCxnSpPr>
          <p:nvPr/>
        </p:nvCxnSpPr>
        <p:spPr>
          <a:xfrm>
            <a:off x="586872" y="4980015"/>
            <a:ext cx="1" cy="2844976"/>
          </a:xfrm>
          <a:prstGeom prst="straightConnector1">
            <a:avLst/>
          </a:prstGeom>
          <a:ln w="38100">
            <a:solidFill>
              <a:srgbClr val="FFFFFF"/>
            </a:solidFill>
            <a:miter lim="400000"/>
          </a:ln>
        </p:spPr>
      </p:cxnSp>
      <p:sp>
        <p:nvSpPr>
          <p:cNvPr id="570" name="1"/>
          <p:cNvSpPr/>
          <p:nvPr/>
        </p:nvSpPr>
        <p:spPr>
          <a:xfrm>
            <a:off x="3176529" y="4566121"/>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571" name="3"/>
          <p:cNvSpPr/>
          <p:nvPr/>
        </p:nvSpPr>
        <p:spPr>
          <a:xfrm>
            <a:off x="3176529" y="74110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572" name="Connection Line"/>
          <p:cNvCxnSpPr>
            <a:stCxn id="571" idx="0"/>
            <a:endCxn id="570" idx="0"/>
          </p:cNvCxnSpPr>
          <p:nvPr/>
        </p:nvCxnSpPr>
        <p:spPr>
          <a:xfrm flipV="1">
            <a:off x="3590422" y="4980015"/>
            <a:ext cx="1" cy="2844976"/>
          </a:xfrm>
          <a:prstGeom prst="straightConnector1">
            <a:avLst/>
          </a:prstGeom>
          <a:ln w="38100">
            <a:solidFill>
              <a:srgbClr val="FFFFFF"/>
            </a:solidFill>
            <a:miter lim="400000"/>
          </a:ln>
        </p:spPr>
      </p:cxnSp>
      <p:cxnSp>
        <p:nvCxnSpPr>
          <p:cNvPr id="573" name="Connection Line"/>
          <p:cNvCxnSpPr>
            <a:stCxn id="570" idx="0"/>
            <a:endCxn id="571" idx="0"/>
          </p:cNvCxnSpPr>
          <p:nvPr/>
        </p:nvCxnSpPr>
        <p:spPr>
          <a:xfrm>
            <a:off x="3590422" y="4980015"/>
            <a:ext cx="1" cy="2844976"/>
          </a:xfrm>
          <a:prstGeom prst="straightConnector1">
            <a:avLst/>
          </a:prstGeom>
          <a:ln w="38100">
            <a:solidFill>
              <a:schemeClr val="accent4">
                <a:hueOff val="106148"/>
                <a:satOff val="34622"/>
                <a:lumOff val="22651"/>
              </a:schemeClr>
            </a:solidFill>
            <a:miter lim="400000"/>
          </a:ln>
        </p:spPr>
      </p:cxnSp>
      <p:cxnSp>
        <p:nvCxnSpPr>
          <p:cNvPr id="574" name="Connection Line"/>
          <p:cNvCxnSpPr>
            <a:stCxn id="566" idx="0"/>
            <a:endCxn id="570" idx="0"/>
          </p:cNvCxnSpPr>
          <p:nvPr/>
        </p:nvCxnSpPr>
        <p:spPr>
          <a:xfrm>
            <a:off x="586872" y="4980015"/>
            <a:ext cx="3003551" cy="1"/>
          </a:xfrm>
          <a:prstGeom prst="straightConnector1">
            <a:avLst/>
          </a:prstGeom>
          <a:ln w="25400">
            <a:solidFill>
              <a:srgbClr val="FFFFFF"/>
            </a:solidFill>
            <a:miter lim="400000"/>
          </a:ln>
        </p:spPr>
      </p:cxnSp>
      <p:cxnSp>
        <p:nvCxnSpPr>
          <p:cNvPr id="575" name="Connection Line"/>
          <p:cNvCxnSpPr>
            <a:stCxn id="570" idx="0"/>
            <a:endCxn id="566" idx="0"/>
          </p:cNvCxnSpPr>
          <p:nvPr/>
        </p:nvCxnSpPr>
        <p:spPr>
          <a:xfrm flipH="1">
            <a:off x="586872" y="4980015"/>
            <a:ext cx="3003551" cy="1"/>
          </a:xfrm>
          <a:prstGeom prst="straightConnector1">
            <a:avLst/>
          </a:prstGeom>
          <a:ln w="25400">
            <a:solidFill>
              <a:srgbClr val="FFFFFF"/>
            </a:solidFill>
            <a:miter lim="400000"/>
          </a:ln>
        </p:spPr>
      </p:cxnSp>
      <p:cxnSp>
        <p:nvCxnSpPr>
          <p:cNvPr id="576" name="Connection Line"/>
          <p:cNvCxnSpPr>
            <a:stCxn id="567" idx="0"/>
            <a:endCxn id="571" idx="0"/>
          </p:cNvCxnSpPr>
          <p:nvPr/>
        </p:nvCxnSpPr>
        <p:spPr>
          <a:xfrm>
            <a:off x="586872" y="7824990"/>
            <a:ext cx="3003551" cy="1"/>
          </a:xfrm>
          <a:prstGeom prst="straightConnector1">
            <a:avLst/>
          </a:prstGeom>
          <a:ln w="25400">
            <a:solidFill>
              <a:srgbClr val="FFFFFF"/>
            </a:solidFill>
            <a:miter lim="400000"/>
          </a:ln>
        </p:spPr>
      </p:cxnSp>
      <p:cxnSp>
        <p:nvCxnSpPr>
          <p:cNvPr id="577" name="Connection Line"/>
          <p:cNvCxnSpPr>
            <a:stCxn id="571" idx="0"/>
            <a:endCxn id="567" idx="0"/>
          </p:cNvCxnSpPr>
          <p:nvPr/>
        </p:nvCxnSpPr>
        <p:spPr>
          <a:xfrm flipH="1">
            <a:off x="586872" y="7824990"/>
            <a:ext cx="3003551" cy="1"/>
          </a:xfrm>
          <a:prstGeom prst="straightConnector1">
            <a:avLst/>
          </a:prstGeom>
          <a:ln w="25400">
            <a:solidFill>
              <a:srgbClr val="FFFFFF"/>
            </a:solidFill>
            <a:miter lim="400000"/>
          </a:ln>
        </p:spPr>
      </p:cxnSp>
      <p:cxnSp>
        <p:nvCxnSpPr>
          <p:cNvPr id="578" name="Connection Line"/>
          <p:cNvCxnSpPr>
            <a:stCxn id="567" idx="0"/>
            <a:endCxn id="570" idx="0"/>
          </p:cNvCxnSpPr>
          <p:nvPr/>
        </p:nvCxnSpPr>
        <p:spPr>
          <a:xfrm flipV="1">
            <a:off x="586872" y="4980015"/>
            <a:ext cx="3003551" cy="2844976"/>
          </a:xfrm>
          <a:prstGeom prst="straightConnector1">
            <a:avLst/>
          </a:prstGeom>
          <a:ln w="25400">
            <a:solidFill>
              <a:srgbClr val="FFFFFF"/>
            </a:solidFill>
            <a:miter lim="400000"/>
          </a:ln>
        </p:spPr>
      </p:cxnSp>
      <p:cxnSp>
        <p:nvCxnSpPr>
          <p:cNvPr id="579" name="Connection Line"/>
          <p:cNvCxnSpPr>
            <a:stCxn id="570" idx="0"/>
            <a:endCxn id="567" idx="0"/>
          </p:cNvCxnSpPr>
          <p:nvPr/>
        </p:nvCxnSpPr>
        <p:spPr>
          <a:xfrm flipH="1">
            <a:off x="586872" y="4980015"/>
            <a:ext cx="3003551" cy="2844976"/>
          </a:xfrm>
          <a:prstGeom prst="straightConnector1">
            <a:avLst/>
          </a:prstGeom>
          <a:ln w="25400">
            <a:solidFill>
              <a:srgbClr val="FFFFFF"/>
            </a:solidFill>
            <a:miter lim="400000"/>
          </a:ln>
        </p:spPr>
      </p:cxnSp>
      <p:cxnSp>
        <p:nvCxnSpPr>
          <p:cNvPr id="580" name="Connection Line"/>
          <p:cNvCxnSpPr>
            <a:stCxn id="566" idx="0"/>
            <a:endCxn id="571" idx="0"/>
          </p:cNvCxnSpPr>
          <p:nvPr/>
        </p:nvCxnSpPr>
        <p:spPr>
          <a:xfrm>
            <a:off x="586872" y="4980015"/>
            <a:ext cx="3003551" cy="2844976"/>
          </a:xfrm>
          <a:prstGeom prst="straightConnector1">
            <a:avLst/>
          </a:prstGeom>
          <a:ln w="25400">
            <a:solidFill>
              <a:srgbClr val="FFFFFF"/>
            </a:solidFill>
            <a:miter lim="400000"/>
          </a:ln>
        </p:spPr>
      </p:cxnSp>
      <p:cxnSp>
        <p:nvCxnSpPr>
          <p:cNvPr id="581" name="Connection Line"/>
          <p:cNvCxnSpPr>
            <a:stCxn id="571" idx="0"/>
            <a:endCxn id="566" idx="0"/>
          </p:cNvCxnSpPr>
          <p:nvPr/>
        </p:nvCxnSpPr>
        <p:spPr>
          <a:xfrm flipH="1" flipV="1">
            <a:off x="586872" y="4980015"/>
            <a:ext cx="3003551" cy="2844976"/>
          </a:xfrm>
          <a:prstGeom prst="straightConnector1">
            <a:avLst/>
          </a:prstGeom>
          <a:ln w="38100">
            <a:solidFill>
              <a:schemeClr val="accent4">
                <a:hueOff val="106148"/>
                <a:satOff val="34622"/>
                <a:lumOff val="22651"/>
              </a:schemeClr>
            </a:solidFill>
            <a:miter lim="400000"/>
          </a:ln>
        </p:spPr>
      </p:cxnSp>
      <p:sp>
        <p:nvSpPr>
          <p:cNvPr id="582" name="Line"/>
          <p:cNvSpPr/>
          <p:nvPr/>
        </p:nvSpPr>
        <p:spPr>
          <a:xfrm flipV="1">
            <a:off x="3095177" y="505305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3" name="Line"/>
          <p:cNvSpPr/>
          <p:nvPr/>
        </p:nvSpPr>
        <p:spPr>
          <a:xfrm flipH="1">
            <a:off x="917437" y="4889291"/>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4" name="Line"/>
          <p:cNvSpPr/>
          <p:nvPr/>
        </p:nvSpPr>
        <p:spPr>
          <a:xfrm flipV="1">
            <a:off x="3266516" y="5255852"/>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5" name="Line"/>
          <p:cNvSpPr/>
          <p:nvPr/>
        </p:nvSpPr>
        <p:spPr>
          <a:xfrm flipH="1" flipV="1">
            <a:off x="878011" y="5157427"/>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 name="Line"/>
          <p:cNvSpPr/>
          <p:nvPr/>
        </p:nvSpPr>
        <p:spPr>
          <a:xfrm flipH="1" flipV="1">
            <a:off x="649411" y="532252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 name="Line"/>
          <p:cNvSpPr/>
          <p:nvPr/>
        </p:nvSpPr>
        <p:spPr>
          <a:xfrm>
            <a:off x="499888" y="7334908"/>
            <a:ext cx="11722"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 name="Line"/>
          <p:cNvSpPr/>
          <p:nvPr/>
        </p:nvSpPr>
        <p:spPr>
          <a:xfrm flipH="1">
            <a:off x="800534" y="7435827"/>
            <a:ext cx="94643"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9" name="Line"/>
          <p:cNvSpPr/>
          <p:nvPr/>
        </p:nvSpPr>
        <p:spPr>
          <a:xfrm>
            <a:off x="3163844" y="7523281"/>
            <a:ext cx="175662" cy="138668"/>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0" name="Line"/>
          <p:cNvSpPr/>
          <p:nvPr/>
        </p:nvSpPr>
        <p:spPr>
          <a:xfrm flipV="1">
            <a:off x="3084358" y="7886063"/>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1" name="Line"/>
          <p:cNvSpPr/>
          <p:nvPr/>
        </p:nvSpPr>
        <p:spPr>
          <a:xfrm flipH="1">
            <a:off x="946584" y="7778880"/>
            <a:ext cx="124478" cy="1152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2" name="Line"/>
          <p:cNvSpPr/>
          <p:nvPr/>
        </p:nvSpPr>
        <p:spPr>
          <a:xfrm>
            <a:off x="3503285" y="733399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3" name="Line"/>
          <p:cNvSpPr/>
          <p:nvPr/>
        </p:nvSpPr>
        <p:spPr>
          <a:xfrm flipH="1" flipV="1">
            <a:off x="3661209" y="5327014"/>
            <a:ext cx="19567" cy="137935"/>
          </a:xfrm>
          <a:prstGeom prst="line">
            <a:avLst/>
          </a:prstGeom>
          <a:ln w="254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4" name="State…"/>
          <p:cNvSpPr txBox="1"/>
          <p:nvPr/>
        </p:nvSpPr>
        <p:spPr>
          <a:xfrm>
            <a:off x="-59674" y="8395779"/>
            <a:ext cx="4273749"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1011</a:t>
            </a:r>
            <a:r>
              <a:rPr baseline="-5999"/>
              <a:t>2</a:t>
            </a:r>
            <a:r>
              <a:t> = 11</a:t>
            </a:r>
          </a:p>
          <a:p>
            <a:pPr>
              <a:defRPr sz="2400"/>
            </a:pPr>
            <a:r>
              <a:t>Last node: 1</a:t>
            </a:r>
          </a:p>
        </p:txBody>
      </p:sp>
      <p:sp>
        <p:nvSpPr>
          <p:cNvPr id="595" name="Rectangle"/>
          <p:cNvSpPr/>
          <p:nvPr/>
        </p:nvSpPr>
        <p:spPr>
          <a:xfrm>
            <a:off x="57478" y="8421179"/>
            <a:ext cx="4039445" cy="1268638"/>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596" name="0"/>
          <p:cNvSpPr/>
          <p:nvPr/>
        </p:nvSpPr>
        <p:spPr>
          <a:xfrm>
            <a:off x="9151879" y="4540721"/>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597" name="2"/>
          <p:cNvSpPr/>
          <p:nvPr/>
        </p:nvSpPr>
        <p:spPr>
          <a:xfrm>
            <a:off x="9151879" y="73856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598" name="Connection Line"/>
          <p:cNvCxnSpPr>
            <a:stCxn id="597" idx="0"/>
            <a:endCxn id="596" idx="0"/>
          </p:cNvCxnSpPr>
          <p:nvPr/>
        </p:nvCxnSpPr>
        <p:spPr>
          <a:xfrm flipV="1">
            <a:off x="9565772" y="4954615"/>
            <a:ext cx="1" cy="2844976"/>
          </a:xfrm>
          <a:prstGeom prst="straightConnector1">
            <a:avLst/>
          </a:prstGeom>
          <a:ln w="38100">
            <a:solidFill>
              <a:srgbClr val="FFFFFF"/>
            </a:solidFill>
            <a:miter lim="400000"/>
          </a:ln>
        </p:spPr>
      </p:cxnSp>
      <p:cxnSp>
        <p:nvCxnSpPr>
          <p:cNvPr id="599" name="Connection Line"/>
          <p:cNvCxnSpPr>
            <a:stCxn id="596" idx="0"/>
            <a:endCxn id="597" idx="0"/>
          </p:cNvCxnSpPr>
          <p:nvPr/>
        </p:nvCxnSpPr>
        <p:spPr>
          <a:xfrm>
            <a:off x="9565772" y="4954615"/>
            <a:ext cx="1" cy="2844976"/>
          </a:xfrm>
          <a:prstGeom prst="straightConnector1">
            <a:avLst/>
          </a:prstGeom>
          <a:ln w="38100">
            <a:solidFill>
              <a:srgbClr val="FFFFFF"/>
            </a:solidFill>
            <a:miter lim="400000"/>
          </a:ln>
        </p:spPr>
      </p:cxnSp>
      <p:sp>
        <p:nvSpPr>
          <p:cNvPr id="600" name="1"/>
          <p:cNvSpPr/>
          <p:nvPr/>
        </p:nvSpPr>
        <p:spPr>
          <a:xfrm>
            <a:off x="12155429" y="4540721"/>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601" name="3"/>
          <p:cNvSpPr/>
          <p:nvPr/>
        </p:nvSpPr>
        <p:spPr>
          <a:xfrm>
            <a:off x="12155429" y="7385697"/>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602" name="Connection Line"/>
          <p:cNvCxnSpPr>
            <a:stCxn id="601" idx="0"/>
            <a:endCxn id="600" idx="0"/>
          </p:cNvCxnSpPr>
          <p:nvPr/>
        </p:nvCxnSpPr>
        <p:spPr>
          <a:xfrm flipV="1">
            <a:off x="12569322" y="4954615"/>
            <a:ext cx="1" cy="2844976"/>
          </a:xfrm>
          <a:prstGeom prst="straightConnector1">
            <a:avLst/>
          </a:prstGeom>
          <a:ln w="38100">
            <a:solidFill>
              <a:srgbClr val="FFFFFF"/>
            </a:solidFill>
            <a:miter lim="400000"/>
          </a:ln>
        </p:spPr>
      </p:cxnSp>
      <p:cxnSp>
        <p:nvCxnSpPr>
          <p:cNvPr id="603" name="Connection Line"/>
          <p:cNvCxnSpPr>
            <a:stCxn id="600" idx="0"/>
            <a:endCxn id="601" idx="0"/>
          </p:cNvCxnSpPr>
          <p:nvPr/>
        </p:nvCxnSpPr>
        <p:spPr>
          <a:xfrm>
            <a:off x="12569322" y="4954615"/>
            <a:ext cx="1" cy="2844976"/>
          </a:xfrm>
          <a:prstGeom prst="straightConnector1">
            <a:avLst/>
          </a:prstGeom>
          <a:ln w="38100">
            <a:solidFill>
              <a:srgbClr val="FFFFFF"/>
            </a:solidFill>
            <a:miter lim="400000"/>
          </a:ln>
        </p:spPr>
      </p:cxnSp>
      <p:cxnSp>
        <p:nvCxnSpPr>
          <p:cNvPr id="604" name="Connection Line"/>
          <p:cNvCxnSpPr>
            <a:stCxn id="596" idx="0"/>
            <a:endCxn id="600" idx="0"/>
          </p:cNvCxnSpPr>
          <p:nvPr/>
        </p:nvCxnSpPr>
        <p:spPr>
          <a:xfrm>
            <a:off x="9565772" y="4954615"/>
            <a:ext cx="3003551" cy="1"/>
          </a:xfrm>
          <a:prstGeom prst="straightConnector1">
            <a:avLst/>
          </a:prstGeom>
          <a:ln w="25400">
            <a:solidFill>
              <a:srgbClr val="FFFFFF"/>
            </a:solidFill>
            <a:miter lim="400000"/>
          </a:ln>
        </p:spPr>
      </p:cxnSp>
      <p:cxnSp>
        <p:nvCxnSpPr>
          <p:cNvPr id="605" name="Connection Line"/>
          <p:cNvCxnSpPr>
            <a:stCxn id="600" idx="0"/>
            <a:endCxn id="596" idx="0"/>
          </p:cNvCxnSpPr>
          <p:nvPr/>
        </p:nvCxnSpPr>
        <p:spPr>
          <a:xfrm flipH="1">
            <a:off x="9565772" y="4954615"/>
            <a:ext cx="3003551" cy="1"/>
          </a:xfrm>
          <a:prstGeom prst="straightConnector1">
            <a:avLst/>
          </a:prstGeom>
          <a:ln w="25400">
            <a:solidFill>
              <a:srgbClr val="FFFFFF"/>
            </a:solidFill>
            <a:miter lim="400000"/>
          </a:ln>
        </p:spPr>
      </p:cxnSp>
      <p:cxnSp>
        <p:nvCxnSpPr>
          <p:cNvPr id="606" name="Connection Line"/>
          <p:cNvCxnSpPr>
            <a:stCxn id="597" idx="0"/>
            <a:endCxn id="601" idx="0"/>
          </p:cNvCxnSpPr>
          <p:nvPr/>
        </p:nvCxnSpPr>
        <p:spPr>
          <a:xfrm>
            <a:off x="9565772" y="7799590"/>
            <a:ext cx="3003551" cy="1"/>
          </a:xfrm>
          <a:prstGeom prst="straightConnector1">
            <a:avLst/>
          </a:prstGeom>
          <a:ln w="38100">
            <a:solidFill>
              <a:schemeClr val="accent4">
                <a:hueOff val="106148"/>
                <a:satOff val="34622"/>
                <a:lumOff val="22651"/>
              </a:schemeClr>
            </a:solidFill>
            <a:miter lim="400000"/>
          </a:ln>
        </p:spPr>
      </p:cxnSp>
      <p:cxnSp>
        <p:nvCxnSpPr>
          <p:cNvPr id="607" name="Connection Line"/>
          <p:cNvCxnSpPr>
            <a:stCxn id="601" idx="0"/>
            <a:endCxn id="597" idx="0"/>
          </p:cNvCxnSpPr>
          <p:nvPr/>
        </p:nvCxnSpPr>
        <p:spPr>
          <a:xfrm flipH="1">
            <a:off x="9565772" y="7799590"/>
            <a:ext cx="3003551" cy="1"/>
          </a:xfrm>
          <a:prstGeom prst="straightConnector1">
            <a:avLst/>
          </a:prstGeom>
          <a:ln w="25400">
            <a:solidFill>
              <a:srgbClr val="FFFFFF"/>
            </a:solidFill>
            <a:miter lim="400000"/>
          </a:ln>
        </p:spPr>
      </p:cxnSp>
      <p:cxnSp>
        <p:nvCxnSpPr>
          <p:cNvPr id="608" name="Connection Line"/>
          <p:cNvCxnSpPr>
            <a:stCxn id="597" idx="0"/>
            <a:endCxn id="600" idx="0"/>
          </p:cNvCxnSpPr>
          <p:nvPr/>
        </p:nvCxnSpPr>
        <p:spPr>
          <a:xfrm flipV="1">
            <a:off x="9565772" y="4954615"/>
            <a:ext cx="3003551" cy="2844976"/>
          </a:xfrm>
          <a:prstGeom prst="straightConnector1">
            <a:avLst/>
          </a:prstGeom>
          <a:ln w="25400">
            <a:solidFill>
              <a:srgbClr val="FFFFFF"/>
            </a:solidFill>
            <a:miter lim="400000"/>
          </a:ln>
        </p:spPr>
      </p:cxnSp>
      <p:cxnSp>
        <p:nvCxnSpPr>
          <p:cNvPr id="609" name="Connection Line"/>
          <p:cNvCxnSpPr>
            <a:stCxn id="600" idx="0"/>
            <a:endCxn id="597" idx="0"/>
          </p:cNvCxnSpPr>
          <p:nvPr/>
        </p:nvCxnSpPr>
        <p:spPr>
          <a:xfrm flipH="1">
            <a:off x="9565772" y="4954615"/>
            <a:ext cx="3003551" cy="2844976"/>
          </a:xfrm>
          <a:prstGeom prst="straightConnector1">
            <a:avLst/>
          </a:prstGeom>
          <a:ln w="25400">
            <a:solidFill>
              <a:srgbClr val="FFFFFF"/>
            </a:solidFill>
            <a:miter lim="400000"/>
          </a:ln>
        </p:spPr>
      </p:cxnSp>
      <p:cxnSp>
        <p:nvCxnSpPr>
          <p:cNvPr id="610" name="Connection Line"/>
          <p:cNvCxnSpPr>
            <a:stCxn id="596" idx="0"/>
            <a:endCxn id="601" idx="0"/>
          </p:cNvCxnSpPr>
          <p:nvPr/>
        </p:nvCxnSpPr>
        <p:spPr>
          <a:xfrm>
            <a:off x="9565772" y="4954615"/>
            <a:ext cx="3003551" cy="2844976"/>
          </a:xfrm>
          <a:prstGeom prst="straightConnector1">
            <a:avLst/>
          </a:prstGeom>
          <a:ln w="25400">
            <a:solidFill>
              <a:srgbClr val="FFFFFF"/>
            </a:solidFill>
            <a:miter lim="400000"/>
          </a:ln>
        </p:spPr>
      </p:cxnSp>
      <p:cxnSp>
        <p:nvCxnSpPr>
          <p:cNvPr id="611" name="Connection Line"/>
          <p:cNvCxnSpPr>
            <a:stCxn id="601" idx="0"/>
            <a:endCxn id="596" idx="0"/>
          </p:cNvCxnSpPr>
          <p:nvPr/>
        </p:nvCxnSpPr>
        <p:spPr>
          <a:xfrm flipH="1" flipV="1">
            <a:off x="9565772" y="4954615"/>
            <a:ext cx="3003551" cy="2844976"/>
          </a:xfrm>
          <a:prstGeom prst="straightConnector1">
            <a:avLst/>
          </a:prstGeom>
          <a:ln w="38100">
            <a:solidFill>
              <a:schemeClr val="accent4">
                <a:hueOff val="106148"/>
                <a:satOff val="34622"/>
                <a:lumOff val="22651"/>
              </a:schemeClr>
            </a:solidFill>
            <a:miter lim="400000"/>
          </a:ln>
        </p:spPr>
      </p:cxnSp>
      <p:sp>
        <p:nvSpPr>
          <p:cNvPr id="612" name="Line"/>
          <p:cNvSpPr/>
          <p:nvPr/>
        </p:nvSpPr>
        <p:spPr>
          <a:xfrm flipV="1">
            <a:off x="12074077" y="502765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3" name="Line"/>
          <p:cNvSpPr/>
          <p:nvPr/>
        </p:nvSpPr>
        <p:spPr>
          <a:xfrm flipH="1">
            <a:off x="9896337" y="4863891"/>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4" name="Line"/>
          <p:cNvSpPr/>
          <p:nvPr/>
        </p:nvSpPr>
        <p:spPr>
          <a:xfrm flipV="1">
            <a:off x="12245416" y="5230452"/>
            <a:ext cx="91171"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5" name="Line"/>
          <p:cNvSpPr/>
          <p:nvPr/>
        </p:nvSpPr>
        <p:spPr>
          <a:xfrm flipH="1" flipV="1">
            <a:off x="9856911" y="5132027"/>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6" name="Line"/>
          <p:cNvSpPr/>
          <p:nvPr/>
        </p:nvSpPr>
        <p:spPr>
          <a:xfrm flipH="1" flipV="1">
            <a:off x="9628311" y="529712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7" name="Line"/>
          <p:cNvSpPr/>
          <p:nvPr/>
        </p:nvSpPr>
        <p:spPr>
          <a:xfrm>
            <a:off x="9478788" y="7309508"/>
            <a:ext cx="11722"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8" name="Line"/>
          <p:cNvSpPr/>
          <p:nvPr/>
        </p:nvSpPr>
        <p:spPr>
          <a:xfrm flipH="1">
            <a:off x="9779434" y="7410427"/>
            <a:ext cx="94643"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 name="Line"/>
          <p:cNvSpPr/>
          <p:nvPr/>
        </p:nvSpPr>
        <p:spPr>
          <a:xfrm>
            <a:off x="12142744" y="7497881"/>
            <a:ext cx="175662" cy="138668"/>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0" name="Line"/>
          <p:cNvSpPr/>
          <p:nvPr/>
        </p:nvSpPr>
        <p:spPr>
          <a:xfrm flipV="1">
            <a:off x="12063258" y="7860663"/>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1" name="Line"/>
          <p:cNvSpPr/>
          <p:nvPr/>
        </p:nvSpPr>
        <p:spPr>
          <a:xfrm flipH="1">
            <a:off x="9925484" y="7753480"/>
            <a:ext cx="124478" cy="11527"/>
          </a:xfrm>
          <a:prstGeom prst="line">
            <a:avLst/>
          </a:prstGeom>
          <a:ln w="254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2" name="Line"/>
          <p:cNvSpPr/>
          <p:nvPr/>
        </p:nvSpPr>
        <p:spPr>
          <a:xfrm>
            <a:off x="12482185" y="730859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3" name="Line"/>
          <p:cNvSpPr/>
          <p:nvPr/>
        </p:nvSpPr>
        <p:spPr>
          <a:xfrm flipH="1" flipV="1">
            <a:off x="12640109" y="5301614"/>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4" name="State…"/>
          <p:cNvSpPr txBox="1"/>
          <p:nvPr/>
        </p:nvSpPr>
        <p:spPr>
          <a:xfrm>
            <a:off x="8797825" y="8393322"/>
            <a:ext cx="4273750"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1101</a:t>
            </a:r>
            <a:r>
              <a:rPr baseline="-5999"/>
              <a:t>2</a:t>
            </a:r>
            <a:r>
              <a:t> = 13</a:t>
            </a:r>
          </a:p>
          <a:p>
            <a:pPr>
              <a:defRPr sz="2400"/>
            </a:pPr>
            <a:r>
              <a:t>Last node: 2</a:t>
            </a:r>
          </a:p>
        </p:txBody>
      </p:sp>
      <p:sp>
        <p:nvSpPr>
          <p:cNvPr id="625" name="Rectangle"/>
          <p:cNvSpPr/>
          <p:nvPr/>
        </p:nvSpPr>
        <p:spPr>
          <a:xfrm>
            <a:off x="8914978" y="8423635"/>
            <a:ext cx="4039444" cy="1268639"/>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626" name="Line"/>
          <p:cNvSpPr/>
          <p:nvPr/>
        </p:nvSpPr>
        <p:spPr>
          <a:xfrm flipH="1">
            <a:off x="3167238" y="3523555"/>
            <a:ext cx="1268155" cy="9516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7" name="Line"/>
          <p:cNvSpPr/>
          <p:nvPr/>
        </p:nvSpPr>
        <p:spPr>
          <a:xfrm>
            <a:off x="8642164" y="3478536"/>
            <a:ext cx="1296999" cy="1020343"/>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To solve 3 ≤ n ≤ N, we’re going to take the solved subpaths from n-1 and add another edge extending to a node which has not already been visited from the last visited node (which has been saved)."/>
          <p:cNvSpPr txBox="1"/>
          <p:nvPr/>
        </p:nvSpPr>
        <p:spPr>
          <a:xfrm>
            <a:off x="259257" y="551069"/>
            <a:ext cx="12486286" cy="24307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537463">
              <a:defRPr sz="3220"/>
            </a:pPr>
            <a:r>
              <a:t>To solve 3 ≤ n ≤ </a:t>
            </a:r>
            <a:r>
              <a:rPr b="1"/>
              <a:t>N,</a:t>
            </a:r>
            <a:r>
              <a:t> we’re going to take the solved subpaths from n-1 and add another edge extending to a node which has not already been visited from the last visited node (which has been saved).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0" name="To complete the TSP tour, we need to connect our tour back to the start node S."/>
          <p:cNvSpPr txBox="1"/>
          <p:nvPr/>
        </p:nvSpPr>
        <p:spPr>
          <a:xfrm>
            <a:off x="348403" y="2130431"/>
            <a:ext cx="12307994" cy="118898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To complete the TSP tour, we need to connect our tour back to the start node </a:t>
            </a:r>
            <a:r>
              <a:rPr b="1"/>
              <a:t>S</a:t>
            </a:r>
            <a:r>
              <a:t>.</a:t>
            </a:r>
          </a:p>
        </p:txBody>
      </p:sp>
      <p:sp>
        <p:nvSpPr>
          <p:cNvPr id="631"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632" name="Loop over the end state* in the memo table for every possible end position and minimize the lookup value plus the cost of going back to S."/>
          <p:cNvSpPr txBox="1"/>
          <p:nvPr/>
        </p:nvSpPr>
        <p:spPr>
          <a:xfrm>
            <a:off x="348403" y="4292153"/>
            <a:ext cx="12307993"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Loop over the end state</a:t>
            </a:r>
            <a:r>
              <a:rPr baseline="31999"/>
              <a:t>*</a:t>
            </a:r>
            <a:r>
              <a:t> in the memo table for every possible end position and minimize the lookup value plus the cost of going back to </a:t>
            </a:r>
            <a:r>
              <a:rPr b="1"/>
              <a:t>S</a:t>
            </a:r>
            <a:r>
              <a:t>.</a:t>
            </a:r>
          </a:p>
        </p:txBody>
      </p:sp>
      <p:sp>
        <p:nvSpPr>
          <p:cNvPr id="633" name="* The end state is the state where the binary representation is composed of N 1’s"/>
          <p:cNvSpPr txBox="1"/>
          <p:nvPr/>
        </p:nvSpPr>
        <p:spPr>
          <a:xfrm>
            <a:off x="23088" y="7868072"/>
            <a:ext cx="1259264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i="1"/>
            </a:pPr>
            <a:r>
              <a:rPr b="1" baseline="31999"/>
              <a:t>*</a:t>
            </a:r>
            <a:r>
              <a:rPr baseline="31999"/>
              <a:t> </a:t>
            </a:r>
            <a:r>
              <a:t>The end state is the state where the binary representation is composed of </a:t>
            </a:r>
            <a:r>
              <a:rPr b="1"/>
              <a:t>N</a:t>
            </a:r>
            <a:r>
              <a:t> 1’s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What is the TSP?"/>
          <p:cNvSpPr txBox="1"/>
          <p:nvPr>
            <p:ph type="title"/>
          </p:nvPr>
        </p:nvSpPr>
        <p:spPr>
          <a:xfrm>
            <a:off x="952500" y="184382"/>
            <a:ext cx="11099800" cy="949983"/>
          </a:xfrm>
          <a:prstGeom prst="rect">
            <a:avLst/>
          </a:prstGeom>
        </p:spPr>
        <p:txBody>
          <a:bodyPr/>
          <a:lstStyle>
            <a:lvl1pPr defTabSz="420624">
              <a:defRPr b="1" sz="5760"/>
            </a:lvl1pPr>
          </a:lstStyle>
          <a:p>
            <a:pPr/>
            <a:r>
              <a:t>What is the TSP?</a:t>
            </a:r>
          </a:p>
        </p:txBody>
      </p:sp>
      <p:sp>
        <p:nvSpPr>
          <p:cNvPr id="123" name="&quot;Given a list of cities and the distances between each pair of cities, what is the shortest possible route that visits each city exactly once and returns to the origin city?” - Wiki"/>
          <p:cNvSpPr txBox="1"/>
          <p:nvPr/>
        </p:nvSpPr>
        <p:spPr>
          <a:xfrm>
            <a:off x="510833" y="2911250"/>
            <a:ext cx="12311127" cy="314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vl1pPr>
          </a:lstStyle>
          <a:p>
            <a:pPr/>
            <a:r>
              <a:t>"Given a list of cities and the distances between each pair of cities, what is the shortest possible route that visits each city exactly once and returns to the origin city?” - Wiki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5" name="In the next few slides we’ll look at some pseudocode for the TSP problem."/>
          <p:cNvSpPr txBox="1"/>
          <p:nvPr/>
        </p:nvSpPr>
        <p:spPr>
          <a:xfrm>
            <a:off x="348403" y="1511837"/>
            <a:ext cx="12307994" cy="20834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In the next few slides we’ll look at some pseudocode for the TSP problem.</a:t>
            </a:r>
          </a:p>
        </p:txBody>
      </p:sp>
      <p:sp>
        <p:nvSpPr>
          <p:cNvPr id="636" name="TSP Pseudocode"/>
          <p:cNvSpPr txBox="1"/>
          <p:nvPr>
            <p:ph type="title"/>
          </p:nvPr>
        </p:nvSpPr>
        <p:spPr>
          <a:xfrm>
            <a:off x="952500" y="-52643"/>
            <a:ext cx="11099800" cy="949982"/>
          </a:xfrm>
          <a:prstGeom prst="rect">
            <a:avLst/>
          </a:prstGeom>
        </p:spPr>
        <p:txBody>
          <a:bodyPr/>
          <a:lstStyle>
            <a:lvl1pPr defTabSz="420624">
              <a:defRPr b="1" sz="5760"/>
            </a:lvl1pPr>
          </a:lstStyle>
          <a:p>
            <a:pPr/>
            <a:r>
              <a:t>TSP Pseudocode </a:t>
            </a:r>
          </a:p>
        </p:txBody>
      </p:sp>
      <p:sp>
        <p:nvSpPr>
          <p:cNvPr id="637" name="WARNING: The following slides make use of advanced bit manipulation techniques. Make sure you’re very comfortable with the binary operators &lt;&lt;, &amp;, | and ^"/>
          <p:cNvSpPr txBox="1"/>
          <p:nvPr/>
        </p:nvSpPr>
        <p:spPr>
          <a:xfrm>
            <a:off x="113206" y="4209807"/>
            <a:ext cx="12778388" cy="30611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rPr b="1">
                <a:solidFill>
                  <a:schemeClr val="accent5">
                    <a:hueOff val="208339"/>
                    <a:satOff val="26892"/>
                    <a:lumOff val="38486"/>
                  </a:schemeClr>
                </a:solidFill>
              </a:rPr>
              <a:t>WARNING</a:t>
            </a:r>
            <a:r>
              <a:t>: The following slides make use of advanced bit manipulation techniques. Make sure you’re very comfortable with the binary operators &lt;&lt;, &amp;, | and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9"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1" name="Rectangle"/>
          <p:cNvSpPr/>
          <p:nvPr/>
        </p:nvSpPr>
        <p:spPr>
          <a:xfrm>
            <a:off x="753273" y="5320156"/>
            <a:ext cx="5544911" cy="573960"/>
          </a:xfrm>
          <a:prstGeom prst="rect">
            <a:avLst/>
          </a:prstGeom>
          <a:ln w="50800">
            <a:solidFill>
              <a:srgbClr val="FF4027"/>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642"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4" name="# Initializes the memo table by caching…"/>
          <p:cNvSpPr txBox="1"/>
          <p:nvPr/>
        </p:nvSpPr>
        <p:spPr>
          <a:xfrm>
            <a:off x="620526" y="1181099"/>
            <a:ext cx="12314264" cy="739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Initializes the memo table by caching </a:t>
            </a:r>
          </a:p>
          <a:p>
            <a:pPr algn="l">
              <a:defRPr>
                <a:solidFill>
                  <a:schemeClr val="accent1">
                    <a:hueOff val="-136794"/>
                    <a:satOff val="-2150"/>
                    <a:lumOff val="15693"/>
                  </a:schemeClr>
                </a:solidFill>
              </a:defRPr>
            </a:pPr>
            <a:r>
              <a:t># the optimal solution from the start</a:t>
            </a:r>
          </a:p>
          <a:p>
            <a:pPr algn="l">
              <a:defRPr>
                <a:solidFill>
                  <a:schemeClr val="accent1">
                    <a:hueOff val="-136794"/>
                    <a:satOff val="-2150"/>
                    <a:lumOff val="15693"/>
                  </a:schemeClr>
                </a:solidFill>
              </a:defRPr>
            </a:pPr>
            <a:r>
              <a:t># node to every other node.</a:t>
            </a:r>
          </a:p>
          <a:p>
            <a:pPr algn="l"/>
            <a:r>
              <a:rPr b="1">
                <a:solidFill>
                  <a:schemeClr val="accent5">
                    <a:hueOff val="208339"/>
                    <a:satOff val="26892"/>
                    <a:lumOff val="38486"/>
                  </a:schemeClr>
                </a:solidFill>
              </a:rPr>
              <a:t>function</a:t>
            </a:r>
            <a:r>
              <a:t> </a:t>
            </a:r>
            <a:r>
              <a:rPr b="1"/>
              <a:t>setup</a:t>
            </a:r>
            <a:r>
              <a:t>(m, memo, S, N):</a:t>
            </a:r>
          </a:p>
          <a:p>
            <a:pPr lvl="2" algn="l"/>
          </a:p>
          <a:p>
            <a:pPr lvl="2" algn="l"/>
            <a:r>
              <a:rPr b="1">
                <a:solidFill>
                  <a:schemeClr val="accent5">
                    <a:hueOff val="208339"/>
                    <a:satOff val="26892"/>
                    <a:lumOff val="38486"/>
                  </a:schemeClr>
                </a:solidFill>
              </a:rPr>
              <a:t>for</a:t>
            </a:r>
            <a:r>
              <a:t> (i = 0; i &lt; N; i = i + 1):</a:t>
            </a:r>
          </a:p>
          <a:p>
            <a:pPr lvl="4" algn="l"/>
          </a:p>
          <a:p>
            <a:pPr lvl="4" algn="l"/>
            <a:r>
              <a:rPr b="1">
                <a:solidFill>
                  <a:schemeClr val="accent5">
                    <a:hueOff val="208339"/>
                    <a:satOff val="26892"/>
                    <a:lumOff val="38486"/>
                  </a:schemeClr>
                </a:solidFill>
              </a:rPr>
              <a:t>if</a:t>
            </a:r>
            <a:r>
              <a:t> i == S: </a:t>
            </a:r>
            <a:r>
              <a:rPr b="1">
                <a:solidFill>
                  <a:schemeClr val="accent5">
                    <a:hueOff val="208339"/>
                    <a:satOff val="26892"/>
                    <a:lumOff val="38486"/>
                  </a:schemeClr>
                </a:solidFill>
              </a:rPr>
              <a:t>continue</a:t>
            </a:r>
          </a:p>
          <a:p>
            <a:pPr lvl="4" algn="l"/>
          </a:p>
          <a:p>
            <a:pPr lvl="4" algn="l">
              <a:defRPr>
                <a:solidFill>
                  <a:schemeClr val="accent1">
                    <a:hueOff val="-136794"/>
                    <a:satOff val="-2150"/>
                    <a:lumOff val="15693"/>
                  </a:schemeClr>
                </a:solidFill>
              </a:defRPr>
            </a:pPr>
            <a:r>
              <a:t># Store the optimal value from node S </a:t>
            </a:r>
          </a:p>
          <a:p>
            <a:pPr lvl="4" algn="l">
              <a:defRPr>
                <a:solidFill>
                  <a:schemeClr val="accent1">
                    <a:hueOff val="-136794"/>
                    <a:satOff val="-2150"/>
                    <a:lumOff val="15693"/>
                  </a:schemeClr>
                </a:solidFill>
              </a:defRPr>
            </a:pPr>
            <a:r>
              <a:t># to each node i (this is given</a:t>
            </a:r>
            <a:r>
              <a:t> as input</a:t>
            </a:r>
          </a:p>
          <a:p>
            <a:pPr lvl="4" algn="l">
              <a:defRPr>
                <a:solidFill>
                  <a:schemeClr val="accent1">
                    <a:hueOff val="-136794"/>
                    <a:satOff val="-2150"/>
                    <a:lumOff val="15693"/>
                  </a:schemeClr>
                </a:solidFill>
              </a:defRPr>
            </a:pPr>
            <a:r>
              <a:t># in the adjacency matrix m).</a:t>
            </a:r>
            <a:br/>
            <a:r>
              <a:rPr>
                <a:solidFill>
                  <a:srgbClr val="FFFFFF"/>
                </a:solidFill>
              </a:rPr>
              <a:t>memo[i][1 &lt;&lt; S | 1 &lt;&lt; i] = m[S][i]</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6" name="0"/>
          <p:cNvSpPr/>
          <p:nvPr/>
        </p:nvSpPr>
        <p:spPr>
          <a:xfrm>
            <a:off x="4730867" y="2600011"/>
            <a:ext cx="827787"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647" name="2"/>
          <p:cNvSpPr/>
          <p:nvPr/>
        </p:nvSpPr>
        <p:spPr>
          <a:xfrm>
            <a:off x="4730867" y="5444987"/>
            <a:ext cx="827787" cy="827787"/>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648" name="Connection Line"/>
          <p:cNvCxnSpPr>
            <a:stCxn id="647" idx="0"/>
            <a:endCxn id="646" idx="0"/>
          </p:cNvCxnSpPr>
          <p:nvPr/>
        </p:nvCxnSpPr>
        <p:spPr>
          <a:xfrm flipV="1">
            <a:off x="5144760" y="3013905"/>
            <a:ext cx="1" cy="2844976"/>
          </a:xfrm>
          <a:prstGeom prst="straightConnector1">
            <a:avLst/>
          </a:prstGeom>
          <a:ln w="38100">
            <a:solidFill>
              <a:srgbClr val="FFFFFF"/>
            </a:solidFill>
            <a:miter lim="400000"/>
          </a:ln>
        </p:spPr>
      </p:cxnSp>
      <p:cxnSp>
        <p:nvCxnSpPr>
          <p:cNvPr id="649" name="Connection Line"/>
          <p:cNvCxnSpPr>
            <a:stCxn id="646" idx="0"/>
            <a:endCxn id="647" idx="0"/>
          </p:cNvCxnSpPr>
          <p:nvPr/>
        </p:nvCxnSpPr>
        <p:spPr>
          <a:xfrm>
            <a:off x="5144760" y="3013905"/>
            <a:ext cx="1" cy="2844976"/>
          </a:xfrm>
          <a:prstGeom prst="straightConnector1">
            <a:avLst/>
          </a:prstGeom>
          <a:ln w="38100">
            <a:solidFill>
              <a:srgbClr val="FFFFFF"/>
            </a:solidFill>
            <a:miter lim="400000"/>
          </a:ln>
        </p:spPr>
      </p:cxnSp>
      <p:sp>
        <p:nvSpPr>
          <p:cNvPr id="650" name="1"/>
          <p:cNvSpPr/>
          <p:nvPr/>
        </p:nvSpPr>
        <p:spPr>
          <a:xfrm>
            <a:off x="7734417" y="2600011"/>
            <a:ext cx="827787"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651" name="3"/>
          <p:cNvSpPr/>
          <p:nvPr/>
        </p:nvSpPr>
        <p:spPr>
          <a:xfrm>
            <a:off x="7734417" y="5444987"/>
            <a:ext cx="827787" cy="82778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652" name="Connection Line"/>
          <p:cNvCxnSpPr>
            <a:stCxn id="651" idx="0"/>
            <a:endCxn id="650" idx="0"/>
          </p:cNvCxnSpPr>
          <p:nvPr/>
        </p:nvCxnSpPr>
        <p:spPr>
          <a:xfrm flipV="1">
            <a:off x="8148310" y="3013905"/>
            <a:ext cx="1" cy="2844976"/>
          </a:xfrm>
          <a:prstGeom prst="straightConnector1">
            <a:avLst/>
          </a:prstGeom>
          <a:ln w="38100">
            <a:solidFill>
              <a:srgbClr val="FFFFFF"/>
            </a:solidFill>
            <a:miter lim="400000"/>
          </a:ln>
        </p:spPr>
      </p:cxnSp>
      <p:cxnSp>
        <p:nvCxnSpPr>
          <p:cNvPr id="653" name="Connection Line"/>
          <p:cNvCxnSpPr>
            <a:stCxn id="650" idx="0"/>
            <a:endCxn id="651" idx="0"/>
          </p:cNvCxnSpPr>
          <p:nvPr/>
        </p:nvCxnSpPr>
        <p:spPr>
          <a:xfrm>
            <a:off x="8148310" y="3013905"/>
            <a:ext cx="1" cy="2844976"/>
          </a:xfrm>
          <a:prstGeom prst="straightConnector1">
            <a:avLst/>
          </a:prstGeom>
          <a:ln w="38100">
            <a:solidFill>
              <a:srgbClr val="FFFFFF"/>
            </a:solidFill>
            <a:miter lim="400000"/>
          </a:ln>
        </p:spPr>
      </p:cxnSp>
      <p:cxnSp>
        <p:nvCxnSpPr>
          <p:cNvPr id="654" name="Connection Line"/>
          <p:cNvCxnSpPr>
            <a:stCxn id="646" idx="0"/>
            <a:endCxn id="650" idx="0"/>
          </p:cNvCxnSpPr>
          <p:nvPr/>
        </p:nvCxnSpPr>
        <p:spPr>
          <a:xfrm>
            <a:off x="5144760" y="3013905"/>
            <a:ext cx="3003551" cy="1"/>
          </a:xfrm>
          <a:prstGeom prst="straightConnector1">
            <a:avLst/>
          </a:prstGeom>
          <a:ln w="25400">
            <a:solidFill>
              <a:srgbClr val="FFFFFF"/>
            </a:solidFill>
            <a:miter lim="400000"/>
          </a:ln>
        </p:spPr>
      </p:cxnSp>
      <p:cxnSp>
        <p:nvCxnSpPr>
          <p:cNvPr id="655" name="Connection Line"/>
          <p:cNvCxnSpPr>
            <a:stCxn id="650" idx="0"/>
            <a:endCxn id="646" idx="0"/>
          </p:cNvCxnSpPr>
          <p:nvPr/>
        </p:nvCxnSpPr>
        <p:spPr>
          <a:xfrm flipH="1">
            <a:off x="5144760" y="3013905"/>
            <a:ext cx="3003551" cy="1"/>
          </a:xfrm>
          <a:prstGeom prst="straightConnector1">
            <a:avLst/>
          </a:prstGeom>
          <a:ln w="25400">
            <a:solidFill>
              <a:srgbClr val="FFFFFF"/>
            </a:solidFill>
            <a:miter lim="400000"/>
          </a:ln>
        </p:spPr>
      </p:cxnSp>
      <p:cxnSp>
        <p:nvCxnSpPr>
          <p:cNvPr id="656" name="Connection Line"/>
          <p:cNvCxnSpPr>
            <a:stCxn id="647" idx="0"/>
            <a:endCxn id="651" idx="0"/>
          </p:cNvCxnSpPr>
          <p:nvPr/>
        </p:nvCxnSpPr>
        <p:spPr>
          <a:xfrm>
            <a:off x="5144760" y="5858880"/>
            <a:ext cx="3003551" cy="1"/>
          </a:xfrm>
          <a:prstGeom prst="straightConnector1">
            <a:avLst/>
          </a:prstGeom>
          <a:ln w="25400">
            <a:solidFill>
              <a:srgbClr val="FFFFFF"/>
            </a:solidFill>
            <a:miter lim="400000"/>
          </a:ln>
        </p:spPr>
      </p:cxnSp>
      <p:cxnSp>
        <p:nvCxnSpPr>
          <p:cNvPr id="657" name="Connection Line"/>
          <p:cNvCxnSpPr>
            <a:stCxn id="651" idx="0"/>
            <a:endCxn id="647" idx="0"/>
          </p:cNvCxnSpPr>
          <p:nvPr/>
        </p:nvCxnSpPr>
        <p:spPr>
          <a:xfrm flipH="1">
            <a:off x="5144760" y="5858880"/>
            <a:ext cx="3003551" cy="1"/>
          </a:xfrm>
          <a:prstGeom prst="straightConnector1">
            <a:avLst/>
          </a:prstGeom>
          <a:ln w="25400">
            <a:solidFill>
              <a:srgbClr val="FFFFFF"/>
            </a:solidFill>
            <a:miter lim="400000"/>
          </a:ln>
        </p:spPr>
      </p:cxnSp>
      <p:cxnSp>
        <p:nvCxnSpPr>
          <p:cNvPr id="658" name="Connection Line"/>
          <p:cNvCxnSpPr>
            <a:stCxn id="647" idx="0"/>
            <a:endCxn id="650" idx="0"/>
          </p:cNvCxnSpPr>
          <p:nvPr/>
        </p:nvCxnSpPr>
        <p:spPr>
          <a:xfrm flipV="1">
            <a:off x="5144760" y="3013905"/>
            <a:ext cx="3003551" cy="2844976"/>
          </a:xfrm>
          <a:prstGeom prst="straightConnector1">
            <a:avLst/>
          </a:prstGeom>
          <a:ln w="25400">
            <a:solidFill>
              <a:srgbClr val="FFFFFF"/>
            </a:solidFill>
            <a:miter lim="400000"/>
          </a:ln>
        </p:spPr>
      </p:cxnSp>
      <p:cxnSp>
        <p:nvCxnSpPr>
          <p:cNvPr id="659" name="Connection Line"/>
          <p:cNvCxnSpPr>
            <a:stCxn id="650" idx="0"/>
            <a:endCxn id="647" idx="0"/>
          </p:cNvCxnSpPr>
          <p:nvPr/>
        </p:nvCxnSpPr>
        <p:spPr>
          <a:xfrm flipH="1">
            <a:off x="5144760" y="3013905"/>
            <a:ext cx="3003551" cy="2844976"/>
          </a:xfrm>
          <a:prstGeom prst="straightConnector1">
            <a:avLst/>
          </a:prstGeom>
          <a:ln w="25400">
            <a:solidFill>
              <a:srgbClr val="FFFFFF"/>
            </a:solidFill>
            <a:miter lim="400000"/>
          </a:ln>
        </p:spPr>
      </p:cxnSp>
      <p:cxnSp>
        <p:nvCxnSpPr>
          <p:cNvPr id="660" name="Connection Line"/>
          <p:cNvCxnSpPr>
            <a:stCxn id="646" idx="0"/>
            <a:endCxn id="651" idx="0"/>
          </p:cNvCxnSpPr>
          <p:nvPr/>
        </p:nvCxnSpPr>
        <p:spPr>
          <a:xfrm>
            <a:off x="5144760" y="3013905"/>
            <a:ext cx="3003551" cy="2844976"/>
          </a:xfrm>
          <a:prstGeom prst="straightConnector1">
            <a:avLst/>
          </a:prstGeom>
          <a:ln w="25400">
            <a:solidFill>
              <a:srgbClr val="FFFFFF"/>
            </a:solidFill>
            <a:miter lim="400000"/>
          </a:ln>
        </p:spPr>
      </p:cxnSp>
      <p:cxnSp>
        <p:nvCxnSpPr>
          <p:cNvPr id="661" name="Connection Line"/>
          <p:cNvCxnSpPr>
            <a:stCxn id="651" idx="0"/>
            <a:endCxn id="646" idx="0"/>
          </p:cNvCxnSpPr>
          <p:nvPr/>
        </p:nvCxnSpPr>
        <p:spPr>
          <a:xfrm flipH="1" flipV="1">
            <a:off x="5144760" y="3013905"/>
            <a:ext cx="3003551" cy="2844976"/>
          </a:xfrm>
          <a:prstGeom prst="straightConnector1">
            <a:avLst/>
          </a:prstGeom>
          <a:ln w="38100">
            <a:solidFill>
              <a:schemeClr val="accent4">
                <a:hueOff val="106148"/>
                <a:satOff val="34622"/>
                <a:lumOff val="22651"/>
              </a:schemeClr>
            </a:solidFill>
            <a:miter lim="400000"/>
          </a:ln>
        </p:spPr>
      </p:cxnSp>
      <p:sp>
        <p:nvSpPr>
          <p:cNvPr id="662" name="Line"/>
          <p:cNvSpPr/>
          <p:nvPr/>
        </p:nvSpPr>
        <p:spPr>
          <a:xfrm flipV="1">
            <a:off x="7653065" y="3086946"/>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3" name="Line"/>
          <p:cNvSpPr/>
          <p:nvPr/>
        </p:nvSpPr>
        <p:spPr>
          <a:xfrm flipH="1">
            <a:off x="5475325" y="2923181"/>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4" name="Line"/>
          <p:cNvSpPr/>
          <p:nvPr/>
        </p:nvSpPr>
        <p:spPr>
          <a:xfrm flipV="1">
            <a:off x="7824404" y="3289742"/>
            <a:ext cx="91170"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Line"/>
          <p:cNvSpPr/>
          <p:nvPr/>
        </p:nvSpPr>
        <p:spPr>
          <a:xfrm flipH="1" flipV="1">
            <a:off x="5435898" y="3191317"/>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6" name="Line"/>
          <p:cNvSpPr/>
          <p:nvPr/>
        </p:nvSpPr>
        <p:spPr>
          <a:xfrm flipH="1" flipV="1">
            <a:off x="5207299" y="3356417"/>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7" name="Line"/>
          <p:cNvSpPr/>
          <p:nvPr/>
        </p:nvSpPr>
        <p:spPr>
          <a:xfrm>
            <a:off x="5057776" y="5368798"/>
            <a:ext cx="11721" cy="1424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8" name="Line"/>
          <p:cNvSpPr/>
          <p:nvPr/>
        </p:nvSpPr>
        <p:spPr>
          <a:xfrm flipH="1">
            <a:off x="5358421" y="5469717"/>
            <a:ext cx="94644" cy="1187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9" name="Line"/>
          <p:cNvSpPr/>
          <p:nvPr/>
        </p:nvSpPr>
        <p:spPr>
          <a:xfrm>
            <a:off x="7721732" y="5557170"/>
            <a:ext cx="175661" cy="138669"/>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0" name="Line"/>
          <p:cNvSpPr/>
          <p:nvPr/>
        </p:nvSpPr>
        <p:spPr>
          <a:xfrm flipV="1">
            <a:off x="7642246" y="5919953"/>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1" name="Line"/>
          <p:cNvSpPr/>
          <p:nvPr/>
        </p:nvSpPr>
        <p:spPr>
          <a:xfrm flipH="1">
            <a:off x="5504472" y="5812769"/>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2" name="Line"/>
          <p:cNvSpPr/>
          <p:nvPr/>
        </p:nvSpPr>
        <p:spPr>
          <a:xfrm>
            <a:off x="8061173" y="5367883"/>
            <a:ext cx="24575" cy="12979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3" name="Line"/>
          <p:cNvSpPr/>
          <p:nvPr/>
        </p:nvSpPr>
        <p:spPr>
          <a:xfrm flipH="1" flipV="1">
            <a:off x="8219097" y="3360903"/>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4" name="0"/>
          <p:cNvSpPr/>
          <p:nvPr/>
        </p:nvSpPr>
        <p:spPr>
          <a:xfrm>
            <a:off x="214435" y="2607335"/>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675" name="2"/>
          <p:cNvSpPr/>
          <p:nvPr/>
        </p:nvSpPr>
        <p:spPr>
          <a:xfrm>
            <a:off x="214435" y="545231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676" name="Connection Line"/>
          <p:cNvCxnSpPr>
            <a:stCxn id="675" idx="0"/>
            <a:endCxn id="674" idx="0"/>
          </p:cNvCxnSpPr>
          <p:nvPr/>
        </p:nvCxnSpPr>
        <p:spPr>
          <a:xfrm flipV="1">
            <a:off x="628328" y="3021229"/>
            <a:ext cx="1" cy="2844976"/>
          </a:xfrm>
          <a:prstGeom prst="straightConnector1">
            <a:avLst/>
          </a:prstGeom>
          <a:ln w="38100">
            <a:solidFill>
              <a:srgbClr val="FFFFFF"/>
            </a:solidFill>
            <a:miter lim="400000"/>
          </a:ln>
        </p:spPr>
      </p:cxnSp>
      <p:cxnSp>
        <p:nvCxnSpPr>
          <p:cNvPr id="677" name="Connection Line"/>
          <p:cNvCxnSpPr>
            <a:stCxn id="674" idx="0"/>
            <a:endCxn id="675" idx="0"/>
          </p:cNvCxnSpPr>
          <p:nvPr/>
        </p:nvCxnSpPr>
        <p:spPr>
          <a:xfrm>
            <a:off x="628328" y="3021229"/>
            <a:ext cx="1" cy="2844976"/>
          </a:xfrm>
          <a:prstGeom prst="straightConnector1">
            <a:avLst/>
          </a:prstGeom>
          <a:ln w="38100">
            <a:solidFill>
              <a:srgbClr val="FFFFFF"/>
            </a:solidFill>
            <a:miter lim="400000"/>
          </a:ln>
        </p:spPr>
      </p:cxnSp>
      <p:sp>
        <p:nvSpPr>
          <p:cNvPr id="678" name="1"/>
          <p:cNvSpPr/>
          <p:nvPr/>
        </p:nvSpPr>
        <p:spPr>
          <a:xfrm>
            <a:off x="3217985" y="2607335"/>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679" name="3"/>
          <p:cNvSpPr/>
          <p:nvPr/>
        </p:nvSpPr>
        <p:spPr>
          <a:xfrm>
            <a:off x="3217985" y="545231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680" name="Connection Line"/>
          <p:cNvCxnSpPr>
            <a:stCxn id="679" idx="0"/>
            <a:endCxn id="678" idx="0"/>
          </p:cNvCxnSpPr>
          <p:nvPr/>
        </p:nvCxnSpPr>
        <p:spPr>
          <a:xfrm flipV="1">
            <a:off x="3631878" y="3021229"/>
            <a:ext cx="1" cy="2844976"/>
          </a:xfrm>
          <a:prstGeom prst="straightConnector1">
            <a:avLst/>
          </a:prstGeom>
          <a:ln w="38100">
            <a:solidFill>
              <a:srgbClr val="FFFFFF"/>
            </a:solidFill>
            <a:miter lim="400000"/>
          </a:ln>
        </p:spPr>
      </p:cxnSp>
      <p:cxnSp>
        <p:nvCxnSpPr>
          <p:cNvPr id="681" name="Connection Line"/>
          <p:cNvCxnSpPr>
            <a:stCxn id="678" idx="0"/>
            <a:endCxn id="679" idx="0"/>
          </p:cNvCxnSpPr>
          <p:nvPr/>
        </p:nvCxnSpPr>
        <p:spPr>
          <a:xfrm>
            <a:off x="3631878" y="3021229"/>
            <a:ext cx="1" cy="2844976"/>
          </a:xfrm>
          <a:prstGeom prst="straightConnector1">
            <a:avLst/>
          </a:prstGeom>
          <a:ln w="38100">
            <a:solidFill>
              <a:srgbClr val="FFFFFF"/>
            </a:solidFill>
            <a:miter lim="400000"/>
          </a:ln>
        </p:spPr>
      </p:cxnSp>
      <p:cxnSp>
        <p:nvCxnSpPr>
          <p:cNvPr id="682" name="Connection Line"/>
          <p:cNvCxnSpPr>
            <a:stCxn id="674" idx="0"/>
            <a:endCxn id="678" idx="0"/>
          </p:cNvCxnSpPr>
          <p:nvPr/>
        </p:nvCxnSpPr>
        <p:spPr>
          <a:xfrm>
            <a:off x="628328" y="3021229"/>
            <a:ext cx="3003551" cy="1"/>
          </a:xfrm>
          <a:prstGeom prst="straightConnector1">
            <a:avLst/>
          </a:prstGeom>
          <a:ln w="25400">
            <a:solidFill>
              <a:srgbClr val="FFFFFF"/>
            </a:solidFill>
            <a:miter lim="400000"/>
          </a:ln>
        </p:spPr>
      </p:cxnSp>
      <p:cxnSp>
        <p:nvCxnSpPr>
          <p:cNvPr id="683" name="Connection Line"/>
          <p:cNvCxnSpPr>
            <a:stCxn id="678" idx="0"/>
            <a:endCxn id="674" idx="0"/>
          </p:cNvCxnSpPr>
          <p:nvPr/>
        </p:nvCxnSpPr>
        <p:spPr>
          <a:xfrm flipH="1">
            <a:off x="628328" y="3021229"/>
            <a:ext cx="3003551" cy="1"/>
          </a:xfrm>
          <a:prstGeom prst="straightConnector1">
            <a:avLst/>
          </a:prstGeom>
          <a:ln w="38100">
            <a:solidFill>
              <a:schemeClr val="accent4">
                <a:hueOff val="106148"/>
                <a:satOff val="34622"/>
                <a:lumOff val="22651"/>
              </a:schemeClr>
            </a:solidFill>
            <a:miter lim="400000"/>
          </a:ln>
        </p:spPr>
      </p:cxnSp>
      <p:cxnSp>
        <p:nvCxnSpPr>
          <p:cNvPr id="684" name="Connection Line"/>
          <p:cNvCxnSpPr>
            <a:stCxn id="675" idx="0"/>
            <a:endCxn id="679" idx="0"/>
          </p:cNvCxnSpPr>
          <p:nvPr/>
        </p:nvCxnSpPr>
        <p:spPr>
          <a:xfrm>
            <a:off x="628328" y="5866204"/>
            <a:ext cx="3003551" cy="1"/>
          </a:xfrm>
          <a:prstGeom prst="straightConnector1">
            <a:avLst/>
          </a:prstGeom>
          <a:ln w="25400">
            <a:solidFill>
              <a:srgbClr val="FFFFFF"/>
            </a:solidFill>
            <a:miter lim="400000"/>
          </a:ln>
        </p:spPr>
      </p:cxnSp>
      <p:cxnSp>
        <p:nvCxnSpPr>
          <p:cNvPr id="685" name="Connection Line"/>
          <p:cNvCxnSpPr>
            <a:stCxn id="679" idx="0"/>
            <a:endCxn id="675" idx="0"/>
          </p:cNvCxnSpPr>
          <p:nvPr/>
        </p:nvCxnSpPr>
        <p:spPr>
          <a:xfrm flipH="1">
            <a:off x="628328" y="5866204"/>
            <a:ext cx="3003551" cy="1"/>
          </a:xfrm>
          <a:prstGeom prst="straightConnector1">
            <a:avLst/>
          </a:prstGeom>
          <a:ln w="25400">
            <a:solidFill>
              <a:srgbClr val="FFFFFF"/>
            </a:solidFill>
            <a:miter lim="400000"/>
          </a:ln>
        </p:spPr>
      </p:cxnSp>
      <p:cxnSp>
        <p:nvCxnSpPr>
          <p:cNvPr id="686" name="Connection Line"/>
          <p:cNvCxnSpPr>
            <a:stCxn id="675" idx="0"/>
            <a:endCxn id="678" idx="0"/>
          </p:cNvCxnSpPr>
          <p:nvPr/>
        </p:nvCxnSpPr>
        <p:spPr>
          <a:xfrm flipV="1">
            <a:off x="628328" y="3021229"/>
            <a:ext cx="3003551" cy="2844976"/>
          </a:xfrm>
          <a:prstGeom prst="straightConnector1">
            <a:avLst/>
          </a:prstGeom>
          <a:ln w="25400">
            <a:solidFill>
              <a:srgbClr val="FFFFFF"/>
            </a:solidFill>
            <a:miter lim="400000"/>
          </a:ln>
        </p:spPr>
      </p:cxnSp>
      <p:cxnSp>
        <p:nvCxnSpPr>
          <p:cNvPr id="687" name="Connection Line"/>
          <p:cNvCxnSpPr>
            <a:stCxn id="678" idx="0"/>
            <a:endCxn id="675" idx="0"/>
          </p:cNvCxnSpPr>
          <p:nvPr/>
        </p:nvCxnSpPr>
        <p:spPr>
          <a:xfrm flipH="1">
            <a:off x="628328" y="3021229"/>
            <a:ext cx="3003551" cy="2844976"/>
          </a:xfrm>
          <a:prstGeom prst="straightConnector1">
            <a:avLst/>
          </a:prstGeom>
          <a:ln w="25400">
            <a:solidFill>
              <a:srgbClr val="FFFFFF"/>
            </a:solidFill>
            <a:miter lim="400000"/>
          </a:ln>
        </p:spPr>
      </p:cxnSp>
      <p:cxnSp>
        <p:nvCxnSpPr>
          <p:cNvPr id="688" name="Connection Line"/>
          <p:cNvCxnSpPr>
            <a:stCxn id="674" idx="0"/>
            <a:endCxn id="679" idx="0"/>
          </p:cNvCxnSpPr>
          <p:nvPr/>
        </p:nvCxnSpPr>
        <p:spPr>
          <a:xfrm>
            <a:off x="628328" y="3021229"/>
            <a:ext cx="3003551" cy="2844976"/>
          </a:xfrm>
          <a:prstGeom prst="straightConnector1">
            <a:avLst/>
          </a:prstGeom>
          <a:ln w="25400">
            <a:solidFill>
              <a:srgbClr val="FFFFFF"/>
            </a:solidFill>
            <a:miter lim="400000"/>
          </a:ln>
        </p:spPr>
      </p:cxnSp>
      <p:cxnSp>
        <p:nvCxnSpPr>
          <p:cNvPr id="689" name="Connection Line"/>
          <p:cNvCxnSpPr>
            <a:stCxn id="679" idx="0"/>
            <a:endCxn id="674" idx="0"/>
          </p:cNvCxnSpPr>
          <p:nvPr/>
        </p:nvCxnSpPr>
        <p:spPr>
          <a:xfrm flipH="1" flipV="1">
            <a:off x="628328" y="3021229"/>
            <a:ext cx="3003551" cy="2844976"/>
          </a:xfrm>
          <a:prstGeom prst="straightConnector1">
            <a:avLst/>
          </a:prstGeom>
          <a:ln w="25400">
            <a:solidFill>
              <a:srgbClr val="FFFFFF"/>
            </a:solidFill>
            <a:miter lim="400000"/>
          </a:ln>
        </p:spPr>
      </p:cxnSp>
      <p:sp>
        <p:nvSpPr>
          <p:cNvPr id="690" name="Line"/>
          <p:cNvSpPr/>
          <p:nvPr/>
        </p:nvSpPr>
        <p:spPr>
          <a:xfrm flipV="1">
            <a:off x="3110816" y="3087443"/>
            <a:ext cx="222265" cy="60244"/>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1" name="Line"/>
          <p:cNvSpPr/>
          <p:nvPr/>
        </p:nvSpPr>
        <p:spPr>
          <a:xfrm flipH="1">
            <a:off x="958893" y="2930505"/>
            <a:ext cx="145630"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2" name="Line"/>
          <p:cNvSpPr/>
          <p:nvPr/>
        </p:nvSpPr>
        <p:spPr>
          <a:xfrm flipV="1">
            <a:off x="3307972" y="3297066"/>
            <a:ext cx="91171"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3" name="Line"/>
          <p:cNvSpPr/>
          <p:nvPr/>
        </p:nvSpPr>
        <p:spPr>
          <a:xfrm flipH="1" flipV="1">
            <a:off x="919467" y="3198641"/>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4" name="Line"/>
          <p:cNvSpPr/>
          <p:nvPr/>
        </p:nvSpPr>
        <p:spPr>
          <a:xfrm flipH="1" flipV="1">
            <a:off x="690867" y="3363741"/>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5" name="Line"/>
          <p:cNvSpPr/>
          <p:nvPr/>
        </p:nvSpPr>
        <p:spPr>
          <a:xfrm>
            <a:off x="541344" y="5376121"/>
            <a:ext cx="11722" cy="14240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6" name="Line"/>
          <p:cNvSpPr/>
          <p:nvPr/>
        </p:nvSpPr>
        <p:spPr>
          <a:xfrm flipH="1">
            <a:off x="841990" y="5477040"/>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7" name="Line"/>
          <p:cNvSpPr/>
          <p:nvPr/>
        </p:nvSpPr>
        <p:spPr>
          <a:xfrm>
            <a:off x="3205301" y="5564494"/>
            <a:ext cx="138589"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8" name="Line"/>
          <p:cNvSpPr/>
          <p:nvPr/>
        </p:nvSpPr>
        <p:spPr>
          <a:xfrm flipV="1">
            <a:off x="3125814" y="5927277"/>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99" name="Line"/>
          <p:cNvSpPr/>
          <p:nvPr/>
        </p:nvSpPr>
        <p:spPr>
          <a:xfrm flipH="1">
            <a:off x="988040" y="5820093"/>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0" name="Line"/>
          <p:cNvSpPr/>
          <p:nvPr/>
        </p:nvSpPr>
        <p:spPr>
          <a:xfrm>
            <a:off x="3544741" y="5375206"/>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1" name="Line"/>
          <p:cNvSpPr/>
          <p:nvPr/>
        </p:nvSpPr>
        <p:spPr>
          <a:xfrm flipH="1" flipV="1">
            <a:off x="3702665" y="3368227"/>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02" name="0"/>
          <p:cNvSpPr/>
          <p:nvPr/>
        </p:nvSpPr>
        <p:spPr>
          <a:xfrm>
            <a:off x="9083202" y="2607335"/>
            <a:ext cx="827788" cy="827788"/>
          </a:xfrm>
          <a:prstGeom prst="ellipse">
            <a:avLst/>
          </a:prstGeom>
          <a:solidFill>
            <a:srgbClr val="A1EF68"/>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0</a:t>
            </a:r>
          </a:p>
        </p:txBody>
      </p:sp>
      <p:sp>
        <p:nvSpPr>
          <p:cNvPr id="703" name="2"/>
          <p:cNvSpPr/>
          <p:nvPr/>
        </p:nvSpPr>
        <p:spPr>
          <a:xfrm>
            <a:off x="9083202" y="5452310"/>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2</a:t>
            </a:r>
          </a:p>
        </p:txBody>
      </p:sp>
      <p:cxnSp>
        <p:nvCxnSpPr>
          <p:cNvPr id="704" name="Connection Line"/>
          <p:cNvCxnSpPr>
            <a:stCxn id="703" idx="0"/>
            <a:endCxn id="702" idx="0"/>
          </p:cNvCxnSpPr>
          <p:nvPr/>
        </p:nvCxnSpPr>
        <p:spPr>
          <a:xfrm flipV="1">
            <a:off x="9497096" y="3021229"/>
            <a:ext cx="1" cy="2844976"/>
          </a:xfrm>
          <a:prstGeom prst="straightConnector1">
            <a:avLst/>
          </a:prstGeom>
          <a:ln w="38100">
            <a:solidFill>
              <a:schemeClr val="accent4">
                <a:hueOff val="106148"/>
                <a:satOff val="34622"/>
                <a:lumOff val="22651"/>
              </a:schemeClr>
            </a:solidFill>
            <a:miter lim="400000"/>
          </a:ln>
        </p:spPr>
      </p:cxnSp>
      <p:cxnSp>
        <p:nvCxnSpPr>
          <p:cNvPr id="705" name="Connection Line"/>
          <p:cNvCxnSpPr>
            <a:stCxn id="702" idx="0"/>
            <a:endCxn id="703" idx="0"/>
          </p:cNvCxnSpPr>
          <p:nvPr/>
        </p:nvCxnSpPr>
        <p:spPr>
          <a:xfrm>
            <a:off x="9497096" y="3021229"/>
            <a:ext cx="1" cy="2844976"/>
          </a:xfrm>
          <a:prstGeom prst="straightConnector1">
            <a:avLst/>
          </a:prstGeom>
          <a:ln w="38100">
            <a:solidFill>
              <a:srgbClr val="FFFFFF"/>
            </a:solidFill>
            <a:miter lim="400000"/>
          </a:ln>
        </p:spPr>
      </p:cxnSp>
      <p:sp>
        <p:nvSpPr>
          <p:cNvPr id="706" name="1"/>
          <p:cNvSpPr/>
          <p:nvPr/>
        </p:nvSpPr>
        <p:spPr>
          <a:xfrm>
            <a:off x="12086752" y="2607335"/>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1</a:t>
            </a:r>
          </a:p>
        </p:txBody>
      </p:sp>
      <p:sp>
        <p:nvSpPr>
          <p:cNvPr id="707" name="3"/>
          <p:cNvSpPr/>
          <p:nvPr/>
        </p:nvSpPr>
        <p:spPr>
          <a:xfrm>
            <a:off x="12086752" y="5452310"/>
            <a:ext cx="827788" cy="827788"/>
          </a:xfrm>
          <a:prstGeom prst="ellipse">
            <a:avLst/>
          </a:prstGeom>
          <a:solidFill>
            <a:srgbClr val="9FA7B5"/>
          </a:solid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3</a:t>
            </a:r>
          </a:p>
        </p:txBody>
      </p:sp>
      <p:cxnSp>
        <p:nvCxnSpPr>
          <p:cNvPr id="708" name="Connection Line"/>
          <p:cNvCxnSpPr>
            <a:stCxn id="707" idx="0"/>
            <a:endCxn id="706" idx="0"/>
          </p:cNvCxnSpPr>
          <p:nvPr/>
        </p:nvCxnSpPr>
        <p:spPr>
          <a:xfrm flipV="1">
            <a:off x="12500646" y="3021229"/>
            <a:ext cx="1" cy="2844976"/>
          </a:xfrm>
          <a:prstGeom prst="straightConnector1">
            <a:avLst/>
          </a:prstGeom>
          <a:ln w="38100">
            <a:solidFill>
              <a:srgbClr val="FFFFFF"/>
            </a:solidFill>
            <a:miter lim="400000"/>
          </a:ln>
        </p:spPr>
      </p:cxnSp>
      <p:cxnSp>
        <p:nvCxnSpPr>
          <p:cNvPr id="709" name="Connection Line"/>
          <p:cNvCxnSpPr>
            <a:stCxn id="706" idx="0"/>
            <a:endCxn id="707" idx="0"/>
          </p:cNvCxnSpPr>
          <p:nvPr/>
        </p:nvCxnSpPr>
        <p:spPr>
          <a:xfrm>
            <a:off x="12500646" y="3021229"/>
            <a:ext cx="1" cy="2844976"/>
          </a:xfrm>
          <a:prstGeom prst="straightConnector1">
            <a:avLst/>
          </a:prstGeom>
          <a:ln w="38100">
            <a:solidFill>
              <a:srgbClr val="FFFFFF"/>
            </a:solidFill>
            <a:miter lim="400000"/>
          </a:ln>
        </p:spPr>
      </p:cxnSp>
      <p:cxnSp>
        <p:nvCxnSpPr>
          <p:cNvPr id="710" name="Connection Line"/>
          <p:cNvCxnSpPr>
            <a:stCxn id="702" idx="0"/>
            <a:endCxn id="706" idx="0"/>
          </p:cNvCxnSpPr>
          <p:nvPr/>
        </p:nvCxnSpPr>
        <p:spPr>
          <a:xfrm>
            <a:off x="9497096" y="3021229"/>
            <a:ext cx="3003551" cy="1"/>
          </a:xfrm>
          <a:prstGeom prst="straightConnector1">
            <a:avLst/>
          </a:prstGeom>
          <a:ln w="25400">
            <a:solidFill>
              <a:srgbClr val="FFFFFF"/>
            </a:solidFill>
            <a:miter lim="400000"/>
          </a:ln>
        </p:spPr>
      </p:cxnSp>
      <p:cxnSp>
        <p:nvCxnSpPr>
          <p:cNvPr id="711" name="Connection Line"/>
          <p:cNvCxnSpPr>
            <a:stCxn id="706" idx="0"/>
            <a:endCxn id="702" idx="0"/>
          </p:cNvCxnSpPr>
          <p:nvPr/>
        </p:nvCxnSpPr>
        <p:spPr>
          <a:xfrm flipH="1">
            <a:off x="9497096" y="3021229"/>
            <a:ext cx="3003551" cy="1"/>
          </a:xfrm>
          <a:prstGeom prst="straightConnector1">
            <a:avLst/>
          </a:prstGeom>
          <a:ln w="25400">
            <a:solidFill>
              <a:srgbClr val="FFFFFF"/>
            </a:solidFill>
            <a:miter lim="400000"/>
          </a:ln>
        </p:spPr>
      </p:cxnSp>
      <p:cxnSp>
        <p:nvCxnSpPr>
          <p:cNvPr id="712" name="Connection Line"/>
          <p:cNvCxnSpPr>
            <a:stCxn id="703" idx="0"/>
            <a:endCxn id="707" idx="0"/>
          </p:cNvCxnSpPr>
          <p:nvPr/>
        </p:nvCxnSpPr>
        <p:spPr>
          <a:xfrm>
            <a:off x="9497096" y="5866204"/>
            <a:ext cx="3003551" cy="1"/>
          </a:xfrm>
          <a:prstGeom prst="straightConnector1">
            <a:avLst/>
          </a:prstGeom>
          <a:ln w="25400">
            <a:solidFill>
              <a:srgbClr val="FFFFFF"/>
            </a:solidFill>
            <a:miter lim="400000"/>
          </a:ln>
        </p:spPr>
      </p:cxnSp>
      <p:cxnSp>
        <p:nvCxnSpPr>
          <p:cNvPr id="713" name="Connection Line"/>
          <p:cNvCxnSpPr>
            <a:stCxn id="707" idx="0"/>
            <a:endCxn id="703" idx="0"/>
          </p:cNvCxnSpPr>
          <p:nvPr/>
        </p:nvCxnSpPr>
        <p:spPr>
          <a:xfrm flipH="1">
            <a:off x="9497096" y="5866204"/>
            <a:ext cx="3003551" cy="1"/>
          </a:xfrm>
          <a:prstGeom prst="straightConnector1">
            <a:avLst/>
          </a:prstGeom>
          <a:ln w="25400">
            <a:solidFill>
              <a:srgbClr val="FFFFFF"/>
            </a:solidFill>
            <a:miter lim="400000"/>
          </a:ln>
        </p:spPr>
      </p:cxnSp>
      <p:cxnSp>
        <p:nvCxnSpPr>
          <p:cNvPr id="714" name="Connection Line"/>
          <p:cNvCxnSpPr>
            <a:stCxn id="703" idx="0"/>
            <a:endCxn id="706" idx="0"/>
          </p:cNvCxnSpPr>
          <p:nvPr/>
        </p:nvCxnSpPr>
        <p:spPr>
          <a:xfrm flipV="1">
            <a:off x="9497096" y="3021229"/>
            <a:ext cx="3003551" cy="2844976"/>
          </a:xfrm>
          <a:prstGeom prst="straightConnector1">
            <a:avLst/>
          </a:prstGeom>
          <a:ln w="25400">
            <a:solidFill>
              <a:srgbClr val="FFFFFF"/>
            </a:solidFill>
            <a:miter lim="400000"/>
          </a:ln>
        </p:spPr>
      </p:cxnSp>
      <p:cxnSp>
        <p:nvCxnSpPr>
          <p:cNvPr id="715" name="Connection Line"/>
          <p:cNvCxnSpPr>
            <a:stCxn id="706" idx="0"/>
            <a:endCxn id="703" idx="0"/>
          </p:cNvCxnSpPr>
          <p:nvPr/>
        </p:nvCxnSpPr>
        <p:spPr>
          <a:xfrm flipH="1">
            <a:off x="9497096" y="3021229"/>
            <a:ext cx="3003551" cy="2844976"/>
          </a:xfrm>
          <a:prstGeom prst="straightConnector1">
            <a:avLst/>
          </a:prstGeom>
          <a:ln w="25400">
            <a:solidFill>
              <a:srgbClr val="FFFFFF"/>
            </a:solidFill>
            <a:miter lim="400000"/>
          </a:ln>
        </p:spPr>
      </p:cxnSp>
      <p:cxnSp>
        <p:nvCxnSpPr>
          <p:cNvPr id="716" name="Connection Line"/>
          <p:cNvCxnSpPr>
            <a:stCxn id="702" idx="0"/>
            <a:endCxn id="707" idx="0"/>
          </p:cNvCxnSpPr>
          <p:nvPr/>
        </p:nvCxnSpPr>
        <p:spPr>
          <a:xfrm>
            <a:off x="9497096" y="3021229"/>
            <a:ext cx="3003551" cy="2844976"/>
          </a:xfrm>
          <a:prstGeom prst="straightConnector1">
            <a:avLst/>
          </a:prstGeom>
          <a:ln w="25400">
            <a:solidFill>
              <a:srgbClr val="FFFFFF"/>
            </a:solidFill>
            <a:miter lim="400000"/>
          </a:ln>
        </p:spPr>
      </p:cxnSp>
      <p:cxnSp>
        <p:nvCxnSpPr>
          <p:cNvPr id="717" name="Connection Line"/>
          <p:cNvCxnSpPr>
            <a:stCxn id="707" idx="0"/>
            <a:endCxn id="702" idx="0"/>
          </p:cNvCxnSpPr>
          <p:nvPr/>
        </p:nvCxnSpPr>
        <p:spPr>
          <a:xfrm flipH="1" flipV="1">
            <a:off x="9497096" y="3021229"/>
            <a:ext cx="3003551" cy="2844976"/>
          </a:xfrm>
          <a:prstGeom prst="straightConnector1">
            <a:avLst/>
          </a:prstGeom>
          <a:ln w="25400">
            <a:solidFill>
              <a:srgbClr val="FFFFFF"/>
            </a:solidFill>
            <a:miter lim="400000"/>
          </a:ln>
        </p:spPr>
      </p:cxnSp>
      <p:sp>
        <p:nvSpPr>
          <p:cNvPr id="718" name="Line"/>
          <p:cNvSpPr/>
          <p:nvPr/>
        </p:nvSpPr>
        <p:spPr>
          <a:xfrm flipV="1">
            <a:off x="12005401" y="3094270"/>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9" name="Line"/>
          <p:cNvSpPr/>
          <p:nvPr/>
        </p:nvSpPr>
        <p:spPr>
          <a:xfrm flipH="1">
            <a:off x="9827661" y="2930505"/>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0" name="Line"/>
          <p:cNvSpPr/>
          <p:nvPr/>
        </p:nvSpPr>
        <p:spPr>
          <a:xfrm flipV="1">
            <a:off x="12176740" y="3297066"/>
            <a:ext cx="91170" cy="10968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1" name="Line"/>
          <p:cNvSpPr/>
          <p:nvPr/>
        </p:nvSpPr>
        <p:spPr>
          <a:xfrm flipH="1" flipV="1">
            <a:off x="9788234" y="3198641"/>
            <a:ext cx="110494"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2" name="Line"/>
          <p:cNvSpPr/>
          <p:nvPr/>
        </p:nvSpPr>
        <p:spPr>
          <a:xfrm flipH="1" flipV="1">
            <a:off x="9559635" y="3363741"/>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3" name="Line"/>
          <p:cNvSpPr/>
          <p:nvPr/>
        </p:nvSpPr>
        <p:spPr>
          <a:xfrm>
            <a:off x="9385075" y="5296302"/>
            <a:ext cx="36077" cy="236694"/>
          </a:xfrm>
          <a:prstGeom prst="line">
            <a:avLst/>
          </a:prstGeom>
          <a:ln w="38100">
            <a:solidFill>
              <a:schemeClr val="accent4">
                <a:hueOff val="106148"/>
                <a:satOff val="34622"/>
                <a:lumOff val="22651"/>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4" name="Line"/>
          <p:cNvSpPr/>
          <p:nvPr/>
        </p:nvSpPr>
        <p:spPr>
          <a:xfrm flipH="1">
            <a:off x="9710757" y="5477040"/>
            <a:ext cx="94643"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5" name="Line"/>
          <p:cNvSpPr/>
          <p:nvPr/>
        </p:nvSpPr>
        <p:spPr>
          <a:xfrm>
            <a:off x="12074068" y="5564494"/>
            <a:ext cx="138590"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6" name="Line"/>
          <p:cNvSpPr/>
          <p:nvPr/>
        </p:nvSpPr>
        <p:spPr>
          <a:xfrm flipV="1">
            <a:off x="11994582" y="5927277"/>
            <a:ext cx="151401"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7" name="Line"/>
          <p:cNvSpPr/>
          <p:nvPr/>
        </p:nvSpPr>
        <p:spPr>
          <a:xfrm flipH="1">
            <a:off x="9856808" y="5820093"/>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8" name="Line"/>
          <p:cNvSpPr/>
          <p:nvPr/>
        </p:nvSpPr>
        <p:spPr>
          <a:xfrm>
            <a:off x="12413509" y="5375206"/>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9" name="Line"/>
          <p:cNvSpPr/>
          <p:nvPr/>
        </p:nvSpPr>
        <p:spPr>
          <a:xfrm flipH="1" flipV="1">
            <a:off x="12571433" y="3368227"/>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0" name="State…"/>
          <p:cNvSpPr txBox="1"/>
          <p:nvPr/>
        </p:nvSpPr>
        <p:spPr>
          <a:xfrm>
            <a:off x="90260" y="7036424"/>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0011</a:t>
            </a:r>
            <a:r>
              <a:rPr baseline="-5999"/>
              <a:t>2</a:t>
            </a:r>
            <a:r>
              <a:t> = 3</a:t>
            </a:r>
          </a:p>
          <a:p>
            <a:pPr>
              <a:defRPr sz="2400"/>
            </a:pPr>
            <a:r>
              <a:t>Last node: 1</a:t>
            </a:r>
          </a:p>
        </p:txBody>
      </p:sp>
      <p:sp>
        <p:nvSpPr>
          <p:cNvPr id="731" name="State…"/>
          <p:cNvSpPr txBox="1"/>
          <p:nvPr/>
        </p:nvSpPr>
        <p:spPr>
          <a:xfrm>
            <a:off x="4551777" y="7019977"/>
            <a:ext cx="4090244"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1001</a:t>
            </a:r>
            <a:r>
              <a:rPr baseline="-5999"/>
              <a:t>2</a:t>
            </a:r>
            <a:r>
              <a:t> = 9</a:t>
            </a:r>
          </a:p>
          <a:p>
            <a:pPr>
              <a:defRPr sz="2400"/>
            </a:pPr>
            <a:r>
              <a:t>Last node: 3</a:t>
            </a:r>
          </a:p>
        </p:txBody>
      </p:sp>
      <p:sp>
        <p:nvSpPr>
          <p:cNvPr id="732" name="State…"/>
          <p:cNvSpPr txBox="1"/>
          <p:nvPr/>
        </p:nvSpPr>
        <p:spPr>
          <a:xfrm>
            <a:off x="8791885" y="7019977"/>
            <a:ext cx="4090245"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b="1" sz="2400" u="sng"/>
            </a:pPr>
            <a:r>
              <a:t>State</a:t>
            </a:r>
          </a:p>
          <a:p>
            <a:pPr>
              <a:defRPr sz="2400"/>
            </a:pPr>
            <a:r>
              <a:t>Binary rep: 0101</a:t>
            </a:r>
            <a:r>
              <a:rPr baseline="-5999"/>
              <a:t>2</a:t>
            </a:r>
            <a:r>
              <a:t> = 5</a:t>
            </a:r>
          </a:p>
          <a:p>
            <a:pPr>
              <a:defRPr sz="2400"/>
            </a:pPr>
            <a:r>
              <a:t>Last node: 2</a:t>
            </a:r>
          </a:p>
        </p:txBody>
      </p:sp>
      <p:sp>
        <p:nvSpPr>
          <p:cNvPr id="733" name="Rectangle"/>
          <p:cNvSpPr/>
          <p:nvPr/>
        </p:nvSpPr>
        <p:spPr>
          <a:xfrm>
            <a:off x="186260" y="7061824"/>
            <a:ext cx="3898243" cy="1268639"/>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734" name="Rectangle"/>
          <p:cNvSpPr/>
          <p:nvPr/>
        </p:nvSpPr>
        <p:spPr>
          <a:xfrm>
            <a:off x="4647777" y="7061824"/>
            <a:ext cx="3898243" cy="1268639"/>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735" name="Rectangle"/>
          <p:cNvSpPr/>
          <p:nvPr/>
        </p:nvSpPr>
        <p:spPr>
          <a:xfrm>
            <a:off x="8887886" y="7061824"/>
            <a:ext cx="3898243" cy="1268639"/>
          </a:xfrm>
          <a:prstGeom prst="rect">
            <a:avLst/>
          </a:prstGeom>
          <a:ln w="50800">
            <a:solidFill>
              <a:schemeClr val="accent5">
                <a:hueOff val="208339"/>
                <a:satOff val="26892"/>
                <a:lumOff val="38486"/>
              </a:schemeClr>
            </a:solidFill>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
        <p:nvSpPr>
          <p:cNvPr id="736" name="Circle"/>
          <p:cNvSpPr/>
          <p:nvPr/>
        </p:nvSpPr>
        <p:spPr>
          <a:xfrm>
            <a:off x="2133535" y="602718"/>
            <a:ext cx="827788" cy="827788"/>
          </a:xfrm>
          <a:prstGeom prst="ellipse">
            <a:avLst/>
          </a:prstGeom>
          <a:solidFill>
            <a:srgbClr val="A1EF68"/>
          </a:solidFill>
          <a:ln w="12700">
            <a:miter lim="400000"/>
          </a:ln>
        </p:spPr>
        <p:txBody>
          <a:bodyPr lIns="50800" tIns="50800" rIns="50800" bIns="50800" anchor="ctr">
            <a:normAutofit fontScale="100000" lnSpcReduction="0"/>
          </a:bodyPr>
          <a:lstStyle/>
          <a:p>
            <a:pPr>
              <a:defRPr b="1">
                <a:latin typeface="Helvetica"/>
                <a:ea typeface="Helvetica"/>
                <a:cs typeface="Helvetica"/>
                <a:sym typeface="Helvetica"/>
              </a:defRPr>
            </a:pPr>
          </a:p>
        </p:txBody>
      </p:sp>
      <p:sp>
        <p:nvSpPr>
          <p:cNvPr id="737" name="Node S"/>
          <p:cNvSpPr txBox="1"/>
          <p:nvPr/>
        </p:nvSpPr>
        <p:spPr>
          <a:xfrm>
            <a:off x="3136436" y="745912"/>
            <a:ext cx="176584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S</a:t>
            </a:r>
          </a:p>
        </p:txBody>
      </p:sp>
      <p:sp>
        <p:nvSpPr>
          <p:cNvPr id="738" name="Node i"/>
          <p:cNvSpPr txBox="1"/>
          <p:nvPr/>
        </p:nvSpPr>
        <p:spPr>
          <a:xfrm>
            <a:off x="9105418" y="745912"/>
            <a:ext cx="17658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Node i</a:t>
            </a:r>
          </a:p>
        </p:txBody>
      </p:sp>
      <p:sp>
        <p:nvSpPr>
          <p:cNvPr id="739" name="Circle"/>
          <p:cNvSpPr/>
          <p:nvPr/>
        </p:nvSpPr>
        <p:spPr>
          <a:xfrm>
            <a:off x="8061221" y="602718"/>
            <a:ext cx="827788" cy="827788"/>
          </a:xfrm>
          <a:prstGeom prst="ellipse">
            <a:avLst/>
          </a:prstGeom>
          <a:blipFill>
            <a:blip r:embed="rId2"/>
          </a:blipFill>
          <a:ln w="12700">
            <a:miter lim="400000"/>
          </a:ln>
        </p:spPr>
        <p:txBody>
          <a:bodyPr lIns="50800" tIns="50800" rIns="50800" bIns="50800" anchor="ctr">
            <a:normAutofit fontScale="100000" lnSpcReduction="0"/>
          </a:bodyPr>
          <a:lstStyle/>
          <a:p>
            <a:pPr>
              <a:defRPr b="1">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 Initializes the memo table by caching…"/>
          <p:cNvSpPr txBox="1"/>
          <p:nvPr/>
        </p:nvSpPr>
        <p:spPr>
          <a:xfrm>
            <a:off x="620526" y="1181099"/>
            <a:ext cx="12314264" cy="739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Initializes the memo table by caching </a:t>
            </a:r>
          </a:p>
          <a:p>
            <a:pPr algn="l">
              <a:defRPr>
                <a:solidFill>
                  <a:schemeClr val="accent1">
                    <a:hueOff val="-136794"/>
                    <a:satOff val="-2150"/>
                    <a:lumOff val="15693"/>
                  </a:schemeClr>
                </a:solidFill>
              </a:defRPr>
            </a:pPr>
            <a:r>
              <a:t># the optimal solution from the start</a:t>
            </a:r>
          </a:p>
          <a:p>
            <a:pPr algn="l">
              <a:defRPr>
                <a:solidFill>
                  <a:schemeClr val="accent1">
                    <a:hueOff val="-136794"/>
                    <a:satOff val="-2150"/>
                    <a:lumOff val="15693"/>
                  </a:schemeClr>
                </a:solidFill>
              </a:defRPr>
            </a:pPr>
            <a:r>
              <a:t># node to every other node.</a:t>
            </a:r>
          </a:p>
          <a:p>
            <a:pPr algn="l"/>
            <a:r>
              <a:rPr b="1">
                <a:solidFill>
                  <a:schemeClr val="accent5">
                    <a:hueOff val="208339"/>
                    <a:satOff val="26892"/>
                    <a:lumOff val="38486"/>
                  </a:schemeClr>
                </a:solidFill>
              </a:rPr>
              <a:t>function</a:t>
            </a:r>
            <a:r>
              <a:t> </a:t>
            </a:r>
            <a:r>
              <a:rPr b="1"/>
              <a:t>setup</a:t>
            </a:r>
            <a:r>
              <a:t>(m, memo, S, N):</a:t>
            </a:r>
          </a:p>
          <a:p>
            <a:pPr lvl="2" algn="l"/>
          </a:p>
          <a:p>
            <a:pPr lvl="2" algn="l"/>
            <a:r>
              <a:rPr b="1">
                <a:solidFill>
                  <a:schemeClr val="accent5">
                    <a:hueOff val="208339"/>
                    <a:satOff val="26892"/>
                    <a:lumOff val="38486"/>
                  </a:schemeClr>
                </a:solidFill>
              </a:rPr>
              <a:t>for</a:t>
            </a:r>
            <a:r>
              <a:t> (i = 0; i &lt; N; i = i + 1):</a:t>
            </a:r>
          </a:p>
          <a:p>
            <a:pPr lvl="4" algn="l"/>
          </a:p>
          <a:p>
            <a:pPr lvl="4" algn="l"/>
            <a:r>
              <a:rPr b="1">
                <a:solidFill>
                  <a:schemeClr val="accent5">
                    <a:hueOff val="208339"/>
                    <a:satOff val="26892"/>
                    <a:lumOff val="38486"/>
                  </a:schemeClr>
                </a:solidFill>
              </a:rPr>
              <a:t>if</a:t>
            </a:r>
            <a:r>
              <a:t> i == S: </a:t>
            </a:r>
            <a:r>
              <a:rPr b="1">
                <a:solidFill>
                  <a:schemeClr val="accent5">
                    <a:hueOff val="208339"/>
                    <a:satOff val="26892"/>
                    <a:lumOff val="38486"/>
                  </a:schemeClr>
                </a:solidFill>
              </a:rPr>
              <a:t>continue</a:t>
            </a:r>
          </a:p>
          <a:p>
            <a:pPr lvl="4" algn="l"/>
          </a:p>
          <a:p>
            <a:pPr lvl="4" algn="l">
              <a:defRPr>
                <a:solidFill>
                  <a:schemeClr val="accent1">
                    <a:hueOff val="-136794"/>
                    <a:satOff val="-2150"/>
                    <a:lumOff val="15693"/>
                  </a:schemeClr>
                </a:solidFill>
              </a:defRPr>
            </a:pPr>
            <a:r>
              <a:t># Store the optimal value from node S </a:t>
            </a:r>
          </a:p>
          <a:p>
            <a:pPr lvl="4" algn="l">
              <a:defRPr>
                <a:solidFill>
                  <a:schemeClr val="accent1">
                    <a:hueOff val="-136794"/>
                    <a:satOff val="-2150"/>
                    <a:lumOff val="15693"/>
                  </a:schemeClr>
                </a:solidFill>
              </a:defRPr>
            </a:pPr>
            <a:r>
              <a:t># to each node i (this is given</a:t>
            </a:r>
            <a:r>
              <a:t> as input</a:t>
            </a:r>
          </a:p>
          <a:p>
            <a:pPr lvl="4" algn="l">
              <a:defRPr>
                <a:solidFill>
                  <a:schemeClr val="accent1">
                    <a:hueOff val="-136794"/>
                    <a:satOff val="-2150"/>
                    <a:lumOff val="15693"/>
                  </a:schemeClr>
                </a:solidFill>
              </a:defRPr>
            </a:pPr>
            <a:r>
              <a:t># in the adjacency matrix m).</a:t>
            </a:r>
            <a:br/>
            <a:r>
              <a:rPr>
                <a:solidFill>
                  <a:srgbClr val="FFFFFF"/>
                </a:solidFill>
              </a:rPr>
              <a:t>memo[i][1 &lt;&lt; S | 1 &lt;&lt; i] = m[S][i]</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3"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
        <p:nvSpPr>
          <p:cNvPr id="744" name="Rectangle"/>
          <p:cNvSpPr/>
          <p:nvPr/>
        </p:nvSpPr>
        <p:spPr>
          <a:xfrm>
            <a:off x="730464" y="5832284"/>
            <a:ext cx="5500572" cy="573959"/>
          </a:xfrm>
          <a:prstGeom prst="rect">
            <a:avLst/>
          </a:prstGeom>
          <a:ln w="50800">
            <a:solidFill>
              <a:srgbClr val="FF4027"/>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6" name="function solve(m, memo, S, N):…"/>
          <p:cNvSpPr txBox="1"/>
          <p:nvPr/>
        </p:nvSpPr>
        <p:spPr>
          <a:xfrm>
            <a:off x="521518" y="215899"/>
            <a:ext cx="11961764" cy="932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800"/>
            </a:pPr>
            <a:r>
              <a:rPr b="1">
                <a:solidFill>
                  <a:schemeClr val="accent5">
                    <a:hueOff val="208339"/>
                    <a:satOff val="26892"/>
                    <a:lumOff val="38486"/>
                  </a:schemeClr>
                </a:solidFill>
              </a:rPr>
              <a:t>function</a:t>
            </a:r>
            <a:r>
              <a:t> </a:t>
            </a:r>
            <a:r>
              <a:rPr b="1"/>
              <a:t>solve</a:t>
            </a:r>
            <a:r>
              <a:t>(m, memo, S, N):</a:t>
            </a:r>
          </a:p>
          <a:p>
            <a:pPr lvl="1" algn="l">
              <a:defRPr sz="2800"/>
            </a:pPr>
            <a:r>
              <a:rPr b="1">
                <a:solidFill>
                  <a:schemeClr val="accent5">
                    <a:hueOff val="208339"/>
                    <a:satOff val="26892"/>
                    <a:lumOff val="38486"/>
                  </a:schemeClr>
                </a:solidFill>
              </a:rPr>
              <a:t>for</a:t>
            </a:r>
            <a:r>
              <a:t> (r = 3; r &lt;= N; r++):</a:t>
            </a:r>
          </a:p>
          <a:p>
            <a:pPr lvl="1" algn="l">
              <a:defRPr sz="2800">
                <a:solidFill>
                  <a:schemeClr val="accent1">
                    <a:hueOff val="-136794"/>
                    <a:satOff val="-2150"/>
                    <a:lumOff val="15693"/>
                  </a:schemeClr>
                </a:solidFill>
              </a:defRPr>
            </a:pPr>
            <a:r>
              <a:t> # The combinations function generates all bit sets</a:t>
            </a:r>
          </a:p>
          <a:p>
            <a:pPr lvl="1" algn="l">
              <a:defRPr sz="2800">
                <a:solidFill>
                  <a:schemeClr val="accent1">
                    <a:hueOff val="-136794"/>
                    <a:satOff val="-2150"/>
                    <a:lumOff val="15693"/>
                  </a:schemeClr>
                </a:solidFill>
              </a:defRPr>
            </a:pPr>
            <a:r>
              <a:t> # of size N with r bits set to 1. For example, </a:t>
            </a:r>
          </a:p>
          <a:p>
            <a:pPr lvl="1" algn="l">
              <a:defRPr sz="2800">
                <a:solidFill>
                  <a:schemeClr val="accent1">
                    <a:hueOff val="-136794"/>
                    <a:satOff val="-2150"/>
                    <a:lumOff val="15693"/>
                  </a:schemeClr>
                </a:solidFill>
              </a:defRPr>
            </a:pPr>
            <a:r>
              <a:t> # combinations(3, 4) = {0111</a:t>
            </a:r>
            <a:r>
              <a:rPr baseline="-5999"/>
              <a:t>2</a:t>
            </a:r>
            <a:r>
              <a:t>, 1011</a:t>
            </a:r>
            <a:r>
              <a:rPr baseline="-5999"/>
              <a:t>2</a:t>
            </a:r>
            <a:r>
              <a:t>, 1101</a:t>
            </a:r>
            <a:r>
              <a:rPr baseline="-5999"/>
              <a:t>2</a:t>
            </a:r>
            <a:r>
              <a:t>, 1110</a:t>
            </a:r>
            <a:r>
              <a:rPr baseline="-5999"/>
              <a:t>2</a:t>
            </a:r>
            <a:r>
              <a:t>}</a:t>
            </a:r>
          </a:p>
          <a:p>
            <a:pPr lvl="2" algn="l">
              <a:defRPr sz="2800"/>
            </a:pPr>
            <a:r>
              <a:rPr b="1">
                <a:solidFill>
                  <a:schemeClr val="accent5">
                    <a:hueOff val="208339"/>
                    <a:satOff val="26892"/>
                    <a:lumOff val="38486"/>
                  </a:schemeClr>
                </a:solidFill>
              </a:rPr>
              <a:t>for</a:t>
            </a:r>
            <a:r>
              <a:t> subset </a:t>
            </a:r>
            <a:r>
              <a:rPr b="1">
                <a:solidFill>
                  <a:schemeClr val="accent5">
                    <a:hueOff val="208339"/>
                    <a:satOff val="26892"/>
                    <a:lumOff val="38486"/>
                  </a:schemeClr>
                </a:solidFill>
              </a:rPr>
              <a:t>in</a:t>
            </a:r>
            <a:r>
              <a:t> </a:t>
            </a:r>
            <a:r>
              <a:rPr b="1">
                <a:solidFill>
                  <a:schemeClr val="accent4">
                    <a:hueOff val="106148"/>
                    <a:satOff val="34622"/>
                    <a:lumOff val="22651"/>
                  </a:schemeClr>
                </a:solidFill>
              </a:rPr>
              <a:t>combinations</a:t>
            </a:r>
            <a:r>
              <a:t>(r, N):</a:t>
            </a:r>
          </a:p>
          <a:p>
            <a:pPr lvl="3" algn="l">
              <a:defRPr sz="2800"/>
            </a:pPr>
            <a:r>
              <a:rPr b="1">
                <a:solidFill>
                  <a:schemeClr val="accent5">
                    <a:hueOff val="208339"/>
                    <a:satOff val="26892"/>
                    <a:lumOff val="38486"/>
                  </a:schemeClr>
                </a:solidFill>
              </a:rPr>
              <a:t>if</a:t>
            </a:r>
            <a:r>
              <a:t> </a:t>
            </a:r>
            <a:r>
              <a:rPr b="1">
                <a:solidFill>
                  <a:schemeClr val="accent4">
                    <a:hueOff val="106148"/>
                    <a:satOff val="34622"/>
                    <a:lumOff val="22651"/>
                  </a:schemeClr>
                </a:solidFill>
              </a:rPr>
              <a:t>notIn</a:t>
            </a:r>
            <a:r>
              <a:t>(S, subset): </a:t>
            </a:r>
            <a:r>
              <a:rPr b="1">
                <a:solidFill>
                  <a:schemeClr val="accent5">
                    <a:hueOff val="208339"/>
                    <a:satOff val="26892"/>
                    <a:lumOff val="38486"/>
                  </a:schemeClr>
                </a:solidFill>
              </a:rPr>
              <a:t>continue</a:t>
            </a:r>
          </a:p>
          <a:p>
            <a:pPr lvl="3" algn="l">
              <a:defRPr sz="2800"/>
            </a:pPr>
            <a:r>
              <a:rPr b="1">
                <a:solidFill>
                  <a:schemeClr val="accent5">
                    <a:hueOff val="208339"/>
                    <a:satOff val="26892"/>
                    <a:lumOff val="38486"/>
                  </a:schemeClr>
                </a:solidFill>
              </a:rPr>
              <a:t>for </a:t>
            </a:r>
            <a:r>
              <a:t>(next = 0; next &lt; N; next = next + 1):</a:t>
            </a:r>
          </a:p>
          <a:p>
            <a:pPr lvl="4" algn="l">
              <a:defRPr sz="2800"/>
            </a:pPr>
            <a:r>
              <a:rPr b="1">
                <a:solidFill>
                  <a:schemeClr val="accent5">
                    <a:hueOff val="208339"/>
                    <a:satOff val="26892"/>
                    <a:lumOff val="38486"/>
                  </a:schemeClr>
                </a:solidFill>
              </a:rPr>
              <a:t>if</a:t>
            </a:r>
            <a:r>
              <a:t> next == S </a:t>
            </a:r>
            <a:r>
              <a:t>||</a:t>
            </a:r>
            <a:r>
              <a:t> </a:t>
            </a:r>
            <a:r>
              <a:rPr b="1">
                <a:solidFill>
                  <a:schemeClr val="accent4">
                    <a:hueOff val="106148"/>
                    <a:satOff val="34622"/>
                    <a:lumOff val="22651"/>
                  </a:schemeClr>
                </a:solidFill>
              </a:rPr>
              <a:t>notIn</a:t>
            </a:r>
            <a:r>
              <a:t>(next, subset): </a:t>
            </a:r>
            <a:r>
              <a:rPr b="1">
                <a:solidFill>
                  <a:schemeClr val="accent5">
                    <a:hueOff val="208339"/>
                    <a:satOff val="26892"/>
                    <a:lumOff val="38486"/>
                  </a:schemeClr>
                </a:solidFill>
              </a:rPr>
              <a:t>continue</a:t>
            </a:r>
          </a:p>
          <a:p>
            <a:pPr lvl="4" algn="l">
              <a:defRPr sz="2800">
                <a:solidFill>
                  <a:schemeClr val="accent1">
                    <a:hueOff val="-136794"/>
                    <a:satOff val="-2150"/>
                    <a:lumOff val="15693"/>
                  </a:schemeClr>
                </a:solidFill>
              </a:defRPr>
            </a:pPr>
            <a:r>
              <a:t># The subset state without the next node</a:t>
            </a:r>
          </a:p>
          <a:p>
            <a:pPr lvl="4" algn="l">
              <a:defRPr sz="2800"/>
            </a:pPr>
            <a:r>
              <a:t>state = subset ^ (1 &lt;&lt; next)</a:t>
            </a:r>
          </a:p>
          <a:p>
            <a:pPr lvl="4" algn="l">
              <a:defRPr sz="2800"/>
            </a:pPr>
            <a:r>
              <a:t>minDist = +∞</a:t>
            </a:r>
          </a:p>
          <a:p>
            <a:pPr lvl="4" algn="l">
              <a:defRPr sz="2800">
                <a:solidFill>
                  <a:schemeClr val="accent1">
                    <a:hueOff val="-136794"/>
                    <a:satOff val="-2150"/>
                    <a:lumOff val="15693"/>
                  </a:schemeClr>
                </a:solidFill>
              </a:defRPr>
            </a:pPr>
            <a:r>
              <a:t># ‘e’ is short for end node.</a:t>
            </a:r>
          </a:p>
          <a:p>
            <a:pPr lvl="4" algn="l">
              <a:defRPr sz="2800"/>
            </a:pPr>
            <a:r>
              <a:rPr b="1">
                <a:solidFill>
                  <a:schemeClr val="accent5">
                    <a:hueOff val="208339"/>
                    <a:satOff val="26892"/>
                    <a:lumOff val="38486"/>
                  </a:schemeClr>
                </a:solidFill>
              </a:rPr>
              <a:t>for </a:t>
            </a:r>
            <a:r>
              <a:t>(e = 0; e &lt; N; e = e + 1):</a:t>
            </a:r>
          </a:p>
          <a:p>
            <a:pPr lvl="5" algn="l">
              <a:defRPr sz="2800"/>
            </a:pPr>
            <a:r>
              <a:rPr b="1">
                <a:solidFill>
                  <a:schemeClr val="accent5">
                    <a:hueOff val="208339"/>
                    <a:satOff val="26892"/>
                    <a:lumOff val="38486"/>
                  </a:schemeClr>
                </a:solidFill>
              </a:rPr>
              <a:t>if</a:t>
            </a:r>
            <a:r>
              <a:t> e == S </a:t>
            </a:r>
            <a:r>
              <a:t>||</a:t>
            </a:r>
            <a:r>
              <a:t> e == next </a:t>
            </a:r>
            <a:r>
              <a:t>||</a:t>
            </a:r>
            <a:r>
              <a:t> </a:t>
            </a:r>
            <a:r>
              <a:rPr b="1">
                <a:solidFill>
                  <a:schemeClr val="accent4">
                    <a:hueOff val="106148"/>
                    <a:satOff val="34622"/>
                    <a:lumOff val="22651"/>
                  </a:schemeClr>
                </a:solidFill>
              </a:rPr>
              <a:t>notIn</a:t>
            </a:r>
            <a:r>
              <a:t>(</a:t>
            </a:r>
            <a:r>
              <a:t>e, subset)):</a:t>
            </a:r>
          </a:p>
          <a:p>
            <a:pPr lvl="6" algn="l">
              <a:defRPr sz="2800"/>
            </a:pPr>
            <a:r>
              <a:rPr b="1">
                <a:solidFill>
                  <a:schemeClr val="accent5">
                    <a:hueOff val="208339"/>
                    <a:satOff val="26892"/>
                    <a:lumOff val="38486"/>
                  </a:schemeClr>
                </a:solidFill>
              </a:rPr>
              <a:t>continue</a:t>
            </a:r>
          </a:p>
          <a:p>
            <a:pPr lvl="5" algn="l">
              <a:defRPr sz="2800"/>
            </a:pPr>
            <a:r>
              <a:t>newDistance = memo[e][state] + m[e][next]</a:t>
            </a:r>
          </a:p>
          <a:p>
            <a:pPr lvl="5" algn="l">
              <a:defRPr sz="2800"/>
            </a:pPr>
            <a:r>
              <a:rPr b="1">
                <a:solidFill>
                  <a:schemeClr val="accent5">
                    <a:hueOff val="208339"/>
                    <a:satOff val="26892"/>
                    <a:lumOff val="38486"/>
                  </a:schemeClr>
                </a:solidFill>
              </a:rPr>
              <a:t>if</a:t>
            </a:r>
            <a:r>
              <a:t> (newDistance &lt; minDist): minDist = newDistance</a:t>
            </a:r>
          </a:p>
          <a:p>
            <a:pPr lvl="4" algn="l">
              <a:defRPr sz="2800"/>
            </a:pPr>
            <a:r>
              <a:t>memo[next][subset] = minDist</a:t>
            </a:r>
          </a:p>
          <a:p>
            <a:pPr algn="l">
              <a:defRPr sz="2800">
                <a:solidFill>
                  <a:schemeClr val="accent1">
                    <a:hueOff val="-136794"/>
                    <a:satOff val="-2150"/>
                    <a:lumOff val="15693"/>
                  </a:schemeClr>
                </a:solidFill>
              </a:defRPr>
            </a:pPr>
            <a:r>
              <a:t># Returns true if the i</a:t>
            </a:r>
            <a:r>
              <a:rPr baseline="31999"/>
              <a:t>th</a:t>
            </a:r>
            <a:r>
              <a:t> bit in ‘subset’ is not set</a:t>
            </a:r>
          </a:p>
          <a:p>
            <a:pPr algn="l">
              <a:defRPr sz="2800"/>
            </a:pPr>
            <a:r>
              <a:rPr b="1">
                <a:solidFill>
                  <a:schemeClr val="accent5">
                    <a:hueOff val="208339"/>
                    <a:satOff val="26892"/>
                    <a:lumOff val="38486"/>
                  </a:schemeClr>
                </a:solidFill>
              </a:rPr>
              <a:t>function</a:t>
            </a:r>
            <a:r>
              <a:t> </a:t>
            </a:r>
            <a:r>
              <a:rPr b="1"/>
              <a:t>notIn</a:t>
            </a:r>
            <a:r>
              <a:t>(i, subset):</a:t>
            </a:r>
          </a:p>
          <a:p>
            <a:pPr lvl="1" algn="l">
              <a:defRPr sz="2800"/>
            </a:pPr>
            <a:r>
              <a:rPr b="1">
                <a:solidFill>
                  <a:schemeClr val="accent5">
                    <a:hueOff val="208339"/>
                    <a:satOff val="26892"/>
                    <a:lumOff val="38486"/>
                  </a:schemeClr>
                </a:solidFill>
              </a:rPr>
              <a:t>return</a:t>
            </a:r>
            <a:r>
              <a:t> ((1 &lt;&lt; i) &amp; subset) == 0</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Rectangle"/>
          <p:cNvSpPr/>
          <p:nvPr/>
        </p:nvSpPr>
        <p:spPr>
          <a:xfrm>
            <a:off x="3927312" y="2343921"/>
            <a:ext cx="3947866" cy="450280"/>
          </a:xfrm>
          <a:prstGeom prst="rect">
            <a:avLst/>
          </a:prstGeom>
          <a:ln w="50800">
            <a:solidFill>
              <a:srgbClr val="FF4027"/>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749" name="function solve(m, memo, S, N):…"/>
          <p:cNvSpPr txBox="1"/>
          <p:nvPr/>
        </p:nvSpPr>
        <p:spPr>
          <a:xfrm>
            <a:off x="521518" y="215899"/>
            <a:ext cx="11961764" cy="932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2800"/>
            </a:pPr>
            <a:r>
              <a:rPr b="1">
                <a:solidFill>
                  <a:schemeClr val="accent5">
                    <a:hueOff val="208339"/>
                    <a:satOff val="26892"/>
                    <a:lumOff val="38486"/>
                  </a:schemeClr>
                </a:solidFill>
              </a:rPr>
              <a:t>function</a:t>
            </a:r>
            <a:r>
              <a:t> </a:t>
            </a:r>
            <a:r>
              <a:rPr b="1"/>
              <a:t>solve</a:t>
            </a:r>
            <a:r>
              <a:t>(m, memo, S, N):</a:t>
            </a:r>
          </a:p>
          <a:p>
            <a:pPr lvl="1" algn="l">
              <a:defRPr sz="2800"/>
            </a:pPr>
            <a:r>
              <a:rPr b="1">
                <a:solidFill>
                  <a:schemeClr val="accent5">
                    <a:hueOff val="208339"/>
                    <a:satOff val="26892"/>
                    <a:lumOff val="38486"/>
                  </a:schemeClr>
                </a:solidFill>
              </a:rPr>
              <a:t>for</a:t>
            </a:r>
            <a:r>
              <a:t> (r = 3; r &lt;= N; r++):</a:t>
            </a:r>
          </a:p>
          <a:p>
            <a:pPr lvl="1" algn="l">
              <a:defRPr sz="2800">
                <a:solidFill>
                  <a:schemeClr val="accent1">
                    <a:hueOff val="-136794"/>
                    <a:satOff val="-2150"/>
                    <a:lumOff val="15693"/>
                  </a:schemeClr>
                </a:solidFill>
              </a:defRPr>
            </a:pPr>
            <a:r>
              <a:t> # The combinations function generates all bit sets</a:t>
            </a:r>
          </a:p>
          <a:p>
            <a:pPr lvl="1" algn="l">
              <a:defRPr sz="2800">
                <a:solidFill>
                  <a:schemeClr val="accent1">
                    <a:hueOff val="-136794"/>
                    <a:satOff val="-2150"/>
                    <a:lumOff val="15693"/>
                  </a:schemeClr>
                </a:solidFill>
              </a:defRPr>
            </a:pPr>
            <a:r>
              <a:t> # of size N with r bits set to 1. For example, </a:t>
            </a:r>
          </a:p>
          <a:p>
            <a:pPr lvl="1" algn="l">
              <a:defRPr sz="2800">
                <a:solidFill>
                  <a:schemeClr val="accent1">
                    <a:hueOff val="-136794"/>
                    <a:satOff val="-2150"/>
                    <a:lumOff val="15693"/>
                  </a:schemeClr>
                </a:solidFill>
              </a:defRPr>
            </a:pPr>
            <a:r>
              <a:t> # combinations(3, 4) = {0111</a:t>
            </a:r>
            <a:r>
              <a:rPr baseline="-5999"/>
              <a:t>2</a:t>
            </a:r>
            <a:r>
              <a:t>, 1011</a:t>
            </a:r>
            <a:r>
              <a:rPr baseline="-5999"/>
              <a:t>2</a:t>
            </a:r>
            <a:r>
              <a:t>, 1101</a:t>
            </a:r>
            <a:r>
              <a:rPr baseline="-5999"/>
              <a:t>2</a:t>
            </a:r>
            <a:r>
              <a:t>, 1110</a:t>
            </a:r>
            <a:r>
              <a:rPr baseline="-5999"/>
              <a:t>2</a:t>
            </a:r>
            <a:r>
              <a:t>}</a:t>
            </a:r>
          </a:p>
          <a:p>
            <a:pPr lvl="2" algn="l">
              <a:defRPr sz="2800"/>
            </a:pPr>
            <a:r>
              <a:rPr b="1">
                <a:solidFill>
                  <a:schemeClr val="accent5">
                    <a:hueOff val="208339"/>
                    <a:satOff val="26892"/>
                    <a:lumOff val="38486"/>
                  </a:schemeClr>
                </a:solidFill>
              </a:rPr>
              <a:t>for</a:t>
            </a:r>
            <a:r>
              <a:t> subset </a:t>
            </a:r>
            <a:r>
              <a:rPr b="1">
                <a:solidFill>
                  <a:schemeClr val="accent5">
                    <a:hueOff val="208339"/>
                    <a:satOff val="26892"/>
                    <a:lumOff val="38486"/>
                  </a:schemeClr>
                </a:solidFill>
              </a:rPr>
              <a:t>in</a:t>
            </a:r>
            <a:r>
              <a:t> </a:t>
            </a:r>
            <a:r>
              <a:rPr b="1">
                <a:solidFill>
                  <a:schemeClr val="accent4">
                    <a:hueOff val="106148"/>
                    <a:satOff val="34622"/>
                    <a:lumOff val="22651"/>
                  </a:schemeClr>
                </a:solidFill>
              </a:rPr>
              <a:t>combinations</a:t>
            </a:r>
            <a:r>
              <a:t>(r, N):</a:t>
            </a:r>
          </a:p>
          <a:p>
            <a:pPr lvl="3" algn="l">
              <a:defRPr sz="2800"/>
            </a:pPr>
            <a:r>
              <a:rPr b="1">
                <a:solidFill>
                  <a:schemeClr val="accent5">
                    <a:hueOff val="208339"/>
                    <a:satOff val="26892"/>
                    <a:lumOff val="38486"/>
                  </a:schemeClr>
                </a:solidFill>
              </a:rPr>
              <a:t>if</a:t>
            </a:r>
            <a:r>
              <a:t> </a:t>
            </a:r>
            <a:r>
              <a:rPr b="1">
                <a:solidFill>
                  <a:schemeClr val="accent4">
                    <a:hueOff val="106148"/>
                    <a:satOff val="34622"/>
                    <a:lumOff val="22651"/>
                  </a:schemeClr>
                </a:solidFill>
              </a:rPr>
              <a:t>notIn</a:t>
            </a:r>
            <a:r>
              <a:t>(S, subset): </a:t>
            </a:r>
            <a:r>
              <a:rPr b="1">
                <a:solidFill>
                  <a:schemeClr val="accent5">
                    <a:hueOff val="208339"/>
                    <a:satOff val="26892"/>
                    <a:lumOff val="38486"/>
                  </a:schemeClr>
                </a:solidFill>
              </a:rPr>
              <a:t>continue</a:t>
            </a:r>
          </a:p>
          <a:p>
            <a:pPr lvl="3" algn="l">
              <a:defRPr sz="2800"/>
            </a:pPr>
            <a:r>
              <a:rPr b="1">
                <a:solidFill>
                  <a:schemeClr val="accent5">
                    <a:hueOff val="208339"/>
                    <a:satOff val="26892"/>
                    <a:lumOff val="38486"/>
                  </a:schemeClr>
                </a:solidFill>
              </a:rPr>
              <a:t>for </a:t>
            </a:r>
            <a:r>
              <a:t>(next = 0; next &lt; N; next = next + 1):</a:t>
            </a:r>
          </a:p>
          <a:p>
            <a:pPr lvl="4" algn="l">
              <a:defRPr sz="2800"/>
            </a:pPr>
            <a:r>
              <a:rPr b="1">
                <a:solidFill>
                  <a:schemeClr val="accent5">
                    <a:hueOff val="208339"/>
                    <a:satOff val="26892"/>
                    <a:lumOff val="38486"/>
                  </a:schemeClr>
                </a:solidFill>
              </a:rPr>
              <a:t>if</a:t>
            </a:r>
            <a:r>
              <a:t> next == S </a:t>
            </a:r>
            <a:r>
              <a:t>||</a:t>
            </a:r>
            <a:r>
              <a:t> </a:t>
            </a:r>
            <a:r>
              <a:rPr b="1">
                <a:solidFill>
                  <a:schemeClr val="accent4">
                    <a:hueOff val="106148"/>
                    <a:satOff val="34622"/>
                    <a:lumOff val="22651"/>
                  </a:schemeClr>
                </a:solidFill>
              </a:rPr>
              <a:t>notIn</a:t>
            </a:r>
            <a:r>
              <a:t>(next, subset): </a:t>
            </a:r>
            <a:r>
              <a:rPr b="1">
                <a:solidFill>
                  <a:schemeClr val="accent5">
                    <a:hueOff val="208339"/>
                    <a:satOff val="26892"/>
                    <a:lumOff val="38486"/>
                  </a:schemeClr>
                </a:solidFill>
              </a:rPr>
              <a:t>continue</a:t>
            </a:r>
          </a:p>
          <a:p>
            <a:pPr lvl="4" algn="l">
              <a:defRPr sz="2800">
                <a:solidFill>
                  <a:schemeClr val="accent1">
                    <a:hueOff val="-136794"/>
                    <a:satOff val="-2150"/>
                    <a:lumOff val="15693"/>
                  </a:schemeClr>
                </a:solidFill>
              </a:defRPr>
            </a:pPr>
            <a:r>
              <a:t># The subset state without the next node</a:t>
            </a:r>
          </a:p>
          <a:p>
            <a:pPr lvl="4" algn="l">
              <a:defRPr sz="2800"/>
            </a:pPr>
            <a:r>
              <a:t>state = subset ^ (1 &lt;&lt; next)</a:t>
            </a:r>
          </a:p>
          <a:p>
            <a:pPr lvl="4" algn="l">
              <a:defRPr sz="2800"/>
            </a:pPr>
            <a:r>
              <a:t>minDist = +∞</a:t>
            </a:r>
          </a:p>
          <a:p>
            <a:pPr lvl="4" algn="l">
              <a:defRPr sz="2800">
                <a:solidFill>
                  <a:schemeClr val="accent1">
                    <a:hueOff val="-136794"/>
                    <a:satOff val="-2150"/>
                    <a:lumOff val="15693"/>
                  </a:schemeClr>
                </a:solidFill>
              </a:defRPr>
            </a:pPr>
            <a:r>
              <a:t># ‘e’ is short for end node.</a:t>
            </a:r>
          </a:p>
          <a:p>
            <a:pPr lvl="4" algn="l">
              <a:defRPr sz="2800"/>
            </a:pPr>
            <a:r>
              <a:rPr b="1">
                <a:solidFill>
                  <a:schemeClr val="accent5">
                    <a:hueOff val="208339"/>
                    <a:satOff val="26892"/>
                    <a:lumOff val="38486"/>
                  </a:schemeClr>
                </a:solidFill>
              </a:rPr>
              <a:t>for </a:t>
            </a:r>
            <a:r>
              <a:t>(e = 0; e &lt; N; e = e + 1):</a:t>
            </a:r>
          </a:p>
          <a:p>
            <a:pPr lvl="5" algn="l">
              <a:defRPr sz="2800"/>
            </a:pPr>
            <a:r>
              <a:rPr b="1">
                <a:solidFill>
                  <a:schemeClr val="accent5">
                    <a:hueOff val="208339"/>
                    <a:satOff val="26892"/>
                    <a:lumOff val="38486"/>
                  </a:schemeClr>
                </a:solidFill>
              </a:rPr>
              <a:t>if</a:t>
            </a:r>
            <a:r>
              <a:t> e == S </a:t>
            </a:r>
            <a:r>
              <a:t>||</a:t>
            </a:r>
            <a:r>
              <a:t> e == next </a:t>
            </a:r>
            <a:r>
              <a:t>||</a:t>
            </a:r>
            <a:r>
              <a:t> </a:t>
            </a:r>
            <a:r>
              <a:rPr b="1">
                <a:solidFill>
                  <a:schemeClr val="accent4">
                    <a:hueOff val="106148"/>
                    <a:satOff val="34622"/>
                    <a:lumOff val="22651"/>
                  </a:schemeClr>
                </a:solidFill>
              </a:rPr>
              <a:t>notIn</a:t>
            </a:r>
            <a:r>
              <a:t>(</a:t>
            </a:r>
            <a:r>
              <a:t>e, subset)):</a:t>
            </a:r>
          </a:p>
          <a:p>
            <a:pPr lvl="6" algn="l">
              <a:defRPr sz="2800"/>
            </a:pPr>
            <a:r>
              <a:rPr b="1">
                <a:solidFill>
                  <a:schemeClr val="accent5">
                    <a:hueOff val="208339"/>
                    <a:satOff val="26892"/>
                    <a:lumOff val="38486"/>
                  </a:schemeClr>
                </a:solidFill>
              </a:rPr>
              <a:t>continue</a:t>
            </a:r>
          </a:p>
          <a:p>
            <a:pPr lvl="5" algn="l">
              <a:defRPr sz="2800"/>
            </a:pPr>
            <a:r>
              <a:t>newDistance = memo[e][state] + m[e][next]</a:t>
            </a:r>
          </a:p>
          <a:p>
            <a:pPr lvl="5" algn="l">
              <a:defRPr sz="2800"/>
            </a:pPr>
            <a:r>
              <a:rPr b="1">
                <a:solidFill>
                  <a:schemeClr val="accent5">
                    <a:hueOff val="208339"/>
                    <a:satOff val="26892"/>
                    <a:lumOff val="38486"/>
                  </a:schemeClr>
                </a:solidFill>
              </a:rPr>
              <a:t>if</a:t>
            </a:r>
            <a:r>
              <a:t> (newDistance &lt; minDist): minDist = newDistance</a:t>
            </a:r>
          </a:p>
          <a:p>
            <a:pPr lvl="4" algn="l">
              <a:defRPr sz="2800"/>
            </a:pPr>
            <a:r>
              <a:t>memo[next][subset] = minDist</a:t>
            </a:r>
          </a:p>
          <a:p>
            <a:pPr algn="l">
              <a:defRPr sz="2800">
                <a:solidFill>
                  <a:schemeClr val="accent1">
                    <a:hueOff val="-136794"/>
                    <a:satOff val="-2150"/>
                    <a:lumOff val="15693"/>
                  </a:schemeClr>
                </a:solidFill>
              </a:defRPr>
            </a:pPr>
            <a:r>
              <a:t># Returns true if the i</a:t>
            </a:r>
            <a:r>
              <a:rPr baseline="31999"/>
              <a:t>th</a:t>
            </a:r>
            <a:r>
              <a:t> bit in ‘subset’ is not set</a:t>
            </a:r>
          </a:p>
          <a:p>
            <a:pPr algn="l">
              <a:defRPr sz="2800"/>
            </a:pPr>
            <a:r>
              <a:rPr b="1">
                <a:solidFill>
                  <a:schemeClr val="accent5">
                    <a:hueOff val="208339"/>
                    <a:satOff val="26892"/>
                    <a:lumOff val="38486"/>
                  </a:schemeClr>
                </a:solidFill>
              </a:rPr>
              <a:t>function</a:t>
            </a:r>
            <a:r>
              <a:t> </a:t>
            </a:r>
            <a:r>
              <a:rPr b="1"/>
              <a:t>notIn</a:t>
            </a:r>
            <a:r>
              <a:t>(i, subset):</a:t>
            </a:r>
          </a:p>
          <a:p>
            <a:pPr lvl="1" algn="l">
              <a:defRPr sz="2800"/>
            </a:pPr>
            <a:r>
              <a:rPr b="1">
                <a:solidFill>
                  <a:schemeClr val="accent5">
                    <a:hueOff val="208339"/>
                    <a:satOff val="26892"/>
                    <a:lumOff val="38486"/>
                  </a:schemeClr>
                </a:solidFill>
              </a:rPr>
              <a:t>return</a:t>
            </a:r>
            <a:r>
              <a:t> ((1 &lt;&lt; i) &amp; subset) == 0</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 Generate all bit sets of size n with r bits set to 1.…"/>
          <p:cNvSpPr txBox="1"/>
          <p:nvPr/>
        </p:nvSpPr>
        <p:spPr>
          <a:xfrm>
            <a:off x="301384" y="215899"/>
            <a:ext cx="12402031" cy="932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2800">
                <a:solidFill>
                  <a:schemeClr val="accent1">
                    <a:hueOff val="-136794"/>
                    <a:satOff val="-2150"/>
                    <a:lumOff val="15693"/>
                  </a:schemeClr>
                </a:solidFill>
              </a:defRPr>
            </a:pPr>
            <a:r>
              <a:t># Generate all bit sets of size n with r bits set to 1.</a:t>
            </a:r>
          </a:p>
          <a:p>
            <a:pPr algn="l">
              <a:defRPr sz="2800"/>
            </a:pPr>
            <a:r>
              <a:rPr b="1">
                <a:solidFill>
                  <a:schemeClr val="accent5">
                    <a:hueOff val="208339"/>
                    <a:satOff val="26892"/>
                    <a:lumOff val="38486"/>
                  </a:schemeClr>
                </a:solidFill>
              </a:rPr>
              <a:t>function</a:t>
            </a:r>
            <a:r>
              <a:t> </a:t>
            </a:r>
            <a:r>
              <a:rPr b="1"/>
              <a:t>combinations</a:t>
            </a:r>
            <a:r>
              <a:t>(r, n):</a:t>
            </a:r>
          </a:p>
          <a:p>
            <a:pPr lvl="2" algn="l">
              <a:defRPr sz="2800"/>
            </a:pPr>
            <a:r>
              <a:t>subsets = []</a:t>
            </a:r>
          </a:p>
          <a:p>
            <a:pPr lvl="2" algn="l">
              <a:defRPr sz="2800"/>
            </a:pPr>
            <a:r>
              <a:rPr b="1">
                <a:solidFill>
                  <a:schemeClr val="accent4">
                    <a:hueOff val="106148"/>
                    <a:satOff val="34622"/>
                    <a:lumOff val="22651"/>
                  </a:schemeClr>
                </a:solidFill>
              </a:rPr>
              <a:t>combinations</a:t>
            </a:r>
            <a:r>
              <a:t>(0, 0, r, n, subsets)</a:t>
            </a:r>
          </a:p>
          <a:p>
            <a:pPr lvl="2" algn="l">
              <a:defRPr sz="2800"/>
            </a:pPr>
            <a:r>
              <a:rPr b="1">
                <a:solidFill>
                  <a:schemeClr val="accent5">
                    <a:hueOff val="208339"/>
                    <a:satOff val="26892"/>
                    <a:lumOff val="38486"/>
                  </a:schemeClr>
                </a:solidFill>
              </a:rPr>
              <a:t>return</a:t>
            </a:r>
            <a:r>
              <a:t> subsets</a:t>
            </a:r>
          </a:p>
          <a:p>
            <a:pPr algn="l">
              <a:defRPr sz="2800"/>
            </a:pPr>
          </a:p>
          <a:p>
            <a:pPr algn="l">
              <a:defRPr sz="2800">
                <a:solidFill>
                  <a:schemeClr val="accent1">
                    <a:hueOff val="-136794"/>
                    <a:satOff val="-2150"/>
                    <a:lumOff val="15693"/>
                  </a:schemeClr>
                </a:solidFill>
              </a:defRPr>
            </a:pPr>
            <a:r>
              <a:t># Recursive method to generate bit sets.</a:t>
            </a:r>
          </a:p>
          <a:p>
            <a:pPr algn="l">
              <a:defRPr sz="2800"/>
            </a:pPr>
            <a:r>
              <a:rPr b="1">
                <a:solidFill>
                  <a:schemeClr val="accent5">
                    <a:hueOff val="208339"/>
                    <a:satOff val="26892"/>
                    <a:lumOff val="38486"/>
                  </a:schemeClr>
                </a:solidFill>
              </a:rPr>
              <a:t>function</a:t>
            </a:r>
            <a:r>
              <a:t> </a:t>
            </a:r>
            <a:r>
              <a:rPr b="1"/>
              <a:t>combinations</a:t>
            </a:r>
            <a:r>
              <a:t>(set, at, r, n, subsets):</a:t>
            </a:r>
          </a:p>
          <a:p>
            <a:pPr lvl="2" algn="l">
              <a:defRPr sz="2800"/>
            </a:pPr>
            <a:r>
              <a:rPr b="1">
                <a:solidFill>
                  <a:schemeClr val="accent5">
                    <a:hueOff val="208339"/>
                    <a:satOff val="26892"/>
                    <a:lumOff val="38486"/>
                  </a:schemeClr>
                </a:solidFill>
              </a:rPr>
              <a:t>if</a:t>
            </a:r>
            <a:r>
              <a:t> r == 0:</a:t>
            </a:r>
          </a:p>
          <a:p>
            <a:pPr lvl="4" algn="l">
              <a:defRPr sz="2800"/>
            </a:pPr>
            <a:r>
              <a:t>subsets.add(set)</a:t>
            </a:r>
          </a:p>
          <a:p>
            <a:pPr lvl="2" algn="l">
              <a:defRPr sz="2800"/>
            </a:pPr>
            <a:r>
              <a:rPr b="1">
                <a:solidFill>
                  <a:schemeClr val="accent5">
                    <a:hueOff val="208339"/>
                    <a:satOff val="26892"/>
                    <a:lumOff val="38486"/>
                  </a:schemeClr>
                </a:solidFill>
              </a:rPr>
              <a:t>else</a:t>
            </a:r>
            <a:r>
              <a:t>:</a:t>
            </a:r>
          </a:p>
          <a:p>
            <a:pPr lvl="4" algn="l">
              <a:defRPr sz="2800"/>
            </a:pPr>
            <a:r>
              <a:rPr b="1">
                <a:solidFill>
                  <a:schemeClr val="accent5">
                    <a:hueOff val="208339"/>
                    <a:satOff val="26892"/>
                    <a:lumOff val="38486"/>
                  </a:schemeClr>
                </a:solidFill>
              </a:rPr>
              <a:t>for</a:t>
            </a:r>
            <a:r>
              <a:rPr b="1"/>
              <a:t> </a:t>
            </a:r>
            <a:r>
              <a:t>(i = at; i &lt; n; i = i + 1):</a:t>
            </a:r>
          </a:p>
          <a:p>
            <a:pPr lvl="6" algn="l">
              <a:defRPr sz="2800">
                <a:solidFill>
                  <a:schemeClr val="accent1">
                    <a:hueOff val="-136794"/>
                    <a:satOff val="-2150"/>
                    <a:lumOff val="15693"/>
                  </a:schemeClr>
                </a:solidFill>
              </a:defRPr>
            </a:pPr>
            <a:r>
              <a:t># Flip on i</a:t>
            </a:r>
            <a:r>
              <a:rPr baseline="31999"/>
              <a:t>th</a:t>
            </a:r>
            <a:r>
              <a:t> bit</a:t>
            </a:r>
          </a:p>
          <a:p>
            <a:pPr lvl="6" algn="l">
              <a:defRPr sz="2800"/>
            </a:pPr>
            <a:r>
              <a:t>set = set | (1 &lt;&lt; i)</a:t>
            </a:r>
          </a:p>
          <a:p>
            <a:pPr lvl="6" algn="l">
              <a:defRPr sz="2800"/>
            </a:pPr>
          </a:p>
          <a:p>
            <a:pPr lvl="6" algn="l">
              <a:defRPr sz="2800"/>
            </a:pPr>
            <a:r>
              <a:rPr b="1">
                <a:solidFill>
                  <a:schemeClr val="accent4">
                    <a:hueOff val="106148"/>
                    <a:satOff val="34622"/>
                    <a:lumOff val="22651"/>
                  </a:schemeClr>
                </a:solidFill>
              </a:rPr>
              <a:t>combinations</a:t>
            </a:r>
            <a:r>
              <a:t>(set, i + 1, r - 1, n, subsets)</a:t>
            </a:r>
          </a:p>
          <a:p>
            <a:pPr lvl="6" algn="l">
              <a:defRPr sz="2800"/>
            </a:pPr>
          </a:p>
          <a:p>
            <a:pPr lvl="6" algn="l">
              <a:defRPr sz="2800">
                <a:solidFill>
                  <a:schemeClr val="accent1">
                    <a:hueOff val="-136794"/>
                    <a:satOff val="-2150"/>
                    <a:lumOff val="15693"/>
                  </a:schemeClr>
                </a:solidFill>
              </a:defRPr>
            </a:pPr>
            <a:r>
              <a:t># Backtrack and flip off i</a:t>
            </a:r>
            <a:r>
              <a:rPr baseline="31999"/>
              <a:t>th</a:t>
            </a:r>
            <a:r>
              <a:t> bit</a:t>
            </a:r>
          </a:p>
          <a:p>
            <a:pPr lvl="6" algn="l">
              <a:defRPr sz="2800"/>
            </a:pPr>
            <a:r>
              <a:t>set = set &amp; ~(1 &lt;&lt; i)</a:t>
            </a:r>
          </a:p>
          <a:p>
            <a:pPr algn="l">
              <a:defRPr sz="2800"/>
            </a:pPr>
          </a:p>
          <a:p>
            <a:pPr>
              <a:defRPr sz="2800"/>
            </a:pPr>
            <a:r>
              <a:rPr b="1"/>
              <a:t>NOTE:</a:t>
            </a:r>
            <a:r>
              <a:t> For a more detailed explanation on generating</a:t>
            </a:r>
          </a:p>
          <a:p>
            <a:pPr>
              <a:defRPr sz="2800"/>
            </a:pPr>
            <a:r>
              <a:t>combinations see video “Backtracking tutorial: power set”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What is the TSP?"/>
          <p:cNvSpPr txBox="1"/>
          <p:nvPr>
            <p:ph type="title"/>
          </p:nvPr>
        </p:nvSpPr>
        <p:spPr>
          <a:xfrm>
            <a:off x="952500" y="184382"/>
            <a:ext cx="11099800" cy="949983"/>
          </a:xfrm>
          <a:prstGeom prst="rect">
            <a:avLst/>
          </a:prstGeom>
        </p:spPr>
        <p:txBody>
          <a:bodyPr/>
          <a:lstStyle>
            <a:lvl1pPr defTabSz="420624">
              <a:defRPr b="1" sz="5760"/>
            </a:lvl1pPr>
          </a:lstStyle>
          <a:p>
            <a:pPr/>
            <a:r>
              <a:t>What is the TSP?</a:t>
            </a:r>
          </a:p>
        </p:txBody>
      </p:sp>
      <p:sp>
        <p:nvSpPr>
          <p:cNvPr id="126" name="In other words, the problem is: given a complete graph with weighted edges (as an adjacency matrix) what is the Hamiltonian cycle (path that visits every node once) of minimum cost?"/>
          <p:cNvSpPr txBox="1"/>
          <p:nvPr/>
        </p:nvSpPr>
        <p:spPr>
          <a:xfrm>
            <a:off x="602032" y="1231396"/>
            <a:ext cx="1230054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other words, the problem is: given a </a:t>
            </a:r>
            <a:r>
              <a:rPr b="1">
                <a:solidFill>
                  <a:schemeClr val="accent4">
                    <a:hueOff val="106148"/>
                    <a:satOff val="34622"/>
                    <a:lumOff val="22651"/>
                  </a:schemeClr>
                </a:solidFill>
              </a:rPr>
              <a:t>complete graph</a:t>
            </a:r>
            <a:r>
              <a:t> with weighted edges (as an adjacency matrix) what is the </a:t>
            </a:r>
            <a:r>
              <a:rPr b="1">
                <a:solidFill>
                  <a:schemeClr val="accent5">
                    <a:hueOff val="208339"/>
                    <a:satOff val="26892"/>
                    <a:lumOff val="38486"/>
                  </a:schemeClr>
                </a:solidFill>
              </a:rPr>
              <a:t>Hamiltonian</a:t>
            </a:r>
            <a:r>
              <a:rPr b="1">
                <a:solidFill>
                  <a:srgbClr val="D45954"/>
                </a:solidFill>
              </a:rPr>
              <a:t> </a:t>
            </a:r>
            <a:r>
              <a:rPr b="1">
                <a:solidFill>
                  <a:schemeClr val="accent5">
                    <a:hueOff val="208339"/>
                    <a:satOff val="26892"/>
                    <a:lumOff val="38486"/>
                  </a:schemeClr>
                </a:solidFill>
              </a:rPr>
              <a:t>cycle</a:t>
            </a:r>
            <a:r>
              <a:t> (path that visits every node once) of minimum cost?</a:t>
            </a:r>
          </a:p>
        </p:txBody>
      </p:sp>
      <p:graphicFrame>
        <p:nvGraphicFramePr>
          <p:cNvPr id="127" name="Table"/>
          <p:cNvGraphicFramePr/>
          <p:nvPr/>
        </p:nvGraphicFramePr>
        <p:xfrm>
          <a:off x="1193228" y="4424689"/>
          <a:ext cx="4247981" cy="41473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58820"/>
                <a:gridCol w="1058820"/>
                <a:gridCol w="1058820"/>
                <a:gridCol w="1058820"/>
              </a:tblGrid>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28" name="Line"/>
          <p:cNvSpPr/>
          <p:nvPr/>
        </p:nvSpPr>
        <p:spPr>
          <a:xfrm flipV="1">
            <a:off x="1405671" y="4681102"/>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 name="Line"/>
          <p:cNvSpPr/>
          <p:nvPr/>
        </p:nvSpPr>
        <p:spPr>
          <a:xfrm flipV="1">
            <a:off x="5206567" y="4681102"/>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 name="Line"/>
          <p:cNvSpPr/>
          <p:nvPr/>
        </p:nvSpPr>
        <p:spPr>
          <a:xfrm>
            <a:off x="4822481" y="8324064"/>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 name="Line"/>
          <p:cNvSpPr/>
          <p:nvPr/>
        </p:nvSpPr>
        <p:spPr>
          <a:xfrm>
            <a:off x="1372314" y="8324064"/>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 name="Line"/>
          <p:cNvSpPr/>
          <p:nvPr/>
        </p:nvSpPr>
        <p:spPr>
          <a:xfrm>
            <a:off x="4823172" y="466223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 name="Line"/>
          <p:cNvSpPr/>
          <p:nvPr/>
        </p:nvSpPr>
        <p:spPr>
          <a:xfrm>
            <a:off x="1372314" y="466223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 name="A   B   C   D"/>
          <p:cNvSpPr txBox="1"/>
          <p:nvPr/>
        </p:nvSpPr>
        <p:spPr>
          <a:xfrm>
            <a:off x="1521622" y="399764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B   C   D</a:t>
            </a:r>
          </a:p>
        </p:txBody>
      </p:sp>
      <p:sp>
        <p:nvSpPr>
          <p:cNvPr id="135" name="A"/>
          <p:cNvSpPr txBox="1"/>
          <p:nvPr/>
        </p:nvSpPr>
        <p:spPr>
          <a:xfrm>
            <a:off x="900123" y="46240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136" name="B"/>
          <p:cNvSpPr txBox="1"/>
          <p:nvPr/>
        </p:nvSpPr>
        <p:spPr>
          <a:xfrm>
            <a:off x="900123" y="565531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137" name="C"/>
          <p:cNvSpPr txBox="1"/>
          <p:nvPr/>
        </p:nvSpPr>
        <p:spPr>
          <a:xfrm>
            <a:off x="900123" y="668654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138" name="D"/>
          <p:cNvSpPr txBox="1"/>
          <p:nvPr/>
        </p:nvSpPr>
        <p:spPr>
          <a:xfrm>
            <a:off x="900123" y="771779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
            </a:r>
          </a:p>
        </p:txBody>
      </p:sp>
      <p:sp>
        <p:nvSpPr>
          <p:cNvPr id="139" name="Line"/>
          <p:cNvSpPr/>
          <p:nvPr/>
        </p:nvSpPr>
        <p:spPr>
          <a:xfrm>
            <a:off x="5771770" y="6291579"/>
            <a:ext cx="1456505"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40" name="A"/>
          <p:cNvSpPr/>
          <p:nvPr/>
        </p:nvSpPr>
        <p:spPr>
          <a:xfrm>
            <a:off x="8273339" y="4442498"/>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A</a:t>
            </a:r>
          </a:p>
        </p:txBody>
      </p:sp>
      <p:sp>
        <p:nvSpPr>
          <p:cNvPr id="141" name="C"/>
          <p:cNvSpPr/>
          <p:nvPr/>
        </p:nvSpPr>
        <p:spPr>
          <a:xfrm>
            <a:off x="8273339" y="7287474"/>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C</a:t>
            </a:r>
          </a:p>
        </p:txBody>
      </p:sp>
      <p:cxnSp>
        <p:nvCxnSpPr>
          <p:cNvPr id="142" name="Connection Line"/>
          <p:cNvCxnSpPr>
            <a:stCxn id="141" idx="0"/>
            <a:endCxn id="140" idx="0"/>
          </p:cNvCxnSpPr>
          <p:nvPr/>
        </p:nvCxnSpPr>
        <p:spPr>
          <a:xfrm flipV="1">
            <a:off x="8687232" y="4856392"/>
            <a:ext cx="1" cy="2844976"/>
          </a:xfrm>
          <a:prstGeom prst="straightConnector1">
            <a:avLst/>
          </a:prstGeom>
          <a:ln w="38100">
            <a:solidFill>
              <a:srgbClr val="FFFFFF"/>
            </a:solidFill>
            <a:miter lim="400000"/>
          </a:ln>
        </p:spPr>
      </p:cxnSp>
      <p:cxnSp>
        <p:nvCxnSpPr>
          <p:cNvPr id="143" name="Connection Line"/>
          <p:cNvCxnSpPr>
            <a:stCxn id="140" idx="0"/>
            <a:endCxn id="141" idx="0"/>
          </p:cNvCxnSpPr>
          <p:nvPr/>
        </p:nvCxnSpPr>
        <p:spPr>
          <a:xfrm>
            <a:off x="8687232" y="4856392"/>
            <a:ext cx="1" cy="2844976"/>
          </a:xfrm>
          <a:prstGeom prst="straightConnector1">
            <a:avLst/>
          </a:prstGeom>
          <a:ln w="38100">
            <a:solidFill>
              <a:srgbClr val="FFFFFF"/>
            </a:solidFill>
            <a:miter lim="400000"/>
          </a:ln>
        </p:spPr>
      </p:cxnSp>
      <p:sp>
        <p:nvSpPr>
          <p:cNvPr id="144" name="B"/>
          <p:cNvSpPr/>
          <p:nvPr/>
        </p:nvSpPr>
        <p:spPr>
          <a:xfrm>
            <a:off x="11276889" y="4442498"/>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B</a:t>
            </a:r>
          </a:p>
        </p:txBody>
      </p:sp>
      <p:sp>
        <p:nvSpPr>
          <p:cNvPr id="145" name="D"/>
          <p:cNvSpPr/>
          <p:nvPr/>
        </p:nvSpPr>
        <p:spPr>
          <a:xfrm>
            <a:off x="11276889" y="7287474"/>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D</a:t>
            </a:r>
          </a:p>
        </p:txBody>
      </p:sp>
      <p:cxnSp>
        <p:nvCxnSpPr>
          <p:cNvPr id="146" name="Connection Line"/>
          <p:cNvCxnSpPr>
            <a:stCxn id="145" idx="0"/>
            <a:endCxn id="144" idx="0"/>
          </p:cNvCxnSpPr>
          <p:nvPr/>
        </p:nvCxnSpPr>
        <p:spPr>
          <a:xfrm flipV="1">
            <a:off x="11690782" y="4856392"/>
            <a:ext cx="1" cy="2844976"/>
          </a:xfrm>
          <a:prstGeom prst="straightConnector1">
            <a:avLst/>
          </a:prstGeom>
          <a:ln w="38100">
            <a:solidFill>
              <a:srgbClr val="FFFFFF"/>
            </a:solidFill>
            <a:miter lim="400000"/>
          </a:ln>
        </p:spPr>
      </p:cxnSp>
      <p:cxnSp>
        <p:nvCxnSpPr>
          <p:cNvPr id="147" name="Connection Line"/>
          <p:cNvCxnSpPr>
            <a:stCxn id="144" idx="0"/>
            <a:endCxn id="145" idx="0"/>
          </p:cNvCxnSpPr>
          <p:nvPr/>
        </p:nvCxnSpPr>
        <p:spPr>
          <a:xfrm>
            <a:off x="11690782" y="4856392"/>
            <a:ext cx="1" cy="2844976"/>
          </a:xfrm>
          <a:prstGeom prst="straightConnector1">
            <a:avLst/>
          </a:prstGeom>
          <a:ln w="38100">
            <a:solidFill>
              <a:srgbClr val="FFFFFF"/>
            </a:solidFill>
            <a:miter lim="400000"/>
          </a:ln>
        </p:spPr>
      </p:cxnSp>
      <p:cxnSp>
        <p:nvCxnSpPr>
          <p:cNvPr id="148" name="Connection Line"/>
          <p:cNvCxnSpPr>
            <a:stCxn id="140" idx="0"/>
            <a:endCxn id="144" idx="0"/>
          </p:cNvCxnSpPr>
          <p:nvPr/>
        </p:nvCxnSpPr>
        <p:spPr>
          <a:xfrm>
            <a:off x="8687232" y="4856392"/>
            <a:ext cx="3003551" cy="1"/>
          </a:xfrm>
          <a:prstGeom prst="straightConnector1">
            <a:avLst/>
          </a:prstGeom>
          <a:ln w="25400">
            <a:solidFill>
              <a:srgbClr val="FFFFFF"/>
            </a:solidFill>
            <a:miter lim="400000"/>
          </a:ln>
        </p:spPr>
      </p:cxnSp>
      <p:cxnSp>
        <p:nvCxnSpPr>
          <p:cNvPr id="149" name="Connection Line"/>
          <p:cNvCxnSpPr>
            <a:stCxn id="144" idx="0"/>
            <a:endCxn id="140" idx="0"/>
          </p:cNvCxnSpPr>
          <p:nvPr/>
        </p:nvCxnSpPr>
        <p:spPr>
          <a:xfrm flipH="1">
            <a:off x="8687232" y="4856392"/>
            <a:ext cx="3003551" cy="1"/>
          </a:xfrm>
          <a:prstGeom prst="straightConnector1">
            <a:avLst/>
          </a:prstGeom>
          <a:ln w="25400">
            <a:solidFill>
              <a:srgbClr val="FFFFFF"/>
            </a:solidFill>
            <a:miter lim="400000"/>
          </a:ln>
        </p:spPr>
      </p:cxnSp>
      <p:cxnSp>
        <p:nvCxnSpPr>
          <p:cNvPr id="150" name="Connection Line"/>
          <p:cNvCxnSpPr>
            <a:stCxn id="141" idx="0"/>
            <a:endCxn id="145" idx="0"/>
          </p:cNvCxnSpPr>
          <p:nvPr/>
        </p:nvCxnSpPr>
        <p:spPr>
          <a:xfrm>
            <a:off x="8687232" y="7701367"/>
            <a:ext cx="3003551" cy="1"/>
          </a:xfrm>
          <a:prstGeom prst="straightConnector1">
            <a:avLst/>
          </a:prstGeom>
          <a:ln w="25400">
            <a:solidFill>
              <a:srgbClr val="FFFFFF"/>
            </a:solidFill>
            <a:miter lim="400000"/>
          </a:ln>
        </p:spPr>
      </p:cxnSp>
      <p:cxnSp>
        <p:nvCxnSpPr>
          <p:cNvPr id="151" name="Connection Line"/>
          <p:cNvCxnSpPr>
            <a:stCxn id="145" idx="0"/>
            <a:endCxn id="141" idx="0"/>
          </p:cNvCxnSpPr>
          <p:nvPr/>
        </p:nvCxnSpPr>
        <p:spPr>
          <a:xfrm flipH="1">
            <a:off x="8687232" y="7701367"/>
            <a:ext cx="3003551" cy="1"/>
          </a:xfrm>
          <a:prstGeom prst="straightConnector1">
            <a:avLst/>
          </a:prstGeom>
          <a:ln w="25400">
            <a:solidFill>
              <a:srgbClr val="FFFFFF"/>
            </a:solidFill>
            <a:miter lim="400000"/>
          </a:ln>
        </p:spPr>
      </p:cxnSp>
      <p:cxnSp>
        <p:nvCxnSpPr>
          <p:cNvPr id="152" name="Connection Line"/>
          <p:cNvCxnSpPr>
            <a:stCxn id="141" idx="0"/>
            <a:endCxn id="144" idx="0"/>
          </p:cNvCxnSpPr>
          <p:nvPr/>
        </p:nvCxnSpPr>
        <p:spPr>
          <a:xfrm flipV="1">
            <a:off x="8687232" y="4856392"/>
            <a:ext cx="3003551" cy="2844976"/>
          </a:xfrm>
          <a:prstGeom prst="straightConnector1">
            <a:avLst/>
          </a:prstGeom>
          <a:ln w="25400">
            <a:solidFill>
              <a:srgbClr val="FFFFFF"/>
            </a:solidFill>
            <a:miter lim="400000"/>
          </a:ln>
        </p:spPr>
      </p:cxnSp>
      <p:cxnSp>
        <p:nvCxnSpPr>
          <p:cNvPr id="153" name="Connection Line"/>
          <p:cNvCxnSpPr>
            <a:stCxn id="144" idx="0"/>
            <a:endCxn id="141" idx="0"/>
          </p:cNvCxnSpPr>
          <p:nvPr/>
        </p:nvCxnSpPr>
        <p:spPr>
          <a:xfrm flipH="1">
            <a:off x="8687232" y="4856392"/>
            <a:ext cx="3003551" cy="2844976"/>
          </a:xfrm>
          <a:prstGeom prst="straightConnector1">
            <a:avLst/>
          </a:prstGeom>
          <a:ln w="25400">
            <a:solidFill>
              <a:srgbClr val="FFFFFF"/>
            </a:solidFill>
            <a:miter lim="400000"/>
          </a:ln>
        </p:spPr>
      </p:cxnSp>
      <p:cxnSp>
        <p:nvCxnSpPr>
          <p:cNvPr id="154" name="Connection Line"/>
          <p:cNvCxnSpPr>
            <a:stCxn id="140" idx="0"/>
            <a:endCxn id="145" idx="0"/>
          </p:cNvCxnSpPr>
          <p:nvPr/>
        </p:nvCxnSpPr>
        <p:spPr>
          <a:xfrm>
            <a:off x="8687232" y="4856392"/>
            <a:ext cx="3003551" cy="2844976"/>
          </a:xfrm>
          <a:prstGeom prst="straightConnector1">
            <a:avLst/>
          </a:prstGeom>
          <a:ln w="25400">
            <a:solidFill>
              <a:srgbClr val="FFFFFF"/>
            </a:solidFill>
            <a:miter lim="400000"/>
          </a:ln>
        </p:spPr>
      </p:cxnSp>
      <p:cxnSp>
        <p:nvCxnSpPr>
          <p:cNvPr id="155" name="Connection Line"/>
          <p:cNvCxnSpPr>
            <a:stCxn id="145" idx="0"/>
            <a:endCxn id="140" idx="0"/>
          </p:cNvCxnSpPr>
          <p:nvPr/>
        </p:nvCxnSpPr>
        <p:spPr>
          <a:xfrm flipH="1" flipV="1">
            <a:off x="8687232" y="4856392"/>
            <a:ext cx="3003551" cy="2844976"/>
          </a:xfrm>
          <a:prstGeom prst="straightConnector1">
            <a:avLst/>
          </a:prstGeom>
          <a:ln w="25400">
            <a:solidFill>
              <a:srgbClr val="FFFFFF"/>
            </a:solidFill>
            <a:miter lim="400000"/>
          </a:ln>
        </p:spPr>
      </p:cxnSp>
      <p:sp>
        <p:nvSpPr>
          <p:cNvPr id="156" name="Line"/>
          <p:cNvSpPr/>
          <p:nvPr/>
        </p:nvSpPr>
        <p:spPr>
          <a:xfrm flipV="1">
            <a:off x="11195537" y="4929433"/>
            <a:ext cx="159061" cy="49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 name="Line"/>
          <p:cNvSpPr/>
          <p:nvPr/>
        </p:nvSpPr>
        <p:spPr>
          <a:xfrm flipH="1">
            <a:off x="9017797" y="4765668"/>
            <a:ext cx="145629" cy="3188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8" name="Line"/>
          <p:cNvSpPr/>
          <p:nvPr/>
        </p:nvSpPr>
        <p:spPr>
          <a:xfrm flipV="1">
            <a:off x="11366876" y="5132229"/>
            <a:ext cx="91170" cy="10969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9" name="Line"/>
          <p:cNvSpPr/>
          <p:nvPr/>
        </p:nvSpPr>
        <p:spPr>
          <a:xfrm flipH="1" flipV="1">
            <a:off x="8978371" y="5033804"/>
            <a:ext cx="110493" cy="8729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0" name="Line"/>
          <p:cNvSpPr/>
          <p:nvPr/>
        </p:nvSpPr>
        <p:spPr>
          <a:xfrm flipH="1" flipV="1">
            <a:off x="8749771" y="5198904"/>
            <a:ext cx="18753" cy="13595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1" name="Line"/>
          <p:cNvSpPr/>
          <p:nvPr/>
        </p:nvSpPr>
        <p:spPr>
          <a:xfrm>
            <a:off x="8600248" y="7211285"/>
            <a:ext cx="11721" cy="14240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2" name="Line"/>
          <p:cNvSpPr/>
          <p:nvPr/>
        </p:nvSpPr>
        <p:spPr>
          <a:xfrm flipH="1">
            <a:off x="8900893" y="7312204"/>
            <a:ext cx="94644" cy="1187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3" name="Line"/>
          <p:cNvSpPr/>
          <p:nvPr/>
        </p:nvSpPr>
        <p:spPr>
          <a:xfrm>
            <a:off x="11264205" y="7399658"/>
            <a:ext cx="138589" cy="852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4" name="Line"/>
          <p:cNvSpPr/>
          <p:nvPr/>
        </p:nvSpPr>
        <p:spPr>
          <a:xfrm flipV="1">
            <a:off x="11184718" y="7762441"/>
            <a:ext cx="151402" cy="16119"/>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5" name="Line"/>
          <p:cNvSpPr/>
          <p:nvPr/>
        </p:nvSpPr>
        <p:spPr>
          <a:xfrm flipH="1">
            <a:off x="9046944" y="7655257"/>
            <a:ext cx="124478" cy="1152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6" name="Line"/>
          <p:cNvSpPr/>
          <p:nvPr/>
        </p:nvSpPr>
        <p:spPr>
          <a:xfrm>
            <a:off x="11603645" y="7210370"/>
            <a:ext cx="24575" cy="1297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7" name="Line"/>
          <p:cNvSpPr/>
          <p:nvPr/>
        </p:nvSpPr>
        <p:spPr>
          <a:xfrm flipH="1" flipV="1">
            <a:off x="11761569" y="5203391"/>
            <a:ext cx="19567" cy="137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68" name="4"/>
          <p:cNvSpPr txBox="1"/>
          <p:nvPr/>
        </p:nvSpPr>
        <p:spPr>
          <a:xfrm>
            <a:off x="10760612" y="493014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169" name="9"/>
          <p:cNvSpPr txBox="1"/>
          <p:nvPr/>
        </p:nvSpPr>
        <p:spPr>
          <a:xfrm>
            <a:off x="10775852" y="708914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9</a:t>
            </a:r>
          </a:p>
        </p:txBody>
      </p:sp>
      <p:sp>
        <p:nvSpPr>
          <p:cNvPr id="170" name="1"/>
          <p:cNvSpPr txBox="1"/>
          <p:nvPr/>
        </p:nvSpPr>
        <p:spPr>
          <a:xfrm>
            <a:off x="8291731" y="671830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171" name="3"/>
          <p:cNvSpPr txBox="1"/>
          <p:nvPr/>
        </p:nvSpPr>
        <p:spPr>
          <a:xfrm>
            <a:off x="9190892" y="437641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3</a:t>
            </a:r>
          </a:p>
        </p:txBody>
      </p:sp>
      <p:sp>
        <p:nvSpPr>
          <p:cNvPr id="172" name="6"/>
          <p:cNvSpPr txBox="1"/>
          <p:nvPr/>
        </p:nvSpPr>
        <p:spPr>
          <a:xfrm>
            <a:off x="9002932" y="669797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173" name="11"/>
          <p:cNvSpPr txBox="1"/>
          <p:nvPr/>
        </p:nvSpPr>
        <p:spPr>
          <a:xfrm>
            <a:off x="11240490" y="6718299"/>
            <a:ext cx="374267" cy="35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
            </a:lvl1pPr>
          </a:lstStyle>
          <a:p>
            <a:pPr/>
            <a:r>
              <a:t>11</a:t>
            </a:r>
          </a:p>
        </p:txBody>
      </p:sp>
      <p:sp>
        <p:nvSpPr>
          <p:cNvPr id="174" name="4"/>
          <p:cNvSpPr txBox="1"/>
          <p:nvPr/>
        </p:nvSpPr>
        <p:spPr>
          <a:xfrm>
            <a:off x="8764172" y="525017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
        <p:nvSpPr>
          <p:cNvPr id="175" name="1"/>
          <p:cNvSpPr txBox="1"/>
          <p:nvPr/>
        </p:nvSpPr>
        <p:spPr>
          <a:xfrm>
            <a:off x="11172091" y="531114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1</a:t>
            </a:r>
          </a:p>
        </p:txBody>
      </p:sp>
      <p:sp>
        <p:nvSpPr>
          <p:cNvPr id="176" name="2"/>
          <p:cNvSpPr txBox="1"/>
          <p:nvPr/>
        </p:nvSpPr>
        <p:spPr>
          <a:xfrm>
            <a:off x="10953651" y="774445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2</a:t>
            </a:r>
          </a:p>
        </p:txBody>
      </p:sp>
      <p:sp>
        <p:nvSpPr>
          <p:cNvPr id="177" name="6"/>
          <p:cNvSpPr txBox="1"/>
          <p:nvPr/>
        </p:nvSpPr>
        <p:spPr>
          <a:xfrm>
            <a:off x="9231531" y="495553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6</a:t>
            </a:r>
          </a:p>
        </p:txBody>
      </p:sp>
      <p:sp>
        <p:nvSpPr>
          <p:cNvPr id="178" name="5"/>
          <p:cNvSpPr txBox="1"/>
          <p:nvPr/>
        </p:nvSpPr>
        <p:spPr>
          <a:xfrm>
            <a:off x="11785872" y="5250179"/>
            <a:ext cx="26722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5</a:t>
            </a:r>
          </a:p>
        </p:txBody>
      </p:sp>
      <p:sp>
        <p:nvSpPr>
          <p:cNvPr id="179" name="-4"/>
          <p:cNvSpPr txBox="1"/>
          <p:nvPr/>
        </p:nvSpPr>
        <p:spPr>
          <a:xfrm>
            <a:off x="9184651" y="7277099"/>
            <a:ext cx="42014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-4</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3" name="Rectangle"/>
          <p:cNvSpPr/>
          <p:nvPr/>
        </p:nvSpPr>
        <p:spPr>
          <a:xfrm>
            <a:off x="3518141" y="6365069"/>
            <a:ext cx="7103779" cy="525632"/>
          </a:xfrm>
          <a:prstGeom prst="rect">
            <a:avLst/>
          </a:prstGeom>
          <a:ln w="50800">
            <a:solidFill>
              <a:srgbClr val="FF4027"/>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754"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6" name="function findMinCost(m, memo, S, N):…"/>
          <p:cNvSpPr txBox="1"/>
          <p:nvPr/>
        </p:nvSpPr>
        <p:spPr>
          <a:xfrm>
            <a:off x="482897" y="400049"/>
            <a:ext cx="12039006" cy="8953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208339"/>
                    <a:satOff val="26892"/>
                    <a:lumOff val="38486"/>
                  </a:schemeClr>
                </a:solidFill>
              </a:rPr>
              <a:t>function</a:t>
            </a:r>
            <a:r>
              <a:t> </a:t>
            </a:r>
            <a:r>
              <a:rPr b="1"/>
              <a:t>findMinCost</a:t>
            </a:r>
            <a:r>
              <a:t>(m, memo, S, N):</a:t>
            </a:r>
          </a:p>
          <a:p>
            <a:pPr lvl="2" algn="l"/>
          </a:p>
          <a:p>
            <a:pPr lvl="2" algn="l">
              <a:defRPr>
                <a:solidFill>
                  <a:schemeClr val="accent1">
                    <a:hueOff val="-136794"/>
                    <a:satOff val="-2150"/>
                    <a:lumOff val="15693"/>
                  </a:schemeClr>
                </a:solidFill>
              </a:defRPr>
            </a:pPr>
            <a:r>
              <a:t># The end state is the bit mask with</a:t>
            </a:r>
          </a:p>
          <a:p>
            <a:pPr lvl="2" algn="l">
              <a:defRPr>
                <a:solidFill>
                  <a:schemeClr val="accent1">
                    <a:hueOff val="-136794"/>
                    <a:satOff val="-2150"/>
                    <a:lumOff val="15693"/>
                  </a:schemeClr>
                </a:solidFill>
              </a:defRPr>
            </a:pPr>
            <a:r>
              <a:t># N bits set to 1 (equivalently 2</a:t>
            </a:r>
            <a:r>
              <a:rPr baseline="31999"/>
              <a:t>N</a:t>
            </a:r>
            <a:r>
              <a:t> - 1)</a:t>
            </a:r>
          </a:p>
          <a:p>
            <a:pPr lvl="2" algn="l"/>
            <a:r>
              <a:t>END_STATE = (1 &lt;&lt; N) - 1</a:t>
            </a:r>
          </a:p>
          <a:p>
            <a:pPr lvl="2" algn="l"/>
          </a:p>
          <a:p>
            <a:pPr lvl="2" algn="l"/>
            <a:r>
              <a:t>minTourCost = +∞</a:t>
            </a:r>
          </a:p>
          <a:p>
            <a:pPr lvl="2" algn="l"/>
          </a:p>
          <a:p>
            <a:pPr lvl="2" algn="l"/>
            <a:r>
              <a:rPr b="1">
                <a:solidFill>
                  <a:schemeClr val="accent5">
                    <a:hueOff val="208339"/>
                    <a:satOff val="26892"/>
                    <a:lumOff val="38486"/>
                  </a:schemeClr>
                </a:solidFill>
              </a:rPr>
              <a:t>for</a:t>
            </a:r>
            <a:r>
              <a:t> (e = 0; e &lt; N; e = e + 1):</a:t>
            </a:r>
          </a:p>
          <a:p>
            <a:pPr lvl="4" algn="l">
              <a:defRPr>
                <a:solidFill>
                  <a:schemeClr val="accent1">
                    <a:hueOff val="-136794"/>
                    <a:satOff val="-2150"/>
                    <a:lumOff val="15693"/>
                  </a:schemeClr>
                </a:solidFill>
              </a:defRPr>
            </a:pPr>
          </a:p>
          <a:p>
            <a:pPr lvl="4" algn="l"/>
            <a:r>
              <a:rPr b="1">
                <a:solidFill>
                  <a:schemeClr val="accent5">
                    <a:hueOff val="208339"/>
                    <a:satOff val="26892"/>
                    <a:lumOff val="38486"/>
                  </a:schemeClr>
                </a:solidFill>
              </a:rPr>
              <a:t>if</a:t>
            </a:r>
            <a:r>
              <a:t> e == S: </a:t>
            </a:r>
            <a:r>
              <a:rPr b="1">
                <a:solidFill>
                  <a:schemeClr val="accent5">
                    <a:hueOff val="208339"/>
                    <a:satOff val="26892"/>
                    <a:lumOff val="38486"/>
                  </a:schemeClr>
                </a:solidFill>
              </a:rPr>
              <a:t>continue</a:t>
            </a:r>
          </a:p>
          <a:p>
            <a:pPr lvl="4" algn="l"/>
            <a:br/>
            <a:r>
              <a:t>tourCost = memo[e][END_STATE] + m[e][S]</a:t>
            </a:r>
          </a:p>
          <a:p>
            <a:pPr lvl="4" algn="l"/>
            <a:r>
              <a:rPr b="1">
                <a:solidFill>
                  <a:schemeClr val="accent5">
                    <a:hueOff val="208339"/>
                    <a:satOff val="26892"/>
                    <a:lumOff val="38486"/>
                  </a:schemeClr>
                </a:solidFill>
              </a:rPr>
              <a:t>if</a:t>
            </a:r>
            <a:r>
              <a:t> tourCost &lt; minTourCost:</a:t>
            </a:r>
          </a:p>
          <a:p>
            <a:pPr lvl="6" algn="l"/>
            <a:r>
              <a:t>minTourCost = tourCost</a:t>
            </a:r>
          </a:p>
          <a:p>
            <a:pPr lvl="6" algn="l"/>
          </a:p>
          <a:p>
            <a:pPr lvl="2" algn="l"/>
            <a:r>
              <a:rPr b="1">
                <a:solidFill>
                  <a:schemeClr val="accent5">
                    <a:hueOff val="208339"/>
                    <a:satOff val="26892"/>
                    <a:lumOff val="38486"/>
                  </a:schemeClr>
                </a:solidFill>
              </a:rPr>
              <a:t>return</a:t>
            </a:r>
            <a:r>
              <a:t> minTourCost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8" name="Rectangle"/>
          <p:cNvSpPr/>
          <p:nvPr/>
        </p:nvSpPr>
        <p:spPr>
          <a:xfrm>
            <a:off x="2692564" y="6884003"/>
            <a:ext cx="8192094" cy="525632"/>
          </a:xfrm>
          <a:prstGeom prst="rect">
            <a:avLst/>
          </a:prstGeom>
          <a:ln w="50800">
            <a:solidFill>
              <a:srgbClr val="FF4027"/>
            </a:solidFill>
            <a:miter lim="400000"/>
          </a:ln>
        </p:spPr>
        <p:txBody>
          <a:bodyPr lIns="50800" tIns="50800" rIns="50800" bIns="50800" anchor="ctr">
            <a:normAutofit fontScale="100000" lnSpcReduction="0"/>
          </a:bodyPr>
          <a:lstStyle/>
          <a:p>
            <a:pPr>
              <a:defRPr sz="2600">
                <a:latin typeface="+mn-lt"/>
                <a:ea typeface="+mn-ea"/>
                <a:cs typeface="+mn-cs"/>
                <a:sym typeface="Helvetica Light"/>
              </a:defRPr>
            </a:pPr>
          </a:p>
        </p:txBody>
      </p:sp>
      <p:sp>
        <p:nvSpPr>
          <p:cNvPr id="759"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function findOptimalTour(m, memo, S, N):…"/>
          <p:cNvSpPr txBox="1"/>
          <p:nvPr/>
        </p:nvSpPr>
        <p:spPr>
          <a:xfrm>
            <a:off x="-19308" y="24047"/>
            <a:ext cx="14593579"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000"/>
            </a:pPr>
            <a:r>
              <a:rPr b="1">
                <a:solidFill>
                  <a:schemeClr val="accent5">
                    <a:hueOff val="208339"/>
                    <a:satOff val="26892"/>
                    <a:lumOff val="38486"/>
                  </a:schemeClr>
                </a:solidFill>
              </a:rPr>
              <a:t>function</a:t>
            </a:r>
            <a:r>
              <a:t> </a:t>
            </a:r>
            <a:r>
              <a:rPr b="1"/>
              <a:t>findOptimalTour</a:t>
            </a:r>
            <a:r>
              <a:t>(m, memo, S, N):</a:t>
            </a:r>
          </a:p>
          <a:p>
            <a:pPr lvl="2" algn="l">
              <a:defRPr sz="3000"/>
            </a:pPr>
            <a:r>
              <a:t>lastIndex = S</a:t>
            </a:r>
            <a:endParaRPr b="1"/>
          </a:p>
          <a:p>
            <a:pPr lvl="2" algn="l">
              <a:defRPr sz="3000"/>
            </a:pPr>
            <a:r>
              <a:t>state = (1 &lt;&lt; N) - 1; </a:t>
            </a:r>
            <a:r>
              <a:rPr>
                <a:solidFill>
                  <a:schemeClr val="accent1">
                    <a:hueOff val="-136794"/>
                    <a:satOff val="-2150"/>
                    <a:lumOff val="15693"/>
                  </a:schemeClr>
                </a:solidFill>
              </a:rPr>
              <a:t># End state</a:t>
            </a:r>
            <a:endParaRPr>
              <a:solidFill>
                <a:schemeClr val="accent1">
                  <a:hueOff val="-136794"/>
                  <a:satOff val="-2150"/>
                  <a:lumOff val="15693"/>
                </a:schemeClr>
              </a:solidFill>
            </a:endParaRPr>
          </a:p>
          <a:p>
            <a:pPr lvl="2" algn="l">
              <a:defRPr sz="3000"/>
            </a:pPr>
            <a:r>
              <a:t>tour = array of size N+1</a:t>
            </a:r>
          </a:p>
          <a:p>
            <a:pPr lvl="2" algn="l">
              <a:defRPr sz="3000"/>
            </a:pPr>
          </a:p>
          <a:p>
            <a:pPr lvl="2" algn="l">
              <a:defRPr sz="3000"/>
            </a:pPr>
            <a:r>
              <a:rPr b="1">
                <a:solidFill>
                  <a:schemeClr val="accent5">
                    <a:hueOff val="208339"/>
                    <a:satOff val="26892"/>
                    <a:lumOff val="38486"/>
                  </a:schemeClr>
                </a:solidFill>
              </a:rPr>
              <a:t>for</a:t>
            </a:r>
            <a:r>
              <a:t> (i = N-1; i &gt;= 1; i--):</a:t>
            </a:r>
          </a:p>
          <a:p>
            <a:pPr lvl="2" algn="l">
              <a:defRPr sz="3000"/>
            </a:pPr>
            <a:r>
              <a:t>  index = -1</a:t>
            </a:r>
          </a:p>
          <a:p>
            <a:pPr lvl="2" algn="l">
              <a:defRPr sz="3000"/>
            </a:pPr>
            <a:r>
              <a:t>  </a:t>
            </a:r>
            <a:r>
              <a:rPr b="1">
                <a:solidFill>
                  <a:schemeClr val="accent5">
                    <a:hueOff val="208339"/>
                    <a:satOff val="26892"/>
                    <a:lumOff val="38486"/>
                  </a:schemeClr>
                </a:solidFill>
              </a:rPr>
              <a:t>for</a:t>
            </a:r>
            <a:r>
              <a:t> (j = 0; j &lt; N; j++):</a:t>
            </a:r>
          </a:p>
          <a:p>
            <a:pPr lvl="2" algn="l">
              <a:defRPr sz="3000"/>
            </a:pPr>
            <a:r>
              <a:t>    </a:t>
            </a:r>
            <a:r>
              <a:rPr b="1">
                <a:solidFill>
                  <a:schemeClr val="accent5">
                    <a:hueOff val="208339"/>
                    <a:satOff val="26892"/>
                    <a:lumOff val="38486"/>
                  </a:schemeClr>
                </a:solidFill>
              </a:rPr>
              <a:t>if</a:t>
            </a:r>
            <a:r>
              <a:t> j == S || </a:t>
            </a:r>
            <a:r>
              <a:rPr b="1">
                <a:solidFill>
                  <a:schemeClr val="accent4">
                    <a:hueOff val="106148"/>
                    <a:satOff val="34622"/>
                    <a:lumOff val="22651"/>
                  </a:schemeClr>
                </a:solidFill>
              </a:rPr>
              <a:t>notIn</a:t>
            </a:r>
            <a:r>
              <a:t>(j, state): </a:t>
            </a:r>
            <a:r>
              <a:rPr b="1">
                <a:solidFill>
                  <a:schemeClr val="accent5">
                    <a:hueOff val="208339"/>
                    <a:satOff val="26892"/>
                    <a:lumOff val="38486"/>
                  </a:schemeClr>
                </a:solidFill>
              </a:rPr>
              <a:t>continue</a:t>
            </a:r>
          </a:p>
          <a:p>
            <a:pPr lvl="2" algn="l">
              <a:defRPr sz="3000"/>
            </a:pPr>
            <a:r>
              <a:t>    </a:t>
            </a:r>
            <a:r>
              <a:rPr b="1">
                <a:solidFill>
                  <a:schemeClr val="accent5">
                    <a:hueOff val="208339"/>
                    <a:satOff val="26892"/>
                    <a:lumOff val="38486"/>
                  </a:schemeClr>
                </a:solidFill>
              </a:rPr>
              <a:t>if</a:t>
            </a:r>
            <a:r>
              <a:t> (index == -1) index = j</a:t>
            </a:r>
          </a:p>
          <a:p>
            <a:pPr lvl="2" algn="l">
              <a:defRPr sz="3000"/>
            </a:pPr>
            <a:r>
              <a:t>    prevDist = memo[index][state] + m[index]lastIndex]</a:t>
            </a:r>
          </a:p>
          <a:p>
            <a:pPr lvl="2" algn="l">
              <a:defRPr sz="3000"/>
            </a:pPr>
            <a:r>
              <a:t>    newDist  = memo[j][state] + m[j][lastIndex];</a:t>
            </a:r>
          </a:p>
          <a:p>
            <a:pPr lvl="2" algn="l">
              <a:defRPr sz="3000"/>
            </a:pPr>
            <a:r>
              <a:t>    </a:t>
            </a:r>
            <a:r>
              <a:rPr b="1">
                <a:solidFill>
                  <a:schemeClr val="accent5">
                    <a:hueOff val="208339"/>
                    <a:satOff val="26892"/>
                    <a:lumOff val="38486"/>
                  </a:schemeClr>
                </a:solidFill>
              </a:rPr>
              <a:t>if</a:t>
            </a:r>
            <a:r>
              <a:t> (newDist &lt; prevDist) index = j</a:t>
            </a:r>
          </a:p>
          <a:p>
            <a:pPr lvl="2" algn="l">
              <a:defRPr sz="3000"/>
            </a:pPr>
            <a:r>
              <a:t>  </a:t>
            </a:r>
          </a:p>
          <a:p>
            <a:pPr lvl="2" algn="l">
              <a:defRPr sz="3000"/>
            </a:pPr>
            <a:r>
              <a:t>  tour[i] = index</a:t>
            </a:r>
          </a:p>
          <a:p>
            <a:pPr lvl="2" algn="l">
              <a:defRPr sz="3000"/>
            </a:pPr>
            <a:r>
              <a:t>  state = state ^ (1 &lt;&lt; index)</a:t>
            </a:r>
          </a:p>
          <a:p>
            <a:pPr lvl="2" algn="l">
              <a:defRPr sz="3000"/>
            </a:pPr>
            <a:r>
              <a:t>  lastIndex = index</a:t>
            </a:r>
          </a:p>
          <a:p>
            <a:pPr lvl="2" algn="l">
              <a:defRPr sz="3000"/>
            </a:pPr>
          </a:p>
          <a:p>
            <a:pPr lvl="2" algn="l">
              <a:defRPr sz="3000"/>
            </a:pPr>
            <a:r>
              <a:t>tour[0] = tour[N] = S</a:t>
            </a:r>
          </a:p>
          <a:p>
            <a:pPr lvl="2" algn="l">
              <a:defRPr sz="3000"/>
            </a:pPr>
            <a:r>
              <a:rPr b="1">
                <a:solidFill>
                  <a:schemeClr val="accent5">
                    <a:hueOff val="208339"/>
                    <a:satOff val="26892"/>
                    <a:lumOff val="38486"/>
                  </a:schemeClr>
                </a:solidFill>
              </a:rPr>
              <a:t>return</a:t>
            </a:r>
            <a:r>
              <a:t> tour</a:t>
            </a:r>
          </a:p>
          <a:p>
            <a:pPr lvl="2" algn="l">
              <a:defRPr sz="3000"/>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3" name="# Finds the minimum TSP tour cost.…"/>
          <p:cNvSpPr txBox="1"/>
          <p:nvPr/>
        </p:nvSpPr>
        <p:spPr>
          <a:xfrm>
            <a:off x="251953" y="83017"/>
            <a:ext cx="12500894" cy="843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a:solidFill>
                  <a:schemeClr val="accent1">
                    <a:hueOff val="-136794"/>
                    <a:satOff val="-2150"/>
                    <a:lumOff val="15693"/>
                  </a:schemeClr>
                </a:solidFill>
              </a:defRPr>
            </a:pPr>
            <a:r>
              <a:t># Finds the minimum TSP tour cost.</a:t>
            </a:r>
          </a:p>
          <a:p>
            <a:pPr algn="l">
              <a:defRPr>
                <a:solidFill>
                  <a:schemeClr val="accent1">
                    <a:hueOff val="-136794"/>
                    <a:satOff val="-2150"/>
                    <a:lumOff val="15693"/>
                  </a:schemeClr>
                </a:solidFill>
              </a:defRPr>
            </a:pPr>
            <a:r>
              <a:t># m - 2D adjacency matrix representing graph</a:t>
            </a:r>
          </a:p>
          <a:p>
            <a:pPr algn="l">
              <a:defRPr>
                <a:solidFill>
                  <a:schemeClr val="accent1">
                    <a:hueOff val="-136794"/>
                    <a:satOff val="-2150"/>
                    <a:lumOff val="15693"/>
                  </a:schemeClr>
                </a:solidFill>
              </a:defRPr>
            </a:pPr>
            <a:r>
              <a:t># S - The start node (0 ≤ S &lt; N)</a:t>
            </a:r>
          </a:p>
          <a:p>
            <a:pPr algn="l"/>
            <a:r>
              <a:rPr b="1">
                <a:solidFill>
                  <a:schemeClr val="accent5">
                    <a:hueOff val="208339"/>
                    <a:satOff val="26892"/>
                    <a:lumOff val="38486"/>
                  </a:schemeClr>
                </a:solidFill>
              </a:rPr>
              <a:t>function</a:t>
            </a:r>
            <a:r>
              <a:t> tsp(m, S):</a:t>
            </a:r>
          </a:p>
          <a:p>
            <a:pPr lvl="2" algn="l"/>
            <a:r>
              <a:t>N = matrix.size</a:t>
            </a:r>
          </a:p>
          <a:p>
            <a:pPr lvl="2" algn="l">
              <a:defRPr>
                <a:solidFill>
                  <a:schemeClr val="accent1">
                    <a:hueOff val="-136794"/>
                    <a:satOff val="-2150"/>
                    <a:lumOff val="15693"/>
                  </a:schemeClr>
                </a:solidFill>
              </a:defRPr>
            </a:pPr>
          </a:p>
          <a:p>
            <a:pPr lvl="2" algn="l">
              <a:defRPr>
                <a:solidFill>
                  <a:schemeClr val="accent1">
                    <a:hueOff val="-136794"/>
                    <a:satOff val="-2150"/>
                    <a:lumOff val="15693"/>
                  </a:schemeClr>
                </a:solidFill>
              </a:defRPr>
            </a:pPr>
            <a:r>
              <a:t># Initialize memo table.</a:t>
            </a:r>
          </a:p>
          <a:p>
            <a:pPr lvl="2" algn="l">
              <a:defRPr>
                <a:solidFill>
                  <a:schemeClr val="accent1">
                    <a:hueOff val="-136794"/>
                    <a:satOff val="-2150"/>
                    <a:lumOff val="15693"/>
                  </a:schemeClr>
                </a:solidFill>
              </a:defRPr>
            </a:pPr>
            <a:r>
              <a:t># Fill table with null values or +∞</a:t>
            </a:r>
          </a:p>
          <a:p>
            <a:pPr lvl="2" algn="l"/>
            <a:r>
              <a:t>memo = 2D table of size N by 2</a:t>
            </a:r>
            <a:r>
              <a:rPr baseline="31999"/>
              <a:t>N</a:t>
            </a:r>
            <a:endParaRPr baseline="31999"/>
          </a:p>
          <a:p>
            <a:pPr lvl="2" algn="l">
              <a:defRPr>
                <a:solidFill>
                  <a:schemeClr val="accent1">
                    <a:hueOff val="-136794"/>
                    <a:satOff val="-2150"/>
                    <a:lumOff val="15693"/>
                  </a:schemeClr>
                </a:solidFill>
              </a:defRPr>
            </a:pPr>
          </a:p>
          <a:p>
            <a:pPr lvl="2" algn="l"/>
            <a:r>
              <a:rPr b="1">
                <a:solidFill>
                  <a:schemeClr val="accent4">
                    <a:hueOff val="106148"/>
                    <a:satOff val="34622"/>
                    <a:lumOff val="22651"/>
                  </a:schemeClr>
                </a:solidFill>
              </a:rPr>
              <a:t>setup</a:t>
            </a:r>
            <a:r>
              <a:t>(m, memo, S, N)</a:t>
            </a:r>
          </a:p>
          <a:p>
            <a:pPr lvl="2" algn="l"/>
            <a:r>
              <a:rPr b="1">
                <a:solidFill>
                  <a:schemeClr val="accent4">
                    <a:hueOff val="106148"/>
                    <a:satOff val="34622"/>
                    <a:lumOff val="22651"/>
                  </a:schemeClr>
                </a:solidFill>
              </a:rPr>
              <a:t>solve</a:t>
            </a:r>
            <a:r>
              <a:t>(m, memo, S, N)</a:t>
            </a:r>
          </a:p>
          <a:p>
            <a:pPr lvl="2" algn="l"/>
            <a:r>
              <a:t>minCost = </a:t>
            </a:r>
            <a:r>
              <a:rPr b="1">
                <a:solidFill>
                  <a:schemeClr val="accent4">
                    <a:hueOff val="106148"/>
                    <a:satOff val="34622"/>
                    <a:lumOff val="22651"/>
                  </a:schemeClr>
                </a:solidFill>
              </a:rPr>
              <a:t>findMinCost</a:t>
            </a:r>
            <a:r>
              <a:t>(m, memo, S, N)</a:t>
            </a:r>
          </a:p>
          <a:p>
            <a:pPr lvl="2" algn="l"/>
            <a:r>
              <a:t>tour = </a:t>
            </a:r>
            <a:r>
              <a:rPr b="1">
                <a:solidFill>
                  <a:schemeClr val="accent4">
                    <a:hueOff val="106148"/>
                    <a:satOff val="34622"/>
                    <a:lumOff val="22651"/>
                  </a:schemeClr>
                </a:solidFill>
              </a:rPr>
              <a:t>findOptimalTour</a:t>
            </a:r>
            <a:r>
              <a:t>(m, memo, S, N)</a:t>
            </a:r>
          </a:p>
          <a:p>
            <a:pPr lvl="2" algn="l"/>
          </a:p>
          <a:p>
            <a:pPr lvl="2" algn="l"/>
            <a:r>
              <a:rPr b="1">
                <a:solidFill>
                  <a:schemeClr val="accent5">
                    <a:hueOff val="208339"/>
                    <a:satOff val="26892"/>
                    <a:lumOff val="38486"/>
                  </a:schemeClr>
                </a:solidFill>
              </a:rPr>
              <a:t>return</a:t>
            </a:r>
            <a:r>
              <a:t> (minCost, tour)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5" name="Next video: Source Code!"/>
          <p:cNvSpPr txBox="1"/>
          <p:nvPr>
            <p:ph type="title"/>
          </p:nvPr>
        </p:nvSpPr>
        <p:spPr>
          <a:xfrm>
            <a:off x="339529" y="4726"/>
            <a:ext cx="12325743" cy="1353870"/>
          </a:xfrm>
          <a:prstGeom prst="rect">
            <a:avLst/>
          </a:prstGeom>
        </p:spPr>
        <p:txBody>
          <a:bodyPr/>
          <a:lstStyle>
            <a:lvl1pPr defTabSz="432308">
              <a:defRPr sz="6660"/>
            </a:lvl1pPr>
          </a:lstStyle>
          <a:p>
            <a:pPr/>
            <a:r>
              <a:t>Next video: Source Code!</a:t>
            </a:r>
          </a:p>
        </p:txBody>
      </p:sp>
      <p:sp>
        <p:nvSpPr>
          <p:cNvPr id="766" name="Implementation source code can be found at the following link:"/>
          <p:cNvSpPr txBox="1"/>
          <p:nvPr/>
        </p:nvSpPr>
        <p:spPr>
          <a:xfrm>
            <a:off x="935588" y="2000999"/>
            <a:ext cx="11133624" cy="1917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defRPr sz="4608"/>
            </a:lvl1pPr>
          </a:lstStyle>
          <a:p>
            <a:pPr/>
            <a:r>
              <a:t>Implementation source code can be found at the following link:</a:t>
            </a:r>
          </a:p>
        </p:txBody>
      </p:sp>
      <p:sp>
        <p:nvSpPr>
          <p:cNvPr id="767" name="github.com/williamfiset/algorithms"/>
          <p:cNvSpPr txBox="1"/>
          <p:nvPr/>
        </p:nvSpPr>
        <p:spPr>
          <a:xfrm>
            <a:off x="206077" y="4164878"/>
            <a:ext cx="125926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u="sng">
                <a:solidFill>
                  <a:srgbClr val="8881F0"/>
                </a:solidFill>
                <a:hlinkClick r:id="rId2" invalidUrl="" action="" tgtFrame="" tooltip="" history="1" highlightClick="0" endSnd="0"/>
              </a:defRPr>
            </a:lvl1pPr>
          </a:lstStyle>
          <a:p>
            <a:pPr>
              <a:defRPr u="none"/>
            </a:pPr>
            <a:r>
              <a:rPr u="sng">
                <a:hlinkClick r:id="rId2" invalidUrl="" action="" tgtFrame="" tooltip="" history="1" highlightClick="0" endSnd="0"/>
              </a:rPr>
              <a:t>github.com/williamfiset/algorithms</a:t>
            </a:r>
          </a:p>
        </p:txBody>
      </p:sp>
      <p:sp>
        <p:nvSpPr>
          <p:cNvPr id="768" name="Link in the description:"/>
          <p:cNvSpPr txBox="1"/>
          <p:nvPr/>
        </p:nvSpPr>
        <p:spPr>
          <a:xfrm>
            <a:off x="636030" y="5604652"/>
            <a:ext cx="11133623"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43991">
              <a:defRPr sz="4864"/>
            </a:lvl1pPr>
          </a:lstStyle>
          <a:p>
            <a:pPr/>
            <a:r>
              <a:t>Link in the description:</a:t>
            </a:r>
          </a:p>
        </p:txBody>
      </p:sp>
      <p:sp>
        <p:nvSpPr>
          <p:cNvPr id="769" name="Arrow"/>
          <p:cNvSpPr/>
          <p:nvPr/>
        </p:nvSpPr>
        <p:spPr>
          <a:xfrm rot="5400000">
            <a:off x="4956703" y="7012650"/>
            <a:ext cx="2492277" cy="1793831"/>
          </a:xfrm>
          <a:prstGeom prst="rightArrow">
            <a:avLst>
              <a:gd name="adj1" fmla="val 32000"/>
              <a:gd name="adj2" fmla="val 50985"/>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1" name="Travelling Salesman Problem (TSP) with…"/>
          <p:cNvSpPr txBox="1"/>
          <p:nvPr>
            <p:ph type="ctrTitle"/>
          </p:nvPr>
        </p:nvSpPr>
        <p:spPr>
          <a:xfrm>
            <a:off x="159663" y="765866"/>
            <a:ext cx="12685474" cy="5337095"/>
          </a:xfrm>
          <a:prstGeom prst="rect">
            <a:avLst/>
          </a:prstGeom>
        </p:spPr>
        <p:txBody>
          <a:bodyPr/>
          <a:lstStyle/>
          <a:p>
            <a:pPr defTabSz="502412">
              <a:defRPr sz="8600"/>
            </a:pPr>
            <a:r>
              <a:t>Travelling Salesman Problem (TSP) with</a:t>
            </a:r>
          </a:p>
          <a:p>
            <a:pPr defTabSz="502412">
              <a:defRPr sz="8600"/>
            </a:pPr>
            <a:r>
              <a:t>dynamic programming</a:t>
            </a:r>
          </a:p>
          <a:p>
            <a:pPr defTabSz="502412">
              <a:defRPr sz="8600"/>
            </a:pPr>
            <a:r>
              <a:t>Source code!</a:t>
            </a:r>
          </a:p>
        </p:txBody>
      </p:sp>
      <p:sp>
        <p:nvSpPr>
          <p:cNvPr id="772" name="William Fiset"/>
          <p:cNvSpPr txBox="1"/>
          <p:nvPr>
            <p:ph type="subTitle" sz="quarter" idx="1"/>
          </p:nvPr>
        </p:nvSpPr>
        <p:spPr>
          <a:xfrm>
            <a:off x="1270000" y="7518640"/>
            <a:ext cx="10464800" cy="1130301"/>
          </a:xfrm>
          <a:prstGeom prst="rect">
            <a:avLst/>
          </a:prstGeom>
        </p:spPr>
        <p:txBody>
          <a:bodyPr/>
          <a:lstStyle>
            <a:lvl1pPr>
              <a:defRPr b="1" sz="4800"/>
            </a:lvl1pPr>
          </a:lstStyle>
          <a:p>
            <a:pPr/>
            <a:r>
              <a:t>William Fiset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4" name="Code link"/>
          <p:cNvSpPr txBox="1"/>
          <p:nvPr>
            <p:ph type="title"/>
          </p:nvPr>
        </p:nvSpPr>
        <p:spPr>
          <a:xfrm>
            <a:off x="339529" y="4726"/>
            <a:ext cx="12325743" cy="1353870"/>
          </a:xfrm>
          <a:prstGeom prst="rect">
            <a:avLst/>
          </a:prstGeom>
        </p:spPr>
        <p:txBody>
          <a:bodyPr/>
          <a:lstStyle>
            <a:lvl1pPr defTabSz="554990">
              <a:defRPr sz="8550"/>
            </a:lvl1pPr>
          </a:lstStyle>
          <a:p>
            <a:pPr/>
            <a:r>
              <a:t>Code link</a:t>
            </a:r>
          </a:p>
        </p:txBody>
      </p:sp>
      <p:sp>
        <p:nvSpPr>
          <p:cNvPr id="775" name="Implementation source code can be found at the following link:"/>
          <p:cNvSpPr txBox="1"/>
          <p:nvPr/>
        </p:nvSpPr>
        <p:spPr>
          <a:xfrm>
            <a:off x="935588" y="2000999"/>
            <a:ext cx="11133624" cy="1917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20624">
              <a:defRPr sz="4608"/>
            </a:lvl1pPr>
          </a:lstStyle>
          <a:p>
            <a:pPr/>
            <a:r>
              <a:t>Implementation source code can be found at the following link:</a:t>
            </a:r>
          </a:p>
        </p:txBody>
      </p:sp>
      <p:sp>
        <p:nvSpPr>
          <p:cNvPr id="776" name="github.com/williamfiset/algorithms"/>
          <p:cNvSpPr txBox="1"/>
          <p:nvPr/>
        </p:nvSpPr>
        <p:spPr>
          <a:xfrm>
            <a:off x="206077" y="4164878"/>
            <a:ext cx="12592646"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u="sng">
                <a:solidFill>
                  <a:srgbClr val="8881F0"/>
                </a:solidFill>
                <a:hlinkClick r:id="rId2" invalidUrl="" action="" tgtFrame="" tooltip="" history="1" highlightClick="0" endSnd="0"/>
              </a:defRPr>
            </a:lvl1pPr>
          </a:lstStyle>
          <a:p>
            <a:pPr>
              <a:defRPr u="none"/>
            </a:pPr>
            <a:r>
              <a:rPr u="sng">
                <a:hlinkClick r:id="rId2" invalidUrl="" action="" tgtFrame="" tooltip="" history="1" highlightClick="0" endSnd="0"/>
              </a:rPr>
              <a:t>github.com/williamfiset/algorithms</a:t>
            </a:r>
          </a:p>
        </p:txBody>
      </p:sp>
      <p:sp>
        <p:nvSpPr>
          <p:cNvPr id="777" name="Link in the description:"/>
          <p:cNvSpPr txBox="1"/>
          <p:nvPr/>
        </p:nvSpPr>
        <p:spPr>
          <a:xfrm>
            <a:off x="636030" y="5604652"/>
            <a:ext cx="11133623"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443991">
              <a:defRPr sz="4864"/>
            </a:lvl1pPr>
          </a:lstStyle>
          <a:p>
            <a:pPr/>
            <a:r>
              <a:t>Link in the description:</a:t>
            </a:r>
          </a:p>
        </p:txBody>
      </p:sp>
      <p:sp>
        <p:nvSpPr>
          <p:cNvPr id="778" name="Arrow"/>
          <p:cNvSpPr/>
          <p:nvPr/>
        </p:nvSpPr>
        <p:spPr>
          <a:xfrm rot="5400000">
            <a:off x="4956703" y="7012650"/>
            <a:ext cx="2492277" cy="1793831"/>
          </a:xfrm>
          <a:prstGeom prst="rightArrow">
            <a:avLst>
              <a:gd name="adj1" fmla="val 32000"/>
              <a:gd name="adj2" fmla="val 50985"/>
            </a:avLst>
          </a:prstGeom>
          <a:blipFill>
            <a:blip r:embed="rId3"/>
          </a:blipFill>
          <a:ln w="12700">
            <a:miter lim="400000"/>
          </a:ln>
        </p:spPr>
        <p:txBody>
          <a:bodyPr lIns="50800" tIns="50800" rIns="50800" bIns="50800" anchor="ctr">
            <a:normAutofit fontScale="100000" lnSpcReduction="0"/>
          </a:bodyPr>
          <a:lstStyle/>
          <a:p>
            <a:pPr>
              <a:defRPr b="1" sz="26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What is the TSP?"/>
          <p:cNvSpPr txBox="1"/>
          <p:nvPr>
            <p:ph type="title"/>
          </p:nvPr>
        </p:nvSpPr>
        <p:spPr>
          <a:xfrm>
            <a:off x="952500" y="184382"/>
            <a:ext cx="11099800" cy="949983"/>
          </a:xfrm>
          <a:prstGeom prst="rect">
            <a:avLst/>
          </a:prstGeom>
        </p:spPr>
        <p:txBody>
          <a:bodyPr/>
          <a:lstStyle>
            <a:lvl1pPr defTabSz="420624">
              <a:defRPr b="1" sz="5760"/>
            </a:lvl1pPr>
          </a:lstStyle>
          <a:p>
            <a:pPr/>
            <a:r>
              <a:t>What is the TSP?</a:t>
            </a:r>
          </a:p>
        </p:txBody>
      </p:sp>
      <p:graphicFrame>
        <p:nvGraphicFramePr>
          <p:cNvPr id="182" name="Table"/>
          <p:cNvGraphicFramePr/>
          <p:nvPr/>
        </p:nvGraphicFramePr>
        <p:xfrm>
          <a:off x="1193228" y="4424689"/>
          <a:ext cx="4247981" cy="41473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58820"/>
                <a:gridCol w="1058820"/>
                <a:gridCol w="1058820"/>
                <a:gridCol w="1058820"/>
              </a:tblGrid>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chemeClr val="accent4">
                              <a:hueOff val="106148"/>
                              <a:satOff val="34622"/>
                              <a:lumOff val="22651"/>
                            </a:schemeClr>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chemeClr val="accent4">
                              <a:hueOff val="106148"/>
                              <a:satOff val="34622"/>
                              <a:lumOff val="22651"/>
                            </a:schemeClr>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chemeClr val="accent4">
                              <a:hueOff val="106148"/>
                              <a:satOff val="34622"/>
                              <a:lumOff val="22651"/>
                            </a:schemeClr>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chemeClr val="accent4">
                              <a:hueOff val="106148"/>
                              <a:satOff val="34622"/>
                              <a:lumOff val="22651"/>
                            </a:schemeClr>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183" name="Line"/>
          <p:cNvSpPr/>
          <p:nvPr/>
        </p:nvSpPr>
        <p:spPr>
          <a:xfrm flipV="1">
            <a:off x="1405671" y="4681102"/>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 name="Line"/>
          <p:cNvSpPr/>
          <p:nvPr/>
        </p:nvSpPr>
        <p:spPr>
          <a:xfrm flipV="1">
            <a:off x="5206567" y="4681102"/>
            <a:ext cx="1" cy="3621796"/>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 name="Line"/>
          <p:cNvSpPr/>
          <p:nvPr/>
        </p:nvSpPr>
        <p:spPr>
          <a:xfrm>
            <a:off x="4822481" y="8324064"/>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 name="Line"/>
          <p:cNvSpPr/>
          <p:nvPr/>
        </p:nvSpPr>
        <p:spPr>
          <a:xfrm>
            <a:off x="1372314" y="8324064"/>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 name="Line"/>
          <p:cNvSpPr/>
          <p:nvPr/>
        </p:nvSpPr>
        <p:spPr>
          <a:xfrm>
            <a:off x="4823172" y="466223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 name="Line"/>
          <p:cNvSpPr/>
          <p:nvPr/>
        </p:nvSpPr>
        <p:spPr>
          <a:xfrm>
            <a:off x="1372314" y="4662231"/>
            <a:ext cx="417093" cy="1"/>
          </a:xfrm>
          <a:prstGeom prst="line">
            <a:avLst/>
          </a:prstGeom>
          <a:ln w="635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 name="A   B   C   D"/>
          <p:cNvSpPr txBox="1"/>
          <p:nvPr/>
        </p:nvSpPr>
        <p:spPr>
          <a:xfrm>
            <a:off x="1521622" y="3997649"/>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   B   C   D</a:t>
            </a:r>
          </a:p>
        </p:txBody>
      </p:sp>
      <p:sp>
        <p:nvSpPr>
          <p:cNvPr id="190" name="A"/>
          <p:cNvSpPr txBox="1"/>
          <p:nvPr/>
        </p:nvSpPr>
        <p:spPr>
          <a:xfrm>
            <a:off x="900123" y="462407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a:t>
            </a:r>
          </a:p>
        </p:txBody>
      </p:sp>
      <p:sp>
        <p:nvSpPr>
          <p:cNvPr id="191" name="B"/>
          <p:cNvSpPr txBox="1"/>
          <p:nvPr/>
        </p:nvSpPr>
        <p:spPr>
          <a:xfrm>
            <a:off x="900123" y="565531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t>
            </a:r>
          </a:p>
        </p:txBody>
      </p:sp>
      <p:sp>
        <p:nvSpPr>
          <p:cNvPr id="192" name="C"/>
          <p:cNvSpPr txBox="1"/>
          <p:nvPr/>
        </p:nvSpPr>
        <p:spPr>
          <a:xfrm>
            <a:off x="900123" y="6686549"/>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t>
            </a:r>
          </a:p>
        </p:txBody>
      </p:sp>
      <p:sp>
        <p:nvSpPr>
          <p:cNvPr id="193" name="D"/>
          <p:cNvSpPr txBox="1"/>
          <p:nvPr/>
        </p:nvSpPr>
        <p:spPr>
          <a:xfrm>
            <a:off x="900123" y="7717790"/>
            <a:ext cx="38955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a:t>
            </a:r>
          </a:p>
        </p:txBody>
      </p:sp>
      <p:sp>
        <p:nvSpPr>
          <p:cNvPr id="194" name="Line"/>
          <p:cNvSpPr/>
          <p:nvPr/>
        </p:nvSpPr>
        <p:spPr>
          <a:xfrm>
            <a:off x="5771770" y="6291579"/>
            <a:ext cx="1456505" cy="1"/>
          </a:xfrm>
          <a:prstGeom prst="line">
            <a:avLst/>
          </a:prstGeom>
          <a:ln w="1270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 name="A"/>
          <p:cNvSpPr/>
          <p:nvPr/>
        </p:nvSpPr>
        <p:spPr>
          <a:xfrm>
            <a:off x="8273339" y="4442498"/>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A</a:t>
            </a:r>
          </a:p>
        </p:txBody>
      </p:sp>
      <p:sp>
        <p:nvSpPr>
          <p:cNvPr id="196" name="C"/>
          <p:cNvSpPr/>
          <p:nvPr/>
        </p:nvSpPr>
        <p:spPr>
          <a:xfrm>
            <a:off x="8273339" y="7287474"/>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C</a:t>
            </a:r>
          </a:p>
        </p:txBody>
      </p:sp>
      <p:sp>
        <p:nvSpPr>
          <p:cNvPr id="197" name="B"/>
          <p:cNvSpPr/>
          <p:nvPr/>
        </p:nvSpPr>
        <p:spPr>
          <a:xfrm>
            <a:off x="11276889" y="4442498"/>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B</a:t>
            </a:r>
          </a:p>
        </p:txBody>
      </p:sp>
      <p:sp>
        <p:nvSpPr>
          <p:cNvPr id="198" name="D"/>
          <p:cNvSpPr/>
          <p:nvPr/>
        </p:nvSpPr>
        <p:spPr>
          <a:xfrm>
            <a:off x="11276889" y="7287474"/>
            <a:ext cx="827788" cy="827788"/>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defRPr b="1">
                <a:latin typeface="Helvetica"/>
                <a:ea typeface="Helvetica"/>
                <a:cs typeface="Helvetica"/>
                <a:sym typeface="Helvetica"/>
              </a:defRPr>
            </a:lvl1pPr>
          </a:lstStyle>
          <a:p>
            <a:pPr/>
            <a:r>
              <a:t>D</a:t>
            </a:r>
          </a:p>
        </p:txBody>
      </p:sp>
      <p:cxnSp>
        <p:nvCxnSpPr>
          <p:cNvPr id="199" name="Connection Line"/>
          <p:cNvCxnSpPr>
            <a:stCxn id="195" idx="0"/>
            <a:endCxn id="197" idx="0"/>
          </p:cNvCxnSpPr>
          <p:nvPr/>
        </p:nvCxnSpPr>
        <p:spPr>
          <a:xfrm>
            <a:off x="8687232" y="4856392"/>
            <a:ext cx="3003551" cy="1"/>
          </a:xfrm>
          <a:prstGeom prst="straightConnector1">
            <a:avLst/>
          </a:prstGeom>
          <a:ln w="38100">
            <a:solidFill>
              <a:schemeClr val="accent4">
                <a:hueOff val="106148"/>
                <a:satOff val="34622"/>
                <a:lumOff val="22651"/>
              </a:schemeClr>
            </a:solidFill>
            <a:miter lim="400000"/>
          </a:ln>
        </p:spPr>
      </p:cxnSp>
      <p:cxnSp>
        <p:nvCxnSpPr>
          <p:cNvPr id="200" name="Connection Line"/>
          <p:cNvCxnSpPr>
            <a:stCxn id="196" idx="0"/>
            <a:endCxn id="198" idx="0"/>
          </p:cNvCxnSpPr>
          <p:nvPr/>
        </p:nvCxnSpPr>
        <p:spPr>
          <a:xfrm>
            <a:off x="8687232" y="7701367"/>
            <a:ext cx="3003551" cy="1"/>
          </a:xfrm>
          <a:prstGeom prst="straightConnector1">
            <a:avLst/>
          </a:prstGeom>
          <a:ln w="38100">
            <a:solidFill>
              <a:schemeClr val="accent4">
                <a:hueOff val="106148"/>
                <a:satOff val="34622"/>
                <a:lumOff val="22651"/>
              </a:schemeClr>
            </a:solidFill>
            <a:miter lim="400000"/>
          </a:ln>
        </p:spPr>
      </p:cxnSp>
      <p:cxnSp>
        <p:nvCxnSpPr>
          <p:cNvPr id="201" name="Connection Line"/>
          <p:cNvCxnSpPr>
            <a:stCxn id="197" idx="0"/>
            <a:endCxn id="196" idx="0"/>
          </p:cNvCxnSpPr>
          <p:nvPr/>
        </p:nvCxnSpPr>
        <p:spPr>
          <a:xfrm flipH="1">
            <a:off x="8687232" y="4856392"/>
            <a:ext cx="3003551" cy="2844976"/>
          </a:xfrm>
          <a:prstGeom prst="straightConnector1">
            <a:avLst/>
          </a:prstGeom>
          <a:ln w="38100">
            <a:solidFill>
              <a:schemeClr val="accent4">
                <a:hueOff val="106148"/>
                <a:satOff val="34622"/>
                <a:lumOff val="22651"/>
              </a:schemeClr>
            </a:solidFill>
            <a:miter lim="400000"/>
          </a:ln>
        </p:spPr>
      </p:cxnSp>
      <p:cxnSp>
        <p:nvCxnSpPr>
          <p:cNvPr id="202" name="Connection Line"/>
          <p:cNvCxnSpPr>
            <a:stCxn id="198" idx="0"/>
            <a:endCxn id="195" idx="0"/>
          </p:cNvCxnSpPr>
          <p:nvPr/>
        </p:nvCxnSpPr>
        <p:spPr>
          <a:xfrm flipH="1" flipV="1">
            <a:off x="8687232" y="4856392"/>
            <a:ext cx="3003551" cy="2844976"/>
          </a:xfrm>
          <a:prstGeom prst="straightConnector1">
            <a:avLst/>
          </a:prstGeom>
          <a:ln w="38100">
            <a:solidFill>
              <a:schemeClr val="accent4">
                <a:hueOff val="106148"/>
                <a:satOff val="34622"/>
                <a:lumOff val="22651"/>
              </a:schemeClr>
            </a:solidFill>
            <a:miter lim="400000"/>
          </a:ln>
        </p:spPr>
      </p:cxnSp>
      <p:sp>
        <p:nvSpPr>
          <p:cNvPr id="203" name="Line"/>
          <p:cNvSpPr/>
          <p:nvPr/>
        </p:nvSpPr>
        <p:spPr>
          <a:xfrm flipH="1">
            <a:off x="9017797" y="4765668"/>
            <a:ext cx="145629" cy="31885"/>
          </a:xfrm>
          <a:prstGeom prst="line">
            <a:avLst/>
          </a:prstGeom>
          <a:ln w="254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V="1">
            <a:off x="11366876" y="5132229"/>
            <a:ext cx="91170" cy="109690"/>
          </a:xfrm>
          <a:prstGeom prst="line">
            <a:avLst/>
          </a:prstGeom>
          <a:ln w="254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 name="Line"/>
          <p:cNvSpPr/>
          <p:nvPr/>
        </p:nvSpPr>
        <p:spPr>
          <a:xfrm>
            <a:off x="11264205" y="7399658"/>
            <a:ext cx="138589" cy="85235"/>
          </a:xfrm>
          <a:prstGeom prst="line">
            <a:avLst/>
          </a:prstGeom>
          <a:ln w="254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 name="Line"/>
          <p:cNvSpPr/>
          <p:nvPr/>
        </p:nvSpPr>
        <p:spPr>
          <a:xfrm flipH="1">
            <a:off x="9046944" y="7655257"/>
            <a:ext cx="124478" cy="11528"/>
          </a:xfrm>
          <a:prstGeom prst="line">
            <a:avLst/>
          </a:prstGeom>
          <a:ln w="254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7" name="9"/>
          <p:cNvSpPr txBox="1"/>
          <p:nvPr/>
        </p:nvSpPr>
        <p:spPr>
          <a:xfrm>
            <a:off x="10775852" y="708914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chemeClr val="accent4">
                    <a:hueOff val="106148"/>
                    <a:satOff val="34622"/>
                    <a:lumOff val="22651"/>
                  </a:schemeClr>
                </a:solidFill>
              </a:defRPr>
            </a:lvl1pPr>
          </a:lstStyle>
          <a:p>
            <a:pPr/>
            <a:r>
              <a:t>9</a:t>
            </a:r>
          </a:p>
        </p:txBody>
      </p:sp>
      <p:sp>
        <p:nvSpPr>
          <p:cNvPr id="208" name="3"/>
          <p:cNvSpPr txBox="1"/>
          <p:nvPr/>
        </p:nvSpPr>
        <p:spPr>
          <a:xfrm>
            <a:off x="9190892" y="4376419"/>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chemeClr val="accent4">
                    <a:hueOff val="106148"/>
                    <a:satOff val="34622"/>
                    <a:lumOff val="22651"/>
                  </a:schemeClr>
                </a:solidFill>
              </a:defRPr>
            </a:lvl1pPr>
          </a:lstStyle>
          <a:p>
            <a:pPr/>
            <a:r>
              <a:t>3</a:t>
            </a:r>
          </a:p>
        </p:txBody>
      </p:sp>
      <p:sp>
        <p:nvSpPr>
          <p:cNvPr id="209" name="1"/>
          <p:cNvSpPr txBox="1"/>
          <p:nvPr/>
        </p:nvSpPr>
        <p:spPr>
          <a:xfrm>
            <a:off x="11172091" y="5311140"/>
            <a:ext cx="267222"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chemeClr val="accent4">
                    <a:hueOff val="106148"/>
                    <a:satOff val="34622"/>
                    <a:lumOff val="22651"/>
                  </a:schemeClr>
                </a:solidFill>
              </a:defRPr>
            </a:lvl1pPr>
          </a:lstStyle>
          <a:p>
            <a:pPr/>
            <a:r>
              <a:t>1</a:t>
            </a:r>
          </a:p>
        </p:txBody>
      </p:sp>
      <p:sp>
        <p:nvSpPr>
          <p:cNvPr id="210" name="-4"/>
          <p:cNvSpPr txBox="1"/>
          <p:nvPr/>
        </p:nvSpPr>
        <p:spPr>
          <a:xfrm>
            <a:off x="9184651" y="7277099"/>
            <a:ext cx="420143"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000">
                <a:solidFill>
                  <a:schemeClr val="accent4">
                    <a:hueOff val="106148"/>
                    <a:satOff val="34622"/>
                    <a:lumOff val="22651"/>
                  </a:schemeClr>
                </a:solidFill>
              </a:defRPr>
            </a:lvl1pPr>
          </a:lstStyle>
          <a:p>
            <a:pPr/>
            <a:r>
              <a:t>-4</a:t>
            </a:r>
          </a:p>
        </p:txBody>
      </p:sp>
      <p:sp>
        <p:nvSpPr>
          <p:cNvPr id="211" name="Tour cost: 9 + -4 + 1 + 3 = 9"/>
          <p:cNvSpPr txBox="1"/>
          <p:nvPr/>
        </p:nvSpPr>
        <p:spPr>
          <a:xfrm>
            <a:off x="2454014" y="8963909"/>
            <a:ext cx="8096772"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Tour cost:</a:t>
            </a:r>
            <a:r>
              <a:t> 9 + -4 + 1 + 3 = 9</a:t>
            </a:r>
          </a:p>
        </p:txBody>
      </p:sp>
      <p:sp>
        <p:nvSpPr>
          <p:cNvPr id="212" name="Full tour: A -&gt; D -&gt; C -&gt; B -&gt; A"/>
          <p:cNvSpPr txBox="1"/>
          <p:nvPr/>
        </p:nvSpPr>
        <p:spPr>
          <a:xfrm>
            <a:off x="2041127" y="8408589"/>
            <a:ext cx="892254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Full tour:</a:t>
            </a:r>
            <a:r>
              <a:t> A -&gt; D -&gt; C -&gt; B -&gt; A</a:t>
            </a:r>
          </a:p>
        </p:txBody>
      </p:sp>
      <p:sp>
        <p:nvSpPr>
          <p:cNvPr id="213" name="In other words, the problem is: given a complete graph with weighted edges (as an adjacency matrix) what is the Hamiltonian cycle (path that visits every node once) of minimum cost?"/>
          <p:cNvSpPr txBox="1"/>
          <p:nvPr/>
        </p:nvSpPr>
        <p:spPr>
          <a:xfrm>
            <a:off x="602032" y="1231396"/>
            <a:ext cx="1230054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other words, the problem is: given a </a:t>
            </a:r>
            <a:r>
              <a:rPr b="1">
                <a:solidFill>
                  <a:schemeClr val="accent4">
                    <a:hueOff val="106148"/>
                    <a:satOff val="34622"/>
                    <a:lumOff val="22651"/>
                  </a:schemeClr>
                </a:solidFill>
              </a:rPr>
              <a:t>complete graph</a:t>
            </a:r>
            <a:r>
              <a:t> with weighted edges (as an adjacency matrix) what is the </a:t>
            </a:r>
            <a:r>
              <a:rPr b="1">
                <a:solidFill>
                  <a:schemeClr val="accent5">
                    <a:hueOff val="208339"/>
                    <a:satOff val="26892"/>
                    <a:lumOff val="38486"/>
                  </a:schemeClr>
                </a:solidFill>
              </a:rPr>
              <a:t>Hamiltonian</a:t>
            </a:r>
            <a:r>
              <a:rPr b="1">
                <a:solidFill>
                  <a:srgbClr val="D45954"/>
                </a:solidFill>
              </a:rPr>
              <a:t> </a:t>
            </a:r>
            <a:r>
              <a:rPr b="1">
                <a:solidFill>
                  <a:schemeClr val="accent5">
                    <a:hueOff val="208339"/>
                    <a:satOff val="26892"/>
                    <a:lumOff val="38486"/>
                  </a:schemeClr>
                </a:solidFill>
              </a:rPr>
              <a:t>cycle</a:t>
            </a:r>
            <a:r>
              <a:t> (path that visits every node once) of minimum cost?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What is the TSP?"/>
          <p:cNvSpPr txBox="1"/>
          <p:nvPr>
            <p:ph type="title"/>
          </p:nvPr>
        </p:nvSpPr>
        <p:spPr>
          <a:xfrm>
            <a:off x="952500" y="184382"/>
            <a:ext cx="11099800" cy="949983"/>
          </a:xfrm>
          <a:prstGeom prst="rect">
            <a:avLst/>
          </a:prstGeom>
        </p:spPr>
        <p:txBody>
          <a:bodyPr/>
          <a:lstStyle>
            <a:lvl1pPr defTabSz="420624">
              <a:defRPr b="1" sz="5760"/>
            </a:lvl1pPr>
          </a:lstStyle>
          <a:p>
            <a:pPr/>
            <a:r>
              <a:t>What is the TSP?</a:t>
            </a:r>
          </a:p>
        </p:txBody>
      </p:sp>
      <p:pic>
        <p:nvPicPr>
          <p:cNvPr id="216" name="tsp_xkcd.png" descr="tsp_xkcd.png"/>
          <p:cNvPicPr>
            <a:picLocks noChangeAspect="1"/>
          </p:cNvPicPr>
          <p:nvPr/>
        </p:nvPicPr>
        <p:blipFill>
          <a:blip r:embed="rId2">
            <a:extLst/>
          </a:blip>
          <a:stretch>
            <a:fillRect/>
          </a:stretch>
        </p:blipFill>
        <p:spPr>
          <a:xfrm>
            <a:off x="1925385" y="4136165"/>
            <a:ext cx="9154030" cy="4159659"/>
          </a:xfrm>
          <a:prstGeom prst="rect">
            <a:avLst/>
          </a:prstGeom>
          <a:ln w="12700">
            <a:miter lim="400000"/>
          </a:ln>
        </p:spPr>
      </p:pic>
      <p:sp>
        <p:nvSpPr>
          <p:cNvPr id="217" name="Finding the optimal solution to the TSP problem is very hard; in fact, the problem is known to be NP-Complete."/>
          <p:cNvSpPr txBox="1"/>
          <p:nvPr/>
        </p:nvSpPr>
        <p:spPr>
          <a:xfrm>
            <a:off x="722489" y="1673050"/>
            <a:ext cx="11559822"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Finding the optimal solution to the TSP problem is </a:t>
            </a:r>
            <a:r>
              <a:rPr b="1">
                <a:solidFill>
                  <a:schemeClr val="accent6">
                    <a:hueOff val="-295779"/>
                    <a:satOff val="50343"/>
                    <a:lumOff val="25887"/>
                  </a:schemeClr>
                </a:solidFill>
              </a:rPr>
              <a:t>very hard</a:t>
            </a:r>
            <a:r>
              <a:t>; in fact, the problem is known to be </a:t>
            </a:r>
            <a:r>
              <a:rPr b="1">
                <a:solidFill>
                  <a:schemeClr val="accent4">
                    <a:hueOff val="106148"/>
                    <a:satOff val="34622"/>
                    <a:lumOff val="22651"/>
                  </a:schemeClr>
                </a:solidFill>
              </a:rPr>
              <a:t>NP-Complete</a:t>
            </a: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Brute force solution"/>
          <p:cNvSpPr txBox="1"/>
          <p:nvPr>
            <p:ph type="title"/>
          </p:nvPr>
        </p:nvSpPr>
        <p:spPr>
          <a:xfrm>
            <a:off x="952500" y="-52643"/>
            <a:ext cx="11099800" cy="949982"/>
          </a:xfrm>
          <a:prstGeom prst="rect">
            <a:avLst/>
          </a:prstGeom>
        </p:spPr>
        <p:txBody>
          <a:bodyPr/>
          <a:lstStyle>
            <a:lvl1pPr defTabSz="420624">
              <a:defRPr b="1" sz="5760"/>
            </a:lvl1pPr>
          </a:lstStyle>
          <a:p>
            <a:pPr/>
            <a:r>
              <a:t>Brute force solution</a:t>
            </a:r>
          </a:p>
        </p:txBody>
      </p:sp>
      <p:sp>
        <p:nvSpPr>
          <p:cNvPr id="220" name="The brute force way to solve the TSP is to compute the cost of every possible tour. This means we have to try all possible permutations of node orderings which takes O(n!) time."/>
          <p:cNvSpPr txBox="1"/>
          <p:nvPr/>
        </p:nvSpPr>
        <p:spPr>
          <a:xfrm>
            <a:off x="571500" y="1121800"/>
            <a:ext cx="12173298" cy="199886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sz="3000"/>
            </a:pPr>
            <a:r>
              <a:t>The brute force way to solve the TSP is to compute the cost of every possible tour. This means we have to try all possible permutations of node orderings which takes </a:t>
            </a:r>
            <a:r>
              <a:rPr b="1">
                <a:solidFill>
                  <a:schemeClr val="accent5">
                    <a:hueOff val="208339"/>
                    <a:satOff val="26892"/>
                    <a:lumOff val="38486"/>
                  </a:schemeClr>
                </a:solidFill>
              </a:rPr>
              <a:t>O(n!)</a:t>
            </a:r>
            <a:r>
              <a:t> time.</a:t>
            </a:r>
          </a:p>
        </p:txBody>
      </p:sp>
      <p:grpSp>
        <p:nvGrpSpPr>
          <p:cNvPr id="233" name="Group"/>
          <p:cNvGrpSpPr/>
          <p:nvPr/>
        </p:nvGrpSpPr>
        <p:grpSpPr>
          <a:xfrm>
            <a:off x="571499" y="3808330"/>
            <a:ext cx="4541086" cy="4574362"/>
            <a:chOff x="0" y="0"/>
            <a:chExt cx="4541084" cy="4574361"/>
          </a:xfrm>
        </p:grpSpPr>
        <p:graphicFrame>
          <p:nvGraphicFramePr>
            <p:cNvPr id="221" name="Table"/>
            <p:cNvGraphicFramePr/>
            <p:nvPr/>
          </p:nvGraphicFramePr>
          <p:xfrm>
            <a:off x="293104" y="427039"/>
            <a:ext cx="4247981" cy="414732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58820"/>
                  <a:gridCol w="1058820"/>
                  <a:gridCol w="1058820"/>
                  <a:gridCol w="1058820"/>
                </a:tblGrid>
                <a:tr h="1033655">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3</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2</a:t>
                        </a:r>
                      </a:p>
                    </a:txBody>
                    <a:tcPr marL="50800" marR="50800" marT="50800" marB="50800" anchor="ctr" anchorCtr="0" horzOverflow="overflow">
                      <a:lnL w="12700">
                        <a:miter lim="400000"/>
                      </a:lnL>
                      <a:lnR w="12700">
                        <a:miter lim="400000"/>
                      </a:lnR>
                      <a:lnT w="12700">
                        <a:miter lim="400000"/>
                      </a:lnT>
                      <a:lnB w="12700">
                        <a:miter lim="400000"/>
                      </a:lnB>
                    </a:tcPr>
                  </a:tc>
                </a:tr>
                <a:tr h="1033655">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6</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b="1" sz="3600">
                            <a:solidFill>
                              <a:srgbClr val="FFFFFF"/>
                            </a:solidFill>
                            <a:latin typeface="Helvetica"/>
                            <a:ea typeface="Helvetica"/>
                            <a:cs typeface="Helvetica"/>
                            <a:sym typeface="Helvetica"/>
                          </a:rPr>
                          <a:t>0</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
          <p:nvSpPr>
            <p:cNvPr id="222" name="Line"/>
            <p:cNvSpPr/>
            <p:nvPr/>
          </p:nvSpPr>
          <p:spPr>
            <a:xfrm flipV="1">
              <a:off x="505547" y="683452"/>
              <a:ext cx="1" cy="3621797"/>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3" name="Line"/>
            <p:cNvSpPr/>
            <p:nvPr/>
          </p:nvSpPr>
          <p:spPr>
            <a:xfrm flipV="1">
              <a:off x="4306443" y="683452"/>
              <a:ext cx="1" cy="3621797"/>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4" name="Line"/>
            <p:cNvSpPr/>
            <p:nvPr/>
          </p:nvSpPr>
          <p:spPr>
            <a:xfrm>
              <a:off x="3922357" y="4326414"/>
              <a:ext cx="4170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5" name="Line"/>
            <p:cNvSpPr/>
            <p:nvPr/>
          </p:nvSpPr>
          <p:spPr>
            <a:xfrm>
              <a:off x="472190" y="4326414"/>
              <a:ext cx="4170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6" name="Line"/>
            <p:cNvSpPr/>
            <p:nvPr/>
          </p:nvSpPr>
          <p:spPr>
            <a:xfrm>
              <a:off x="3923048" y="664581"/>
              <a:ext cx="4170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7" name="Line"/>
            <p:cNvSpPr/>
            <p:nvPr/>
          </p:nvSpPr>
          <p:spPr>
            <a:xfrm>
              <a:off x="472190" y="664581"/>
              <a:ext cx="417093" cy="1"/>
            </a:xfrm>
            <a:prstGeom prst="line">
              <a:avLst/>
            </a:prstGeom>
            <a:noFill/>
            <a:ln w="635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228" name="A   B   C   D"/>
            <p:cNvSpPr txBox="1"/>
            <p:nvPr/>
          </p:nvSpPr>
          <p:spPr>
            <a:xfrm>
              <a:off x="621498" y="-1"/>
              <a:ext cx="3692650"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A   B   C   D</a:t>
              </a:r>
            </a:p>
          </p:txBody>
        </p:sp>
        <p:sp>
          <p:nvSpPr>
            <p:cNvPr id="229" name="A"/>
            <p:cNvSpPr txBox="1"/>
            <p:nvPr/>
          </p:nvSpPr>
          <p:spPr>
            <a:xfrm>
              <a:off x="-1" y="626420"/>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a:t>
              </a:r>
            </a:p>
          </p:txBody>
        </p:sp>
        <p:sp>
          <p:nvSpPr>
            <p:cNvPr id="230" name="B"/>
            <p:cNvSpPr txBox="1"/>
            <p:nvPr/>
          </p:nvSpPr>
          <p:spPr>
            <a:xfrm>
              <a:off x="-1" y="1657660"/>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B</a:t>
              </a:r>
            </a:p>
          </p:txBody>
        </p:sp>
        <p:sp>
          <p:nvSpPr>
            <p:cNvPr id="231" name="C"/>
            <p:cNvSpPr txBox="1"/>
            <p:nvPr/>
          </p:nvSpPr>
          <p:spPr>
            <a:xfrm>
              <a:off x="-1" y="2688900"/>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C</a:t>
              </a:r>
            </a:p>
          </p:txBody>
        </p:sp>
        <p:sp>
          <p:nvSpPr>
            <p:cNvPr id="232" name="D"/>
            <p:cNvSpPr txBox="1"/>
            <p:nvPr/>
          </p:nvSpPr>
          <p:spPr>
            <a:xfrm>
              <a:off x="-1" y="3720140"/>
              <a:ext cx="38955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
              </a:r>
            </a:p>
          </p:txBody>
        </p:sp>
      </p:grpSp>
      <p:graphicFrame>
        <p:nvGraphicFramePr>
          <p:cNvPr id="234" name="Table"/>
          <p:cNvGraphicFramePr/>
          <p:nvPr/>
        </p:nvGraphicFramePr>
        <p:xfrm>
          <a:off x="5575300" y="3221939"/>
          <a:ext cx="6469857" cy="57527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64176"/>
                <a:gridCol w="1554131"/>
                <a:gridCol w="2207810"/>
                <a:gridCol w="843737"/>
              </a:tblGrid>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Tour</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Cost</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b="1" sz="2800">
                          <a:latin typeface="Helvetica"/>
                          <a:ea typeface="Helvetica"/>
                          <a:cs typeface="Helvetica"/>
                          <a:sym typeface="Helvetica"/>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b="1" sz="2800">
                          <a:latin typeface="Helvetica"/>
                          <a:ea typeface="Helvetica"/>
                          <a:cs typeface="Helvetica"/>
                          <a:sym typeface="Helvetica"/>
                        </a:defRPr>
                      </a:pP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A B C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C A B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A B D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C A D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24</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A C B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C B A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A C D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C B D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19</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A D B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C D A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A D C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C D B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B A C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D A B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B A D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D A C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19</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B C A D</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24</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D B A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11</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B C D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18</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D B C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24</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B D A C</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19</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D C A B</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12700">
                      <a:miter lim="400000"/>
                    </a:lnT>
                    <a:lnB w="12700">
                      <a:miter lim="400000"/>
                    </a:lnB>
                  </a:tcPr>
                </a:tc>
              </a:tr>
              <a:tr h="442516">
                <a:tc>
                  <a:txBody>
                    <a:bodyPr/>
                    <a:lstStyle/>
                    <a:p>
                      <a:pPr algn="r" defTabSz="914400">
                        <a:defRPr>
                          <a:solidFill>
                            <a:srgbClr val="000000"/>
                          </a:solidFill>
                        </a:defRPr>
                      </a:pPr>
                      <a:r>
                        <a:rPr b="1" sz="2800">
                          <a:solidFill>
                            <a:srgbClr val="FFFFFF"/>
                          </a:solidFill>
                          <a:latin typeface="Helvetica"/>
                          <a:ea typeface="Helvetica"/>
                          <a:cs typeface="Helvetica"/>
                          <a:sym typeface="Helvetica"/>
                        </a:rPr>
                        <a:t>B D C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algn="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D C B A</a:t>
                      </a: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b="1" sz="2800">
                          <a:solidFill>
                            <a:schemeClr val="accent4">
                              <a:hueOff val="106148"/>
                              <a:satOff val="34622"/>
                              <a:lumOff val="22651"/>
                            </a:schemeClr>
                          </a:solidFill>
                          <a:latin typeface="Helvetica"/>
                          <a:ea typeface="Helvetica"/>
                          <a:cs typeface="Helvetica"/>
                          <a:sym typeface="Helvetica"/>
                        </a:rPr>
                        <a:t>9</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237" name="The dynamic programming solution to the TSP problem significantly improves on the time complexity, taking it from O(n!) to O(n22n)."/>
          <p:cNvSpPr txBox="1"/>
          <p:nvPr/>
        </p:nvSpPr>
        <p:spPr>
          <a:xfrm>
            <a:off x="88900" y="2482849"/>
            <a:ext cx="12421494"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dynamic programming solution to the TSP problem significantly improves on the time complexity, taking it from </a:t>
            </a:r>
            <a:r>
              <a:rPr b="1">
                <a:solidFill>
                  <a:schemeClr val="accent5">
                    <a:hueOff val="208339"/>
                    <a:satOff val="26892"/>
                    <a:lumOff val="38486"/>
                  </a:schemeClr>
                </a:solidFill>
              </a:rPr>
              <a:t>O(n!)</a:t>
            </a:r>
            <a:r>
              <a:t> to </a:t>
            </a:r>
            <a:r>
              <a:rPr b="1">
                <a:solidFill>
                  <a:schemeClr val="accent4">
                    <a:hueOff val="106148"/>
                    <a:satOff val="34622"/>
                    <a:lumOff val="22651"/>
                  </a:schemeClr>
                </a:solidFill>
              </a:rPr>
              <a:t>O(n</a:t>
            </a:r>
            <a:r>
              <a:rPr b="1" baseline="31999">
                <a:solidFill>
                  <a:schemeClr val="accent4">
                    <a:hueOff val="106148"/>
                    <a:satOff val="34622"/>
                    <a:lumOff val="22651"/>
                  </a:schemeClr>
                </a:solidFill>
              </a:rPr>
              <a:t>2</a:t>
            </a:r>
            <a:r>
              <a:rPr b="1">
                <a:solidFill>
                  <a:schemeClr val="accent4">
                    <a:hueOff val="106148"/>
                    <a:satOff val="34622"/>
                    <a:lumOff val="22651"/>
                  </a:schemeClr>
                </a:solidFill>
              </a:rPr>
              <a:t>2</a:t>
            </a:r>
            <a:r>
              <a:rPr b="1" baseline="31999">
                <a:solidFill>
                  <a:schemeClr val="accent4">
                    <a:hueOff val="106148"/>
                    <a:satOff val="34622"/>
                    <a:lumOff val="22651"/>
                  </a:schemeClr>
                </a:solidFill>
              </a:rPr>
              <a:t>n</a:t>
            </a:r>
            <a:r>
              <a:rPr b="1">
                <a:solidFill>
                  <a:schemeClr val="accent4">
                    <a:hueOff val="106148"/>
                    <a:satOff val="34622"/>
                    <a:lumOff val="22651"/>
                  </a:schemeClr>
                </a:solidFill>
              </a:rPr>
              <a:t>)</a:t>
            </a:r>
            <a:r>
              <a:t>.</a:t>
            </a:r>
          </a:p>
        </p:txBody>
      </p:sp>
      <p:sp>
        <p:nvSpPr>
          <p:cNvPr id="238" name="At first glance, this may not seem like a substantial improvement, however, it now makes solving this problem feasible on graphs with up to roughly 23 nodes on a typical computer."/>
          <p:cNvSpPr txBox="1"/>
          <p:nvPr/>
        </p:nvSpPr>
        <p:spPr>
          <a:xfrm>
            <a:off x="479586" y="4982760"/>
            <a:ext cx="11822486"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At first glance, this may not seem like a substantial improvement, however, it now makes solving this problem feasible on graphs with up to roughly 23 nodes on a typical computer.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graphicFrame>
        <p:nvGraphicFramePr>
          <p:cNvPr id="241" name="Table"/>
          <p:cNvGraphicFramePr/>
          <p:nvPr/>
        </p:nvGraphicFramePr>
        <p:xfrm>
          <a:off x="2709552" y="1512639"/>
          <a:ext cx="7598396" cy="740142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94700"/>
                <a:gridCol w="3389196"/>
                <a:gridCol w="3401798"/>
              </a:tblGrid>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n</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FFFFFF"/>
                      </a:solidFill>
                      <a:miter lim="400000"/>
                    </a:lnT>
                    <a:lnB w="25400">
                      <a:solidFill>
                        <a:srgbClr val="D6D7D6"/>
                      </a:solidFill>
                      <a:miter lim="400000"/>
                    </a:lnB>
                  </a:tcPr>
                </a:tc>
                <a:tc>
                  <a:txBody>
                    <a:bodyPr/>
                    <a:lstStyle/>
                    <a:p>
                      <a:pPr defTabSz="914400">
                        <a:defRPr>
                          <a:solidFill>
                            <a:srgbClr val="000000"/>
                          </a:solidFill>
                        </a:defRPr>
                      </a:pPr>
                      <a:r>
                        <a:rPr b="1" sz="2800">
                          <a:solidFill>
                            <a:srgbClr val="FFFFFF"/>
                          </a:solidFill>
                          <a:latin typeface="Helvetica"/>
                          <a:ea typeface="Helvetica"/>
                          <a:cs typeface="Helvetica"/>
                          <a:sym typeface="Helvetica"/>
                        </a:rPr>
                        <a:t>n!</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FFFFFF"/>
                      </a:solidFill>
                      <a:miter lim="400000"/>
                    </a:lnT>
                    <a:lnB w="25400">
                      <a:solidFill>
                        <a:srgbClr val="D6D7D6"/>
                      </a:solidFill>
                      <a:miter lim="400000"/>
                    </a:lnB>
                  </a:tcPr>
                </a:tc>
                <a:tc>
                  <a:txBody>
                    <a:bodyPr/>
                    <a:lstStyle/>
                    <a:p>
                      <a:pPr defTabSz="914400">
                        <a:defRPr b="1" sz="2800">
                          <a:latin typeface="Helvetica"/>
                          <a:ea typeface="Helvetica"/>
                          <a:cs typeface="Helvetica"/>
                          <a:sym typeface="Helvetica"/>
                        </a:defRPr>
                      </a:pPr>
                      <a:r>
                        <a:t>n</a:t>
                      </a:r>
                      <a:r>
                        <a:rPr baseline="31999"/>
                        <a:t>2</a:t>
                      </a:r>
                      <a:r>
                        <a:t>2</a:t>
                      </a:r>
                      <a:r>
                        <a:rPr baseline="31999"/>
                        <a:t>n</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FFFFFF"/>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1</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1</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2</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16</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3</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6</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72</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4</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24</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256</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5</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120</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800</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6</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720</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2304</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15</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1307674368000</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7372800</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16</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20922789888000</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D6D7D6"/>
                      </a:solidFill>
                      <a:miter lim="400000"/>
                    </a:lnB>
                  </a:tcPr>
                </a:tc>
                <a:tc>
                  <a:txBody>
                    <a:bodyPr/>
                    <a:lstStyle/>
                    <a:p>
                      <a:pPr defTabSz="914400">
                        <a:defRPr>
                          <a:solidFill>
                            <a:srgbClr val="000000"/>
                          </a:solidFill>
                        </a:defRPr>
                      </a:pPr>
                      <a:r>
                        <a:rPr sz="2800">
                          <a:solidFill>
                            <a:srgbClr val="FFFFFF"/>
                          </a:solidFill>
                        </a:rPr>
                        <a:t>16777216</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D6D7D6"/>
                      </a:solidFill>
                      <a:miter lim="400000"/>
                    </a:lnB>
                  </a:tcPr>
                </a:tc>
              </a:tr>
              <a:tr h="671701">
                <a:tc>
                  <a:txBody>
                    <a:bodyPr/>
                    <a:lstStyle/>
                    <a:p>
                      <a:pPr defTabSz="914400">
                        <a:defRPr>
                          <a:solidFill>
                            <a:srgbClr val="000000"/>
                          </a:solidFill>
                        </a:defRPr>
                      </a:pPr>
                      <a:r>
                        <a:rPr b="1" sz="2800">
                          <a:solidFill>
                            <a:srgbClr val="FFFFFF"/>
                          </a:solidFill>
                          <a:latin typeface="Helvetica"/>
                          <a:ea typeface="Helvetica"/>
                          <a:cs typeface="Helvetica"/>
                          <a:sym typeface="Helvetica"/>
                        </a:rPr>
                        <a:t>17</a:t>
                      </a:r>
                    </a:p>
                  </a:txBody>
                  <a:tcPr marL="50800" marR="50800" marT="50800" marB="50800" anchor="ctr" anchorCtr="0" horzOverflow="overflow">
                    <a:lnL w="25400">
                      <a:solidFill>
                        <a:srgbClr val="FFFFFF"/>
                      </a:solidFill>
                      <a:miter lim="400000"/>
                    </a:lnL>
                    <a:lnR w="25400">
                      <a:solidFill>
                        <a:srgbClr val="D6D7D6"/>
                      </a:solidFill>
                      <a:miter lim="400000"/>
                    </a:lnR>
                    <a:lnT w="25400">
                      <a:solidFill>
                        <a:srgbClr val="D6D7D6"/>
                      </a:solidFill>
                      <a:miter lim="400000"/>
                    </a:lnT>
                    <a:lnB w="25400">
                      <a:solidFill>
                        <a:srgbClr val="FFFFFF"/>
                      </a:solidFill>
                      <a:miter lim="400000"/>
                    </a:lnB>
                  </a:tcPr>
                </a:tc>
                <a:tc>
                  <a:txBody>
                    <a:bodyPr/>
                    <a:lstStyle/>
                    <a:p>
                      <a:pPr defTabSz="914400">
                        <a:defRPr>
                          <a:solidFill>
                            <a:srgbClr val="000000"/>
                          </a:solidFill>
                        </a:defRPr>
                      </a:pPr>
                      <a:r>
                        <a:rPr sz="2800">
                          <a:solidFill>
                            <a:srgbClr val="FFFFFF"/>
                          </a:solidFill>
                        </a:rPr>
                        <a:t>355687428096000</a:t>
                      </a:r>
                    </a:p>
                  </a:txBody>
                  <a:tcPr marL="50800" marR="50800" marT="50800" marB="50800" anchor="ctr" anchorCtr="0" horzOverflow="overflow">
                    <a:lnL w="25400">
                      <a:solidFill>
                        <a:srgbClr val="D6D7D6"/>
                      </a:solidFill>
                      <a:miter lim="400000"/>
                    </a:lnL>
                    <a:lnR w="25400">
                      <a:solidFill>
                        <a:srgbClr val="D6D7D6"/>
                      </a:solidFill>
                      <a:miter lim="400000"/>
                    </a:lnR>
                    <a:lnT w="25400">
                      <a:solidFill>
                        <a:srgbClr val="D6D7D6"/>
                      </a:solidFill>
                      <a:miter lim="400000"/>
                    </a:lnT>
                    <a:lnB w="25400">
                      <a:solidFill>
                        <a:srgbClr val="FFFFFF"/>
                      </a:solidFill>
                      <a:miter lim="400000"/>
                    </a:lnB>
                  </a:tcPr>
                </a:tc>
                <a:tc>
                  <a:txBody>
                    <a:bodyPr/>
                    <a:lstStyle/>
                    <a:p>
                      <a:pPr defTabSz="914400">
                        <a:defRPr>
                          <a:solidFill>
                            <a:srgbClr val="000000"/>
                          </a:solidFill>
                        </a:defRPr>
                      </a:pPr>
                      <a:r>
                        <a:rPr sz="2800">
                          <a:solidFill>
                            <a:srgbClr val="FFFFFF"/>
                          </a:solidFill>
                        </a:rPr>
                        <a:t>37879808</a:t>
                      </a:r>
                    </a:p>
                  </a:txBody>
                  <a:tcPr marL="50800" marR="50800" marT="50800" marB="50800" anchor="ctr" anchorCtr="0" horzOverflow="overflow">
                    <a:lnL w="25400">
                      <a:solidFill>
                        <a:srgbClr val="D6D7D6"/>
                      </a:solidFill>
                      <a:miter lim="400000"/>
                    </a:lnL>
                    <a:lnR w="25400">
                      <a:solidFill>
                        <a:srgbClr val="FFFFFF"/>
                      </a:solidFill>
                      <a:miter lim="400000"/>
                    </a:lnR>
                    <a:lnT w="25400">
                      <a:solidFill>
                        <a:srgbClr val="D6D7D6"/>
                      </a:solidFill>
                      <a:miter lim="400000"/>
                    </a:lnT>
                    <a:lnB w="25400">
                      <a:solidFill>
                        <a:srgbClr val="FFFFFF"/>
                      </a:solidFill>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TSP with DP"/>
          <p:cNvSpPr txBox="1"/>
          <p:nvPr>
            <p:ph type="title"/>
          </p:nvPr>
        </p:nvSpPr>
        <p:spPr>
          <a:xfrm>
            <a:off x="952500" y="-52643"/>
            <a:ext cx="11099800" cy="949982"/>
          </a:xfrm>
          <a:prstGeom prst="rect">
            <a:avLst/>
          </a:prstGeom>
        </p:spPr>
        <p:txBody>
          <a:bodyPr/>
          <a:lstStyle>
            <a:lvl1pPr defTabSz="420624">
              <a:defRPr b="1" sz="5760"/>
            </a:lvl1pPr>
          </a:lstStyle>
          <a:p>
            <a:pPr/>
            <a:r>
              <a:t>TSP with DP</a:t>
            </a:r>
          </a:p>
        </p:txBody>
      </p:sp>
      <p:sp>
        <p:nvSpPr>
          <p:cNvPr id="244" name="The main idea will be to compute the optimal solution for all the subpaths of length N while using information from the already known optimal partial tours of length N-1."/>
          <p:cNvSpPr txBox="1"/>
          <p:nvPr/>
        </p:nvSpPr>
        <p:spPr>
          <a:xfrm>
            <a:off x="290612" y="1010827"/>
            <a:ext cx="1242357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main idea will be to compute the optimal solution for all the subpaths of length </a:t>
            </a:r>
            <a:r>
              <a:rPr b="1"/>
              <a:t>N</a:t>
            </a:r>
            <a:r>
              <a:t> while using information from the already known optimal partial tours of length </a:t>
            </a:r>
            <a:r>
              <a:rPr b="1"/>
              <a:t>N</a:t>
            </a:r>
            <a:r>
              <a:t>-1.</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normAutofit fontScale="100000" lnSpcReduction="0"/>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