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3619500"/>
            <a:ext cx="10464800" cy="1685479"/>
          </a:xfrm>
          <a:prstGeom prst="rect">
            <a:avLst/>
          </a:prstGeom>
        </p:spPr>
        <p:txBody>
          <a:bodyPr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raph Theory: Breadth First Search"/>
          <p:cNvSpPr txBox="1"/>
          <p:nvPr>
            <p:ph type="title"/>
          </p:nvPr>
        </p:nvSpPr>
        <p:spPr>
          <a:xfrm>
            <a:off x="26569" y="1402849"/>
            <a:ext cx="12951662" cy="3591950"/>
          </a:xfrm>
          <a:prstGeom prst="rect">
            <a:avLst/>
          </a:prstGeom>
        </p:spPr>
        <p:txBody>
          <a:bodyPr/>
          <a:lstStyle>
            <a:lvl1pPr defTabSz="385572">
              <a:defRPr sz="8316"/>
            </a:lvl1pPr>
          </a:lstStyle>
          <a:p>
            <a:pPr/>
            <a:r>
              <a:t>Graph Theory: Breadth First Search</a:t>
            </a:r>
          </a:p>
        </p:txBody>
      </p:sp>
      <p:sp>
        <p:nvSpPr>
          <p:cNvPr id="137" name="William Fiset"/>
          <p:cNvSpPr txBox="1"/>
          <p:nvPr>
            <p:ph type="body" sz="quarter" idx="1"/>
          </p:nvPr>
        </p:nvSpPr>
        <p:spPr>
          <a:xfrm>
            <a:off x="1270000" y="7617664"/>
            <a:ext cx="10464800" cy="834878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/>
            <a:r>
              <a:t>William Fiset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389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90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91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92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93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94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95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96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7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8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99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0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0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411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18" name="Line"/>
          <p:cNvSpPr/>
          <p:nvPr/>
        </p:nvSpPr>
        <p:spPr>
          <a:xfrm flipH="1">
            <a:off x="2282975" y="82681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25" name="Group"/>
          <p:cNvGrpSpPr/>
          <p:nvPr/>
        </p:nvGrpSpPr>
        <p:grpSpPr>
          <a:xfrm>
            <a:off x="330200" y="5239439"/>
            <a:ext cx="1864519" cy="3987801"/>
            <a:chOff x="0" y="4713078"/>
            <a:chExt cx="1864518" cy="3987800"/>
          </a:xfrm>
        </p:grpSpPr>
        <p:sp>
          <p:nvSpPr>
            <p:cNvPr id="419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20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21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22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423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424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26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428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29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30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431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32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33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34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35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36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7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38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39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9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450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451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57" name="Line"/>
          <p:cNvSpPr/>
          <p:nvPr/>
        </p:nvSpPr>
        <p:spPr>
          <a:xfrm flipH="1">
            <a:off x="2282975" y="75950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64" name="Group"/>
          <p:cNvGrpSpPr/>
          <p:nvPr/>
        </p:nvGrpSpPr>
        <p:grpSpPr>
          <a:xfrm>
            <a:off x="330200" y="5239439"/>
            <a:ext cx="1864519" cy="3987801"/>
            <a:chOff x="0" y="4713078"/>
            <a:chExt cx="1864518" cy="3987800"/>
          </a:xfrm>
        </p:grpSpPr>
        <p:sp>
          <p:nvSpPr>
            <p:cNvPr id="458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59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60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61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462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463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65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467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68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69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470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71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72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73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74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75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76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77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78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8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489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490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96" name="Line"/>
          <p:cNvSpPr/>
          <p:nvPr/>
        </p:nvSpPr>
        <p:spPr>
          <a:xfrm flipH="1">
            <a:off x="2282975" y="75950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03" name="Group"/>
          <p:cNvGrpSpPr/>
          <p:nvPr/>
        </p:nvGrpSpPr>
        <p:grpSpPr>
          <a:xfrm>
            <a:off x="330200" y="5239439"/>
            <a:ext cx="1864519" cy="3987801"/>
            <a:chOff x="0" y="4713078"/>
            <a:chExt cx="1864518" cy="3987800"/>
          </a:xfrm>
        </p:grpSpPr>
        <p:sp>
          <p:nvSpPr>
            <p:cNvPr id="497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98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99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00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501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02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504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506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07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08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509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10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11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12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13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14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15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16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17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7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528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29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535" name="Line"/>
          <p:cNvSpPr/>
          <p:nvPr/>
        </p:nvSpPr>
        <p:spPr>
          <a:xfrm flipH="1">
            <a:off x="2282975" y="75950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43" name="Group"/>
          <p:cNvGrpSpPr/>
          <p:nvPr/>
        </p:nvGrpSpPr>
        <p:grpSpPr>
          <a:xfrm>
            <a:off x="330200" y="4566339"/>
            <a:ext cx="1864519" cy="4660901"/>
            <a:chOff x="0" y="4039978"/>
            <a:chExt cx="1864518" cy="4660900"/>
          </a:xfrm>
        </p:grpSpPr>
        <p:sp>
          <p:nvSpPr>
            <p:cNvPr id="536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37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38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39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540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41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42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544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546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47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48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549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50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51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52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53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54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55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56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57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7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568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69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575" name="Line"/>
          <p:cNvSpPr/>
          <p:nvPr/>
        </p:nvSpPr>
        <p:spPr>
          <a:xfrm flipH="1">
            <a:off x="2282975" y="75950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84" name="Group"/>
          <p:cNvGrpSpPr/>
          <p:nvPr/>
        </p:nvGrpSpPr>
        <p:grpSpPr>
          <a:xfrm>
            <a:off x="330200" y="3892779"/>
            <a:ext cx="1864519" cy="5334461"/>
            <a:chOff x="0" y="3366419"/>
            <a:chExt cx="1864518" cy="5334459"/>
          </a:xfrm>
        </p:grpSpPr>
        <p:sp>
          <p:nvSpPr>
            <p:cNvPr id="576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77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78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79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580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81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82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83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85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587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88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89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590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91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92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93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94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95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96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97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98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8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609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610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616" name="Line"/>
          <p:cNvSpPr/>
          <p:nvPr/>
        </p:nvSpPr>
        <p:spPr>
          <a:xfrm flipH="1">
            <a:off x="2282975" y="69092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625" name="Group"/>
          <p:cNvGrpSpPr/>
          <p:nvPr/>
        </p:nvGrpSpPr>
        <p:grpSpPr>
          <a:xfrm>
            <a:off x="330200" y="3892779"/>
            <a:ext cx="1864519" cy="5334461"/>
            <a:chOff x="0" y="3366419"/>
            <a:chExt cx="1864518" cy="5334459"/>
          </a:xfrm>
        </p:grpSpPr>
        <p:sp>
          <p:nvSpPr>
            <p:cNvPr id="617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18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19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20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21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622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23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24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26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628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29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30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31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32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33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34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35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36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37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38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39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9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650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651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657" name="Line"/>
          <p:cNvSpPr/>
          <p:nvPr/>
        </p:nvSpPr>
        <p:spPr>
          <a:xfrm flipH="1">
            <a:off x="2295675" y="62234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666" name="Group"/>
          <p:cNvGrpSpPr/>
          <p:nvPr/>
        </p:nvGrpSpPr>
        <p:grpSpPr>
          <a:xfrm>
            <a:off x="330200" y="3892779"/>
            <a:ext cx="1864519" cy="5334461"/>
            <a:chOff x="0" y="3366419"/>
            <a:chExt cx="1864518" cy="5334459"/>
          </a:xfrm>
        </p:grpSpPr>
        <p:sp>
          <p:nvSpPr>
            <p:cNvPr id="658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59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60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61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62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663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64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65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67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669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70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71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72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73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74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75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76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77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78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79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80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0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691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692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698" name="Line"/>
          <p:cNvSpPr/>
          <p:nvPr/>
        </p:nvSpPr>
        <p:spPr>
          <a:xfrm flipH="1">
            <a:off x="2295675" y="62234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708" name="Group"/>
          <p:cNvGrpSpPr/>
          <p:nvPr/>
        </p:nvGrpSpPr>
        <p:grpSpPr>
          <a:xfrm>
            <a:off x="330200" y="3219679"/>
            <a:ext cx="1864519" cy="6007561"/>
            <a:chOff x="0" y="2693319"/>
            <a:chExt cx="1864518" cy="6007559"/>
          </a:xfrm>
        </p:grpSpPr>
        <p:sp>
          <p:nvSpPr>
            <p:cNvPr id="699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00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01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02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03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704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05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06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07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09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71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1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1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14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1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1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1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1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1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2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2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2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733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740" name="Line"/>
          <p:cNvSpPr/>
          <p:nvPr/>
        </p:nvSpPr>
        <p:spPr>
          <a:xfrm flipH="1">
            <a:off x="2295675" y="5575300"/>
            <a:ext cx="883182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750" name="Group"/>
          <p:cNvGrpSpPr/>
          <p:nvPr/>
        </p:nvGrpSpPr>
        <p:grpSpPr>
          <a:xfrm>
            <a:off x="330200" y="3219679"/>
            <a:ext cx="1864519" cy="6007561"/>
            <a:chOff x="0" y="2693319"/>
            <a:chExt cx="1864518" cy="6007559"/>
          </a:xfrm>
        </p:grpSpPr>
        <p:sp>
          <p:nvSpPr>
            <p:cNvPr id="741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42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43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44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45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746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47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48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49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51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753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54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55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56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57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58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59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60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61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62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63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64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4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775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776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782" name="Line"/>
          <p:cNvSpPr/>
          <p:nvPr/>
        </p:nvSpPr>
        <p:spPr>
          <a:xfrm flipH="1">
            <a:off x="2295675" y="5575300"/>
            <a:ext cx="883182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792" name="Group"/>
          <p:cNvGrpSpPr/>
          <p:nvPr/>
        </p:nvGrpSpPr>
        <p:grpSpPr>
          <a:xfrm>
            <a:off x="330200" y="3219679"/>
            <a:ext cx="1864519" cy="6007561"/>
            <a:chOff x="0" y="2693319"/>
            <a:chExt cx="1864518" cy="6007559"/>
          </a:xfrm>
        </p:grpSpPr>
        <p:sp>
          <p:nvSpPr>
            <p:cNvPr id="783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84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85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86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87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788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89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90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91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93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FS overview"/>
          <p:cNvSpPr txBox="1"/>
          <p:nvPr>
            <p:ph type="title"/>
          </p:nvPr>
        </p:nvSpPr>
        <p:spPr>
          <a:xfrm>
            <a:off x="40529" y="-27461"/>
            <a:ext cx="12923742" cy="1353355"/>
          </a:xfrm>
          <a:prstGeom prst="rect">
            <a:avLst/>
          </a:prstGeom>
        </p:spPr>
        <p:txBody>
          <a:bodyPr/>
          <a:lstStyle>
            <a:lvl1pPr defTabSz="554990">
              <a:defRPr sz="8550"/>
            </a:lvl1pPr>
          </a:lstStyle>
          <a:p>
            <a:pPr/>
            <a:r>
              <a:t>BFS overview</a:t>
            </a:r>
          </a:p>
        </p:txBody>
      </p:sp>
      <p:sp>
        <p:nvSpPr>
          <p:cNvPr id="140" name="The Breadth First Search (BFS) is another fundamental search algorithm used to explore nodes and edges of a graph. It runs with a time complexity of O(V+E) and is often used as a building block in other algorithms.…"/>
          <p:cNvSpPr txBox="1"/>
          <p:nvPr/>
        </p:nvSpPr>
        <p:spPr>
          <a:xfrm>
            <a:off x="351432" y="2222500"/>
            <a:ext cx="12301936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The </a:t>
            </a:r>
            <a:r>
              <a:rPr b="1">
                <a:solidFill>
                  <a:srgbClr val="FFC157"/>
                </a:solidFill>
              </a:rPr>
              <a:t>Breadth First Search (BFS)</a:t>
            </a:r>
            <a:r>
              <a:t> is another fundamental search algorithm used to explore nodes and edges of a graph. It runs with a time complexity of </a:t>
            </a:r>
            <a:r>
              <a:rPr b="1">
                <a:solidFill>
                  <a:srgbClr val="AAFF6D"/>
                </a:solidFill>
              </a:rPr>
              <a:t>O(V+E)</a:t>
            </a:r>
            <a:r>
              <a:t> and is often used as a building block in other algorithms. </a:t>
            </a:r>
          </a:p>
          <a:p>
            <a:pPr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The BFS algorithm is particularly useful for finding the </a:t>
            </a:r>
            <a:r>
              <a:rPr b="1">
                <a:solidFill>
                  <a:srgbClr val="918CFF"/>
                </a:solidFill>
              </a:rPr>
              <a:t>shortest path on unweighted graphs</a:t>
            </a:r>
            <a:r>
              <a:t> and for testing connectivity.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795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96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97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98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99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00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01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02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03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04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05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06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6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817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18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824" name="Line"/>
          <p:cNvSpPr/>
          <p:nvPr/>
        </p:nvSpPr>
        <p:spPr>
          <a:xfrm flipH="1">
            <a:off x="2295675" y="5575300"/>
            <a:ext cx="883182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835" name="Group"/>
          <p:cNvGrpSpPr/>
          <p:nvPr/>
        </p:nvGrpSpPr>
        <p:grpSpPr>
          <a:xfrm>
            <a:off x="330200" y="2546579"/>
            <a:ext cx="1864519" cy="6680661"/>
            <a:chOff x="0" y="2020219"/>
            <a:chExt cx="1864518" cy="6680659"/>
          </a:xfrm>
        </p:grpSpPr>
        <p:sp>
          <p:nvSpPr>
            <p:cNvPr id="825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826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27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28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29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30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31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32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33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34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836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838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39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40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41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842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43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44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45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46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47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48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49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9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860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61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867" name="Line"/>
          <p:cNvSpPr/>
          <p:nvPr/>
        </p:nvSpPr>
        <p:spPr>
          <a:xfrm flipH="1">
            <a:off x="2295675" y="4876800"/>
            <a:ext cx="883182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878" name="Group"/>
          <p:cNvGrpSpPr/>
          <p:nvPr/>
        </p:nvGrpSpPr>
        <p:grpSpPr>
          <a:xfrm>
            <a:off x="330200" y="2546579"/>
            <a:ext cx="1864519" cy="6680661"/>
            <a:chOff x="0" y="2020219"/>
            <a:chExt cx="1864518" cy="6680659"/>
          </a:xfrm>
        </p:grpSpPr>
        <p:sp>
          <p:nvSpPr>
            <p:cNvPr id="868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869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70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71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72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73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74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75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76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77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879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88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8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8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84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88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8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8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8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8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9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9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9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903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90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910" name="Line"/>
          <p:cNvSpPr/>
          <p:nvPr/>
        </p:nvSpPr>
        <p:spPr>
          <a:xfrm flipH="1">
            <a:off x="2295675" y="4876800"/>
            <a:ext cx="883182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22" name="Group"/>
          <p:cNvGrpSpPr/>
          <p:nvPr/>
        </p:nvGrpSpPr>
        <p:grpSpPr>
          <a:xfrm>
            <a:off x="330200" y="1873020"/>
            <a:ext cx="1864519" cy="7354220"/>
            <a:chOff x="0" y="1346659"/>
            <a:chExt cx="1864518" cy="7354219"/>
          </a:xfrm>
        </p:grpSpPr>
        <p:sp>
          <p:nvSpPr>
            <p:cNvPr id="911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12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13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14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15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916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17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18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19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20" name="5"/>
            <p:cNvSpPr/>
            <p:nvPr/>
          </p:nvSpPr>
          <p:spPr>
            <a:xfrm>
              <a:off x="0" y="134665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21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923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925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26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27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28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29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30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31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32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3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34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35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36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6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947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948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954" name="Line"/>
          <p:cNvSpPr/>
          <p:nvPr/>
        </p:nvSpPr>
        <p:spPr>
          <a:xfrm flipH="1">
            <a:off x="2282975" y="4234530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66" name="Group"/>
          <p:cNvGrpSpPr/>
          <p:nvPr/>
        </p:nvGrpSpPr>
        <p:grpSpPr>
          <a:xfrm>
            <a:off x="330200" y="1873020"/>
            <a:ext cx="1864519" cy="7354220"/>
            <a:chOff x="0" y="1346659"/>
            <a:chExt cx="1864518" cy="7354219"/>
          </a:xfrm>
        </p:grpSpPr>
        <p:sp>
          <p:nvSpPr>
            <p:cNvPr id="955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56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57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58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59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960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61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62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63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4" name="5"/>
            <p:cNvSpPr/>
            <p:nvPr/>
          </p:nvSpPr>
          <p:spPr>
            <a:xfrm>
              <a:off x="0" y="134665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65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967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969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70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71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72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73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74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75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76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77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8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79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80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0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991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992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998" name="Line"/>
          <p:cNvSpPr/>
          <p:nvPr/>
        </p:nvSpPr>
        <p:spPr>
          <a:xfrm flipH="1">
            <a:off x="2282975" y="4234530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11" name="Group"/>
          <p:cNvGrpSpPr/>
          <p:nvPr/>
        </p:nvGrpSpPr>
        <p:grpSpPr>
          <a:xfrm>
            <a:off x="330200" y="1199920"/>
            <a:ext cx="1864519" cy="8027320"/>
            <a:chOff x="0" y="673559"/>
            <a:chExt cx="1864518" cy="8027319"/>
          </a:xfrm>
        </p:grpSpPr>
        <p:sp>
          <p:nvSpPr>
            <p:cNvPr id="999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00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01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02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003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004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05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06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07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08" name="5"/>
            <p:cNvSpPr/>
            <p:nvPr/>
          </p:nvSpPr>
          <p:spPr>
            <a:xfrm>
              <a:off x="0" y="134665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09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010" name="2"/>
            <p:cNvSpPr/>
            <p:nvPr/>
          </p:nvSpPr>
          <p:spPr>
            <a:xfrm>
              <a:off x="0" y="67355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012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1014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15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16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017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18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19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20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21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22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23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24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25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5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036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037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43" name="Line"/>
          <p:cNvSpPr/>
          <p:nvPr/>
        </p:nvSpPr>
        <p:spPr>
          <a:xfrm flipH="1">
            <a:off x="2282975" y="4234530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57" name="Group"/>
          <p:cNvGrpSpPr/>
          <p:nvPr/>
        </p:nvGrpSpPr>
        <p:grpSpPr>
          <a:xfrm>
            <a:off x="330200" y="526360"/>
            <a:ext cx="1864519" cy="8700880"/>
            <a:chOff x="0" y="0"/>
            <a:chExt cx="1864518" cy="8700878"/>
          </a:xfrm>
        </p:grpSpPr>
        <p:sp>
          <p:nvSpPr>
            <p:cNvPr id="1044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45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46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47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048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049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50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51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52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53" name="5"/>
            <p:cNvSpPr/>
            <p:nvPr/>
          </p:nvSpPr>
          <p:spPr>
            <a:xfrm>
              <a:off x="0" y="134665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54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055" name="2"/>
            <p:cNvSpPr/>
            <p:nvPr/>
          </p:nvSpPr>
          <p:spPr>
            <a:xfrm>
              <a:off x="0" y="67355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56" name="4"/>
            <p:cNvSpPr/>
            <p:nvPr/>
          </p:nvSpPr>
          <p:spPr>
            <a:xfrm>
              <a:off x="0" y="0"/>
              <a:ext cx="1864519" cy="622300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058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1060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61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62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063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64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65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66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67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68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69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70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71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1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082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083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89" name="Line"/>
          <p:cNvSpPr/>
          <p:nvPr/>
        </p:nvSpPr>
        <p:spPr>
          <a:xfrm flipH="1">
            <a:off x="2295675" y="3536030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103" name="Group"/>
          <p:cNvGrpSpPr/>
          <p:nvPr/>
        </p:nvGrpSpPr>
        <p:grpSpPr>
          <a:xfrm>
            <a:off x="330200" y="526360"/>
            <a:ext cx="1864519" cy="8700880"/>
            <a:chOff x="0" y="0"/>
            <a:chExt cx="1864518" cy="8700878"/>
          </a:xfrm>
        </p:grpSpPr>
        <p:sp>
          <p:nvSpPr>
            <p:cNvPr id="1090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91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92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93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094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095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96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97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98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99" name="5"/>
            <p:cNvSpPr/>
            <p:nvPr/>
          </p:nvSpPr>
          <p:spPr>
            <a:xfrm>
              <a:off x="0" y="134665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00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01" name="2"/>
            <p:cNvSpPr/>
            <p:nvPr/>
          </p:nvSpPr>
          <p:spPr>
            <a:xfrm>
              <a:off x="0" y="67355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02" name="4"/>
            <p:cNvSpPr/>
            <p:nvPr/>
          </p:nvSpPr>
          <p:spPr>
            <a:xfrm>
              <a:off x="0" y="0"/>
              <a:ext cx="1864519" cy="622300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104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1106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07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08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109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10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11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12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13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14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15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16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17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27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28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129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135" name="Line"/>
          <p:cNvSpPr/>
          <p:nvPr/>
        </p:nvSpPr>
        <p:spPr>
          <a:xfrm flipH="1">
            <a:off x="2270275" y="2875630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149" name="Group"/>
          <p:cNvGrpSpPr/>
          <p:nvPr/>
        </p:nvGrpSpPr>
        <p:grpSpPr>
          <a:xfrm>
            <a:off x="330200" y="526360"/>
            <a:ext cx="1864519" cy="8700880"/>
            <a:chOff x="0" y="0"/>
            <a:chExt cx="1864518" cy="8700878"/>
          </a:xfrm>
        </p:grpSpPr>
        <p:sp>
          <p:nvSpPr>
            <p:cNvPr id="1136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37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38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39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140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141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42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43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44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45" name="5"/>
            <p:cNvSpPr/>
            <p:nvPr/>
          </p:nvSpPr>
          <p:spPr>
            <a:xfrm>
              <a:off x="0" y="134665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46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47" name="2"/>
            <p:cNvSpPr/>
            <p:nvPr/>
          </p:nvSpPr>
          <p:spPr>
            <a:xfrm>
              <a:off x="0" y="67355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48" name="4"/>
            <p:cNvSpPr/>
            <p:nvPr/>
          </p:nvSpPr>
          <p:spPr>
            <a:xfrm>
              <a:off x="0" y="0"/>
              <a:ext cx="1864519" cy="6223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150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1152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53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54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155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56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57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58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59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60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61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62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63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3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74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175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181" name="Line"/>
          <p:cNvSpPr/>
          <p:nvPr/>
        </p:nvSpPr>
        <p:spPr>
          <a:xfrm flipH="1">
            <a:off x="2270275" y="2875630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195" name="Group"/>
          <p:cNvGrpSpPr/>
          <p:nvPr/>
        </p:nvGrpSpPr>
        <p:grpSpPr>
          <a:xfrm>
            <a:off x="330200" y="526360"/>
            <a:ext cx="1864519" cy="8700880"/>
            <a:chOff x="0" y="0"/>
            <a:chExt cx="1864518" cy="8700878"/>
          </a:xfrm>
        </p:grpSpPr>
        <p:sp>
          <p:nvSpPr>
            <p:cNvPr id="1182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83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84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85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186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187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88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89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90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91" name="5"/>
            <p:cNvSpPr/>
            <p:nvPr/>
          </p:nvSpPr>
          <p:spPr>
            <a:xfrm>
              <a:off x="0" y="134665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92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93" name="2"/>
            <p:cNvSpPr/>
            <p:nvPr/>
          </p:nvSpPr>
          <p:spPr>
            <a:xfrm>
              <a:off x="0" y="67355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94" name="4"/>
            <p:cNvSpPr/>
            <p:nvPr/>
          </p:nvSpPr>
          <p:spPr>
            <a:xfrm>
              <a:off x="0" y="0"/>
              <a:ext cx="1864519" cy="6223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196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1198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99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00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201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02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03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04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05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06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07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08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09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9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20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221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227" name="Line"/>
          <p:cNvSpPr/>
          <p:nvPr/>
        </p:nvSpPr>
        <p:spPr>
          <a:xfrm flipH="1">
            <a:off x="2270275" y="2189830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241" name="Group"/>
          <p:cNvGrpSpPr/>
          <p:nvPr/>
        </p:nvGrpSpPr>
        <p:grpSpPr>
          <a:xfrm>
            <a:off x="330200" y="526360"/>
            <a:ext cx="1864519" cy="8700880"/>
            <a:chOff x="0" y="0"/>
            <a:chExt cx="1864518" cy="8700878"/>
          </a:xfrm>
        </p:grpSpPr>
        <p:sp>
          <p:nvSpPr>
            <p:cNvPr id="1228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29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30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31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232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233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34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35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36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37" name="5"/>
            <p:cNvSpPr/>
            <p:nvPr/>
          </p:nvSpPr>
          <p:spPr>
            <a:xfrm>
              <a:off x="0" y="1346659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38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39" name="2"/>
            <p:cNvSpPr/>
            <p:nvPr/>
          </p:nvSpPr>
          <p:spPr>
            <a:xfrm>
              <a:off x="0" y="67355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40" name="4"/>
            <p:cNvSpPr/>
            <p:nvPr/>
          </p:nvSpPr>
          <p:spPr>
            <a:xfrm>
              <a:off x="0" y="0"/>
              <a:ext cx="1864519" cy="6223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242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142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43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4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45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6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7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8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49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0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1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2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3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3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64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65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71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1244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45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46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247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48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49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50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51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2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53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54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55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5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66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267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273" name="Line"/>
          <p:cNvSpPr/>
          <p:nvPr/>
        </p:nvSpPr>
        <p:spPr>
          <a:xfrm flipH="1" flipV="1">
            <a:off x="2270275" y="1529430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287" name="Group"/>
          <p:cNvGrpSpPr/>
          <p:nvPr/>
        </p:nvGrpSpPr>
        <p:grpSpPr>
          <a:xfrm>
            <a:off x="330200" y="526360"/>
            <a:ext cx="1864519" cy="8700880"/>
            <a:chOff x="0" y="0"/>
            <a:chExt cx="1864518" cy="8700878"/>
          </a:xfrm>
        </p:grpSpPr>
        <p:sp>
          <p:nvSpPr>
            <p:cNvPr id="1274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75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76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77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278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279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80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81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82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83" name="5"/>
            <p:cNvSpPr/>
            <p:nvPr/>
          </p:nvSpPr>
          <p:spPr>
            <a:xfrm>
              <a:off x="0" y="134665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84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85" name="2"/>
            <p:cNvSpPr/>
            <p:nvPr/>
          </p:nvSpPr>
          <p:spPr>
            <a:xfrm>
              <a:off x="0" y="673559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86" name="4"/>
            <p:cNvSpPr/>
            <p:nvPr/>
          </p:nvSpPr>
          <p:spPr>
            <a:xfrm>
              <a:off x="0" y="0"/>
              <a:ext cx="1864519" cy="622300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288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8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1290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91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92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293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94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95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96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97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98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99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00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01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1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312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313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319" name="Line"/>
          <p:cNvSpPr/>
          <p:nvPr/>
        </p:nvSpPr>
        <p:spPr>
          <a:xfrm flipH="1" flipV="1">
            <a:off x="2270275" y="855871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333" name="Group"/>
          <p:cNvGrpSpPr/>
          <p:nvPr/>
        </p:nvGrpSpPr>
        <p:grpSpPr>
          <a:xfrm>
            <a:off x="330200" y="526360"/>
            <a:ext cx="1864519" cy="8700880"/>
            <a:chOff x="0" y="0"/>
            <a:chExt cx="1864518" cy="8700878"/>
          </a:xfrm>
        </p:grpSpPr>
        <p:sp>
          <p:nvSpPr>
            <p:cNvPr id="1320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21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22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23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324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325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26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27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28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29" name="5"/>
            <p:cNvSpPr/>
            <p:nvPr/>
          </p:nvSpPr>
          <p:spPr>
            <a:xfrm>
              <a:off x="0" y="134665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30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331" name="2"/>
            <p:cNvSpPr/>
            <p:nvPr/>
          </p:nvSpPr>
          <p:spPr>
            <a:xfrm>
              <a:off x="0" y="67355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2" name="4"/>
            <p:cNvSpPr/>
            <p:nvPr/>
          </p:nvSpPr>
          <p:spPr>
            <a:xfrm>
              <a:off x="0" y="0"/>
              <a:ext cx="1864519" cy="6223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334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1336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37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8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339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40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41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42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43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44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45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46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47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7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358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359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378" name="Group"/>
          <p:cNvGrpSpPr/>
          <p:nvPr/>
        </p:nvGrpSpPr>
        <p:grpSpPr>
          <a:xfrm>
            <a:off x="330200" y="526360"/>
            <a:ext cx="1864519" cy="8700880"/>
            <a:chOff x="0" y="0"/>
            <a:chExt cx="1864518" cy="8700878"/>
          </a:xfrm>
        </p:grpSpPr>
        <p:sp>
          <p:nvSpPr>
            <p:cNvPr id="1365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66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67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68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369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370" name="8"/>
            <p:cNvSpPr/>
            <p:nvPr/>
          </p:nvSpPr>
          <p:spPr>
            <a:xfrm>
              <a:off x="0" y="47130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71" name="6"/>
            <p:cNvSpPr/>
            <p:nvPr/>
          </p:nvSpPr>
          <p:spPr>
            <a:xfrm>
              <a:off x="0" y="40399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72" name="3"/>
            <p:cNvSpPr/>
            <p:nvPr/>
          </p:nvSpPr>
          <p:spPr>
            <a:xfrm>
              <a:off x="0" y="33664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73" name="1"/>
            <p:cNvSpPr/>
            <p:nvPr/>
          </p:nvSpPr>
          <p:spPr>
            <a:xfrm>
              <a:off x="0" y="26933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74" name="5"/>
            <p:cNvSpPr/>
            <p:nvPr/>
          </p:nvSpPr>
          <p:spPr>
            <a:xfrm>
              <a:off x="0" y="134665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75" name="12"/>
            <p:cNvSpPr/>
            <p:nvPr/>
          </p:nvSpPr>
          <p:spPr>
            <a:xfrm>
              <a:off x="0" y="202021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376" name="2"/>
            <p:cNvSpPr/>
            <p:nvPr/>
          </p:nvSpPr>
          <p:spPr>
            <a:xfrm>
              <a:off x="0" y="673559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77" name="4"/>
            <p:cNvSpPr/>
            <p:nvPr/>
          </p:nvSpPr>
          <p:spPr>
            <a:xfrm>
              <a:off x="0" y="0"/>
              <a:ext cx="1864519" cy="6223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379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Using a Queue"/>
          <p:cNvSpPr txBox="1"/>
          <p:nvPr>
            <p:ph type="title"/>
          </p:nvPr>
        </p:nvSpPr>
        <p:spPr>
          <a:xfrm>
            <a:off x="40529" y="-103661"/>
            <a:ext cx="12923742" cy="1073955"/>
          </a:xfrm>
          <a:prstGeom prst="rect">
            <a:avLst/>
          </a:prstGeom>
        </p:spPr>
        <p:txBody>
          <a:bodyPr/>
          <a:lstStyle>
            <a:lvl1pPr defTabSz="426466">
              <a:defRPr sz="6570"/>
            </a:lvl1pPr>
          </a:lstStyle>
          <a:p>
            <a:pPr/>
            <a:r>
              <a:t>Using a Queue</a:t>
            </a:r>
          </a:p>
        </p:txBody>
      </p:sp>
      <p:sp>
        <p:nvSpPr>
          <p:cNvPr id="1382" name="The BFS algorithm uses a queue data structure to track which node to visit next. Upon reaching a new node the algorithm adds it to the queue to visit it later. The queue data structure works just like a real world queue such as a waiting line at a restaurant. People can either enter the waiting line (enqueue) or get seated (dequeue)."/>
          <p:cNvSpPr txBox="1"/>
          <p:nvPr/>
        </p:nvSpPr>
        <p:spPr>
          <a:xfrm>
            <a:off x="171621" y="847149"/>
            <a:ext cx="12661557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The BFS algorithm uses a queue data structure to track which node to visit next. Upon reaching a new node the algorithm adds it to the queue to visit it later. The queue data structure works just like a real world queue such as a waiting line at a restaurant. People can either enter the waiting line (</a:t>
            </a:r>
            <a:r>
              <a:rPr b="1">
                <a:solidFill>
                  <a:srgbClr val="4DE9FF"/>
                </a:solidFill>
              </a:rPr>
              <a:t>enqueue</a:t>
            </a:r>
            <a:r>
              <a:t>) or get seated (</a:t>
            </a:r>
            <a:r>
              <a:rPr b="1">
                <a:solidFill>
                  <a:srgbClr val="4DE9FF"/>
                </a:solidFill>
              </a:rPr>
              <a:t>dequeue</a:t>
            </a:r>
            <a:r>
              <a:t>).</a:t>
            </a:r>
          </a:p>
        </p:txBody>
      </p:sp>
      <p:sp>
        <p:nvSpPr>
          <p:cNvPr id="1383" name="Rectangle"/>
          <p:cNvSpPr/>
          <p:nvPr/>
        </p:nvSpPr>
        <p:spPr>
          <a:xfrm>
            <a:off x="3831332" y="6771909"/>
            <a:ext cx="880478" cy="15104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4" name="Rectangle"/>
          <p:cNvSpPr/>
          <p:nvPr/>
        </p:nvSpPr>
        <p:spPr>
          <a:xfrm>
            <a:off x="4946747" y="6771909"/>
            <a:ext cx="880477" cy="15104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5" name="Rectangle"/>
          <p:cNvSpPr/>
          <p:nvPr/>
        </p:nvSpPr>
        <p:spPr>
          <a:xfrm>
            <a:off x="6062161" y="6771909"/>
            <a:ext cx="880478" cy="15104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6" name="Rectangle"/>
          <p:cNvSpPr/>
          <p:nvPr/>
        </p:nvSpPr>
        <p:spPr>
          <a:xfrm>
            <a:off x="7177575" y="6771909"/>
            <a:ext cx="880478" cy="15104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7" name="Rectangle"/>
          <p:cNvSpPr/>
          <p:nvPr/>
        </p:nvSpPr>
        <p:spPr>
          <a:xfrm>
            <a:off x="8292990" y="6771909"/>
            <a:ext cx="880478" cy="15104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8" name="Rectangle"/>
          <p:cNvSpPr/>
          <p:nvPr/>
        </p:nvSpPr>
        <p:spPr>
          <a:xfrm>
            <a:off x="1600503" y="5833468"/>
            <a:ext cx="880478" cy="1510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9" name="Rectangle"/>
          <p:cNvSpPr/>
          <p:nvPr/>
        </p:nvSpPr>
        <p:spPr>
          <a:xfrm>
            <a:off x="10523819" y="7499232"/>
            <a:ext cx="880478" cy="1510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0" name="Line"/>
          <p:cNvSpPr/>
          <p:nvPr/>
        </p:nvSpPr>
        <p:spPr>
          <a:xfrm flipV="1">
            <a:off x="4271571" y="8358349"/>
            <a:ext cx="1" cy="43656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91" name="Queue Front"/>
          <p:cNvSpPr txBox="1"/>
          <p:nvPr/>
        </p:nvSpPr>
        <p:spPr>
          <a:xfrm>
            <a:off x="2700504" y="8870949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Queue Front</a:t>
            </a:r>
          </a:p>
        </p:txBody>
      </p:sp>
      <p:sp>
        <p:nvSpPr>
          <p:cNvPr id="1392" name="Line"/>
          <p:cNvSpPr/>
          <p:nvPr/>
        </p:nvSpPr>
        <p:spPr>
          <a:xfrm>
            <a:off x="8733229" y="6209756"/>
            <a:ext cx="1" cy="4275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93" name="Queue Back"/>
          <p:cNvSpPr txBox="1"/>
          <p:nvPr/>
        </p:nvSpPr>
        <p:spPr>
          <a:xfrm>
            <a:off x="7174498" y="5586774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Queue Back</a:t>
            </a:r>
          </a:p>
        </p:txBody>
      </p:sp>
      <p:sp>
        <p:nvSpPr>
          <p:cNvPr id="1400" name="Connection Line"/>
          <p:cNvSpPr/>
          <p:nvPr/>
        </p:nvSpPr>
        <p:spPr>
          <a:xfrm>
            <a:off x="2658841" y="6905493"/>
            <a:ext cx="1004558" cy="537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1523" y="18877"/>
                  <a:pt x="4323" y="11677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401" name="Connection Line"/>
          <p:cNvSpPr/>
          <p:nvPr/>
        </p:nvSpPr>
        <p:spPr>
          <a:xfrm>
            <a:off x="9411482" y="7661476"/>
            <a:ext cx="979290" cy="64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400" y="3936"/>
                  <a:pt x="17600" y="11136"/>
                  <a:pt x="2160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396" name="Line"/>
          <p:cNvSpPr/>
          <p:nvPr/>
        </p:nvSpPr>
        <p:spPr>
          <a:xfrm flipH="1" flipV="1">
            <a:off x="2572216" y="6838910"/>
            <a:ext cx="289518" cy="28951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97" name="Line"/>
          <p:cNvSpPr/>
          <p:nvPr/>
        </p:nvSpPr>
        <p:spPr>
          <a:xfrm flipH="1" flipV="1">
            <a:off x="9210083" y="7593151"/>
            <a:ext cx="445523" cy="14401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98" name="Dequeue"/>
          <p:cNvSpPr txBox="1"/>
          <p:nvPr/>
        </p:nvSpPr>
        <p:spPr>
          <a:xfrm>
            <a:off x="1434470" y="7667483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Dequeue</a:t>
            </a:r>
          </a:p>
        </p:txBody>
      </p:sp>
      <p:sp>
        <p:nvSpPr>
          <p:cNvPr id="1399" name="Enqueue"/>
          <p:cNvSpPr txBox="1"/>
          <p:nvPr/>
        </p:nvSpPr>
        <p:spPr>
          <a:xfrm>
            <a:off x="9529226" y="6681499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Enqueue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# Global/class scope variables…"/>
          <p:cNvSpPr txBox="1"/>
          <p:nvPr/>
        </p:nvSpPr>
        <p:spPr>
          <a:xfrm>
            <a:off x="329893" y="663477"/>
            <a:ext cx="13453242" cy="654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Global/class scope variables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unweighted graph</a:t>
            </a:r>
            <a:endParaRPr>
              <a:solidFill>
                <a:srgbClr val="089BFF"/>
              </a:solidFill>
            </a:endParaR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 = start node, e = end node, and 0 ≤ e,s &lt;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bfs</a:t>
            </a:r>
            <a:r>
              <a:t>(s, e):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89BFF"/>
                </a:solidFill>
              </a:rPr>
              <a:t># Do a BFS starting at node s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Return reconstructed path from s -&gt; 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reconstructPath</a:t>
            </a:r>
            <a:r>
              <a:t>(s, e, prev)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# Global/class scope variables…"/>
          <p:cNvSpPr txBox="1"/>
          <p:nvPr/>
        </p:nvSpPr>
        <p:spPr>
          <a:xfrm>
            <a:off x="329893" y="663477"/>
            <a:ext cx="13453242" cy="654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Global/class scope variables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unweighted graph</a:t>
            </a:r>
            <a:endParaRPr>
              <a:solidFill>
                <a:srgbClr val="089BFF"/>
              </a:solidFill>
            </a:endParaR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 = start node, e = end node, and 0 ≤ e,s &lt;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bfs</a:t>
            </a:r>
            <a:r>
              <a:t>(s, e):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89BFF"/>
                </a:solidFill>
              </a:rPr>
              <a:t># Do a BFS starting at node s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Return reconstructed path from s -&gt; 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reconstructPath</a:t>
            </a:r>
            <a:r>
              <a:t>(s, e, prev)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</p:txBody>
      </p:sp>
      <p:sp>
        <p:nvSpPr>
          <p:cNvPr id="1406" name="Rectangle"/>
          <p:cNvSpPr/>
          <p:nvPr/>
        </p:nvSpPr>
        <p:spPr>
          <a:xfrm>
            <a:off x="272578" y="691903"/>
            <a:ext cx="12306211" cy="1633544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# Global/class scope variables…"/>
          <p:cNvSpPr txBox="1"/>
          <p:nvPr/>
        </p:nvSpPr>
        <p:spPr>
          <a:xfrm>
            <a:off x="329893" y="663477"/>
            <a:ext cx="13453242" cy="654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Global/class scope variables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unweighted graph</a:t>
            </a:r>
            <a:endParaRPr>
              <a:solidFill>
                <a:srgbClr val="089BFF"/>
              </a:solidFill>
            </a:endParaR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 = start node, e = end node, and 0 ≤ e,s &lt;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bfs</a:t>
            </a:r>
            <a:r>
              <a:t>(s, e):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89BFF"/>
                </a:solidFill>
              </a:rPr>
              <a:t># Do a BFS starting at node s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Return reconstructed path from s -&gt; 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reconstructPath</a:t>
            </a:r>
            <a:r>
              <a:t>(s, e, prev)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</p:txBody>
      </p:sp>
      <p:sp>
        <p:nvSpPr>
          <p:cNvPr id="1409" name="Rectangle"/>
          <p:cNvSpPr/>
          <p:nvPr/>
        </p:nvSpPr>
        <p:spPr>
          <a:xfrm>
            <a:off x="307043" y="2667897"/>
            <a:ext cx="12038839" cy="1081386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# Global/class scope variables…"/>
          <p:cNvSpPr txBox="1"/>
          <p:nvPr/>
        </p:nvSpPr>
        <p:spPr>
          <a:xfrm>
            <a:off x="329893" y="663477"/>
            <a:ext cx="13453242" cy="654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Global/class scope variables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unweighted graph</a:t>
            </a:r>
            <a:endParaRPr>
              <a:solidFill>
                <a:srgbClr val="089BFF"/>
              </a:solidFill>
            </a:endParaR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 = start node, e = end node, and 0 ≤ e,s &lt;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bfs</a:t>
            </a:r>
            <a:r>
              <a:t>(s, e):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89BFF"/>
                </a:solidFill>
              </a:rPr>
              <a:t># Do a BFS starting at node s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Return reconstructed path from s -&gt; 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reconstructPath</a:t>
            </a:r>
            <a:r>
              <a:t>(s, e, prev)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</p:txBody>
      </p:sp>
      <p:sp>
        <p:nvSpPr>
          <p:cNvPr id="1412" name="Rectangle"/>
          <p:cNvSpPr/>
          <p:nvPr/>
        </p:nvSpPr>
        <p:spPr>
          <a:xfrm>
            <a:off x="789554" y="4195846"/>
            <a:ext cx="7559776" cy="1081386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function solve(s):…"/>
          <p:cNvSpPr txBox="1"/>
          <p:nvPr/>
        </p:nvSpPr>
        <p:spPr>
          <a:xfrm>
            <a:off x="-8320" y="262276"/>
            <a:ext cx="13453242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 = queue data structure with enqueue and dequeue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q.enqueue(s)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visited[s]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[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while</a:t>
            </a:r>
            <a:r>
              <a:t> !q.isEmpty():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node = q.dequeue()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neighbours = g.get(node)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(next : neighbours):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q.enqueue(next)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visited[next]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prev[next] = node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prev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function solve(s):…"/>
          <p:cNvSpPr txBox="1"/>
          <p:nvPr/>
        </p:nvSpPr>
        <p:spPr>
          <a:xfrm>
            <a:off x="-8320" y="262276"/>
            <a:ext cx="13453242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 = queue data structure with enqueue and dequeue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q.enqueue(s)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visited[s]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[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while</a:t>
            </a:r>
            <a:r>
              <a:t> !q.isEmpty():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node = q.dequeue()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neighbours = g.get(node)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(next : neighbours):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q.enqueue(next)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visited[next]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prev[next] = node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prev</a:t>
            </a:r>
          </a:p>
        </p:txBody>
      </p:sp>
      <p:sp>
        <p:nvSpPr>
          <p:cNvPr id="1417" name="Rectangle"/>
          <p:cNvSpPr/>
          <p:nvPr/>
        </p:nvSpPr>
        <p:spPr>
          <a:xfrm>
            <a:off x="467880" y="864228"/>
            <a:ext cx="12500843" cy="1081386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173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74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5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76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7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8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9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80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1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2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3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4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4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95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02" name="Line"/>
          <p:cNvSpPr/>
          <p:nvPr/>
        </p:nvSpPr>
        <p:spPr>
          <a:xfrm flipH="1">
            <a:off x="2282975" y="89158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3" name="Group"/>
          <p:cNvSpPr/>
          <p:nvPr/>
        </p:nvSpPr>
        <p:spPr>
          <a:xfrm>
            <a:off x="330200" y="8604939"/>
            <a:ext cx="1864519" cy="6223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4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function solve(s):…"/>
          <p:cNvSpPr txBox="1"/>
          <p:nvPr/>
        </p:nvSpPr>
        <p:spPr>
          <a:xfrm>
            <a:off x="-8320" y="262276"/>
            <a:ext cx="13453242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 = queue data structure with enqueue and dequeue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q.enqueue(s)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visited[s]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[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while</a:t>
            </a:r>
            <a:r>
              <a:t> !q.isEmpty():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node = q.dequeue()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neighbours = g.get(node)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(next : neighbours):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q.enqueue(next)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visited[next]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prev[next] = node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prev</a:t>
            </a:r>
          </a:p>
        </p:txBody>
      </p:sp>
      <p:sp>
        <p:nvSpPr>
          <p:cNvPr id="1420" name="Rectangle"/>
          <p:cNvSpPr/>
          <p:nvPr/>
        </p:nvSpPr>
        <p:spPr>
          <a:xfrm>
            <a:off x="456392" y="2288782"/>
            <a:ext cx="9228506" cy="1081386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function solve(s):…"/>
          <p:cNvSpPr txBox="1"/>
          <p:nvPr/>
        </p:nvSpPr>
        <p:spPr>
          <a:xfrm>
            <a:off x="-8320" y="262276"/>
            <a:ext cx="13453242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 = queue data structure with enqueue and dequeue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q.enqueue(s)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visited[s]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[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while</a:t>
            </a:r>
            <a:r>
              <a:t> !q.isEmpty():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node = q.dequeue()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neighbours = g.get(node)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(next : neighbours):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q.enqueue(next)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visited[next]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prev[next] = node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prev</a:t>
            </a:r>
          </a:p>
        </p:txBody>
      </p:sp>
      <p:sp>
        <p:nvSpPr>
          <p:cNvPr id="1423" name="Rectangle"/>
          <p:cNvSpPr/>
          <p:nvPr/>
        </p:nvSpPr>
        <p:spPr>
          <a:xfrm>
            <a:off x="490857" y="3788414"/>
            <a:ext cx="7958641" cy="499699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function solve(s):…"/>
          <p:cNvSpPr txBox="1"/>
          <p:nvPr/>
        </p:nvSpPr>
        <p:spPr>
          <a:xfrm>
            <a:off x="-8320" y="262276"/>
            <a:ext cx="13453242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 = queue data structure with enqueue and dequeue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q.enqueue(s)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visited[s]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[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while</a:t>
            </a:r>
            <a:r>
              <a:t> !q.isEmpty():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node = q.dequeue()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neighbours = g.get(node)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(next : neighbours):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q.enqueue(next)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visited[next]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prev[next] = node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prev</a:t>
            </a:r>
          </a:p>
        </p:txBody>
      </p:sp>
      <p:sp>
        <p:nvSpPr>
          <p:cNvPr id="1426" name="Rectangle"/>
          <p:cNvSpPr/>
          <p:nvPr/>
        </p:nvSpPr>
        <p:spPr>
          <a:xfrm>
            <a:off x="490857" y="4287753"/>
            <a:ext cx="5162980" cy="966047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function solve(s):…"/>
          <p:cNvSpPr txBox="1"/>
          <p:nvPr/>
        </p:nvSpPr>
        <p:spPr>
          <a:xfrm>
            <a:off x="-8320" y="262276"/>
            <a:ext cx="13453242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 = queue data structure with enqueue and dequeue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q.enqueue(s)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visited[s]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[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while</a:t>
            </a:r>
            <a:r>
              <a:t> !q.isEmpty():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node = q.dequeue()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neighbours = g.get(node)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(next : neighbours):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q.enqueue(next)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visited[next]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prev[next] = node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prev</a:t>
            </a:r>
          </a:p>
        </p:txBody>
      </p:sp>
      <p:sp>
        <p:nvSpPr>
          <p:cNvPr id="1429" name="Rectangle"/>
          <p:cNvSpPr/>
          <p:nvPr/>
        </p:nvSpPr>
        <p:spPr>
          <a:xfrm>
            <a:off x="1030809" y="5252773"/>
            <a:ext cx="6106640" cy="594023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function solve(s):…"/>
          <p:cNvSpPr txBox="1"/>
          <p:nvPr/>
        </p:nvSpPr>
        <p:spPr>
          <a:xfrm>
            <a:off x="-8320" y="262276"/>
            <a:ext cx="13453242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 = queue data structure with enqueue and dequeue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q.enqueue(s)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visited[s]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[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while</a:t>
            </a:r>
            <a:r>
              <a:t> !q.isEmpty():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node = q.dequeue()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neighbours = g.get(node)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(next : neighbours):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q.enqueue(next)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visited[next]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prev[next] = node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prev</a:t>
            </a:r>
          </a:p>
        </p:txBody>
      </p:sp>
      <p:sp>
        <p:nvSpPr>
          <p:cNvPr id="1432" name="Rectangle"/>
          <p:cNvSpPr/>
          <p:nvPr/>
        </p:nvSpPr>
        <p:spPr>
          <a:xfrm>
            <a:off x="1019320" y="6252259"/>
            <a:ext cx="5858384" cy="994005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function solve(s):…"/>
          <p:cNvSpPr txBox="1"/>
          <p:nvPr/>
        </p:nvSpPr>
        <p:spPr>
          <a:xfrm>
            <a:off x="-8320" y="262276"/>
            <a:ext cx="13453242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 = queue data structure with enqueue and dequeue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q.enqueue(s)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visited[s]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[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while</a:t>
            </a:r>
            <a:r>
              <a:t> !q.isEmpty():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node = q.dequeue()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neighbours = g.get(node)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(next : neighbours):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q.enqueue(next)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visited[next]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prev[next] = node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prev</a:t>
            </a:r>
          </a:p>
        </p:txBody>
      </p:sp>
      <p:sp>
        <p:nvSpPr>
          <p:cNvPr id="1435" name="Rectangle"/>
          <p:cNvSpPr/>
          <p:nvPr/>
        </p:nvSpPr>
        <p:spPr>
          <a:xfrm>
            <a:off x="1973977" y="7344938"/>
            <a:ext cx="5226769" cy="1454844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function solve(s):…"/>
          <p:cNvSpPr txBox="1"/>
          <p:nvPr/>
        </p:nvSpPr>
        <p:spPr>
          <a:xfrm>
            <a:off x="-8320" y="262276"/>
            <a:ext cx="13453242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 = queue data structure with enqueue and dequeue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q.enqueue(s)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visited[s]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[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while</a:t>
            </a:r>
            <a:r>
              <a:t> !q.isEmpty():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node = q.dequeue()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neighbours = g.get(node)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(next : neighbours):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q.enqueue(next)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visited[next]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    prev[next] = node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prev</a:t>
            </a:r>
          </a:p>
        </p:txBody>
      </p:sp>
      <p:sp>
        <p:nvSpPr>
          <p:cNvPr id="1438" name="Rectangle"/>
          <p:cNvSpPr/>
          <p:nvPr/>
        </p:nvSpPr>
        <p:spPr>
          <a:xfrm>
            <a:off x="524739" y="8750280"/>
            <a:ext cx="2886225" cy="509578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# Global/class scope variables…"/>
          <p:cNvSpPr txBox="1"/>
          <p:nvPr/>
        </p:nvSpPr>
        <p:spPr>
          <a:xfrm>
            <a:off x="329893" y="663477"/>
            <a:ext cx="13453242" cy="654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Global/class scope variables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unweighted graph</a:t>
            </a:r>
            <a:endParaRPr>
              <a:solidFill>
                <a:srgbClr val="089BFF"/>
              </a:solidFill>
            </a:endParaR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 = start node, e = end node, and 0 ≤ e,s &lt;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bfs</a:t>
            </a:r>
            <a:r>
              <a:t>(s, e):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89BFF"/>
                </a:solidFill>
              </a:rPr>
              <a:t># Do a BFS starting at node s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Return reconstructed path from s -&gt; 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reconstructPath</a:t>
            </a:r>
            <a:r>
              <a:t>(s, e, prev)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# Global/class scope variables…"/>
          <p:cNvSpPr txBox="1"/>
          <p:nvPr/>
        </p:nvSpPr>
        <p:spPr>
          <a:xfrm>
            <a:off x="329893" y="663477"/>
            <a:ext cx="13453242" cy="654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Global/class scope variables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unweighted graph</a:t>
            </a:r>
            <a:endParaRPr>
              <a:solidFill>
                <a:srgbClr val="089BFF"/>
              </a:solidFill>
            </a:endParaRP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 = start node, e = end node, and 0 ≤ e,s &lt; n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bfs</a:t>
            </a:r>
            <a:r>
              <a:t>(s, e):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89BFF"/>
                </a:solidFill>
              </a:rPr>
              <a:t># Do a BFS starting at node s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prev = </a:t>
            </a:r>
            <a:r>
              <a:rPr b="1">
                <a:solidFill>
                  <a:srgbClr val="FFC157"/>
                </a:solidFill>
              </a:rPr>
              <a:t>solve</a:t>
            </a:r>
            <a:r>
              <a:t>(s)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Return reconstructed path from s -&gt; 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reconstructPath</a:t>
            </a:r>
            <a:r>
              <a:t>(s, e, prev)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</p:txBody>
      </p:sp>
      <p:sp>
        <p:nvSpPr>
          <p:cNvPr id="1443" name="Rectangle"/>
          <p:cNvSpPr/>
          <p:nvPr/>
        </p:nvSpPr>
        <p:spPr>
          <a:xfrm>
            <a:off x="846792" y="5688666"/>
            <a:ext cx="9971702" cy="1049762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function reconstructPath(s, e):…"/>
          <p:cNvSpPr txBox="1"/>
          <p:nvPr/>
        </p:nvSpPr>
        <p:spPr>
          <a:xfrm>
            <a:off x="964829" y="1129263"/>
            <a:ext cx="11833862" cy="703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reconstructPath</a:t>
            </a:r>
            <a:r>
              <a:t>(s, e):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89BFF"/>
                </a:solidFill>
              </a:rPr>
              <a:t># Reconstruct path going backwards from 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path = []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(at = e; at !=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; at = prev[at]):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path.add(at)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path.reverse()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If s and e are connected return the path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path[0] == s: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path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[]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206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07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8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09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10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1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2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3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4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5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6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7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7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28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29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35" name="Line"/>
          <p:cNvSpPr/>
          <p:nvPr/>
        </p:nvSpPr>
        <p:spPr>
          <a:xfrm flipH="1">
            <a:off x="2282975" y="89158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38" name="Group"/>
          <p:cNvGrpSpPr/>
          <p:nvPr/>
        </p:nvGrpSpPr>
        <p:grpSpPr>
          <a:xfrm>
            <a:off x="330200" y="7931839"/>
            <a:ext cx="1864519" cy="1295401"/>
            <a:chOff x="0" y="7405478"/>
            <a:chExt cx="1864518" cy="1295400"/>
          </a:xfrm>
        </p:grpSpPr>
        <p:sp>
          <p:nvSpPr>
            <p:cNvPr id="236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37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239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function reconstructPath(s, e):…"/>
          <p:cNvSpPr txBox="1"/>
          <p:nvPr/>
        </p:nvSpPr>
        <p:spPr>
          <a:xfrm>
            <a:off x="964829" y="1129263"/>
            <a:ext cx="11833862" cy="703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reconstructPath</a:t>
            </a:r>
            <a:r>
              <a:t>(s, e):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89BFF"/>
                </a:solidFill>
              </a:rPr>
              <a:t># Reconstruct path going backwards from 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path = []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(at = e; at !=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; at = prev[at]):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path.add(at)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path.reverse()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If s and e are connected return the path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path[0] == s: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path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[]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</p:txBody>
      </p:sp>
      <p:sp>
        <p:nvSpPr>
          <p:cNvPr id="1448" name="Rectangle"/>
          <p:cNvSpPr/>
          <p:nvPr/>
        </p:nvSpPr>
        <p:spPr>
          <a:xfrm>
            <a:off x="1456392" y="2169089"/>
            <a:ext cx="10509729" cy="1994624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function reconstructPath(s, e):…"/>
          <p:cNvSpPr txBox="1"/>
          <p:nvPr/>
        </p:nvSpPr>
        <p:spPr>
          <a:xfrm>
            <a:off x="964829" y="1129263"/>
            <a:ext cx="11833862" cy="703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reconstructPath</a:t>
            </a:r>
            <a:r>
              <a:t>(s, e):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89BFF"/>
                </a:solidFill>
              </a:rPr>
              <a:t># Reconstruct path going backwards from 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path = []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(at = e; at !=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; at = prev[at]):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path.add(at)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path.reverse()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If s and e are connected return the path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path[0] == s: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path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[]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</p:txBody>
      </p:sp>
      <p:sp>
        <p:nvSpPr>
          <p:cNvPr id="1451" name="Rectangle"/>
          <p:cNvSpPr/>
          <p:nvPr/>
        </p:nvSpPr>
        <p:spPr>
          <a:xfrm>
            <a:off x="1479396" y="4607489"/>
            <a:ext cx="3580516" cy="538622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function reconstructPath(s, e):…"/>
          <p:cNvSpPr txBox="1"/>
          <p:nvPr/>
        </p:nvSpPr>
        <p:spPr>
          <a:xfrm>
            <a:off x="964829" y="1129263"/>
            <a:ext cx="11833862" cy="703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reconstructPath</a:t>
            </a:r>
            <a:r>
              <a:t>(s, e):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89BFF"/>
                </a:solidFill>
              </a:rPr>
              <a:t># Reconstruct path going backwards from e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path = []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(at = e; at != </a:t>
            </a:r>
            <a:r>
              <a:rPr b="1">
                <a:solidFill>
                  <a:srgbClr val="FD7E74"/>
                </a:solidFill>
              </a:rPr>
              <a:t>null</a:t>
            </a:r>
            <a:r>
              <a:t>; at = prev[at]):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path.add(at)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path.reverse()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3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# If s and e are connected return the path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path[0] == s: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path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[]</a:t>
            </a:r>
          </a:p>
          <a:p>
            <a:pPr algn="l">
              <a:defRPr b="0" sz="33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</p:txBody>
      </p:sp>
      <p:sp>
        <p:nvSpPr>
          <p:cNvPr id="1454" name="Rectangle"/>
          <p:cNvSpPr/>
          <p:nvPr/>
        </p:nvSpPr>
        <p:spPr>
          <a:xfrm>
            <a:off x="1456392" y="5619655"/>
            <a:ext cx="10703060" cy="2126916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24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44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4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4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63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70" name="Line"/>
          <p:cNvSpPr/>
          <p:nvPr/>
        </p:nvSpPr>
        <p:spPr>
          <a:xfrm flipH="1">
            <a:off x="2282975" y="89158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74" name="Group"/>
          <p:cNvGrpSpPr/>
          <p:nvPr/>
        </p:nvGrpSpPr>
        <p:grpSpPr>
          <a:xfrm>
            <a:off x="330200" y="7258739"/>
            <a:ext cx="1864519" cy="1968501"/>
            <a:chOff x="0" y="6732378"/>
            <a:chExt cx="1864518" cy="1968500"/>
          </a:xfrm>
        </p:grpSpPr>
        <p:sp>
          <p:nvSpPr>
            <p:cNvPr id="271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72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73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75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277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8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9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80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81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82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3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84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5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6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7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8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8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99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300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330200" y="6585639"/>
            <a:ext cx="1864519" cy="2641601"/>
            <a:chOff x="0" y="6059278"/>
            <a:chExt cx="1864518" cy="2641600"/>
          </a:xfrm>
        </p:grpSpPr>
        <p:sp>
          <p:nvSpPr>
            <p:cNvPr id="306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07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08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09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311" name="Line"/>
          <p:cNvSpPr/>
          <p:nvPr/>
        </p:nvSpPr>
        <p:spPr>
          <a:xfrm flipH="1">
            <a:off x="2282975" y="89158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2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314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15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6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17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8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19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0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21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2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3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24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5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5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336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337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43" name="Line"/>
          <p:cNvSpPr/>
          <p:nvPr/>
        </p:nvSpPr>
        <p:spPr>
          <a:xfrm flipH="1">
            <a:off x="2282975" y="82681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48" name="Group"/>
          <p:cNvGrpSpPr/>
          <p:nvPr/>
        </p:nvGrpSpPr>
        <p:grpSpPr>
          <a:xfrm>
            <a:off x="330200" y="6585639"/>
            <a:ext cx="1864519" cy="2641601"/>
            <a:chOff x="0" y="6059278"/>
            <a:chExt cx="1864518" cy="2641600"/>
          </a:xfrm>
        </p:grpSpPr>
        <p:sp>
          <p:nvSpPr>
            <p:cNvPr id="344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45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46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47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349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"/>
          <p:cNvGrpSpPr/>
          <p:nvPr/>
        </p:nvGrpSpPr>
        <p:grpSpPr>
          <a:xfrm>
            <a:off x="4097649" y="3536212"/>
            <a:ext cx="8594102" cy="5387704"/>
            <a:chOff x="0" y="0"/>
            <a:chExt cx="8594100" cy="5387702"/>
          </a:xfrm>
        </p:grpSpPr>
        <p:sp>
          <p:nvSpPr>
            <p:cNvPr id="35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5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54" name="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5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5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5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5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6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6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 flipH="1" flipV="1">
              <a:off x="3757643" y="931459"/>
              <a:ext cx="168162" cy="86177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373" name="1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37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 flipH="1" flipV="1">
              <a:off x="4083213" y="4355288"/>
              <a:ext cx="1513220" cy="63190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 flipH="1" flipV="1">
              <a:off x="2486303" y="3368222"/>
              <a:ext cx="1008297" cy="62320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 flipH="1">
              <a:off x="4049743" y="392169"/>
              <a:ext cx="836747" cy="17099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80" name="Line"/>
          <p:cNvSpPr/>
          <p:nvPr/>
        </p:nvSpPr>
        <p:spPr>
          <a:xfrm flipH="1">
            <a:off x="2282975" y="8268159"/>
            <a:ext cx="88318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86" name="Group"/>
          <p:cNvGrpSpPr/>
          <p:nvPr/>
        </p:nvGrpSpPr>
        <p:grpSpPr>
          <a:xfrm>
            <a:off x="330200" y="5912539"/>
            <a:ext cx="1864519" cy="3314701"/>
            <a:chOff x="0" y="5386178"/>
            <a:chExt cx="1864518" cy="3314700"/>
          </a:xfrm>
        </p:grpSpPr>
        <p:sp>
          <p:nvSpPr>
            <p:cNvPr id="381" name="0"/>
            <p:cNvSpPr/>
            <p:nvPr/>
          </p:nvSpPr>
          <p:spPr>
            <a:xfrm>
              <a:off x="0" y="8078578"/>
              <a:ext cx="1864519" cy="6223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82" name="9"/>
            <p:cNvSpPr/>
            <p:nvPr/>
          </p:nvSpPr>
          <p:spPr>
            <a:xfrm>
              <a:off x="0" y="7405478"/>
              <a:ext cx="1864519" cy="6223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83" name="7"/>
            <p:cNvSpPr/>
            <p:nvPr/>
          </p:nvSpPr>
          <p:spPr>
            <a:xfrm>
              <a:off x="0" y="67323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84" name="11"/>
            <p:cNvSpPr/>
            <p:nvPr/>
          </p:nvSpPr>
          <p:spPr>
            <a:xfrm>
              <a:off x="0" y="60592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85" name="10"/>
            <p:cNvSpPr/>
            <p:nvPr/>
          </p:nvSpPr>
          <p:spPr>
            <a:xfrm>
              <a:off x="0" y="5386178"/>
              <a:ext cx="1864519" cy="6223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sp>
        <p:nvSpPr>
          <p:cNvPr id="387" name="A BFS starts at some arbitrary node of a graph and explores the neighbour nodes first, before moving to the next level neighbours."/>
          <p:cNvSpPr txBox="1"/>
          <p:nvPr/>
        </p:nvSpPr>
        <p:spPr>
          <a:xfrm>
            <a:off x="2773858" y="503936"/>
            <a:ext cx="997599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BFS starts at some arbitrary node of a graph and explores the neighbour nodes first, before moving to the next level neighbours.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