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comments/comment1.xml" ContentType="application/vnd.openxmlformats-officedocument.presentationml.comments+xml"/>
  <Override PartName="/ppt/slides/slide91.xml" ContentType="application/vnd.openxmlformats-officedocument.presentationml.slide+xml"/>
  <Override PartName="/ppt/comments/comment2.xml" ContentType="application/vnd.openxmlformats-officedocument.presentationml.comments+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9"/>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Fiset" initials="W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comments" Target="comments/comment1.xml"/><Relationship Id="rId99" Type="http://schemas.openxmlformats.org/officeDocument/2006/relationships/slide" Target="slides/slide91.xml"/><Relationship Id="rId100" Type="http://schemas.openxmlformats.org/officeDocument/2006/relationships/comments" Target="comments/comment2.xml"/><Relationship Id="rId101" Type="http://schemas.openxmlformats.org/officeDocument/2006/relationships/slide" Target="slides/slide92.xml"/><Relationship Id="rId102" Type="http://schemas.openxmlformats.org/officeDocument/2006/relationships/slide" Target="slides/slide93.xml"/><Relationship Id="rId103" Type="http://schemas.openxmlformats.org/officeDocument/2006/relationships/slide" Target="slides/slide94.xml"/><Relationship Id="rId104" Type="http://schemas.openxmlformats.org/officeDocument/2006/relationships/slide" Target="slides/slide95.xml"/><Relationship Id="rId105" Type="http://schemas.openxmlformats.org/officeDocument/2006/relationships/slide" Target="slides/slide96.xml"/><Relationship Id="rId106" Type="http://schemas.openxmlformats.org/officeDocument/2006/relationships/slide" Target="slides/slide97.xml"/><Relationship Id="rId107" Type="http://schemas.openxmlformats.org/officeDocument/2006/relationships/slide" Target="slides/slide98.xml"/><Relationship Id="rId108" Type="http://schemas.openxmlformats.org/officeDocument/2006/relationships/slide" Target="slides/slide99.xml"/><Relationship Id="rId109" Type="http://schemas.openxmlformats.org/officeDocument/2006/relationships/slide" Target="slides/slide100.xml"/><Relationship Id="rId110" Type="http://schemas.openxmlformats.org/officeDocument/2006/relationships/slide" Target="slides/slide101.xml"/><Relationship Id="rId111" Type="http://schemas.openxmlformats.org/officeDocument/2006/relationships/slide" Target="slides/slide102.xml"/><Relationship Id="rId112" Type="http://schemas.openxmlformats.org/officeDocument/2006/relationships/slide" Target="slides/slide103.xml"/><Relationship Id="rId113" Type="http://schemas.openxmlformats.org/officeDocument/2006/relationships/slide" Target="slides/slide104.xml"/><Relationship Id="rId114" Type="http://schemas.openxmlformats.org/officeDocument/2006/relationships/slide" Target="slides/slide105.xml"/><Relationship Id="rId115" Type="http://schemas.openxmlformats.org/officeDocument/2006/relationships/slide" Target="slides/slide106.xml"/><Relationship Id="rId116" Type="http://schemas.openxmlformats.org/officeDocument/2006/relationships/slide" Target="slides/slide107.xml"/><Relationship Id="rId117" Type="http://schemas.openxmlformats.org/officeDocument/2006/relationships/slide" Target="slides/slide108.xml"/><Relationship Id="rId118" Type="http://schemas.openxmlformats.org/officeDocument/2006/relationships/slide" Target="slides/slide109.xml"/><Relationship Id="rId119" Type="http://schemas.openxmlformats.org/officeDocument/2006/relationships/slide" Target="slides/slide110.xml"/><Relationship Id="rId120" Type="http://schemas.openxmlformats.org/officeDocument/2006/relationships/slide" Target="slides/slide111.xml"/><Relationship Id="rId121" Type="http://schemas.openxmlformats.org/officeDocument/2006/relationships/slide" Target="slides/slide112.xml"/><Relationship Id="rId122" Type="http://schemas.openxmlformats.org/officeDocument/2006/relationships/slide" Target="slides/slide1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1-24T21:01:40.840" idx="1">
    <p:pos x="4032" y="1026"/>
    <p:text>I haven’t formally proved this in any way but it seems to be true in general. Can you double check this statement? Thx!</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8-01-24T21:01:40.840" idx="2">
    <p:pos x="4032" y="1026"/>
    <p:text>I haven’t formally proved this in any way but it seems to be true in general. Can you double check this statement? Thx!</p:text>
    <p:extLst>
      <p:ext uri="{C676402C-5697-4E1C-873F-D02D1690AC5C}">
        <p15:threadingInfo xmlns:p15="http://schemas.microsoft.com/office/powerpoint/2012/main" timeZoneBias="42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lvl1pPr>
              <a:defRPr b="0"/>
            </a:lvl1p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19500"/>
            <a:ext cx="10464800" cy="1685479"/>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165100"/>
            <a:ext cx="11099800" cy="12592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0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10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3.pn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0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5.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5.png"/></Relationships>

</file>

<file path=ppt/slides/_rels/slide10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algorithms" TargetMode="External"/><Relationship Id="rId3" Type="http://schemas.openxmlformats.org/officeDocument/2006/relationships/image" Target="../media/image1.png"/></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algorithms" TargetMode="External"/><Relationship Id="rId3" Type="http://schemas.openxmlformats.org/officeDocument/2006/relationships/image" Target="../media/image6.png"/></Relationships>

</file>

<file path=ppt/slides/_rels/slide1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3.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s>

</file>

<file path=ppt/slides/_rels/slide9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Relationship Id="rId3" Type="http://schemas.openxmlformats.org/officeDocument/2006/relationships/image" Target="../media/image1.png"/><Relationship Id="rId4" Type="http://schemas.openxmlformats.org/officeDocument/2006/relationships/image" Target="../media/image2.png"/></Relationships>

</file>

<file path=ppt/slides/_rels/slide9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1.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9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9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9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Algorithm to Find Bridges and…"/>
          <p:cNvSpPr txBox="1"/>
          <p:nvPr>
            <p:ph type="ctrTitle"/>
          </p:nvPr>
        </p:nvSpPr>
        <p:spPr>
          <a:xfrm>
            <a:off x="425768" y="1053460"/>
            <a:ext cx="12153264" cy="4471680"/>
          </a:xfrm>
          <a:prstGeom prst="rect">
            <a:avLst/>
          </a:prstGeom>
        </p:spPr>
        <p:txBody>
          <a:bodyPr/>
          <a:lstStyle/>
          <a:p>
            <a:pPr defTabSz="479044">
              <a:defRPr sz="8200"/>
            </a:pPr>
            <a:r>
              <a:t>Algorithm to Find Bridges and</a:t>
            </a:r>
          </a:p>
          <a:p>
            <a:pPr defTabSz="479044">
              <a:defRPr sz="8200"/>
            </a:pPr>
            <a:r>
              <a:t>Articulation Points</a:t>
            </a:r>
          </a:p>
        </p:txBody>
      </p:sp>
      <p:sp>
        <p:nvSpPr>
          <p:cNvPr id="120" name="William Fiset"/>
          <p:cNvSpPr txBox="1"/>
          <p:nvPr>
            <p:ph type="subTitle" sz="quarter" idx="1"/>
          </p:nvPr>
        </p:nvSpPr>
        <p:spPr>
          <a:xfrm>
            <a:off x="1270000" y="7129888"/>
            <a:ext cx="10464800" cy="1130301"/>
          </a:xfrm>
          <a:prstGeom prst="rect">
            <a:avLst/>
          </a:prstGeom>
        </p:spPr>
        <p:txBody>
          <a:bodyPr/>
          <a:lstStyle>
            <a:lvl1pPr>
              <a:defRPr b="1" sz="48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6" name="Group"/>
          <p:cNvGrpSpPr/>
          <p:nvPr/>
        </p:nvGrpSpPr>
        <p:grpSpPr>
          <a:xfrm>
            <a:off x="3810000" y="2540000"/>
            <a:ext cx="5161030" cy="3402288"/>
            <a:chOff x="0" y="0"/>
            <a:chExt cx="5161029" cy="3402287"/>
          </a:xfrm>
        </p:grpSpPr>
        <p:sp>
          <p:nvSpPr>
            <p:cNvPr id="27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7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78" name="Circle"/>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79"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0"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1"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2"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3"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8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97"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29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0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0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2"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653"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654"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655"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656"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657"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658"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659"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0"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1"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2"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3"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4"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5"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6"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7"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8"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69"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0"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71"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72"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73" name="3"/>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74"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75"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76"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7"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78"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80"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681"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682"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683"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684"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685"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686"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687"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8"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89"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0"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1"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2"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3"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4"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5"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6"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7"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98"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99"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700"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701" name="0"/>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02"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03"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04"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5"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06"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8"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709"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710"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711"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712"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713" name="2"/>
          <p:cNvSpPr/>
          <p:nvPr/>
        </p:nvSpPr>
        <p:spPr>
          <a:xfrm>
            <a:off x="7926284" y="65033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714"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715"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6"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7"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8"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19"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0"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1"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2"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23"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4"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5"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26"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27"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728" name="0"/>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29" name="0"/>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30"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31"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3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3"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34"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6"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737"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738"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739"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740"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741"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742"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743"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4"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5"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6"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47"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8"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49"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50"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51"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2"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3"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54"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55" name="0"/>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56" name="0"/>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57" name="0"/>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58"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59"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6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6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4"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76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766"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767"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768"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769" name="2"/>
          <p:cNvSpPr/>
          <p:nvPr/>
        </p:nvSpPr>
        <p:spPr>
          <a:xfrm>
            <a:off x="7926284" y="65033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770"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77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7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2"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3" name="0"/>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4" name="0"/>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5" name="0"/>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6"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7"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788"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89"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0"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92"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793"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794"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795"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6"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797"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798"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799"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800"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80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0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13"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4" name="0"/>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5" name="0"/>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6" name="0"/>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7" name="0"/>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8"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19" name="Circle"/>
          <p:cNvSpPr/>
          <p:nvPr/>
        </p:nvSpPr>
        <p:spPr>
          <a:xfrm>
            <a:off x="5422976" y="225916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20" name="Circle"/>
          <p:cNvSpPr/>
          <p:nvPr/>
        </p:nvSpPr>
        <p:spPr>
          <a:xfrm>
            <a:off x="3639402" y="4815430"/>
            <a:ext cx="487430"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21" name="On the callback, if id(e.from) == lowlink(e.to) then there was a cycle."/>
          <p:cNvSpPr txBox="1"/>
          <p:nvPr/>
        </p:nvSpPr>
        <p:spPr>
          <a:xfrm>
            <a:off x="21090" y="907387"/>
            <a:ext cx="13162695" cy="111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400"/>
            </a:pPr>
            <a:r>
              <a:t>On the callback, if </a:t>
            </a:r>
            <a:r>
              <a:rPr b="1">
                <a:solidFill>
                  <a:schemeClr val="accent2">
                    <a:hueOff val="314161"/>
                    <a:lumOff val="31398"/>
                  </a:schemeClr>
                </a:solidFill>
              </a:rPr>
              <a:t>id(e.from) == lowlink(e.to)</a:t>
            </a:r>
            <a:r>
              <a:t> then there was a </a:t>
            </a:r>
            <a:r>
              <a:rPr b="1">
                <a:solidFill>
                  <a:schemeClr val="accent6">
                    <a:hueOff val="-297323"/>
                    <a:satOff val="50343"/>
                    <a:lumOff val="25667"/>
                  </a:schemeClr>
                </a:solidFill>
              </a:rPr>
              <a:t>cycle</a:t>
            </a:r>
            <a:r>
              <a:t>.</a:t>
            </a:r>
          </a:p>
        </p:txBody>
      </p:sp>
      <p:sp>
        <p:nvSpPr>
          <p:cNvPr id="3822" name="The indication of a cycle back to the original node implies an articulation point."/>
          <p:cNvSpPr txBox="1"/>
          <p:nvPr/>
        </p:nvSpPr>
        <p:spPr>
          <a:xfrm>
            <a:off x="130236" y="8246979"/>
            <a:ext cx="12744327"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indication of a cycle back to the original node implies an articulation point.</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4"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825" name="The only time id(e.from) == lowlink(e.to) fails is when the starting node has 0 or 1 outgoing directed edges. This is because either the node is a singleton (0 case) or the node in trapped in a cycle (1 case)."/>
          <p:cNvSpPr txBox="1"/>
          <p:nvPr/>
        </p:nvSpPr>
        <p:spPr>
          <a:xfrm>
            <a:off x="765330" y="1332837"/>
            <a:ext cx="11474141"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The only time </a:t>
            </a:r>
            <a:r>
              <a:rPr b="1">
                <a:solidFill>
                  <a:schemeClr val="accent2">
                    <a:hueOff val="314161"/>
                    <a:lumOff val="31398"/>
                  </a:schemeClr>
                </a:solidFill>
              </a:rPr>
              <a:t>id(e.from) == lowlink(e.to)</a:t>
            </a:r>
            <a:r>
              <a:t> fails is when the </a:t>
            </a:r>
            <a:r>
              <a:rPr b="1">
                <a:solidFill>
                  <a:schemeClr val="accent4">
                    <a:hueOff val="218867"/>
                    <a:satOff val="38688"/>
                    <a:lumOff val="18783"/>
                  </a:schemeClr>
                </a:solidFill>
              </a:rPr>
              <a:t>starting node</a:t>
            </a:r>
            <a:r>
              <a:t> has 0 or 1 outgoing directed edges. This is because either the node is a singleton (0 case) or the node in trapped in a </a:t>
            </a:r>
            <a:r>
              <a:rPr b="1">
                <a:solidFill>
                  <a:schemeClr val="accent6">
                    <a:hueOff val="-297323"/>
                    <a:satOff val="50343"/>
                    <a:lumOff val="25667"/>
                  </a:schemeClr>
                </a:solidFill>
              </a:rPr>
              <a:t>cycle </a:t>
            </a:r>
            <a:r>
              <a:t>(1 case)</a:t>
            </a:r>
            <a:r>
              <a:t>.</a:t>
            </a:r>
          </a:p>
        </p:txBody>
      </p:sp>
      <p:sp>
        <p:nvSpPr>
          <p:cNvPr id="3826" name="1"/>
          <p:cNvSpPr/>
          <p:nvPr/>
        </p:nvSpPr>
        <p:spPr>
          <a:xfrm>
            <a:off x="10457817" y="44005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827" name="0"/>
          <p:cNvSpPr/>
          <p:nvPr/>
        </p:nvSpPr>
        <p:spPr>
          <a:xfrm>
            <a:off x="10457817" y="5937250"/>
            <a:ext cx="800101" cy="80010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828" name="3"/>
          <p:cNvSpPr/>
          <p:nvPr/>
        </p:nvSpPr>
        <p:spPr>
          <a:xfrm>
            <a:off x="10457817" y="76263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829" name="2"/>
          <p:cNvSpPr/>
          <p:nvPr/>
        </p:nvSpPr>
        <p:spPr>
          <a:xfrm>
            <a:off x="12159617" y="59372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830" name="Line"/>
          <p:cNvSpPr/>
          <p:nvPr/>
        </p:nvSpPr>
        <p:spPr>
          <a:xfrm flipH="1" flipV="1">
            <a:off x="10857867" y="5190055"/>
            <a:ext cx="8435" cy="753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1" name="Line"/>
          <p:cNvSpPr/>
          <p:nvPr/>
        </p:nvSpPr>
        <p:spPr>
          <a:xfrm>
            <a:off x="11179858" y="5092699"/>
            <a:ext cx="1060054" cy="10131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2" name="Line"/>
          <p:cNvSpPr/>
          <p:nvPr/>
        </p:nvSpPr>
        <p:spPr>
          <a:xfrm flipH="1">
            <a:off x="11180304" y="6654799"/>
            <a:ext cx="1142554" cy="113188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3" name="Line"/>
          <p:cNvSpPr/>
          <p:nvPr/>
        </p:nvSpPr>
        <p:spPr>
          <a:xfrm flipV="1">
            <a:off x="10882184" y="6722122"/>
            <a:ext cx="1" cy="2812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34" name="Line"/>
          <p:cNvSpPr/>
          <p:nvPr/>
        </p:nvSpPr>
        <p:spPr>
          <a:xfrm flipV="1">
            <a:off x="10882183" y="6992774"/>
            <a:ext cx="1" cy="6223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35" name="0"/>
          <p:cNvSpPr txBox="1"/>
          <p:nvPr/>
        </p:nvSpPr>
        <p:spPr>
          <a:xfrm>
            <a:off x="10180488" y="55784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36" name="0"/>
          <p:cNvSpPr txBox="1"/>
          <p:nvPr/>
        </p:nvSpPr>
        <p:spPr>
          <a:xfrm>
            <a:off x="10663088" y="3863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37" name="0"/>
          <p:cNvSpPr txBox="1"/>
          <p:nvPr/>
        </p:nvSpPr>
        <p:spPr>
          <a:xfrm>
            <a:off x="12364888" y="53625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38" name="0"/>
          <p:cNvSpPr txBox="1"/>
          <p:nvPr/>
        </p:nvSpPr>
        <p:spPr>
          <a:xfrm>
            <a:off x="10663088" y="84486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39" name="Circle"/>
          <p:cNvSpPr/>
          <p:nvPr/>
        </p:nvSpPr>
        <p:spPr>
          <a:xfrm>
            <a:off x="4651889" y="8705850"/>
            <a:ext cx="800101" cy="800100"/>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840" name="Start node"/>
          <p:cNvSpPr txBox="1"/>
          <p:nvPr/>
        </p:nvSpPr>
        <p:spPr>
          <a:xfrm>
            <a:off x="5486034" y="87947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 node</a:t>
            </a:r>
          </a:p>
        </p:txBody>
      </p:sp>
      <p:sp>
        <p:nvSpPr>
          <p:cNvPr id="3841" name="Here the condition is met, but the starting node only has 1 outgoing edge. Therefore, the start node is not an articulation point."/>
          <p:cNvSpPr txBox="1"/>
          <p:nvPr/>
        </p:nvSpPr>
        <p:spPr>
          <a:xfrm>
            <a:off x="315972" y="4829174"/>
            <a:ext cx="8069675"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Here the</a:t>
            </a:r>
            <a:r>
              <a:rPr b="1">
                <a:solidFill>
                  <a:schemeClr val="accent2">
                    <a:hueOff val="314161"/>
                    <a:lumOff val="31398"/>
                  </a:schemeClr>
                </a:solidFill>
              </a:rPr>
              <a:t> </a:t>
            </a:r>
            <a:r>
              <a:t>condition is met, but the starting node only has 1 outgoing edge. Therefore, the start node is </a:t>
            </a:r>
            <a:r>
              <a:rPr u="sng"/>
              <a:t>not</a:t>
            </a:r>
            <a:r>
              <a:t> an articulation point.</a:t>
            </a:r>
            <a:endParaRPr b="1">
              <a:solidFill>
                <a:schemeClr val="accent2">
                  <a:hueOff val="314161"/>
                  <a:lumOff val="31398"/>
                </a:schemeClr>
              </a:solidFill>
            </a:endParaRPr>
          </a:p>
          <a:p>
            <a:pPr>
              <a:defRPr sz="3000"/>
            </a:pPr>
            <a:r>
              <a:t> </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3"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844" name="The only time id(e.from) == lowlink(e.to) fails is when the starting node has 0 or 1 outgoing directed edges. This is because either the node is a singleton (0 case) or the node in trapped in a cycle (1 case)."/>
          <p:cNvSpPr txBox="1"/>
          <p:nvPr/>
        </p:nvSpPr>
        <p:spPr>
          <a:xfrm>
            <a:off x="765330" y="1332837"/>
            <a:ext cx="11474141"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The only time </a:t>
            </a:r>
            <a:r>
              <a:rPr b="1">
                <a:solidFill>
                  <a:schemeClr val="accent2">
                    <a:hueOff val="314161"/>
                    <a:lumOff val="31398"/>
                  </a:schemeClr>
                </a:solidFill>
              </a:rPr>
              <a:t>id(e.from) == lowlink(e.to)</a:t>
            </a:r>
            <a:r>
              <a:t> fails is when the </a:t>
            </a:r>
            <a:r>
              <a:rPr b="1">
                <a:solidFill>
                  <a:schemeClr val="accent4">
                    <a:hueOff val="218867"/>
                    <a:satOff val="38688"/>
                    <a:lumOff val="18783"/>
                  </a:schemeClr>
                </a:solidFill>
              </a:rPr>
              <a:t>starting node</a:t>
            </a:r>
            <a:r>
              <a:t> has 0 or 1 outgoing directed edges. This is because either the node is a singleton (0 case) or the node in trapped in a </a:t>
            </a:r>
            <a:r>
              <a:rPr b="1">
                <a:solidFill>
                  <a:schemeClr val="accent6">
                    <a:hueOff val="-297323"/>
                    <a:satOff val="50343"/>
                    <a:lumOff val="25667"/>
                  </a:schemeClr>
                </a:solidFill>
              </a:rPr>
              <a:t>cycle </a:t>
            </a:r>
            <a:r>
              <a:t>(1 case)</a:t>
            </a:r>
            <a:r>
              <a:t>.</a:t>
            </a:r>
          </a:p>
        </p:txBody>
      </p:sp>
      <p:sp>
        <p:nvSpPr>
          <p:cNvPr id="3845" name="1"/>
          <p:cNvSpPr/>
          <p:nvPr/>
        </p:nvSpPr>
        <p:spPr>
          <a:xfrm>
            <a:off x="10457817" y="44005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846" name="0"/>
          <p:cNvSpPr/>
          <p:nvPr/>
        </p:nvSpPr>
        <p:spPr>
          <a:xfrm>
            <a:off x="10457817" y="5937250"/>
            <a:ext cx="800101" cy="80010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847" name="3"/>
          <p:cNvSpPr/>
          <p:nvPr/>
        </p:nvSpPr>
        <p:spPr>
          <a:xfrm>
            <a:off x="10457817" y="76263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848" name="2"/>
          <p:cNvSpPr/>
          <p:nvPr/>
        </p:nvSpPr>
        <p:spPr>
          <a:xfrm>
            <a:off x="12159617" y="59372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849" name="Line"/>
          <p:cNvSpPr/>
          <p:nvPr/>
        </p:nvSpPr>
        <p:spPr>
          <a:xfrm flipH="1" flipV="1">
            <a:off x="10857867" y="5190055"/>
            <a:ext cx="8435" cy="753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0" name="Line"/>
          <p:cNvSpPr/>
          <p:nvPr/>
        </p:nvSpPr>
        <p:spPr>
          <a:xfrm>
            <a:off x="11179858" y="5092699"/>
            <a:ext cx="1060054" cy="10131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1" name="Line"/>
          <p:cNvSpPr/>
          <p:nvPr/>
        </p:nvSpPr>
        <p:spPr>
          <a:xfrm flipH="1">
            <a:off x="11180304" y="6654799"/>
            <a:ext cx="1142554" cy="113188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2" name="Line"/>
          <p:cNvSpPr/>
          <p:nvPr/>
        </p:nvSpPr>
        <p:spPr>
          <a:xfrm flipV="1">
            <a:off x="10882184" y="6722122"/>
            <a:ext cx="1" cy="2812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53" name="Line"/>
          <p:cNvSpPr/>
          <p:nvPr/>
        </p:nvSpPr>
        <p:spPr>
          <a:xfrm flipV="1">
            <a:off x="10882183" y="6992774"/>
            <a:ext cx="1" cy="622301"/>
          </a:xfrm>
          <a:prstGeom prst="line">
            <a:avLst/>
          </a:prstGeom>
          <a:ln w="50800">
            <a:solidFill>
              <a:srgbClr val="FFFFFF"/>
            </a:solidFill>
            <a:prstDash val="sysDot"/>
            <a:miter lim="400000"/>
          </a:ln>
        </p:spPr>
        <p:txBody>
          <a:bodyPr lIns="50800" tIns="50800" rIns="50800" bIns="50800" anchor="ctr"/>
          <a:lstStyle/>
          <a:p>
            <a:pPr>
              <a:defRPr sz="2600">
                <a:latin typeface="+mn-lt"/>
                <a:ea typeface="+mn-ea"/>
                <a:cs typeface="+mn-cs"/>
                <a:sym typeface="Helvetica Light"/>
              </a:defRPr>
            </a:pPr>
          </a:p>
        </p:txBody>
      </p:sp>
      <p:sp>
        <p:nvSpPr>
          <p:cNvPr id="3854" name="0"/>
          <p:cNvSpPr txBox="1"/>
          <p:nvPr/>
        </p:nvSpPr>
        <p:spPr>
          <a:xfrm>
            <a:off x="10180488" y="55784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55" name="0"/>
          <p:cNvSpPr txBox="1"/>
          <p:nvPr/>
        </p:nvSpPr>
        <p:spPr>
          <a:xfrm>
            <a:off x="10663088" y="3863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56" name="0"/>
          <p:cNvSpPr txBox="1"/>
          <p:nvPr/>
        </p:nvSpPr>
        <p:spPr>
          <a:xfrm>
            <a:off x="12364888" y="53625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57" name="0"/>
          <p:cNvSpPr txBox="1"/>
          <p:nvPr/>
        </p:nvSpPr>
        <p:spPr>
          <a:xfrm>
            <a:off x="10663088" y="84486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858" name="Circle"/>
          <p:cNvSpPr/>
          <p:nvPr/>
        </p:nvSpPr>
        <p:spPr>
          <a:xfrm>
            <a:off x="4651889" y="8705850"/>
            <a:ext cx="800101" cy="800100"/>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859" name="Start node"/>
          <p:cNvSpPr txBox="1"/>
          <p:nvPr/>
        </p:nvSpPr>
        <p:spPr>
          <a:xfrm>
            <a:off x="5486034" y="879474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 node</a:t>
            </a:r>
          </a:p>
        </p:txBody>
      </p:sp>
      <p:sp>
        <p:nvSpPr>
          <p:cNvPr id="3860" name="However, when there are more than 1 outgoing edges the starting node can escape the cycle and thus becomes an articulation point!"/>
          <p:cNvSpPr txBox="1"/>
          <p:nvPr/>
        </p:nvSpPr>
        <p:spPr>
          <a:xfrm>
            <a:off x="86181" y="4822824"/>
            <a:ext cx="8401066"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However, when there are more than 1 outgoing edges the starting node can escape the cycle and thus becomes an articulation point!</a:t>
            </a:r>
          </a:p>
        </p:txBody>
      </p:sp>
      <p:sp>
        <p:nvSpPr>
          <p:cNvPr id="3861" name="4"/>
          <p:cNvSpPr/>
          <p:nvPr/>
        </p:nvSpPr>
        <p:spPr>
          <a:xfrm>
            <a:off x="8788127" y="5937250"/>
            <a:ext cx="800101" cy="8001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862" name="4"/>
          <p:cNvSpPr txBox="1"/>
          <p:nvPr/>
        </p:nvSpPr>
        <p:spPr>
          <a:xfrm>
            <a:off x="8961288" y="53625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863" name="Line"/>
          <p:cNvSpPr/>
          <p:nvPr/>
        </p:nvSpPr>
        <p:spPr>
          <a:xfrm flipH="1">
            <a:off x="9575167" y="6337300"/>
            <a:ext cx="895710"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4" name="Line"/>
          <p:cNvSpPr/>
          <p:nvPr/>
        </p:nvSpPr>
        <p:spPr>
          <a:xfrm flipV="1">
            <a:off x="10882183" y="6992774"/>
            <a:ext cx="1" cy="6223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6" name="id = 0…"/>
          <p:cNvSpPr txBox="1"/>
          <p:nvPr/>
        </p:nvSpPr>
        <p:spPr>
          <a:xfrm>
            <a:off x="203648" y="151493"/>
            <a:ext cx="12974910" cy="947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id = 0</a:t>
            </a:r>
          </a:p>
          <a:p>
            <a:pPr algn="l"/>
            <a:r>
              <a:t>g = adjacency list with undirected edges</a:t>
            </a:r>
          </a:p>
          <a:p>
            <a:pPr algn="l"/>
            <a:r>
              <a:t>n = size of the graph</a:t>
            </a:r>
          </a:p>
          <a:p>
            <a:pPr algn="l"/>
            <a:r>
              <a:t>outEdgeCount = 0</a:t>
            </a:r>
          </a:p>
          <a:p>
            <a:pPr algn="l"/>
          </a:p>
          <a:p>
            <a:pPr algn="l">
              <a:defRPr>
                <a:solidFill>
                  <a:schemeClr val="accent1">
                    <a:hueOff val="-242908"/>
                    <a:lumOff val="13873"/>
                  </a:schemeClr>
                </a:solidFill>
              </a:defRPr>
            </a:pPr>
            <a:r>
              <a:t># In these arrays index </a:t>
            </a:r>
            <a:r>
              <a:rPr i="1"/>
              <a:t>i</a:t>
            </a:r>
            <a:r>
              <a:t> represents node i</a:t>
            </a:r>
          </a:p>
          <a:p>
            <a:pPr algn="l"/>
            <a:r>
              <a:t>low = [0, 0, … 0, 0]        </a:t>
            </a:r>
            <a:r>
              <a:rPr>
                <a:solidFill>
                  <a:schemeClr val="accent1">
                    <a:hueOff val="-242908"/>
                    <a:lumOff val="13873"/>
                  </a:schemeClr>
                </a:solidFill>
              </a:rPr>
              <a:t># Length n</a:t>
            </a:r>
            <a:endParaRPr>
              <a:solidFill>
                <a:schemeClr val="accent1">
                  <a:hueOff val="-242908"/>
                  <a:lumOff val="13873"/>
                </a:schemeClr>
              </a:solidFill>
            </a:endParaRPr>
          </a:p>
          <a:p>
            <a:pPr algn="l"/>
            <a:r>
              <a:t>ids = [0, 0, … 0, 0]        </a:t>
            </a:r>
            <a:r>
              <a:rPr>
                <a:solidFill>
                  <a:schemeClr val="accent1">
                    <a:hueOff val="-242908"/>
                    <a:lumOff val="13873"/>
                  </a:schemeClr>
                </a:solidFill>
              </a:rPr>
              <a:t># Length n</a:t>
            </a:r>
            <a:endParaRPr>
              <a:solidFill>
                <a:schemeClr val="accent1">
                  <a:hueOff val="-242908"/>
                  <a:lumOff val="13873"/>
                </a:schemeClr>
              </a:solidFill>
            </a:endParaRPr>
          </a:p>
          <a:p>
            <a:pPr algn="l"/>
            <a:r>
              <a:t>visited = [</a:t>
            </a:r>
            <a:r>
              <a:rPr b="1">
                <a:solidFill>
                  <a:schemeClr val="accent5">
                    <a:hueOff val="225206"/>
                    <a:satOff val="23568"/>
                    <a:lumOff val="38160"/>
                  </a:schemeClr>
                </a:solidFill>
              </a:rPr>
              <a:t>false</a:t>
            </a:r>
            <a:r>
              <a:t>, …, </a:t>
            </a:r>
            <a:r>
              <a:rPr b="1">
                <a:solidFill>
                  <a:schemeClr val="accent5">
                    <a:hueOff val="225206"/>
                    <a:satOff val="23568"/>
                    <a:lumOff val="38160"/>
                  </a:schemeClr>
                </a:solidFill>
              </a:rPr>
              <a:t>false</a:t>
            </a:r>
            <a:r>
              <a:t>] </a:t>
            </a:r>
            <a:r>
              <a:rPr>
                <a:solidFill>
                  <a:schemeClr val="accent1">
                    <a:hueOff val="-242908"/>
                    <a:lumOff val="13873"/>
                  </a:schemeClr>
                </a:solidFill>
              </a:rPr>
              <a:t># Length n</a:t>
            </a:r>
            <a:endParaRPr>
              <a:solidFill>
                <a:schemeClr val="accent1">
                  <a:hueOff val="-242908"/>
                  <a:lumOff val="13873"/>
                </a:schemeClr>
              </a:solidFill>
            </a:endParaRPr>
          </a:p>
          <a:p>
            <a:pPr algn="l"/>
            <a:r>
              <a:t>isArt   = [</a:t>
            </a:r>
            <a:r>
              <a:rPr b="1">
                <a:solidFill>
                  <a:schemeClr val="accent5">
                    <a:hueOff val="225206"/>
                    <a:satOff val="23568"/>
                    <a:lumOff val="38160"/>
                  </a:schemeClr>
                </a:solidFill>
              </a:rPr>
              <a:t>false</a:t>
            </a:r>
            <a:r>
              <a:t>, …, </a:t>
            </a:r>
            <a:r>
              <a:rPr b="1">
                <a:solidFill>
                  <a:schemeClr val="accent5">
                    <a:hueOff val="225206"/>
                    <a:satOff val="23568"/>
                    <a:lumOff val="38160"/>
                  </a:schemeClr>
                </a:solidFill>
              </a:rPr>
              <a:t>false</a:t>
            </a:r>
            <a:r>
              <a:t>] </a:t>
            </a:r>
            <a:r>
              <a:rPr>
                <a:solidFill>
                  <a:schemeClr val="accent1">
                    <a:hueOff val="-242908"/>
                    <a:lumOff val="13873"/>
                  </a:schemeClr>
                </a:solidFill>
              </a:rPr>
              <a:t># Length n</a:t>
            </a:r>
            <a:endParaRPr>
              <a:solidFill>
                <a:schemeClr val="accent1">
                  <a:hueOff val="-242908"/>
                  <a:lumOff val="13873"/>
                </a:schemeClr>
              </a:solidFill>
            </a:endParaRPr>
          </a:p>
          <a:p>
            <a:pPr algn="l"/>
          </a:p>
          <a:p>
            <a:pPr algn="l"/>
            <a:r>
              <a:rPr b="1">
                <a:solidFill>
                  <a:schemeClr val="accent5">
                    <a:hueOff val="225206"/>
                    <a:satOff val="23568"/>
                    <a:lumOff val="38160"/>
                  </a:schemeClr>
                </a:solidFill>
              </a:rPr>
              <a:t>function</a:t>
            </a:r>
            <a:r>
              <a:t> findArtPoints():</a:t>
            </a:r>
          </a:p>
          <a:p>
            <a:pPr lvl="2" algn="l"/>
            <a:r>
              <a:rPr b="1">
                <a:solidFill>
                  <a:schemeClr val="accent5">
                    <a:hueOff val="225206"/>
                    <a:satOff val="23568"/>
                    <a:lumOff val="38160"/>
                  </a:schemeClr>
                </a:solidFill>
              </a:rPr>
              <a:t>for</a:t>
            </a:r>
            <a:r>
              <a:t> (i = 0; i &lt; n; i = i + 1):</a:t>
            </a:r>
          </a:p>
          <a:p>
            <a:pPr lvl="4" algn="l"/>
            <a:r>
              <a:rPr b="1">
                <a:solidFill>
                  <a:schemeClr val="accent5">
                    <a:hueOff val="225206"/>
                    <a:satOff val="23568"/>
                    <a:lumOff val="38160"/>
                  </a:schemeClr>
                </a:solidFill>
              </a:rPr>
              <a:t>if</a:t>
            </a:r>
            <a:r>
              <a:t> (!visited[i]):</a:t>
            </a:r>
          </a:p>
          <a:p>
            <a:pPr lvl="6" algn="l"/>
            <a:r>
              <a:t>outEdgeCount = 0 </a:t>
            </a:r>
            <a:r>
              <a:rPr>
                <a:solidFill>
                  <a:schemeClr val="accent1">
                    <a:hueOff val="-242908"/>
                    <a:lumOff val="13873"/>
                  </a:schemeClr>
                </a:solidFill>
              </a:rPr>
              <a:t># Reset edge count</a:t>
            </a:r>
          </a:p>
          <a:p>
            <a:pPr lvl="6" algn="l"/>
            <a:r>
              <a:rPr b="1">
                <a:solidFill>
                  <a:schemeClr val="accent4">
                    <a:hueOff val="218867"/>
                    <a:satOff val="38688"/>
                    <a:lumOff val="18783"/>
                  </a:schemeClr>
                </a:solidFill>
              </a:rPr>
              <a:t>dfs</a:t>
            </a:r>
            <a:r>
              <a:t>(i, i, -1)</a:t>
            </a:r>
          </a:p>
          <a:p>
            <a:pPr lvl="6" algn="l"/>
            <a:r>
              <a:t>isArt[i] = (outEdgeCount &gt; 1)</a:t>
            </a:r>
          </a:p>
          <a:p>
            <a:pPr lvl="2" algn="l"/>
            <a:r>
              <a:rPr b="1">
                <a:solidFill>
                  <a:schemeClr val="accent5">
                    <a:hueOff val="225206"/>
                    <a:satOff val="23568"/>
                    <a:lumOff val="38160"/>
                  </a:schemeClr>
                </a:solidFill>
              </a:rPr>
              <a:t>return</a:t>
            </a:r>
            <a:r>
              <a:t> isArt</a:t>
            </a:r>
          </a:p>
        </p:txBody>
      </p:sp>
      <p:sp>
        <p:nvSpPr>
          <p:cNvPr id="3867" name="Rectangle"/>
          <p:cNvSpPr/>
          <p:nvPr/>
        </p:nvSpPr>
        <p:spPr>
          <a:xfrm>
            <a:off x="178306" y="1741565"/>
            <a:ext cx="4625640" cy="555470"/>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68" name="Rectangle"/>
          <p:cNvSpPr/>
          <p:nvPr/>
        </p:nvSpPr>
        <p:spPr>
          <a:xfrm>
            <a:off x="279906" y="4853065"/>
            <a:ext cx="10466747" cy="555470"/>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69" name="Rectangle"/>
          <p:cNvSpPr/>
          <p:nvPr/>
        </p:nvSpPr>
        <p:spPr>
          <a:xfrm>
            <a:off x="1588006" y="7493475"/>
            <a:ext cx="9726575" cy="1543489"/>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1" name="# Perform DFS to find articulation point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DFS to find articulation points.</a:t>
            </a:r>
          </a:p>
          <a:p>
            <a:pPr algn="l">
              <a:defRPr sz="3000"/>
            </a:pPr>
            <a:r>
              <a:rPr b="1">
                <a:solidFill>
                  <a:schemeClr val="accent5">
                    <a:hueOff val="225206"/>
                    <a:satOff val="23568"/>
                    <a:lumOff val="38160"/>
                  </a:schemeClr>
                </a:solidFill>
              </a:rPr>
              <a:t>function</a:t>
            </a:r>
            <a:r>
              <a:t> dfs(root, at, parent):</a:t>
            </a:r>
          </a:p>
          <a:p>
            <a:pPr algn="l">
              <a:defRPr sz="3000"/>
            </a:pPr>
            <a:r>
              <a:t>  </a:t>
            </a:r>
            <a:r>
              <a:rPr b="1">
                <a:solidFill>
                  <a:schemeClr val="accent5">
                    <a:hueOff val="225206"/>
                    <a:satOff val="23568"/>
                    <a:lumOff val="38160"/>
                  </a:schemeClr>
                </a:solidFill>
              </a:rPr>
              <a:t>if</a:t>
            </a:r>
            <a:r>
              <a:t> (parent == root): outEdgeCount++ </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(root, to, at)</a:t>
            </a:r>
          </a:p>
          <a:p>
            <a:pPr lvl="6" algn="l">
              <a:defRPr sz="3000"/>
            </a:pPr>
            <a:r>
              <a:t>low[at] = </a:t>
            </a:r>
            <a:r>
              <a:rPr b="1">
                <a:solidFill>
                  <a:schemeClr val="accent4">
                    <a:hueOff val="218867"/>
                    <a:satOff val="38688"/>
                    <a:lumOff val="18783"/>
                  </a:schemeClr>
                </a:solidFill>
              </a:rPr>
              <a:t>min</a:t>
            </a:r>
            <a:r>
              <a:t>(low[at], low[to])</a:t>
            </a:r>
          </a:p>
          <a:p>
            <a:pPr lvl="6" algn="l">
              <a:defRPr sz="3000">
                <a:solidFill>
                  <a:schemeClr val="accent1">
                    <a:hueOff val="-242908"/>
                    <a:lumOff val="13873"/>
                  </a:schemeClr>
                </a:solidFill>
              </a:defRPr>
            </a:pPr>
            <a:r>
              <a:t># Articulation point found via bridge</a:t>
            </a:r>
          </a:p>
          <a:p>
            <a:pPr lvl="6" algn="l">
              <a:defRPr sz="3000"/>
            </a:pPr>
            <a:r>
              <a:rPr b="1">
                <a:solidFill>
                  <a:schemeClr val="accent5">
                    <a:hueOff val="225206"/>
                    <a:satOff val="23568"/>
                    <a:lumOff val="38160"/>
                  </a:schemeClr>
                </a:solidFill>
              </a:rPr>
              <a:t>if</a:t>
            </a:r>
            <a:r>
              <a:t> (ids[at] &lt; low[to]):</a:t>
            </a:r>
          </a:p>
          <a:p>
            <a:pPr lvl="8" algn="l">
              <a:defRPr sz="3000"/>
            </a:pPr>
            <a:r>
              <a:t>isArt[at] = </a:t>
            </a:r>
            <a:r>
              <a:rPr b="1">
                <a:solidFill>
                  <a:schemeClr val="accent5">
                    <a:hueOff val="225206"/>
                    <a:satOff val="23568"/>
                    <a:lumOff val="38160"/>
                  </a:schemeClr>
                </a:solidFill>
              </a:rPr>
              <a:t>true</a:t>
            </a:r>
          </a:p>
          <a:p>
            <a:pPr lvl="6" algn="l">
              <a:defRPr sz="3000">
                <a:solidFill>
                  <a:schemeClr val="accent1">
                    <a:hueOff val="-242908"/>
                    <a:lumOff val="13873"/>
                  </a:schemeClr>
                </a:solidFill>
              </a:defRPr>
            </a:pPr>
            <a:r>
              <a:t># Articulation point found via cycle</a:t>
            </a:r>
          </a:p>
          <a:p>
            <a:pPr lvl="6" algn="l">
              <a:defRPr sz="3000"/>
            </a:pPr>
            <a:r>
              <a:rPr b="1">
                <a:solidFill>
                  <a:schemeClr val="accent5">
                    <a:hueOff val="225206"/>
                    <a:satOff val="23568"/>
                    <a:lumOff val="38160"/>
                  </a:schemeClr>
                </a:solidFill>
              </a:rPr>
              <a:t>if</a:t>
            </a:r>
            <a:r>
              <a:t> (ids[at] == low[to]):</a:t>
            </a:r>
          </a:p>
          <a:p>
            <a:pPr lvl="8" algn="l">
              <a:defRPr sz="3000"/>
            </a:pPr>
            <a:r>
              <a:t>isArt[at] = </a:t>
            </a:r>
            <a:r>
              <a:rPr b="1">
                <a:solidFill>
                  <a:schemeClr val="accent5">
                    <a:hueOff val="225206"/>
                    <a:satOff val="23568"/>
                    <a:lumOff val="38160"/>
                  </a:schemeClr>
                </a:solidFill>
              </a:rPr>
              <a:t>true</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
        <p:nvSpPr>
          <p:cNvPr id="3872" name="Being explicit here. However, this could just be a &lt;= clause."/>
          <p:cNvSpPr txBox="1"/>
          <p:nvPr/>
        </p:nvSpPr>
        <p:spPr>
          <a:xfrm>
            <a:off x="7808453" y="3670299"/>
            <a:ext cx="515379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600"/>
            </a:lvl1pPr>
          </a:lstStyle>
          <a:p>
            <a:pPr/>
            <a:r>
              <a:t>Being explicit here. However, this could just be a &lt;= clause.</a:t>
            </a:r>
          </a:p>
        </p:txBody>
      </p:sp>
      <p:sp>
        <p:nvSpPr>
          <p:cNvPr id="3873" name="Rectangle"/>
          <p:cNvSpPr/>
          <p:nvPr/>
        </p:nvSpPr>
        <p:spPr>
          <a:xfrm>
            <a:off x="1511806" y="5970665"/>
            <a:ext cx="8607900" cy="2667201"/>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74" name="Rectangle"/>
          <p:cNvSpPr/>
          <p:nvPr/>
        </p:nvSpPr>
        <p:spPr>
          <a:xfrm>
            <a:off x="660906" y="1093865"/>
            <a:ext cx="8079792" cy="494202"/>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875" name="Line"/>
          <p:cNvSpPr/>
          <p:nvPr/>
        </p:nvSpPr>
        <p:spPr>
          <a:xfrm flipH="1">
            <a:off x="9298334" y="4807198"/>
            <a:ext cx="633265" cy="1012131"/>
          </a:xfrm>
          <a:prstGeom prst="line">
            <a:avLst/>
          </a:prstGeom>
          <a:ln w="508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4" name="Group"/>
          <p:cNvGrpSpPr/>
          <p:nvPr/>
        </p:nvGrpSpPr>
        <p:grpSpPr>
          <a:xfrm>
            <a:off x="3810000" y="2540000"/>
            <a:ext cx="5161030" cy="3402288"/>
            <a:chOff x="0" y="0"/>
            <a:chExt cx="5161029" cy="3402287"/>
          </a:xfrm>
        </p:grpSpPr>
        <p:sp>
          <p:nvSpPr>
            <p:cNvPr id="303"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04"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05"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06"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07"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08"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09"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10"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1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1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7"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1"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25"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3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2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77" name="Source Code Link"/>
          <p:cNvSpPr txBox="1"/>
          <p:nvPr>
            <p:ph type="title"/>
          </p:nvPr>
        </p:nvSpPr>
        <p:spPr>
          <a:xfrm>
            <a:off x="-769233" y="-1"/>
            <a:ext cx="14100186" cy="1548777"/>
          </a:xfrm>
          <a:prstGeom prst="rect">
            <a:avLst/>
          </a:prstGeom>
        </p:spPr>
        <p:txBody>
          <a:bodyPr/>
          <a:lstStyle>
            <a:lvl1pPr>
              <a:defRPr sz="9000"/>
            </a:lvl1pPr>
          </a:lstStyle>
          <a:p>
            <a:pPr/>
            <a:r>
              <a:t>Source Code Link</a:t>
            </a:r>
          </a:p>
        </p:txBody>
      </p:sp>
      <p:sp>
        <p:nvSpPr>
          <p:cNvPr id="3878" name="Slides/source code can be found at the following link:"/>
          <p:cNvSpPr txBox="1"/>
          <p:nvPr/>
        </p:nvSpPr>
        <p:spPr>
          <a:xfrm>
            <a:off x="935588" y="2053593"/>
            <a:ext cx="11133624" cy="1917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67359">
              <a:defRPr sz="5120"/>
            </a:lvl1pPr>
          </a:lstStyle>
          <a:p>
            <a:pPr/>
            <a:r>
              <a:t>Slides/source code can be found at the following link:</a:t>
            </a:r>
          </a:p>
        </p:txBody>
      </p:sp>
      <p:sp>
        <p:nvSpPr>
          <p:cNvPr id="3879" name="github.com/williamfiset/algorithms"/>
          <p:cNvSpPr txBox="1"/>
          <p:nvPr/>
        </p:nvSpPr>
        <p:spPr>
          <a:xfrm>
            <a:off x="855991" y="4315484"/>
            <a:ext cx="11292819"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solidFill>
                  <a:schemeClr val="accent6">
                    <a:hueOff val="-297323"/>
                    <a:satOff val="50343"/>
                    <a:lumOff val="25667"/>
                  </a:schemeClr>
                </a:solidFill>
                <a:hlinkClick r:id="rId2" invalidUrl="" action="" tgtFrame="" tooltip="" history="1" highlightClick="0" endSnd="0"/>
              </a:defRPr>
            </a:lvl1pPr>
          </a:lstStyle>
          <a:p>
            <a:pPr>
              <a:defRPr u="none"/>
            </a:pPr>
            <a:r>
              <a:rPr u="sng">
                <a:hlinkClick r:id="rId2" invalidUrl="" action="" tgtFrame="" tooltip="" history="1" highlightClick="0" endSnd="0"/>
              </a:rPr>
              <a:t>github.com/williamfiset/algorithms</a:t>
            </a:r>
          </a:p>
        </p:txBody>
      </p:sp>
      <p:sp>
        <p:nvSpPr>
          <p:cNvPr id="3880" name="Link in the description:"/>
          <p:cNvSpPr txBox="1"/>
          <p:nvPr/>
        </p:nvSpPr>
        <p:spPr>
          <a:xfrm>
            <a:off x="935588" y="5604652"/>
            <a:ext cx="11133624"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43991">
              <a:defRPr sz="4864"/>
            </a:lvl1pPr>
          </a:lstStyle>
          <a:p>
            <a:pPr/>
            <a:r>
              <a:t>Link in the description:</a:t>
            </a:r>
          </a:p>
        </p:txBody>
      </p:sp>
      <p:sp>
        <p:nvSpPr>
          <p:cNvPr id="3881" name="Arrow"/>
          <p:cNvSpPr/>
          <p:nvPr/>
        </p:nvSpPr>
        <p:spPr>
          <a:xfrm rot="5400000">
            <a:off x="5256262" y="7012650"/>
            <a:ext cx="2492276" cy="1793831"/>
          </a:xfrm>
          <a:prstGeom prst="rightArrow">
            <a:avLst>
              <a:gd name="adj1" fmla="val 32000"/>
              <a:gd name="adj2" fmla="val 50985"/>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882" name="Text"/>
          <p:cNvSpPr txBox="1"/>
          <p:nvPr/>
        </p:nvSpPr>
        <p:spPr>
          <a:xfrm>
            <a:off x="6280860" y="4622078"/>
            <a:ext cx="443080"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solidFill>
                  <a:schemeClr val="accent6">
                    <a:hueOff val="-297323"/>
                    <a:satOff val="50343"/>
                    <a:lumOff val="25667"/>
                  </a:schemeClr>
                </a:solidFill>
                <a:hlinkClick r:id="rId2" invalidUrl="" action="" tgtFrame="" tooltip="" history="1" highlightClick="0" endSnd="0"/>
              </a:defRPr>
            </a:lvl1pPr>
          </a:lstStyle>
          <a:p>
            <a:pPr>
              <a:defRPr u="none"/>
            </a:pPr>
            <a:r>
              <a:rPr u="sng">
                <a:hlinkClick r:id="rId2" invalidUrl="" action="" tgtFrame="" tooltip="" history="1" highlightClick="0" endSnd="0"/>
              </a:rPr>
              <a:t> </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4" name="Algorithm to Find Bridges and…"/>
          <p:cNvSpPr txBox="1"/>
          <p:nvPr>
            <p:ph type="ctrTitle"/>
          </p:nvPr>
        </p:nvSpPr>
        <p:spPr>
          <a:xfrm>
            <a:off x="66236" y="1053460"/>
            <a:ext cx="12872327" cy="4471680"/>
          </a:xfrm>
          <a:prstGeom prst="rect">
            <a:avLst/>
          </a:prstGeom>
        </p:spPr>
        <p:txBody>
          <a:bodyPr/>
          <a:lstStyle/>
          <a:p>
            <a:pPr defTabSz="432308">
              <a:defRPr sz="7400"/>
            </a:pPr>
            <a:r>
              <a:t>Algorithm to Find Bridges and</a:t>
            </a:r>
          </a:p>
          <a:p>
            <a:pPr defTabSz="432308">
              <a:defRPr sz="7400"/>
            </a:pPr>
            <a:r>
              <a:t>Articulation Points</a:t>
            </a:r>
          </a:p>
          <a:p>
            <a:pPr defTabSz="432308">
              <a:defRPr sz="7400"/>
            </a:pPr>
            <a:r>
              <a:t>Source Code</a:t>
            </a:r>
          </a:p>
        </p:txBody>
      </p:sp>
      <p:sp>
        <p:nvSpPr>
          <p:cNvPr id="3885" name="William Fiset"/>
          <p:cNvSpPr txBox="1"/>
          <p:nvPr>
            <p:ph type="subTitle" sz="quarter" idx="1"/>
          </p:nvPr>
        </p:nvSpPr>
        <p:spPr>
          <a:xfrm>
            <a:off x="1270000" y="7129888"/>
            <a:ext cx="10464800" cy="1130301"/>
          </a:xfrm>
          <a:prstGeom prst="rect">
            <a:avLst/>
          </a:prstGeom>
        </p:spPr>
        <p:txBody>
          <a:bodyPr/>
          <a:lstStyle>
            <a:lvl1pPr>
              <a:defRPr b="1" sz="4800"/>
            </a:lvl1pPr>
          </a:lstStyle>
          <a:p>
            <a:pPr/>
            <a:r>
              <a:t>William Fiset</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7" name="Code link"/>
          <p:cNvSpPr txBox="1"/>
          <p:nvPr>
            <p:ph type="title"/>
          </p:nvPr>
        </p:nvSpPr>
        <p:spPr>
          <a:xfrm>
            <a:off x="339529" y="4726"/>
            <a:ext cx="12325743" cy="1353870"/>
          </a:xfrm>
          <a:prstGeom prst="rect">
            <a:avLst/>
          </a:prstGeom>
        </p:spPr>
        <p:txBody>
          <a:bodyPr/>
          <a:lstStyle>
            <a:lvl1pPr defTabSz="554990">
              <a:defRPr sz="8550"/>
            </a:lvl1pPr>
          </a:lstStyle>
          <a:p>
            <a:pPr/>
            <a:r>
              <a:t>Code link</a:t>
            </a:r>
          </a:p>
        </p:txBody>
      </p:sp>
      <p:sp>
        <p:nvSpPr>
          <p:cNvPr id="3888" name="Implementation source code can be found at the following link:"/>
          <p:cNvSpPr txBox="1"/>
          <p:nvPr/>
        </p:nvSpPr>
        <p:spPr>
          <a:xfrm>
            <a:off x="935588" y="2000999"/>
            <a:ext cx="11133624" cy="1917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defRPr sz="4608"/>
            </a:lvl1pPr>
          </a:lstStyle>
          <a:p>
            <a:pPr/>
            <a:r>
              <a:t>Implementation source code can be found at the following link:</a:t>
            </a:r>
          </a:p>
        </p:txBody>
      </p:sp>
      <p:sp>
        <p:nvSpPr>
          <p:cNvPr id="3889" name="github.com/williamfiset/algorithms"/>
          <p:cNvSpPr txBox="1"/>
          <p:nvPr/>
        </p:nvSpPr>
        <p:spPr>
          <a:xfrm>
            <a:off x="206077" y="4164878"/>
            <a:ext cx="125926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u="sng">
                <a:solidFill>
                  <a:srgbClr val="8881F0"/>
                </a:solidFill>
                <a:hlinkClick r:id="rId2" invalidUrl="" action="" tgtFrame="" tooltip="" history="1" highlightClick="0" endSnd="0"/>
              </a:defRPr>
            </a:lvl1pPr>
          </a:lstStyle>
          <a:p>
            <a:pPr>
              <a:defRPr u="none"/>
            </a:pPr>
            <a:r>
              <a:rPr u="sng">
                <a:hlinkClick r:id="rId2" invalidUrl="" action="" tgtFrame="" tooltip="" history="1" highlightClick="0" endSnd="0"/>
              </a:rPr>
              <a:t>github.com/williamfiset/algorithms</a:t>
            </a:r>
          </a:p>
        </p:txBody>
      </p:sp>
      <p:sp>
        <p:nvSpPr>
          <p:cNvPr id="3890" name="Link in the description:"/>
          <p:cNvSpPr txBox="1"/>
          <p:nvPr/>
        </p:nvSpPr>
        <p:spPr>
          <a:xfrm>
            <a:off x="636030" y="5604652"/>
            <a:ext cx="11133623"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43991">
              <a:defRPr sz="4864"/>
            </a:lvl1pPr>
          </a:lstStyle>
          <a:p>
            <a:pPr/>
            <a:r>
              <a:t>Link in the description:</a:t>
            </a:r>
          </a:p>
        </p:txBody>
      </p:sp>
      <p:sp>
        <p:nvSpPr>
          <p:cNvPr id="3891" name="Arrow"/>
          <p:cNvSpPr/>
          <p:nvPr/>
        </p:nvSpPr>
        <p:spPr>
          <a:xfrm rot="5400000">
            <a:off x="4956703" y="7012650"/>
            <a:ext cx="2492277" cy="1793831"/>
          </a:xfrm>
          <a:prstGeom prst="rightArrow">
            <a:avLst>
              <a:gd name="adj1" fmla="val 32000"/>
              <a:gd name="adj2" fmla="val 50985"/>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3893"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894" name="Simple observation about articulation points:"/>
          <p:cNvSpPr txBox="1"/>
          <p:nvPr/>
        </p:nvSpPr>
        <p:spPr>
          <a:xfrm>
            <a:off x="-141528" y="1077465"/>
            <a:ext cx="13287856" cy="2347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3000"/>
            </a:pPr>
            <a:r>
              <a:t>Simple observation about articulation points:</a:t>
            </a:r>
          </a:p>
          <a:p>
            <a:pPr>
              <a:defRPr sz="3000"/>
            </a:pPr>
          </a:p>
        </p:txBody>
      </p:sp>
      <p:sp>
        <p:nvSpPr>
          <p:cNvPr id="3895" name="On a connected component with three or more vertices if an edge (u, v) is a bridge then either u or v is an articulation point."/>
          <p:cNvSpPr txBox="1"/>
          <p:nvPr/>
        </p:nvSpPr>
        <p:spPr>
          <a:xfrm>
            <a:off x="827369" y="1883016"/>
            <a:ext cx="11350062"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On a connected component with three or more vertices if an edge (u, v) is a bridge then either u or v is an articulation point.</a:t>
            </a:r>
          </a:p>
        </p:txBody>
      </p:sp>
      <p:sp>
        <p:nvSpPr>
          <p:cNvPr id="3896" name="0"/>
          <p:cNvSpPr/>
          <p:nvPr/>
        </p:nvSpPr>
        <p:spPr>
          <a:xfrm>
            <a:off x="4413374" y="5092680"/>
            <a:ext cx="750215" cy="75021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897" name="4"/>
          <p:cNvSpPr/>
          <p:nvPr/>
        </p:nvSpPr>
        <p:spPr>
          <a:xfrm>
            <a:off x="6111039" y="6519748"/>
            <a:ext cx="750215" cy="75021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898" name="3"/>
          <p:cNvSpPr/>
          <p:nvPr/>
        </p:nvSpPr>
        <p:spPr>
          <a:xfrm>
            <a:off x="4413374" y="6519748"/>
            <a:ext cx="750215" cy="75021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899" name="1"/>
          <p:cNvSpPr/>
          <p:nvPr/>
        </p:nvSpPr>
        <p:spPr>
          <a:xfrm>
            <a:off x="6127293" y="5092680"/>
            <a:ext cx="750214" cy="75021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900" name="2"/>
          <p:cNvSpPr/>
          <p:nvPr/>
        </p:nvSpPr>
        <p:spPr>
          <a:xfrm>
            <a:off x="7841212" y="5092680"/>
            <a:ext cx="750214" cy="75021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901" name="5"/>
          <p:cNvSpPr/>
          <p:nvPr/>
        </p:nvSpPr>
        <p:spPr>
          <a:xfrm>
            <a:off x="7808704" y="6519748"/>
            <a:ext cx="750215" cy="75021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902" name="Line"/>
          <p:cNvSpPr/>
          <p:nvPr/>
        </p:nvSpPr>
        <p:spPr>
          <a:xfrm flipV="1">
            <a:off x="6486109" y="5839688"/>
            <a:ext cx="1" cy="683267"/>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p>
        </p:txBody>
      </p:sp>
      <p:sp>
        <p:nvSpPr>
          <p:cNvPr id="3903" name="Line"/>
          <p:cNvSpPr/>
          <p:nvPr/>
        </p:nvSpPr>
        <p:spPr>
          <a:xfrm flipV="1">
            <a:off x="4788481" y="5839688"/>
            <a:ext cx="1" cy="68326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4" name="Line"/>
          <p:cNvSpPr/>
          <p:nvPr/>
        </p:nvSpPr>
        <p:spPr>
          <a:xfrm flipV="1">
            <a:off x="8216318" y="5839688"/>
            <a:ext cx="1" cy="68326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5" name="Line"/>
          <p:cNvSpPr/>
          <p:nvPr/>
        </p:nvSpPr>
        <p:spPr>
          <a:xfrm>
            <a:off x="6892662" y="5467787"/>
            <a:ext cx="93339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6" name="Line"/>
          <p:cNvSpPr/>
          <p:nvPr/>
        </p:nvSpPr>
        <p:spPr>
          <a:xfrm>
            <a:off x="5178743" y="6894855"/>
            <a:ext cx="933395"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7" name="Line"/>
          <p:cNvSpPr/>
          <p:nvPr/>
        </p:nvSpPr>
        <p:spPr>
          <a:xfrm>
            <a:off x="5091249" y="5681606"/>
            <a:ext cx="1108384" cy="9994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8" name="Line"/>
          <p:cNvSpPr/>
          <p:nvPr/>
        </p:nvSpPr>
        <p:spPr>
          <a:xfrm>
            <a:off x="6805167" y="5681606"/>
            <a:ext cx="1108384" cy="9994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909" name="(deleted slide)"/>
          <p:cNvSpPr txBox="1"/>
          <p:nvPr/>
        </p:nvSpPr>
        <p:spPr>
          <a:xfrm>
            <a:off x="4364564" y="8646583"/>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(deleted slide)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53" name="Group"/>
          <p:cNvGrpSpPr/>
          <p:nvPr/>
        </p:nvGrpSpPr>
        <p:grpSpPr>
          <a:xfrm>
            <a:off x="3810000" y="2540000"/>
            <a:ext cx="5161030" cy="3402288"/>
            <a:chOff x="0" y="0"/>
            <a:chExt cx="5161029" cy="3402287"/>
          </a:xfrm>
        </p:grpSpPr>
        <p:sp>
          <p:nvSpPr>
            <p:cNvPr id="33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32"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33"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34"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5"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6"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7"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8"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3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1"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2"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4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5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5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5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54"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35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57"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5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9"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84" name="Group"/>
          <p:cNvGrpSpPr/>
          <p:nvPr/>
        </p:nvGrpSpPr>
        <p:grpSpPr>
          <a:xfrm>
            <a:off x="3810000" y="2540000"/>
            <a:ext cx="5161030" cy="3402288"/>
            <a:chOff x="0" y="0"/>
            <a:chExt cx="5161029" cy="3402287"/>
          </a:xfrm>
        </p:grpSpPr>
        <p:sp>
          <p:nvSpPr>
            <p:cNvPr id="36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62"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63"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64"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5"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66"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7"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8"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1"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2"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7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85"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38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8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8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8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16" name="Group"/>
          <p:cNvGrpSpPr/>
          <p:nvPr/>
        </p:nvGrpSpPr>
        <p:grpSpPr>
          <a:xfrm>
            <a:off x="3810000" y="2540000"/>
            <a:ext cx="5161030" cy="3402288"/>
            <a:chOff x="0" y="0"/>
            <a:chExt cx="5161029" cy="3402287"/>
          </a:xfrm>
        </p:grpSpPr>
        <p:sp>
          <p:nvSpPr>
            <p:cNvPr id="39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93"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94"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95"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96"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97"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398"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99"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2"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3"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0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6"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0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1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17"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4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1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42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4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2"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49" name="Group"/>
          <p:cNvGrpSpPr/>
          <p:nvPr/>
        </p:nvGrpSpPr>
        <p:grpSpPr>
          <a:xfrm>
            <a:off x="3810000" y="2540000"/>
            <a:ext cx="5161030" cy="3402288"/>
            <a:chOff x="0" y="0"/>
            <a:chExt cx="5161029" cy="3402287"/>
          </a:xfrm>
        </p:grpSpPr>
        <p:sp>
          <p:nvSpPr>
            <p:cNvPr id="424"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425"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426"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427"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428"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429"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0"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431"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5"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3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3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4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50"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45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52"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453"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45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83" name="Group"/>
          <p:cNvGrpSpPr/>
          <p:nvPr/>
        </p:nvGrpSpPr>
        <p:grpSpPr>
          <a:xfrm>
            <a:off x="3810000" y="2540000"/>
            <a:ext cx="5161030" cy="3402288"/>
            <a:chOff x="0" y="0"/>
            <a:chExt cx="5161029" cy="3402287"/>
          </a:xfrm>
        </p:grpSpPr>
        <p:sp>
          <p:nvSpPr>
            <p:cNvPr id="45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458"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459"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460"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461"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462"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46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464"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7"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68"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6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1"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7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48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484"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48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486"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487"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48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8" name="Group"/>
          <p:cNvGrpSpPr/>
          <p:nvPr/>
        </p:nvGrpSpPr>
        <p:grpSpPr>
          <a:xfrm>
            <a:off x="3810000" y="2540000"/>
            <a:ext cx="5161030" cy="3402288"/>
            <a:chOff x="0" y="0"/>
            <a:chExt cx="5161029" cy="3402287"/>
          </a:xfrm>
        </p:grpSpPr>
        <p:sp>
          <p:nvSpPr>
            <p:cNvPr id="49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492"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493"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494"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495"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49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49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498"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49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2"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50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5"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7" name="Line"/>
            <p:cNvSpPr/>
            <p:nvPr/>
          </p:nvSpPr>
          <p:spPr>
            <a:xfrm flipH="1">
              <a:off x="4305612" y="1345624"/>
              <a:ext cx="253298"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0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17"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19"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52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2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52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52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54" name="Group"/>
          <p:cNvGrpSpPr/>
          <p:nvPr/>
        </p:nvGrpSpPr>
        <p:grpSpPr>
          <a:xfrm>
            <a:off x="3810000" y="2540000"/>
            <a:ext cx="5161030" cy="3402288"/>
            <a:chOff x="0" y="0"/>
            <a:chExt cx="5161029" cy="3402287"/>
          </a:xfrm>
        </p:grpSpPr>
        <p:sp>
          <p:nvSpPr>
            <p:cNvPr id="52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52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528"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529"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530"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53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53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533"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53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7"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53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3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4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5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55"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55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5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55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55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90" name="Group"/>
          <p:cNvGrpSpPr/>
          <p:nvPr/>
        </p:nvGrpSpPr>
        <p:grpSpPr>
          <a:xfrm>
            <a:off x="3810000" y="2540000"/>
            <a:ext cx="5161030" cy="3402288"/>
            <a:chOff x="0" y="0"/>
            <a:chExt cx="5161029" cy="3402287"/>
          </a:xfrm>
        </p:grpSpPr>
        <p:sp>
          <p:nvSpPr>
            <p:cNvPr id="56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56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56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56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56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56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56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56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5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2"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5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7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5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591"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sp>
        <p:nvSpPr>
          <p:cNvPr id="5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59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5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9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6362">
              <a:defRPr b="1" sz="6100"/>
            </a:lvl1pPr>
          </a:lstStyle>
          <a:p>
            <a:pPr/>
            <a:r>
              <a:t>What are bridges &amp; articulation points?</a:t>
            </a:r>
          </a:p>
        </p:txBody>
      </p:sp>
      <p:sp>
        <p:nvSpPr>
          <p:cNvPr id="123" name="A bridge / cut edge is any edge in a graph whose removal increases the number of connected components."/>
          <p:cNvSpPr txBox="1"/>
          <p:nvPr/>
        </p:nvSpPr>
        <p:spPr>
          <a:xfrm>
            <a:off x="815644" y="2391391"/>
            <a:ext cx="1137351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4">
                    <a:hueOff val="218867"/>
                    <a:satOff val="38688"/>
                    <a:lumOff val="18783"/>
                  </a:schemeClr>
                </a:solidFill>
              </a:rPr>
              <a:t>bridge / cut edge</a:t>
            </a:r>
            <a:r>
              <a:t> is any edge in a graph whose removal increases the number of connected components.</a:t>
            </a:r>
          </a:p>
        </p:txBody>
      </p:sp>
      <p:sp>
        <p:nvSpPr>
          <p:cNvPr id="124"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25"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26"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27"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28"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29"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30"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31"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32"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41"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9"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00"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01"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02"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03"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04"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05"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606"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607"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608" name="Initially all low-link values can be initialized to the node ids."/>
          <p:cNvSpPr txBox="1"/>
          <p:nvPr/>
        </p:nvSpPr>
        <p:spPr>
          <a:xfrm>
            <a:off x="983890" y="4941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Initially all low-link values can be initialized to the node ids.</a:t>
            </a:r>
          </a:p>
        </p:txBody>
      </p:sp>
      <p:sp>
        <p:nvSpPr>
          <p:cNvPr id="609"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639" name="Group"/>
          <p:cNvGrpSpPr/>
          <p:nvPr/>
        </p:nvGrpSpPr>
        <p:grpSpPr>
          <a:xfrm>
            <a:off x="3810000" y="2540000"/>
            <a:ext cx="5161030" cy="3402288"/>
            <a:chOff x="0" y="0"/>
            <a:chExt cx="5161029" cy="3402287"/>
          </a:xfrm>
        </p:grpSpPr>
        <p:sp>
          <p:nvSpPr>
            <p:cNvPr id="61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611"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612"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613"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614"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615"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616"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617"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61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1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1"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62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4"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8"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2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3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64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64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64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48"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49"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50"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51"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652"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653"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654"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655"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656"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65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687" name="Group"/>
          <p:cNvGrpSpPr/>
          <p:nvPr/>
        </p:nvGrpSpPr>
        <p:grpSpPr>
          <a:xfrm>
            <a:off x="3810000" y="2540000"/>
            <a:ext cx="5161030" cy="3402288"/>
            <a:chOff x="0" y="0"/>
            <a:chExt cx="5161029" cy="3402287"/>
          </a:xfrm>
        </p:grpSpPr>
        <p:sp>
          <p:nvSpPr>
            <p:cNvPr id="658"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659"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660"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661"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662"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663"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664"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665"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66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6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68"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69"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67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5"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8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68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69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69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9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696"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697"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698"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699"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00"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01"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02"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03"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704"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705"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735" name="Group"/>
          <p:cNvGrpSpPr/>
          <p:nvPr/>
        </p:nvGrpSpPr>
        <p:grpSpPr>
          <a:xfrm>
            <a:off x="3810000" y="2540000"/>
            <a:ext cx="5161030" cy="3402288"/>
            <a:chOff x="0" y="0"/>
            <a:chExt cx="5161029" cy="3402287"/>
          </a:xfrm>
        </p:grpSpPr>
        <p:sp>
          <p:nvSpPr>
            <p:cNvPr id="70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707"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708"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709"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710"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71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71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713"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71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1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1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17"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71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1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3"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2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3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73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3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73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73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4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3"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44"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45"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46"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47"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48"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49"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50"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51"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752"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753"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783" name="Group"/>
          <p:cNvGrpSpPr/>
          <p:nvPr/>
        </p:nvGrpSpPr>
        <p:grpSpPr>
          <a:xfrm>
            <a:off x="3810000" y="2540000"/>
            <a:ext cx="5161030" cy="3402288"/>
            <a:chOff x="0" y="0"/>
            <a:chExt cx="5161029" cy="3402287"/>
          </a:xfrm>
        </p:grpSpPr>
        <p:sp>
          <p:nvSpPr>
            <p:cNvPr id="754"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755"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756"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757"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758"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759"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760"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761"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762"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4"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5"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76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8"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6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1"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2"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4"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7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80"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81"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782"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78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78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78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8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1"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792"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793"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794"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795"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796"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797"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798"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799"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800"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801"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831" name="Group"/>
          <p:cNvGrpSpPr/>
          <p:nvPr/>
        </p:nvGrpSpPr>
        <p:grpSpPr>
          <a:xfrm>
            <a:off x="3810000" y="2540000"/>
            <a:ext cx="5161030" cy="3402288"/>
            <a:chOff x="0" y="0"/>
            <a:chExt cx="5161029" cy="3402287"/>
          </a:xfrm>
        </p:grpSpPr>
        <p:sp>
          <p:nvSpPr>
            <p:cNvPr id="80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803"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804"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805"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806"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807"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808"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809"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810"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2"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3"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81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6"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1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0"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2"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6"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2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3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83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3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83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83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38"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39"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40"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41"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42"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43"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44"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45"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846"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84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877" name="Group"/>
          <p:cNvGrpSpPr/>
          <p:nvPr/>
        </p:nvGrpSpPr>
        <p:grpSpPr>
          <a:xfrm>
            <a:off x="3810000" y="2540000"/>
            <a:ext cx="5161030" cy="3402288"/>
            <a:chOff x="0" y="0"/>
            <a:chExt cx="5161029" cy="3402287"/>
          </a:xfrm>
        </p:grpSpPr>
        <p:sp>
          <p:nvSpPr>
            <p:cNvPr id="848"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849"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850"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851"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852"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853"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854"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855"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856"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5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58"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59"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86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8"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69"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87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87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88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88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3"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884" name="1"/>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85"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886"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887"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888"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889"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890"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891"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892"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893"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923" name="Group"/>
          <p:cNvGrpSpPr/>
          <p:nvPr/>
        </p:nvGrpSpPr>
        <p:grpSpPr>
          <a:xfrm>
            <a:off x="3810000" y="2540000"/>
            <a:ext cx="5161030" cy="3402288"/>
            <a:chOff x="0" y="0"/>
            <a:chExt cx="5161029" cy="3402287"/>
          </a:xfrm>
        </p:grpSpPr>
        <p:sp>
          <p:nvSpPr>
            <p:cNvPr id="894"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895"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896"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897" name="5"/>
            <p:cNvSpPr/>
            <p:nvPr/>
          </p:nvSpPr>
          <p:spPr>
            <a:xfrm>
              <a:off x="2950050" y="764517"/>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898" name="3"/>
            <p:cNvSpPr/>
            <p:nvPr/>
          </p:nvSpPr>
          <p:spPr>
            <a:xfrm>
              <a:off x="1629593"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899"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900" name="4"/>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901"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902"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4"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5"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90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8"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0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2"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4"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5"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1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20"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21"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22"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92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92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92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9"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30"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31"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32"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933"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34"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35"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36"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37"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938" name="The low-link value of node 1 is 0 since node 0 is reachable from node 1."/>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1 is 0 since node 0 is reachable from node 1.</a:t>
            </a:r>
          </a:p>
        </p:txBody>
      </p:sp>
      <p:sp>
        <p:nvSpPr>
          <p:cNvPr id="939"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969" name="Group"/>
          <p:cNvGrpSpPr/>
          <p:nvPr/>
        </p:nvGrpSpPr>
        <p:grpSpPr>
          <a:xfrm>
            <a:off x="3810000" y="2540000"/>
            <a:ext cx="5161030" cy="3402288"/>
            <a:chOff x="0" y="0"/>
            <a:chExt cx="5161029" cy="3402287"/>
          </a:xfrm>
        </p:grpSpPr>
        <p:sp>
          <p:nvSpPr>
            <p:cNvPr id="94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941"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942"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943"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944"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945"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946"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947"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94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4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1"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95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4"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8"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5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6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97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97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97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97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78"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979"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980"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981"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982"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983"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984"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985"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986" name="The low-link value of node 2 is 0 since node 0 is reachable from node 2."/>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2 is 0 since node 0 is reachable from node 2.</a:t>
            </a:r>
          </a:p>
        </p:txBody>
      </p:sp>
      <p:sp>
        <p:nvSpPr>
          <p:cNvPr id="98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017" name="Group"/>
          <p:cNvGrpSpPr/>
          <p:nvPr/>
        </p:nvGrpSpPr>
        <p:grpSpPr>
          <a:xfrm>
            <a:off x="3810000" y="2540000"/>
            <a:ext cx="5161030" cy="3402288"/>
            <a:chOff x="0" y="0"/>
            <a:chExt cx="5161029" cy="3402287"/>
          </a:xfrm>
        </p:grpSpPr>
        <p:sp>
          <p:nvSpPr>
            <p:cNvPr id="988"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989"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990"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991"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992"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993"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994"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995"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99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9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98"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999"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00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5"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0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1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0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1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02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0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02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5"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26"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27"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28"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29"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30"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31"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32"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33"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034" name="The low-link value of node 2 is 0 since node 0 is reachable from node 2."/>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2 is 0 since node 0 is reachable from node 2.</a:t>
            </a:r>
          </a:p>
        </p:txBody>
      </p:sp>
      <p:sp>
        <p:nvSpPr>
          <p:cNvPr id="1035"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065" name="Group"/>
          <p:cNvGrpSpPr/>
          <p:nvPr/>
        </p:nvGrpSpPr>
        <p:grpSpPr>
          <a:xfrm>
            <a:off x="3810000" y="2540000"/>
            <a:ext cx="5161030" cy="3402288"/>
            <a:chOff x="0" y="0"/>
            <a:chExt cx="5161029" cy="3402287"/>
          </a:xfrm>
        </p:grpSpPr>
        <p:sp>
          <p:nvSpPr>
            <p:cNvPr id="103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037"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038"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039"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040"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04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04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043"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04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4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4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47"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04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4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5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6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6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6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6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6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06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06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06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A bridge / cut edge is any edge in a graph whose removal increases the number of connected components."/>
          <p:cNvSpPr txBox="1"/>
          <p:nvPr/>
        </p:nvSpPr>
        <p:spPr>
          <a:xfrm>
            <a:off x="815644" y="2391391"/>
            <a:ext cx="1137351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 </a:t>
            </a:r>
            <a:r>
              <a:rPr b="1">
                <a:solidFill>
                  <a:schemeClr val="accent4">
                    <a:hueOff val="218867"/>
                    <a:satOff val="38688"/>
                    <a:lumOff val="18783"/>
                  </a:schemeClr>
                </a:solidFill>
              </a:rPr>
              <a:t>bridge / cut edge</a:t>
            </a:r>
            <a:r>
              <a:t> is any edge in a graph whose removal increases the number of connected components.</a:t>
            </a:r>
          </a:p>
        </p:txBody>
      </p:sp>
      <p:sp>
        <p:nvSpPr>
          <p:cNvPr id="145"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46"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47"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48"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49"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50"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51"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52"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53"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59"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 name="Line"/>
          <p:cNvSpPr/>
          <p:nvPr/>
        </p:nvSpPr>
        <p:spPr>
          <a:xfrm>
            <a:off x="6334710" y="5643605"/>
            <a:ext cx="170717" cy="654472"/>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2" name="Line"/>
          <p:cNvSpPr/>
          <p:nvPr/>
        </p:nvSpPr>
        <p:spPr>
          <a:xfrm flipV="1">
            <a:off x="4556111" y="7683219"/>
            <a:ext cx="717926" cy="127048"/>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 name="Line"/>
          <p:cNvSpPr/>
          <p:nvPr/>
        </p:nvSpPr>
        <p:spPr>
          <a:xfrm flipV="1">
            <a:off x="6095667" y="8888626"/>
            <a:ext cx="344" cy="595809"/>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 name="Line"/>
          <p:cNvSpPr/>
          <p:nvPr/>
        </p:nvSpPr>
        <p:spPr>
          <a:xfrm flipV="1">
            <a:off x="5955207" y="6322883"/>
            <a:ext cx="1129677" cy="147923"/>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p>
        </p:txBody>
      </p:sp>
      <p:sp>
        <p:nvSpPr>
          <p:cNvPr id="165" name="Line"/>
          <p:cNvSpPr/>
          <p:nvPr/>
        </p:nvSpPr>
        <p:spPr>
          <a:xfrm flipV="1">
            <a:off x="5318382" y="6902731"/>
            <a:ext cx="157378" cy="1459097"/>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p>
        </p:txBody>
      </p:sp>
      <p:sp>
        <p:nvSpPr>
          <p:cNvPr id="166" name="Line"/>
          <p:cNvSpPr/>
          <p:nvPr/>
        </p:nvSpPr>
        <p:spPr>
          <a:xfrm flipV="1">
            <a:off x="5628159" y="8750690"/>
            <a:ext cx="831617" cy="20845"/>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p>
        </p:txBody>
      </p:sp>
      <p:sp>
        <p:nvSpPr>
          <p:cNvPr id="167"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6362">
              <a:defRPr b="1" sz="6100"/>
            </a:lvl1pPr>
          </a:lstStyle>
          <a:p>
            <a:pPr/>
            <a:r>
              <a:t>What are bridges &amp; articulation points?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1"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72"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073"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074"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075"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076"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077"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078"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079"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080" name="The low-link value of node 2 is 0 since node 0 is reachable from node 2."/>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2 is 0 since node 0 is reachable from node 2.</a:t>
            </a:r>
          </a:p>
        </p:txBody>
      </p:sp>
      <p:sp>
        <p:nvSpPr>
          <p:cNvPr id="1081"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111" name="Group"/>
          <p:cNvGrpSpPr/>
          <p:nvPr/>
        </p:nvGrpSpPr>
        <p:grpSpPr>
          <a:xfrm>
            <a:off x="3810000" y="2540000"/>
            <a:ext cx="5161030" cy="3402288"/>
            <a:chOff x="0" y="0"/>
            <a:chExt cx="5161029" cy="3402287"/>
          </a:xfrm>
        </p:grpSpPr>
        <p:sp>
          <p:nvSpPr>
            <p:cNvPr id="108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083"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084"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085"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086"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087"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088"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089"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0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2"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3"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09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6"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0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0"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3"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6"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0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1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11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11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11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18"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19" name="2"/>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120"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21"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22"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23"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24"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25"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126" name="The low-link value of node 2 is 0 since node 0 is reachable from node 2."/>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2 is 0 since node 0 is reachable from node 2.</a:t>
            </a:r>
          </a:p>
        </p:txBody>
      </p:sp>
      <p:sp>
        <p:nvSpPr>
          <p:cNvPr id="112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157" name="Group"/>
          <p:cNvGrpSpPr/>
          <p:nvPr/>
        </p:nvGrpSpPr>
        <p:grpSpPr>
          <a:xfrm>
            <a:off x="3810000" y="2540000"/>
            <a:ext cx="5161030" cy="3402288"/>
            <a:chOff x="0" y="0"/>
            <a:chExt cx="5161029" cy="3402287"/>
          </a:xfrm>
        </p:grpSpPr>
        <p:sp>
          <p:nvSpPr>
            <p:cNvPr id="1128"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129"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130"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131" name="5"/>
            <p:cNvSpPr/>
            <p:nvPr/>
          </p:nvSpPr>
          <p:spPr>
            <a:xfrm>
              <a:off x="2950050" y="764517"/>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132" name="3"/>
            <p:cNvSpPr/>
            <p:nvPr/>
          </p:nvSpPr>
          <p:spPr>
            <a:xfrm>
              <a:off x="1629593"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133"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134" name="4"/>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135"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13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3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38"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39"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14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49"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5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15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16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16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3"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4"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5"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166"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167"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168"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169"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170"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171"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172"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02" name="Group"/>
          <p:cNvGrpSpPr/>
          <p:nvPr/>
        </p:nvGrpSpPr>
        <p:grpSpPr>
          <a:xfrm>
            <a:off x="3810000" y="2540000"/>
            <a:ext cx="5161030" cy="3402288"/>
            <a:chOff x="0" y="0"/>
            <a:chExt cx="5161029" cy="3402287"/>
          </a:xfrm>
        </p:grpSpPr>
        <p:sp>
          <p:nvSpPr>
            <p:cNvPr id="1173"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174"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175"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176"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177"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178"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179"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180"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18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4"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18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8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1"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19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0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0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203" name="The low-link value of node 2 is 0 since node 0 is reachable from node 2."/>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low-link value of node 2 is 0 since node 0 is reachable from node 2.</a:t>
            </a:r>
          </a:p>
        </p:txBody>
      </p:sp>
      <p:sp>
        <p:nvSpPr>
          <p:cNvPr id="120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20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20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0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1"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2"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13"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214"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15"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16"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17"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18"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219" name="Cannot update low-link values for nodes 3, 4 and 5."/>
          <p:cNvSpPr txBox="1"/>
          <p:nvPr/>
        </p:nvSpPr>
        <p:spPr>
          <a:xfrm>
            <a:off x="983890" y="278260"/>
            <a:ext cx="1103702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Cannot update low-link values for nodes 3, 4 and 5.</a:t>
            </a:r>
          </a:p>
        </p:txBody>
      </p:sp>
      <p:sp>
        <p:nvSpPr>
          <p:cNvPr id="122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50" name="Group"/>
          <p:cNvGrpSpPr/>
          <p:nvPr/>
        </p:nvGrpSpPr>
        <p:grpSpPr>
          <a:xfrm>
            <a:off x="3810000" y="2540000"/>
            <a:ext cx="5161030" cy="3402288"/>
            <a:chOff x="0" y="0"/>
            <a:chExt cx="5161029" cy="3402287"/>
          </a:xfrm>
        </p:grpSpPr>
        <p:sp>
          <p:nvSpPr>
            <p:cNvPr id="122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22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22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22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22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22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22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22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2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2"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2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3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4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251"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5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25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25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25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9"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60"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261"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262"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263"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264"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265"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266"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26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268"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98" name="Group"/>
          <p:cNvGrpSpPr/>
          <p:nvPr/>
        </p:nvGrpSpPr>
        <p:grpSpPr>
          <a:xfrm>
            <a:off x="3810000" y="2540000"/>
            <a:ext cx="5161030" cy="3402288"/>
            <a:chOff x="0" y="0"/>
            <a:chExt cx="5161029" cy="3402287"/>
          </a:xfrm>
        </p:grpSpPr>
        <p:sp>
          <p:nvSpPr>
            <p:cNvPr id="126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270"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271"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272"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273"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274"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27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276"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2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7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0"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2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7"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29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299"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0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30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30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0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08"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09"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310"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11"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12"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13"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14"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315"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316"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346" name="Group"/>
          <p:cNvGrpSpPr/>
          <p:nvPr/>
        </p:nvGrpSpPr>
        <p:grpSpPr>
          <a:xfrm>
            <a:off x="3810000" y="2540000"/>
            <a:ext cx="5161030" cy="3402288"/>
            <a:chOff x="0" y="0"/>
            <a:chExt cx="5161029" cy="3402287"/>
          </a:xfrm>
        </p:grpSpPr>
        <p:sp>
          <p:nvSpPr>
            <p:cNvPr id="131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318"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319"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320"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321"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322"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32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324"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32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2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2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28"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32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3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4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347"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4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35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35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35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5"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56"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57"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358"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359"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360"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361"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362"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363"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364"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394" name="Group"/>
          <p:cNvGrpSpPr/>
          <p:nvPr/>
        </p:nvGrpSpPr>
        <p:grpSpPr>
          <a:xfrm>
            <a:off x="3810000" y="2540000"/>
            <a:ext cx="5161030" cy="3402288"/>
            <a:chOff x="0" y="0"/>
            <a:chExt cx="5161029" cy="3402287"/>
          </a:xfrm>
        </p:grpSpPr>
        <p:sp>
          <p:nvSpPr>
            <p:cNvPr id="136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366"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367"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368"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369"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370"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371"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372"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37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7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7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76"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37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7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7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3"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8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9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91"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9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39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395"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39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39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39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0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3"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04"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05"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406"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07"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08"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09"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10"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411"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412"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442" name="Group"/>
          <p:cNvGrpSpPr/>
          <p:nvPr/>
        </p:nvGrpSpPr>
        <p:grpSpPr>
          <a:xfrm>
            <a:off x="3810000" y="2540000"/>
            <a:ext cx="5161030" cy="3402288"/>
            <a:chOff x="0" y="0"/>
            <a:chExt cx="5161029" cy="3402287"/>
          </a:xfrm>
        </p:grpSpPr>
        <p:sp>
          <p:nvSpPr>
            <p:cNvPr id="1413"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414"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415"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416"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417"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418"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419"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420"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42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4"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42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2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1"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39"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4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4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443"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4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44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44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4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1"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52"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53"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454"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455"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456"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457"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458"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459"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46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490" name="Group"/>
          <p:cNvGrpSpPr/>
          <p:nvPr/>
        </p:nvGrpSpPr>
        <p:grpSpPr>
          <a:xfrm>
            <a:off x="3810000" y="2540000"/>
            <a:ext cx="5161030" cy="3402288"/>
            <a:chOff x="0" y="0"/>
            <a:chExt cx="5161029" cy="3402287"/>
          </a:xfrm>
        </p:grpSpPr>
        <p:sp>
          <p:nvSpPr>
            <p:cNvPr id="146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46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46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46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46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466"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46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46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4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2"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4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7"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79"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7"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8"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4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491"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4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49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4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9"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00"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01"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502"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03"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04"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05"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06"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50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508"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538" name="Group"/>
          <p:cNvGrpSpPr/>
          <p:nvPr/>
        </p:nvGrpSpPr>
        <p:grpSpPr>
          <a:xfrm>
            <a:off x="3810000" y="2540000"/>
            <a:ext cx="5161030" cy="3402288"/>
            <a:chOff x="0" y="0"/>
            <a:chExt cx="5161029" cy="3402287"/>
          </a:xfrm>
        </p:grpSpPr>
        <p:sp>
          <p:nvSpPr>
            <p:cNvPr id="150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510"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511"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512"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513"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514"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51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516"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51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1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19"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0"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52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5"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7"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2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5"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6"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3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539"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4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54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54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An articulation point / cut vertex is any node in a graph whose removal increases the number of connected components."/>
          <p:cNvSpPr txBox="1"/>
          <p:nvPr/>
        </p:nvSpPr>
        <p:spPr>
          <a:xfrm>
            <a:off x="549501" y="2345404"/>
            <a:ext cx="1190579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t>
            </a:r>
            <a:r>
              <a:rPr b="1">
                <a:solidFill>
                  <a:schemeClr val="accent6">
                    <a:hueOff val="-297323"/>
                    <a:satOff val="50343"/>
                    <a:lumOff val="25667"/>
                  </a:schemeClr>
                </a:solidFill>
              </a:rPr>
              <a:t>articulation point / cut vertex</a:t>
            </a:r>
            <a:r>
              <a:t> is any node in a graph whose removal increases the number of connected components.</a:t>
            </a:r>
          </a:p>
        </p:txBody>
      </p:sp>
      <p:sp>
        <p:nvSpPr>
          <p:cNvPr id="170"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71"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72"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73"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74"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75"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76"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77"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78"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187"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6362">
              <a:defRPr b="1" sz="6100"/>
            </a:lvl1pPr>
          </a:lstStyle>
          <a:p>
            <a:pPr/>
            <a:r>
              <a:t>What are bridges &amp; articulation points?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5"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46"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47"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548"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49"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50"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51"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52"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553"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554"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584" name="Group"/>
          <p:cNvGrpSpPr/>
          <p:nvPr/>
        </p:nvGrpSpPr>
        <p:grpSpPr>
          <a:xfrm>
            <a:off x="3810000" y="2540000"/>
            <a:ext cx="5161030" cy="3402288"/>
            <a:chOff x="0" y="0"/>
            <a:chExt cx="5161029" cy="3402287"/>
          </a:xfrm>
        </p:grpSpPr>
        <p:sp>
          <p:nvSpPr>
            <p:cNvPr id="155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556"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557"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558"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559"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560"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561"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562"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56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5"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6"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56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6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1"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2"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3"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7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8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81"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82"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583"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585"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8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58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58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1"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92"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593"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594"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595"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596" name="6"/>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1597"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598"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599"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60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630" name="Group"/>
          <p:cNvGrpSpPr/>
          <p:nvPr/>
        </p:nvGrpSpPr>
        <p:grpSpPr>
          <a:xfrm>
            <a:off x="3810000" y="2540000"/>
            <a:ext cx="5161030" cy="3402288"/>
            <a:chOff x="0" y="0"/>
            <a:chExt cx="5161029" cy="3402287"/>
          </a:xfrm>
        </p:grpSpPr>
        <p:sp>
          <p:nvSpPr>
            <p:cNvPr id="160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60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60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604" name="5"/>
            <p:cNvSpPr/>
            <p:nvPr/>
          </p:nvSpPr>
          <p:spPr>
            <a:xfrm>
              <a:off x="2950050" y="764517"/>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60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606"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60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608"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60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1"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2"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61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7"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8"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19"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7"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8"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29"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631"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3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63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63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38"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39"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640"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41"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42" name="5"/>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43" name="7"/>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1644" name="8"/>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1645"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sp>
        <p:nvSpPr>
          <p:cNvPr id="1646"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grpSp>
        <p:nvGrpSpPr>
          <p:cNvPr id="1676" name="Group"/>
          <p:cNvGrpSpPr/>
          <p:nvPr/>
        </p:nvGrpSpPr>
        <p:grpSpPr>
          <a:xfrm>
            <a:off x="3810000" y="2540000"/>
            <a:ext cx="5161030" cy="3402288"/>
            <a:chOff x="0" y="0"/>
            <a:chExt cx="5161029" cy="3402287"/>
          </a:xfrm>
        </p:grpSpPr>
        <p:sp>
          <p:nvSpPr>
            <p:cNvPr id="164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648"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649"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650"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651"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652"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65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654"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65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5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5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58"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65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6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67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67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67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68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68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5"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86"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687"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688"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689"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0" name="5"/>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1" name="5"/>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2" name="5"/>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693"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sp>
        <p:nvSpPr>
          <p:cNvPr id="1694"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grpSp>
        <p:nvGrpSpPr>
          <p:cNvPr id="1724" name="Group"/>
          <p:cNvGrpSpPr/>
          <p:nvPr/>
        </p:nvGrpSpPr>
        <p:grpSpPr>
          <a:xfrm>
            <a:off x="3810000" y="2540000"/>
            <a:ext cx="5161030" cy="3402288"/>
            <a:chOff x="0" y="0"/>
            <a:chExt cx="5161029" cy="3402287"/>
          </a:xfrm>
        </p:grpSpPr>
        <p:sp>
          <p:nvSpPr>
            <p:cNvPr id="169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696"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697"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698"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699"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700"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701"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702"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70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0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0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06"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70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0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0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3"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1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2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21"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2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2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725"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Node 6’s low-link value can be updated to 5 since node 5 is reachable from node 6.</a:t>
            </a:r>
          </a:p>
        </p:txBody>
      </p:sp>
      <p:sp>
        <p:nvSpPr>
          <p:cNvPr id="17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72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7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3"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34"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35"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736"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37" name="5"/>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38" name="5"/>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39" name="5"/>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40" name="5"/>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1741" name="Now notice that the condition for a directed edge ‘e’ to have nodes that belong to a bridge is when the id(e.from) &lt; lowlink(e.to)*"/>
          <p:cNvSpPr txBox="1"/>
          <p:nvPr/>
        </p:nvSpPr>
        <p:spPr>
          <a:xfrm>
            <a:off x="434371" y="40561"/>
            <a:ext cx="12136058"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Now notice that the condition for a directed edge ‘e’ to have nodes that belong to a bridge is when the </a:t>
            </a:r>
            <a:r>
              <a:rPr b="1">
                <a:solidFill>
                  <a:schemeClr val="accent2">
                    <a:hueOff val="314161"/>
                    <a:lumOff val="31398"/>
                  </a:schemeClr>
                </a:solidFill>
              </a:rPr>
              <a:t>id(e.from) &lt; lowlink(e.to)</a:t>
            </a:r>
            <a:r>
              <a:rPr b="1" baseline="31999"/>
              <a:t>*</a:t>
            </a:r>
          </a:p>
        </p:txBody>
      </p:sp>
      <p:sp>
        <p:nvSpPr>
          <p:cNvPr id="1742"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grpSp>
        <p:nvGrpSpPr>
          <p:cNvPr id="1772" name="Group"/>
          <p:cNvGrpSpPr/>
          <p:nvPr/>
        </p:nvGrpSpPr>
        <p:grpSpPr>
          <a:xfrm>
            <a:off x="3810000" y="2540000"/>
            <a:ext cx="5161030" cy="3402288"/>
            <a:chOff x="0" y="0"/>
            <a:chExt cx="5161029" cy="3402287"/>
          </a:xfrm>
        </p:grpSpPr>
        <p:sp>
          <p:nvSpPr>
            <p:cNvPr id="1743"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744"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745"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746"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747"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748"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749"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750"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75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4"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755"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6"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7" name="Line"/>
            <p:cNvSpPr/>
            <p:nvPr/>
          </p:nvSpPr>
          <p:spPr>
            <a:xfrm flipH="1">
              <a:off x="2039800" y="1211728"/>
              <a:ext cx="914432" cy="26406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5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1"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5" name="Line"/>
            <p:cNvSpPr/>
            <p:nvPr/>
          </p:nvSpPr>
          <p:spPr>
            <a:xfrm>
              <a:off x="1881804" y="2518169"/>
              <a:ext cx="48192" cy="268917"/>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6" name="Line"/>
            <p:cNvSpPr/>
            <p:nvPr/>
          </p:nvSpPr>
          <p:spPr>
            <a:xfrm flipV="1">
              <a:off x="2656306" y="3058019"/>
              <a:ext cx="255823" cy="6119"/>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7" name="Line"/>
            <p:cNvSpPr/>
            <p:nvPr/>
          </p:nvSpPr>
          <p:spPr>
            <a:xfrm flipV="1">
              <a:off x="2784827" y="1195352"/>
              <a:ext cx="245835" cy="62641"/>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6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7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77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773"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4" name="Is bridge…"/>
          <p:cNvSpPr txBox="1"/>
          <p:nvPr/>
        </p:nvSpPr>
        <p:spPr>
          <a:xfrm>
            <a:off x="1257191" y="4924329"/>
            <a:ext cx="204875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1775"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6"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77" name="Is bridge…"/>
          <p:cNvSpPr txBox="1"/>
          <p:nvPr/>
        </p:nvSpPr>
        <p:spPr>
          <a:xfrm>
            <a:off x="5324285" y="6668549"/>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1778" name="Is bridge…"/>
          <p:cNvSpPr txBox="1"/>
          <p:nvPr/>
        </p:nvSpPr>
        <p:spPr>
          <a:xfrm>
            <a:off x="4816285" y="1864397"/>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1779" name="* Where e.from is the node the directed edge starts at and e.to is the node the directed edge ends at."/>
          <p:cNvSpPr txBox="1"/>
          <p:nvPr/>
        </p:nvSpPr>
        <p:spPr>
          <a:xfrm>
            <a:off x="288095" y="7523998"/>
            <a:ext cx="12204840"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pPr>
            <a:r>
              <a:rPr b="1" baseline="31999"/>
              <a:t>* </a:t>
            </a:r>
            <a:r>
              <a:t>Where </a:t>
            </a:r>
            <a:r>
              <a:rPr b="1"/>
              <a:t>e.from</a:t>
            </a:r>
            <a:r>
              <a:t> is the node the directed edge starts at and </a:t>
            </a:r>
            <a:r>
              <a:rPr b="1"/>
              <a:t>e.to</a:t>
            </a:r>
            <a:r>
              <a:t> is the node the directed edge ends at.</a:t>
            </a:r>
          </a:p>
        </p:txBody>
      </p:sp>
      <p:sp>
        <p:nvSpPr>
          <p:cNvPr id="178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78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78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8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7" name="0"/>
          <p:cNvSpPr txBox="1"/>
          <p:nvPr/>
        </p:nvSpPr>
        <p:spPr>
          <a:xfrm>
            <a:off x="3912122"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88" name="0"/>
          <p:cNvSpPr txBox="1"/>
          <p:nvPr/>
        </p:nvSpPr>
        <p:spPr>
          <a:xfrm>
            <a:off x="3450455" y="398436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789" name="3"/>
          <p:cNvSpPr txBox="1"/>
          <p:nvPr/>
        </p:nvSpPr>
        <p:spPr>
          <a:xfrm>
            <a:off x="4985038" y="5327556"/>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1790" name="4"/>
          <p:cNvSpPr txBox="1"/>
          <p:nvPr/>
        </p:nvSpPr>
        <p:spPr>
          <a:xfrm>
            <a:off x="7320117" y="532399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1791" name="2"/>
          <p:cNvSpPr txBox="1"/>
          <p:nvPr/>
        </p:nvSpPr>
        <p:spPr>
          <a:xfrm>
            <a:off x="6647017" y="286990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2" name="2"/>
          <p:cNvSpPr txBox="1"/>
          <p:nvPr/>
        </p:nvSpPr>
        <p:spPr>
          <a:xfrm>
            <a:off x="7626638" y="1983899"/>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3" name="2"/>
          <p:cNvSpPr txBox="1"/>
          <p:nvPr/>
        </p:nvSpPr>
        <p:spPr>
          <a:xfrm>
            <a:off x="8991816" y="331761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4" name="2"/>
          <p:cNvSpPr txBox="1"/>
          <p:nvPr/>
        </p:nvSpPr>
        <p:spPr>
          <a:xfrm>
            <a:off x="8166316" y="4396977"/>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1795" name="0"/>
          <p:cNvSpPr txBox="1"/>
          <p:nvPr/>
        </p:nvSpPr>
        <p:spPr>
          <a:xfrm>
            <a:off x="5436761" y="326681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grpSp>
        <p:nvGrpSpPr>
          <p:cNvPr id="1825" name="Group"/>
          <p:cNvGrpSpPr/>
          <p:nvPr/>
        </p:nvGrpSpPr>
        <p:grpSpPr>
          <a:xfrm>
            <a:off x="3810000" y="2540000"/>
            <a:ext cx="5161030" cy="3402288"/>
            <a:chOff x="0" y="0"/>
            <a:chExt cx="5161029" cy="3402287"/>
          </a:xfrm>
        </p:grpSpPr>
        <p:sp>
          <p:nvSpPr>
            <p:cNvPr id="179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797"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798"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1799"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1800"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180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180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1803"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180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0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0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07"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1808"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09"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8" name="Line"/>
            <p:cNvSpPr/>
            <p:nvPr/>
          </p:nvSpPr>
          <p:spPr>
            <a:xfrm>
              <a:off x="1881804" y="2518169"/>
              <a:ext cx="48192" cy="268917"/>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19" name="Line"/>
            <p:cNvSpPr/>
            <p:nvPr/>
          </p:nvSpPr>
          <p:spPr>
            <a:xfrm flipV="1">
              <a:off x="2656306" y="3058019"/>
              <a:ext cx="255823" cy="6119"/>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2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826" name="Is bridge…"/>
          <p:cNvSpPr txBox="1"/>
          <p:nvPr/>
        </p:nvSpPr>
        <p:spPr>
          <a:xfrm>
            <a:off x="1257191" y="4924329"/>
            <a:ext cx="204875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1827"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8"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29" name="Is bridge…"/>
          <p:cNvSpPr txBox="1"/>
          <p:nvPr/>
        </p:nvSpPr>
        <p:spPr>
          <a:xfrm>
            <a:off x="5324285" y="6668549"/>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1830" name="Line"/>
          <p:cNvSpPr/>
          <p:nvPr/>
        </p:nvSpPr>
        <p:spPr>
          <a:xfrm>
            <a:off x="5927076" y="4259524"/>
            <a:ext cx="1602312" cy="127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1" name="Line"/>
          <p:cNvSpPr/>
          <p:nvPr/>
        </p:nvSpPr>
        <p:spPr>
          <a:xfrm flipH="1" flipV="1">
            <a:off x="5809824" y="4244449"/>
            <a:ext cx="309676" cy="2709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2" name="* Where e.from is the node the directed edge starts at and e.to is the node the directed edge ends at."/>
          <p:cNvSpPr txBox="1"/>
          <p:nvPr/>
        </p:nvSpPr>
        <p:spPr>
          <a:xfrm>
            <a:off x="288095" y="7523998"/>
            <a:ext cx="12204840"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pPr>
            <a:r>
              <a:rPr b="1" baseline="31999"/>
              <a:t>* </a:t>
            </a:r>
            <a:r>
              <a:t>Where </a:t>
            </a:r>
            <a:r>
              <a:rPr b="1"/>
              <a:t>e.from</a:t>
            </a:r>
            <a:r>
              <a:t> is the node the directed edge starts at and </a:t>
            </a:r>
            <a:r>
              <a:rPr b="1"/>
              <a:t>e.to</a:t>
            </a:r>
            <a:r>
              <a:t> is the node the directed edge ends at.</a:t>
            </a:r>
          </a:p>
        </p:txBody>
      </p:sp>
      <p:sp>
        <p:nvSpPr>
          <p:cNvPr id="1833" name="Now notice that the condition for a directed edge ‘e’ to have nodes that belong to a bridge is when the id(e.from) &lt; lowlink(e.to)*"/>
          <p:cNvSpPr txBox="1"/>
          <p:nvPr/>
        </p:nvSpPr>
        <p:spPr>
          <a:xfrm>
            <a:off x="434371" y="40561"/>
            <a:ext cx="12136058"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Now notice that the condition for a directed edge ‘e’ to have nodes that belong to a bridge is when the </a:t>
            </a:r>
            <a:r>
              <a:rPr b="1">
                <a:solidFill>
                  <a:schemeClr val="accent2">
                    <a:hueOff val="314161"/>
                    <a:lumOff val="31398"/>
                  </a:schemeClr>
                </a:solidFill>
              </a:rPr>
              <a:t>id(e.from) &lt; lowlink(e.to)</a:t>
            </a:r>
            <a:r>
              <a:rPr b="1" baseline="31999"/>
              <a:t>*</a:t>
            </a:r>
          </a:p>
        </p:txBody>
      </p:sp>
      <p:sp>
        <p:nvSpPr>
          <p:cNvPr id="183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83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83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9" name="Complexity"/>
          <p:cNvSpPr txBox="1"/>
          <p:nvPr/>
        </p:nvSpPr>
        <p:spPr>
          <a:xfrm>
            <a:off x="458222" y="163961"/>
            <a:ext cx="12106002" cy="10764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85572">
              <a:defRPr b="1" sz="6600"/>
            </a:lvl1pPr>
          </a:lstStyle>
          <a:p>
            <a:pPr/>
            <a:r>
              <a:t>Complexity</a:t>
            </a:r>
          </a:p>
        </p:txBody>
      </p:sp>
      <p:sp>
        <p:nvSpPr>
          <p:cNvPr id="1840" name="What’s the runtime of our algorithm to find bridges? Right now we’re doing one DFS to label all the nodes plus V more DFSs to find all the low-link values, giving us roughly: O(V(V+E))"/>
          <p:cNvSpPr txBox="1"/>
          <p:nvPr/>
        </p:nvSpPr>
        <p:spPr>
          <a:xfrm>
            <a:off x="341811" y="2182178"/>
            <a:ext cx="1235647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What’s the runtime of our algorithm to find bridges? Right now we’re doing one DFS to label all the nodes plus V more DFSs to find all the low-link values, giving us roughly: </a:t>
            </a:r>
            <a:r>
              <a:rPr b="1">
                <a:solidFill>
                  <a:schemeClr val="accent5">
                    <a:hueOff val="225206"/>
                    <a:satOff val="23568"/>
                    <a:lumOff val="38160"/>
                  </a:schemeClr>
                </a:solidFill>
              </a:rPr>
              <a:t>O(V(V+E))</a:t>
            </a:r>
          </a:p>
        </p:txBody>
      </p:sp>
      <p:sp>
        <p:nvSpPr>
          <p:cNvPr id="1841" name="Fortunately, we are able do better by updating the low-link values in one pass for O(V+E)"/>
          <p:cNvSpPr txBox="1"/>
          <p:nvPr/>
        </p:nvSpPr>
        <p:spPr>
          <a:xfrm>
            <a:off x="178377" y="5907721"/>
            <a:ext cx="1266569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Fortunately, we are able do better by updating the low-link values in one pass for </a:t>
            </a:r>
            <a:r>
              <a:rPr b="1">
                <a:solidFill>
                  <a:schemeClr val="accent3">
                    <a:hueOff val="-714503"/>
                    <a:satOff val="27357"/>
                    <a:lumOff val="39874"/>
                  </a:schemeClr>
                </a:solidFill>
              </a:rPr>
              <a:t>O(V+E)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3" name="id = 0…"/>
          <p:cNvSpPr txBox="1"/>
          <p:nvPr/>
        </p:nvSpPr>
        <p:spPr>
          <a:xfrm>
            <a:off x="203648" y="151493"/>
            <a:ext cx="12974910" cy="895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id = 0</a:t>
            </a:r>
          </a:p>
          <a:p>
            <a:pPr algn="l"/>
            <a:r>
              <a:t>g = adjacency list with undirected edges</a:t>
            </a:r>
          </a:p>
          <a:p>
            <a:pPr algn="l"/>
            <a:r>
              <a:t>n = size of the graph</a:t>
            </a:r>
          </a:p>
          <a:p>
            <a:pPr algn="l"/>
          </a:p>
          <a:p>
            <a:pPr algn="l">
              <a:defRPr>
                <a:solidFill>
                  <a:schemeClr val="accent1">
                    <a:hueOff val="-242908"/>
                    <a:lumOff val="13873"/>
                  </a:schemeClr>
                </a:solidFill>
              </a:defRPr>
            </a:pPr>
            <a:r>
              <a:t># In these arrays index </a:t>
            </a:r>
            <a:r>
              <a:rPr i="1"/>
              <a:t>i</a:t>
            </a:r>
            <a:r>
              <a:t> represents node i</a:t>
            </a:r>
          </a:p>
          <a:p>
            <a:pPr algn="l"/>
            <a:r>
              <a:t>ids = [0, 0, … 0, 0]        </a:t>
            </a:r>
            <a:r>
              <a:rPr>
                <a:solidFill>
                  <a:schemeClr val="accent1">
                    <a:hueOff val="-242908"/>
                    <a:lumOff val="13873"/>
                  </a:schemeClr>
                </a:solidFill>
              </a:rPr>
              <a:t># Length n</a:t>
            </a:r>
            <a:endParaRPr>
              <a:solidFill>
                <a:schemeClr val="accent1">
                  <a:hueOff val="-242908"/>
                  <a:lumOff val="13873"/>
                </a:schemeClr>
              </a:solidFill>
            </a:endParaRPr>
          </a:p>
          <a:p>
            <a:pPr algn="l"/>
            <a:r>
              <a:t>low = [0, 0, … 0, 0]        </a:t>
            </a:r>
            <a:r>
              <a:rPr>
                <a:solidFill>
                  <a:schemeClr val="accent1">
                    <a:hueOff val="-242908"/>
                    <a:lumOff val="13873"/>
                  </a:schemeClr>
                </a:solidFill>
              </a:rPr>
              <a:t># Length n</a:t>
            </a:r>
            <a:endParaRPr>
              <a:solidFill>
                <a:schemeClr val="accent1">
                  <a:hueOff val="-242908"/>
                  <a:lumOff val="13873"/>
                </a:schemeClr>
              </a:solidFill>
            </a:endParaRPr>
          </a:p>
          <a:p>
            <a:pPr algn="l"/>
            <a:r>
              <a:t>visited = [</a:t>
            </a:r>
            <a:r>
              <a:rPr b="1">
                <a:solidFill>
                  <a:schemeClr val="accent5">
                    <a:hueOff val="225206"/>
                    <a:satOff val="23568"/>
                    <a:lumOff val="38160"/>
                  </a:schemeClr>
                </a:solidFill>
              </a:rPr>
              <a:t>false</a:t>
            </a:r>
            <a:r>
              <a:t>, …, </a:t>
            </a:r>
            <a:r>
              <a:rPr b="1">
                <a:solidFill>
                  <a:schemeClr val="accent5">
                    <a:hueOff val="225206"/>
                    <a:satOff val="23568"/>
                    <a:lumOff val="38160"/>
                  </a:schemeClr>
                </a:solidFill>
              </a:rPr>
              <a:t>false</a:t>
            </a:r>
            <a:r>
              <a:t>] </a:t>
            </a:r>
            <a:r>
              <a:rPr>
                <a:solidFill>
                  <a:schemeClr val="accent1">
                    <a:hueOff val="-242908"/>
                    <a:lumOff val="13873"/>
                  </a:schemeClr>
                </a:solidFill>
              </a:rPr>
              <a:t># Length n</a:t>
            </a:r>
            <a:endParaRPr>
              <a:solidFill>
                <a:schemeClr val="accent1">
                  <a:hueOff val="-242908"/>
                  <a:lumOff val="13873"/>
                </a:schemeClr>
              </a:solidFill>
            </a:endParaRPr>
          </a:p>
          <a:p>
            <a:pPr algn="l"/>
          </a:p>
          <a:p>
            <a:pPr algn="l"/>
            <a:r>
              <a:rPr b="1">
                <a:solidFill>
                  <a:schemeClr val="accent5">
                    <a:hueOff val="225206"/>
                    <a:satOff val="23568"/>
                    <a:lumOff val="38160"/>
                  </a:schemeClr>
                </a:solidFill>
              </a:rPr>
              <a:t>function</a:t>
            </a:r>
            <a:r>
              <a:t> findBridges():</a:t>
            </a:r>
          </a:p>
          <a:p>
            <a:pPr lvl="2" algn="l"/>
            <a:r>
              <a:t>bridges = []</a:t>
            </a:r>
          </a:p>
          <a:p>
            <a:pPr lvl="2" algn="l">
              <a:defRPr>
                <a:solidFill>
                  <a:schemeClr val="accent1">
                    <a:hueOff val="-242908"/>
                    <a:lumOff val="13873"/>
                  </a:schemeClr>
                </a:solidFill>
              </a:defRPr>
            </a:pPr>
            <a:r>
              <a:t># Finds all bridges in the graph across      # various connected components.</a:t>
            </a:r>
          </a:p>
          <a:p>
            <a:pPr lvl="2" algn="l"/>
            <a:r>
              <a:rPr b="1">
                <a:solidFill>
                  <a:schemeClr val="accent5">
                    <a:hueOff val="225206"/>
                    <a:satOff val="23568"/>
                    <a:lumOff val="38160"/>
                  </a:schemeClr>
                </a:solidFill>
              </a:rPr>
              <a:t>for</a:t>
            </a:r>
            <a:r>
              <a:t> (i = 0; i &lt; n; i = i + 1):</a:t>
            </a:r>
          </a:p>
          <a:p>
            <a:pPr lvl="4" algn="l"/>
            <a:r>
              <a:rPr b="1">
                <a:solidFill>
                  <a:schemeClr val="accent5">
                    <a:hueOff val="225206"/>
                    <a:satOff val="23568"/>
                    <a:lumOff val="38160"/>
                  </a:schemeClr>
                </a:solidFill>
              </a:rPr>
              <a:t>if</a:t>
            </a:r>
            <a:r>
              <a:t> (!visited[i]):</a:t>
            </a:r>
          </a:p>
          <a:p>
            <a:pPr lvl="6" algn="l"/>
            <a:r>
              <a:rPr b="1">
                <a:solidFill>
                  <a:schemeClr val="accent4">
                    <a:hueOff val="218867"/>
                    <a:satOff val="38688"/>
                    <a:lumOff val="18783"/>
                  </a:schemeClr>
                </a:solidFill>
              </a:rPr>
              <a:t>dfs</a:t>
            </a:r>
            <a:r>
              <a:t>(i, -1, bridges)</a:t>
            </a:r>
          </a:p>
          <a:p>
            <a:pPr lvl="2" algn="l"/>
            <a:r>
              <a:rPr b="1">
                <a:solidFill>
                  <a:schemeClr val="accent5">
                    <a:hueOff val="225206"/>
                    <a:satOff val="23568"/>
                    <a:lumOff val="38160"/>
                  </a:schemeClr>
                </a:solidFill>
              </a:rPr>
              <a:t>return</a:t>
            </a:r>
            <a:r>
              <a:t> bridges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5" name="Rectangle"/>
          <p:cNvSpPr/>
          <p:nvPr/>
        </p:nvSpPr>
        <p:spPr>
          <a:xfrm>
            <a:off x="1562606" y="7977265"/>
            <a:ext cx="5238713" cy="597101"/>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1846" name="id = 0…"/>
          <p:cNvSpPr txBox="1"/>
          <p:nvPr/>
        </p:nvSpPr>
        <p:spPr>
          <a:xfrm>
            <a:off x="203648" y="151493"/>
            <a:ext cx="12974910" cy="8953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t>id = 0</a:t>
            </a:r>
          </a:p>
          <a:p>
            <a:pPr algn="l"/>
            <a:r>
              <a:t>g = adjacency list with undirected edges</a:t>
            </a:r>
          </a:p>
          <a:p>
            <a:pPr algn="l"/>
            <a:r>
              <a:t>n = size of the graph</a:t>
            </a:r>
          </a:p>
          <a:p>
            <a:pPr algn="l"/>
          </a:p>
          <a:p>
            <a:pPr algn="l">
              <a:defRPr>
                <a:solidFill>
                  <a:schemeClr val="accent1">
                    <a:hueOff val="-242908"/>
                    <a:lumOff val="13873"/>
                  </a:schemeClr>
                </a:solidFill>
              </a:defRPr>
            </a:pPr>
            <a:r>
              <a:t># In these arrays index </a:t>
            </a:r>
            <a:r>
              <a:rPr i="1"/>
              <a:t>i</a:t>
            </a:r>
            <a:r>
              <a:t> represents node i</a:t>
            </a:r>
          </a:p>
          <a:p>
            <a:pPr algn="l"/>
            <a:r>
              <a:t>ids = [0, 0, … 0, 0]        </a:t>
            </a:r>
            <a:r>
              <a:rPr>
                <a:solidFill>
                  <a:schemeClr val="accent1">
                    <a:hueOff val="-242908"/>
                    <a:lumOff val="13873"/>
                  </a:schemeClr>
                </a:solidFill>
              </a:rPr>
              <a:t># Length n</a:t>
            </a:r>
            <a:endParaRPr>
              <a:solidFill>
                <a:schemeClr val="accent1">
                  <a:hueOff val="-242908"/>
                  <a:lumOff val="13873"/>
                </a:schemeClr>
              </a:solidFill>
            </a:endParaRPr>
          </a:p>
          <a:p>
            <a:pPr algn="l"/>
            <a:r>
              <a:t>low = [0, 0, … 0, 0]        </a:t>
            </a:r>
            <a:r>
              <a:rPr>
                <a:solidFill>
                  <a:schemeClr val="accent1">
                    <a:hueOff val="-242908"/>
                    <a:lumOff val="13873"/>
                  </a:schemeClr>
                </a:solidFill>
              </a:rPr>
              <a:t># Length n</a:t>
            </a:r>
            <a:endParaRPr>
              <a:solidFill>
                <a:schemeClr val="accent1">
                  <a:hueOff val="-242908"/>
                  <a:lumOff val="13873"/>
                </a:schemeClr>
              </a:solidFill>
            </a:endParaRPr>
          </a:p>
          <a:p>
            <a:pPr algn="l"/>
            <a:r>
              <a:t>visited = [</a:t>
            </a:r>
            <a:r>
              <a:rPr b="1">
                <a:solidFill>
                  <a:schemeClr val="accent5">
                    <a:hueOff val="225206"/>
                    <a:satOff val="23568"/>
                    <a:lumOff val="38160"/>
                  </a:schemeClr>
                </a:solidFill>
              </a:rPr>
              <a:t>false</a:t>
            </a:r>
            <a:r>
              <a:t>, …, </a:t>
            </a:r>
            <a:r>
              <a:rPr b="1">
                <a:solidFill>
                  <a:schemeClr val="accent5">
                    <a:hueOff val="225206"/>
                    <a:satOff val="23568"/>
                    <a:lumOff val="38160"/>
                  </a:schemeClr>
                </a:solidFill>
              </a:rPr>
              <a:t>false</a:t>
            </a:r>
            <a:r>
              <a:t>] </a:t>
            </a:r>
            <a:r>
              <a:rPr>
                <a:solidFill>
                  <a:schemeClr val="accent1">
                    <a:hueOff val="-242908"/>
                    <a:lumOff val="13873"/>
                  </a:schemeClr>
                </a:solidFill>
              </a:rPr>
              <a:t># Length n</a:t>
            </a:r>
            <a:endParaRPr>
              <a:solidFill>
                <a:schemeClr val="accent1">
                  <a:hueOff val="-242908"/>
                  <a:lumOff val="13873"/>
                </a:schemeClr>
              </a:solidFill>
            </a:endParaRPr>
          </a:p>
          <a:p>
            <a:pPr algn="l"/>
          </a:p>
          <a:p>
            <a:pPr algn="l"/>
            <a:r>
              <a:rPr b="1">
                <a:solidFill>
                  <a:schemeClr val="accent5">
                    <a:hueOff val="225206"/>
                    <a:satOff val="23568"/>
                    <a:lumOff val="38160"/>
                  </a:schemeClr>
                </a:solidFill>
              </a:rPr>
              <a:t>function</a:t>
            </a:r>
            <a:r>
              <a:t> findBridges():</a:t>
            </a:r>
          </a:p>
          <a:p>
            <a:pPr lvl="2" algn="l"/>
            <a:r>
              <a:t>bridges = []</a:t>
            </a:r>
          </a:p>
          <a:p>
            <a:pPr lvl="2" algn="l">
              <a:defRPr>
                <a:solidFill>
                  <a:schemeClr val="accent1">
                    <a:hueOff val="-242908"/>
                    <a:lumOff val="13873"/>
                  </a:schemeClr>
                </a:solidFill>
              </a:defRPr>
            </a:pPr>
            <a:r>
              <a:t># Finds all bridges in the graph across      # various connected components.</a:t>
            </a:r>
          </a:p>
          <a:p>
            <a:pPr lvl="2" algn="l"/>
            <a:r>
              <a:rPr b="1">
                <a:solidFill>
                  <a:schemeClr val="accent5">
                    <a:hueOff val="225206"/>
                    <a:satOff val="23568"/>
                    <a:lumOff val="38160"/>
                  </a:schemeClr>
                </a:solidFill>
              </a:rPr>
              <a:t>for</a:t>
            </a:r>
            <a:r>
              <a:t> (i = 0; i &lt; n; i = i + 1):</a:t>
            </a:r>
          </a:p>
          <a:p>
            <a:pPr lvl="4" algn="l"/>
            <a:r>
              <a:rPr b="1">
                <a:solidFill>
                  <a:schemeClr val="accent5">
                    <a:hueOff val="225206"/>
                    <a:satOff val="23568"/>
                    <a:lumOff val="38160"/>
                  </a:schemeClr>
                </a:solidFill>
              </a:rPr>
              <a:t>if</a:t>
            </a:r>
            <a:r>
              <a:t> (!visited[i]):</a:t>
            </a:r>
          </a:p>
          <a:p>
            <a:pPr lvl="6" algn="l"/>
            <a:r>
              <a:rPr b="1">
                <a:solidFill>
                  <a:schemeClr val="accent4">
                    <a:hueOff val="218867"/>
                    <a:satOff val="38688"/>
                    <a:lumOff val="18783"/>
                  </a:schemeClr>
                </a:solidFill>
              </a:rPr>
              <a:t>dfs</a:t>
            </a:r>
            <a:r>
              <a:t>(i, -1, bridges)</a:t>
            </a:r>
          </a:p>
          <a:p>
            <a:pPr lvl="2" algn="l"/>
            <a:r>
              <a:rPr b="1">
                <a:solidFill>
                  <a:schemeClr val="accent5">
                    <a:hueOff val="225206"/>
                    <a:satOff val="23568"/>
                    <a:lumOff val="38160"/>
                  </a:schemeClr>
                </a:solidFill>
              </a:rPr>
              <a:t>return</a:t>
            </a:r>
            <a:r>
              <a:t> bridges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8" name="# Perform Depth First Search (DFS) to find bridge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Depth First Search (DFS) to find bridges.</a:t>
            </a:r>
          </a:p>
          <a:p>
            <a:pPr algn="l">
              <a:defRPr sz="3000">
                <a:solidFill>
                  <a:schemeClr val="accent1">
                    <a:hueOff val="-242908"/>
                    <a:lumOff val="13873"/>
                  </a:schemeClr>
                </a:solidFill>
              </a:defRPr>
            </a:pPr>
            <a:r>
              <a:t># at = current node, parent = previous node. The        # bridges list is always of even length and indexes     # (2*i, 2*i+1) form a bridge. For example, nodes at     # indexes (0, 1) are a bridge, (2, 3) is another etc...</a:t>
            </a:r>
          </a:p>
          <a:p>
            <a:pPr algn="l">
              <a:defRPr sz="3000"/>
            </a:pPr>
            <a:r>
              <a:rPr b="1">
                <a:solidFill>
                  <a:schemeClr val="accent5">
                    <a:hueOff val="225206"/>
                    <a:satOff val="23568"/>
                    <a:lumOff val="38160"/>
                  </a:schemeClr>
                </a:solidFill>
              </a:rPr>
              <a:t>function</a:t>
            </a:r>
            <a:r>
              <a:t> dfs(at, parent, bridges):</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(to, at, bridges)</a:t>
            </a:r>
          </a:p>
          <a:p>
            <a:pPr lvl="6" algn="l">
              <a:defRPr sz="3000"/>
            </a:pPr>
            <a:r>
              <a:t>low[at] = </a:t>
            </a:r>
            <a:r>
              <a:rPr b="1">
                <a:solidFill>
                  <a:schemeClr val="accent4">
                    <a:hueOff val="218867"/>
                    <a:satOff val="38688"/>
                    <a:lumOff val="18783"/>
                  </a:schemeClr>
                </a:solidFill>
              </a:rPr>
              <a:t>min</a:t>
            </a:r>
            <a:r>
              <a:t>(low[at], low[to])</a:t>
            </a:r>
          </a:p>
          <a:p>
            <a:pPr lvl="6" algn="l">
              <a:defRPr sz="3000"/>
            </a:pPr>
            <a:r>
              <a:rPr b="1">
                <a:solidFill>
                  <a:schemeClr val="accent5">
                    <a:hueOff val="225206"/>
                    <a:satOff val="23568"/>
                    <a:lumOff val="38160"/>
                  </a:schemeClr>
                </a:solidFill>
              </a:rPr>
              <a:t>if</a:t>
            </a:r>
            <a:r>
              <a:t> (ids[at] &lt; low[to]):</a:t>
            </a:r>
          </a:p>
          <a:p>
            <a:pPr lvl="8" algn="l">
              <a:defRPr sz="3000"/>
            </a:pPr>
            <a:r>
              <a:t>bridges.add(at)</a:t>
            </a:r>
          </a:p>
          <a:p>
            <a:pPr lvl="8" algn="l">
              <a:defRPr sz="3000"/>
            </a:pPr>
            <a:r>
              <a:t>bridges.add(to)</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192"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193" name="2"/>
          <p:cNvSpPr/>
          <p:nvPr/>
        </p:nvSpPr>
        <p:spPr>
          <a:xfrm>
            <a:off x="5227532" y="6193200"/>
            <a:ext cx="682048" cy="6820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194" name="5"/>
          <p:cNvSpPr/>
          <p:nvPr/>
        </p:nvSpPr>
        <p:spPr>
          <a:xfrm>
            <a:off x="7108754" y="5898448"/>
            <a:ext cx="682049" cy="682048"/>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195" name="3"/>
          <p:cNvSpPr/>
          <p:nvPr/>
        </p:nvSpPr>
        <p:spPr>
          <a:xfrm>
            <a:off x="4915992" y="8409927"/>
            <a:ext cx="682048" cy="6820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196"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6</a:t>
            </a:r>
          </a:p>
        </p:txBody>
      </p:sp>
      <p:sp>
        <p:nvSpPr>
          <p:cNvPr id="197"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198"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8</a:t>
            </a:r>
          </a:p>
        </p:txBody>
      </p:sp>
      <p:sp>
        <p:nvSpPr>
          <p:cNvPr id="199"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7</a:t>
            </a:r>
          </a:p>
        </p:txBody>
      </p:sp>
      <p:sp>
        <p:nvSpPr>
          <p:cNvPr id="208"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0" name="Line"/>
          <p:cNvSpPr/>
          <p:nvPr/>
        </p:nvSpPr>
        <p:spPr>
          <a:xfrm>
            <a:off x="7245365" y="5212242"/>
            <a:ext cx="170718" cy="654472"/>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 name="Line"/>
          <p:cNvSpPr/>
          <p:nvPr/>
        </p:nvSpPr>
        <p:spPr>
          <a:xfrm>
            <a:off x="4135280" y="8736741"/>
            <a:ext cx="683429" cy="24887"/>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Line"/>
          <p:cNvSpPr/>
          <p:nvPr/>
        </p:nvSpPr>
        <p:spPr>
          <a:xfrm>
            <a:off x="5496057" y="5378606"/>
            <a:ext cx="45980" cy="746913"/>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 name="An articulation point / cut vertex is any node in a graph whose removal increases the number of connected components."/>
          <p:cNvSpPr txBox="1"/>
          <p:nvPr/>
        </p:nvSpPr>
        <p:spPr>
          <a:xfrm>
            <a:off x="549501" y="2345404"/>
            <a:ext cx="1190579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t>
            </a:r>
            <a:r>
              <a:rPr b="1">
                <a:solidFill>
                  <a:schemeClr val="accent6">
                    <a:hueOff val="-297323"/>
                    <a:satOff val="50343"/>
                    <a:lumOff val="25667"/>
                  </a:schemeClr>
                </a:solidFill>
              </a:rPr>
              <a:t>articulation point / cut vertex</a:t>
            </a:r>
            <a:r>
              <a:t> is any node in a graph whose removal increases the number of connected components.</a:t>
            </a:r>
          </a:p>
        </p:txBody>
      </p:sp>
      <p:sp>
        <p:nvSpPr>
          <p:cNvPr id="214"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6362">
              <a:defRPr b="1" sz="6100"/>
            </a:lvl1pPr>
          </a:lstStyle>
          <a:p>
            <a:pPr/>
            <a:r>
              <a:t>What are bridges &amp; articulation points?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0" name="# Perform Depth First Search (DFS) to find bridge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Depth First Search (DFS) to find bridges.</a:t>
            </a:r>
          </a:p>
          <a:p>
            <a:pPr algn="l">
              <a:defRPr sz="3000">
                <a:solidFill>
                  <a:schemeClr val="accent1">
                    <a:hueOff val="-242908"/>
                    <a:lumOff val="13873"/>
                  </a:schemeClr>
                </a:solidFill>
              </a:defRPr>
            </a:pPr>
            <a:r>
              <a:t># at = current node, parent = previous node. The        # bridges list is always of even length and indexes     # (2*i, 2*i+1) form a bridge. For example, nodes at     # indexes (0, 1) are a bridge, (2, 3) is another etc...</a:t>
            </a:r>
          </a:p>
          <a:p>
            <a:pPr algn="l">
              <a:defRPr sz="3000"/>
            </a:pPr>
            <a:r>
              <a:rPr b="1">
                <a:solidFill>
                  <a:schemeClr val="accent5">
                    <a:hueOff val="225206"/>
                    <a:satOff val="23568"/>
                    <a:lumOff val="38160"/>
                  </a:schemeClr>
                </a:solidFill>
              </a:rPr>
              <a:t>function</a:t>
            </a:r>
            <a:r>
              <a:t> dfs(at, parent, bridges):</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(to, at, bridges)</a:t>
            </a:r>
          </a:p>
          <a:p>
            <a:pPr lvl="6" algn="l">
              <a:defRPr sz="3000"/>
            </a:pPr>
            <a:r>
              <a:t>low[at] = </a:t>
            </a:r>
            <a:r>
              <a:rPr b="1">
                <a:solidFill>
                  <a:schemeClr val="accent4">
                    <a:hueOff val="218867"/>
                    <a:satOff val="38688"/>
                    <a:lumOff val="18783"/>
                  </a:schemeClr>
                </a:solidFill>
              </a:rPr>
              <a:t>min</a:t>
            </a:r>
            <a:r>
              <a:t>(low[at], low[to])</a:t>
            </a:r>
          </a:p>
          <a:p>
            <a:pPr lvl="6" algn="l">
              <a:defRPr sz="3000"/>
            </a:pPr>
            <a:r>
              <a:rPr b="1">
                <a:solidFill>
                  <a:schemeClr val="accent5">
                    <a:hueOff val="225206"/>
                    <a:satOff val="23568"/>
                    <a:lumOff val="38160"/>
                  </a:schemeClr>
                </a:solidFill>
              </a:rPr>
              <a:t>if</a:t>
            </a:r>
            <a:r>
              <a:t> (ids[at] &lt; low[to]):</a:t>
            </a:r>
          </a:p>
          <a:p>
            <a:pPr lvl="8" algn="l">
              <a:defRPr sz="3000"/>
            </a:pPr>
            <a:r>
              <a:t>bridges.add(at)</a:t>
            </a:r>
          </a:p>
          <a:p>
            <a:pPr lvl="8" algn="l">
              <a:defRPr sz="3000"/>
            </a:pPr>
            <a:r>
              <a:t>bridges.add(to)</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
        <p:nvSpPr>
          <p:cNvPr id="1851" name="Rectangle"/>
          <p:cNvSpPr/>
          <p:nvPr/>
        </p:nvSpPr>
        <p:spPr>
          <a:xfrm>
            <a:off x="1550812" y="9082810"/>
            <a:ext cx="7085388" cy="467229"/>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1852" name="Rectangle"/>
          <p:cNvSpPr/>
          <p:nvPr/>
        </p:nvSpPr>
        <p:spPr>
          <a:xfrm>
            <a:off x="1574400" y="6853753"/>
            <a:ext cx="7085388" cy="467229"/>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4" name="# Perform Depth First Search (DFS) to find bridge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Depth First Search (DFS) to find bridges.</a:t>
            </a:r>
          </a:p>
          <a:p>
            <a:pPr algn="l">
              <a:defRPr sz="3000">
                <a:solidFill>
                  <a:schemeClr val="accent1">
                    <a:hueOff val="-242908"/>
                    <a:lumOff val="13873"/>
                  </a:schemeClr>
                </a:solidFill>
              </a:defRPr>
            </a:pPr>
            <a:r>
              <a:t># at = current node, parent = previous node. The        # bridges list is always of even length and indexes     # (2*i, 2*i+1) form a bridge. For example, nodes at     # indexes (0, 1) are a bridge, (2, 3) is another etc...</a:t>
            </a:r>
          </a:p>
          <a:p>
            <a:pPr algn="l">
              <a:defRPr sz="3000"/>
            </a:pPr>
            <a:r>
              <a:rPr b="1">
                <a:solidFill>
                  <a:schemeClr val="accent5">
                    <a:hueOff val="225206"/>
                    <a:satOff val="23568"/>
                    <a:lumOff val="38160"/>
                  </a:schemeClr>
                </a:solidFill>
              </a:rPr>
              <a:t>function</a:t>
            </a:r>
            <a:r>
              <a:t> dfs(at, parent, bridges):</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(to, at, bridges)</a:t>
            </a:r>
          </a:p>
          <a:p>
            <a:pPr lvl="6" algn="l">
              <a:defRPr sz="3000"/>
            </a:pPr>
            <a:r>
              <a:t>low[at] = </a:t>
            </a:r>
            <a:r>
              <a:rPr b="1">
                <a:solidFill>
                  <a:schemeClr val="accent4">
                    <a:hueOff val="218867"/>
                    <a:satOff val="38688"/>
                    <a:lumOff val="18783"/>
                  </a:schemeClr>
                </a:solidFill>
              </a:rPr>
              <a:t>min</a:t>
            </a:r>
            <a:r>
              <a:t>(low[at], low[to])</a:t>
            </a:r>
          </a:p>
          <a:p>
            <a:pPr lvl="6" algn="l">
              <a:defRPr sz="3000"/>
            </a:pPr>
            <a:r>
              <a:rPr b="1">
                <a:solidFill>
                  <a:schemeClr val="accent5">
                    <a:hueOff val="225206"/>
                    <a:satOff val="23568"/>
                    <a:lumOff val="38160"/>
                  </a:schemeClr>
                </a:solidFill>
              </a:rPr>
              <a:t>if</a:t>
            </a:r>
            <a:r>
              <a:t> (ids[at] &lt; low[to]):</a:t>
            </a:r>
          </a:p>
          <a:p>
            <a:pPr lvl="8" algn="l">
              <a:defRPr sz="3000"/>
            </a:pPr>
            <a:r>
              <a:t>bridges.add(at)</a:t>
            </a:r>
          </a:p>
          <a:p>
            <a:pPr lvl="8" algn="l">
              <a:defRPr sz="3000"/>
            </a:pPr>
            <a:r>
              <a:t>bridges.add(to)</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875" name="Group"/>
          <p:cNvGrpSpPr/>
          <p:nvPr/>
        </p:nvGrpSpPr>
        <p:grpSpPr>
          <a:xfrm>
            <a:off x="3810000" y="2540000"/>
            <a:ext cx="5161030" cy="3402288"/>
            <a:chOff x="0" y="0"/>
            <a:chExt cx="5161029" cy="3402287"/>
          </a:xfrm>
        </p:grpSpPr>
        <p:sp>
          <p:nvSpPr>
            <p:cNvPr id="1856" name="Circle"/>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57" name="Circle"/>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58" name="Circle"/>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59" name="Circle"/>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0" name="Circle"/>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1" name="Circle"/>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2" name="Circle"/>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3" name="Circle"/>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6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67" name="Circle"/>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876" name="Circle"/>
          <p:cNvSpPr/>
          <p:nvPr/>
        </p:nvSpPr>
        <p:spPr>
          <a:xfrm>
            <a:off x="507721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7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1878" name="Circle"/>
          <p:cNvSpPr/>
          <p:nvPr/>
        </p:nvSpPr>
        <p:spPr>
          <a:xfrm>
            <a:off x="897890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7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188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188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88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88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88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06" name="Group"/>
          <p:cNvGrpSpPr/>
          <p:nvPr/>
        </p:nvGrpSpPr>
        <p:grpSpPr>
          <a:xfrm>
            <a:off x="3810000" y="2540000"/>
            <a:ext cx="5161030" cy="3402288"/>
            <a:chOff x="0" y="0"/>
            <a:chExt cx="5161029" cy="3402287"/>
          </a:xfrm>
        </p:grpSpPr>
        <p:sp>
          <p:nvSpPr>
            <p:cNvPr id="188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888" name="Circle"/>
            <p:cNvSpPr/>
            <p:nvPr/>
          </p:nvSpPr>
          <p:spPr>
            <a:xfrm>
              <a:off x="0" y="1399655"/>
              <a:ext cx="682048"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89" name="Circle"/>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0"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1"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2"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3"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4"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9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97"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898"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89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1"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0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90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908" name="Circle"/>
          <p:cNvSpPr/>
          <p:nvPr/>
        </p:nvSpPr>
        <p:spPr>
          <a:xfrm>
            <a:off x="507721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09"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1910"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11"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1912"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1913"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1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91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91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38" name="Group"/>
          <p:cNvGrpSpPr/>
          <p:nvPr/>
        </p:nvGrpSpPr>
        <p:grpSpPr>
          <a:xfrm>
            <a:off x="3810000" y="2540000"/>
            <a:ext cx="5161030" cy="3402288"/>
            <a:chOff x="0" y="0"/>
            <a:chExt cx="5161029" cy="3402287"/>
          </a:xfrm>
        </p:grpSpPr>
        <p:sp>
          <p:nvSpPr>
            <p:cNvPr id="191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920" name="Circle"/>
            <p:cNvSpPr/>
            <p:nvPr/>
          </p:nvSpPr>
          <p:spPr>
            <a:xfrm>
              <a:off x="0" y="1399655"/>
              <a:ext cx="682048"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1" name="Circle"/>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2"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3"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4"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5"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6"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2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28" name="Line"/>
            <p:cNvSpPr/>
            <p:nvPr/>
          </p:nvSpPr>
          <p:spPr>
            <a:xfrm flipV="1">
              <a:off x="514646" y="917288"/>
              <a:ext cx="290213" cy="51717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29"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0"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3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3"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37"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93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940" name="Line"/>
          <p:cNvSpPr/>
          <p:nvPr/>
        </p:nvSpPr>
        <p:spPr>
          <a:xfrm flipH="1">
            <a:off x="4266795" y="3816199"/>
            <a:ext cx="147933" cy="246527"/>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41" name="Circle"/>
          <p:cNvSpPr/>
          <p:nvPr/>
        </p:nvSpPr>
        <p:spPr>
          <a:xfrm>
            <a:off x="507721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42"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1943"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44"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1945"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1946"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47"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8"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949"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950"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972" name="Group"/>
          <p:cNvGrpSpPr/>
          <p:nvPr/>
        </p:nvGrpSpPr>
        <p:grpSpPr>
          <a:xfrm>
            <a:off x="3810000" y="2540000"/>
            <a:ext cx="5161030" cy="3402288"/>
            <a:chOff x="0" y="0"/>
            <a:chExt cx="5161029" cy="3402287"/>
          </a:xfrm>
        </p:grpSpPr>
        <p:sp>
          <p:nvSpPr>
            <p:cNvPr id="195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953" name="1"/>
            <p:cNvSpPr/>
            <p:nvPr/>
          </p:nvSpPr>
          <p:spPr>
            <a:xfrm>
              <a:off x="0" y="1399655"/>
              <a:ext cx="682048"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954" name="Circle"/>
            <p:cNvSpPr/>
            <p:nvPr/>
          </p:nvSpPr>
          <p:spPr>
            <a:xfrm>
              <a:off x="1342018" y="1219920"/>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55"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56"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57"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58"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59"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6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2"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3"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6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6"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6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7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7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1973"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1974"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975"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76"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1977"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78"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1979"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1980"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198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2"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1983"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198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06" name="Group"/>
          <p:cNvGrpSpPr/>
          <p:nvPr/>
        </p:nvGrpSpPr>
        <p:grpSpPr>
          <a:xfrm>
            <a:off x="3810000" y="2540000"/>
            <a:ext cx="5161030" cy="3402288"/>
            <a:chOff x="0" y="0"/>
            <a:chExt cx="5161029" cy="3402287"/>
          </a:xfrm>
        </p:grpSpPr>
        <p:sp>
          <p:nvSpPr>
            <p:cNvPr id="198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1987" name="1"/>
            <p:cNvSpPr/>
            <p:nvPr/>
          </p:nvSpPr>
          <p:spPr>
            <a:xfrm>
              <a:off x="0" y="1399655"/>
              <a:ext cx="682048"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1988" name="Circle"/>
            <p:cNvSpPr/>
            <p:nvPr/>
          </p:nvSpPr>
          <p:spPr>
            <a:xfrm>
              <a:off x="1342018" y="1219920"/>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89"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0"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1"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2"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3"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4"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9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9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97"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199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199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0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00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00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009" name="Line"/>
          <p:cNvSpPr/>
          <p:nvPr/>
        </p:nvSpPr>
        <p:spPr>
          <a:xfrm flipV="1">
            <a:off x="4949218" y="4150211"/>
            <a:ext cx="291245" cy="34133"/>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1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11"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01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13"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014"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01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1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01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01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42" name="Group"/>
          <p:cNvGrpSpPr/>
          <p:nvPr/>
        </p:nvGrpSpPr>
        <p:grpSpPr>
          <a:xfrm>
            <a:off x="3810000" y="2540000"/>
            <a:ext cx="5161030" cy="3402288"/>
            <a:chOff x="0" y="0"/>
            <a:chExt cx="5161029" cy="3402287"/>
          </a:xfrm>
        </p:grpSpPr>
        <p:sp>
          <p:nvSpPr>
            <p:cNvPr id="202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022"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023"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024"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5"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6"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7"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8"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1"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2"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3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043"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044"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045" name="2"/>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04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4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04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4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05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05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5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05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05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77" name="Group"/>
          <p:cNvGrpSpPr/>
          <p:nvPr/>
        </p:nvGrpSpPr>
        <p:grpSpPr>
          <a:xfrm>
            <a:off x="3810000" y="2540000"/>
            <a:ext cx="5161030" cy="3402288"/>
            <a:chOff x="0" y="0"/>
            <a:chExt cx="5161029" cy="3402287"/>
          </a:xfrm>
        </p:grpSpPr>
        <p:sp>
          <p:nvSpPr>
            <p:cNvPr id="205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058"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059"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060"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1"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2"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3"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4"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67"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0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078"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079"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080" name="2"/>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2081" name="Line"/>
          <p:cNvSpPr/>
          <p:nvPr/>
        </p:nvSpPr>
        <p:spPr>
          <a:xfrm flipH="1" flipV="1">
            <a:off x="4958757" y="3458521"/>
            <a:ext cx="307781" cy="374042"/>
          </a:xfrm>
          <a:prstGeom prst="line">
            <a:avLst/>
          </a:prstGeom>
          <a:ln w="50800">
            <a:solidFill>
              <a:schemeClr val="accent6">
                <a:hueOff val="-297323"/>
                <a:satOff val="50343"/>
                <a:lumOff val="25667"/>
              </a:schemeClr>
            </a:solidFill>
            <a:miter lim="400000"/>
          </a:ln>
        </p:spPr>
        <p:txBody>
          <a:bodyPr lIns="50800" tIns="50800" rIns="50800" bIns="50800" anchor="ctr"/>
          <a:lstStyle/>
          <a:p>
            <a:pPr>
              <a:defRPr sz="2600">
                <a:latin typeface="+mn-lt"/>
                <a:ea typeface="+mn-ea"/>
                <a:cs typeface="+mn-cs"/>
                <a:sym typeface="Helvetica Light"/>
              </a:defRPr>
            </a:pPr>
          </a:p>
        </p:txBody>
      </p:sp>
      <p:sp>
        <p:nvSpPr>
          <p:cNvPr id="2082" name="Line"/>
          <p:cNvSpPr/>
          <p:nvPr/>
        </p:nvSpPr>
        <p:spPr>
          <a:xfrm flipH="1" flipV="1">
            <a:off x="4900609" y="3367102"/>
            <a:ext cx="140756" cy="192486"/>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8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08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08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08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08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9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09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09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16" name="Group"/>
          <p:cNvGrpSpPr/>
          <p:nvPr/>
        </p:nvGrpSpPr>
        <p:grpSpPr>
          <a:xfrm>
            <a:off x="3810000" y="2540000"/>
            <a:ext cx="5161030" cy="3402288"/>
            <a:chOff x="0" y="0"/>
            <a:chExt cx="5161029" cy="3402287"/>
          </a:xfrm>
        </p:grpSpPr>
        <p:sp>
          <p:nvSpPr>
            <p:cNvPr id="2094"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095"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096"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097"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98"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099"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00"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01"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0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5"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0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0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1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11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11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11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12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21"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12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23"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124"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12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2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12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1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Bridges and articulation points are important in graph theory because they often hint at weak points, bottlenecks or vulnerabilities in a graph. Therefore, it’s important to be able to quickly find/detect when and where these occur."/>
          <p:cNvSpPr txBox="1"/>
          <p:nvPr/>
        </p:nvSpPr>
        <p:spPr>
          <a:xfrm>
            <a:off x="406186" y="2905357"/>
            <a:ext cx="12214145" cy="322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solidFill>
                  <a:schemeClr val="accent6">
                    <a:hueOff val="-297323"/>
                    <a:satOff val="50343"/>
                    <a:lumOff val="25667"/>
                  </a:schemeClr>
                </a:solidFill>
              </a:rPr>
              <a:t>Bridges</a:t>
            </a:r>
            <a:r>
              <a:t> and </a:t>
            </a:r>
            <a:r>
              <a:rPr b="1">
                <a:solidFill>
                  <a:schemeClr val="accent6">
                    <a:hueOff val="-297323"/>
                    <a:satOff val="50343"/>
                    <a:lumOff val="25667"/>
                  </a:schemeClr>
                </a:solidFill>
              </a:rPr>
              <a:t>articulation points</a:t>
            </a:r>
            <a:r>
              <a:t> are important in graph theory because they often hint at </a:t>
            </a:r>
            <a:r>
              <a:rPr b="1">
                <a:solidFill>
                  <a:schemeClr val="accent4">
                    <a:hueOff val="218867"/>
                    <a:satOff val="38688"/>
                    <a:lumOff val="18783"/>
                  </a:schemeClr>
                </a:solidFill>
              </a:rPr>
              <a:t>weak points, bottlenecks or vulnerabilities in a graph</a:t>
            </a:r>
            <a:r>
              <a:t>. Therefore, it’s important to be able to quickly find/detect when and where these occur.</a:t>
            </a:r>
          </a:p>
        </p:txBody>
      </p:sp>
      <p:sp>
        <p:nvSpPr>
          <p:cNvPr id="217" name="Both problems are related so we will develop an algorithm to find bridges and then modify it slightly to find articulation points."/>
          <p:cNvSpPr txBox="1"/>
          <p:nvPr/>
        </p:nvSpPr>
        <p:spPr>
          <a:xfrm>
            <a:off x="398947" y="6683142"/>
            <a:ext cx="12214145"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Both problems are related so we will develop an algorithm to find bridges and then modify it slightly to find articulation points. </a:t>
            </a:r>
          </a:p>
        </p:txBody>
      </p:sp>
      <p:sp>
        <p:nvSpPr>
          <p:cNvPr id="218"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56362">
              <a:defRPr b="1" sz="6100"/>
            </a:lvl1pPr>
          </a:lstStyle>
          <a:p>
            <a:pPr/>
            <a:r>
              <a:t>What are bridges &amp; articulation points?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2" name="# Perform Depth First Search (DFS) to find bridge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Depth First Search (DFS) to find bridges.</a:t>
            </a:r>
          </a:p>
          <a:p>
            <a:pPr algn="l">
              <a:defRPr sz="3000">
                <a:solidFill>
                  <a:schemeClr val="accent1">
                    <a:hueOff val="-242908"/>
                    <a:lumOff val="13873"/>
                  </a:schemeClr>
                </a:solidFill>
              </a:defRPr>
            </a:pPr>
            <a:r>
              <a:t># at = current node, parent = previous node. The        # bridges list is always of even length and indexes     # (2*i, 2*i+1) form a bridge. For example, nodes at     # indexes (0, 1) are a bridge, (2, 3) is another etc...</a:t>
            </a:r>
          </a:p>
          <a:p>
            <a:pPr algn="l">
              <a:defRPr sz="3000"/>
            </a:pPr>
            <a:r>
              <a:rPr b="1">
                <a:solidFill>
                  <a:schemeClr val="accent5">
                    <a:hueOff val="225206"/>
                    <a:satOff val="23568"/>
                    <a:lumOff val="38160"/>
                  </a:schemeClr>
                </a:solidFill>
              </a:rPr>
              <a:t>function</a:t>
            </a:r>
            <a:r>
              <a:t> dfs(at, parent, bridges):</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(to, at, bridges)</a:t>
            </a:r>
          </a:p>
          <a:p>
            <a:pPr lvl="6" algn="l">
              <a:defRPr sz="3000"/>
            </a:pPr>
            <a:r>
              <a:t>low[at] = </a:t>
            </a:r>
            <a:r>
              <a:rPr b="1">
                <a:solidFill>
                  <a:schemeClr val="accent4">
                    <a:hueOff val="218867"/>
                    <a:satOff val="38688"/>
                    <a:lumOff val="18783"/>
                  </a:schemeClr>
                </a:solidFill>
              </a:rPr>
              <a:t>min</a:t>
            </a:r>
            <a:r>
              <a:t>(low[at], low[to])</a:t>
            </a:r>
          </a:p>
          <a:p>
            <a:pPr lvl="6" algn="l">
              <a:defRPr sz="3000"/>
            </a:pPr>
            <a:r>
              <a:rPr b="1">
                <a:solidFill>
                  <a:schemeClr val="accent5">
                    <a:hueOff val="225206"/>
                    <a:satOff val="23568"/>
                    <a:lumOff val="38160"/>
                  </a:schemeClr>
                </a:solidFill>
              </a:rPr>
              <a:t>if</a:t>
            </a:r>
            <a:r>
              <a:t> (ids[at] &lt; low[to]):</a:t>
            </a:r>
          </a:p>
          <a:p>
            <a:pPr lvl="8" algn="l">
              <a:defRPr sz="3000"/>
            </a:pPr>
            <a:r>
              <a:t>bridges.add(at)</a:t>
            </a:r>
          </a:p>
          <a:p>
            <a:pPr lvl="8" algn="l">
              <a:defRPr sz="3000"/>
            </a:pPr>
            <a:r>
              <a:t>bridges.add(to)</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
        <p:nvSpPr>
          <p:cNvPr id="2133" name="Rectangle"/>
          <p:cNvSpPr/>
          <p:nvPr/>
        </p:nvSpPr>
        <p:spPr>
          <a:xfrm>
            <a:off x="1550812" y="9082810"/>
            <a:ext cx="7085388" cy="467229"/>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2134" name="Line"/>
          <p:cNvSpPr/>
          <p:nvPr/>
        </p:nvSpPr>
        <p:spPr>
          <a:xfrm flipH="1">
            <a:off x="8662987" y="7594599"/>
            <a:ext cx="946680" cy="1187980"/>
          </a:xfrm>
          <a:prstGeom prst="line">
            <a:avLst/>
          </a:prstGeom>
          <a:ln w="635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58" name="Group"/>
          <p:cNvGrpSpPr/>
          <p:nvPr/>
        </p:nvGrpSpPr>
        <p:grpSpPr>
          <a:xfrm>
            <a:off x="3810000" y="2540000"/>
            <a:ext cx="5161030" cy="3402288"/>
            <a:chOff x="0" y="0"/>
            <a:chExt cx="5161029" cy="3402287"/>
          </a:xfrm>
        </p:grpSpPr>
        <p:sp>
          <p:nvSpPr>
            <p:cNvPr id="213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13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138"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139"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0" name="Circle"/>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1"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2" name="Circle"/>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3"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4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46"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47"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48"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4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5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15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160"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161"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162" name="Line"/>
          <p:cNvSpPr/>
          <p:nvPr/>
        </p:nvSpPr>
        <p:spPr>
          <a:xfrm>
            <a:off x="5691804" y="5058170"/>
            <a:ext cx="48192" cy="268916"/>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6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6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16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6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16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16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16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17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17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17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7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98" name="Group"/>
          <p:cNvGrpSpPr/>
          <p:nvPr/>
        </p:nvGrpSpPr>
        <p:grpSpPr>
          <a:xfrm>
            <a:off x="3810000" y="2540000"/>
            <a:ext cx="5161030" cy="3402288"/>
            <a:chOff x="0" y="0"/>
            <a:chExt cx="5161029" cy="3402287"/>
          </a:xfrm>
        </p:grpSpPr>
        <p:sp>
          <p:nvSpPr>
            <p:cNvPr id="217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176"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177"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178"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79" name="3"/>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180"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81"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82"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8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6"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18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8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19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19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00"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201"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02"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20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0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20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0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20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20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0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1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21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21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38" name="Group"/>
          <p:cNvGrpSpPr/>
          <p:nvPr/>
        </p:nvGrpSpPr>
        <p:grpSpPr>
          <a:xfrm>
            <a:off x="3810000" y="2540000"/>
            <a:ext cx="5161030" cy="3402288"/>
            <a:chOff x="0" y="0"/>
            <a:chExt cx="5161029" cy="3402287"/>
          </a:xfrm>
        </p:grpSpPr>
        <p:sp>
          <p:nvSpPr>
            <p:cNvPr id="221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216"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217"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218"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19" name="3"/>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220"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21"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22"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2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6"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2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8"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2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23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40"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241"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42"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243" name="Line"/>
          <p:cNvSpPr/>
          <p:nvPr/>
        </p:nvSpPr>
        <p:spPr>
          <a:xfrm flipV="1">
            <a:off x="6466306" y="5598019"/>
            <a:ext cx="255823" cy="6119"/>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44"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45"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246"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47"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248"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249"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5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5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25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25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5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80" name="Group"/>
          <p:cNvGrpSpPr/>
          <p:nvPr/>
        </p:nvGrpSpPr>
        <p:grpSpPr>
          <a:xfrm>
            <a:off x="3810000" y="2540000"/>
            <a:ext cx="5161030" cy="3402288"/>
            <a:chOff x="0" y="0"/>
            <a:chExt cx="5161029" cy="3402287"/>
          </a:xfrm>
        </p:grpSpPr>
        <p:sp>
          <p:nvSpPr>
            <p:cNvPr id="225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25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258"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259"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60"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261"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62" name="4"/>
            <p:cNvSpPr/>
            <p:nvPr/>
          </p:nvSpPr>
          <p:spPr>
            <a:xfrm>
              <a:off x="2851789" y="2720239"/>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263"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66"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67"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28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82"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283"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284"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285"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28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8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288"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8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29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29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2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29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29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2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22" name="Group"/>
          <p:cNvGrpSpPr/>
          <p:nvPr/>
        </p:nvGrpSpPr>
        <p:grpSpPr>
          <a:xfrm>
            <a:off x="3810000" y="2540000"/>
            <a:ext cx="5161030" cy="3402288"/>
            <a:chOff x="0" y="0"/>
            <a:chExt cx="5161029" cy="3402287"/>
          </a:xfrm>
        </p:grpSpPr>
        <p:sp>
          <p:nvSpPr>
            <p:cNvPr id="2298"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299"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300"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301"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02" name="3"/>
            <p:cNvSpPr/>
            <p:nvPr/>
          </p:nvSpPr>
          <p:spPr>
            <a:xfrm>
              <a:off x="1629594" y="2720239"/>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303"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04"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305"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0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0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08"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09"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1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2"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6"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1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2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2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323"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324"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325"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326"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327"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32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29"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330"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31"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332"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333"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3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3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33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33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3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364" name="Group"/>
          <p:cNvGrpSpPr/>
          <p:nvPr/>
        </p:nvGrpSpPr>
        <p:grpSpPr>
          <a:xfrm>
            <a:off x="3810000" y="2540000"/>
            <a:ext cx="5161030" cy="3402288"/>
            <a:chOff x="0" y="0"/>
            <a:chExt cx="5161029" cy="3402287"/>
          </a:xfrm>
        </p:grpSpPr>
        <p:sp>
          <p:nvSpPr>
            <p:cNvPr id="234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341"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342"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343"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44"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345"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46"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347"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4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4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0"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1"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5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8"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6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6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6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6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365"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366"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36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368"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369"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37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71"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37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73"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374"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37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37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37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37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37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8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06" name="Group"/>
          <p:cNvGrpSpPr/>
          <p:nvPr/>
        </p:nvGrpSpPr>
        <p:grpSpPr>
          <a:xfrm>
            <a:off x="3810000" y="2540000"/>
            <a:ext cx="5161030" cy="3402288"/>
            <a:chOff x="0" y="0"/>
            <a:chExt cx="5161029" cy="3402287"/>
          </a:xfrm>
        </p:grpSpPr>
        <p:sp>
          <p:nvSpPr>
            <p:cNvPr id="238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383"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384" name="2"/>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385" name="Circle"/>
            <p:cNvSpPr/>
            <p:nvPr/>
          </p:nvSpPr>
          <p:spPr>
            <a:xfrm>
              <a:off x="2950050"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86"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387"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88"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389"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2"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3"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9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6" name="Line"/>
            <p:cNvSpPr/>
            <p:nvPr/>
          </p:nvSpPr>
          <p:spPr>
            <a:xfrm flipH="1">
              <a:off x="2039800" y="1211728"/>
              <a:ext cx="914433" cy="26406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40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0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40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10"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411"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412" name="Line"/>
          <p:cNvSpPr/>
          <p:nvPr/>
        </p:nvSpPr>
        <p:spPr>
          <a:xfrm flipV="1">
            <a:off x="6594827" y="3735352"/>
            <a:ext cx="245835" cy="62641"/>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1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1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41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1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41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41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1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2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42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42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2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50" name="Group"/>
          <p:cNvGrpSpPr/>
          <p:nvPr/>
        </p:nvGrpSpPr>
        <p:grpSpPr>
          <a:xfrm>
            <a:off x="3810000" y="2540000"/>
            <a:ext cx="5161030" cy="3402288"/>
            <a:chOff x="0" y="0"/>
            <a:chExt cx="5161029" cy="3402287"/>
          </a:xfrm>
        </p:grpSpPr>
        <p:sp>
          <p:nvSpPr>
            <p:cNvPr id="242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426"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427"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428" name="5"/>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429"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430"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31"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432"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3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3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3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36"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3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3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3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4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45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52"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453"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54"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455"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456"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457"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58"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459"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60"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461"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462"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463"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64"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465"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466"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7"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94" name="Group"/>
          <p:cNvGrpSpPr/>
          <p:nvPr/>
        </p:nvGrpSpPr>
        <p:grpSpPr>
          <a:xfrm>
            <a:off x="3810000" y="2540000"/>
            <a:ext cx="5161030" cy="3402288"/>
            <a:chOff x="0" y="0"/>
            <a:chExt cx="5161029" cy="3402287"/>
          </a:xfrm>
        </p:grpSpPr>
        <p:sp>
          <p:nvSpPr>
            <p:cNvPr id="246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470"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471"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472" name="5"/>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473"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474" name="Circle"/>
            <p:cNvSpPr/>
            <p:nvPr/>
          </p:nvSpPr>
          <p:spPr>
            <a:xfrm>
              <a:off x="3714515" y="0"/>
              <a:ext cx="682049" cy="682048"/>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7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476"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79"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0"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4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3"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4" name="Line"/>
            <p:cNvSpPr/>
            <p:nvPr/>
          </p:nvSpPr>
          <p:spPr>
            <a:xfrm flipH="1">
              <a:off x="3534796" y="619509"/>
              <a:ext cx="274034" cy="23092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7"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495"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96"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49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498"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499"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500"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501" name="Line"/>
          <p:cNvSpPr/>
          <p:nvPr/>
        </p:nvSpPr>
        <p:spPr>
          <a:xfrm flipV="1">
            <a:off x="7480452" y="3091885"/>
            <a:ext cx="186436" cy="182465"/>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02"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03"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504"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05"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506"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507"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0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0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51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51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1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Bridges algorithm"/>
          <p:cNvSpPr txBox="1"/>
          <p:nvPr/>
        </p:nvSpPr>
        <p:spPr>
          <a:xfrm>
            <a:off x="458222" y="163961"/>
            <a:ext cx="12106002" cy="10764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385572">
              <a:defRPr b="1" sz="6600"/>
            </a:lvl1pPr>
          </a:lstStyle>
          <a:p>
            <a:pPr/>
            <a:r>
              <a:t>Bridges algorithm</a:t>
            </a:r>
          </a:p>
        </p:txBody>
      </p:sp>
      <p:sp>
        <p:nvSpPr>
          <p:cNvPr id="221" name="Start at any node and do a Depth First Search (DFS) traversal labeling nodes with an increasing id value as you go. Keep track the id of each node and the smallest low-link value. During the DFS, bridges will be found where the id of the node your edge is coming from is less than the low link value of the node your edge is going to."/>
          <p:cNvSpPr txBox="1"/>
          <p:nvPr/>
        </p:nvSpPr>
        <p:spPr>
          <a:xfrm>
            <a:off x="535283" y="1761083"/>
            <a:ext cx="11951879" cy="416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500"/>
            </a:pPr>
            <a:r>
              <a:t>Start at any node and do a Depth First Search (DFS) traversal labeling nodes with an increasing id value as you go. Keep </a:t>
            </a:r>
            <a:r>
              <a:rPr b="1">
                <a:solidFill>
                  <a:schemeClr val="accent4">
                    <a:hueOff val="218867"/>
                    <a:satOff val="38688"/>
                    <a:lumOff val="18783"/>
                  </a:schemeClr>
                </a:solidFill>
              </a:rPr>
              <a:t>track the id of each node</a:t>
            </a:r>
            <a:r>
              <a:t> and the </a:t>
            </a:r>
            <a:r>
              <a:rPr b="1">
                <a:solidFill>
                  <a:schemeClr val="accent4">
                    <a:hueOff val="218867"/>
                    <a:satOff val="38688"/>
                    <a:lumOff val="18783"/>
                  </a:schemeClr>
                </a:solidFill>
              </a:rPr>
              <a:t>smallest</a:t>
            </a:r>
            <a:r>
              <a:t> </a:t>
            </a:r>
            <a:r>
              <a:rPr b="1">
                <a:solidFill>
                  <a:schemeClr val="accent6">
                    <a:hueOff val="-297323"/>
                    <a:satOff val="50343"/>
                    <a:lumOff val="25667"/>
                  </a:schemeClr>
                </a:solidFill>
              </a:rPr>
              <a:t>low-link</a:t>
            </a:r>
            <a:r>
              <a:t> value. </a:t>
            </a:r>
            <a:r>
              <a:rPr u="sng"/>
              <a:t>During</a:t>
            </a:r>
            <a:r>
              <a:t> the DFS, bridges will be found where the id of the node your edge is coming from is less than the low link value of the node your edge is going to.</a:t>
            </a:r>
          </a:p>
        </p:txBody>
      </p:sp>
      <p:sp>
        <p:nvSpPr>
          <p:cNvPr id="222" name="NOTE: The low-link value of a node is defined as the smallest [lowest] id reachable from that node when doing a DFS (including itself)."/>
          <p:cNvSpPr txBox="1"/>
          <p:nvPr/>
        </p:nvSpPr>
        <p:spPr>
          <a:xfrm>
            <a:off x="300909" y="6726732"/>
            <a:ext cx="12420629"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The </a:t>
            </a:r>
            <a:r>
              <a:rPr b="1">
                <a:solidFill>
                  <a:schemeClr val="accent6">
                    <a:hueOff val="-297323"/>
                    <a:satOff val="50343"/>
                    <a:lumOff val="25667"/>
                  </a:schemeClr>
                </a:solidFill>
              </a:rPr>
              <a:t>low-link</a:t>
            </a:r>
            <a:r>
              <a:t> value of a node is defined as the smallest [lowest] id reachable from that node when doing a DFS (including itself).</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40" name="Group"/>
          <p:cNvGrpSpPr/>
          <p:nvPr/>
        </p:nvGrpSpPr>
        <p:grpSpPr>
          <a:xfrm>
            <a:off x="3810000" y="2540000"/>
            <a:ext cx="5161030" cy="3402288"/>
            <a:chOff x="0" y="0"/>
            <a:chExt cx="5161029" cy="3402287"/>
          </a:xfrm>
        </p:grpSpPr>
        <p:sp>
          <p:nvSpPr>
            <p:cNvPr id="2514"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515"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516"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517"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518"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519"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520"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521"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2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5"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2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2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3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54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542"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543"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544"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545"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546"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547"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54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49"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55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51"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552"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55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5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55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55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55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586" name="Group"/>
          <p:cNvGrpSpPr/>
          <p:nvPr/>
        </p:nvGrpSpPr>
        <p:grpSpPr>
          <a:xfrm>
            <a:off x="3810000" y="2540000"/>
            <a:ext cx="5161030" cy="3402288"/>
            <a:chOff x="0" y="0"/>
            <a:chExt cx="5161029" cy="3402287"/>
          </a:xfrm>
        </p:grpSpPr>
        <p:sp>
          <p:nvSpPr>
            <p:cNvPr id="256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561"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562"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563"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564"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565"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566"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567" name="Circle"/>
            <p:cNvSpPr/>
            <p:nvPr/>
          </p:nvSpPr>
          <p:spPr>
            <a:xfrm>
              <a:off x="3714515" y="1529035"/>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6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6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0"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1" name="Circle"/>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7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8" name="Line"/>
            <p:cNvSpPr/>
            <p:nvPr/>
          </p:nvSpPr>
          <p:spPr>
            <a:xfrm>
              <a:off x="4317656" y="577570"/>
              <a:ext cx="261240" cy="27300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7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8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58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58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58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590"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591"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592"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593"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594" name="Line"/>
          <p:cNvSpPr/>
          <p:nvPr/>
        </p:nvSpPr>
        <p:spPr>
          <a:xfrm>
            <a:off x="8273972" y="3268065"/>
            <a:ext cx="183824" cy="187888"/>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95"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96"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597"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598"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599"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600"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0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02"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603"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60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05"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34" name="Group"/>
          <p:cNvGrpSpPr/>
          <p:nvPr/>
        </p:nvGrpSpPr>
        <p:grpSpPr>
          <a:xfrm>
            <a:off x="3810000" y="2540000"/>
            <a:ext cx="5161030" cy="3402288"/>
            <a:chOff x="0" y="0"/>
            <a:chExt cx="5161029" cy="3402287"/>
          </a:xfrm>
        </p:grpSpPr>
        <p:sp>
          <p:nvSpPr>
            <p:cNvPr id="260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608"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609"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610"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611"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612"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61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614"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61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1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1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18" name="7"/>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61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1"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3" name="Line"/>
            <p:cNvSpPr/>
            <p:nvPr/>
          </p:nvSpPr>
          <p:spPr>
            <a:xfrm flipH="1">
              <a:off x="4305612" y="1345624"/>
              <a:ext cx="253298"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2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3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3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3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33"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635"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636"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63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638"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639"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640"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641"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642" name="7"/>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264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4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64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4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64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64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4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65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65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5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654"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83" name="Group"/>
          <p:cNvGrpSpPr/>
          <p:nvPr/>
        </p:nvGrpSpPr>
        <p:grpSpPr>
          <a:xfrm>
            <a:off x="3810000" y="2540000"/>
            <a:ext cx="5161030" cy="3402288"/>
            <a:chOff x="0" y="0"/>
            <a:chExt cx="5161029" cy="3402287"/>
          </a:xfrm>
        </p:grpSpPr>
        <p:sp>
          <p:nvSpPr>
            <p:cNvPr id="265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65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658"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659" name="5"/>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660" name="3"/>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66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66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663"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6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6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67" name="7"/>
            <p:cNvSpPr/>
            <p:nvPr/>
          </p:nvSpPr>
          <p:spPr>
            <a:xfrm>
              <a:off x="4478981" y="764517"/>
              <a:ext cx="682049" cy="682049"/>
            </a:xfrm>
            <a:prstGeom prst="ellipse">
              <a:avLst/>
            </a:prstGeom>
            <a:blipFill rotWithShape="1">
              <a:blip r:embed="rId4"/>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6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2" name="Line"/>
            <p:cNvSpPr/>
            <p:nvPr/>
          </p:nvSpPr>
          <p:spPr>
            <a:xfrm flipH="1">
              <a:off x="4305612" y="1345624"/>
              <a:ext cx="253298"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8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8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82"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684"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685"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686"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687"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688"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689"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690"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691" name="7"/>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2692" name="Line"/>
          <p:cNvSpPr/>
          <p:nvPr/>
        </p:nvSpPr>
        <p:spPr>
          <a:xfrm flipH="1">
            <a:off x="8051394" y="4019813"/>
            <a:ext cx="191358" cy="215074"/>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9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94"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69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96"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697"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69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69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0"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701"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70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0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04"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34" name="Group"/>
          <p:cNvGrpSpPr/>
          <p:nvPr/>
        </p:nvGrpSpPr>
        <p:grpSpPr>
          <a:xfrm>
            <a:off x="3810000" y="2540000"/>
            <a:ext cx="5161030" cy="3402288"/>
            <a:chOff x="0" y="0"/>
            <a:chExt cx="5161029" cy="3402287"/>
          </a:xfrm>
        </p:grpSpPr>
        <p:sp>
          <p:nvSpPr>
            <p:cNvPr id="2706"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707"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708"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709"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710"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711"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712"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713"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71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1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1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17"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71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1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2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3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3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3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3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735"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736"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73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738"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739"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740"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741"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742" name="7"/>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2743" name="8"/>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2744"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745"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746"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747"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748"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749"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75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75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75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5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786" name="Group"/>
          <p:cNvGrpSpPr/>
          <p:nvPr/>
        </p:nvGrpSpPr>
        <p:grpSpPr>
          <a:xfrm>
            <a:off x="3810000" y="2540000"/>
            <a:ext cx="5161030" cy="3402288"/>
            <a:chOff x="0" y="0"/>
            <a:chExt cx="5161029" cy="3402287"/>
          </a:xfrm>
        </p:grpSpPr>
        <p:sp>
          <p:nvSpPr>
            <p:cNvPr id="275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758" name="1"/>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759" name="2"/>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760"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761"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762"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76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764"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7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6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68"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76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1"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4"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785"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78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78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78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790"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791"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792"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793"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794" name="7"/>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2795" name="8"/>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8</a:t>
            </a:r>
          </a:p>
        </p:txBody>
      </p:sp>
      <p:sp>
        <p:nvSpPr>
          <p:cNvPr id="279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79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79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79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80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80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80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80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80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07" name="Line"/>
          <p:cNvSpPr/>
          <p:nvPr/>
        </p:nvSpPr>
        <p:spPr>
          <a:xfrm>
            <a:off x="7341629" y="3901226"/>
            <a:ext cx="280103" cy="254235"/>
          </a:xfrm>
          <a:prstGeom prst="line">
            <a:avLst/>
          </a:prstGeom>
          <a:ln w="50800">
            <a:solidFill>
              <a:schemeClr val="accent6">
                <a:hueOff val="-297323"/>
                <a:satOff val="50343"/>
                <a:lumOff val="25667"/>
              </a:schemeClr>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38" name="Group"/>
          <p:cNvGrpSpPr/>
          <p:nvPr/>
        </p:nvGrpSpPr>
        <p:grpSpPr>
          <a:xfrm>
            <a:off x="3810000" y="2540000"/>
            <a:ext cx="5161030" cy="3402288"/>
            <a:chOff x="0" y="0"/>
            <a:chExt cx="5161029" cy="3402287"/>
          </a:xfrm>
        </p:grpSpPr>
        <p:sp>
          <p:nvSpPr>
            <p:cNvPr id="280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810"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811"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812"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813"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814"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81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816"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81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1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1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0"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82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7"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2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3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83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840"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841"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842"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843"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844"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845" name="7"/>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7</a:t>
            </a:r>
          </a:p>
        </p:txBody>
      </p:sp>
      <p:sp>
        <p:nvSpPr>
          <p:cNvPr id="2846"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84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84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849"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85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851"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852"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85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85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85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85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85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890" name="Group"/>
          <p:cNvGrpSpPr/>
          <p:nvPr/>
        </p:nvGrpSpPr>
        <p:grpSpPr>
          <a:xfrm>
            <a:off x="3810000" y="2540000"/>
            <a:ext cx="5161030" cy="3402288"/>
            <a:chOff x="0" y="0"/>
            <a:chExt cx="5161029" cy="3402287"/>
          </a:xfrm>
        </p:grpSpPr>
        <p:sp>
          <p:nvSpPr>
            <p:cNvPr id="286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86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86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86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86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86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86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86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8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2"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8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7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8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89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892"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893"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894"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895"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896" name="6"/>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6</a:t>
            </a:r>
          </a:p>
        </p:txBody>
      </p:sp>
      <p:sp>
        <p:nvSpPr>
          <p:cNvPr id="2897"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898"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89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90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01"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90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03"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904"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90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0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0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90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90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1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1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3" name="# Perform Depth First Search (DFS) to find bridges.…"/>
          <p:cNvSpPr txBox="1"/>
          <p:nvPr/>
        </p:nvSpPr>
        <p:spPr>
          <a:xfrm>
            <a:off x="156472" y="158750"/>
            <a:ext cx="13004801"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solidFill>
                  <a:schemeClr val="accent1">
                    <a:hueOff val="-242908"/>
                    <a:lumOff val="13873"/>
                  </a:schemeClr>
                </a:solidFill>
              </a:defRPr>
            </a:pPr>
            <a:r>
              <a:t># Perform Depth First Search (DFS) to find bridges.</a:t>
            </a:r>
          </a:p>
          <a:p>
            <a:pPr algn="l">
              <a:defRPr sz="3000">
                <a:solidFill>
                  <a:schemeClr val="accent1">
                    <a:hueOff val="-242908"/>
                    <a:lumOff val="13873"/>
                  </a:schemeClr>
                </a:solidFill>
              </a:defRPr>
            </a:pPr>
            <a:r>
              <a:t># at = current node, parent = previous node. The        # bridges list is always of even length and indexes     # (2*i, 2*i+1) form a bridge. For example, nodes at     # indexes (0, 1) are a bridge, (2, 3) is another etc...</a:t>
            </a:r>
          </a:p>
          <a:p>
            <a:pPr algn="l">
              <a:defRPr sz="3000"/>
            </a:pPr>
            <a:r>
              <a:rPr b="1">
                <a:solidFill>
                  <a:schemeClr val="accent5">
                    <a:hueOff val="225206"/>
                    <a:satOff val="23568"/>
                    <a:lumOff val="38160"/>
                  </a:schemeClr>
                </a:solidFill>
              </a:rPr>
              <a:t>function</a:t>
            </a:r>
            <a:r>
              <a:t> dfs(at, parent, bridges):</a:t>
            </a:r>
          </a:p>
          <a:p>
            <a:pPr lvl="2" algn="l">
              <a:defRPr sz="3000"/>
            </a:pPr>
            <a:r>
              <a:t>visited[at] = </a:t>
            </a:r>
            <a:r>
              <a:rPr b="1">
                <a:solidFill>
                  <a:schemeClr val="accent5">
                    <a:hueOff val="225206"/>
                    <a:satOff val="23568"/>
                    <a:lumOff val="38160"/>
                  </a:schemeClr>
                </a:solidFill>
              </a:rPr>
              <a:t>true</a:t>
            </a:r>
            <a:endParaRPr b="1">
              <a:solidFill>
                <a:schemeClr val="accent5">
                  <a:hueOff val="225206"/>
                  <a:satOff val="23568"/>
                  <a:lumOff val="38160"/>
                </a:schemeClr>
              </a:solidFill>
            </a:endParaRPr>
          </a:p>
          <a:p>
            <a:pPr lvl="2" algn="l">
              <a:defRPr sz="3000"/>
            </a:pPr>
            <a:r>
              <a:t>id = id + 1</a:t>
            </a:r>
          </a:p>
          <a:p>
            <a:pPr lvl="2" algn="l">
              <a:defRPr sz="3000"/>
            </a:pPr>
            <a:r>
              <a:t>low[at] = ids[at] = id</a:t>
            </a:r>
          </a:p>
          <a:p>
            <a:pPr lvl="2" algn="l">
              <a:defRPr sz="3000"/>
            </a:pPr>
          </a:p>
          <a:p>
            <a:pPr lvl="2" algn="l">
              <a:defRPr sz="3000">
                <a:solidFill>
                  <a:schemeClr val="accent1">
                    <a:hueOff val="-242908"/>
                    <a:lumOff val="13873"/>
                  </a:schemeClr>
                </a:solidFill>
              </a:defRPr>
            </a:pPr>
            <a:r>
              <a:t># For each edge from node ‘at’ to node ‘to’</a:t>
            </a:r>
          </a:p>
          <a:p>
            <a:pPr lvl="2" algn="l">
              <a:defRPr sz="3000"/>
            </a:pPr>
            <a:r>
              <a:rPr b="1">
                <a:solidFill>
                  <a:schemeClr val="accent5">
                    <a:hueOff val="225206"/>
                    <a:satOff val="23568"/>
                    <a:lumOff val="38160"/>
                  </a:schemeClr>
                </a:solidFill>
              </a:rPr>
              <a:t>for</a:t>
            </a:r>
            <a:r>
              <a:t> (to : g[at]):</a:t>
            </a:r>
          </a:p>
          <a:p>
            <a:pPr lvl="4" algn="l">
              <a:defRPr sz="3000"/>
            </a:pPr>
            <a:r>
              <a:rPr b="1">
                <a:solidFill>
                  <a:schemeClr val="accent5">
                    <a:hueOff val="225206"/>
                    <a:satOff val="23568"/>
                    <a:lumOff val="38160"/>
                  </a:schemeClr>
                </a:solidFill>
              </a:rPr>
              <a:t>if</a:t>
            </a:r>
            <a:r>
              <a:t> to == parent: </a:t>
            </a:r>
            <a:r>
              <a:rPr b="1">
                <a:solidFill>
                  <a:schemeClr val="accent5">
                    <a:hueOff val="225206"/>
                    <a:satOff val="23568"/>
                    <a:lumOff val="38160"/>
                  </a:schemeClr>
                </a:solidFill>
              </a:rPr>
              <a:t>continue</a:t>
            </a:r>
          </a:p>
          <a:p>
            <a:pPr lvl="4" algn="l">
              <a:defRPr sz="3000"/>
            </a:pPr>
            <a:r>
              <a:rPr b="1">
                <a:solidFill>
                  <a:schemeClr val="accent5">
                    <a:hueOff val="225206"/>
                    <a:satOff val="23568"/>
                    <a:lumOff val="38160"/>
                  </a:schemeClr>
                </a:solidFill>
              </a:rPr>
              <a:t>if</a:t>
            </a:r>
            <a:r>
              <a:t> (!visited[to]):</a:t>
            </a:r>
          </a:p>
          <a:p>
            <a:pPr lvl="6" algn="l">
              <a:defRPr sz="3000"/>
            </a:pPr>
            <a:r>
              <a:rPr b="1">
                <a:solidFill>
                  <a:schemeClr val="accent4">
                    <a:hueOff val="218867"/>
                    <a:satOff val="38688"/>
                    <a:lumOff val="18783"/>
                  </a:schemeClr>
                </a:solidFill>
              </a:rPr>
              <a:t>dfs</a:t>
            </a:r>
            <a:r>
              <a:t>(to, at, bridges)</a:t>
            </a:r>
          </a:p>
          <a:p>
            <a:pPr lvl="6" algn="l">
              <a:defRPr sz="3000"/>
            </a:pPr>
            <a:r>
              <a:t>low[at] = </a:t>
            </a:r>
            <a:r>
              <a:rPr b="1">
                <a:solidFill>
                  <a:schemeClr val="accent4">
                    <a:hueOff val="218867"/>
                    <a:satOff val="38688"/>
                    <a:lumOff val="18783"/>
                  </a:schemeClr>
                </a:solidFill>
              </a:rPr>
              <a:t>min</a:t>
            </a:r>
            <a:r>
              <a:t>(low[at], low[to])</a:t>
            </a:r>
          </a:p>
          <a:p>
            <a:pPr lvl="6" algn="l">
              <a:defRPr sz="3000"/>
            </a:pPr>
            <a:r>
              <a:rPr b="1">
                <a:solidFill>
                  <a:schemeClr val="accent5">
                    <a:hueOff val="225206"/>
                    <a:satOff val="23568"/>
                    <a:lumOff val="38160"/>
                  </a:schemeClr>
                </a:solidFill>
              </a:rPr>
              <a:t>if</a:t>
            </a:r>
            <a:r>
              <a:t> (ids[at] &lt; low[to]):</a:t>
            </a:r>
          </a:p>
          <a:p>
            <a:pPr lvl="8" algn="l">
              <a:defRPr sz="3000"/>
            </a:pPr>
            <a:r>
              <a:t>bridges.add(at)</a:t>
            </a:r>
          </a:p>
          <a:p>
            <a:pPr lvl="8" algn="l">
              <a:defRPr sz="3000"/>
            </a:pPr>
            <a:r>
              <a:t>bridges.add(to)</a:t>
            </a:r>
          </a:p>
          <a:p>
            <a:pPr lvl="4" algn="l">
              <a:defRPr sz="3000"/>
            </a:pPr>
            <a:r>
              <a:rPr b="1">
                <a:solidFill>
                  <a:schemeClr val="accent5">
                    <a:hueOff val="225206"/>
                    <a:satOff val="23568"/>
                    <a:lumOff val="38160"/>
                  </a:schemeClr>
                </a:solidFill>
              </a:rPr>
              <a:t>else</a:t>
            </a:r>
            <a:r>
              <a:t>:</a:t>
            </a:r>
          </a:p>
          <a:p>
            <a:pPr lvl="6" algn="l">
              <a:defRPr sz="3000"/>
            </a:pPr>
            <a:r>
              <a:t>low[at] = </a:t>
            </a:r>
            <a:r>
              <a:rPr b="1">
                <a:solidFill>
                  <a:schemeClr val="accent4">
                    <a:hueOff val="218867"/>
                    <a:satOff val="38688"/>
                    <a:lumOff val="18783"/>
                  </a:schemeClr>
                </a:solidFill>
              </a:rPr>
              <a:t>min</a:t>
            </a:r>
            <a:r>
              <a:t>(low[at], ids[to])</a:t>
            </a:r>
          </a:p>
        </p:txBody>
      </p:sp>
      <p:sp>
        <p:nvSpPr>
          <p:cNvPr id="2914" name="Rectangle"/>
          <p:cNvSpPr/>
          <p:nvPr/>
        </p:nvSpPr>
        <p:spPr>
          <a:xfrm>
            <a:off x="1533879" y="6864543"/>
            <a:ext cx="7085388" cy="467229"/>
          </a:xfrm>
          <a:prstGeom prst="rect">
            <a:avLst/>
          </a:prstGeom>
          <a:ln w="50800">
            <a:solidFill>
              <a:srgbClr val="FF1D19"/>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2915" name="Line"/>
          <p:cNvSpPr/>
          <p:nvPr/>
        </p:nvSpPr>
        <p:spPr>
          <a:xfrm flipH="1">
            <a:off x="8747653" y="6317720"/>
            <a:ext cx="1183615" cy="788460"/>
          </a:xfrm>
          <a:prstGeom prst="line">
            <a:avLst/>
          </a:prstGeom>
          <a:ln w="635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46" name="Group"/>
          <p:cNvGrpSpPr/>
          <p:nvPr/>
        </p:nvGrpSpPr>
        <p:grpSpPr>
          <a:xfrm>
            <a:off x="3810000" y="2540000"/>
            <a:ext cx="5161030" cy="3402288"/>
            <a:chOff x="0" y="0"/>
            <a:chExt cx="5161029" cy="3402287"/>
          </a:xfrm>
        </p:grpSpPr>
        <p:sp>
          <p:nvSpPr>
            <p:cNvPr id="291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918"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919"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920"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921"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922"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92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924"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92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2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2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28"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92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3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4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94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948"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2949"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2950"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2951"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952"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953"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954"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2955"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295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5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295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5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296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296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296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96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96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6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96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43" name="Group"/>
          <p:cNvGrpSpPr/>
          <p:nvPr/>
        </p:nvGrpSpPr>
        <p:grpSpPr>
          <a:xfrm>
            <a:off x="3810000" y="2540000"/>
            <a:ext cx="5161030" cy="3402288"/>
            <a:chOff x="0" y="0"/>
            <a:chExt cx="5161029" cy="3402287"/>
          </a:xfrm>
        </p:grpSpPr>
        <p:sp>
          <p:nvSpPr>
            <p:cNvPr id="224" name="Circle"/>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5" name="Circle"/>
            <p:cNvSpPr/>
            <p:nvPr/>
          </p:nvSpPr>
          <p:spPr>
            <a:xfrm>
              <a:off x="0" y="1399655"/>
              <a:ext cx="682048" cy="68204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6" name="Circle"/>
            <p:cNvSpPr/>
            <p:nvPr/>
          </p:nvSpPr>
          <p:spPr>
            <a:xfrm>
              <a:off x="1342018" y="1219920"/>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7" name="Circle"/>
            <p:cNvSpPr/>
            <p:nvPr/>
          </p:nvSpPr>
          <p:spPr>
            <a:xfrm>
              <a:off x="2950050" y="764517"/>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8" name="Circle"/>
            <p:cNvSpPr/>
            <p:nvPr/>
          </p:nvSpPr>
          <p:spPr>
            <a:xfrm>
              <a:off x="1629594" y="2720239"/>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29" name="Circle"/>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0" name="Circle"/>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1" name="Circle"/>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4"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5" name="Circle"/>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3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3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4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4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4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4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4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8"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998" name="Group"/>
          <p:cNvGrpSpPr/>
          <p:nvPr/>
        </p:nvGrpSpPr>
        <p:grpSpPr>
          <a:xfrm>
            <a:off x="3810000" y="2540000"/>
            <a:ext cx="5161030" cy="3402288"/>
            <a:chOff x="0" y="0"/>
            <a:chExt cx="5161029" cy="3402287"/>
          </a:xfrm>
        </p:grpSpPr>
        <p:sp>
          <p:nvSpPr>
            <p:cNvPr id="296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970"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2971"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2972" name="5"/>
            <p:cNvSpPr/>
            <p:nvPr/>
          </p:nvSpPr>
          <p:spPr>
            <a:xfrm>
              <a:off x="2950050" y="764517"/>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2973"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2974"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297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2976"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29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7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0"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29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7"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99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99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000"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001"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002"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003"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04"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05"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06"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0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00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09"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301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11"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3012"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301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1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01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01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1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050" name="Group"/>
          <p:cNvGrpSpPr/>
          <p:nvPr/>
        </p:nvGrpSpPr>
        <p:grpSpPr>
          <a:xfrm>
            <a:off x="3810000" y="2540000"/>
            <a:ext cx="5161030" cy="3402288"/>
            <a:chOff x="0" y="0"/>
            <a:chExt cx="5161029" cy="3402287"/>
          </a:xfrm>
        </p:grpSpPr>
        <p:sp>
          <p:nvSpPr>
            <p:cNvPr id="302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02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023"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02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02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02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02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02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0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2"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0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39"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4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05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052" name="1"/>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053"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054"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055"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56"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57"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58"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05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06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61"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306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63"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3064"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306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06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67"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068"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06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7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07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102" name="Group"/>
          <p:cNvGrpSpPr/>
          <p:nvPr/>
        </p:nvGrpSpPr>
        <p:grpSpPr>
          <a:xfrm>
            <a:off x="3810000" y="2540000"/>
            <a:ext cx="5161030" cy="3402288"/>
            <a:chOff x="0" y="0"/>
            <a:chExt cx="5161029" cy="3402287"/>
          </a:xfrm>
        </p:grpSpPr>
        <p:sp>
          <p:nvSpPr>
            <p:cNvPr id="3073"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074"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075"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076"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077"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078"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079"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080"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08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4"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08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8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1"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09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0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0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103"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04"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05"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106"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107"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08"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09"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10"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11"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12"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13"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3114"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15"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3116"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3117"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1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12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1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2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2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154" name="Group"/>
          <p:cNvGrpSpPr/>
          <p:nvPr/>
        </p:nvGrpSpPr>
        <p:grpSpPr>
          <a:xfrm>
            <a:off x="3810000" y="2540000"/>
            <a:ext cx="5161030" cy="3402288"/>
            <a:chOff x="0" y="0"/>
            <a:chExt cx="5161029" cy="3402287"/>
          </a:xfrm>
        </p:grpSpPr>
        <p:sp>
          <p:nvSpPr>
            <p:cNvPr id="3125"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126" name="1"/>
            <p:cNvSpPr/>
            <p:nvPr/>
          </p:nvSpPr>
          <p:spPr>
            <a:xfrm>
              <a:off x="0" y="1399654"/>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127" name="2"/>
            <p:cNvSpPr/>
            <p:nvPr/>
          </p:nvSpPr>
          <p:spPr>
            <a:xfrm>
              <a:off x="1342018" y="121992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128" name="5"/>
            <p:cNvSpPr/>
            <p:nvPr/>
          </p:nvSpPr>
          <p:spPr>
            <a:xfrm>
              <a:off x="2950050" y="764517"/>
              <a:ext cx="682048"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129" name="3"/>
            <p:cNvSpPr/>
            <p:nvPr/>
          </p:nvSpPr>
          <p:spPr>
            <a:xfrm>
              <a:off x="1629593"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130" name="6"/>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131" name="4"/>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132" name="8"/>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13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6" name="7"/>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13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3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3"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4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5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51"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5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5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155"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56"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57"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158"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159"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60"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61"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62"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163"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164" name="Circle"/>
          <p:cNvSpPr/>
          <p:nvPr/>
        </p:nvSpPr>
        <p:spPr>
          <a:xfrm>
            <a:off x="507721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65"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3166"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67"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3168"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3169"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17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1"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172"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17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7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17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06" name="Group"/>
          <p:cNvGrpSpPr/>
          <p:nvPr/>
        </p:nvGrpSpPr>
        <p:grpSpPr>
          <a:xfrm>
            <a:off x="3810000" y="2540000"/>
            <a:ext cx="5161030" cy="3402288"/>
            <a:chOff x="0" y="0"/>
            <a:chExt cx="5161029" cy="3402287"/>
          </a:xfrm>
        </p:grpSpPr>
        <p:sp>
          <p:nvSpPr>
            <p:cNvPr id="3177"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178"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179"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180"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181"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182"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183"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184"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18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8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8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88"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18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5"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19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0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207"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08"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09"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210"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211"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12"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13"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14"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15"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1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217" name="Visited"/>
          <p:cNvSpPr txBox="1"/>
          <p:nvPr/>
        </p:nvSpPr>
        <p:spPr>
          <a:xfrm>
            <a:off x="5886486"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3218"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219" name="Unvisited"/>
          <p:cNvSpPr txBox="1"/>
          <p:nvPr/>
        </p:nvSpPr>
        <p:spPr>
          <a:xfrm>
            <a:off x="9933232" y="156053"/>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3220" name="Current"/>
          <p:cNvSpPr txBox="1"/>
          <p:nvPr/>
        </p:nvSpPr>
        <p:spPr>
          <a:xfrm>
            <a:off x="1191141" y="156053"/>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Current</a:t>
            </a:r>
          </a:p>
        </p:txBody>
      </p:sp>
      <p:sp>
        <p:nvSpPr>
          <p:cNvPr id="322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22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3"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224"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22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2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2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258" name="Group"/>
          <p:cNvGrpSpPr/>
          <p:nvPr/>
        </p:nvGrpSpPr>
        <p:grpSpPr>
          <a:xfrm>
            <a:off x="3810000" y="2540000"/>
            <a:ext cx="5161030" cy="3402288"/>
            <a:chOff x="0" y="0"/>
            <a:chExt cx="5161029" cy="3402287"/>
          </a:xfrm>
        </p:grpSpPr>
        <p:sp>
          <p:nvSpPr>
            <p:cNvPr id="3229"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230"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231"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232"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233"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234"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235"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236"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23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3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3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0"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24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3"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7"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4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3"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5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259"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60"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61"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262"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263"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64"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65"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66"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267"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268"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69" name="Is bridge…"/>
          <p:cNvSpPr txBox="1"/>
          <p:nvPr/>
        </p:nvSpPr>
        <p:spPr>
          <a:xfrm>
            <a:off x="4816285" y="1864397"/>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3270"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condition for a directed edge ‘e’ to have nodes that belong to a bridge is when the </a:t>
            </a:r>
            <a:r>
              <a:rPr b="1">
                <a:solidFill>
                  <a:schemeClr val="accent2">
                    <a:hueOff val="314161"/>
                    <a:lumOff val="31398"/>
                  </a:schemeClr>
                </a:solidFill>
              </a:rPr>
              <a:t>id(e.from) &lt; lowlink(e.to)</a:t>
            </a:r>
          </a:p>
        </p:txBody>
      </p:sp>
      <p:sp>
        <p:nvSpPr>
          <p:cNvPr id="3271" name="Circle"/>
          <p:cNvSpPr/>
          <p:nvPr/>
        </p:nvSpPr>
        <p:spPr>
          <a:xfrm>
            <a:off x="6622212" y="2843997"/>
            <a:ext cx="487431" cy="487431"/>
          </a:xfrm>
          <a:prstGeom prst="ellipse">
            <a:avLst/>
          </a:prstGeom>
          <a:ln w="508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272" name="Circle"/>
          <p:cNvSpPr/>
          <p:nvPr/>
        </p:nvSpPr>
        <p:spPr>
          <a:xfrm>
            <a:off x="5251380" y="386733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273"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4"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275"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276"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77"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278"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09" name="Group"/>
          <p:cNvGrpSpPr/>
          <p:nvPr/>
        </p:nvGrpSpPr>
        <p:grpSpPr>
          <a:xfrm>
            <a:off x="3810000" y="2540000"/>
            <a:ext cx="5161030" cy="3402288"/>
            <a:chOff x="0" y="0"/>
            <a:chExt cx="5161029" cy="3402287"/>
          </a:xfrm>
        </p:grpSpPr>
        <p:sp>
          <p:nvSpPr>
            <p:cNvPr id="328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281"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282"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283"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284"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285"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286"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287"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28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8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1"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292"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4"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8"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29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2"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4"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0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310"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11"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12"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313"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314"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15"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16"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17"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18"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19" name="Is bridge…"/>
          <p:cNvSpPr txBox="1"/>
          <p:nvPr/>
        </p:nvSpPr>
        <p:spPr>
          <a:xfrm>
            <a:off x="1257191" y="4924329"/>
            <a:ext cx="204875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3320"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1"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condition for a directed edge ‘e’ to have nodes that belong to a bridge is when the </a:t>
            </a:r>
            <a:r>
              <a:rPr b="1">
                <a:solidFill>
                  <a:schemeClr val="accent2">
                    <a:hueOff val="314161"/>
                    <a:lumOff val="31398"/>
                  </a:schemeClr>
                </a:solidFill>
              </a:rPr>
              <a:t>id(e.from) &lt; lowlink(e.to)</a:t>
            </a:r>
          </a:p>
        </p:txBody>
      </p:sp>
      <p:sp>
        <p:nvSpPr>
          <p:cNvPr id="3322" name="Circle"/>
          <p:cNvSpPr/>
          <p:nvPr/>
        </p:nvSpPr>
        <p:spPr>
          <a:xfrm>
            <a:off x="5251380" y="386733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323" name="Circle"/>
          <p:cNvSpPr/>
          <p:nvPr/>
        </p:nvSpPr>
        <p:spPr>
          <a:xfrm>
            <a:off x="5083531" y="5751637"/>
            <a:ext cx="487431" cy="487430"/>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32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5"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326"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32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2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360" name="Group"/>
          <p:cNvGrpSpPr/>
          <p:nvPr/>
        </p:nvGrpSpPr>
        <p:grpSpPr>
          <a:xfrm>
            <a:off x="3810000" y="2540000"/>
            <a:ext cx="5161030" cy="3402288"/>
            <a:chOff x="0" y="0"/>
            <a:chExt cx="5161029" cy="3402287"/>
          </a:xfrm>
        </p:grpSpPr>
        <p:sp>
          <p:nvSpPr>
            <p:cNvPr id="3331"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332"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333"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334"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335"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336"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337"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338"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33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2"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343"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4" name="Line"/>
            <p:cNvSpPr/>
            <p:nvPr/>
          </p:nvSpPr>
          <p:spPr>
            <a:xfrm flipH="1">
              <a:off x="2330964" y="3064056"/>
              <a:ext cx="499873" cy="1530"/>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5"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49"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3"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4" name="Line"/>
            <p:cNvSpPr/>
            <p:nvPr/>
          </p:nvSpPr>
          <p:spPr>
            <a:xfrm flipV="1">
              <a:off x="2656306" y="3058019"/>
              <a:ext cx="255823" cy="6119"/>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5"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5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361"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62"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63"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364"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365"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66"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67"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68"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369"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370"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1" name="Is bridge…"/>
          <p:cNvSpPr txBox="1"/>
          <p:nvPr/>
        </p:nvSpPr>
        <p:spPr>
          <a:xfrm>
            <a:off x="5324285" y="6668549"/>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3372"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condition for a directed edge ‘e’ to have nodes that belong to a bridge is when the </a:t>
            </a:r>
            <a:r>
              <a:rPr b="1">
                <a:solidFill>
                  <a:schemeClr val="accent2">
                    <a:hueOff val="314161"/>
                    <a:lumOff val="31398"/>
                  </a:schemeClr>
                </a:solidFill>
              </a:rPr>
              <a:t>id(e.from) &lt; lowlink(e.to)</a:t>
            </a:r>
          </a:p>
        </p:txBody>
      </p:sp>
      <p:sp>
        <p:nvSpPr>
          <p:cNvPr id="3373" name="Circle"/>
          <p:cNvSpPr/>
          <p:nvPr/>
        </p:nvSpPr>
        <p:spPr>
          <a:xfrm>
            <a:off x="6819976" y="595486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374" name="Circle"/>
          <p:cNvSpPr/>
          <p:nvPr/>
        </p:nvSpPr>
        <p:spPr>
          <a:xfrm>
            <a:off x="5531702" y="5374230"/>
            <a:ext cx="487430" cy="487431"/>
          </a:xfrm>
          <a:prstGeom prst="ellipse">
            <a:avLst/>
          </a:prstGeom>
          <a:ln w="63500">
            <a:solidFill>
              <a:schemeClr val="accent1">
                <a:hueOff val="-242908"/>
                <a:lumOff val="13873"/>
              </a:schemeClr>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337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76"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377"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37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9"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380"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411" name="Group"/>
          <p:cNvGrpSpPr/>
          <p:nvPr/>
        </p:nvGrpSpPr>
        <p:grpSpPr>
          <a:xfrm>
            <a:off x="3810000" y="2540000"/>
            <a:ext cx="5161030" cy="3402288"/>
            <a:chOff x="0" y="0"/>
            <a:chExt cx="5161029" cy="3402287"/>
          </a:xfrm>
        </p:grpSpPr>
        <p:sp>
          <p:nvSpPr>
            <p:cNvPr id="3382"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3383" name="1"/>
            <p:cNvSpPr/>
            <p:nvPr/>
          </p:nvSpPr>
          <p:spPr>
            <a:xfrm>
              <a:off x="0" y="1399654"/>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1</a:t>
              </a:r>
            </a:p>
          </p:txBody>
        </p:sp>
        <p:sp>
          <p:nvSpPr>
            <p:cNvPr id="3384" name="2"/>
            <p:cNvSpPr/>
            <p:nvPr/>
          </p:nvSpPr>
          <p:spPr>
            <a:xfrm>
              <a:off x="1342018" y="121992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2</a:t>
              </a:r>
            </a:p>
          </p:txBody>
        </p:sp>
        <p:sp>
          <p:nvSpPr>
            <p:cNvPr id="3385" name="5"/>
            <p:cNvSpPr/>
            <p:nvPr/>
          </p:nvSpPr>
          <p:spPr>
            <a:xfrm>
              <a:off x="2950050" y="764517"/>
              <a:ext cx="682048"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5</a:t>
              </a:r>
            </a:p>
          </p:txBody>
        </p:sp>
        <p:sp>
          <p:nvSpPr>
            <p:cNvPr id="3386" name="3"/>
            <p:cNvSpPr/>
            <p:nvPr/>
          </p:nvSpPr>
          <p:spPr>
            <a:xfrm>
              <a:off x="1629593"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3</a:t>
              </a:r>
            </a:p>
          </p:txBody>
        </p:sp>
        <p:sp>
          <p:nvSpPr>
            <p:cNvPr id="3387" name="6"/>
            <p:cNvSpPr/>
            <p:nvPr/>
          </p:nvSpPr>
          <p:spPr>
            <a:xfrm>
              <a:off x="3714515" y="0"/>
              <a:ext cx="682049" cy="682048"/>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6</a:t>
              </a:r>
            </a:p>
          </p:txBody>
        </p:sp>
        <p:sp>
          <p:nvSpPr>
            <p:cNvPr id="3388" name="4"/>
            <p:cNvSpPr/>
            <p:nvPr/>
          </p:nvSpPr>
          <p:spPr>
            <a:xfrm>
              <a:off x="2851789" y="2720239"/>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4</a:t>
              </a:r>
            </a:p>
          </p:txBody>
        </p:sp>
        <p:sp>
          <p:nvSpPr>
            <p:cNvPr id="3389" name="8"/>
            <p:cNvSpPr/>
            <p:nvPr/>
          </p:nvSpPr>
          <p:spPr>
            <a:xfrm>
              <a:off x="3714515" y="1529035"/>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8</a:t>
              </a:r>
            </a:p>
          </p:txBody>
        </p:sp>
        <p:sp>
          <p:nvSpPr>
            <p:cNvPr id="33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2"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3" name="7"/>
            <p:cNvSpPr/>
            <p:nvPr/>
          </p:nvSpPr>
          <p:spPr>
            <a:xfrm>
              <a:off x="4478981" y="764517"/>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7</a:t>
              </a:r>
            </a:p>
          </p:txBody>
        </p:sp>
        <p:sp>
          <p:nvSpPr>
            <p:cNvPr id="3394"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5" name="Line"/>
            <p:cNvSpPr/>
            <p:nvPr/>
          </p:nvSpPr>
          <p:spPr>
            <a:xfrm flipH="1">
              <a:off x="2330964" y="3064056"/>
              <a:ext cx="499873" cy="1530"/>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6"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3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0"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4"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5" name="Line"/>
            <p:cNvSpPr/>
            <p:nvPr/>
          </p:nvSpPr>
          <p:spPr>
            <a:xfrm flipV="1">
              <a:off x="2656306" y="3058019"/>
              <a:ext cx="255823" cy="6119"/>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6"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0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341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3412" name="0"/>
          <p:cNvSpPr txBox="1"/>
          <p:nvPr/>
        </p:nvSpPr>
        <p:spPr>
          <a:xfrm>
            <a:off x="4102151" y="2525295"/>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413" name="0"/>
          <p:cNvSpPr txBox="1"/>
          <p:nvPr/>
        </p:nvSpPr>
        <p:spPr>
          <a:xfrm>
            <a:off x="3368193" y="400860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414" name="3"/>
          <p:cNvSpPr txBox="1"/>
          <p:nvPr/>
        </p:nvSpPr>
        <p:spPr>
          <a:xfrm>
            <a:off x="5143613" y="5701462"/>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415" name="4"/>
          <p:cNvSpPr txBox="1"/>
          <p:nvPr/>
        </p:nvSpPr>
        <p:spPr>
          <a:xfrm>
            <a:off x="6862796" y="5887432"/>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416" name="5"/>
          <p:cNvSpPr txBox="1"/>
          <p:nvPr/>
        </p:nvSpPr>
        <p:spPr>
          <a:xfrm>
            <a:off x="6688621" y="2800150"/>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417" name="5"/>
          <p:cNvSpPr txBox="1"/>
          <p:nvPr/>
        </p:nvSpPr>
        <p:spPr>
          <a:xfrm>
            <a:off x="7664785" y="1983633"/>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418" name="5"/>
          <p:cNvSpPr txBox="1"/>
          <p:nvPr/>
        </p:nvSpPr>
        <p:spPr>
          <a:xfrm>
            <a:off x="8994768" y="3325411"/>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419" name="5"/>
          <p:cNvSpPr txBox="1"/>
          <p:nvPr/>
        </p:nvSpPr>
        <p:spPr>
          <a:xfrm>
            <a:off x="7664785" y="471436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420" name="0"/>
          <p:cNvSpPr txBox="1"/>
          <p:nvPr/>
        </p:nvSpPr>
        <p:spPr>
          <a:xfrm>
            <a:off x="5464783" y="323926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421"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2" name="Is bridge…"/>
          <p:cNvSpPr txBox="1"/>
          <p:nvPr/>
        </p:nvSpPr>
        <p:spPr>
          <a:xfrm>
            <a:off x="5324285" y="6668549"/>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3423"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condition for a directed edge ‘e’ to have nodes that belong to a bridge is when the </a:t>
            </a:r>
            <a:r>
              <a:rPr b="1">
                <a:solidFill>
                  <a:schemeClr val="accent2">
                    <a:hueOff val="314161"/>
                    <a:lumOff val="31398"/>
                  </a:schemeClr>
                </a:solidFill>
              </a:rPr>
              <a:t>id(e.from) &lt; lowlink(e.to)</a:t>
            </a:r>
          </a:p>
        </p:txBody>
      </p:sp>
      <p:sp>
        <p:nvSpPr>
          <p:cNvPr id="3424" name="Is bridge…"/>
          <p:cNvSpPr txBox="1"/>
          <p:nvPr/>
        </p:nvSpPr>
        <p:spPr>
          <a:xfrm>
            <a:off x="1257191" y="4924329"/>
            <a:ext cx="2048751"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3425"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6"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7" name="Is bridge…"/>
          <p:cNvSpPr txBox="1"/>
          <p:nvPr/>
        </p:nvSpPr>
        <p:spPr>
          <a:xfrm>
            <a:off x="4816285" y="1864397"/>
            <a:ext cx="2048750"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342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29"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3430"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343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3"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34" name="Articulation points are related very closely to bridges. It won’t take much modification to the finding bridges algorithm to find articulation points."/>
          <p:cNvSpPr txBox="1"/>
          <p:nvPr/>
        </p:nvSpPr>
        <p:spPr>
          <a:xfrm>
            <a:off x="186653" y="3078583"/>
            <a:ext cx="12631494" cy="35964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p>
          <a:p>
            <a:pPr/>
            <a:r>
              <a:t>Articulation points are related very closely to bridges. It won’t take much modification to the finding bridges algorithm to find articulation points.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9" name="Group"/>
          <p:cNvGrpSpPr/>
          <p:nvPr/>
        </p:nvGrpSpPr>
        <p:grpSpPr>
          <a:xfrm>
            <a:off x="3810000" y="2540000"/>
            <a:ext cx="5161030" cy="3402288"/>
            <a:chOff x="0" y="0"/>
            <a:chExt cx="5161029" cy="3402287"/>
          </a:xfrm>
        </p:grpSpPr>
        <p:sp>
          <p:nvSpPr>
            <p:cNvPr id="250" name="0"/>
            <p:cNvSpPr/>
            <p:nvPr/>
          </p:nvSpPr>
          <p:spPr>
            <a:xfrm>
              <a:off x="627885" y="266140"/>
              <a:ext cx="682049" cy="682049"/>
            </a:xfrm>
            <a:prstGeom prst="ellipse">
              <a:avLst/>
            </a:prstGeom>
            <a:blipFill rotWithShape="1">
              <a:blip r:embed="rId2"/>
              <a:srcRect l="0" t="0" r="0" b="0"/>
              <a:tile tx="0" ty="0" sx="100000" sy="100000" flip="none" algn="tl"/>
            </a:blip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rmAutofit fontScale="100000" lnSpcReduction="0"/>
            </a:bodyPr>
            <a:lstStyle>
              <a:lvl1pPr>
                <a:defRPr b="1" sz="2600">
                  <a:latin typeface="Helvetica"/>
                  <a:ea typeface="Helvetica"/>
                  <a:cs typeface="Helvetica"/>
                  <a:sym typeface="Helvetica"/>
                </a:defRPr>
              </a:lvl1pPr>
            </a:lstStyle>
            <a:p>
              <a:pPr/>
              <a:r>
                <a:t>0</a:t>
              </a:r>
            </a:p>
          </p:txBody>
        </p:sp>
        <p:sp>
          <p:nvSpPr>
            <p:cNvPr id="251" name="Circle"/>
            <p:cNvSpPr/>
            <p:nvPr/>
          </p:nvSpPr>
          <p:spPr>
            <a:xfrm>
              <a:off x="0" y="1399655"/>
              <a:ext cx="682048"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2" name="Circle"/>
            <p:cNvSpPr/>
            <p:nvPr/>
          </p:nvSpPr>
          <p:spPr>
            <a:xfrm>
              <a:off x="1342018" y="1219920"/>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3" name="Circle"/>
            <p:cNvSpPr/>
            <p:nvPr/>
          </p:nvSpPr>
          <p:spPr>
            <a:xfrm>
              <a:off x="2950050"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4" name="Circle"/>
            <p:cNvSpPr/>
            <p:nvPr/>
          </p:nvSpPr>
          <p:spPr>
            <a:xfrm>
              <a:off x="1629594"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5" name="Circle"/>
            <p:cNvSpPr/>
            <p:nvPr/>
          </p:nvSpPr>
          <p:spPr>
            <a:xfrm>
              <a:off x="3714515" y="0"/>
              <a:ext cx="682049" cy="682048"/>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6" name="Circle"/>
            <p:cNvSpPr/>
            <p:nvPr/>
          </p:nvSpPr>
          <p:spPr>
            <a:xfrm>
              <a:off x="2851789" y="2720239"/>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7" name="Circle"/>
            <p:cNvSpPr/>
            <p:nvPr/>
          </p:nvSpPr>
          <p:spPr>
            <a:xfrm>
              <a:off x="3714515" y="1529035"/>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5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5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0"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1" name="Circle"/>
            <p:cNvSpPr/>
            <p:nvPr/>
          </p:nvSpPr>
          <p:spPr>
            <a:xfrm>
              <a:off x="4478981" y="764517"/>
              <a:ext cx="682049" cy="682049"/>
            </a:xfrm>
            <a:prstGeom prst="ellipse">
              <a:avLst/>
            </a:prstGeom>
            <a:blipFill rotWithShape="1">
              <a:blip r:embed="rId3"/>
              <a:srcRect l="0" t="0" r="0" b="0"/>
              <a:tile tx="0" ty="0" sx="100000" sy="100000" flip="none" algn="tl"/>
            </a:blipFill>
            <a:ln w="12700" cap="flat">
              <a:noFill/>
              <a:miter lim="400000"/>
            </a:ln>
            <a:effectLst/>
          </p:spPr>
          <p:txBody>
            <a:bodyPr wrap="square" lIns="50800" tIns="50800" rIns="50800" bIns="50800" numCol="1" anchor="ctr">
              <a:normAutofit fontScale="100000" lnSpcReduction="0"/>
            </a:bodyPr>
            <a:lstStyle/>
            <a:p>
              <a:pPr>
                <a:defRPr b="1" sz="2600">
                  <a:latin typeface="Helvetica"/>
                  <a:ea typeface="Helvetica"/>
                  <a:cs typeface="Helvetica"/>
                  <a:sym typeface="Helvetica"/>
                </a:defRPr>
              </a:pPr>
            </a:p>
          </p:txBody>
        </p:sp>
        <p:sp>
          <p:nvSpPr>
            <p:cNvPr id="26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68"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270" name="DFS traversal"/>
          <p:cNvSpPr txBox="1"/>
          <p:nvPr/>
        </p:nvSpPr>
        <p:spPr>
          <a:xfrm>
            <a:off x="2352952" y="342900"/>
            <a:ext cx="829889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6000"/>
            </a:lvl1pPr>
          </a:lstStyle>
          <a:p>
            <a:pPr/>
            <a:r>
              <a:t>DFS traversal</a:t>
            </a:r>
          </a:p>
        </p:txBody>
      </p:sp>
      <p:sp>
        <p:nvSpPr>
          <p:cNvPr id="27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72" name="Undirected edge"/>
          <p:cNvSpPr txBox="1"/>
          <p:nvPr/>
        </p:nvSpPr>
        <p:spPr>
          <a:xfrm>
            <a:off x="1506452" y="8992944"/>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Undirected edge</a:t>
            </a:r>
          </a:p>
        </p:txBody>
      </p:sp>
      <p:sp>
        <p:nvSpPr>
          <p:cNvPr id="273" name="Directed edge"/>
          <p:cNvSpPr txBox="1"/>
          <p:nvPr/>
        </p:nvSpPr>
        <p:spPr>
          <a:xfrm>
            <a:off x="7958348" y="899294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Directed edge</a:t>
            </a:r>
          </a:p>
        </p:txBody>
      </p:sp>
      <p:sp>
        <p:nvSpPr>
          <p:cNvPr id="27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6"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37" name="Simple observation about articulation points:"/>
          <p:cNvSpPr txBox="1"/>
          <p:nvPr/>
        </p:nvSpPr>
        <p:spPr>
          <a:xfrm>
            <a:off x="-141528" y="1077465"/>
            <a:ext cx="13287856" cy="2347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3000"/>
            </a:pPr>
            <a:r>
              <a:t>Simple observation about articulation points:</a:t>
            </a:r>
          </a:p>
          <a:p>
            <a:pPr>
              <a:defRPr sz="3000"/>
            </a:pPr>
          </a:p>
        </p:txBody>
      </p:sp>
      <p:sp>
        <p:nvSpPr>
          <p:cNvPr id="3438" name="On a connected component with three or more vertices if an edge (u, v) is a bridge then either u or v is an articulation point."/>
          <p:cNvSpPr txBox="1"/>
          <p:nvPr/>
        </p:nvSpPr>
        <p:spPr>
          <a:xfrm>
            <a:off x="827369" y="1883016"/>
            <a:ext cx="11350062"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On a connected component with three or more vertices if an edge (u, v) is a bridge then either u or v is an articulation point.</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0"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41" name="Simple observation about articulation points:"/>
          <p:cNvSpPr txBox="1"/>
          <p:nvPr/>
        </p:nvSpPr>
        <p:spPr>
          <a:xfrm>
            <a:off x="-141528" y="1077465"/>
            <a:ext cx="13287856" cy="2347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3000"/>
            </a:pPr>
            <a:r>
              <a:t>Simple observation about articulation points:</a:t>
            </a:r>
          </a:p>
          <a:p>
            <a:pPr>
              <a:defRPr sz="3000"/>
            </a:pPr>
          </a:p>
        </p:txBody>
      </p:sp>
      <p:sp>
        <p:nvSpPr>
          <p:cNvPr id="3442" name="On a connected component with three or more vertices if an edge (u, v) is a bridge then either u or v is an articulation point."/>
          <p:cNvSpPr txBox="1"/>
          <p:nvPr/>
        </p:nvSpPr>
        <p:spPr>
          <a:xfrm>
            <a:off x="827369" y="1883016"/>
            <a:ext cx="11350062"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On a connected component with three or more vertices if an edge (u, v) is a bridge then either u or v is an articulation point.</a:t>
            </a:r>
          </a:p>
        </p:txBody>
      </p:sp>
      <p:sp>
        <p:nvSpPr>
          <p:cNvPr id="3443" name="0"/>
          <p:cNvSpPr/>
          <p:nvPr/>
        </p:nvSpPr>
        <p:spPr>
          <a:xfrm>
            <a:off x="4251628" y="5896493"/>
            <a:ext cx="750214" cy="75021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444" name="1"/>
          <p:cNvSpPr/>
          <p:nvPr/>
        </p:nvSpPr>
        <p:spPr>
          <a:xfrm>
            <a:off x="6100545" y="5946836"/>
            <a:ext cx="750215" cy="750214"/>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445" name="2"/>
          <p:cNvSpPr/>
          <p:nvPr/>
        </p:nvSpPr>
        <p:spPr>
          <a:xfrm>
            <a:off x="7651880" y="4792395"/>
            <a:ext cx="750215" cy="75021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446" name="3"/>
          <p:cNvSpPr/>
          <p:nvPr/>
        </p:nvSpPr>
        <p:spPr>
          <a:xfrm>
            <a:off x="7675468" y="7113071"/>
            <a:ext cx="750215" cy="750214"/>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447" name="Line"/>
          <p:cNvSpPr/>
          <p:nvPr/>
        </p:nvSpPr>
        <p:spPr>
          <a:xfrm>
            <a:off x="5015240" y="6289417"/>
            <a:ext cx="1071907" cy="1"/>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p>
        </p:txBody>
      </p:sp>
      <p:sp>
        <p:nvSpPr>
          <p:cNvPr id="3448" name="Line"/>
          <p:cNvSpPr/>
          <p:nvPr/>
        </p:nvSpPr>
        <p:spPr>
          <a:xfrm>
            <a:off x="6793393" y="6546151"/>
            <a:ext cx="927017" cy="7209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49" name="Line"/>
          <p:cNvSpPr/>
          <p:nvPr/>
        </p:nvSpPr>
        <p:spPr>
          <a:xfrm flipV="1">
            <a:off x="6826042" y="5418430"/>
            <a:ext cx="917342" cy="7239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0" name="Line"/>
          <p:cNvSpPr/>
          <p:nvPr/>
        </p:nvSpPr>
        <p:spPr>
          <a:xfrm flipV="1">
            <a:off x="8050575" y="5551593"/>
            <a:ext cx="6266" cy="15672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51" name="Line"/>
          <p:cNvSpPr/>
          <p:nvPr/>
        </p:nvSpPr>
        <p:spPr>
          <a:xfrm flipV="1">
            <a:off x="5525636" y="6645048"/>
            <a:ext cx="1" cy="850901"/>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2" name="Bridge"/>
          <p:cNvSpPr txBox="1"/>
          <p:nvPr/>
        </p:nvSpPr>
        <p:spPr>
          <a:xfrm>
            <a:off x="4642713" y="7684651"/>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Bridge</a:t>
            </a:r>
          </a:p>
        </p:txBody>
      </p:sp>
      <p:sp>
        <p:nvSpPr>
          <p:cNvPr id="3453" name="Line"/>
          <p:cNvSpPr/>
          <p:nvPr/>
        </p:nvSpPr>
        <p:spPr>
          <a:xfrm>
            <a:off x="6229480" y="5044702"/>
            <a:ext cx="201558" cy="81743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4" name="Articulation…"/>
          <p:cNvSpPr txBox="1"/>
          <p:nvPr/>
        </p:nvSpPr>
        <p:spPr>
          <a:xfrm>
            <a:off x="3983221" y="3840161"/>
            <a:ext cx="369265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Articulation</a:t>
            </a:r>
          </a:p>
          <a:p>
            <a:pPr/>
            <a:r>
              <a:t>point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6"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57" name="However, this condition alone is not sufficient to capture all articulation points. There exist cases where there is an articulation point without a bridge:"/>
          <p:cNvSpPr txBox="1"/>
          <p:nvPr/>
        </p:nvSpPr>
        <p:spPr>
          <a:xfrm>
            <a:off x="400651" y="1112331"/>
            <a:ext cx="12415789" cy="2347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3000"/>
            </a:lvl1pPr>
          </a:lstStyle>
          <a:p>
            <a:pPr/>
            <a:r>
              <a:t>However, this condition alone is not sufficient to capture all articulation points. There exist cases where there is an articulation point without a bridge:</a:t>
            </a:r>
          </a:p>
        </p:txBody>
      </p:sp>
      <p:sp>
        <p:nvSpPr>
          <p:cNvPr id="3458" name="0"/>
          <p:cNvSpPr/>
          <p:nvPr/>
        </p:nvSpPr>
        <p:spPr>
          <a:xfrm>
            <a:off x="4123061" y="3585166"/>
            <a:ext cx="754200" cy="7542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459" name="1"/>
          <p:cNvSpPr/>
          <p:nvPr/>
        </p:nvSpPr>
        <p:spPr>
          <a:xfrm>
            <a:off x="4123061" y="5414234"/>
            <a:ext cx="754200" cy="7542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460" name="2"/>
          <p:cNvSpPr/>
          <p:nvPr/>
        </p:nvSpPr>
        <p:spPr>
          <a:xfrm>
            <a:off x="6125300" y="4537743"/>
            <a:ext cx="754200" cy="75419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461" name="3"/>
          <p:cNvSpPr/>
          <p:nvPr/>
        </p:nvSpPr>
        <p:spPr>
          <a:xfrm>
            <a:off x="8127539" y="3585166"/>
            <a:ext cx="754200" cy="7542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462" name="4"/>
          <p:cNvSpPr/>
          <p:nvPr/>
        </p:nvSpPr>
        <p:spPr>
          <a:xfrm>
            <a:off x="8127539" y="5414234"/>
            <a:ext cx="754200" cy="754200"/>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463" name="Line"/>
          <p:cNvSpPr/>
          <p:nvPr/>
        </p:nvSpPr>
        <p:spPr>
          <a:xfrm flipV="1">
            <a:off x="4500161" y="4335575"/>
            <a:ext cx="1" cy="10824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4" name="Line"/>
          <p:cNvSpPr/>
          <p:nvPr/>
        </p:nvSpPr>
        <p:spPr>
          <a:xfrm flipH="1" flipV="1">
            <a:off x="6856218" y="5052273"/>
            <a:ext cx="1286003" cy="6576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5" name="Line"/>
          <p:cNvSpPr/>
          <p:nvPr/>
        </p:nvSpPr>
        <p:spPr>
          <a:xfrm flipH="1" flipV="1">
            <a:off x="4860306" y="4106023"/>
            <a:ext cx="1286003" cy="6576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6" name="There are no bridges but node 2 is an articulation point since its removal would cause the graph to split into two components."/>
          <p:cNvSpPr txBox="1"/>
          <p:nvPr/>
        </p:nvSpPr>
        <p:spPr>
          <a:xfrm>
            <a:off x="251953" y="7338466"/>
            <a:ext cx="12500894"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There are no bridges but node 2 is an articulation point since its removal would cause the graph to split into two components.</a:t>
            </a:r>
          </a:p>
        </p:txBody>
      </p:sp>
      <p:sp>
        <p:nvSpPr>
          <p:cNvPr id="3467" name="Line"/>
          <p:cNvSpPr/>
          <p:nvPr/>
        </p:nvSpPr>
        <p:spPr>
          <a:xfrm flipV="1">
            <a:off x="4863040" y="5111611"/>
            <a:ext cx="1304292" cy="5749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8" name="Line"/>
          <p:cNvSpPr/>
          <p:nvPr/>
        </p:nvSpPr>
        <p:spPr>
          <a:xfrm flipH="1">
            <a:off x="6855281" y="4169816"/>
            <a:ext cx="1343682" cy="5974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69" name="Line"/>
          <p:cNvSpPr/>
          <p:nvPr/>
        </p:nvSpPr>
        <p:spPr>
          <a:xfrm flipV="1">
            <a:off x="8504638" y="4335575"/>
            <a:ext cx="1" cy="10824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1"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72"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473" name="Circle"/>
          <p:cNvSpPr/>
          <p:nvPr/>
        </p:nvSpPr>
        <p:spPr>
          <a:xfrm>
            <a:off x="5276217" y="2806846"/>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74" name="Circle"/>
          <p:cNvSpPr/>
          <p:nvPr/>
        </p:nvSpPr>
        <p:spPr>
          <a:xfrm>
            <a:off x="7926284" y="2806846"/>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75" name="Circle"/>
          <p:cNvSpPr/>
          <p:nvPr/>
        </p:nvSpPr>
        <p:spPr>
          <a:xfrm>
            <a:off x="9052351" y="4649182"/>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76" name="Circle"/>
          <p:cNvSpPr/>
          <p:nvPr/>
        </p:nvSpPr>
        <p:spPr>
          <a:xfrm>
            <a:off x="7926284" y="6503382"/>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77" name="Circle"/>
          <p:cNvSpPr/>
          <p:nvPr/>
        </p:nvSpPr>
        <p:spPr>
          <a:xfrm>
            <a:off x="5276217" y="6503382"/>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78"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9"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0"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1"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2"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3"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4"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5"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86"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7"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8"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89"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49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49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4"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49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496"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497" name="Circle"/>
          <p:cNvSpPr/>
          <p:nvPr/>
        </p:nvSpPr>
        <p:spPr>
          <a:xfrm>
            <a:off x="7926284" y="2806846"/>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98" name="Circle"/>
          <p:cNvSpPr/>
          <p:nvPr/>
        </p:nvSpPr>
        <p:spPr>
          <a:xfrm>
            <a:off x="9052351" y="46491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499" name="Circle"/>
          <p:cNvSpPr/>
          <p:nvPr/>
        </p:nvSpPr>
        <p:spPr>
          <a:xfrm>
            <a:off x="7926284" y="65033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00"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0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0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0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2"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13"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14" name="Line"/>
          <p:cNvSpPr/>
          <p:nvPr/>
        </p:nvSpPr>
        <p:spPr>
          <a:xfrm flipH="1" flipV="1">
            <a:off x="4256405" y="54720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5"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16"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8"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519"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520"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521" name="Circle"/>
          <p:cNvSpPr/>
          <p:nvPr/>
        </p:nvSpPr>
        <p:spPr>
          <a:xfrm>
            <a:off x="7926284" y="2806846"/>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22" name="Circle"/>
          <p:cNvSpPr/>
          <p:nvPr/>
        </p:nvSpPr>
        <p:spPr>
          <a:xfrm>
            <a:off x="9052351" y="4649182"/>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23" name="2"/>
          <p:cNvSpPr/>
          <p:nvPr/>
        </p:nvSpPr>
        <p:spPr>
          <a:xfrm>
            <a:off x="7926284" y="6503382"/>
            <a:ext cx="800101" cy="800101"/>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524" name="Circle"/>
          <p:cNvSpPr/>
          <p:nvPr/>
        </p:nvSpPr>
        <p:spPr>
          <a:xfrm>
            <a:off x="5276217" y="6503382"/>
            <a:ext cx="800101" cy="800101"/>
          </a:xfrm>
          <a:prstGeom prst="ellipse">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25"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6"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7"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28"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29"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30"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31"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32"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33"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4"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5"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36"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37"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38"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539"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0"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41"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3"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544"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545"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546"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547" name="Circle"/>
          <p:cNvSpPr/>
          <p:nvPr/>
        </p:nvSpPr>
        <p:spPr>
          <a:xfrm>
            <a:off x="9052351" y="46491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48"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549"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50"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1"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2"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3"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4"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5"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6"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7"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58"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59"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0"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1"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62"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63"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564" name="3"/>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565"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6"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67"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9"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570"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571"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572"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573"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574"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575"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3576"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7"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78"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79"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0"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1"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2"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3"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584"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5"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6"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87"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588"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589"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590" name="3"/>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591" name="4"/>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59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3"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594"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6"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597"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598"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599"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600"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601"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602"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603"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4"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5"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6"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07"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8"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9"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0"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1"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2"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3"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14"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15"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16"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17" name="3"/>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18" name="4"/>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19" name="5"/>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a:t>
            </a:r>
          </a:p>
        </p:txBody>
      </p:sp>
      <p:sp>
        <p:nvSpPr>
          <p:cNvPr id="362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2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4" name="Articulation points"/>
          <p:cNvSpPr txBox="1"/>
          <p:nvPr/>
        </p:nvSpPr>
        <p:spPr>
          <a:xfrm>
            <a:off x="981857" y="82549"/>
            <a:ext cx="11041086" cy="85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5100"/>
            </a:lvl1pPr>
          </a:lstStyle>
          <a:p>
            <a:pPr/>
            <a:r>
              <a:t>Articulation points</a:t>
            </a:r>
          </a:p>
        </p:txBody>
      </p:sp>
      <p:sp>
        <p:nvSpPr>
          <p:cNvPr id="362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0</a:t>
            </a:r>
          </a:p>
        </p:txBody>
      </p:sp>
      <p:sp>
        <p:nvSpPr>
          <p:cNvPr id="3626"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1</a:t>
            </a:r>
          </a:p>
        </p:txBody>
      </p:sp>
      <p:sp>
        <p:nvSpPr>
          <p:cNvPr id="3627"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3</a:t>
            </a:r>
          </a:p>
        </p:txBody>
      </p:sp>
      <p:sp>
        <p:nvSpPr>
          <p:cNvPr id="3628"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4</a:t>
            </a:r>
          </a:p>
        </p:txBody>
      </p:sp>
      <p:sp>
        <p:nvSpPr>
          <p:cNvPr id="3629"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2</a:t>
            </a:r>
          </a:p>
        </p:txBody>
      </p:sp>
      <p:sp>
        <p:nvSpPr>
          <p:cNvPr id="3630"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2600">
                <a:latin typeface="Helvetica"/>
                <a:ea typeface="Helvetica"/>
                <a:cs typeface="Helvetica"/>
                <a:sym typeface="Helvetica"/>
              </a:defRPr>
            </a:lvl1pPr>
          </a:lstStyle>
          <a:p>
            <a:pPr/>
            <a:r>
              <a:t>5</a:t>
            </a:r>
          </a:p>
        </p:txBody>
      </p:sp>
      <p:sp>
        <p:nvSpPr>
          <p:cNvPr id="363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3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2" name="0"/>
          <p:cNvSpPr txBox="1"/>
          <p:nvPr/>
        </p:nvSpPr>
        <p:spPr>
          <a:xfrm>
            <a:off x="3676717" y="3990974"/>
            <a:ext cx="38955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43" name="1"/>
          <p:cNvSpPr txBox="1"/>
          <p:nvPr/>
        </p:nvSpPr>
        <p:spPr>
          <a:xfrm>
            <a:off x="5481488" y="2212974"/>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3644" name="2"/>
          <p:cNvSpPr txBox="1"/>
          <p:nvPr/>
        </p:nvSpPr>
        <p:spPr>
          <a:xfrm>
            <a:off x="8127441"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a:t>
            </a:r>
          </a:p>
        </p:txBody>
      </p:sp>
      <p:sp>
        <p:nvSpPr>
          <p:cNvPr id="3645" name="3"/>
          <p:cNvSpPr txBox="1"/>
          <p:nvPr/>
        </p:nvSpPr>
        <p:spPr>
          <a:xfrm>
            <a:off x="8131555" y="2272728"/>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a:t>
            </a:r>
          </a:p>
        </p:txBody>
      </p:sp>
      <p:sp>
        <p:nvSpPr>
          <p:cNvPr id="3646" name="4"/>
          <p:cNvSpPr txBox="1"/>
          <p:nvPr/>
        </p:nvSpPr>
        <p:spPr>
          <a:xfrm>
            <a:off x="9257622" y="54731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a:t>
            </a:r>
          </a:p>
        </p:txBody>
      </p:sp>
      <p:sp>
        <p:nvSpPr>
          <p:cNvPr id="3647" name="0"/>
          <p:cNvSpPr txBox="1"/>
          <p:nvPr/>
        </p:nvSpPr>
        <p:spPr>
          <a:xfrm>
            <a:off x="5481488" y="7333427"/>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0</a:t>
            </a:r>
          </a:p>
        </p:txBody>
      </p:sp>
      <p:sp>
        <p:nvSpPr>
          <p:cNvPr id="3648"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49"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3650"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