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There are many different types of graphs in graph theory and it’s important to be able to recognize what type of graph you’re working with.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This graph in the slide could represent the number of hours it takes to drive between certain cities. Note that the physical length of the line on the slide has no true meaning because we don’t know the physical terrain between any two cities, so perhaps it’s really hilly between cities E and F and that’s why it takes 11 hours.</a:t>
            </a:r>
          </a:p>
          <a:p>
            <a:pPr/>
          </a:p>
          <a:p>
            <a:pPr/>
            <a:r>
              <a:t>Weights can also arise on digraphs.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ph type="sldImg"/>
          </p:nvPr>
        </p:nvSpPr>
        <p:spPr>
          <a:prstGeom prst="rect">
            <a:avLst/>
          </a:prstGeom>
        </p:spPr>
        <p:txBody>
          <a:bodyPr/>
          <a:lstStyle/>
          <a:p>
            <a:pPr/>
          </a:p>
        </p:txBody>
      </p:sp>
      <p:sp>
        <p:nvSpPr>
          <p:cNvPr id="585" name="Shape 585"/>
          <p:cNvSpPr/>
          <p:nvPr>
            <p:ph type="body" sz="quarter" idx="1"/>
          </p:nvPr>
        </p:nvSpPr>
        <p:spPr>
          <a:prstGeom prst="rect">
            <a:avLst/>
          </a:prstGeom>
        </p:spPr>
        <p:txBody>
          <a:bodyPr/>
          <a:lstStyle/>
          <a:p>
            <a:pPr/>
            <a:r>
              <a:t>There are many different types of graphs in graph theory and it’s important to be able to recognize what type of graph you’re working with.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17"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lvl1pPr>
              <a:defRPr b="0"/>
            </a:lvl1p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19500"/>
            <a:ext cx="10464800" cy="1685479"/>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165100"/>
            <a:ext cx="11099800" cy="12592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Graph Theory…"/>
          <p:cNvSpPr txBox="1"/>
          <p:nvPr>
            <p:ph type="ctrTitle"/>
          </p:nvPr>
        </p:nvSpPr>
        <p:spPr>
          <a:xfrm>
            <a:off x="499397" y="1405847"/>
            <a:ext cx="11622323" cy="4194853"/>
          </a:xfrm>
          <a:prstGeom prst="rect">
            <a:avLst/>
          </a:prstGeom>
        </p:spPr>
        <p:txBody>
          <a:bodyPr/>
          <a:lstStyle/>
          <a:p>
            <a:pPr defTabSz="484886">
              <a:defRPr sz="9379"/>
            </a:pPr>
            <a:r>
              <a:t>Graph Theory </a:t>
            </a:r>
          </a:p>
          <a:p>
            <a:pPr defTabSz="484886">
              <a:defRPr sz="9379"/>
            </a:pPr>
            <a:r>
              <a:t>Intro &amp; Overview</a:t>
            </a:r>
          </a:p>
        </p:txBody>
      </p:sp>
      <p:sp>
        <p:nvSpPr>
          <p:cNvPr id="128" name="William Fiset"/>
          <p:cNvSpPr txBox="1"/>
          <p:nvPr>
            <p:ph type="subTitle" sz="quarter" idx="1"/>
          </p:nvPr>
        </p:nvSpPr>
        <p:spPr>
          <a:xfrm>
            <a:off x="1270000" y="7617664"/>
            <a:ext cx="10464800" cy="834878"/>
          </a:xfrm>
          <a:prstGeom prst="rect">
            <a:avLst/>
          </a:prstGeom>
        </p:spPr>
        <p:txBody>
          <a:bodyPr/>
          <a:lstStyle>
            <a:lvl1pPr>
              <a:defRPr b="1" sz="4800"/>
            </a:lvl1pPr>
          </a:lstStyle>
          <a:p>
            <a:pPr/>
            <a:r>
              <a:t>William Fiset</a:t>
            </a:r>
          </a:p>
        </p:txBody>
      </p:sp>
      <p:sp>
        <p:nvSpPr>
          <p:cNvPr id="129" name="Line"/>
          <p:cNvSpPr/>
          <p:nvPr/>
        </p:nvSpPr>
        <p:spPr>
          <a:xfrm flipH="1">
            <a:off x="2211233" y="7431239"/>
            <a:ext cx="74140" cy="310235"/>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30" name="Line"/>
          <p:cNvSpPr/>
          <p:nvPr/>
        </p:nvSpPr>
        <p:spPr>
          <a:xfrm>
            <a:off x="2247717" y="8020852"/>
            <a:ext cx="331655" cy="539949"/>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31" name="Circle"/>
          <p:cNvSpPr/>
          <p:nvPr/>
        </p:nvSpPr>
        <p:spPr>
          <a:xfrm rot="806422">
            <a:off x="1473218" y="6909024"/>
            <a:ext cx="375106" cy="375106"/>
          </a:xfrm>
          <a:prstGeom prst="ellipse">
            <a:avLst/>
          </a:prstGeom>
          <a:solidFill>
            <a:srgbClr val="FFFFFF">
              <a:alpha val="92844"/>
            </a:srgbClr>
          </a:solid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2" name="Circle"/>
          <p:cNvSpPr/>
          <p:nvPr/>
        </p:nvSpPr>
        <p:spPr>
          <a:xfrm rot="806422">
            <a:off x="1318839" y="7555018"/>
            <a:ext cx="375106" cy="375106"/>
          </a:xfrm>
          <a:prstGeom prst="ellipse">
            <a:avLst/>
          </a:prstGeom>
          <a:blipFill>
            <a:blip r:embed="rId2">
              <a:alphaModFix amt="92844"/>
            </a:blip>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3" name="Circle"/>
          <p:cNvSpPr/>
          <p:nvPr/>
        </p:nvSpPr>
        <p:spPr>
          <a:xfrm rot="806422">
            <a:off x="2139732" y="7068306"/>
            <a:ext cx="375106" cy="375106"/>
          </a:xfrm>
          <a:prstGeom prst="ellipse">
            <a:avLst/>
          </a:prstGeom>
          <a:blipFill>
            <a:blip r:embed="rId2">
              <a:alphaModFix amt="92844"/>
            </a:blip>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4" name="Circle"/>
          <p:cNvSpPr/>
          <p:nvPr/>
        </p:nvSpPr>
        <p:spPr>
          <a:xfrm rot="806422">
            <a:off x="1985354" y="7714300"/>
            <a:ext cx="375106" cy="375106"/>
          </a:xfrm>
          <a:prstGeom prst="ellipse">
            <a:avLst/>
          </a:prstGeom>
          <a:solidFill>
            <a:srgbClr val="FFFFFF">
              <a:alpha val="92844"/>
            </a:srgbClr>
          </a:solid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5" name="Circle"/>
          <p:cNvSpPr/>
          <p:nvPr/>
        </p:nvSpPr>
        <p:spPr>
          <a:xfrm rot="806422">
            <a:off x="2934035" y="6549040"/>
            <a:ext cx="375106" cy="375106"/>
          </a:xfrm>
          <a:prstGeom prst="ellipse">
            <a:avLst/>
          </a:prstGeom>
          <a:solidFill>
            <a:srgbClr val="FFFFFF">
              <a:alpha val="92844"/>
            </a:srgbClr>
          </a:solid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6" name="Circle"/>
          <p:cNvSpPr/>
          <p:nvPr/>
        </p:nvSpPr>
        <p:spPr>
          <a:xfrm rot="806422">
            <a:off x="495804" y="8050692"/>
            <a:ext cx="375106" cy="375106"/>
          </a:xfrm>
          <a:prstGeom prst="ellipse">
            <a:avLst/>
          </a:prstGeom>
          <a:solidFill>
            <a:srgbClr val="FFFFFF">
              <a:alpha val="92844"/>
            </a:srgbClr>
          </a:solid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7" name="Circle"/>
          <p:cNvSpPr/>
          <p:nvPr/>
        </p:nvSpPr>
        <p:spPr>
          <a:xfrm rot="806422">
            <a:off x="2462835" y="8520769"/>
            <a:ext cx="375106" cy="375106"/>
          </a:xfrm>
          <a:prstGeom prst="ellipse">
            <a:avLst/>
          </a:prstGeom>
          <a:blipFill>
            <a:blip r:embed="rId2">
              <a:alphaModFix amt="92844"/>
            </a:blip>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8" name="Circle"/>
          <p:cNvSpPr/>
          <p:nvPr/>
        </p:nvSpPr>
        <p:spPr>
          <a:xfrm rot="806422">
            <a:off x="967005" y="6078963"/>
            <a:ext cx="375106" cy="375106"/>
          </a:xfrm>
          <a:prstGeom prst="ellipse">
            <a:avLst/>
          </a:prstGeom>
          <a:blipFill>
            <a:blip r:embed="rId2">
              <a:alphaModFix amt="92844"/>
            </a:blip>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39" name="Line"/>
          <p:cNvSpPr/>
          <p:nvPr/>
        </p:nvSpPr>
        <p:spPr>
          <a:xfrm flipV="1">
            <a:off x="2482353" y="6849523"/>
            <a:ext cx="479073" cy="302079"/>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0" name="Line"/>
          <p:cNvSpPr/>
          <p:nvPr/>
        </p:nvSpPr>
        <p:spPr>
          <a:xfrm>
            <a:off x="1346344" y="6308891"/>
            <a:ext cx="1585021" cy="378787"/>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1" name="Line"/>
          <p:cNvSpPr/>
          <p:nvPr/>
        </p:nvSpPr>
        <p:spPr>
          <a:xfrm flipH="1">
            <a:off x="2693738" y="6920271"/>
            <a:ext cx="383956" cy="1600540"/>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2" name="Line"/>
          <p:cNvSpPr/>
          <p:nvPr/>
        </p:nvSpPr>
        <p:spPr>
          <a:xfrm flipH="1">
            <a:off x="719053" y="6448993"/>
            <a:ext cx="382574" cy="1600870"/>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3" name="Line"/>
          <p:cNvSpPr/>
          <p:nvPr/>
        </p:nvSpPr>
        <p:spPr>
          <a:xfrm>
            <a:off x="874362" y="8283890"/>
            <a:ext cx="1585021" cy="378787"/>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4" name="Line"/>
          <p:cNvSpPr/>
          <p:nvPr/>
        </p:nvSpPr>
        <p:spPr>
          <a:xfrm flipV="1">
            <a:off x="857972" y="7840004"/>
            <a:ext cx="479073" cy="302078"/>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5" name="Line"/>
          <p:cNvSpPr/>
          <p:nvPr/>
        </p:nvSpPr>
        <p:spPr>
          <a:xfrm>
            <a:off x="1256612" y="6420048"/>
            <a:ext cx="331655" cy="539949"/>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6" name="Line"/>
          <p:cNvSpPr/>
          <p:nvPr/>
        </p:nvSpPr>
        <p:spPr>
          <a:xfrm>
            <a:off x="1686366" y="7785580"/>
            <a:ext cx="364833" cy="87188"/>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7" name="Line"/>
          <p:cNvSpPr/>
          <p:nvPr/>
        </p:nvSpPr>
        <p:spPr>
          <a:xfrm>
            <a:off x="1776738" y="7119782"/>
            <a:ext cx="364833" cy="87188"/>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sp>
        <p:nvSpPr>
          <p:cNvPr id="148" name="Line"/>
          <p:cNvSpPr/>
          <p:nvPr/>
        </p:nvSpPr>
        <p:spPr>
          <a:xfrm flipH="1">
            <a:off x="1549613" y="7248807"/>
            <a:ext cx="74141" cy="310236"/>
          </a:xfrm>
          <a:prstGeom prst="line">
            <a:avLst/>
          </a:prstGeom>
          <a:ln w="38100">
            <a:solidFill>
              <a:srgbClr val="FFFFFF">
                <a:alpha val="92844"/>
              </a:srgbClr>
            </a:solidFill>
            <a:miter lim="400000"/>
          </a:ln>
        </p:spPr>
        <p:txBody>
          <a:bodyPr lIns="50800" tIns="50800" rIns="50800" bIns="50800" anchor="ctr"/>
          <a:lstStyle/>
          <a:p>
            <a:pPr>
              <a:defRPr sz="2600">
                <a:latin typeface="+mn-lt"/>
                <a:ea typeface="+mn-ea"/>
                <a:cs typeface="+mn-cs"/>
                <a:sym typeface="Helvetica Light"/>
              </a:defRPr>
            </a:pPr>
          </a:p>
        </p:txBody>
      </p:sp>
      <p:grpSp>
        <p:nvGrpSpPr>
          <p:cNvPr id="160" name="Group"/>
          <p:cNvGrpSpPr/>
          <p:nvPr/>
        </p:nvGrpSpPr>
        <p:grpSpPr>
          <a:xfrm>
            <a:off x="9710050" y="227165"/>
            <a:ext cx="2411670" cy="2304686"/>
            <a:chOff x="0" y="0"/>
            <a:chExt cx="2411669" cy="2304684"/>
          </a:xfrm>
        </p:grpSpPr>
        <p:sp>
          <p:nvSpPr>
            <p:cNvPr id="149" name="Oval"/>
            <p:cNvSpPr/>
            <p:nvPr/>
          </p:nvSpPr>
          <p:spPr>
            <a:xfrm>
              <a:off x="1267204" y="0"/>
              <a:ext cx="484017" cy="45178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50" name="Oval"/>
            <p:cNvSpPr/>
            <p:nvPr/>
          </p:nvSpPr>
          <p:spPr>
            <a:xfrm>
              <a:off x="500497" y="911213"/>
              <a:ext cx="484016" cy="45178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51" name="Oval"/>
            <p:cNvSpPr/>
            <p:nvPr/>
          </p:nvSpPr>
          <p:spPr>
            <a:xfrm>
              <a:off x="1927653" y="914215"/>
              <a:ext cx="484017" cy="45178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52" name="Oval"/>
            <p:cNvSpPr/>
            <p:nvPr/>
          </p:nvSpPr>
          <p:spPr>
            <a:xfrm>
              <a:off x="0" y="1849895"/>
              <a:ext cx="484016" cy="45178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53" name="Oval"/>
            <p:cNvSpPr/>
            <p:nvPr/>
          </p:nvSpPr>
          <p:spPr>
            <a:xfrm>
              <a:off x="926153" y="1849895"/>
              <a:ext cx="484017" cy="45178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54" name="Oval"/>
            <p:cNvSpPr/>
            <p:nvPr/>
          </p:nvSpPr>
          <p:spPr>
            <a:xfrm>
              <a:off x="1927653" y="1852897"/>
              <a:ext cx="484017" cy="45178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55" name="Line"/>
            <p:cNvSpPr/>
            <p:nvPr/>
          </p:nvSpPr>
          <p:spPr>
            <a:xfrm flipH="1">
              <a:off x="340566" y="1319546"/>
              <a:ext cx="265013" cy="53808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6" name="Line"/>
            <p:cNvSpPr/>
            <p:nvPr/>
          </p:nvSpPr>
          <p:spPr>
            <a:xfrm>
              <a:off x="844133" y="1341376"/>
              <a:ext cx="248020" cy="51288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 name="Line"/>
            <p:cNvSpPr/>
            <p:nvPr/>
          </p:nvSpPr>
          <p:spPr>
            <a:xfrm>
              <a:off x="1655248" y="429546"/>
              <a:ext cx="401758" cy="52099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8" name="Line"/>
            <p:cNvSpPr/>
            <p:nvPr/>
          </p:nvSpPr>
          <p:spPr>
            <a:xfrm flipH="1">
              <a:off x="882869" y="403110"/>
              <a:ext cx="464722" cy="555756"/>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9" name="Line"/>
            <p:cNvSpPr/>
            <p:nvPr/>
          </p:nvSpPr>
          <p:spPr>
            <a:xfrm>
              <a:off x="2161766" y="1361843"/>
              <a:ext cx="1" cy="501219"/>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Weighted Graphs"/>
          <p:cNvSpPr txBox="1"/>
          <p:nvPr>
            <p:ph type="title"/>
          </p:nvPr>
        </p:nvSpPr>
        <p:spPr>
          <a:xfrm>
            <a:off x="91783" y="46174"/>
            <a:ext cx="12821234" cy="1167204"/>
          </a:xfrm>
          <a:prstGeom prst="rect">
            <a:avLst/>
          </a:prstGeom>
        </p:spPr>
        <p:txBody>
          <a:bodyPr/>
          <a:lstStyle>
            <a:lvl1pPr defTabSz="525779">
              <a:defRPr b="1" sz="7200"/>
            </a:lvl1pPr>
          </a:lstStyle>
          <a:p>
            <a:pPr/>
            <a:r>
              <a:t>Weighted Graphs</a:t>
            </a:r>
          </a:p>
        </p:txBody>
      </p:sp>
      <p:sp>
        <p:nvSpPr>
          <p:cNvPr id="284" name="Many graphs can have edges that contain a certain weight to represent an arbitrary value such as cost, distance, quantity, etc…"/>
          <p:cNvSpPr txBox="1"/>
          <p:nvPr/>
        </p:nvSpPr>
        <p:spPr>
          <a:xfrm>
            <a:off x="-30743" y="1322337"/>
            <a:ext cx="13051409"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Many graphs can have edges that contain a certain weight to represent an arbitrary value such as cost, distance, quantity, etc…</a:t>
            </a:r>
          </a:p>
        </p:txBody>
      </p:sp>
      <p:grpSp>
        <p:nvGrpSpPr>
          <p:cNvPr id="310" name="Group"/>
          <p:cNvGrpSpPr/>
          <p:nvPr/>
        </p:nvGrpSpPr>
        <p:grpSpPr>
          <a:xfrm>
            <a:off x="3205630" y="3345452"/>
            <a:ext cx="6593540" cy="3825980"/>
            <a:chOff x="0" y="0"/>
            <a:chExt cx="6593538" cy="3825978"/>
          </a:xfrm>
        </p:grpSpPr>
        <p:grpSp>
          <p:nvGrpSpPr>
            <p:cNvPr id="300" name="Group"/>
            <p:cNvGrpSpPr/>
            <p:nvPr/>
          </p:nvGrpSpPr>
          <p:grpSpPr>
            <a:xfrm>
              <a:off x="0" y="0"/>
              <a:ext cx="6578662" cy="3824344"/>
              <a:chOff x="0" y="0"/>
              <a:chExt cx="6578661" cy="3824343"/>
            </a:xfrm>
          </p:grpSpPr>
          <p:sp>
            <p:nvSpPr>
              <p:cNvPr id="285" name="B"/>
              <p:cNvSpPr/>
              <p:nvPr/>
            </p:nvSpPr>
            <p:spPr>
              <a:xfrm>
                <a:off x="1359037" y="0"/>
                <a:ext cx="843208" cy="843207"/>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B</a:t>
                </a:r>
              </a:p>
            </p:txBody>
          </p:sp>
          <p:sp>
            <p:nvSpPr>
              <p:cNvPr id="286" name="A"/>
              <p:cNvSpPr/>
              <p:nvPr/>
            </p:nvSpPr>
            <p:spPr>
              <a:xfrm>
                <a:off x="0" y="2049414"/>
                <a:ext cx="843207" cy="843207"/>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A</a:t>
                </a:r>
              </a:p>
            </p:txBody>
          </p:sp>
          <p:sp>
            <p:nvSpPr>
              <p:cNvPr id="287" name="C"/>
              <p:cNvSpPr/>
              <p:nvPr/>
            </p:nvSpPr>
            <p:spPr>
              <a:xfrm>
                <a:off x="2606463" y="2981137"/>
                <a:ext cx="843208" cy="843207"/>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C</a:t>
                </a:r>
              </a:p>
            </p:txBody>
          </p:sp>
          <p:sp>
            <p:nvSpPr>
              <p:cNvPr id="288" name="D"/>
              <p:cNvSpPr/>
              <p:nvPr/>
            </p:nvSpPr>
            <p:spPr>
              <a:xfrm>
                <a:off x="3476482" y="961637"/>
                <a:ext cx="843208" cy="843207"/>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D</a:t>
                </a:r>
              </a:p>
            </p:txBody>
          </p:sp>
          <p:sp>
            <p:nvSpPr>
              <p:cNvPr id="289" name="E"/>
              <p:cNvSpPr/>
              <p:nvPr/>
            </p:nvSpPr>
            <p:spPr>
              <a:xfrm>
                <a:off x="5219254" y="2574675"/>
                <a:ext cx="843207" cy="84320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E</a:t>
                </a:r>
              </a:p>
            </p:txBody>
          </p:sp>
          <p:sp>
            <p:nvSpPr>
              <p:cNvPr id="290" name="F"/>
              <p:cNvSpPr/>
              <p:nvPr/>
            </p:nvSpPr>
            <p:spPr>
              <a:xfrm>
                <a:off x="5735454" y="177769"/>
                <a:ext cx="843208" cy="84320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F</a:t>
                </a:r>
              </a:p>
            </p:txBody>
          </p:sp>
          <p:sp>
            <p:nvSpPr>
              <p:cNvPr id="291" name="Line"/>
              <p:cNvSpPr/>
              <p:nvPr/>
            </p:nvSpPr>
            <p:spPr>
              <a:xfrm flipV="1">
                <a:off x="689612" y="794203"/>
                <a:ext cx="887711" cy="134855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2" name="Line"/>
              <p:cNvSpPr/>
              <p:nvPr/>
            </p:nvSpPr>
            <p:spPr>
              <a:xfrm>
                <a:off x="798737" y="2670977"/>
                <a:ext cx="1807271" cy="5878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 name="Line"/>
              <p:cNvSpPr/>
              <p:nvPr/>
            </p:nvSpPr>
            <p:spPr>
              <a:xfrm>
                <a:off x="1955266" y="853080"/>
                <a:ext cx="899551" cy="215738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 name="Line"/>
              <p:cNvSpPr/>
              <p:nvPr/>
            </p:nvSpPr>
            <p:spPr>
              <a:xfrm>
                <a:off x="2164102" y="627889"/>
                <a:ext cx="1318559" cy="6215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5" name="Line"/>
              <p:cNvSpPr/>
              <p:nvPr/>
            </p:nvSpPr>
            <p:spPr>
              <a:xfrm flipV="1">
                <a:off x="3458703" y="3096603"/>
                <a:ext cx="1754890" cy="28833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6" name="Line"/>
              <p:cNvSpPr/>
              <p:nvPr/>
            </p:nvSpPr>
            <p:spPr>
              <a:xfrm flipV="1">
                <a:off x="4316929" y="724989"/>
                <a:ext cx="1418531" cy="52251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7" name="Line"/>
              <p:cNvSpPr/>
              <p:nvPr/>
            </p:nvSpPr>
            <p:spPr>
              <a:xfrm flipV="1">
                <a:off x="5711549" y="1053039"/>
                <a:ext cx="338970" cy="151048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 name="Line"/>
              <p:cNvSpPr/>
              <p:nvPr/>
            </p:nvSpPr>
            <p:spPr>
              <a:xfrm flipH="1">
                <a:off x="3235863" y="1768855"/>
                <a:ext cx="471129" cy="124906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 name="Line"/>
              <p:cNvSpPr/>
              <p:nvPr/>
            </p:nvSpPr>
            <p:spPr>
              <a:xfrm>
                <a:off x="4210845" y="1687157"/>
                <a:ext cx="1077751" cy="10562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01" name="4"/>
            <p:cNvSpPr txBox="1"/>
            <p:nvPr/>
          </p:nvSpPr>
          <p:spPr>
            <a:xfrm>
              <a:off x="2878651" y="447778"/>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4</a:t>
              </a:r>
            </a:p>
          </p:txBody>
        </p:sp>
        <p:sp>
          <p:nvSpPr>
            <p:cNvPr id="302" name="4"/>
            <p:cNvSpPr txBox="1"/>
            <p:nvPr/>
          </p:nvSpPr>
          <p:spPr>
            <a:xfrm>
              <a:off x="719651" y="1044678"/>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4</a:t>
              </a:r>
            </a:p>
          </p:txBody>
        </p:sp>
        <p:sp>
          <p:nvSpPr>
            <p:cNvPr id="303" name="8"/>
            <p:cNvSpPr txBox="1"/>
            <p:nvPr/>
          </p:nvSpPr>
          <p:spPr>
            <a:xfrm>
              <a:off x="2446851" y="1539978"/>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8</a:t>
              </a:r>
            </a:p>
          </p:txBody>
        </p:sp>
        <p:sp>
          <p:nvSpPr>
            <p:cNvPr id="304" name="2"/>
            <p:cNvSpPr txBox="1"/>
            <p:nvPr/>
          </p:nvSpPr>
          <p:spPr>
            <a:xfrm>
              <a:off x="1380051" y="2936978"/>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a:t>
              </a:r>
            </a:p>
          </p:txBody>
        </p:sp>
        <p:sp>
          <p:nvSpPr>
            <p:cNvPr id="305" name="3"/>
            <p:cNvSpPr txBox="1"/>
            <p:nvPr/>
          </p:nvSpPr>
          <p:spPr>
            <a:xfrm>
              <a:off x="3526352" y="2136878"/>
              <a:ext cx="3895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3</a:t>
              </a:r>
            </a:p>
          </p:txBody>
        </p:sp>
        <p:sp>
          <p:nvSpPr>
            <p:cNvPr id="306" name="1"/>
            <p:cNvSpPr txBox="1"/>
            <p:nvPr/>
          </p:nvSpPr>
          <p:spPr>
            <a:xfrm>
              <a:off x="4631252" y="460478"/>
              <a:ext cx="3895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1</a:t>
              </a:r>
            </a:p>
          </p:txBody>
        </p:sp>
        <p:sp>
          <p:nvSpPr>
            <p:cNvPr id="307" name="11"/>
            <p:cNvSpPr txBox="1"/>
            <p:nvPr/>
          </p:nvSpPr>
          <p:spPr>
            <a:xfrm>
              <a:off x="5928723" y="1527278"/>
              <a:ext cx="664816"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11</a:t>
              </a:r>
            </a:p>
          </p:txBody>
        </p:sp>
        <p:sp>
          <p:nvSpPr>
            <p:cNvPr id="308" name="2"/>
            <p:cNvSpPr txBox="1"/>
            <p:nvPr/>
          </p:nvSpPr>
          <p:spPr>
            <a:xfrm>
              <a:off x="4656652" y="1654278"/>
              <a:ext cx="3895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a:t>
              </a:r>
            </a:p>
          </p:txBody>
        </p:sp>
        <p:sp>
          <p:nvSpPr>
            <p:cNvPr id="309" name="9"/>
            <p:cNvSpPr txBox="1"/>
            <p:nvPr/>
          </p:nvSpPr>
          <p:spPr>
            <a:xfrm>
              <a:off x="4237552" y="3203678"/>
              <a:ext cx="3895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9</a:t>
              </a:r>
            </a:p>
          </p:txBody>
        </p:sp>
      </p:grpSp>
      <p:sp>
        <p:nvSpPr>
          <p:cNvPr id="311" name="NOTE: I will usually denote an edge of such a graph as a triplet (u, v, w) and specify whether the graph is directed or undirected."/>
          <p:cNvSpPr txBox="1"/>
          <p:nvPr/>
        </p:nvSpPr>
        <p:spPr>
          <a:xfrm>
            <a:off x="-7439" y="7808890"/>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I will usually denote an edge of such a graph as a triplet (u, v, w) and specify whether the graph is directed or undirected.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pecial Graphs"/>
          <p:cNvSpPr txBox="1"/>
          <p:nvPr>
            <p:ph type="title"/>
          </p:nvPr>
        </p:nvSpPr>
        <p:spPr>
          <a:xfrm>
            <a:off x="235157" y="1850560"/>
            <a:ext cx="12534486" cy="3903666"/>
          </a:xfrm>
          <a:prstGeom prst="rect">
            <a:avLst/>
          </a:prstGeom>
        </p:spPr>
        <p:txBody>
          <a:bodyPr/>
          <a:lstStyle>
            <a:lvl1pPr>
              <a:defRPr b="1" sz="11500"/>
            </a:lvl1pPr>
          </a:lstStyle>
          <a:p>
            <a:pPr/>
            <a:r>
              <a:t>Special Graphs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Trees!"/>
          <p:cNvSpPr txBox="1"/>
          <p:nvPr>
            <p:ph type="title"/>
          </p:nvPr>
        </p:nvSpPr>
        <p:spPr>
          <a:xfrm>
            <a:off x="482796" y="-60877"/>
            <a:ext cx="11561329" cy="1324211"/>
          </a:xfrm>
          <a:prstGeom prst="rect">
            <a:avLst/>
          </a:prstGeom>
        </p:spPr>
        <p:txBody>
          <a:bodyPr/>
          <a:lstStyle>
            <a:lvl1pPr>
              <a:defRPr b="1"/>
            </a:lvl1pPr>
          </a:lstStyle>
          <a:p>
            <a:pPr/>
            <a:r>
              <a:t>Trees!</a:t>
            </a:r>
          </a:p>
        </p:txBody>
      </p:sp>
      <p:grpSp>
        <p:nvGrpSpPr>
          <p:cNvPr id="325" name="Group"/>
          <p:cNvGrpSpPr/>
          <p:nvPr/>
        </p:nvGrpSpPr>
        <p:grpSpPr>
          <a:xfrm>
            <a:off x="1262704" y="5264625"/>
            <a:ext cx="525661" cy="3667092"/>
            <a:chOff x="0" y="0"/>
            <a:chExt cx="525660" cy="3667091"/>
          </a:xfrm>
        </p:grpSpPr>
        <p:sp>
          <p:nvSpPr>
            <p:cNvPr id="318" name="Circle"/>
            <p:cNvSpPr/>
            <p:nvPr/>
          </p:nvSpPr>
          <p:spPr>
            <a:xfrm>
              <a:off x="0" y="3141430"/>
              <a:ext cx="525661" cy="52566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19" name="Circle"/>
            <p:cNvSpPr/>
            <p:nvPr/>
          </p:nvSpPr>
          <p:spPr>
            <a:xfrm>
              <a:off x="0" y="2095154"/>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20" name="Circle"/>
            <p:cNvSpPr/>
            <p:nvPr/>
          </p:nvSpPr>
          <p:spPr>
            <a:xfrm>
              <a:off x="0" y="104887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21" name="Line"/>
            <p:cNvSpPr/>
            <p:nvPr/>
          </p:nvSpPr>
          <p:spPr>
            <a:xfrm flipH="1">
              <a:off x="262830" y="1572097"/>
              <a:ext cx="1" cy="52566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2" name="Line"/>
            <p:cNvSpPr/>
            <p:nvPr/>
          </p:nvSpPr>
          <p:spPr>
            <a:xfrm flipH="1">
              <a:off x="262830" y="2626197"/>
              <a:ext cx="1" cy="52566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3" name="Circle"/>
            <p:cNvSpPr/>
            <p:nvPr/>
          </p:nvSpPr>
          <p:spPr>
            <a:xfrm>
              <a:off x="0" y="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24" name="Line"/>
            <p:cNvSpPr/>
            <p:nvPr/>
          </p:nvSpPr>
          <p:spPr>
            <a:xfrm flipH="1">
              <a:off x="262830" y="523218"/>
              <a:ext cx="1" cy="52566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351" name="Group"/>
          <p:cNvGrpSpPr/>
          <p:nvPr/>
        </p:nvGrpSpPr>
        <p:grpSpPr>
          <a:xfrm>
            <a:off x="7457764" y="4961356"/>
            <a:ext cx="5111940" cy="3839130"/>
            <a:chOff x="0" y="0"/>
            <a:chExt cx="5111939" cy="3839128"/>
          </a:xfrm>
        </p:grpSpPr>
        <p:sp>
          <p:nvSpPr>
            <p:cNvPr id="326" name="Circle"/>
            <p:cNvSpPr/>
            <p:nvPr/>
          </p:nvSpPr>
          <p:spPr>
            <a:xfrm>
              <a:off x="431800" y="833120"/>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27" name="Circle"/>
            <p:cNvSpPr/>
            <p:nvPr/>
          </p:nvSpPr>
          <p:spPr>
            <a:xfrm>
              <a:off x="0" y="217932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28" name="Circle"/>
            <p:cNvSpPr/>
            <p:nvPr/>
          </p:nvSpPr>
          <p:spPr>
            <a:xfrm>
              <a:off x="1295400" y="164084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29" name="Circle"/>
            <p:cNvSpPr/>
            <p:nvPr/>
          </p:nvSpPr>
          <p:spPr>
            <a:xfrm>
              <a:off x="2087880" y="687271"/>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0" name="Circle"/>
            <p:cNvSpPr/>
            <p:nvPr/>
          </p:nvSpPr>
          <p:spPr>
            <a:xfrm>
              <a:off x="3561080" y="693561"/>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1" name="Circle"/>
            <p:cNvSpPr/>
            <p:nvPr/>
          </p:nvSpPr>
          <p:spPr>
            <a:xfrm>
              <a:off x="4419600" y="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2" name="Circle"/>
            <p:cNvSpPr/>
            <p:nvPr/>
          </p:nvSpPr>
          <p:spPr>
            <a:xfrm>
              <a:off x="3159760" y="2653231"/>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3" name="Circle"/>
            <p:cNvSpPr/>
            <p:nvPr/>
          </p:nvSpPr>
          <p:spPr>
            <a:xfrm>
              <a:off x="2204720" y="33134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4" name="Circle"/>
            <p:cNvSpPr/>
            <p:nvPr/>
          </p:nvSpPr>
          <p:spPr>
            <a:xfrm>
              <a:off x="4292600" y="3313468"/>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5" name="Circle"/>
            <p:cNvSpPr/>
            <p:nvPr/>
          </p:nvSpPr>
          <p:spPr>
            <a:xfrm>
              <a:off x="4586278" y="1329750"/>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6" name="Circle"/>
            <p:cNvSpPr/>
            <p:nvPr/>
          </p:nvSpPr>
          <p:spPr>
            <a:xfrm>
              <a:off x="2936240" y="164084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7" name="Line"/>
            <p:cNvSpPr/>
            <p:nvPr/>
          </p:nvSpPr>
          <p:spPr>
            <a:xfrm flipV="1">
              <a:off x="529266" y="2055181"/>
              <a:ext cx="814309" cy="31980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8" name="Line"/>
            <p:cNvSpPr/>
            <p:nvPr/>
          </p:nvSpPr>
          <p:spPr>
            <a:xfrm flipV="1">
              <a:off x="1763705" y="1163245"/>
              <a:ext cx="417950" cy="5767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 name="Line"/>
            <p:cNvSpPr/>
            <p:nvPr/>
          </p:nvSpPr>
          <p:spPr>
            <a:xfrm>
              <a:off x="2617046" y="942423"/>
              <a:ext cx="955954" cy="1178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 name="Line"/>
            <p:cNvSpPr/>
            <p:nvPr/>
          </p:nvSpPr>
          <p:spPr>
            <a:xfrm>
              <a:off x="2530686" y="1130383"/>
              <a:ext cx="514351" cy="57316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1" name="Line"/>
            <p:cNvSpPr/>
            <p:nvPr/>
          </p:nvSpPr>
          <p:spPr>
            <a:xfrm>
              <a:off x="879686" y="1298023"/>
              <a:ext cx="486728" cy="41056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2" name="Line"/>
            <p:cNvSpPr/>
            <p:nvPr/>
          </p:nvSpPr>
          <p:spPr>
            <a:xfrm>
              <a:off x="3260539" y="2159162"/>
              <a:ext cx="111126" cy="5032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3" name="Line"/>
            <p:cNvSpPr/>
            <p:nvPr/>
          </p:nvSpPr>
          <p:spPr>
            <a:xfrm>
              <a:off x="3651698" y="3058322"/>
              <a:ext cx="670244" cy="39425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4" name="Line"/>
            <p:cNvSpPr/>
            <p:nvPr/>
          </p:nvSpPr>
          <p:spPr>
            <a:xfrm flipV="1">
              <a:off x="2711899" y="3083445"/>
              <a:ext cx="492403" cy="35587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5" name="Line"/>
            <p:cNvSpPr/>
            <p:nvPr/>
          </p:nvSpPr>
          <p:spPr>
            <a:xfrm flipV="1">
              <a:off x="4047939" y="444821"/>
              <a:ext cx="439976" cy="357982"/>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6" name="Line"/>
            <p:cNvSpPr/>
            <p:nvPr/>
          </p:nvSpPr>
          <p:spPr>
            <a:xfrm>
              <a:off x="4011347" y="1132209"/>
              <a:ext cx="611148" cy="33940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7" name="Circle"/>
            <p:cNvSpPr/>
            <p:nvPr/>
          </p:nvSpPr>
          <p:spPr>
            <a:xfrm>
              <a:off x="4145280" y="2321609"/>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48" name="Line"/>
            <p:cNvSpPr/>
            <p:nvPr/>
          </p:nvSpPr>
          <p:spPr>
            <a:xfrm>
              <a:off x="3427146" y="2011049"/>
              <a:ext cx="752913" cy="44509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9" name="Circle"/>
            <p:cNvSpPr/>
            <p:nvPr/>
          </p:nvSpPr>
          <p:spPr>
            <a:xfrm>
              <a:off x="2174240" y="22593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0" name="Line"/>
            <p:cNvSpPr/>
            <p:nvPr/>
          </p:nvSpPr>
          <p:spPr>
            <a:xfrm>
              <a:off x="1768686" y="2065102"/>
              <a:ext cx="438865" cy="31051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363" name="Group"/>
          <p:cNvGrpSpPr/>
          <p:nvPr/>
        </p:nvGrpSpPr>
        <p:grpSpPr>
          <a:xfrm>
            <a:off x="3613395" y="5757406"/>
            <a:ext cx="2619171" cy="2681529"/>
            <a:chOff x="0" y="0"/>
            <a:chExt cx="2619169" cy="2681528"/>
          </a:xfrm>
        </p:grpSpPr>
        <p:sp>
          <p:nvSpPr>
            <p:cNvPr id="352" name="Circle"/>
            <p:cNvSpPr/>
            <p:nvPr/>
          </p:nvSpPr>
          <p:spPr>
            <a:xfrm>
              <a:off x="1376234" y="0"/>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3" name="Circle"/>
            <p:cNvSpPr/>
            <p:nvPr/>
          </p:nvSpPr>
          <p:spPr>
            <a:xfrm>
              <a:off x="543560" y="1060207"/>
              <a:ext cx="525661" cy="52566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4" name="Circle"/>
            <p:cNvSpPr/>
            <p:nvPr/>
          </p:nvSpPr>
          <p:spPr>
            <a:xfrm>
              <a:off x="2093509" y="106370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5" name="Circle"/>
            <p:cNvSpPr/>
            <p:nvPr/>
          </p:nvSpPr>
          <p:spPr>
            <a:xfrm>
              <a:off x="0" y="2152375"/>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6" name="Circle"/>
            <p:cNvSpPr/>
            <p:nvPr/>
          </p:nvSpPr>
          <p:spPr>
            <a:xfrm>
              <a:off x="1005839" y="2152375"/>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7" name="Circle"/>
            <p:cNvSpPr/>
            <p:nvPr/>
          </p:nvSpPr>
          <p:spPr>
            <a:xfrm>
              <a:off x="2093509" y="21558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58" name="Line"/>
            <p:cNvSpPr/>
            <p:nvPr/>
          </p:nvSpPr>
          <p:spPr>
            <a:xfrm flipH="1">
              <a:off x="369869" y="1535307"/>
              <a:ext cx="287814" cy="62607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59" name="Line"/>
            <p:cNvSpPr/>
            <p:nvPr/>
          </p:nvSpPr>
          <p:spPr>
            <a:xfrm>
              <a:off x="1797666" y="499781"/>
              <a:ext cx="436325" cy="60618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60" name="Line"/>
            <p:cNvSpPr/>
            <p:nvPr/>
          </p:nvSpPr>
          <p:spPr>
            <a:xfrm flipH="1">
              <a:off x="958831" y="469024"/>
              <a:ext cx="504707" cy="64662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61" name="Line"/>
            <p:cNvSpPr/>
            <p:nvPr/>
          </p:nvSpPr>
          <p:spPr>
            <a:xfrm>
              <a:off x="2347764" y="1584521"/>
              <a:ext cx="1" cy="583174"/>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62" name="Line"/>
            <p:cNvSpPr/>
            <p:nvPr/>
          </p:nvSpPr>
          <p:spPr>
            <a:xfrm>
              <a:off x="929509" y="1558160"/>
              <a:ext cx="251871" cy="612214"/>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64" name="A tree is an undirected graph with no cycles. Equivalently, it is a connected graph with N nodes and N-1 edges."/>
          <p:cNvSpPr txBox="1"/>
          <p:nvPr/>
        </p:nvSpPr>
        <p:spPr>
          <a:xfrm>
            <a:off x="114324" y="146685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a:t>
            </a:r>
            <a:r>
              <a:rPr b="1">
                <a:solidFill>
                  <a:schemeClr val="accent4">
                    <a:hueOff val="218867"/>
                    <a:satOff val="38688"/>
                    <a:lumOff val="18783"/>
                  </a:schemeClr>
                </a:solidFill>
              </a:rPr>
              <a:t>tree</a:t>
            </a:r>
            <a:r>
              <a:t> is an </a:t>
            </a:r>
            <a:r>
              <a:rPr b="1">
                <a:solidFill>
                  <a:schemeClr val="accent6">
                    <a:hueOff val="-297323"/>
                    <a:satOff val="50343"/>
                    <a:lumOff val="25667"/>
                  </a:schemeClr>
                </a:solidFill>
              </a:rPr>
              <a:t>undirected graph with no cycles</a:t>
            </a:r>
            <a:r>
              <a:t>. Equivalently, it is a connected graph with N nodes and N-1 edges.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Rooted Trees!"/>
          <p:cNvSpPr txBox="1"/>
          <p:nvPr>
            <p:ph type="title"/>
          </p:nvPr>
        </p:nvSpPr>
        <p:spPr>
          <a:xfrm>
            <a:off x="457396" y="-48177"/>
            <a:ext cx="11561329" cy="1324211"/>
          </a:xfrm>
          <a:prstGeom prst="rect">
            <a:avLst/>
          </a:prstGeom>
        </p:spPr>
        <p:txBody>
          <a:bodyPr/>
          <a:lstStyle>
            <a:lvl1pPr>
              <a:defRPr b="1"/>
            </a:lvl1pPr>
          </a:lstStyle>
          <a:p>
            <a:pPr/>
            <a:r>
              <a:t>Rooted Trees!</a:t>
            </a:r>
          </a:p>
        </p:txBody>
      </p:sp>
      <p:grpSp>
        <p:nvGrpSpPr>
          <p:cNvPr id="374" name="Group"/>
          <p:cNvGrpSpPr/>
          <p:nvPr/>
        </p:nvGrpSpPr>
        <p:grpSpPr>
          <a:xfrm>
            <a:off x="1257300" y="5264625"/>
            <a:ext cx="525661" cy="3667092"/>
            <a:chOff x="0" y="0"/>
            <a:chExt cx="525660" cy="3667091"/>
          </a:xfrm>
        </p:grpSpPr>
        <p:sp>
          <p:nvSpPr>
            <p:cNvPr id="367" name="Circle"/>
            <p:cNvSpPr/>
            <p:nvPr/>
          </p:nvSpPr>
          <p:spPr>
            <a:xfrm>
              <a:off x="0" y="3141430"/>
              <a:ext cx="525661" cy="52566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68" name="Circle"/>
            <p:cNvSpPr/>
            <p:nvPr/>
          </p:nvSpPr>
          <p:spPr>
            <a:xfrm>
              <a:off x="0" y="2095154"/>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69" name="Circle"/>
            <p:cNvSpPr/>
            <p:nvPr/>
          </p:nvSpPr>
          <p:spPr>
            <a:xfrm>
              <a:off x="0" y="1048878"/>
              <a:ext cx="525661" cy="525661"/>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0" name="Line"/>
            <p:cNvSpPr/>
            <p:nvPr/>
          </p:nvSpPr>
          <p:spPr>
            <a:xfrm flipH="1">
              <a:off x="262830" y="1572097"/>
              <a:ext cx="1" cy="525661"/>
            </a:xfrm>
            <a:prstGeom prst="line">
              <a:avLst/>
            </a:prstGeom>
            <a:noFill/>
            <a:ln w="38100" cap="flat">
              <a:solidFill>
                <a:srgbClr val="FFFFFF"/>
              </a:solidFill>
              <a:prstDash val="solid"/>
              <a:miter lim="400000"/>
              <a:head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1" name="Line"/>
            <p:cNvSpPr/>
            <p:nvPr/>
          </p:nvSpPr>
          <p:spPr>
            <a:xfrm flipH="1">
              <a:off x="262830" y="2626197"/>
              <a:ext cx="1" cy="525661"/>
            </a:xfrm>
            <a:prstGeom prst="line">
              <a:avLst/>
            </a:prstGeom>
            <a:noFill/>
            <a:ln w="38100" cap="flat">
              <a:solidFill>
                <a:srgbClr val="FFFFFF"/>
              </a:solidFill>
              <a:prstDash val="solid"/>
              <a:miter lim="400000"/>
              <a:head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2" name="Circle"/>
            <p:cNvSpPr/>
            <p:nvPr/>
          </p:nvSpPr>
          <p:spPr>
            <a:xfrm>
              <a:off x="0" y="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3" name="Line"/>
            <p:cNvSpPr/>
            <p:nvPr/>
          </p:nvSpPr>
          <p:spPr>
            <a:xfrm flipH="1">
              <a:off x="262830" y="523218"/>
              <a:ext cx="1" cy="52566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400" name="Group"/>
          <p:cNvGrpSpPr/>
          <p:nvPr/>
        </p:nvGrpSpPr>
        <p:grpSpPr>
          <a:xfrm>
            <a:off x="7457764" y="4961356"/>
            <a:ext cx="5111940" cy="3839130"/>
            <a:chOff x="0" y="0"/>
            <a:chExt cx="5111939" cy="3839128"/>
          </a:xfrm>
        </p:grpSpPr>
        <p:sp>
          <p:nvSpPr>
            <p:cNvPr id="375" name="Circle"/>
            <p:cNvSpPr/>
            <p:nvPr/>
          </p:nvSpPr>
          <p:spPr>
            <a:xfrm>
              <a:off x="431800" y="833120"/>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6" name="Circle"/>
            <p:cNvSpPr/>
            <p:nvPr/>
          </p:nvSpPr>
          <p:spPr>
            <a:xfrm>
              <a:off x="0" y="217932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7" name="Circle"/>
            <p:cNvSpPr/>
            <p:nvPr/>
          </p:nvSpPr>
          <p:spPr>
            <a:xfrm>
              <a:off x="1295400" y="164084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8" name="Circle"/>
            <p:cNvSpPr/>
            <p:nvPr/>
          </p:nvSpPr>
          <p:spPr>
            <a:xfrm>
              <a:off x="2087880" y="687271"/>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9" name="Circle"/>
            <p:cNvSpPr/>
            <p:nvPr/>
          </p:nvSpPr>
          <p:spPr>
            <a:xfrm>
              <a:off x="3561080" y="693561"/>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0" name="Circle"/>
            <p:cNvSpPr/>
            <p:nvPr/>
          </p:nvSpPr>
          <p:spPr>
            <a:xfrm>
              <a:off x="4419600" y="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1" name="Circle"/>
            <p:cNvSpPr/>
            <p:nvPr/>
          </p:nvSpPr>
          <p:spPr>
            <a:xfrm>
              <a:off x="3159760" y="2653231"/>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2" name="Circle"/>
            <p:cNvSpPr/>
            <p:nvPr/>
          </p:nvSpPr>
          <p:spPr>
            <a:xfrm>
              <a:off x="2204720" y="33134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3" name="Circle"/>
            <p:cNvSpPr/>
            <p:nvPr/>
          </p:nvSpPr>
          <p:spPr>
            <a:xfrm>
              <a:off x="4292600" y="3313468"/>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4" name="Circle"/>
            <p:cNvSpPr/>
            <p:nvPr/>
          </p:nvSpPr>
          <p:spPr>
            <a:xfrm>
              <a:off x="4586278" y="1329750"/>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5" name="Circle"/>
            <p:cNvSpPr/>
            <p:nvPr/>
          </p:nvSpPr>
          <p:spPr>
            <a:xfrm>
              <a:off x="2936240" y="1640840"/>
              <a:ext cx="525661" cy="525661"/>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86" name="Line"/>
            <p:cNvSpPr/>
            <p:nvPr/>
          </p:nvSpPr>
          <p:spPr>
            <a:xfrm flipV="1">
              <a:off x="529266" y="2055181"/>
              <a:ext cx="814309" cy="31980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7" name="Line"/>
            <p:cNvSpPr/>
            <p:nvPr/>
          </p:nvSpPr>
          <p:spPr>
            <a:xfrm flipV="1">
              <a:off x="1763705" y="1163245"/>
              <a:ext cx="417950" cy="5767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8" name="Line"/>
            <p:cNvSpPr/>
            <p:nvPr/>
          </p:nvSpPr>
          <p:spPr>
            <a:xfrm>
              <a:off x="2617046" y="942423"/>
              <a:ext cx="955954" cy="1178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9" name="Line"/>
            <p:cNvSpPr/>
            <p:nvPr/>
          </p:nvSpPr>
          <p:spPr>
            <a:xfrm>
              <a:off x="2530686" y="1130383"/>
              <a:ext cx="514351" cy="57316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0" name="Line"/>
            <p:cNvSpPr/>
            <p:nvPr/>
          </p:nvSpPr>
          <p:spPr>
            <a:xfrm>
              <a:off x="879686" y="1298023"/>
              <a:ext cx="486728" cy="41056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1" name="Line"/>
            <p:cNvSpPr/>
            <p:nvPr/>
          </p:nvSpPr>
          <p:spPr>
            <a:xfrm>
              <a:off x="3260539" y="2159162"/>
              <a:ext cx="111126" cy="5032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2" name="Line"/>
            <p:cNvSpPr/>
            <p:nvPr/>
          </p:nvSpPr>
          <p:spPr>
            <a:xfrm>
              <a:off x="3651698" y="3058322"/>
              <a:ext cx="670244" cy="39425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3" name="Line"/>
            <p:cNvSpPr/>
            <p:nvPr/>
          </p:nvSpPr>
          <p:spPr>
            <a:xfrm flipV="1">
              <a:off x="2711899" y="3083445"/>
              <a:ext cx="492403" cy="35587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4" name="Line"/>
            <p:cNvSpPr/>
            <p:nvPr/>
          </p:nvSpPr>
          <p:spPr>
            <a:xfrm flipV="1">
              <a:off x="4047939" y="444821"/>
              <a:ext cx="439976" cy="357982"/>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5" name="Line"/>
            <p:cNvSpPr/>
            <p:nvPr/>
          </p:nvSpPr>
          <p:spPr>
            <a:xfrm>
              <a:off x="4011347" y="1132209"/>
              <a:ext cx="611148" cy="33940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6" name="Circle"/>
            <p:cNvSpPr/>
            <p:nvPr/>
          </p:nvSpPr>
          <p:spPr>
            <a:xfrm>
              <a:off x="4145280" y="2321609"/>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97" name="Line"/>
            <p:cNvSpPr/>
            <p:nvPr/>
          </p:nvSpPr>
          <p:spPr>
            <a:xfrm>
              <a:off x="3427146" y="2011049"/>
              <a:ext cx="752913" cy="44509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98" name="Circle"/>
            <p:cNvSpPr/>
            <p:nvPr/>
          </p:nvSpPr>
          <p:spPr>
            <a:xfrm>
              <a:off x="2174240" y="22593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99" name="Line"/>
            <p:cNvSpPr/>
            <p:nvPr/>
          </p:nvSpPr>
          <p:spPr>
            <a:xfrm>
              <a:off x="1768686" y="2065102"/>
              <a:ext cx="438865" cy="31051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412" name="Group"/>
          <p:cNvGrpSpPr/>
          <p:nvPr/>
        </p:nvGrpSpPr>
        <p:grpSpPr>
          <a:xfrm>
            <a:off x="3619500" y="5757406"/>
            <a:ext cx="2619170" cy="2681529"/>
            <a:chOff x="0" y="0"/>
            <a:chExt cx="2619169" cy="2681528"/>
          </a:xfrm>
        </p:grpSpPr>
        <p:sp>
          <p:nvSpPr>
            <p:cNvPr id="401" name="Circle"/>
            <p:cNvSpPr/>
            <p:nvPr/>
          </p:nvSpPr>
          <p:spPr>
            <a:xfrm>
              <a:off x="1376234" y="0"/>
              <a:ext cx="525662" cy="525661"/>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2" name="Circle"/>
            <p:cNvSpPr/>
            <p:nvPr/>
          </p:nvSpPr>
          <p:spPr>
            <a:xfrm>
              <a:off x="543560" y="1060207"/>
              <a:ext cx="525661" cy="52566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3" name="Circle"/>
            <p:cNvSpPr/>
            <p:nvPr/>
          </p:nvSpPr>
          <p:spPr>
            <a:xfrm>
              <a:off x="2093509" y="106370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4" name="Circle"/>
            <p:cNvSpPr/>
            <p:nvPr/>
          </p:nvSpPr>
          <p:spPr>
            <a:xfrm>
              <a:off x="0" y="2152375"/>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5" name="Circle"/>
            <p:cNvSpPr/>
            <p:nvPr/>
          </p:nvSpPr>
          <p:spPr>
            <a:xfrm>
              <a:off x="1005839" y="2152375"/>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6" name="Circle"/>
            <p:cNvSpPr/>
            <p:nvPr/>
          </p:nvSpPr>
          <p:spPr>
            <a:xfrm>
              <a:off x="2093509" y="21558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7" name="Line"/>
            <p:cNvSpPr/>
            <p:nvPr/>
          </p:nvSpPr>
          <p:spPr>
            <a:xfrm flipH="1">
              <a:off x="369869" y="1535307"/>
              <a:ext cx="287814" cy="62607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8" name="Line"/>
            <p:cNvSpPr/>
            <p:nvPr/>
          </p:nvSpPr>
          <p:spPr>
            <a:xfrm>
              <a:off x="916762" y="1560708"/>
              <a:ext cx="269360" cy="59674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9" name="Line"/>
            <p:cNvSpPr/>
            <p:nvPr/>
          </p:nvSpPr>
          <p:spPr>
            <a:xfrm>
              <a:off x="1797666" y="499781"/>
              <a:ext cx="436325" cy="60618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0" name="Line"/>
            <p:cNvSpPr/>
            <p:nvPr/>
          </p:nvSpPr>
          <p:spPr>
            <a:xfrm flipH="1">
              <a:off x="958831" y="469024"/>
              <a:ext cx="504707" cy="64662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1" name="Line"/>
            <p:cNvSpPr/>
            <p:nvPr/>
          </p:nvSpPr>
          <p:spPr>
            <a:xfrm>
              <a:off x="2347764" y="1584521"/>
              <a:ext cx="1" cy="58317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3" name="Line"/>
          <p:cNvSpPr/>
          <p:nvPr/>
        </p:nvSpPr>
        <p:spPr>
          <a:xfrm flipH="1" flipV="1">
            <a:off x="9961033" y="6048375"/>
            <a:ext cx="133004" cy="16480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 name="Line"/>
          <p:cNvSpPr/>
          <p:nvPr/>
        </p:nvSpPr>
        <p:spPr>
          <a:xfrm>
            <a:off x="10805235" y="7521277"/>
            <a:ext cx="40648" cy="1566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 name="Line"/>
          <p:cNvSpPr/>
          <p:nvPr/>
        </p:nvSpPr>
        <p:spPr>
          <a:xfrm>
            <a:off x="11554486" y="7364048"/>
            <a:ext cx="129597" cy="8527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 name="Line"/>
          <p:cNvSpPr/>
          <p:nvPr/>
        </p:nvSpPr>
        <p:spPr>
          <a:xfrm>
            <a:off x="11689953" y="8358881"/>
            <a:ext cx="129597" cy="8527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 name="Line"/>
          <p:cNvSpPr/>
          <p:nvPr/>
        </p:nvSpPr>
        <p:spPr>
          <a:xfrm flipH="1">
            <a:off x="10134682" y="8346941"/>
            <a:ext cx="101370" cy="887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 name="Line"/>
          <p:cNvSpPr/>
          <p:nvPr/>
        </p:nvSpPr>
        <p:spPr>
          <a:xfrm flipH="1">
            <a:off x="9190649" y="6636162"/>
            <a:ext cx="77739" cy="11466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 name="Line"/>
          <p:cNvSpPr/>
          <p:nvPr/>
        </p:nvSpPr>
        <p:spPr>
          <a:xfrm>
            <a:off x="9594866" y="7283463"/>
            <a:ext cx="116484" cy="901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 name="Line"/>
          <p:cNvSpPr/>
          <p:nvPr/>
        </p:nvSpPr>
        <p:spPr>
          <a:xfrm flipH="1">
            <a:off x="7930314" y="7300876"/>
            <a:ext cx="154270" cy="5776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 name="Line"/>
          <p:cNvSpPr/>
          <p:nvPr/>
        </p:nvSpPr>
        <p:spPr>
          <a:xfrm flipH="1" flipV="1">
            <a:off x="8281681" y="6211404"/>
            <a:ext cx="129730" cy="1094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 name="Line"/>
          <p:cNvSpPr/>
          <p:nvPr/>
        </p:nvSpPr>
        <p:spPr>
          <a:xfrm>
            <a:off x="10937512" y="5911388"/>
            <a:ext cx="155924" cy="83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 name="Line"/>
          <p:cNvSpPr/>
          <p:nvPr/>
        </p:nvSpPr>
        <p:spPr>
          <a:xfrm flipV="1">
            <a:off x="11890624" y="5356722"/>
            <a:ext cx="100278" cy="9320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 name="Line"/>
          <p:cNvSpPr/>
          <p:nvPr/>
        </p:nvSpPr>
        <p:spPr>
          <a:xfrm>
            <a:off x="12000459" y="6387908"/>
            <a:ext cx="125910" cy="6826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 name="A rooted tree is a tree with a designated root node where every edge either points away from or towards the root node. When edges point away from the root the graph is called an arborescence (out-tree) and anti-arborescence (in-tree) otherwise."/>
          <p:cNvSpPr txBox="1"/>
          <p:nvPr/>
        </p:nvSpPr>
        <p:spPr>
          <a:xfrm>
            <a:off x="-23304" y="1308100"/>
            <a:ext cx="13051409"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a:t>
            </a:r>
            <a:r>
              <a:rPr b="1">
                <a:solidFill>
                  <a:schemeClr val="accent4">
                    <a:hueOff val="218867"/>
                    <a:satOff val="38688"/>
                    <a:lumOff val="18783"/>
                  </a:schemeClr>
                </a:solidFill>
              </a:rPr>
              <a:t>rooted tree</a:t>
            </a:r>
            <a:r>
              <a:t> is a tree with </a:t>
            </a:r>
            <a:r>
              <a:rPr b="1">
                <a:solidFill>
                  <a:schemeClr val="accent6">
                    <a:hueOff val="-297323"/>
                    <a:satOff val="50343"/>
                    <a:lumOff val="25667"/>
                  </a:schemeClr>
                </a:solidFill>
              </a:rPr>
              <a:t>a designated root node</a:t>
            </a:r>
            <a:r>
              <a:t> where every edge either points away from or towards the root node. When edges point away from the root the graph is called an </a:t>
            </a:r>
            <a:r>
              <a:rPr b="1">
                <a:solidFill>
                  <a:schemeClr val="accent6">
                    <a:hueOff val="-297323"/>
                    <a:satOff val="50343"/>
                    <a:lumOff val="25667"/>
                  </a:schemeClr>
                </a:solidFill>
              </a:rPr>
              <a:t>arborescence</a:t>
            </a:r>
            <a:r>
              <a:t> </a:t>
            </a:r>
            <a:r>
              <a:rPr b="1">
                <a:solidFill>
                  <a:schemeClr val="accent6">
                    <a:hueOff val="-297323"/>
                    <a:satOff val="50343"/>
                    <a:lumOff val="25667"/>
                  </a:schemeClr>
                </a:solidFill>
              </a:rPr>
              <a:t>(out-tree)</a:t>
            </a:r>
            <a:r>
              <a:t> and anti-arborescence (in-tree) otherwise.</a:t>
            </a:r>
          </a:p>
        </p:txBody>
      </p:sp>
      <p:sp>
        <p:nvSpPr>
          <p:cNvPr id="426" name="In-tree"/>
          <p:cNvSpPr txBox="1"/>
          <p:nvPr/>
        </p:nvSpPr>
        <p:spPr>
          <a:xfrm>
            <a:off x="376448" y="9036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In-tree</a:t>
            </a:r>
          </a:p>
        </p:txBody>
      </p:sp>
      <p:sp>
        <p:nvSpPr>
          <p:cNvPr id="427" name="Out-tree"/>
          <p:cNvSpPr txBox="1"/>
          <p:nvPr/>
        </p:nvSpPr>
        <p:spPr>
          <a:xfrm>
            <a:off x="3948704" y="903604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Out-tree</a:t>
            </a:r>
          </a:p>
        </p:txBody>
      </p:sp>
      <p:sp>
        <p:nvSpPr>
          <p:cNvPr id="428" name="Out-tree"/>
          <p:cNvSpPr txBox="1"/>
          <p:nvPr/>
        </p:nvSpPr>
        <p:spPr>
          <a:xfrm>
            <a:off x="9473204" y="903604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Out-tree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Directed Acyclic Graphs (DAGs)"/>
          <p:cNvSpPr txBox="1"/>
          <p:nvPr>
            <p:ph type="title"/>
          </p:nvPr>
        </p:nvSpPr>
        <p:spPr>
          <a:xfrm>
            <a:off x="196" y="-96418"/>
            <a:ext cx="13004408" cy="1324211"/>
          </a:xfrm>
          <a:prstGeom prst="rect">
            <a:avLst/>
          </a:prstGeom>
        </p:spPr>
        <p:txBody>
          <a:bodyPr/>
          <a:lstStyle>
            <a:lvl1pPr defTabSz="408940">
              <a:defRPr b="1" sz="5600"/>
            </a:lvl1pPr>
          </a:lstStyle>
          <a:p>
            <a:pPr/>
            <a:r>
              <a:t>Directed Acyclic Graphs (DAGs)</a:t>
            </a:r>
          </a:p>
        </p:txBody>
      </p:sp>
      <p:grpSp>
        <p:nvGrpSpPr>
          <p:cNvPr id="452" name="Group"/>
          <p:cNvGrpSpPr/>
          <p:nvPr/>
        </p:nvGrpSpPr>
        <p:grpSpPr>
          <a:xfrm>
            <a:off x="5135765" y="5841725"/>
            <a:ext cx="6837755" cy="2567778"/>
            <a:chOff x="0" y="0"/>
            <a:chExt cx="6837753" cy="2567776"/>
          </a:xfrm>
        </p:grpSpPr>
        <p:sp>
          <p:nvSpPr>
            <p:cNvPr id="431" name="Circle"/>
            <p:cNvSpPr/>
            <p:nvPr/>
          </p:nvSpPr>
          <p:spPr>
            <a:xfrm>
              <a:off x="0" y="99887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2" name="Circle"/>
            <p:cNvSpPr/>
            <p:nvPr/>
          </p:nvSpPr>
          <p:spPr>
            <a:xfrm>
              <a:off x="1489896" y="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3" name="Circle"/>
            <p:cNvSpPr/>
            <p:nvPr/>
          </p:nvSpPr>
          <p:spPr>
            <a:xfrm>
              <a:off x="1489896" y="1975798"/>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4" name="Circle"/>
            <p:cNvSpPr/>
            <p:nvPr/>
          </p:nvSpPr>
          <p:spPr>
            <a:xfrm>
              <a:off x="2979793" y="99887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5" name="Circle"/>
            <p:cNvSpPr/>
            <p:nvPr/>
          </p:nvSpPr>
          <p:spPr>
            <a:xfrm>
              <a:off x="4623756" y="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6" name="Circle"/>
            <p:cNvSpPr/>
            <p:nvPr/>
          </p:nvSpPr>
          <p:spPr>
            <a:xfrm>
              <a:off x="4623756" y="99887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7" name="Circle"/>
            <p:cNvSpPr/>
            <p:nvPr/>
          </p:nvSpPr>
          <p:spPr>
            <a:xfrm>
              <a:off x="4623756" y="1997742"/>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8" name="Circle"/>
            <p:cNvSpPr/>
            <p:nvPr/>
          </p:nvSpPr>
          <p:spPr>
            <a:xfrm>
              <a:off x="6267719" y="99887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9" name="Line"/>
            <p:cNvSpPr/>
            <p:nvPr/>
          </p:nvSpPr>
          <p:spPr>
            <a:xfrm flipV="1">
              <a:off x="557009" y="472322"/>
              <a:ext cx="953581" cy="65882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0" name="Line"/>
            <p:cNvSpPr/>
            <p:nvPr/>
          </p:nvSpPr>
          <p:spPr>
            <a:xfrm>
              <a:off x="569108" y="1485591"/>
              <a:ext cx="907564" cy="63634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1" name="Line"/>
            <p:cNvSpPr/>
            <p:nvPr/>
          </p:nvSpPr>
          <p:spPr>
            <a:xfrm flipV="1">
              <a:off x="2059005" y="1494525"/>
              <a:ext cx="966265" cy="63952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2" name="Line"/>
            <p:cNvSpPr/>
            <p:nvPr/>
          </p:nvSpPr>
          <p:spPr>
            <a:xfrm>
              <a:off x="2020087" y="495206"/>
              <a:ext cx="963951" cy="65301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3" name="Line"/>
            <p:cNvSpPr/>
            <p:nvPr/>
          </p:nvSpPr>
          <p:spPr>
            <a:xfrm>
              <a:off x="3592942" y="1297729"/>
              <a:ext cx="1009967" cy="526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4" name="Line"/>
            <p:cNvSpPr/>
            <p:nvPr/>
          </p:nvSpPr>
          <p:spPr>
            <a:xfrm flipV="1">
              <a:off x="3506619" y="384533"/>
              <a:ext cx="1142276" cy="70836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5" name="Line"/>
            <p:cNvSpPr/>
            <p:nvPr/>
          </p:nvSpPr>
          <p:spPr>
            <a:xfrm>
              <a:off x="3467701" y="1504324"/>
              <a:ext cx="1126305" cy="72708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6" name="Line"/>
            <p:cNvSpPr/>
            <p:nvPr/>
          </p:nvSpPr>
          <p:spPr>
            <a:xfrm flipV="1">
              <a:off x="5180273" y="1481085"/>
              <a:ext cx="1115378" cy="70660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7" name="Line"/>
            <p:cNvSpPr/>
            <p:nvPr/>
          </p:nvSpPr>
          <p:spPr>
            <a:xfrm>
              <a:off x="5227931" y="1279499"/>
              <a:ext cx="1009967" cy="526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8" name="Line"/>
            <p:cNvSpPr/>
            <p:nvPr/>
          </p:nvSpPr>
          <p:spPr>
            <a:xfrm>
              <a:off x="5181013" y="420735"/>
              <a:ext cx="1076492" cy="66666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9" name="Line"/>
            <p:cNvSpPr/>
            <p:nvPr/>
          </p:nvSpPr>
          <p:spPr>
            <a:xfrm>
              <a:off x="2073154" y="2417605"/>
              <a:ext cx="2532717"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50" name="Line"/>
            <p:cNvSpPr/>
            <p:nvPr/>
          </p:nvSpPr>
          <p:spPr>
            <a:xfrm flipV="1">
              <a:off x="2082090" y="210587"/>
              <a:ext cx="2521097" cy="83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51" name="Line"/>
            <p:cNvSpPr/>
            <p:nvPr/>
          </p:nvSpPr>
          <p:spPr>
            <a:xfrm flipH="1">
              <a:off x="1753618" y="594369"/>
              <a:ext cx="6436" cy="134881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3" name="DAGs are directed graphs with no cycles. These graphs play an important role in representing structures with dependencies. Several efficient algorithms exist to operates on DAGs."/>
          <p:cNvSpPr txBox="1"/>
          <p:nvPr/>
        </p:nvSpPr>
        <p:spPr>
          <a:xfrm>
            <a:off x="149875" y="1227792"/>
            <a:ext cx="1270505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DAGs are </a:t>
            </a:r>
            <a:r>
              <a:rPr b="1">
                <a:solidFill>
                  <a:schemeClr val="accent6">
                    <a:hueOff val="-297323"/>
                    <a:satOff val="50343"/>
                    <a:lumOff val="25667"/>
                  </a:schemeClr>
                </a:solidFill>
              </a:rPr>
              <a:t>directed graphs with no cycles</a:t>
            </a:r>
            <a:r>
              <a:t>. These graphs play an important role in representing structures with dependencies. Several efficient algorithms exist to operates on DAGs.</a:t>
            </a:r>
          </a:p>
        </p:txBody>
      </p:sp>
      <p:sp>
        <p:nvSpPr>
          <p:cNvPr id="454" name="Cool fact: All out-trees are DAGs but not all DAGs are out-trees."/>
          <p:cNvSpPr txBox="1"/>
          <p:nvPr/>
        </p:nvSpPr>
        <p:spPr>
          <a:xfrm>
            <a:off x="903014" y="4127500"/>
            <a:ext cx="11495833"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Cool fact</a:t>
            </a:r>
            <a:r>
              <a:t>: </a:t>
            </a:r>
            <a:r>
              <a:rPr b="1">
                <a:solidFill>
                  <a:schemeClr val="accent3">
                    <a:hueOff val="-714503"/>
                    <a:satOff val="27357"/>
                    <a:lumOff val="39874"/>
                  </a:schemeClr>
                </a:solidFill>
              </a:rPr>
              <a:t>All out-trees are DAGs</a:t>
            </a:r>
            <a:r>
              <a:t> but </a:t>
            </a:r>
            <a:r>
              <a:rPr b="1">
                <a:solidFill>
                  <a:schemeClr val="accent5">
                    <a:hueOff val="225206"/>
                    <a:satOff val="23568"/>
                    <a:lumOff val="38160"/>
                  </a:schemeClr>
                </a:solidFill>
              </a:rPr>
              <a:t>not all DAGs are out-trees</a:t>
            </a:r>
            <a:r>
              <a:t>. </a:t>
            </a:r>
          </a:p>
        </p:txBody>
      </p:sp>
      <p:grpSp>
        <p:nvGrpSpPr>
          <p:cNvPr id="466" name="Group"/>
          <p:cNvGrpSpPr/>
          <p:nvPr/>
        </p:nvGrpSpPr>
        <p:grpSpPr>
          <a:xfrm>
            <a:off x="1302942" y="5784850"/>
            <a:ext cx="2619170" cy="2681529"/>
            <a:chOff x="0" y="0"/>
            <a:chExt cx="2619169" cy="2681528"/>
          </a:xfrm>
        </p:grpSpPr>
        <p:sp>
          <p:nvSpPr>
            <p:cNvPr id="455" name="Circle"/>
            <p:cNvSpPr/>
            <p:nvPr/>
          </p:nvSpPr>
          <p:spPr>
            <a:xfrm>
              <a:off x="1376234" y="0"/>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56" name="Circle"/>
            <p:cNvSpPr/>
            <p:nvPr/>
          </p:nvSpPr>
          <p:spPr>
            <a:xfrm>
              <a:off x="543560" y="1060207"/>
              <a:ext cx="525661" cy="52566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57" name="Circle"/>
            <p:cNvSpPr/>
            <p:nvPr/>
          </p:nvSpPr>
          <p:spPr>
            <a:xfrm>
              <a:off x="2093509" y="106370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58" name="Circle"/>
            <p:cNvSpPr/>
            <p:nvPr/>
          </p:nvSpPr>
          <p:spPr>
            <a:xfrm>
              <a:off x="0" y="2152375"/>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59" name="Circle"/>
            <p:cNvSpPr/>
            <p:nvPr/>
          </p:nvSpPr>
          <p:spPr>
            <a:xfrm>
              <a:off x="1005839" y="2152375"/>
              <a:ext cx="525662"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60" name="Circle"/>
            <p:cNvSpPr/>
            <p:nvPr/>
          </p:nvSpPr>
          <p:spPr>
            <a:xfrm>
              <a:off x="2093509" y="2155868"/>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61" name="Line"/>
            <p:cNvSpPr/>
            <p:nvPr/>
          </p:nvSpPr>
          <p:spPr>
            <a:xfrm flipH="1">
              <a:off x="369869" y="1535307"/>
              <a:ext cx="287814" cy="62607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2" name="Line"/>
            <p:cNvSpPr/>
            <p:nvPr/>
          </p:nvSpPr>
          <p:spPr>
            <a:xfrm>
              <a:off x="916762" y="1560708"/>
              <a:ext cx="269360" cy="59674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3" name="Line"/>
            <p:cNvSpPr/>
            <p:nvPr/>
          </p:nvSpPr>
          <p:spPr>
            <a:xfrm>
              <a:off x="1797666" y="499781"/>
              <a:ext cx="436325" cy="60618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4" name="Line"/>
            <p:cNvSpPr/>
            <p:nvPr/>
          </p:nvSpPr>
          <p:spPr>
            <a:xfrm flipH="1">
              <a:off x="958831" y="469024"/>
              <a:ext cx="504707" cy="64662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5" name="Line"/>
            <p:cNvSpPr/>
            <p:nvPr/>
          </p:nvSpPr>
          <p:spPr>
            <a:xfrm>
              <a:off x="2347764" y="1584521"/>
              <a:ext cx="1" cy="58317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Bipartite Graph"/>
          <p:cNvSpPr txBox="1"/>
          <p:nvPr>
            <p:ph type="title"/>
          </p:nvPr>
        </p:nvSpPr>
        <p:spPr>
          <a:xfrm>
            <a:off x="457396" y="-48177"/>
            <a:ext cx="11561329" cy="1324211"/>
          </a:xfrm>
          <a:prstGeom prst="rect">
            <a:avLst/>
          </a:prstGeom>
        </p:spPr>
        <p:txBody>
          <a:bodyPr/>
          <a:lstStyle>
            <a:lvl1pPr>
              <a:defRPr b="1"/>
            </a:lvl1pPr>
          </a:lstStyle>
          <a:p>
            <a:pPr/>
            <a:r>
              <a:t>Bipartite Graph</a:t>
            </a:r>
          </a:p>
        </p:txBody>
      </p:sp>
      <p:grpSp>
        <p:nvGrpSpPr>
          <p:cNvPr id="486" name="Group"/>
          <p:cNvGrpSpPr/>
          <p:nvPr/>
        </p:nvGrpSpPr>
        <p:grpSpPr>
          <a:xfrm>
            <a:off x="7853810" y="5185012"/>
            <a:ext cx="2983035" cy="3694234"/>
            <a:chOff x="0" y="0"/>
            <a:chExt cx="2983034" cy="3694233"/>
          </a:xfrm>
        </p:grpSpPr>
        <p:sp>
          <p:nvSpPr>
            <p:cNvPr id="469" name="Circle"/>
            <p:cNvSpPr/>
            <p:nvPr/>
          </p:nvSpPr>
          <p:spPr>
            <a:xfrm>
              <a:off x="0" y="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0" name="Circle"/>
            <p:cNvSpPr/>
            <p:nvPr/>
          </p:nvSpPr>
          <p:spPr>
            <a:xfrm>
              <a:off x="0" y="104140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1" name="Circle"/>
            <p:cNvSpPr/>
            <p:nvPr/>
          </p:nvSpPr>
          <p:spPr>
            <a:xfrm>
              <a:off x="0" y="2082799"/>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2" name="Circle"/>
            <p:cNvSpPr/>
            <p:nvPr/>
          </p:nvSpPr>
          <p:spPr>
            <a:xfrm>
              <a:off x="0" y="3124199"/>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3" name="Circle"/>
            <p:cNvSpPr/>
            <p:nvPr/>
          </p:nvSpPr>
          <p:spPr>
            <a:xfrm>
              <a:off x="2413000" y="0"/>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4" name="Circle"/>
            <p:cNvSpPr/>
            <p:nvPr/>
          </p:nvSpPr>
          <p:spPr>
            <a:xfrm>
              <a:off x="2413000" y="1041400"/>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5" name="Circle"/>
            <p:cNvSpPr/>
            <p:nvPr/>
          </p:nvSpPr>
          <p:spPr>
            <a:xfrm>
              <a:off x="2413000" y="2082799"/>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6" name="Circle"/>
            <p:cNvSpPr/>
            <p:nvPr/>
          </p:nvSpPr>
          <p:spPr>
            <a:xfrm>
              <a:off x="2413000" y="3124199"/>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77" name="Line"/>
            <p:cNvSpPr/>
            <p:nvPr/>
          </p:nvSpPr>
          <p:spPr>
            <a:xfrm flipV="1">
              <a:off x="561541" y="259121"/>
              <a:ext cx="185995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8" name="Line"/>
            <p:cNvSpPr/>
            <p:nvPr/>
          </p:nvSpPr>
          <p:spPr>
            <a:xfrm>
              <a:off x="498041" y="462320"/>
              <a:ext cx="1951133" cy="178970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9" name="Line"/>
            <p:cNvSpPr/>
            <p:nvPr/>
          </p:nvSpPr>
          <p:spPr>
            <a:xfrm flipV="1">
              <a:off x="560167" y="435358"/>
              <a:ext cx="1873033" cy="82414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0" name="Line"/>
            <p:cNvSpPr/>
            <p:nvPr/>
          </p:nvSpPr>
          <p:spPr>
            <a:xfrm flipV="1">
              <a:off x="561641" y="1417896"/>
              <a:ext cx="1860298" cy="86613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1" name="Line"/>
            <p:cNvSpPr/>
            <p:nvPr/>
          </p:nvSpPr>
          <p:spPr>
            <a:xfrm>
              <a:off x="482786" y="488936"/>
              <a:ext cx="2061416" cy="271656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2" name="Line"/>
            <p:cNvSpPr/>
            <p:nvPr/>
          </p:nvSpPr>
          <p:spPr>
            <a:xfrm flipV="1">
              <a:off x="561541" y="3409217"/>
              <a:ext cx="185995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3" name="Line"/>
            <p:cNvSpPr/>
            <p:nvPr/>
          </p:nvSpPr>
          <p:spPr>
            <a:xfrm flipV="1">
              <a:off x="561541" y="2367817"/>
              <a:ext cx="185995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4" name="Line"/>
            <p:cNvSpPr/>
            <p:nvPr/>
          </p:nvSpPr>
          <p:spPr>
            <a:xfrm flipH="1">
              <a:off x="473178" y="502653"/>
              <a:ext cx="2027492" cy="268607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5" name="Line"/>
            <p:cNvSpPr/>
            <p:nvPr/>
          </p:nvSpPr>
          <p:spPr>
            <a:xfrm flipH="1">
              <a:off x="557266" y="2500943"/>
              <a:ext cx="1873852" cy="799432"/>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507" name="Group"/>
          <p:cNvGrpSpPr/>
          <p:nvPr/>
        </p:nvGrpSpPr>
        <p:grpSpPr>
          <a:xfrm>
            <a:off x="2037210" y="5206741"/>
            <a:ext cx="3643435" cy="3650776"/>
            <a:chOff x="0" y="0"/>
            <a:chExt cx="3643434" cy="3650775"/>
          </a:xfrm>
        </p:grpSpPr>
        <p:sp>
          <p:nvSpPr>
            <p:cNvPr id="487" name="Line"/>
            <p:cNvSpPr/>
            <p:nvPr/>
          </p:nvSpPr>
          <p:spPr>
            <a:xfrm>
              <a:off x="2367817" y="1607103"/>
              <a:ext cx="1" cy="48472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8" name="Line"/>
            <p:cNvSpPr/>
            <p:nvPr/>
          </p:nvSpPr>
          <p:spPr>
            <a:xfrm>
              <a:off x="2520424" y="2491878"/>
              <a:ext cx="680921" cy="68092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9" name="Circle"/>
            <p:cNvSpPr/>
            <p:nvPr/>
          </p:nvSpPr>
          <p:spPr>
            <a:xfrm>
              <a:off x="1041400" y="1048061"/>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0" name="Circle"/>
            <p:cNvSpPr/>
            <p:nvPr/>
          </p:nvSpPr>
          <p:spPr>
            <a:xfrm>
              <a:off x="1041400" y="205740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1" name="Circle"/>
            <p:cNvSpPr/>
            <p:nvPr/>
          </p:nvSpPr>
          <p:spPr>
            <a:xfrm>
              <a:off x="2082800" y="1048061"/>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2" name="Circle"/>
            <p:cNvSpPr/>
            <p:nvPr/>
          </p:nvSpPr>
          <p:spPr>
            <a:xfrm>
              <a:off x="2082800" y="2057400"/>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3" name="Circle"/>
            <p:cNvSpPr/>
            <p:nvPr/>
          </p:nvSpPr>
          <p:spPr>
            <a:xfrm>
              <a:off x="3073400" y="0"/>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4" name="Circle"/>
            <p:cNvSpPr/>
            <p:nvPr/>
          </p:nvSpPr>
          <p:spPr>
            <a:xfrm>
              <a:off x="0" y="3080741"/>
              <a:ext cx="570035" cy="570035"/>
            </a:xfrm>
            <a:prstGeom prst="ellipse">
              <a:avLst/>
            </a:prstGeom>
            <a:solidFill>
              <a:srgbClr val="FFFFFF"/>
            </a:solid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5" name="Circle"/>
            <p:cNvSpPr/>
            <p:nvPr/>
          </p:nvSpPr>
          <p:spPr>
            <a:xfrm>
              <a:off x="3073400" y="3080741"/>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6" name="Circle"/>
            <p:cNvSpPr/>
            <p:nvPr/>
          </p:nvSpPr>
          <p:spPr>
            <a:xfrm>
              <a:off x="0" y="0"/>
              <a:ext cx="570035" cy="57003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7" name="Line"/>
            <p:cNvSpPr/>
            <p:nvPr/>
          </p:nvSpPr>
          <p:spPr>
            <a:xfrm flipV="1">
              <a:off x="2560189" y="508506"/>
              <a:ext cx="601391" cy="61570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98" name="Line"/>
            <p:cNvSpPr/>
            <p:nvPr/>
          </p:nvSpPr>
          <p:spPr>
            <a:xfrm>
              <a:off x="583454" y="279906"/>
              <a:ext cx="2476526"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99" name="Line"/>
            <p:cNvSpPr/>
            <p:nvPr/>
          </p:nvSpPr>
          <p:spPr>
            <a:xfrm flipH="1">
              <a:off x="3356259" y="572006"/>
              <a:ext cx="2159" cy="250129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0" name="Line"/>
            <p:cNvSpPr/>
            <p:nvPr/>
          </p:nvSpPr>
          <p:spPr>
            <a:xfrm flipH="1">
              <a:off x="271237" y="573423"/>
              <a:ext cx="1" cy="250129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1" name="Line"/>
            <p:cNvSpPr/>
            <p:nvPr/>
          </p:nvSpPr>
          <p:spPr>
            <a:xfrm>
              <a:off x="583454" y="3365758"/>
              <a:ext cx="2476526"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2" name="Line"/>
            <p:cNvSpPr/>
            <p:nvPr/>
          </p:nvSpPr>
          <p:spPr>
            <a:xfrm flipV="1">
              <a:off x="509139" y="2546246"/>
              <a:ext cx="601391" cy="61570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3" name="Line"/>
            <p:cNvSpPr/>
            <p:nvPr/>
          </p:nvSpPr>
          <p:spPr>
            <a:xfrm>
              <a:off x="490089" y="475898"/>
              <a:ext cx="680921" cy="68092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4" name="Line"/>
            <p:cNvSpPr/>
            <p:nvPr/>
          </p:nvSpPr>
          <p:spPr>
            <a:xfrm flipV="1">
              <a:off x="1607620" y="2342416"/>
              <a:ext cx="570035"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5" name="Line"/>
            <p:cNvSpPr/>
            <p:nvPr/>
          </p:nvSpPr>
          <p:spPr>
            <a:xfrm flipV="1">
              <a:off x="1506020" y="1326416"/>
              <a:ext cx="570035"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6" name="Line"/>
            <p:cNvSpPr/>
            <p:nvPr/>
          </p:nvSpPr>
          <p:spPr>
            <a:xfrm>
              <a:off x="1325474" y="1571159"/>
              <a:ext cx="1" cy="48472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8" name="A bipartite graph is one whose vertices can be split into two independent groups U, V such that every edge connects betweens U and V."/>
          <p:cNvSpPr txBox="1"/>
          <p:nvPr/>
        </p:nvSpPr>
        <p:spPr>
          <a:xfrm>
            <a:off x="97261" y="1247278"/>
            <a:ext cx="1281027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6">
                    <a:hueOff val="-297323"/>
                    <a:satOff val="50343"/>
                    <a:lumOff val="25667"/>
                  </a:schemeClr>
                </a:solidFill>
              </a:rPr>
              <a:t>bipartite graph</a:t>
            </a:r>
            <a:r>
              <a:t> is one whose </a:t>
            </a:r>
            <a:r>
              <a:rPr i="1"/>
              <a:t>vertices</a:t>
            </a:r>
            <a:r>
              <a:t> can be split into two independent groups U, V such that every edge connects betweens U and V.</a:t>
            </a:r>
          </a:p>
        </p:txBody>
      </p:sp>
      <p:sp>
        <p:nvSpPr>
          <p:cNvPr id="509" name="Other definitions exist such as: The graph is two colourable or there is no odd length cycle."/>
          <p:cNvSpPr txBox="1"/>
          <p:nvPr/>
        </p:nvSpPr>
        <p:spPr>
          <a:xfrm>
            <a:off x="721735" y="3216145"/>
            <a:ext cx="1156133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Other definitions exist such as: The graph is two colourable or there is no odd length cycle.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Complete Graphs"/>
          <p:cNvSpPr txBox="1"/>
          <p:nvPr>
            <p:ph type="title"/>
          </p:nvPr>
        </p:nvSpPr>
        <p:spPr>
          <a:xfrm>
            <a:off x="457396" y="-48177"/>
            <a:ext cx="11561329" cy="1324211"/>
          </a:xfrm>
          <a:prstGeom prst="rect">
            <a:avLst/>
          </a:prstGeom>
        </p:spPr>
        <p:txBody>
          <a:bodyPr/>
          <a:lstStyle>
            <a:lvl1pPr>
              <a:defRPr b="1"/>
            </a:lvl1pPr>
          </a:lstStyle>
          <a:p>
            <a:pPr/>
            <a:r>
              <a:t>Complete Graphs</a:t>
            </a:r>
          </a:p>
        </p:txBody>
      </p:sp>
      <p:sp>
        <p:nvSpPr>
          <p:cNvPr id="512" name="A complete graph is one where there is a unique edge between every pair of nodes. A complete graph with n vertices is denoted as the graph Kn."/>
          <p:cNvSpPr txBox="1"/>
          <p:nvPr/>
        </p:nvSpPr>
        <p:spPr>
          <a:xfrm>
            <a:off x="239253" y="1981199"/>
            <a:ext cx="1160017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4">
                    <a:hueOff val="218867"/>
                    <a:satOff val="38688"/>
                    <a:lumOff val="18783"/>
                  </a:schemeClr>
                </a:solidFill>
              </a:rPr>
              <a:t>complete graph</a:t>
            </a:r>
            <a:r>
              <a:t> is one where there is a unique edge between every pair of nodes. A complete graph with n vertices is denoted as the graph K</a:t>
            </a:r>
            <a:r>
              <a:rPr baseline="-5999"/>
              <a:t>n. </a:t>
            </a:r>
          </a:p>
        </p:txBody>
      </p:sp>
      <p:sp>
        <p:nvSpPr>
          <p:cNvPr id="513" name="Circle"/>
          <p:cNvSpPr/>
          <p:nvPr/>
        </p:nvSpPr>
        <p:spPr>
          <a:xfrm>
            <a:off x="443977" y="6330586"/>
            <a:ext cx="525661" cy="525661"/>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grpSp>
        <p:nvGrpSpPr>
          <p:cNvPr id="517" name="Group"/>
          <p:cNvGrpSpPr/>
          <p:nvPr/>
        </p:nvGrpSpPr>
        <p:grpSpPr>
          <a:xfrm>
            <a:off x="1824691" y="5886086"/>
            <a:ext cx="525661" cy="1414661"/>
            <a:chOff x="0" y="0"/>
            <a:chExt cx="525660" cy="1414660"/>
          </a:xfrm>
        </p:grpSpPr>
        <p:sp>
          <p:nvSpPr>
            <p:cNvPr id="514" name="Circle"/>
            <p:cNvSpPr/>
            <p:nvPr/>
          </p:nvSpPr>
          <p:spPr>
            <a:xfrm>
              <a:off x="0" y="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15" name="Circle"/>
            <p:cNvSpPr/>
            <p:nvPr/>
          </p:nvSpPr>
          <p:spPr>
            <a:xfrm>
              <a:off x="0" y="88900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16" name="Line"/>
            <p:cNvSpPr/>
            <p:nvPr/>
          </p:nvSpPr>
          <p:spPr>
            <a:xfrm flipV="1">
              <a:off x="262830" y="531937"/>
              <a:ext cx="1" cy="35319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529" name="Group"/>
          <p:cNvGrpSpPr/>
          <p:nvPr/>
        </p:nvGrpSpPr>
        <p:grpSpPr>
          <a:xfrm>
            <a:off x="5201916" y="5807802"/>
            <a:ext cx="1674847" cy="1571229"/>
            <a:chOff x="0" y="0"/>
            <a:chExt cx="1674846" cy="1571228"/>
          </a:xfrm>
        </p:grpSpPr>
        <p:sp>
          <p:nvSpPr>
            <p:cNvPr id="518" name="Circle"/>
            <p:cNvSpPr/>
            <p:nvPr/>
          </p:nvSpPr>
          <p:spPr>
            <a:xfrm>
              <a:off x="0" y="0"/>
              <a:ext cx="583839" cy="583838"/>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19" name="Circle"/>
            <p:cNvSpPr/>
            <p:nvPr/>
          </p:nvSpPr>
          <p:spPr>
            <a:xfrm>
              <a:off x="0" y="987390"/>
              <a:ext cx="583839" cy="5838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20" name="Circle"/>
            <p:cNvSpPr/>
            <p:nvPr/>
          </p:nvSpPr>
          <p:spPr>
            <a:xfrm>
              <a:off x="1091008" y="0"/>
              <a:ext cx="583839" cy="583838"/>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21" name="Circle"/>
            <p:cNvSpPr/>
            <p:nvPr/>
          </p:nvSpPr>
          <p:spPr>
            <a:xfrm>
              <a:off x="1091008" y="987390"/>
              <a:ext cx="583839" cy="5838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grpSp>
          <p:nvGrpSpPr>
            <p:cNvPr id="528" name="Group"/>
            <p:cNvGrpSpPr/>
            <p:nvPr/>
          </p:nvGrpSpPr>
          <p:grpSpPr>
            <a:xfrm>
              <a:off x="291918" y="291918"/>
              <a:ext cx="1091009" cy="987392"/>
              <a:chOff x="0" y="0"/>
              <a:chExt cx="1091007" cy="987390"/>
            </a:xfrm>
          </p:grpSpPr>
          <p:sp>
            <p:nvSpPr>
              <p:cNvPr id="522" name="Line"/>
              <p:cNvSpPr/>
              <p:nvPr/>
            </p:nvSpPr>
            <p:spPr>
              <a:xfrm flipV="1">
                <a:off x="-1" y="298891"/>
                <a:ext cx="2" cy="39228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23" name="Line"/>
              <p:cNvSpPr/>
              <p:nvPr/>
            </p:nvSpPr>
            <p:spPr>
              <a:xfrm flipV="1">
                <a:off x="1091007" y="298891"/>
                <a:ext cx="1" cy="39228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24" name="Line"/>
              <p:cNvSpPr/>
              <p:nvPr/>
            </p:nvSpPr>
            <p:spPr>
              <a:xfrm>
                <a:off x="291691" y="987390"/>
                <a:ext cx="507626"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25" name="Line"/>
              <p:cNvSpPr/>
              <p:nvPr/>
            </p:nvSpPr>
            <p:spPr>
              <a:xfrm>
                <a:off x="291691" y="0"/>
                <a:ext cx="507626" cy="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26" name="Line"/>
              <p:cNvSpPr/>
              <p:nvPr/>
            </p:nvSpPr>
            <p:spPr>
              <a:xfrm flipV="1">
                <a:off x="235426" y="184954"/>
                <a:ext cx="620156" cy="62015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27" name="Line"/>
              <p:cNvSpPr/>
              <p:nvPr/>
            </p:nvSpPr>
            <p:spPr>
              <a:xfrm flipH="1" flipV="1">
                <a:off x="235426" y="181390"/>
                <a:ext cx="627286" cy="627285"/>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grpSp>
        <p:nvGrpSpPr>
          <p:cNvPr id="536" name="Group"/>
          <p:cNvGrpSpPr/>
          <p:nvPr/>
        </p:nvGrpSpPr>
        <p:grpSpPr>
          <a:xfrm>
            <a:off x="3300498" y="5911486"/>
            <a:ext cx="1287661" cy="1363861"/>
            <a:chOff x="0" y="0"/>
            <a:chExt cx="1287660" cy="1363860"/>
          </a:xfrm>
        </p:grpSpPr>
        <p:sp>
          <p:nvSpPr>
            <p:cNvPr id="530" name="Circle"/>
            <p:cNvSpPr/>
            <p:nvPr/>
          </p:nvSpPr>
          <p:spPr>
            <a:xfrm>
              <a:off x="0" y="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31" name="Circle"/>
            <p:cNvSpPr/>
            <p:nvPr/>
          </p:nvSpPr>
          <p:spPr>
            <a:xfrm>
              <a:off x="0" y="83820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32" name="Circle"/>
            <p:cNvSpPr/>
            <p:nvPr/>
          </p:nvSpPr>
          <p:spPr>
            <a:xfrm>
              <a:off x="762000" y="421580"/>
              <a:ext cx="525661" cy="52566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33" name="Line"/>
            <p:cNvSpPr/>
            <p:nvPr/>
          </p:nvSpPr>
          <p:spPr>
            <a:xfrm flipV="1">
              <a:off x="491589" y="800562"/>
              <a:ext cx="290162" cy="16923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34" name="Line"/>
            <p:cNvSpPr/>
            <p:nvPr/>
          </p:nvSpPr>
          <p:spPr>
            <a:xfrm flipH="1" flipV="1">
              <a:off x="255791" y="520964"/>
              <a:ext cx="5892" cy="324265"/>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35" name="Line"/>
            <p:cNvSpPr/>
            <p:nvPr/>
          </p:nvSpPr>
          <p:spPr>
            <a:xfrm flipH="1" flipV="1">
              <a:off x="511858" y="356988"/>
              <a:ext cx="287078" cy="174114"/>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553" name="Group"/>
          <p:cNvGrpSpPr/>
          <p:nvPr/>
        </p:nvGrpSpPr>
        <p:grpSpPr>
          <a:xfrm>
            <a:off x="7300019" y="5399253"/>
            <a:ext cx="2377093" cy="2145152"/>
            <a:chOff x="0" y="0"/>
            <a:chExt cx="2377092" cy="2145151"/>
          </a:xfrm>
        </p:grpSpPr>
        <p:grpSp>
          <p:nvGrpSpPr>
            <p:cNvPr id="542" name="Group"/>
            <p:cNvGrpSpPr/>
            <p:nvPr/>
          </p:nvGrpSpPr>
          <p:grpSpPr>
            <a:xfrm>
              <a:off x="0" y="0"/>
              <a:ext cx="2377093" cy="2145152"/>
              <a:chOff x="0" y="38023"/>
              <a:chExt cx="2377092" cy="2145151"/>
            </a:xfrm>
          </p:grpSpPr>
          <p:sp>
            <p:nvSpPr>
              <p:cNvPr id="537" name="Circle"/>
              <p:cNvSpPr/>
              <p:nvPr/>
            </p:nvSpPr>
            <p:spPr>
              <a:xfrm>
                <a:off x="433462" y="1711036"/>
                <a:ext cx="472140" cy="4721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38" name="Circle"/>
              <p:cNvSpPr/>
              <p:nvPr/>
            </p:nvSpPr>
            <p:spPr>
              <a:xfrm>
                <a:off x="1439028" y="1711036"/>
                <a:ext cx="472140" cy="4721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39" name="Circle"/>
              <p:cNvSpPr/>
              <p:nvPr/>
            </p:nvSpPr>
            <p:spPr>
              <a:xfrm>
                <a:off x="0" y="724338"/>
                <a:ext cx="472139" cy="4721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40" name="Circle"/>
              <p:cNvSpPr/>
              <p:nvPr/>
            </p:nvSpPr>
            <p:spPr>
              <a:xfrm>
                <a:off x="1904953" y="724338"/>
                <a:ext cx="472140" cy="4721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41" name="Circle"/>
              <p:cNvSpPr/>
              <p:nvPr/>
            </p:nvSpPr>
            <p:spPr>
              <a:xfrm>
                <a:off x="937267" y="38023"/>
                <a:ext cx="472140" cy="47213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grpSp>
        <p:sp>
          <p:nvSpPr>
            <p:cNvPr id="543" name="Line"/>
            <p:cNvSpPr/>
            <p:nvPr/>
          </p:nvSpPr>
          <p:spPr>
            <a:xfrm>
              <a:off x="907428" y="1913177"/>
              <a:ext cx="522891" cy="425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4" name="Line"/>
            <p:cNvSpPr/>
            <p:nvPr/>
          </p:nvSpPr>
          <p:spPr>
            <a:xfrm>
              <a:off x="325676" y="1143210"/>
              <a:ext cx="241996" cy="55401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5" name="Line"/>
            <p:cNvSpPr/>
            <p:nvPr/>
          </p:nvSpPr>
          <p:spPr>
            <a:xfrm>
              <a:off x="1374116" y="351358"/>
              <a:ext cx="575664" cy="43166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6" name="Line"/>
            <p:cNvSpPr/>
            <p:nvPr/>
          </p:nvSpPr>
          <p:spPr>
            <a:xfrm flipV="1">
              <a:off x="417777" y="366738"/>
              <a:ext cx="564695" cy="40376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7" name="Line"/>
            <p:cNvSpPr/>
            <p:nvPr/>
          </p:nvSpPr>
          <p:spPr>
            <a:xfrm flipV="1">
              <a:off x="1792600" y="1127548"/>
              <a:ext cx="249571" cy="57253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8" name="Line"/>
            <p:cNvSpPr/>
            <p:nvPr/>
          </p:nvSpPr>
          <p:spPr>
            <a:xfrm flipV="1">
              <a:off x="857233" y="1012024"/>
              <a:ext cx="1061942" cy="750792"/>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9" name="Line"/>
            <p:cNvSpPr/>
            <p:nvPr/>
          </p:nvSpPr>
          <p:spPr>
            <a:xfrm flipV="1">
              <a:off x="749068" y="461343"/>
              <a:ext cx="339772" cy="1227105"/>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0" name="Line"/>
            <p:cNvSpPr/>
            <p:nvPr/>
          </p:nvSpPr>
          <p:spPr>
            <a:xfrm>
              <a:off x="441936" y="1015313"/>
              <a:ext cx="1039648" cy="751624"/>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1" name="Line"/>
            <p:cNvSpPr/>
            <p:nvPr/>
          </p:nvSpPr>
          <p:spPr>
            <a:xfrm>
              <a:off x="469502" y="891412"/>
              <a:ext cx="143808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2" name="Line"/>
            <p:cNvSpPr/>
            <p:nvPr/>
          </p:nvSpPr>
          <p:spPr>
            <a:xfrm>
              <a:off x="1269055" y="453062"/>
              <a:ext cx="355679" cy="122666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575" name="Group"/>
          <p:cNvGrpSpPr/>
          <p:nvPr/>
        </p:nvGrpSpPr>
        <p:grpSpPr>
          <a:xfrm>
            <a:off x="9913219" y="5326449"/>
            <a:ext cx="2992461" cy="2290760"/>
            <a:chOff x="0" y="0"/>
            <a:chExt cx="2992459" cy="2290758"/>
          </a:xfrm>
        </p:grpSpPr>
        <p:sp>
          <p:nvSpPr>
            <p:cNvPr id="554" name="Circle"/>
            <p:cNvSpPr/>
            <p:nvPr/>
          </p:nvSpPr>
          <p:spPr>
            <a:xfrm>
              <a:off x="628189" y="0"/>
              <a:ext cx="553216" cy="55321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55" name="Circle"/>
            <p:cNvSpPr/>
            <p:nvPr/>
          </p:nvSpPr>
          <p:spPr>
            <a:xfrm>
              <a:off x="1806433" y="0"/>
              <a:ext cx="553216" cy="553215"/>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56" name="Circle"/>
            <p:cNvSpPr/>
            <p:nvPr/>
          </p:nvSpPr>
          <p:spPr>
            <a:xfrm>
              <a:off x="628189" y="1737543"/>
              <a:ext cx="553216" cy="55321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57" name="Circle"/>
            <p:cNvSpPr/>
            <p:nvPr/>
          </p:nvSpPr>
          <p:spPr>
            <a:xfrm>
              <a:off x="1806433" y="1737543"/>
              <a:ext cx="553216" cy="55321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58" name="Circle"/>
            <p:cNvSpPr/>
            <p:nvPr/>
          </p:nvSpPr>
          <p:spPr>
            <a:xfrm>
              <a:off x="0" y="835357"/>
              <a:ext cx="553216" cy="55321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59" name="Circle"/>
            <p:cNvSpPr/>
            <p:nvPr/>
          </p:nvSpPr>
          <p:spPr>
            <a:xfrm>
              <a:off x="2439244" y="835357"/>
              <a:ext cx="553216" cy="55321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560" name="Line"/>
            <p:cNvSpPr/>
            <p:nvPr/>
          </p:nvSpPr>
          <p:spPr>
            <a:xfrm>
              <a:off x="1184871" y="2013194"/>
              <a:ext cx="619401" cy="48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1" name="Line"/>
            <p:cNvSpPr/>
            <p:nvPr/>
          </p:nvSpPr>
          <p:spPr>
            <a:xfrm>
              <a:off x="1184871" y="274188"/>
              <a:ext cx="619401" cy="48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2" name="Line"/>
            <p:cNvSpPr/>
            <p:nvPr/>
          </p:nvSpPr>
          <p:spPr>
            <a:xfrm flipV="1">
              <a:off x="2236935" y="1338712"/>
              <a:ext cx="316966" cy="45487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3" name="Line"/>
            <p:cNvSpPr/>
            <p:nvPr/>
          </p:nvSpPr>
          <p:spPr>
            <a:xfrm flipV="1">
              <a:off x="426957" y="487761"/>
              <a:ext cx="291384" cy="39477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4" name="Line"/>
            <p:cNvSpPr/>
            <p:nvPr/>
          </p:nvSpPr>
          <p:spPr>
            <a:xfrm>
              <a:off x="423964" y="1349954"/>
              <a:ext cx="311781" cy="43136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5" name="Line"/>
            <p:cNvSpPr/>
            <p:nvPr/>
          </p:nvSpPr>
          <p:spPr>
            <a:xfrm>
              <a:off x="2256600" y="487935"/>
              <a:ext cx="310249" cy="39342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6" name="Line"/>
            <p:cNvSpPr/>
            <p:nvPr/>
          </p:nvSpPr>
          <p:spPr>
            <a:xfrm>
              <a:off x="527374" y="1238434"/>
              <a:ext cx="1297417" cy="66907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7" name="Line"/>
            <p:cNvSpPr/>
            <p:nvPr/>
          </p:nvSpPr>
          <p:spPr>
            <a:xfrm>
              <a:off x="1052084" y="502292"/>
              <a:ext cx="886594" cy="127677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8" name="Line"/>
            <p:cNvSpPr/>
            <p:nvPr/>
          </p:nvSpPr>
          <p:spPr>
            <a:xfrm flipH="1">
              <a:off x="2080270" y="555756"/>
              <a:ext cx="976" cy="118119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69" name="Line"/>
            <p:cNvSpPr/>
            <p:nvPr/>
          </p:nvSpPr>
          <p:spPr>
            <a:xfrm flipH="1">
              <a:off x="1143712" y="1240575"/>
              <a:ext cx="1324321" cy="63363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0" name="Line"/>
            <p:cNvSpPr/>
            <p:nvPr/>
          </p:nvSpPr>
          <p:spPr>
            <a:xfrm flipH="1">
              <a:off x="1050152" y="524743"/>
              <a:ext cx="890770" cy="126482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1" name="Line"/>
            <p:cNvSpPr/>
            <p:nvPr/>
          </p:nvSpPr>
          <p:spPr>
            <a:xfrm flipH="1">
              <a:off x="907584" y="551475"/>
              <a:ext cx="1" cy="118462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2" name="Line"/>
            <p:cNvSpPr/>
            <p:nvPr/>
          </p:nvSpPr>
          <p:spPr>
            <a:xfrm>
              <a:off x="548938" y="1135867"/>
              <a:ext cx="1891267" cy="123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3" name="Line"/>
            <p:cNvSpPr/>
            <p:nvPr/>
          </p:nvSpPr>
          <p:spPr>
            <a:xfrm flipV="1">
              <a:off x="517752" y="400667"/>
              <a:ext cx="1299606" cy="58372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4" name="Line"/>
            <p:cNvSpPr/>
            <p:nvPr/>
          </p:nvSpPr>
          <p:spPr>
            <a:xfrm>
              <a:off x="1158663" y="398524"/>
              <a:ext cx="1296056" cy="6147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76" name="K1"/>
          <p:cNvSpPr txBox="1"/>
          <p:nvPr/>
        </p:nvSpPr>
        <p:spPr>
          <a:xfrm>
            <a:off x="420276" y="7753349"/>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1</a:t>
            </a:r>
          </a:p>
        </p:txBody>
      </p:sp>
      <p:sp>
        <p:nvSpPr>
          <p:cNvPr id="577" name="K2"/>
          <p:cNvSpPr txBox="1"/>
          <p:nvPr/>
        </p:nvSpPr>
        <p:spPr>
          <a:xfrm>
            <a:off x="1800990" y="7753349"/>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2</a:t>
            </a:r>
          </a:p>
        </p:txBody>
      </p:sp>
      <p:sp>
        <p:nvSpPr>
          <p:cNvPr id="578" name="K3"/>
          <p:cNvSpPr txBox="1"/>
          <p:nvPr/>
        </p:nvSpPr>
        <p:spPr>
          <a:xfrm>
            <a:off x="3464690" y="7753349"/>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3</a:t>
            </a:r>
          </a:p>
        </p:txBody>
      </p:sp>
      <p:sp>
        <p:nvSpPr>
          <p:cNvPr id="579" name="K4"/>
          <p:cNvSpPr txBox="1"/>
          <p:nvPr/>
        </p:nvSpPr>
        <p:spPr>
          <a:xfrm>
            <a:off x="5752808" y="7753349"/>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4</a:t>
            </a:r>
          </a:p>
        </p:txBody>
      </p:sp>
      <p:sp>
        <p:nvSpPr>
          <p:cNvPr id="580" name="K5"/>
          <p:cNvSpPr txBox="1"/>
          <p:nvPr/>
        </p:nvSpPr>
        <p:spPr>
          <a:xfrm>
            <a:off x="8202034" y="7753349"/>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5</a:t>
            </a:r>
          </a:p>
        </p:txBody>
      </p:sp>
      <p:sp>
        <p:nvSpPr>
          <p:cNvPr id="581" name="K6"/>
          <p:cNvSpPr txBox="1"/>
          <p:nvPr/>
        </p:nvSpPr>
        <p:spPr>
          <a:xfrm>
            <a:off x="11122918" y="7753349"/>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6</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Representing…"/>
          <p:cNvSpPr txBox="1"/>
          <p:nvPr>
            <p:ph type="title"/>
          </p:nvPr>
        </p:nvSpPr>
        <p:spPr>
          <a:xfrm>
            <a:off x="262568" y="1580220"/>
            <a:ext cx="12479664" cy="4876627"/>
          </a:xfrm>
          <a:prstGeom prst="rect">
            <a:avLst/>
          </a:prstGeom>
        </p:spPr>
        <p:txBody>
          <a:bodyPr/>
          <a:lstStyle/>
          <a:p>
            <a:pPr defTabSz="572516">
              <a:defRPr b="1" sz="13426"/>
            </a:pPr>
            <a:r>
              <a:t>Representing</a:t>
            </a:r>
          </a:p>
          <a:p>
            <a:pPr defTabSz="572516">
              <a:defRPr b="1" sz="13426"/>
            </a:pPr>
            <a:r>
              <a:t>Graphs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Adjacency Matrix"/>
          <p:cNvSpPr txBox="1"/>
          <p:nvPr>
            <p:ph type="title"/>
          </p:nvPr>
        </p:nvSpPr>
        <p:spPr>
          <a:xfrm>
            <a:off x="457396" y="-48177"/>
            <a:ext cx="11561329" cy="1324211"/>
          </a:xfrm>
          <a:prstGeom prst="rect">
            <a:avLst/>
          </a:prstGeom>
        </p:spPr>
        <p:txBody>
          <a:bodyPr/>
          <a:lstStyle>
            <a:lvl1pPr>
              <a:defRPr b="1"/>
            </a:lvl1pPr>
          </a:lstStyle>
          <a:p>
            <a:pPr/>
            <a:r>
              <a:t>Adjacency Matrix</a:t>
            </a:r>
          </a:p>
        </p:txBody>
      </p:sp>
      <p:graphicFrame>
        <p:nvGraphicFramePr>
          <p:cNvPr id="588" name="Table"/>
          <p:cNvGraphicFramePr/>
          <p:nvPr/>
        </p:nvGraphicFramePr>
        <p:xfrm>
          <a:off x="7668820" y="3998647"/>
          <a:ext cx="4247981" cy="41473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58820"/>
                <a:gridCol w="1058820"/>
                <a:gridCol w="1058820"/>
                <a:gridCol w="1058820"/>
              </a:tblGrid>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589" name="Line"/>
          <p:cNvSpPr/>
          <p:nvPr/>
        </p:nvSpPr>
        <p:spPr>
          <a:xfrm flipV="1">
            <a:off x="7868563" y="4255060"/>
            <a:ext cx="1" cy="3621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 name="Line"/>
          <p:cNvSpPr/>
          <p:nvPr/>
        </p:nvSpPr>
        <p:spPr>
          <a:xfrm flipV="1">
            <a:off x="11682159" y="4255060"/>
            <a:ext cx="1" cy="3621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 name="Line"/>
          <p:cNvSpPr/>
          <p:nvPr/>
        </p:nvSpPr>
        <p:spPr>
          <a:xfrm>
            <a:off x="11298073" y="7898021"/>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 name="Line"/>
          <p:cNvSpPr/>
          <p:nvPr/>
        </p:nvSpPr>
        <p:spPr>
          <a:xfrm>
            <a:off x="7835206" y="7898021"/>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 name="Line"/>
          <p:cNvSpPr/>
          <p:nvPr/>
        </p:nvSpPr>
        <p:spPr>
          <a:xfrm>
            <a:off x="11298764" y="4236188"/>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 name="Line"/>
          <p:cNvSpPr/>
          <p:nvPr/>
        </p:nvSpPr>
        <p:spPr>
          <a:xfrm>
            <a:off x="7835206" y="4236188"/>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 name="A   B   C   D"/>
          <p:cNvSpPr txBox="1"/>
          <p:nvPr/>
        </p:nvSpPr>
        <p:spPr>
          <a:xfrm>
            <a:off x="7997214" y="3571607"/>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   B   C   D</a:t>
            </a:r>
          </a:p>
        </p:txBody>
      </p:sp>
      <p:sp>
        <p:nvSpPr>
          <p:cNvPr id="596" name="A"/>
          <p:cNvSpPr txBox="1"/>
          <p:nvPr/>
        </p:nvSpPr>
        <p:spPr>
          <a:xfrm>
            <a:off x="7375716" y="41980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597" name="B"/>
          <p:cNvSpPr txBox="1"/>
          <p:nvPr/>
        </p:nvSpPr>
        <p:spPr>
          <a:xfrm>
            <a:off x="7375716" y="522926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598" name="C"/>
          <p:cNvSpPr txBox="1"/>
          <p:nvPr/>
        </p:nvSpPr>
        <p:spPr>
          <a:xfrm>
            <a:off x="7375716" y="626050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a:r>
          </a:p>
        </p:txBody>
      </p:sp>
      <p:sp>
        <p:nvSpPr>
          <p:cNvPr id="599" name="D"/>
          <p:cNvSpPr txBox="1"/>
          <p:nvPr/>
        </p:nvSpPr>
        <p:spPr>
          <a:xfrm>
            <a:off x="7375716" y="729174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
            </a:r>
          </a:p>
        </p:txBody>
      </p:sp>
      <p:sp>
        <p:nvSpPr>
          <p:cNvPr id="600" name="A"/>
          <p:cNvSpPr/>
          <p:nvPr/>
        </p:nvSpPr>
        <p:spPr>
          <a:xfrm>
            <a:off x="1100699" y="418183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A</a:t>
            </a:r>
          </a:p>
        </p:txBody>
      </p:sp>
      <p:sp>
        <p:nvSpPr>
          <p:cNvPr id="601" name="C"/>
          <p:cNvSpPr/>
          <p:nvPr/>
        </p:nvSpPr>
        <p:spPr>
          <a:xfrm>
            <a:off x="1100699" y="7026813"/>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C</a:t>
            </a:r>
          </a:p>
        </p:txBody>
      </p:sp>
      <p:cxnSp>
        <p:nvCxnSpPr>
          <p:cNvPr id="602" name="Connection Line"/>
          <p:cNvCxnSpPr>
            <a:stCxn id="601" idx="0"/>
            <a:endCxn id="600" idx="0"/>
          </p:cNvCxnSpPr>
          <p:nvPr/>
        </p:nvCxnSpPr>
        <p:spPr>
          <a:xfrm flipV="1">
            <a:off x="1514593" y="4595731"/>
            <a:ext cx="1" cy="2844977"/>
          </a:xfrm>
          <a:prstGeom prst="straightConnector1">
            <a:avLst/>
          </a:prstGeom>
          <a:ln w="38100">
            <a:solidFill>
              <a:srgbClr val="FFFFFF"/>
            </a:solidFill>
            <a:miter lim="400000"/>
          </a:ln>
        </p:spPr>
      </p:cxnSp>
      <p:cxnSp>
        <p:nvCxnSpPr>
          <p:cNvPr id="603" name="Connection Line"/>
          <p:cNvCxnSpPr>
            <a:stCxn id="600" idx="0"/>
            <a:endCxn id="601" idx="0"/>
          </p:cNvCxnSpPr>
          <p:nvPr/>
        </p:nvCxnSpPr>
        <p:spPr>
          <a:xfrm>
            <a:off x="1514593" y="4595731"/>
            <a:ext cx="1" cy="2844977"/>
          </a:xfrm>
          <a:prstGeom prst="straightConnector1">
            <a:avLst/>
          </a:prstGeom>
          <a:ln w="38100">
            <a:solidFill>
              <a:srgbClr val="FFFFFF"/>
            </a:solidFill>
            <a:miter lim="400000"/>
          </a:ln>
        </p:spPr>
      </p:cxnSp>
      <p:sp>
        <p:nvSpPr>
          <p:cNvPr id="604" name="B"/>
          <p:cNvSpPr/>
          <p:nvPr/>
        </p:nvSpPr>
        <p:spPr>
          <a:xfrm>
            <a:off x="4104249" y="418183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B</a:t>
            </a:r>
          </a:p>
        </p:txBody>
      </p:sp>
      <p:sp>
        <p:nvSpPr>
          <p:cNvPr id="605" name="D"/>
          <p:cNvSpPr/>
          <p:nvPr/>
        </p:nvSpPr>
        <p:spPr>
          <a:xfrm>
            <a:off x="4104249" y="7026813"/>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D</a:t>
            </a:r>
          </a:p>
        </p:txBody>
      </p:sp>
      <p:cxnSp>
        <p:nvCxnSpPr>
          <p:cNvPr id="606" name="Connection Line"/>
          <p:cNvCxnSpPr>
            <a:stCxn id="605" idx="0"/>
            <a:endCxn id="604" idx="0"/>
          </p:cNvCxnSpPr>
          <p:nvPr/>
        </p:nvCxnSpPr>
        <p:spPr>
          <a:xfrm flipV="1">
            <a:off x="4518142" y="4595731"/>
            <a:ext cx="1" cy="2844977"/>
          </a:xfrm>
          <a:prstGeom prst="straightConnector1">
            <a:avLst/>
          </a:prstGeom>
          <a:ln w="38100">
            <a:solidFill>
              <a:srgbClr val="FFFFFF"/>
            </a:solidFill>
            <a:miter lim="400000"/>
          </a:ln>
        </p:spPr>
      </p:cxnSp>
      <p:cxnSp>
        <p:nvCxnSpPr>
          <p:cNvPr id="607" name="Connection Line"/>
          <p:cNvCxnSpPr>
            <a:stCxn id="604" idx="0"/>
            <a:endCxn id="605" idx="0"/>
          </p:cNvCxnSpPr>
          <p:nvPr/>
        </p:nvCxnSpPr>
        <p:spPr>
          <a:xfrm>
            <a:off x="4518142" y="4595731"/>
            <a:ext cx="1" cy="2844977"/>
          </a:xfrm>
          <a:prstGeom prst="straightConnector1">
            <a:avLst/>
          </a:prstGeom>
          <a:ln w="38100">
            <a:solidFill>
              <a:srgbClr val="FFFFFF"/>
            </a:solidFill>
            <a:miter lim="400000"/>
          </a:ln>
        </p:spPr>
      </p:cxnSp>
      <p:cxnSp>
        <p:nvCxnSpPr>
          <p:cNvPr id="608" name="Connection Line"/>
          <p:cNvCxnSpPr>
            <a:stCxn id="600" idx="0"/>
            <a:endCxn id="604" idx="0"/>
          </p:cNvCxnSpPr>
          <p:nvPr/>
        </p:nvCxnSpPr>
        <p:spPr>
          <a:xfrm>
            <a:off x="1514593" y="4595731"/>
            <a:ext cx="3003550" cy="1"/>
          </a:xfrm>
          <a:prstGeom prst="straightConnector1">
            <a:avLst/>
          </a:prstGeom>
          <a:ln w="25400">
            <a:solidFill>
              <a:srgbClr val="FFFFFF"/>
            </a:solidFill>
            <a:miter lim="400000"/>
          </a:ln>
        </p:spPr>
      </p:cxnSp>
      <p:cxnSp>
        <p:nvCxnSpPr>
          <p:cNvPr id="609" name="Connection Line"/>
          <p:cNvCxnSpPr>
            <a:stCxn id="604" idx="0"/>
            <a:endCxn id="600" idx="0"/>
          </p:cNvCxnSpPr>
          <p:nvPr/>
        </p:nvCxnSpPr>
        <p:spPr>
          <a:xfrm flipH="1">
            <a:off x="1514593" y="4595731"/>
            <a:ext cx="3003550" cy="1"/>
          </a:xfrm>
          <a:prstGeom prst="straightConnector1">
            <a:avLst/>
          </a:prstGeom>
          <a:ln w="25400">
            <a:solidFill>
              <a:srgbClr val="FFFFFF"/>
            </a:solidFill>
            <a:miter lim="400000"/>
          </a:ln>
        </p:spPr>
      </p:cxnSp>
      <p:cxnSp>
        <p:nvCxnSpPr>
          <p:cNvPr id="610" name="Connection Line"/>
          <p:cNvCxnSpPr>
            <a:stCxn id="601" idx="0"/>
            <a:endCxn id="605" idx="0"/>
          </p:cNvCxnSpPr>
          <p:nvPr/>
        </p:nvCxnSpPr>
        <p:spPr>
          <a:xfrm>
            <a:off x="1514593" y="7440707"/>
            <a:ext cx="3003550" cy="1"/>
          </a:xfrm>
          <a:prstGeom prst="straightConnector1">
            <a:avLst/>
          </a:prstGeom>
          <a:ln w="25400">
            <a:solidFill>
              <a:srgbClr val="FFFFFF"/>
            </a:solidFill>
            <a:miter lim="400000"/>
          </a:ln>
        </p:spPr>
      </p:cxnSp>
      <p:cxnSp>
        <p:nvCxnSpPr>
          <p:cNvPr id="611" name="Connection Line"/>
          <p:cNvCxnSpPr>
            <a:stCxn id="605" idx="0"/>
            <a:endCxn id="601" idx="0"/>
          </p:cNvCxnSpPr>
          <p:nvPr/>
        </p:nvCxnSpPr>
        <p:spPr>
          <a:xfrm flipH="1">
            <a:off x="1514593" y="7440707"/>
            <a:ext cx="3003550" cy="1"/>
          </a:xfrm>
          <a:prstGeom prst="straightConnector1">
            <a:avLst/>
          </a:prstGeom>
          <a:ln w="25400">
            <a:solidFill>
              <a:srgbClr val="FFFFFF"/>
            </a:solidFill>
            <a:miter lim="400000"/>
          </a:ln>
        </p:spPr>
      </p:cxnSp>
      <p:cxnSp>
        <p:nvCxnSpPr>
          <p:cNvPr id="612" name="Connection Line"/>
          <p:cNvCxnSpPr>
            <a:stCxn id="601" idx="0"/>
            <a:endCxn id="604" idx="0"/>
          </p:cNvCxnSpPr>
          <p:nvPr/>
        </p:nvCxnSpPr>
        <p:spPr>
          <a:xfrm flipV="1">
            <a:off x="1514593" y="4595731"/>
            <a:ext cx="3003550" cy="2844977"/>
          </a:xfrm>
          <a:prstGeom prst="straightConnector1">
            <a:avLst/>
          </a:prstGeom>
          <a:ln w="25400">
            <a:solidFill>
              <a:srgbClr val="FFFFFF"/>
            </a:solidFill>
            <a:miter lim="400000"/>
          </a:ln>
        </p:spPr>
      </p:cxnSp>
      <p:cxnSp>
        <p:nvCxnSpPr>
          <p:cNvPr id="613" name="Connection Line"/>
          <p:cNvCxnSpPr>
            <a:stCxn id="604" idx="0"/>
            <a:endCxn id="601" idx="0"/>
          </p:cNvCxnSpPr>
          <p:nvPr/>
        </p:nvCxnSpPr>
        <p:spPr>
          <a:xfrm flipH="1">
            <a:off x="1514593" y="4595731"/>
            <a:ext cx="3003550" cy="2844977"/>
          </a:xfrm>
          <a:prstGeom prst="straightConnector1">
            <a:avLst/>
          </a:prstGeom>
          <a:ln w="25400">
            <a:solidFill>
              <a:srgbClr val="FFFFFF"/>
            </a:solidFill>
            <a:miter lim="400000"/>
          </a:ln>
        </p:spPr>
      </p:cxnSp>
      <p:cxnSp>
        <p:nvCxnSpPr>
          <p:cNvPr id="614" name="Connection Line"/>
          <p:cNvCxnSpPr>
            <a:stCxn id="600" idx="0"/>
            <a:endCxn id="605" idx="0"/>
          </p:cNvCxnSpPr>
          <p:nvPr/>
        </p:nvCxnSpPr>
        <p:spPr>
          <a:xfrm>
            <a:off x="1514593" y="4595731"/>
            <a:ext cx="3003550" cy="2844977"/>
          </a:xfrm>
          <a:prstGeom prst="straightConnector1">
            <a:avLst/>
          </a:prstGeom>
          <a:ln w="25400">
            <a:solidFill>
              <a:srgbClr val="FFFFFF"/>
            </a:solidFill>
            <a:miter lim="400000"/>
          </a:ln>
        </p:spPr>
      </p:cxnSp>
      <p:cxnSp>
        <p:nvCxnSpPr>
          <p:cNvPr id="615" name="Connection Line"/>
          <p:cNvCxnSpPr>
            <a:stCxn id="605" idx="0"/>
            <a:endCxn id="600" idx="0"/>
          </p:cNvCxnSpPr>
          <p:nvPr/>
        </p:nvCxnSpPr>
        <p:spPr>
          <a:xfrm flipH="1" flipV="1">
            <a:off x="1514593" y="4595731"/>
            <a:ext cx="3003550" cy="2844977"/>
          </a:xfrm>
          <a:prstGeom prst="straightConnector1">
            <a:avLst/>
          </a:prstGeom>
          <a:ln w="25400">
            <a:solidFill>
              <a:srgbClr val="FFFFFF"/>
            </a:solidFill>
            <a:miter lim="400000"/>
          </a:ln>
        </p:spPr>
      </p:cxnSp>
      <p:sp>
        <p:nvSpPr>
          <p:cNvPr id="616" name="Line"/>
          <p:cNvSpPr/>
          <p:nvPr/>
        </p:nvSpPr>
        <p:spPr>
          <a:xfrm flipV="1">
            <a:off x="4022897" y="4668772"/>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 name="Line"/>
          <p:cNvSpPr/>
          <p:nvPr/>
        </p:nvSpPr>
        <p:spPr>
          <a:xfrm flipH="1">
            <a:off x="1845158" y="4505007"/>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 name="Line"/>
          <p:cNvSpPr/>
          <p:nvPr/>
        </p:nvSpPr>
        <p:spPr>
          <a:xfrm flipV="1">
            <a:off x="4194236" y="4871568"/>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 name="Line"/>
          <p:cNvSpPr/>
          <p:nvPr/>
        </p:nvSpPr>
        <p:spPr>
          <a:xfrm flipH="1" flipV="1">
            <a:off x="1805731" y="4773143"/>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 name="Line"/>
          <p:cNvSpPr/>
          <p:nvPr/>
        </p:nvSpPr>
        <p:spPr>
          <a:xfrm flipH="1" flipV="1">
            <a:off x="1577131" y="4938243"/>
            <a:ext cx="18754"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 name="Line"/>
          <p:cNvSpPr/>
          <p:nvPr/>
        </p:nvSpPr>
        <p:spPr>
          <a:xfrm>
            <a:off x="1427609" y="6950625"/>
            <a:ext cx="11721"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 name="Line"/>
          <p:cNvSpPr/>
          <p:nvPr/>
        </p:nvSpPr>
        <p:spPr>
          <a:xfrm flipH="1">
            <a:off x="1728254" y="7051543"/>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 name="Line"/>
          <p:cNvSpPr/>
          <p:nvPr/>
        </p:nvSpPr>
        <p:spPr>
          <a:xfrm>
            <a:off x="4091565" y="7138997"/>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 name="Line"/>
          <p:cNvSpPr/>
          <p:nvPr/>
        </p:nvSpPr>
        <p:spPr>
          <a:xfrm flipV="1">
            <a:off x="4012079" y="7501780"/>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 name="Line"/>
          <p:cNvSpPr/>
          <p:nvPr/>
        </p:nvSpPr>
        <p:spPr>
          <a:xfrm flipH="1">
            <a:off x="1874304" y="7394596"/>
            <a:ext cx="124479"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6" name="Line"/>
          <p:cNvSpPr/>
          <p:nvPr/>
        </p:nvSpPr>
        <p:spPr>
          <a:xfrm>
            <a:off x="4431005" y="6949709"/>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 name="Line"/>
          <p:cNvSpPr/>
          <p:nvPr/>
        </p:nvSpPr>
        <p:spPr>
          <a:xfrm flipH="1" flipV="1">
            <a:off x="4588929" y="4942730"/>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 name="4"/>
          <p:cNvSpPr txBox="1"/>
          <p:nvPr/>
        </p:nvSpPr>
        <p:spPr>
          <a:xfrm>
            <a:off x="3587972" y="466947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29" name="9"/>
          <p:cNvSpPr txBox="1"/>
          <p:nvPr/>
        </p:nvSpPr>
        <p:spPr>
          <a:xfrm>
            <a:off x="3603212" y="682847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9</a:t>
            </a:r>
          </a:p>
        </p:txBody>
      </p:sp>
      <p:sp>
        <p:nvSpPr>
          <p:cNvPr id="630" name="1"/>
          <p:cNvSpPr txBox="1"/>
          <p:nvPr/>
        </p:nvSpPr>
        <p:spPr>
          <a:xfrm>
            <a:off x="1119092" y="645763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631" name="3"/>
          <p:cNvSpPr txBox="1"/>
          <p:nvPr/>
        </p:nvSpPr>
        <p:spPr>
          <a:xfrm>
            <a:off x="2018252" y="4115758"/>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3</a:t>
            </a:r>
          </a:p>
        </p:txBody>
      </p:sp>
      <p:sp>
        <p:nvSpPr>
          <p:cNvPr id="632" name="6"/>
          <p:cNvSpPr txBox="1"/>
          <p:nvPr/>
        </p:nvSpPr>
        <p:spPr>
          <a:xfrm>
            <a:off x="1830293" y="6437318"/>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6</a:t>
            </a:r>
          </a:p>
        </p:txBody>
      </p:sp>
      <p:sp>
        <p:nvSpPr>
          <p:cNvPr id="633" name="11"/>
          <p:cNvSpPr txBox="1"/>
          <p:nvPr/>
        </p:nvSpPr>
        <p:spPr>
          <a:xfrm>
            <a:off x="4067850" y="6457638"/>
            <a:ext cx="374267"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a:r>
              <a:t>11</a:t>
            </a:r>
          </a:p>
        </p:txBody>
      </p:sp>
      <p:sp>
        <p:nvSpPr>
          <p:cNvPr id="634" name="4"/>
          <p:cNvSpPr txBox="1"/>
          <p:nvPr/>
        </p:nvSpPr>
        <p:spPr>
          <a:xfrm>
            <a:off x="1591533" y="4989518"/>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35" name="1"/>
          <p:cNvSpPr txBox="1"/>
          <p:nvPr/>
        </p:nvSpPr>
        <p:spPr>
          <a:xfrm>
            <a:off x="3999451" y="505047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636" name="2"/>
          <p:cNvSpPr txBox="1"/>
          <p:nvPr/>
        </p:nvSpPr>
        <p:spPr>
          <a:xfrm>
            <a:off x="3781011" y="748379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a:t>
            </a:r>
          </a:p>
        </p:txBody>
      </p:sp>
      <p:sp>
        <p:nvSpPr>
          <p:cNvPr id="637" name="6"/>
          <p:cNvSpPr txBox="1"/>
          <p:nvPr/>
        </p:nvSpPr>
        <p:spPr>
          <a:xfrm>
            <a:off x="2058892" y="4694878"/>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6</a:t>
            </a:r>
          </a:p>
        </p:txBody>
      </p:sp>
      <p:sp>
        <p:nvSpPr>
          <p:cNvPr id="638" name="5"/>
          <p:cNvSpPr txBox="1"/>
          <p:nvPr/>
        </p:nvSpPr>
        <p:spPr>
          <a:xfrm>
            <a:off x="4613232" y="4989518"/>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5</a:t>
            </a:r>
          </a:p>
        </p:txBody>
      </p:sp>
      <p:sp>
        <p:nvSpPr>
          <p:cNvPr id="639" name="-4"/>
          <p:cNvSpPr txBox="1"/>
          <p:nvPr/>
        </p:nvSpPr>
        <p:spPr>
          <a:xfrm>
            <a:off x="2012012" y="7016438"/>
            <a:ext cx="42014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40" name="Line"/>
          <p:cNvSpPr/>
          <p:nvPr/>
        </p:nvSpPr>
        <p:spPr>
          <a:xfrm>
            <a:off x="5397171" y="6016079"/>
            <a:ext cx="1456506" cy="1"/>
          </a:xfrm>
          <a:prstGeom prst="line">
            <a:avLst/>
          </a:prstGeom>
          <a:ln w="1270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 name="A adjacency matrix m is a very simple way to represent a graph. The idea is that the cell m[i][j] represents the edge weight of going from node i to node j."/>
          <p:cNvSpPr txBox="1"/>
          <p:nvPr/>
        </p:nvSpPr>
        <p:spPr>
          <a:xfrm>
            <a:off x="0" y="1206672"/>
            <a:ext cx="13004801" cy="24321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 </a:t>
            </a:r>
            <a:r>
              <a:rPr b="1">
                <a:solidFill>
                  <a:schemeClr val="accent4">
                    <a:hueOff val="218867"/>
                    <a:satOff val="38688"/>
                    <a:lumOff val="18783"/>
                  </a:schemeClr>
                </a:solidFill>
              </a:rPr>
              <a:t>adjacency matrix</a:t>
            </a:r>
            <a:r>
              <a:t> </a:t>
            </a:r>
            <a:r>
              <a:rPr i="1"/>
              <a:t>m</a:t>
            </a:r>
            <a:r>
              <a:t> is a very simple way to represent a graph. The idea is that the cell m[i][j] represents the edge weight of going from node i to node j.</a:t>
            </a:r>
          </a:p>
        </p:txBody>
      </p:sp>
      <p:sp>
        <p:nvSpPr>
          <p:cNvPr id="642" name="NOTE: It is often assumed that the edge of going from a node to itself has a cost of zero."/>
          <p:cNvSpPr txBox="1"/>
          <p:nvPr/>
        </p:nvSpPr>
        <p:spPr>
          <a:xfrm>
            <a:off x="88758" y="8271412"/>
            <a:ext cx="12827283"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NOTE:</a:t>
            </a:r>
            <a:r>
              <a:t> It is often assumed that the edge of going from a node to itself has a cost of zero.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Adjacency Matrix"/>
          <p:cNvSpPr txBox="1"/>
          <p:nvPr>
            <p:ph type="title"/>
          </p:nvPr>
        </p:nvSpPr>
        <p:spPr>
          <a:xfrm>
            <a:off x="457396" y="-48177"/>
            <a:ext cx="11561329" cy="1324211"/>
          </a:xfrm>
          <a:prstGeom prst="rect">
            <a:avLst/>
          </a:prstGeom>
        </p:spPr>
        <p:txBody>
          <a:bodyPr/>
          <a:lstStyle>
            <a:lvl1pPr>
              <a:defRPr b="1"/>
            </a:lvl1pPr>
          </a:lstStyle>
          <a:p>
            <a:pPr/>
            <a:r>
              <a:t>Adjacency Matrix</a:t>
            </a:r>
          </a:p>
        </p:txBody>
      </p:sp>
      <p:graphicFrame>
        <p:nvGraphicFramePr>
          <p:cNvPr id="645" name="Table"/>
          <p:cNvGraphicFramePr/>
          <p:nvPr/>
        </p:nvGraphicFramePr>
        <p:xfrm>
          <a:off x="484144" y="2247900"/>
          <a:ext cx="12049212" cy="614704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18255"/>
                <a:gridCol w="6018255"/>
              </a:tblGrid>
              <a:tr h="1533587">
                <a:tc>
                  <a:txBody>
                    <a:bodyPr/>
                    <a:lstStyle/>
                    <a:p>
                      <a:pPr defTabSz="914400">
                        <a:defRPr>
                          <a:solidFill>
                            <a:srgbClr val="000000"/>
                          </a:solidFill>
                        </a:defRPr>
                      </a:pPr>
                      <a:r>
                        <a:rPr b="1" sz="4700">
                          <a:solidFill>
                            <a:srgbClr val="FFFFFF"/>
                          </a:solidFill>
                          <a:latin typeface="+mj-lt"/>
                          <a:ea typeface="+mj-ea"/>
                          <a:cs typeface="+mj-cs"/>
                          <a:sym typeface="Menlo"/>
                        </a:rPr>
                        <a:t>Pros</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4700">
                          <a:solidFill>
                            <a:srgbClr val="FFFFFF"/>
                          </a:solidFill>
                          <a:latin typeface="+mj-lt"/>
                          <a:ea typeface="+mj-ea"/>
                          <a:cs typeface="+mj-cs"/>
                          <a:sym typeface="Menlo"/>
                        </a:rPr>
                        <a:t>Cons</a:t>
                      </a:r>
                    </a:p>
                  </a:txBody>
                  <a:tcPr marL="50800" marR="50800" marT="50800" marB="50800" anchor="ctr" anchorCtr="0" horzOverflow="overflow">
                    <a:lnR w="12700">
                      <a:solidFill>
                        <a:srgbClr val="D6D6D6"/>
                      </a:solidFill>
                      <a:miter lim="400000"/>
                    </a:lnR>
                    <a:lnT w="12700">
                      <a:solidFill>
                        <a:srgbClr val="D6D6D6"/>
                      </a:solidFill>
                      <a:miter lim="400000"/>
                    </a:lnT>
                  </a:tcPr>
                </a:tc>
              </a:tr>
              <a:tr h="1533587">
                <a:tc>
                  <a:txBody>
                    <a:bodyPr/>
                    <a:lstStyle/>
                    <a:p>
                      <a:pPr defTabSz="914400">
                        <a:defRPr>
                          <a:solidFill>
                            <a:srgbClr val="000000"/>
                          </a:solidFill>
                        </a:defRPr>
                      </a:pPr>
                      <a:r>
                        <a:rPr sz="2800">
                          <a:solidFill>
                            <a:srgbClr val="FFFFFF"/>
                          </a:solidFill>
                          <a:latin typeface="+mj-lt"/>
                          <a:ea typeface="+mj-ea"/>
                          <a:cs typeface="+mj-cs"/>
                          <a:sym typeface="Menlo"/>
                        </a:rPr>
                        <a:t>Space efficient for representing dense graphs</a:t>
                      </a:r>
                    </a:p>
                  </a:txBody>
                  <a:tcPr marL="50800" marR="50800" marT="50800" marB="50800" anchor="ctr" anchorCtr="0" horzOverflow="overflow">
                    <a:lnL w="12700">
                      <a:solidFill>
                        <a:srgbClr val="D6D6D6"/>
                      </a:solidFill>
                      <a:miter lim="400000"/>
                    </a:lnL>
                  </a:tcPr>
                </a:tc>
                <a:tc>
                  <a:txBody>
                    <a:bodyPr/>
                    <a:lstStyle/>
                    <a:p>
                      <a:pPr defTabSz="914400">
                        <a:defRPr sz="2800">
                          <a:latin typeface="+mj-lt"/>
                          <a:ea typeface="+mj-ea"/>
                          <a:cs typeface="+mj-cs"/>
                          <a:sym typeface="Menlo"/>
                        </a:defRPr>
                      </a:pPr>
                      <a:r>
                        <a:t>Requires </a:t>
                      </a:r>
                      <a:r>
                        <a:rPr b="1">
                          <a:solidFill>
                            <a:schemeClr val="accent5">
                              <a:hueOff val="225206"/>
                              <a:satOff val="23568"/>
                              <a:lumOff val="38160"/>
                            </a:schemeClr>
                          </a:solidFill>
                        </a:rPr>
                        <a:t>Θ(V²)</a:t>
                      </a:r>
                      <a:r>
                        <a:t> space</a:t>
                      </a:r>
                    </a:p>
                  </a:txBody>
                  <a:tcPr marL="50800" marR="50800" marT="50800" marB="50800" anchor="ctr" anchorCtr="0" horzOverflow="overflow">
                    <a:lnR w="12700">
                      <a:solidFill>
                        <a:srgbClr val="D6D6D6"/>
                      </a:solidFill>
                      <a:miter lim="400000"/>
                    </a:lnR>
                  </a:tcPr>
                </a:tc>
              </a:tr>
              <a:tr h="1533587">
                <a:tc>
                  <a:txBody>
                    <a:bodyPr/>
                    <a:lstStyle/>
                    <a:p>
                      <a:pPr defTabSz="914400">
                        <a:defRPr sz="2800">
                          <a:latin typeface="+mj-lt"/>
                          <a:ea typeface="+mj-ea"/>
                          <a:cs typeface="+mj-cs"/>
                          <a:sym typeface="Menlo"/>
                        </a:defRPr>
                      </a:pPr>
                      <a:r>
                        <a:t>Edge weight lookup is </a:t>
                      </a:r>
                      <a:r>
                        <a:rPr b="1">
                          <a:solidFill>
                            <a:schemeClr val="accent3">
                              <a:hueOff val="-714503"/>
                              <a:satOff val="27357"/>
                              <a:lumOff val="39874"/>
                            </a:schemeClr>
                          </a:solidFill>
                        </a:rPr>
                        <a:t>O(1)</a:t>
                      </a:r>
                    </a:p>
                  </a:txBody>
                  <a:tcPr marL="50800" marR="50800" marT="50800" marB="50800" anchor="ctr" anchorCtr="0" horzOverflow="overflow">
                    <a:lnL w="12700">
                      <a:solidFill>
                        <a:srgbClr val="D6D6D6"/>
                      </a:solidFill>
                      <a:miter lim="400000"/>
                    </a:lnL>
                  </a:tcPr>
                </a:tc>
                <a:tc>
                  <a:txBody>
                    <a:bodyPr/>
                    <a:lstStyle/>
                    <a:p>
                      <a:pPr defTabSz="914400">
                        <a:defRPr sz="2800">
                          <a:latin typeface="+mj-lt"/>
                          <a:ea typeface="+mj-ea"/>
                          <a:cs typeface="+mj-cs"/>
                          <a:sym typeface="Menlo"/>
                        </a:defRPr>
                      </a:pPr>
                      <a:r>
                        <a:t>Iterating over all edges takes </a:t>
                      </a:r>
                      <a:r>
                        <a:rPr b="1">
                          <a:solidFill>
                            <a:schemeClr val="accent5">
                              <a:hueOff val="225206"/>
                              <a:satOff val="23568"/>
                              <a:lumOff val="38160"/>
                            </a:schemeClr>
                          </a:solidFill>
                        </a:rPr>
                        <a:t>Θ(V²)</a:t>
                      </a:r>
                      <a:r>
                        <a:t> time</a:t>
                      </a:r>
                    </a:p>
                  </a:txBody>
                  <a:tcPr marL="50800" marR="50800" marT="50800" marB="50800" anchor="ctr" anchorCtr="0" horzOverflow="overflow">
                    <a:lnR w="12700">
                      <a:solidFill>
                        <a:srgbClr val="D6D6D6"/>
                      </a:solidFill>
                      <a:miter lim="400000"/>
                    </a:lnR>
                  </a:tcPr>
                </a:tc>
              </a:tr>
              <a:tr h="1533587">
                <a:tc>
                  <a:txBody>
                    <a:bodyPr/>
                    <a:lstStyle/>
                    <a:p>
                      <a:pPr defTabSz="914400">
                        <a:defRPr>
                          <a:solidFill>
                            <a:srgbClr val="000000"/>
                          </a:solidFill>
                        </a:defRPr>
                      </a:pPr>
                      <a:r>
                        <a:rPr sz="2800">
                          <a:solidFill>
                            <a:srgbClr val="FFFFFF"/>
                          </a:solidFill>
                          <a:latin typeface="+mj-lt"/>
                          <a:ea typeface="+mj-ea"/>
                          <a:cs typeface="+mj-cs"/>
                          <a:sym typeface="Menlo"/>
                        </a:rPr>
                        <a:t>Simplest graph representation</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latin typeface="+mj-lt"/>
                          <a:ea typeface="+mj-ea"/>
                          <a:cs typeface="+mj-cs"/>
                          <a:sym typeface="Menlo"/>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Brief introduction"/>
          <p:cNvSpPr txBox="1"/>
          <p:nvPr>
            <p:ph type="title"/>
          </p:nvPr>
        </p:nvSpPr>
        <p:spPr>
          <a:xfrm>
            <a:off x="952500" y="2185"/>
            <a:ext cx="11099800" cy="1196206"/>
          </a:xfrm>
          <a:prstGeom prst="rect">
            <a:avLst/>
          </a:prstGeom>
        </p:spPr>
        <p:txBody>
          <a:bodyPr/>
          <a:lstStyle>
            <a:lvl1pPr defTabSz="537463">
              <a:defRPr b="1" sz="7360"/>
            </a:lvl1pPr>
          </a:lstStyle>
          <a:p>
            <a:pPr/>
            <a:r>
              <a:t>Brief introduction</a:t>
            </a:r>
          </a:p>
        </p:txBody>
      </p:sp>
      <p:sp>
        <p:nvSpPr>
          <p:cNvPr id="163" name="Graph theory is the mathematical theory of the properties and applications of graphs (networks).…"/>
          <p:cNvSpPr txBox="1"/>
          <p:nvPr/>
        </p:nvSpPr>
        <p:spPr>
          <a:xfrm>
            <a:off x="502195" y="2590800"/>
            <a:ext cx="12000410" cy="457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rPr b="1">
                <a:solidFill>
                  <a:schemeClr val="accent4">
                    <a:hueOff val="218867"/>
                    <a:satOff val="38688"/>
                    <a:lumOff val="18783"/>
                  </a:schemeClr>
                </a:solidFill>
              </a:rPr>
              <a:t>Graph theory</a:t>
            </a:r>
            <a:r>
              <a:t> is the mathematical theory of the properties and applications of graphs (networks).</a:t>
            </a:r>
          </a:p>
          <a:p>
            <a:pPr>
              <a:defRPr sz="3800"/>
            </a:pPr>
          </a:p>
          <a:p>
            <a:pPr>
              <a:defRPr sz="3800"/>
            </a:pPr>
          </a:p>
          <a:p>
            <a:pPr>
              <a:defRPr sz="3800"/>
            </a:pPr>
            <a:r>
              <a:t>The goal of this series is to gain an understanding of how to apply graph theory to real world applications.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Adjacency List"/>
          <p:cNvSpPr txBox="1"/>
          <p:nvPr>
            <p:ph type="title"/>
          </p:nvPr>
        </p:nvSpPr>
        <p:spPr>
          <a:xfrm>
            <a:off x="457396" y="-48177"/>
            <a:ext cx="11561329" cy="1324211"/>
          </a:xfrm>
          <a:prstGeom prst="rect">
            <a:avLst/>
          </a:prstGeom>
        </p:spPr>
        <p:txBody>
          <a:bodyPr/>
          <a:lstStyle>
            <a:lvl1pPr>
              <a:defRPr b="1"/>
            </a:lvl1pPr>
          </a:lstStyle>
          <a:p>
            <a:pPr/>
            <a:r>
              <a:t>Adjacency List</a:t>
            </a:r>
          </a:p>
        </p:txBody>
      </p:sp>
      <p:sp>
        <p:nvSpPr>
          <p:cNvPr id="648" name="Line"/>
          <p:cNvSpPr/>
          <p:nvPr/>
        </p:nvSpPr>
        <p:spPr>
          <a:xfrm>
            <a:off x="4004307" y="4746893"/>
            <a:ext cx="1667989" cy="1"/>
          </a:xfrm>
          <a:prstGeom prst="line">
            <a:avLst/>
          </a:prstGeom>
          <a:ln w="1270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9" name="An adjacency list is a way to represent a graph as a map from nodes to lists of edges."/>
          <p:cNvSpPr txBox="1"/>
          <p:nvPr/>
        </p:nvSpPr>
        <p:spPr>
          <a:xfrm>
            <a:off x="0" y="1130155"/>
            <a:ext cx="13004801" cy="14713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An </a:t>
            </a:r>
            <a:r>
              <a:rPr b="1">
                <a:solidFill>
                  <a:schemeClr val="accent4">
                    <a:hueOff val="218867"/>
                    <a:satOff val="38688"/>
                    <a:lumOff val="18783"/>
                  </a:schemeClr>
                </a:solidFill>
              </a:rPr>
              <a:t>adjacency list</a:t>
            </a:r>
            <a:r>
              <a:t> is a way to represent a graph as a map from nodes to lists of edges.</a:t>
            </a:r>
          </a:p>
        </p:txBody>
      </p:sp>
      <p:sp>
        <p:nvSpPr>
          <p:cNvPr id="650" name="A -&gt; [(B,4),(C,1)]…"/>
          <p:cNvSpPr txBox="1"/>
          <p:nvPr/>
        </p:nvSpPr>
        <p:spPr>
          <a:xfrm>
            <a:off x="6007440" y="3654693"/>
            <a:ext cx="694226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A -&gt; [(B,4),(C,1)]</a:t>
            </a:r>
          </a:p>
          <a:p>
            <a:pPr algn="l"/>
            <a:r>
              <a:t>B -&gt; [(C,6)]</a:t>
            </a:r>
          </a:p>
          <a:p>
            <a:pPr algn="l"/>
            <a:r>
              <a:t>C -&gt; [(A,4),(B,1),(D,2)]</a:t>
            </a:r>
          </a:p>
          <a:p>
            <a:pPr algn="l"/>
            <a:r>
              <a:t>D -&gt; []</a:t>
            </a:r>
          </a:p>
        </p:txBody>
      </p:sp>
      <p:sp>
        <p:nvSpPr>
          <p:cNvPr id="651" name="A"/>
          <p:cNvSpPr/>
          <p:nvPr/>
        </p:nvSpPr>
        <p:spPr>
          <a:xfrm>
            <a:off x="706999" y="2803386"/>
            <a:ext cx="827788" cy="82778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A</a:t>
            </a:r>
          </a:p>
        </p:txBody>
      </p:sp>
      <p:sp>
        <p:nvSpPr>
          <p:cNvPr id="652" name="C"/>
          <p:cNvSpPr/>
          <p:nvPr/>
        </p:nvSpPr>
        <p:spPr>
          <a:xfrm>
            <a:off x="706999" y="5648362"/>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C</a:t>
            </a:r>
          </a:p>
        </p:txBody>
      </p:sp>
      <p:cxnSp>
        <p:nvCxnSpPr>
          <p:cNvPr id="653" name="Connection Line"/>
          <p:cNvCxnSpPr>
            <a:stCxn id="652" idx="0"/>
            <a:endCxn id="651" idx="0"/>
          </p:cNvCxnSpPr>
          <p:nvPr/>
        </p:nvCxnSpPr>
        <p:spPr>
          <a:xfrm flipV="1">
            <a:off x="1120893" y="3217279"/>
            <a:ext cx="1" cy="2844977"/>
          </a:xfrm>
          <a:prstGeom prst="straightConnector1">
            <a:avLst/>
          </a:prstGeom>
          <a:ln w="25400">
            <a:solidFill>
              <a:srgbClr val="FFFFFF"/>
            </a:solidFill>
            <a:miter lim="400000"/>
          </a:ln>
        </p:spPr>
      </p:cxnSp>
      <p:cxnSp>
        <p:nvCxnSpPr>
          <p:cNvPr id="654" name="Connection Line"/>
          <p:cNvCxnSpPr>
            <a:stCxn id="651" idx="0"/>
            <a:endCxn id="652" idx="0"/>
          </p:cNvCxnSpPr>
          <p:nvPr/>
        </p:nvCxnSpPr>
        <p:spPr>
          <a:xfrm>
            <a:off x="1120893" y="3217279"/>
            <a:ext cx="1" cy="2844977"/>
          </a:xfrm>
          <a:prstGeom prst="straightConnector1">
            <a:avLst/>
          </a:prstGeom>
          <a:ln w="25400">
            <a:solidFill>
              <a:srgbClr val="FFFFFF"/>
            </a:solidFill>
            <a:miter lim="400000"/>
          </a:ln>
        </p:spPr>
      </p:cxnSp>
      <p:sp>
        <p:nvSpPr>
          <p:cNvPr id="655" name="B"/>
          <p:cNvSpPr/>
          <p:nvPr/>
        </p:nvSpPr>
        <p:spPr>
          <a:xfrm>
            <a:off x="3710549" y="2803386"/>
            <a:ext cx="827788" cy="82778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B</a:t>
            </a:r>
          </a:p>
        </p:txBody>
      </p:sp>
      <p:sp>
        <p:nvSpPr>
          <p:cNvPr id="656" name="D"/>
          <p:cNvSpPr/>
          <p:nvPr/>
        </p:nvSpPr>
        <p:spPr>
          <a:xfrm>
            <a:off x="3710549" y="5648362"/>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D</a:t>
            </a:r>
          </a:p>
        </p:txBody>
      </p:sp>
      <p:cxnSp>
        <p:nvCxnSpPr>
          <p:cNvPr id="657" name="Connection Line"/>
          <p:cNvCxnSpPr>
            <a:stCxn id="655" idx="0"/>
            <a:endCxn id="651" idx="0"/>
          </p:cNvCxnSpPr>
          <p:nvPr/>
        </p:nvCxnSpPr>
        <p:spPr>
          <a:xfrm flipH="1">
            <a:off x="1120893" y="3217279"/>
            <a:ext cx="3003550" cy="1"/>
          </a:xfrm>
          <a:prstGeom prst="straightConnector1">
            <a:avLst/>
          </a:prstGeom>
          <a:ln w="25400">
            <a:solidFill>
              <a:srgbClr val="FFFFFF"/>
            </a:solidFill>
            <a:miter lim="400000"/>
          </a:ln>
        </p:spPr>
      </p:cxnSp>
      <p:cxnSp>
        <p:nvCxnSpPr>
          <p:cNvPr id="658" name="Connection Line"/>
          <p:cNvCxnSpPr>
            <a:stCxn id="656" idx="0"/>
            <a:endCxn id="652" idx="0"/>
          </p:cNvCxnSpPr>
          <p:nvPr/>
        </p:nvCxnSpPr>
        <p:spPr>
          <a:xfrm flipH="1">
            <a:off x="1120893" y="6062255"/>
            <a:ext cx="3003550" cy="1"/>
          </a:xfrm>
          <a:prstGeom prst="straightConnector1">
            <a:avLst/>
          </a:prstGeom>
          <a:ln w="25400">
            <a:solidFill>
              <a:srgbClr val="FFFFFF"/>
            </a:solidFill>
            <a:miter lim="400000"/>
          </a:ln>
        </p:spPr>
      </p:cxnSp>
      <p:cxnSp>
        <p:nvCxnSpPr>
          <p:cNvPr id="659" name="Connection Line"/>
          <p:cNvCxnSpPr>
            <a:stCxn id="652" idx="0"/>
            <a:endCxn id="655" idx="0"/>
          </p:cNvCxnSpPr>
          <p:nvPr/>
        </p:nvCxnSpPr>
        <p:spPr>
          <a:xfrm flipV="1">
            <a:off x="1120893" y="3217279"/>
            <a:ext cx="3003550" cy="2844977"/>
          </a:xfrm>
          <a:prstGeom prst="straightConnector1">
            <a:avLst/>
          </a:prstGeom>
          <a:ln w="25400">
            <a:solidFill>
              <a:srgbClr val="FFFFFF"/>
            </a:solidFill>
            <a:miter lim="400000"/>
          </a:ln>
        </p:spPr>
      </p:cxnSp>
      <p:cxnSp>
        <p:nvCxnSpPr>
          <p:cNvPr id="660" name="Connection Line"/>
          <p:cNvCxnSpPr>
            <a:stCxn id="655" idx="0"/>
            <a:endCxn id="652" idx="0"/>
          </p:cNvCxnSpPr>
          <p:nvPr/>
        </p:nvCxnSpPr>
        <p:spPr>
          <a:xfrm flipH="1">
            <a:off x="1120893" y="3217279"/>
            <a:ext cx="3003550" cy="2844977"/>
          </a:xfrm>
          <a:prstGeom prst="straightConnector1">
            <a:avLst/>
          </a:prstGeom>
          <a:ln w="25400">
            <a:solidFill>
              <a:srgbClr val="FFFFFF"/>
            </a:solidFill>
            <a:miter lim="400000"/>
          </a:ln>
        </p:spPr>
      </p:cxnSp>
      <p:sp>
        <p:nvSpPr>
          <p:cNvPr id="661" name="Line"/>
          <p:cNvSpPr/>
          <p:nvPr/>
        </p:nvSpPr>
        <p:spPr>
          <a:xfrm flipV="1">
            <a:off x="3629197" y="3290320"/>
            <a:ext cx="159061" cy="4935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2" name="Line"/>
          <p:cNvSpPr/>
          <p:nvPr/>
        </p:nvSpPr>
        <p:spPr>
          <a:xfrm flipV="1">
            <a:off x="3800536" y="3493116"/>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3" name="Line"/>
          <p:cNvSpPr/>
          <p:nvPr/>
        </p:nvSpPr>
        <p:spPr>
          <a:xfrm flipH="1" flipV="1">
            <a:off x="1183431" y="3546664"/>
            <a:ext cx="18754"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4" name="Line"/>
          <p:cNvSpPr/>
          <p:nvPr/>
        </p:nvSpPr>
        <p:spPr>
          <a:xfrm>
            <a:off x="1035695" y="5599950"/>
            <a:ext cx="35335" cy="1338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5" name="Line"/>
          <p:cNvSpPr/>
          <p:nvPr/>
        </p:nvSpPr>
        <p:spPr>
          <a:xfrm flipH="1">
            <a:off x="1328204" y="5685786"/>
            <a:ext cx="91121" cy="11829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6" name="Line"/>
          <p:cNvSpPr/>
          <p:nvPr/>
        </p:nvSpPr>
        <p:spPr>
          <a:xfrm flipV="1">
            <a:off x="3618379" y="6123328"/>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7" name="4"/>
          <p:cNvSpPr txBox="1"/>
          <p:nvPr/>
        </p:nvSpPr>
        <p:spPr>
          <a:xfrm>
            <a:off x="3160405" y="335876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68" name="1"/>
          <p:cNvSpPr txBox="1"/>
          <p:nvPr/>
        </p:nvSpPr>
        <p:spPr>
          <a:xfrm>
            <a:off x="748675" y="524386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669" name="6"/>
          <p:cNvSpPr txBox="1"/>
          <p:nvPr/>
        </p:nvSpPr>
        <p:spPr>
          <a:xfrm>
            <a:off x="1339226" y="5181206"/>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6</a:t>
            </a:r>
          </a:p>
        </p:txBody>
      </p:sp>
      <p:sp>
        <p:nvSpPr>
          <p:cNvPr id="670" name="4"/>
          <p:cNvSpPr txBox="1"/>
          <p:nvPr/>
        </p:nvSpPr>
        <p:spPr>
          <a:xfrm>
            <a:off x="1204063" y="360428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71" name="1"/>
          <p:cNvSpPr txBox="1"/>
          <p:nvPr/>
        </p:nvSpPr>
        <p:spPr>
          <a:xfrm>
            <a:off x="3605751" y="3672027"/>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672" name="2"/>
          <p:cNvSpPr txBox="1"/>
          <p:nvPr/>
        </p:nvSpPr>
        <p:spPr>
          <a:xfrm>
            <a:off x="3311111" y="617308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4" name="A -&gt; [(B,4),(C,1)]…"/>
          <p:cNvSpPr txBox="1"/>
          <p:nvPr/>
        </p:nvSpPr>
        <p:spPr>
          <a:xfrm>
            <a:off x="6007440" y="3654693"/>
            <a:ext cx="694226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A -&gt; [(B,4),(C,1)]</a:t>
            </a:r>
          </a:p>
          <a:p>
            <a:pPr algn="l"/>
            <a:r>
              <a:t>B -&gt; [(C,6)]</a:t>
            </a:r>
          </a:p>
          <a:p>
            <a:pPr algn="l"/>
            <a:r>
              <a:t>C -&gt; [(A,4),(B,1),(D,2)]</a:t>
            </a:r>
          </a:p>
          <a:p>
            <a:pPr algn="l"/>
            <a:r>
              <a:t>D -&gt; []</a:t>
            </a:r>
          </a:p>
        </p:txBody>
      </p:sp>
      <p:sp>
        <p:nvSpPr>
          <p:cNvPr id="675" name="Adjacency List"/>
          <p:cNvSpPr txBox="1"/>
          <p:nvPr>
            <p:ph type="title"/>
          </p:nvPr>
        </p:nvSpPr>
        <p:spPr>
          <a:xfrm>
            <a:off x="457396" y="-48177"/>
            <a:ext cx="11561329" cy="1324211"/>
          </a:xfrm>
          <a:prstGeom prst="rect">
            <a:avLst/>
          </a:prstGeom>
        </p:spPr>
        <p:txBody>
          <a:bodyPr/>
          <a:lstStyle>
            <a:lvl1pPr>
              <a:defRPr b="1"/>
            </a:lvl1pPr>
          </a:lstStyle>
          <a:p>
            <a:pPr/>
            <a:r>
              <a:t>Adjacency List</a:t>
            </a:r>
          </a:p>
        </p:txBody>
      </p:sp>
      <p:sp>
        <p:nvSpPr>
          <p:cNvPr id="676" name="Line"/>
          <p:cNvSpPr/>
          <p:nvPr/>
        </p:nvSpPr>
        <p:spPr>
          <a:xfrm>
            <a:off x="4004307" y="4746893"/>
            <a:ext cx="1667989" cy="1"/>
          </a:xfrm>
          <a:prstGeom prst="line">
            <a:avLst/>
          </a:prstGeom>
          <a:ln w="1270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7" name="A"/>
          <p:cNvSpPr/>
          <p:nvPr/>
        </p:nvSpPr>
        <p:spPr>
          <a:xfrm>
            <a:off x="706999" y="2803386"/>
            <a:ext cx="827788" cy="82778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A</a:t>
            </a:r>
          </a:p>
        </p:txBody>
      </p:sp>
      <p:sp>
        <p:nvSpPr>
          <p:cNvPr id="678" name="C"/>
          <p:cNvSpPr/>
          <p:nvPr/>
        </p:nvSpPr>
        <p:spPr>
          <a:xfrm>
            <a:off x="706999" y="5648362"/>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C</a:t>
            </a:r>
          </a:p>
        </p:txBody>
      </p:sp>
      <p:cxnSp>
        <p:nvCxnSpPr>
          <p:cNvPr id="679" name="Connection Line"/>
          <p:cNvCxnSpPr>
            <a:stCxn id="678" idx="0"/>
            <a:endCxn id="677" idx="0"/>
          </p:cNvCxnSpPr>
          <p:nvPr/>
        </p:nvCxnSpPr>
        <p:spPr>
          <a:xfrm flipV="1">
            <a:off x="1120893" y="3217279"/>
            <a:ext cx="1" cy="2844977"/>
          </a:xfrm>
          <a:prstGeom prst="straightConnector1">
            <a:avLst/>
          </a:prstGeom>
          <a:ln w="25400">
            <a:solidFill>
              <a:srgbClr val="FFFFFF"/>
            </a:solidFill>
            <a:miter lim="400000"/>
          </a:ln>
        </p:spPr>
      </p:cxnSp>
      <p:cxnSp>
        <p:nvCxnSpPr>
          <p:cNvPr id="680" name="Connection Line"/>
          <p:cNvCxnSpPr>
            <a:stCxn id="677" idx="0"/>
            <a:endCxn id="678" idx="0"/>
          </p:cNvCxnSpPr>
          <p:nvPr/>
        </p:nvCxnSpPr>
        <p:spPr>
          <a:xfrm>
            <a:off x="1120893" y="3217279"/>
            <a:ext cx="1" cy="2844977"/>
          </a:xfrm>
          <a:prstGeom prst="straightConnector1">
            <a:avLst/>
          </a:prstGeom>
          <a:ln w="25400">
            <a:solidFill>
              <a:srgbClr val="FFFFFF"/>
            </a:solidFill>
            <a:miter lim="400000"/>
          </a:ln>
        </p:spPr>
      </p:cxnSp>
      <p:sp>
        <p:nvSpPr>
          <p:cNvPr id="681" name="B"/>
          <p:cNvSpPr/>
          <p:nvPr/>
        </p:nvSpPr>
        <p:spPr>
          <a:xfrm>
            <a:off x="3710549" y="2803386"/>
            <a:ext cx="827788" cy="82778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B</a:t>
            </a:r>
          </a:p>
        </p:txBody>
      </p:sp>
      <p:sp>
        <p:nvSpPr>
          <p:cNvPr id="682" name="D"/>
          <p:cNvSpPr/>
          <p:nvPr/>
        </p:nvSpPr>
        <p:spPr>
          <a:xfrm>
            <a:off x="3710549" y="5648362"/>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D</a:t>
            </a:r>
          </a:p>
        </p:txBody>
      </p:sp>
      <p:cxnSp>
        <p:nvCxnSpPr>
          <p:cNvPr id="683" name="Connection Line"/>
          <p:cNvCxnSpPr>
            <a:stCxn id="681" idx="0"/>
            <a:endCxn id="677" idx="0"/>
          </p:cNvCxnSpPr>
          <p:nvPr/>
        </p:nvCxnSpPr>
        <p:spPr>
          <a:xfrm flipH="1">
            <a:off x="1120893" y="3217279"/>
            <a:ext cx="3003550" cy="1"/>
          </a:xfrm>
          <a:prstGeom prst="straightConnector1">
            <a:avLst/>
          </a:prstGeom>
          <a:ln w="25400">
            <a:solidFill>
              <a:srgbClr val="FFFFFF"/>
            </a:solidFill>
            <a:miter lim="400000"/>
          </a:ln>
        </p:spPr>
      </p:cxnSp>
      <p:cxnSp>
        <p:nvCxnSpPr>
          <p:cNvPr id="684" name="Connection Line"/>
          <p:cNvCxnSpPr>
            <a:stCxn id="682" idx="0"/>
            <a:endCxn id="678" idx="0"/>
          </p:cNvCxnSpPr>
          <p:nvPr/>
        </p:nvCxnSpPr>
        <p:spPr>
          <a:xfrm flipH="1">
            <a:off x="1120893" y="6062255"/>
            <a:ext cx="3003550" cy="1"/>
          </a:xfrm>
          <a:prstGeom prst="straightConnector1">
            <a:avLst/>
          </a:prstGeom>
          <a:ln w="25400">
            <a:solidFill>
              <a:srgbClr val="FFFFFF"/>
            </a:solidFill>
            <a:miter lim="400000"/>
          </a:ln>
        </p:spPr>
      </p:cxnSp>
      <p:cxnSp>
        <p:nvCxnSpPr>
          <p:cNvPr id="685" name="Connection Line"/>
          <p:cNvCxnSpPr>
            <a:stCxn id="678" idx="0"/>
            <a:endCxn id="681" idx="0"/>
          </p:cNvCxnSpPr>
          <p:nvPr/>
        </p:nvCxnSpPr>
        <p:spPr>
          <a:xfrm flipV="1">
            <a:off x="1120893" y="3217279"/>
            <a:ext cx="3003550" cy="2844977"/>
          </a:xfrm>
          <a:prstGeom prst="straightConnector1">
            <a:avLst/>
          </a:prstGeom>
          <a:ln w="25400">
            <a:solidFill>
              <a:srgbClr val="FFFFFF"/>
            </a:solidFill>
            <a:miter lim="400000"/>
          </a:ln>
        </p:spPr>
      </p:cxnSp>
      <p:cxnSp>
        <p:nvCxnSpPr>
          <p:cNvPr id="686" name="Connection Line"/>
          <p:cNvCxnSpPr>
            <a:stCxn id="681" idx="0"/>
            <a:endCxn id="678" idx="0"/>
          </p:cNvCxnSpPr>
          <p:nvPr/>
        </p:nvCxnSpPr>
        <p:spPr>
          <a:xfrm flipH="1">
            <a:off x="1120893" y="3217279"/>
            <a:ext cx="3003550" cy="2844977"/>
          </a:xfrm>
          <a:prstGeom prst="straightConnector1">
            <a:avLst/>
          </a:prstGeom>
          <a:ln w="25400">
            <a:solidFill>
              <a:srgbClr val="FFFFFF"/>
            </a:solidFill>
            <a:miter lim="400000"/>
          </a:ln>
        </p:spPr>
      </p:cxnSp>
      <p:sp>
        <p:nvSpPr>
          <p:cNvPr id="687" name="Line"/>
          <p:cNvSpPr/>
          <p:nvPr/>
        </p:nvSpPr>
        <p:spPr>
          <a:xfrm flipV="1">
            <a:off x="3629197" y="3290320"/>
            <a:ext cx="159061" cy="4935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8" name="Line"/>
          <p:cNvSpPr/>
          <p:nvPr/>
        </p:nvSpPr>
        <p:spPr>
          <a:xfrm flipV="1">
            <a:off x="3800536" y="3493116"/>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9" name="Line"/>
          <p:cNvSpPr/>
          <p:nvPr/>
        </p:nvSpPr>
        <p:spPr>
          <a:xfrm flipH="1" flipV="1">
            <a:off x="1183431" y="3546664"/>
            <a:ext cx="18754"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0" name="Line"/>
          <p:cNvSpPr/>
          <p:nvPr/>
        </p:nvSpPr>
        <p:spPr>
          <a:xfrm>
            <a:off x="1035695" y="5599950"/>
            <a:ext cx="35335" cy="1338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1" name="Line"/>
          <p:cNvSpPr/>
          <p:nvPr/>
        </p:nvSpPr>
        <p:spPr>
          <a:xfrm flipH="1">
            <a:off x="1328204" y="5685786"/>
            <a:ext cx="91121" cy="11829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2" name="Line"/>
          <p:cNvSpPr/>
          <p:nvPr/>
        </p:nvSpPr>
        <p:spPr>
          <a:xfrm flipV="1">
            <a:off x="3618379" y="6123328"/>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3" name="4"/>
          <p:cNvSpPr txBox="1"/>
          <p:nvPr/>
        </p:nvSpPr>
        <p:spPr>
          <a:xfrm>
            <a:off x="3160405" y="335876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94" name="1"/>
          <p:cNvSpPr txBox="1"/>
          <p:nvPr/>
        </p:nvSpPr>
        <p:spPr>
          <a:xfrm>
            <a:off x="748675" y="524386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695" name="6"/>
          <p:cNvSpPr txBox="1"/>
          <p:nvPr/>
        </p:nvSpPr>
        <p:spPr>
          <a:xfrm>
            <a:off x="1339226" y="5181206"/>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6</a:t>
            </a:r>
          </a:p>
        </p:txBody>
      </p:sp>
      <p:sp>
        <p:nvSpPr>
          <p:cNvPr id="696" name="4"/>
          <p:cNvSpPr txBox="1"/>
          <p:nvPr/>
        </p:nvSpPr>
        <p:spPr>
          <a:xfrm>
            <a:off x="1204063" y="360428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697" name="1"/>
          <p:cNvSpPr txBox="1"/>
          <p:nvPr/>
        </p:nvSpPr>
        <p:spPr>
          <a:xfrm>
            <a:off x="3605751" y="3672027"/>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698" name="2"/>
          <p:cNvSpPr txBox="1"/>
          <p:nvPr/>
        </p:nvSpPr>
        <p:spPr>
          <a:xfrm>
            <a:off x="3311111" y="617308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a:t>
            </a:r>
          </a:p>
        </p:txBody>
      </p:sp>
      <p:sp>
        <p:nvSpPr>
          <p:cNvPr id="699" name="Node C can reach"/>
          <p:cNvSpPr txBox="1"/>
          <p:nvPr/>
        </p:nvSpPr>
        <p:spPr>
          <a:xfrm>
            <a:off x="1185511" y="7463677"/>
            <a:ext cx="451842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Node C can reach</a:t>
            </a:r>
          </a:p>
        </p:txBody>
      </p:sp>
      <p:sp>
        <p:nvSpPr>
          <p:cNvPr id="700" name="Node A with cost 4"/>
          <p:cNvSpPr txBox="1"/>
          <p:nvPr/>
        </p:nvSpPr>
        <p:spPr>
          <a:xfrm>
            <a:off x="7378648" y="6892277"/>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Node A with cost 4</a:t>
            </a:r>
          </a:p>
        </p:txBody>
      </p:sp>
      <p:sp>
        <p:nvSpPr>
          <p:cNvPr id="701" name="Node B with cost 1"/>
          <p:cNvSpPr txBox="1"/>
          <p:nvPr/>
        </p:nvSpPr>
        <p:spPr>
          <a:xfrm>
            <a:off x="7378648" y="7463677"/>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Node B with cost 1</a:t>
            </a:r>
          </a:p>
        </p:txBody>
      </p:sp>
      <p:sp>
        <p:nvSpPr>
          <p:cNvPr id="702" name="Rectangle"/>
          <p:cNvSpPr/>
          <p:nvPr/>
        </p:nvSpPr>
        <p:spPr>
          <a:xfrm>
            <a:off x="5962728" y="4742844"/>
            <a:ext cx="475805" cy="524342"/>
          </a:xfrm>
          <a:prstGeom prst="rect">
            <a:avLst/>
          </a:prstGeom>
          <a:ln w="50800">
            <a:solidFill>
              <a:srgbClr val="FF0000"/>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703" name="Rectangle"/>
          <p:cNvSpPr/>
          <p:nvPr/>
        </p:nvSpPr>
        <p:spPr>
          <a:xfrm>
            <a:off x="7479900" y="4717444"/>
            <a:ext cx="5156102" cy="546617"/>
          </a:xfrm>
          <a:prstGeom prst="rect">
            <a:avLst/>
          </a:prstGeom>
          <a:ln w="50800">
            <a:solidFill>
              <a:srgbClr val="FF0000"/>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704" name="Node D with cost 2"/>
          <p:cNvSpPr txBox="1"/>
          <p:nvPr/>
        </p:nvSpPr>
        <p:spPr>
          <a:xfrm>
            <a:off x="7378648" y="8009777"/>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Node D with cost 2</a:t>
            </a:r>
          </a:p>
        </p:txBody>
      </p:sp>
      <p:sp>
        <p:nvSpPr>
          <p:cNvPr id="705" name="Line"/>
          <p:cNvSpPr/>
          <p:nvPr/>
        </p:nvSpPr>
        <p:spPr>
          <a:xfrm flipV="1">
            <a:off x="5724838" y="7242650"/>
            <a:ext cx="1610998" cy="5620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6" name="Line"/>
          <p:cNvSpPr/>
          <p:nvPr/>
        </p:nvSpPr>
        <p:spPr>
          <a:xfrm>
            <a:off x="5721156" y="7800986"/>
            <a:ext cx="1583151"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7" name="Line"/>
          <p:cNvSpPr/>
          <p:nvPr/>
        </p:nvSpPr>
        <p:spPr>
          <a:xfrm>
            <a:off x="5711720" y="7808535"/>
            <a:ext cx="1600786" cy="49961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8" name="An adjacency list is a way to represent a graph as a map from nodes to lists of edges."/>
          <p:cNvSpPr txBox="1"/>
          <p:nvPr/>
        </p:nvSpPr>
        <p:spPr>
          <a:xfrm>
            <a:off x="0" y="1130155"/>
            <a:ext cx="13004801" cy="14713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An </a:t>
            </a:r>
            <a:r>
              <a:rPr b="1">
                <a:solidFill>
                  <a:schemeClr val="accent4">
                    <a:hueOff val="218867"/>
                    <a:satOff val="38688"/>
                    <a:lumOff val="18783"/>
                  </a:schemeClr>
                </a:solidFill>
              </a:rPr>
              <a:t>adjacency list</a:t>
            </a:r>
            <a:r>
              <a:t> is a way to represent a graph as a map from nodes to lists of edges.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Adjacency List"/>
          <p:cNvSpPr txBox="1"/>
          <p:nvPr>
            <p:ph type="title"/>
          </p:nvPr>
        </p:nvSpPr>
        <p:spPr>
          <a:xfrm>
            <a:off x="457396" y="-48177"/>
            <a:ext cx="11561329" cy="1324211"/>
          </a:xfrm>
          <a:prstGeom prst="rect">
            <a:avLst/>
          </a:prstGeom>
        </p:spPr>
        <p:txBody>
          <a:bodyPr/>
          <a:lstStyle>
            <a:lvl1pPr>
              <a:defRPr b="1"/>
            </a:lvl1pPr>
          </a:lstStyle>
          <a:p>
            <a:pPr/>
            <a:r>
              <a:t>Adjacency List</a:t>
            </a:r>
          </a:p>
        </p:txBody>
      </p:sp>
      <p:graphicFrame>
        <p:nvGraphicFramePr>
          <p:cNvPr id="711" name="Table"/>
          <p:cNvGraphicFramePr/>
          <p:nvPr/>
        </p:nvGraphicFramePr>
        <p:xfrm>
          <a:off x="484144" y="2247900"/>
          <a:ext cx="12049212" cy="614704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18255"/>
                <a:gridCol w="6018255"/>
              </a:tblGrid>
              <a:tr h="1533587">
                <a:tc>
                  <a:txBody>
                    <a:bodyPr/>
                    <a:lstStyle/>
                    <a:p>
                      <a:pPr defTabSz="914400">
                        <a:defRPr>
                          <a:solidFill>
                            <a:srgbClr val="000000"/>
                          </a:solidFill>
                        </a:defRPr>
                      </a:pPr>
                      <a:r>
                        <a:rPr b="1" sz="4700">
                          <a:solidFill>
                            <a:srgbClr val="FFFFFF"/>
                          </a:solidFill>
                          <a:latin typeface="+mj-lt"/>
                          <a:ea typeface="+mj-ea"/>
                          <a:cs typeface="+mj-cs"/>
                          <a:sym typeface="Menlo"/>
                        </a:rPr>
                        <a:t>Pros</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4700">
                          <a:solidFill>
                            <a:srgbClr val="FFFFFF"/>
                          </a:solidFill>
                          <a:latin typeface="+mj-lt"/>
                          <a:ea typeface="+mj-ea"/>
                          <a:cs typeface="+mj-cs"/>
                          <a:sym typeface="Menlo"/>
                        </a:rPr>
                        <a:t>Cons</a:t>
                      </a:r>
                    </a:p>
                  </a:txBody>
                  <a:tcPr marL="50800" marR="50800" marT="50800" marB="50800" anchor="ctr" anchorCtr="0" horzOverflow="overflow">
                    <a:lnR w="12700">
                      <a:solidFill>
                        <a:srgbClr val="D6D6D6"/>
                      </a:solidFill>
                      <a:miter lim="400000"/>
                    </a:lnR>
                    <a:lnT w="12700">
                      <a:solidFill>
                        <a:srgbClr val="D6D6D6"/>
                      </a:solidFill>
                      <a:miter lim="400000"/>
                    </a:lnT>
                  </a:tcPr>
                </a:tc>
              </a:tr>
              <a:tr h="1533587">
                <a:tc>
                  <a:txBody>
                    <a:bodyPr/>
                    <a:lstStyle/>
                    <a:p>
                      <a:pPr defTabSz="914400">
                        <a:defRPr>
                          <a:solidFill>
                            <a:srgbClr val="000000"/>
                          </a:solidFill>
                        </a:defRPr>
                      </a:pPr>
                      <a:r>
                        <a:rPr sz="2800">
                          <a:solidFill>
                            <a:srgbClr val="FFFFFF"/>
                          </a:solidFill>
                          <a:latin typeface="+mj-lt"/>
                          <a:ea typeface="+mj-ea"/>
                          <a:cs typeface="+mj-cs"/>
                          <a:sym typeface="Menlo"/>
                        </a:rPr>
                        <a:t>Space efficient for representing sparse graphs</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Less space efficient for denser graphs.</a:t>
                      </a:r>
                    </a:p>
                  </a:txBody>
                  <a:tcPr marL="50800" marR="50800" marT="50800" marB="50800" anchor="ctr" anchorCtr="0" horzOverflow="overflow">
                    <a:lnR w="12700">
                      <a:solidFill>
                        <a:srgbClr val="D6D6D6"/>
                      </a:solidFill>
                      <a:miter lim="400000"/>
                    </a:lnR>
                  </a:tcPr>
                </a:tc>
              </a:tr>
              <a:tr h="1533587">
                <a:tc>
                  <a:txBody>
                    <a:bodyPr/>
                    <a:lstStyle/>
                    <a:p>
                      <a:pPr defTabSz="914400">
                        <a:defRPr>
                          <a:solidFill>
                            <a:srgbClr val="000000"/>
                          </a:solidFill>
                        </a:defRPr>
                      </a:pPr>
                      <a:r>
                        <a:rPr sz="2800">
                          <a:solidFill>
                            <a:srgbClr val="FFFFFF"/>
                          </a:solidFill>
                          <a:latin typeface="+mj-lt"/>
                          <a:ea typeface="+mj-ea"/>
                          <a:cs typeface="+mj-cs"/>
                          <a:sym typeface="Menlo"/>
                        </a:rPr>
                        <a:t>Iterating over all edges 
is efficient</a:t>
                      </a:r>
                    </a:p>
                  </a:txBody>
                  <a:tcPr marL="50800" marR="50800" marT="50800" marB="50800" anchor="ctr" anchorCtr="0" horzOverflow="overflow">
                    <a:lnL w="12700">
                      <a:solidFill>
                        <a:srgbClr val="D6D6D6"/>
                      </a:solidFill>
                      <a:miter lim="400000"/>
                    </a:lnL>
                  </a:tcPr>
                </a:tc>
                <a:tc>
                  <a:txBody>
                    <a:bodyPr/>
                    <a:lstStyle/>
                    <a:p>
                      <a:pPr defTabSz="914400">
                        <a:defRPr sz="2800">
                          <a:latin typeface="+mj-lt"/>
                          <a:ea typeface="+mj-ea"/>
                          <a:cs typeface="+mj-cs"/>
                          <a:sym typeface="Menlo"/>
                        </a:defRPr>
                      </a:pPr>
                      <a:r>
                        <a:t>Edge weight lookup is </a:t>
                      </a:r>
                      <a:r>
                        <a:rPr b="1">
                          <a:solidFill>
                            <a:schemeClr val="accent5">
                              <a:hueOff val="225206"/>
                              <a:satOff val="23568"/>
                              <a:lumOff val="38160"/>
                            </a:schemeClr>
                          </a:solidFill>
                        </a:rPr>
                        <a:t>O(E)</a:t>
                      </a:r>
                    </a:p>
                  </a:txBody>
                  <a:tcPr marL="50800" marR="50800" marT="50800" marB="50800" anchor="ctr" anchorCtr="0" horzOverflow="overflow">
                    <a:lnR w="12700">
                      <a:solidFill>
                        <a:srgbClr val="D6D6D6"/>
                      </a:solidFill>
                      <a:miter lim="400000"/>
                    </a:lnR>
                  </a:tcPr>
                </a:tc>
              </a:tr>
              <a:tr h="1533587">
                <a:tc>
                  <a:txBody>
                    <a:bodyPr/>
                    <a:lstStyle/>
                    <a:p>
                      <a:pPr defTabSz="914400">
                        <a:defRPr sz="2800"/>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latin typeface="+mj-lt"/>
                          <a:ea typeface="+mj-ea"/>
                          <a:cs typeface="+mj-cs"/>
                          <a:sym typeface="Menlo"/>
                        </a:rPr>
                        <a:t>Slightly more complex 
graph representation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3" name="Edge List"/>
          <p:cNvSpPr txBox="1"/>
          <p:nvPr>
            <p:ph type="title"/>
          </p:nvPr>
        </p:nvSpPr>
        <p:spPr>
          <a:xfrm>
            <a:off x="457396" y="-48177"/>
            <a:ext cx="11561329" cy="1324211"/>
          </a:xfrm>
          <a:prstGeom prst="rect">
            <a:avLst/>
          </a:prstGeom>
        </p:spPr>
        <p:txBody>
          <a:bodyPr/>
          <a:lstStyle>
            <a:lvl1pPr>
              <a:defRPr b="1"/>
            </a:lvl1pPr>
          </a:lstStyle>
          <a:p>
            <a:pPr/>
            <a:r>
              <a:t>Edge List</a:t>
            </a:r>
          </a:p>
        </p:txBody>
      </p:sp>
      <p:sp>
        <p:nvSpPr>
          <p:cNvPr id="714" name="This representation is seldomly used because of its lack of structure. However, it is conceptually simple and practical in a handful of algorithms."/>
          <p:cNvSpPr txBox="1"/>
          <p:nvPr/>
        </p:nvSpPr>
        <p:spPr>
          <a:xfrm>
            <a:off x="352759" y="7485127"/>
            <a:ext cx="1229928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representation is seldomly used because of its lack of structure. However, it is conceptually simple and practical in a handful of algorithms.</a:t>
            </a:r>
          </a:p>
        </p:txBody>
      </p:sp>
      <p:sp>
        <p:nvSpPr>
          <p:cNvPr id="715" name="Line"/>
          <p:cNvSpPr/>
          <p:nvPr/>
        </p:nvSpPr>
        <p:spPr>
          <a:xfrm>
            <a:off x="4780584" y="5412613"/>
            <a:ext cx="1667989" cy="1"/>
          </a:xfrm>
          <a:prstGeom prst="line">
            <a:avLst/>
          </a:prstGeom>
          <a:ln w="1270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6" name="[(C,A,4), (A,C,1),…"/>
          <p:cNvSpPr txBox="1"/>
          <p:nvPr/>
        </p:nvSpPr>
        <p:spPr>
          <a:xfrm>
            <a:off x="6511443" y="4428363"/>
            <a:ext cx="6777696" cy="196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200"/>
            </a:pPr>
            <a:r>
              <a:t>[(C,A,4), (A,C,1),</a:t>
            </a:r>
          </a:p>
          <a:p>
            <a:pPr algn="l">
              <a:defRPr sz="4200"/>
            </a:pPr>
            <a:r>
              <a:t> (B,C,6), (A,B,4),</a:t>
            </a:r>
          </a:p>
          <a:p>
            <a:pPr algn="l">
              <a:defRPr sz="4200"/>
            </a:pPr>
            <a:r>
              <a:t> (C,B,1), (C,D,2)]</a:t>
            </a:r>
          </a:p>
        </p:txBody>
      </p:sp>
      <p:grpSp>
        <p:nvGrpSpPr>
          <p:cNvPr id="739" name="Group"/>
          <p:cNvGrpSpPr/>
          <p:nvPr/>
        </p:nvGrpSpPr>
        <p:grpSpPr>
          <a:xfrm>
            <a:off x="886376" y="3524567"/>
            <a:ext cx="3831338" cy="3776095"/>
            <a:chOff x="0" y="0"/>
            <a:chExt cx="3831336" cy="3776094"/>
          </a:xfrm>
        </p:grpSpPr>
        <p:sp>
          <p:nvSpPr>
            <p:cNvPr id="717" name="A"/>
            <p:cNvSpPr/>
            <p:nvPr/>
          </p:nvSpPr>
          <p:spPr>
            <a:xfrm>
              <a:off x="0" y="0"/>
              <a:ext cx="827787" cy="82778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a:latin typeface="Helvetica"/>
                  <a:ea typeface="Helvetica"/>
                  <a:cs typeface="Helvetica"/>
                  <a:sym typeface="Helvetica"/>
                </a:defRPr>
              </a:lvl1pPr>
            </a:lstStyle>
            <a:p>
              <a:pPr/>
              <a:r>
                <a:t>A</a:t>
              </a:r>
            </a:p>
          </p:txBody>
        </p:sp>
        <p:sp>
          <p:nvSpPr>
            <p:cNvPr id="718" name="C"/>
            <p:cNvSpPr/>
            <p:nvPr/>
          </p:nvSpPr>
          <p:spPr>
            <a:xfrm>
              <a:off x="0" y="2844976"/>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a:latin typeface="Helvetica"/>
                  <a:ea typeface="Helvetica"/>
                  <a:cs typeface="Helvetica"/>
                  <a:sym typeface="Helvetica"/>
                </a:defRPr>
              </a:lvl1pPr>
            </a:lstStyle>
            <a:p>
              <a:pPr/>
              <a:r>
                <a:t>C</a:t>
              </a:r>
            </a:p>
          </p:txBody>
        </p:sp>
        <p:cxnSp>
          <p:nvCxnSpPr>
            <p:cNvPr id="719" name="Connection Line"/>
            <p:cNvCxnSpPr>
              <a:stCxn id="718" idx="0"/>
              <a:endCxn id="717" idx="0"/>
            </p:cNvCxnSpPr>
            <p:nvPr/>
          </p:nvCxnSpPr>
          <p:spPr>
            <a:xfrm flipV="1">
              <a:off x="413893" y="413893"/>
              <a:ext cx="1" cy="2844977"/>
            </a:xfrm>
            <a:prstGeom prst="straightConnector1">
              <a:avLst/>
            </a:prstGeom>
            <a:ln w="25400" cap="flat">
              <a:solidFill>
                <a:srgbClr val="FFFFFF"/>
              </a:solidFill>
              <a:prstDash val="solid"/>
              <a:miter lim="400000"/>
            </a:ln>
            <a:effectLst/>
          </p:spPr>
        </p:cxnSp>
        <p:cxnSp>
          <p:nvCxnSpPr>
            <p:cNvPr id="720" name="Connection Line"/>
            <p:cNvCxnSpPr>
              <a:stCxn id="717" idx="0"/>
              <a:endCxn id="718" idx="0"/>
            </p:cNvCxnSpPr>
            <p:nvPr/>
          </p:nvCxnSpPr>
          <p:spPr>
            <a:xfrm>
              <a:off x="413893" y="413893"/>
              <a:ext cx="1" cy="2844977"/>
            </a:xfrm>
            <a:prstGeom prst="straightConnector1">
              <a:avLst/>
            </a:prstGeom>
            <a:ln w="25400" cap="flat">
              <a:solidFill>
                <a:srgbClr val="FFFFFF"/>
              </a:solidFill>
              <a:prstDash val="solid"/>
              <a:miter lim="400000"/>
            </a:ln>
            <a:effectLst/>
          </p:spPr>
        </p:cxnSp>
        <p:sp>
          <p:nvSpPr>
            <p:cNvPr id="721" name="B"/>
            <p:cNvSpPr/>
            <p:nvPr/>
          </p:nvSpPr>
          <p:spPr>
            <a:xfrm>
              <a:off x="3003549" y="0"/>
              <a:ext cx="827788" cy="82778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a:latin typeface="Helvetica"/>
                  <a:ea typeface="Helvetica"/>
                  <a:cs typeface="Helvetica"/>
                  <a:sym typeface="Helvetica"/>
                </a:defRPr>
              </a:lvl1pPr>
            </a:lstStyle>
            <a:p>
              <a:pPr/>
              <a:r>
                <a:t>B</a:t>
              </a:r>
            </a:p>
          </p:txBody>
        </p:sp>
        <p:sp>
          <p:nvSpPr>
            <p:cNvPr id="722" name="D"/>
            <p:cNvSpPr/>
            <p:nvPr/>
          </p:nvSpPr>
          <p:spPr>
            <a:xfrm>
              <a:off x="3003549" y="2844976"/>
              <a:ext cx="827788"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a:latin typeface="Helvetica"/>
                  <a:ea typeface="Helvetica"/>
                  <a:cs typeface="Helvetica"/>
                  <a:sym typeface="Helvetica"/>
                </a:defRPr>
              </a:lvl1pPr>
            </a:lstStyle>
            <a:p>
              <a:pPr/>
              <a:r>
                <a:t>D</a:t>
              </a:r>
            </a:p>
          </p:txBody>
        </p:sp>
        <p:cxnSp>
          <p:nvCxnSpPr>
            <p:cNvPr id="723" name="Connection Line"/>
            <p:cNvCxnSpPr>
              <a:stCxn id="721" idx="0"/>
              <a:endCxn id="717" idx="0"/>
            </p:cNvCxnSpPr>
            <p:nvPr/>
          </p:nvCxnSpPr>
          <p:spPr>
            <a:xfrm flipH="1">
              <a:off x="413893" y="413893"/>
              <a:ext cx="3003551" cy="1"/>
            </a:xfrm>
            <a:prstGeom prst="straightConnector1">
              <a:avLst/>
            </a:prstGeom>
            <a:ln w="25400" cap="flat">
              <a:solidFill>
                <a:srgbClr val="FFFFFF"/>
              </a:solidFill>
              <a:prstDash val="solid"/>
              <a:miter lim="400000"/>
            </a:ln>
            <a:effectLst/>
          </p:spPr>
        </p:cxnSp>
        <p:cxnSp>
          <p:nvCxnSpPr>
            <p:cNvPr id="724" name="Connection Line"/>
            <p:cNvCxnSpPr>
              <a:stCxn id="722" idx="0"/>
              <a:endCxn id="718" idx="0"/>
            </p:cNvCxnSpPr>
            <p:nvPr/>
          </p:nvCxnSpPr>
          <p:spPr>
            <a:xfrm flipH="1">
              <a:off x="413893" y="3258869"/>
              <a:ext cx="3003551" cy="1"/>
            </a:xfrm>
            <a:prstGeom prst="straightConnector1">
              <a:avLst/>
            </a:prstGeom>
            <a:ln w="25400" cap="flat">
              <a:solidFill>
                <a:srgbClr val="FFFFFF"/>
              </a:solidFill>
              <a:prstDash val="solid"/>
              <a:miter lim="400000"/>
            </a:ln>
            <a:effectLst/>
          </p:spPr>
        </p:cxnSp>
        <p:cxnSp>
          <p:nvCxnSpPr>
            <p:cNvPr id="725" name="Connection Line"/>
            <p:cNvCxnSpPr>
              <a:stCxn id="718" idx="0"/>
              <a:endCxn id="721" idx="0"/>
            </p:cNvCxnSpPr>
            <p:nvPr/>
          </p:nvCxnSpPr>
          <p:spPr>
            <a:xfrm flipV="1">
              <a:off x="413893" y="413893"/>
              <a:ext cx="3003551" cy="2844977"/>
            </a:xfrm>
            <a:prstGeom prst="straightConnector1">
              <a:avLst/>
            </a:prstGeom>
            <a:ln w="25400" cap="flat">
              <a:solidFill>
                <a:srgbClr val="FFFFFF"/>
              </a:solidFill>
              <a:prstDash val="solid"/>
              <a:miter lim="400000"/>
            </a:ln>
            <a:effectLst/>
          </p:spPr>
        </p:cxnSp>
        <p:cxnSp>
          <p:nvCxnSpPr>
            <p:cNvPr id="726" name="Connection Line"/>
            <p:cNvCxnSpPr>
              <a:stCxn id="721" idx="0"/>
              <a:endCxn id="718" idx="0"/>
            </p:cNvCxnSpPr>
            <p:nvPr/>
          </p:nvCxnSpPr>
          <p:spPr>
            <a:xfrm flipH="1">
              <a:off x="413893" y="413893"/>
              <a:ext cx="3003551" cy="2844977"/>
            </a:xfrm>
            <a:prstGeom prst="straightConnector1">
              <a:avLst/>
            </a:prstGeom>
            <a:ln w="25400" cap="flat">
              <a:solidFill>
                <a:srgbClr val="FFFFFF"/>
              </a:solidFill>
              <a:prstDash val="solid"/>
              <a:miter lim="400000"/>
            </a:ln>
            <a:effectLst/>
          </p:spPr>
        </p:cxnSp>
        <p:sp>
          <p:nvSpPr>
            <p:cNvPr id="727" name="Line"/>
            <p:cNvSpPr/>
            <p:nvPr/>
          </p:nvSpPr>
          <p:spPr>
            <a:xfrm flipV="1">
              <a:off x="2922198" y="486934"/>
              <a:ext cx="159061" cy="49353"/>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8" name="Line"/>
            <p:cNvSpPr/>
            <p:nvPr/>
          </p:nvSpPr>
          <p:spPr>
            <a:xfrm flipV="1">
              <a:off x="3093536" y="689730"/>
              <a:ext cx="91171" cy="10969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9" name="Line"/>
            <p:cNvSpPr/>
            <p:nvPr/>
          </p:nvSpPr>
          <p:spPr>
            <a:xfrm flipH="1" flipV="1">
              <a:off x="476432" y="743278"/>
              <a:ext cx="18753" cy="135958"/>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0" name="Line"/>
            <p:cNvSpPr/>
            <p:nvPr/>
          </p:nvSpPr>
          <p:spPr>
            <a:xfrm>
              <a:off x="328695" y="2796564"/>
              <a:ext cx="35335" cy="1338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1" name="Line"/>
            <p:cNvSpPr/>
            <p:nvPr/>
          </p:nvSpPr>
          <p:spPr>
            <a:xfrm flipH="1">
              <a:off x="621204" y="2882400"/>
              <a:ext cx="91121" cy="11829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2" name="Line"/>
            <p:cNvSpPr/>
            <p:nvPr/>
          </p:nvSpPr>
          <p:spPr>
            <a:xfrm flipV="1">
              <a:off x="2911379" y="3319942"/>
              <a:ext cx="151401" cy="16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3" name="4"/>
            <p:cNvSpPr txBox="1"/>
            <p:nvPr/>
          </p:nvSpPr>
          <p:spPr>
            <a:xfrm>
              <a:off x="2453406" y="555374"/>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4</a:t>
              </a:r>
            </a:p>
          </p:txBody>
        </p:sp>
        <p:sp>
          <p:nvSpPr>
            <p:cNvPr id="734" name="1"/>
            <p:cNvSpPr txBox="1"/>
            <p:nvPr/>
          </p:nvSpPr>
          <p:spPr>
            <a:xfrm>
              <a:off x="41676" y="2440474"/>
              <a:ext cx="26722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1</a:t>
              </a:r>
            </a:p>
          </p:txBody>
        </p:sp>
        <p:sp>
          <p:nvSpPr>
            <p:cNvPr id="735" name="6"/>
            <p:cNvSpPr txBox="1"/>
            <p:nvPr/>
          </p:nvSpPr>
          <p:spPr>
            <a:xfrm>
              <a:off x="632226" y="23778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6</a:t>
              </a:r>
            </a:p>
          </p:txBody>
        </p:sp>
        <p:sp>
          <p:nvSpPr>
            <p:cNvPr id="736" name="4"/>
            <p:cNvSpPr txBox="1"/>
            <p:nvPr/>
          </p:nvSpPr>
          <p:spPr>
            <a:xfrm>
              <a:off x="497063" y="800903"/>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4</a:t>
              </a:r>
            </a:p>
          </p:txBody>
        </p:sp>
        <p:sp>
          <p:nvSpPr>
            <p:cNvPr id="737" name="1"/>
            <p:cNvSpPr txBox="1"/>
            <p:nvPr/>
          </p:nvSpPr>
          <p:spPr>
            <a:xfrm>
              <a:off x="2898752" y="868641"/>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1</a:t>
              </a:r>
            </a:p>
          </p:txBody>
        </p:sp>
        <p:sp>
          <p:nvSpPr>
            <p:cNvPr id="738" name="2"/>
            <p:cNvSpPr txBox="1"/>
            <p:nvPr/>
          </p:nvSpPr>
          <p:spPr>
            <a:xfrm>
              <a:off x="2604112" y="3369694"/>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2</a:t>
              </a:r>
            </a:p>
          </p:txBody>
        </p:sp>
      </p:grpSp>
      <p:sp>
        <p:nvSpPr>
          <p:cNvPr id="740" name="An edge list is a way to represent a graph simply as an unordered list of edges. Assume the notation for any triplet (u,v,w) means: “the cost from node u to node v is w”"/>
          <p:cNvSpPr txBox="1"/>
          <p:nvPr/>
        </p:nvSpPr>
        <p:spPr>
          <a:xfrm>
            <a:off x="144892" y="1358899"/>
            <a:ext cx="1271501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t>
            </a:r>
            <a:r>
              <a:rPr b="1">
                <a:solidFill>
                  <a:schemeClr val="accent4">
                    <a:hueOff val="218867"/>
                    <a:satOff val="38688"/>
                    <a:lumOff val="18783"/>
                  </a:schemeClr>
                </a:solidFill>
              </a:rPr>
              <a:t>edge list</a:t>
            </a:r>
            <a:r>
              <a:t> is a way to represent a graph simply as an unordered list of edges. Assume the notation for any triplet (u,v,w) means: “the cost from node u to node v is w”</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42" name="Table"/>
          <p:cNvGraphicFramePr/>
          <p:nvPr/>
        </p:nvGraphicFramePr>
        <p:xfrm>
          <a:off x="484144" y="2247900"/>
          <a:ext cx="12049212" cy="614704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18255"/>
                <a:gridCol w="6018255"/>
              </a:tblGrid>
              <a:tr h="1533587">
                <a:tc>
                  <a:txBody>
                    <a:bodyPr/>
                    <a:lstStyle/>
                    <a:p>
                      <a:pPr defTabSz="914400">
                        <a:defRPr>
                          <a:solidFill>
                            <a:srgbClr val="000000"/>
                          </a:solidFill>
                        </a:defRPr>
                      </a:pPr>
                      <a:r>
                        <a:rPr b="1" sz="4700">
                          <a:solidFill>
                            <a:srgbClr val="FFFFFF"/>
                          </a:solidFill>
                          <a:latin typeface="+mj-lt"/>
                          <a:ea typeface="+mj-ea"/>
                          <a:cs typeface="+mj-cs"/>
                          <a:sym typeface="Menlo"/>
                        </a:rPr>
                        <a:t>Pros</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4700">
                          <a:solidFill>
                            <a:srgbClr val="FFFFFF"/>
                          </a:solidFill>
                          <a:latin typeface="+mj-lt"/>
                          <a:ea typeface="+mj-ea"/>
                          <a:cs typeface="+mj-cs"/>
                          <a:sym typeface="Menlo"/>
                        </a:rPr>
                        <a:t>Cons</a:t>
                      </a:r>
                    </a:p>
                  </a:txBody>
                  <a:tcPr marL="50800" marR="50800" marT="50800" marB="50800" anchor="ctr" anchorCtr="0" horzOverflow="overflow">
                    <a:lnR w="12700">
                      <a:solidFill>
                        <a:srgbClr val="D6D6D6"/>
                      </a:solidFill>
                      <a:miter lim="400000"/>
                    </a:lnR>
                    <a:lnT w="12700">
                      <a:solidFill>
                        <a:srgbClr val="D6D6D6"/>
                      </a:solidFill>
                      <a:miter lim="400000"/>
                    </a:lnT>
                  </a:tcPr>
                </a:tc>
              </a:tr>
              <a:tr h="1533587">
                <a:tc>
                  <a:txBody>
                    <a:bodyPr/>
                    <a:lstStyle/>
                    <a:p>
                      <a:pPr defTabSz="914400">
                        <a:defRPr>
                          <a:solidFill>
                            <a:srgbClr val="000000"/>
                          </a:solidFill>
                        </a:defRPr>
                      </a:pPr>
                      <a:r>
                        <a:rPr sz="2800">
                          <a:solidFill>
                            <a:srgbClr val="FFFFFF"/>
                          </a:solidFill>
                          <a:latin typeface="+mj-lt"/>
                          <a:ea typeface="+mj-ea"/>
                          <a:cs typeface="+mj-cs"/>
                          <a:sym typeface="Menlo"/>
                        </a:rPr>
                        <a:t>Space efficient for representing sparse graphs</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Less space efficient for denser graphs.</a:t>
                      </a:r>
                    </a:p>
                  </a:txBody>
                  <a:tcPr marL="50800" marR="50800" marT="50800" marB="50800" anchor="ctr" anchorCtr="0" horzOverflow="overflow">
                    <a:lnR w="12700">
                      <a:solidFill>
                        <a:srgbClr val="D6D6D6"/>
                      </a:solidFill>
                      <a:miter lim="400000"/>
                    </a:lnR>
                  </a:tcPr>
                </a:tc>
              </a:tr>
              <a:tr h="1533587">
                <a:tc>
                  <a:txBody>
                    <a:bodyPr/>
                    <a:lstStyle/>
                    <a:p>
                      <a:pPr defTabSz="914400">
                        <a:defRPr>
                          <a:solidFill>
                            <a:srgbClr val="000000"/>
                          </a:solidFill>
                        </a:defRPr>
                      </a:pPr>
                      <a:r>
                        <a:rPr sz="2800">
                          <a:solidFill>
                            <a:srgbClr val="FFFFFF"/>
                          </a:solidFill>
                          <a:latin typeface="+mj-lt"/>
                          <a:ea typeface="+mj-ea"/>
                          <a:cs typeface="+mj-cs"/>
                          <a:sym typeface="Menlo"/>
                        </a:rPr>
                        <a:t>Iterating over all edges 
is efficient</a:t>
                      </a:r>
                    </a:p>
                  </a:txBody>
                  <a:tcPr marL="50800" marR="50800" marT="50800" marB="50800" anchor="ctr" anchorCtr="0" horzOverflow="overflow">
                    <a:lnL w="12700">
                      <a:solidFill>
                        <a:srgbClr val="D6D6D6"/>
                      </a:solidFill>
                      <a:miter lim="400000"/>
                    </a:lnL>
                  </a:tcPr>
                </a:tc>
                <a:tc>
                  <a:txBody>
                    <a:bodyPr/>
                    <a:lstStyle/>
                    <a:p>
                      <a:pPr defTabSz="914400">
                        <a:defRPr sz="2800">
                          <a:latin typeface="+mj-lt"/>
                          <a:ea typeface="+mj-ea"/>
                          <a:cs typeface="+mj-cs"/>
                          <a:sym typeface="Menlo"/>
                        </a:defRPr>
                      </a:pPr>
                      <a:r>
                        <a:t>Edge weight lookup is </a:t>
                      </a:r>
                      <a:r>
                        <a:rPr b="1">
                          <a:solidFill>
                            <a:schemeClr val="accent5">
                              <a:hueOff val="225206"/>
                              <a:satOff val="23568"/>
                              <a:lumOff val="38160"/>
                            </a:schemeClr>
                          </a:solidFill>
                        </a:rPr>
                        <a:t>O(E)</a:t>
                      </a:r>
                    </a:p>
                  </a:txBody>
                  <a:tcPr marL="50800" marR="50800" marT="50800" marB="50800" anchor="ctr" anchorCtr="0" horzOverflow="overflow">
                    <a:lnR w="12700">
                      <a:solidFill>
                        <a:srgbClr val="D6D6D6"/>
                      </a:solidFill>
                      <a:miter lim="400000"/>
                    </a:lnR>
                  </a:tcPr>
                </a:tc>
              </a:tr>
              <a:tr h="1533587">
                <a:tc>
                  <a:txBody>
                    <a:bodyPr/>
                    <a:lstStyle/>
                    <a:p>
                      <a:pPr defTabSz="914400">
                        <a:defRPr>
                          <a:solidFill>
                            <a:srgbClr val="000000"/>
                          </a:solidFill>
                        </a:defRPr>
                      </a:pPr>
                      <a:r>
                        <a:rPr sz="2800">
                          <a:solidFill>
                            <a:srgbClr val="FFFFFF"/>
                          </a:solidFill>
                          <a:latin typeface="+mj-lt"/>
                          <a:ea typeface="+mj-ea"/>
                          <a:cs typeface="+mj-cs"/>
                          <a:sym typeface="Menlo"/>
                        </a:rPr>
                        <a:t>Very simple structure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2800">
                          <a:latin typeface="+mj-lt"/>
                          <a:ea typeface="+mj-ea"/>
                          <a:cs typeface="+mj-cs"/>
                          <a:sym typeface="Menlo"/>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43" name="Edge List"/>
          <p:cNvSpPr txBox="1"/>
          <p:nvPr>
            <p:ph type="title"/>
          </p:nvPr>
        </p:nvSpPr>
        <p:spPr>
          <a:xfrm>
            <a:off x="457396" y="-48177"/>
            <a:ext cx="11561329" cy="1324211"/>
          </a:xfrm>
          <a:prstGeom prst="rect">
            <a:avLst/>
          </a:prstGeom>
        </p:spPr>
        <p:txBody>
          <a:bodyPr/>
          <a:lstStyle>
            <a:lvl1pPr>
              <a:defRPr b="1"/>
            </a:lvl1pPr>
          </a:lstStyle>
          <a:p>
            <a:pPr/>
            <a:r>
              <a:t>Edge List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5" name="Next Video: Graph Theory Problems"/>
          <p:cNvSpPr txBox="1"/>
          <p:nvPr>
            <p:ph type="title"/>
          </p:nvPr>
        </p:nvSpPr>
        <p:spPr>
          <a:xfrm>
            <a:off x="0" y="-11702"/>
            <a:ext cx="13004801" cy="1324211"/>
          </a:xfrm>
          <a:prstGeom prst="rect">
            <a:avLst/>
          </a:prstGeom>
        </p:spPr>
        <p:txBody>
          <a:bodyPr/>
          <a:lstStyle>
            <a:lvl1pPr defTabSz="368045">
              <a:defRPr b="1" sz="5040"/>
            </a:lvl1pPr>
          </a:lstStyle>
          <a:p>
            <a:pPr/>
            <a:r>
              <a:t>Next Video: Graph Theory Problems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Brief introduction"/>
          <p:cNvSpPr txBox="1"/>
          <p:nvPr>
            <p:ph type="title"/>
          </p:nvPr>
        </p:nvSpPr>
        <p:spPr>
          <a:xfrm>
            <a:off x="952500" y="2185"/>
            <a:ext cx="11099800" cy="1196206"/>
          </a:xfrm>
          <a:prstGeom prst="rect">
            <a:avLst/>
          </a:prstGeom>
        </p:spPr>
        <p:txBody>
          <a:bodyPr/>
          <a:lstStyle>
            <a:lvl1pPr defTabSz="537463">
              <a:defRPr b="1" sz="7360"/>
            </a:lvl1pPr>
          </a:lstStyle>
          <a:p>
            <a:pPr/>
            <a:r>
              <a:t>Brief introduction</a:t>
            </a:r>
          </a:p>
        </p:txBody>
      </p:sp>
      <p:grpSp>
        <p:nvGrpSpPr>
          <p:cNvPr id="195" name="Group"/>
          <p:cNvGrpSpPr/>
          <p:nvPr/>
        </p:nvGrpSpPr>
        <p:grpSpPr>
          <a:xfrm>
            <a:off x="2296258" y="990445"/>
            <a:ext cx="8412284" cy="6721473"/>
            <a:chOff x="0" y="0"/>
            <a:chExt cx="8412282" cy="6721472"/>
          </a:xfrm>
        </p:grpSpPr>
        <p:sp>
          <p:nvSpPr>
            <p:cNvPr id="166" name="Sweater"/>
            <p:cNvSpPr/>
            <p:nvPr/>
          </p:nvSpPr>
          <p:spPr>
            <a:xfrm>
              <a:off x="3761610" y="2998838"/>
              <a:ext cx="1144259" cy="1110259"/>
            </a:xfrm>
            <a:custGeom>
              <a:avLst/>
              <a:gdLst/>
              <a:ahLst/>
              <a:cxnLst>
                <a:cxn ang="0">
                  <a:pos x="wd2" y="hd2"/>
                </a:cxn>
                <a:cxn ang="5400000">
                  <a:pos x="wd2" y="hd2"/>
                </a:cxn>
                <a:cxn ang="10800000">
                  <a:pos x="wd2" y="hd2"/>
                </a:cxn>
                <a:cxn ang="16200000">
                  <a:pos x="wd2" y="hd2"/>
                </a:cxn>
              </a:cxnLst>
              <a:rect l="0" t="0" r="r" b="b"/>
              <a:pathLst>
                <a:path w="21553" h="21600" fill="norm" stroke="1" extrusionOk="0">
                  <a:moveTo>
                    <a:pt x="8487" y="0"/>
                  </a:moveTo>
                  <a:cubicBezTo>
                    <a:pt x="8536" y="241"/>
                    <a:pt x="8873" y="1873"/>
                    <a:pt x="10773" y="1873"/>
                  </a:cubicBezTo>
                  <a:cubicBezTo>
                    <a:pt x="12673" y="1873"/>
                    <a:pt x="13000" y="243"/>
                    <a:pt x="13037" y="8"/>
                  </a:cubicBezTo>
                  <a:cubicBezTo>
                    <a:pt x="12981" y="14"/>
                    <a:pt x="12931" y="45"/>
                    <a:pt x="12900" y="58"/>
                  </a:cubicBezTo>
                  <a:cubicBezTo>
                    <a:pt x="12335" y="362"/>
                    <a:pt x="11554" y="522"/>
                    <a:pt x="10767" y="522"/>
                  </a:cubicBezTo>
                  <a:cubicBezTo>
                    <a:pt x="9987" y="522"/>
                    <a:pt x="9200" y="369"/>
                    <a:pt x="8635" y="58"/>
                  </a:cubicBezTo>
                  <a:cubicBezTo>
                    <a:pt x="8604" y="39"/>
                    <a:pt x="8542" y="6"/>
                    <a:pt x="8487" y="0"/>
                  </a:cubicBezTo>
                  <a:close/>
                  <a:moveTo>
                    <a:pt x="8143" y="95"/>
                  </a:moveTo>
                  <a:cubicBezTo>
                    <a:pt x="6569" y="565"/>
                    <a:pt x="5505" y="864"/>
                    <a:pt x="4552" y="1175"/>
                  </a:cubicBezTo>
                  <a:cubicBezTo>
                    <a:pt x="3113" y="1645"/>
                    <a:pt x="2448" y="1912"/>
                    <a:pt x="2073" y="2413"/>
                  </a:cubicBezTo>
                  <a:cubicBezTo>
                    <a:pt x="1606" y="3042"/>
                    <a:pt x="1058" y="5761"/>
                    <a:pt x="634" y="11032"/>
                  </a:cubicBezTo>
                  <a:cubicBezTo>
                    <a:pt x="209" y="16240"/>
                    <a:pt x="13" y="20189"/>
                    <a:pt x="13" y="20189"/>
                  </a:cubicBezTo>
                  <a:cubicBezTo>
                    <a:pt x="13" y="20189"/>
                    <a:pt x="8" y="20285"/>
                    <a:pt x="2" y="20374"/>
                  </a:cubicBezTo>
                  <a:cubicBezTo>
                    <a:pt x="-23" y="20672"/>
                    <a:pt x="326" y="20697"/>
                    <a:pt x="326" y="20697"/>
                  </a:cubicBezTo>
                  <a:lnTo>
                    <a:pt x="388" y="20697"/>
                  </a:lnTo>
                  <a:lnTo>
                    <a:pt x="382" y="21592"/>
                  </a:lnTo>
                  <a:lnTo>
                    <a:pt x="2159" y="21586"/>
                  </a:lnTo>
                  <a:lnTo>
                    <a:pt x="2332" y="20665"/>
                  </a:lnTo>
                  <a:lnTo>
                    <a:pt x="2461" y="20665"/>
                  </a:lnTo>
                  <a:cubicBezTo>
                    <a:pt x="2461" y="20665"/>
                    <a:pt x="2669" y="20660"/>
                    <a:pt x="2724" y="20558"/>
                  </a:cubicBezTo>
                  <a:cubicBezTo>
                    <a:pt x="2761" y="20495"/>
                    <a:pt x="2781" y="20385"/>
                    <a:pt x="2799" y="20195"/>
                  </a:cubicBezTo>
                  <a:cubicBezTo>
                    <a:pt x="3033" y="18379"/>
                    <a:pt x="4219" y="8993"/>
                    <a:pt x="4256" y="8980"/>
                  </a:cubicBezTo>
                  <a:cubicBezTo>
                    <a:pt x="4256" y="9158"/>
                    <a:pt x="4379" y="21600"/>
                    <a:pt x="4379" y="21600"/>
                  </a:cubicBezTo>
                  <a:lnTo>
                    <a:pt x="10767" y="21600"/>
                  </a:lnTo>
                  <a:lnTo>
                    <a:pt x="10804" y="21600"/>
                  </a:lnTo>
                  <a:lnTo>
                    <a:pt x="17193" y="21600"/>
                  </a:lnTo>
                  <a:cubicBezTo>
                    <a:pt x="17193" y="21600"/>
                    <a:pt x="17316" y="9158"/>
                    <a:pt x="17316" y="8980"/>
                  </a:cubicBezTo>
                  <a:cubicBezTo>
                    <a:pt x="17353" y="8993"/>
                    <a:pt x="18538" y="18379"/>
                    <a:pt x="18772" y="20195"/>
                  </a:cubicBezTo>
                  <a:cubicBezTo>
                    <a:pt x="18797" y="20379"/>
                    <a:pt x="18816" y="20495"/>
                    <a:pt x="18847" y="20558"/>
                  </a:cubicBezTo>
                  <a:cubicBezTo>
                    <a:pt x="18902" y="20660"/>
                    <a:pt x="19110" y="20665"/>
                    <a:pt x="19110" y="20665"/>
                  </a:cubicBezTo>
                  <a:lnTo>
                    <a:pt x="19241" y="20665"/>
                  </a:lnTo>
                  <a:lnTo>
                    <a:pt x="19412" y="21586"/>
                  </a:lnTo>
                  <a:lnTo>
                    <a:pt x="21189" y="21592"/>
                  </a:lnTo>
                  <a:lnTo>
                    <a:pt x="21183" y="20697"/>
                  </a:lnTo>
                  <a:lnTo>
                    <a:pt x="21245" y="20697"/>
                  </a:lnTo>
                  <a:cubicBezTo>
                    <a:pt x="21233" y="20697"/>
                    <a:pt x="21577" y="20672"/>
                    <a:pt x="21552" y="20379"/>
                  </a:cubicBezTo>
                  <a:cubicBezTo>
                    <a:pt x="21546" y="20291"/>
                    <a:pt x="21539" y="20195"/>
                    <a:pt x="21539" y="20195"/>
                  </a:cubicBezTo>
                  <a:cubicBezTo>
                    <a:pt x="21539" y="20195"/>
                    <a:pt x="21373" y="16182"/>
                    <a:pt x="20924" y="11038"/>
                  </a:cubicBezTo>
                  <a:cubicBezTo>
                    <a:pt x="20463" y="5773"/>
                    <a:pt x="19954" y="3056"/>
                    <a:pt x="19487" y="2421"/>
                  </a:cubicBezTo>
                  <a:cubicBezTo>
                    <a:pt x="19118" y="1919"/>
                    <a:pt x="18447" y="1653"/>
                    <a:pt x="17008" y="1183"/>
                  </a:cubicBezTo>
                  <a:cubicBezTo>
                    <a:pt x="16049" y="865"/>
                    <a:pt x="14980" y="572"/>
                    <a:pt x="13406" y="95"/>
                  </a:cubicBezTo>
                  <a:cubicBezTo>
                    <a:pt x="13332" y="470"/>
                    <a:pt x="12876" y="2249"/>
                    <a:pt x="10779" y="2249"/>
                  </a:cubicBezTo>
                  <a:cubicBezTo>
                    <a:pt x="8688" y="2249"/>
                    <a:pt x="8223" y="476"/>
                    <a:pt x="8143" y="95"/>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67" name="Hoodie"/>
            <p:cNvSpPr/>
            <p:nvPr/>
          </p:nvSpPr>
          <p:spPr>
            <a:xfrm>
              <a:off x="3768712" y="1557050"/>
              <a:ext cx="1130055" cy="1124963"/>
            </a:xfrm>
            <a:custGeom>
              <a:avLst/>
              <a:gdLst/>
              <a:ahLst/>
              <a:cxnLst>
                <a:cxn ang="0">
                  <a:pos x="wd2" y="hd2"/>
                </a:cxn>
                <a:cxn ang="5400000">
                  <a:pos x="wd2" y="hd2"/>
                </a:cxn>
                <a:cxn ang="10800000">
                  <a:pos x="wd2" y="hd2"/>
                </a:cxn>
                <a:cxn ang="16200000">
                  <a:pos x="wd2" y="hd2"/>
                </a:cxn>
              </a:cxnLst>
              <a:rect l="0" t="0" r="r" b="b"/>
              <a:pathLst>
                <a:path w="21309" h="21600" fill="norm" stroke="1" extrusionOk="0">
                  <a:moveTo>
                    <a:pt x="8032" y="0"/>
                  </a:moveTo>
                  <a:cubicBezTo>
                    <a:pt x="7880" y="0"/>
                    <a:pt x="7517" y="19"/>
                    <a:pt x="7244" y="241"/>
                  </a:cubicBezTo>
                  <a:cubicBezTo>
                    <a:pt x="6766" y="630"/>
                    <a:pt x="6735" y="994"/>
                    <a:pt x="6735" y="1105"/>
                  </a:cubicBezTo>
                  <a:cubicBezTo>
                    <a:pt x="5862" y="1358"/>
                    <a:pt x="5166" y="1562"/>
                    <a:pt x="4518" y="1766"/>
                  </a:cubicBezTo>
                  <a:cubicBezTo>
                    <a:pt x="3100" y="2222"/>
                    <a:pt x="2566" y="2543"/>
                    <a:pt x="2197" y="3031"/>
                  </a:cubicBezTo>
                  <a:cubicBezTo>
                    <a:pt x="1736" y="3641"/>
                    <a:pt x="821" y="5911"/>
                    <a:pt x="258" y="12944"/>
                  </a:cubicBezTo>
                  <a:cubicBezTo>
                    <a:pt x="-148" y="17959"/>
                    <a:pt x="46" y="20235"/>
                    <a:pt x="46" y="20235"/>
                  </a:cubicBezTo>
                  <a:cubicBezTo>
                    <a:pt x="46" y="20235"/>
                    <a:pt x="41" y="20328"/>
                    <a:pt x="35" y="20414"/>
                  </a:cubicBezTo>
                  <a:cubicBezTo>
                    <a:pt x="10" y="20704"/>
                    <a:pt x="354" y="20729"/>
                    <a:pt x="354" y="20729"/>
                  </a:cubicBezTo>
                  <a:lnTo>
                    <a:pt x="415" y="20729"/>
                  </a:lnTo>
                  <a:lnTo>
                    <a:pt x="409" y="21600"/>
                  </a:lnTo>
                  <a:lnTo>
                    <a:pt x="2161" y="21592"/>
                  </a:lnTo>
                  <a:lnTo>
                    <a:pt x="2331" y="20698"/>
                  </a:lnTo>
                  <a:lnTo>
                    <a:pt x="2458" y="20698"/>
                  </a:lnTo>
                  <a:cubicBezTo>
                    <a:pt x="2458" y="20698"/>
                    <a:pt x="2663" y="20692"/>
                    <a:pt x="2717" y="20594"/>
                  </a:cubicBezTo>
                  <a:cubicBezTo>
                    <a:pt x="2754" y="20532"/>
                    <a:pt x="2773" y="20428"/>
                    <a:pt x="2791" y="20243"/>
                  </a:cubicBezTo>
                  <a:cubicBezTo>
                    <a:pt x="3021" y="18478"/>
                    <a:pt x="4190" y="9359"/>
                    <a:pt x="4226" y="9346"/>
                  </a:cubicBezTo>
                  <a:cubicBezTo>
                    <a:pt x="4226" y="9501"/>
                    <a:pt x="4336" y="18329"/>
                    <a:pt x="4336" y="20328"/>
                  </a:cubicBezTo>
                  <a:cubicBezTo>
                    <a:pt x="4336" y="20537"/>
                    <a:pt x="4457" y="20643"/>
                    <a:pt x="4578" y="20692"/>
                  </a:cubicBezTo>
                  <a:cubicBezTo>
                    <a:pt x="4627" y="20710"/>
                    <a:pt x="4686" y="20723"/>
                    <a:pt x="4747" y="20723"/>
                  </a:cubicBezTo>
                  <a:lnTo>
                    <a:pt x="4772" y="21587"/>
                  </a:lnTo>
                  <a:lnTo>
                    <a:pt x="16538" y="21587"/>
                  </a:lnTo>
                  <a:lnTo>
                    <a:pt x="16561" y="20723"/>
                  </a:lnTo>
                  <a:cubicBezTo>
                    <a:pt x="16622" y="20717"/>
                    <a:pt x="16683" y="20710"/>
                    <a:pt x="16732" y="20692"/>
                  </a:cubicBezTo>
                  <a:cubicBezTo>
                    <a:pt x="16853" y="20643"/>
                    <a:pt x="16974" y="20537"/>
                    <a:pt x="16974" y="20328"/>
                  </a:cubicBezTo>
                  <a:cubicBezTo>
                    <a:pt x="16974" y="18329"/>
                    <a:pt x="17084" y="9501"/>
                    <a:pt x="17084" y="9346"/>
                  </a:cubicBezTo>
                  <a:cubicBezTo>
                    <a:pt x="17120" y="9359"/>
                    <a:pt x="18289" y="18478"/>
                    <a:pt x="18519" y="20243"/>
                  </a:cubicBezTo>
                  <a:cubicBezTo>
                    <a:pt x="18543" y="20422"/>
                    <a:pt x="18561" y="20532"/>
                    <a:pt x="18591" y="20594"/>
                  </a:cubicBezTo>
                  <a:cubicBezTo>
                    <a:pt x="18645" y="20692"/>
                    <a:pt x="18852" y="20698"/>
                    <a:pt x="18852" y="20698"/>
                  </a:cubicBezTo>
                  <a:lnTo>
                    <a:pt x="18979" y="20698"/>
                  </a:lnTo>
                  <a:lnTo>
                    <a:pt x="19149" y="21592"/>
                  </a:lnTo>
                  <a:lnTo>
                    <a:pt x="20901" y="21600"/>
                  </a:lnTo>
                  <a:lnTo>
                    <a:pt x="20893" y="20729"/>
                  </a:lnTo>
                  <a:lnTo>
                    <a:pt x="20954" y="20729"/>
                  </a:lnTo>
                  <a:cubicBezTo>
                    <a:pt x="20954" y="20729"/>
                    <a:pt x="21294" y="20704"/>
                    <a:pt x="21276" y="20414"/>
                  </a:cubicBezTo>
                  <a:cubicBezTo>
                    <a:pt x="21269" y="20328"/>
                    <a:pt x="21264" y="20235"/>
                    <a:pt x="21264" y="20235"/>
                  </a:cubicBezTo>
                  <a:cubicBezTo>
                    <a:pt x="21264" y="20235"/>
                    <a:pt x="21452" y="17959"/>
                    <a:pt x="21052" y="12944"/>
                  </a:cubicBezTo>
                  <a:cubicBezTo>
                    <a:pt x="20489" y="5911"/>
                    <a:pt x="19574" y="3648"/>
                    <a:pt x="19113" y="3031"/>
                  </a:cubicBezTo>
                  <a:cubicBezTo>
                    <a:pt x="18750" y="2543"/>
                    <a:pt x="18210" y="2222"/>
                    <a:pt x="16792" y="1766"/>
                  </a:cubicBezTo>
                  <a:cubicBezTo>
                    <a:pt x="16144" y="1556"/>
                    <a:pt x="15448" y="1358"/>
                    <a:pt x="14575" y="1105"/>
                  </a:cubicBezTo>
                  <a:cubicBezTo>
                    <a:pt x="14575" y="994"/>
                    <a:pt x="14544" y="630"/>
                    <a:pt x="14066" y="241"/>
                  </a:cubicBezTo>
                  <a:cubicBezTo>
                    <a:pt x="13787" y="19"/>
                    <a:pt x="13430" y="0"/>
                    <a:pt x="13278" y="0"/>
                  </a:cubicBezTo>
                  <a:cubicBezTo>
                    <a:pt x="13278" y="74"/>
                    <a:pt x="13291" y="464"/>
                    <a:pt x="13242" y="717"/>
                  </a:cubicBezTo>
                  <a:cubicBezTo>
                    <a:pt x="13103" y="1427"/>
                    <a:pt x="12381" y="2765"/>
                    <a:pt x="10654" y="2765"/>
                  </a:cubicBezTo>
                  <a:cubicBezTo>
                    <a:pt x="8927" y="2765"/>
                    <a:pt x="8207" y="1427"/>
                    <a:pt x="8068" y="717"/>
                  </a:cubicBezTo>
                  <a:cubicBezTo>
                    <a:pt x="8019" y="464"/>
                    <a:pt x="8026" y="74"/>
                    <a:pt x="8032" y="0"/>
                  </a:cubicBezTo>
                  <a:close/>
                  <a:moveTo>
                    <a:pt x="8395" y="25"/>
                  </a:moveTo>
                  <a:cubicBezTo>
                    <a:pt x="8395" y="118"/>
                    <a:pt x="8389" y="438"/>
                    <a:pt x="8426" y="642"/>
                  </a:cubicBezTo>
                  <a:cubicBezTo>
                    <a:pt x="8444" y="710"/>
                    <a:pt x="8794" y="2394"/>
                    <a:pt x="10654" y="2394"/>
                  </a:cubicBezTo>
                  <a:cubicBezTo>
                    <a:pt x="12514" y="2394"/>
                    <a:pt x="12866" y="710"/>
                    <a:pt x="12884" y="642"/>
                  </a:cubicBezTo>
                  <a:cubicBezTo>
                    <a:pt x="12921" y="445"/>
                    <a:pt x="12921" y="118"/>
                    <a:pt x="12915" y="25"/>
                  </a:cubicBezTo>
                  <a:cubicBezTo>
                    <a:pt x="12860" y="19"/>
                    <a:pt x="12811" y="51"/>
                    <a:pt x="12744" y="69"/>
                  </a:cubicBezTo>
                  <a:cubicBezTo>
                    <a:pt x="12132" y="236"/>
                    <a:pt x="11424" y="334"/>
                    <a:pt x="10654" y="334"/>
                  </a:cubicBezTo>
                  <a:cubicBezTo>
                    <a:pt x="9885" y="334"/>
                    <a:pt x="9176" y="230"/>
                    <a:pt x="8564" y="69"/>
                  </a:cubicBezTo>
                  <a:cubicBezTo>
                    <a:pt x="8497" y="51"/>
                    <a:pt x="8456" y="19"/>
                    <a:pt x="8395" y="25"/>
                  </a:cubicBezTo>
                  <a:close/>
                  <a:moveTo>
                    <a:pt x="6966" y="14498"/>
                  </a:moveTo>
                  <a:cubicBezTo>
                    <a:pt x="7051" y="14510"/>
                    <a:pt x="7111" y="14604"/>
                    <a:pt x="7098" y="14696"/>
                  </a:cubicBezTo>
                  <a:lnTo>
                    <a:pt x="6322" y="18965"/>
                  </a:lnTo>
                  <a:cubicBezTo>
                    <a:pt x="6304" y="19045"/>
                    <a:pt x="6239" y="19107"/>
                    <a:pt x="6154" y="19107"/>
                  </a:cubicBezTo>
                  <a:cubicBezTo>
                    <a:pt x="6142" y="19107"/>
                    <a:pt x="6136" y="19107"/>
                    <a:pt x="6123" y="19107"/>
                  </a:cubicBezTo>
                  <a:cubicBezTo>
                    <a:pt x="6033" y="19089"/>
                    <a:pt x="5971" y="19002"/>
                    <a:pt x="5989" y="18903"/>
                  </a:cubicBezTo>
                  <a:lnTo>
                    <a:pt x="6765" y="14635"/>
                  </a:lnTo>
                  <a:cubicBezTo>
                    <a:pt x="6783" y="14542"/>
                    <a:pt x="6875" y="14479"/>
                    <a:pt x="6966" y="14498"/>
                  </a:cubicBezTo>
                  <a:close/>
                  <a:moveTo>
                    <a:pt x="14350" y="14498"/>
                  </a:moveTo>
                  <a:cubicBezTo>
                    <a:pt x="14441" y="14479"/>
                    <a:pt x="14532" y="14542"/>
                    <a:pt x="14551" y="14635"/>
                  </a:cubicBezTo>
                  <a:lnTo>
                    <a:pt x="15327" y="18903"/>
                  </a:lnTo>
                  <a:cubicBezTo>
                    <a:pt x="15345" y="18995"/>
                    <a:pt x="15283" y="19089"/>
                    <a:pt x="15192" y="19107"/>
                  </a:cubicBezTo>
                  <a:cubicBezTo>
                    <a:pt x="15180" y="19107"/>
                    <a:pt x="15174" y="19107"/>
                    <a:pt x="15162" y="19107"/>
                  </a:cubicBezTo>
                  <a:cubicBezTo>
                    <a:pt x="15083" y="19107"/>
                    <a:pt x="15012" y="19051"/>
                    <a:pt x="14994" y="18965"/>
                  </a:cubicBezTo>
                  <a:lnTo>
                    <a:pt x="14217" y="14696"/>
                  </a:lnTo>
                  <a:cubicBezTo>
                    <a:pt x="14199" y="14604"/>
                    <a:pt x="14259" y="14510"/>
                    <a:pt x="14350" y="14498"/>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68" name="Tank Top"/>
            <p:cNvSpPr/>
            <p:nvPr/>
          </p:nvSpPr>
          <p:spPr>
            <a:xfrm>
              <a:off x="3915790" y="0"/>
              <a:ext cx="835900" cy="1313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22" y="0"/>
                  </a:moveTo>
                  <a:cubicBezTo>
                    <a:pt x="2929" y="0"/>
                    <a:pt x="2852" y="49"/>
                    <a:pt x="2852" y="108"/>
                  </a:cubicBezTo>
                  <a:lnTo>
                    <a:pt x="2852" y="6116"/>
                  </a:lnTo>
                  <a:cubicBezTo>
                    <a:pt x="2852" y="8430"/>
                    <a:pt x="148" y="9371"/>
                    <a:pt x="148" y="9371"/>
                  </a:cubicBezTo>
                  <a:cubicBezTo>
                    <a:pt x="67" y="9399"/>
                    <a:pt x="0" y="9472"/>
                    <a:pt x="0" y="9531"/>
                  </a:cubicBezTo>
                  <a:lnTo>
                    <a:pt x="0" y="21492"/>
                  </a:lnTo>
                  <a:cubicBezTo>
                    <a:pt x="0" y="21551"/>
                    <a:pt x="76" y="21600"/>
                    <a:pt x="170" y="21600"/>
                  </a:cubicBezTo>
                  <a:lnTo>
                    <a:pt x="10222" y="21600"/>
                  </a:lnTo>
                  <a:cubicBezTo>
                    <a:pt x="10315" y="21600"/>
                    <a:pt x="10468" y="21600"/>
                    <a:pt x="10561" y="21600"/>
                  </a:cubicBezTo>
                  <a:lnTo>
                    <a:pt x="11039" y="21600"/>
                  </a:lnTo>
                  <a:cubicBezTo>
                    <a:pt x="11132" y="21600"/>
                    <a:pt x="11285" y="21600"/>
                    <a:pt x="11378" y="21600"/>
                  </a:cubicBezTo>
                  <a:lnTo>
                    <a:pt x="21430" y="21600"/>
                  </a:lnTo>
                  <a:cubicBezTo>
                    <a:pt x="21524" y="21600"/>
                    <a:pt x="21600" y="21551"/>
                    <a:pt x="21600" y="21492"/>
                  </a:cubicBezTo>
                  <a:lnTo>
                    <a:pt x="21600" y="9531"/>
                  </a:lnTo>
                  <a:cubicBezTo>
                    <a:pt x="21600" y="9472"/>
                    <a:pt x="21533" y="9399"/>
                    <a:pt x="21452" y="9371"/>
                  </a:cubicBezTo>
                  <a:cubicBezTo>
                    <a:pt x="21452" y="9371"/>
                    <a:pt x="18748" y="8430"/>
                    <a:pt x="18748" y="6116"/>
                  </a:cubicBezTo>
                  <a:lnTo>
                    <a:pt x="18748" y="108"/>
                  </a:lnTo>
                  <a:cubicBezTo>
                    <a:pt x="18748" y="49"/>
                    <a:pt x="18671" y="0"/>
                    <a:pt x="18578" y="0"/>
                  </a:cubicBezTo>
                  <a:lnTo>
                    <a:pt x="15771" y="0"/>
                  </a:lnTo>
                  <a:cubicBezTo>
                    <a:pt x="15677" y="0"/>
                    <a:pt x="15610" y="47"/>
                    <a:pt x="15622" y="106"/>
                  </a:cubicBezTo>
                  <a:cubicBezTo>
                    <a:pt x="15622" y="106"/>
                    <a:pt x="17016" y="7163"/>
                    <a:pt x="10800" y="7163"/>
                  </a:cubicBezTo>
                  <a:cubicBezTo>
                    <a:pt x="4584" y="7163"/>
                    <a:pt x="5978" y="106"/>
                    <a:pt x="5978" y="106"/>
                  </a:cubicBezTo>
                  <a:cubicBezTo>
                    <a:pt x="5990" y="47"/>
                    <a:pt x="5923" y="0"/>
                    <a:pt x="5829" y="0"/>
                  </a:cubicBezTo>
                  <a:lnTo>
                    <a:pt x="3022" y="0"/>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69" name="T-Shirt"/>
            <p:cNvSpPr/>
            <p:nvPr/>
          </p:nvSpPr>
          <p:spPr>
            <a:xfrm>
              <a:off x="3728509" y="5691430"/>
              <a:ext cx="1210460" cy="1030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10" y="0"/>
                  </a:moveTo>
                  <a:cubicBezTo>
                    <a:pt x="8848" y="248"/>
                    <a:pt x="9130" y="1867"/>
                    <a:pt x="10801" y="1867"/>
                  </a:cubicBezTo>
                  <a:cubicBezTo>
                    <a:pt x="12488" y="1867"/>
                    <a:pt x="12769" y="235"/>
                    <a:pt x="12802" y="0"/>
                  </a:cubicBezTo>
                  <a:cubicBezTo>
                    <a:pt x="12753" y="6"/>
                    <a:pt x="12709" y="37"/>
                    <a:pt x="12682" y="50"/>
                  </a:cubicBezTo>
                  <a:cubicBezTo>
                    <a:pt x="11681" y="666"/>
                    <a:pt x="9914" y="666"/>
                    <a:pt x="8913" y="50"/>
                  </a:cubicBezTo>
                  <a:cubicBezTo>
                    <a:pt x="8891" y="37"/>
                    <a:pt x="8853" y="13"/>
                    <a:pt x="8810" y="0"/>
                  </a:cubicBezTo>
                  <a:close/>
                  <a:moveTo>
                    <a:pt x="8496" y="81"/>
                  </a:moveTo>
                  <a:cubicBezTo>
                    <a:pt x="7079" y="564"/>
                    <a:pt x="5219" y="1270"/>
                    <a:pt x="4370" y="1575"/>
                  </a:cubicBezTo>
                  <a:cubicBezTo>
                    <a:pt x="3905" y="1740"/>
                    <a:pt x="3829" y="1816"/>
                    <a:pt x="3628" y="1962"/>
                  </a:cubicBezTo>
                  <a:cubicBezTo>
                    <a:pt x="3423" y="2115"/>
                    <a:pt x="3078" y="2606"/>
                    <a:pt x="3078" y="2606"/>
                  </a:cubicBezTo>
                  <a:lnTo>
                    <a:pt x="0" y="7422"/>
                  </a:lnTo>
                  <a:lnTo>
                    <a:pt x="3040" y="10466"/>
                  </a:lnTo>
                  <a:cubicBezTo>
                    <a:pt x="3040" y="10466"/>
                    <a:pt x="5014" y="8382"/>
                    <a:pt x="5051" y="8369"/>
                  </a:cubicBezTo>
                  <a:cubicBezTo>
                    <a:pt x="5051" y="8547"/>
                    <a:pt x="5051" y="21600"/>
                    <a:pt x="5051" y="21600"/>
                  </a:cubicBezTo>
                  <a:lnTo>
                    <a:pt x="16549" y="21600"/>
                  </a:lnTo>
                  <a:cubicBezTo>
                    <a:pt x="16549" y="21600"/>
                    <a:pt x="16549" y="8547"/>
                    <a:pt x="16549" y="8369"/>
                  </a:cubicBezTo>
                  <a:cubicBezTo>
                    <a:pt x="16586" y="8382"/>
                    <a:pt x="18561" y="10466"/>
                    <a:pt x="18561" y="10466"/>
                  </a:cubicBezTo>
                  <a:lnTo>
                    <a:pt x="21600" y="7422"/>
                  </a:lnTo>
                  <a:lnTo>
                    <a:pt x="18522" y="2606"/>
                  </a:lnTo>
                  <a:cubicBezTo>
                    <a:pt x="18522" y="2606"/>
                    <a:pt x="18177" y="2115"/>
                    <a:pt x="17972" y="1962"/>
                  </a:cubicBezTo>
                  <a:cubicBezTo>
                    <a:pt x="17771" y="1816"/>
                    <a:pt x="17695" y="1740"/>
                    <a:pt x="17230" y="1575"/>
                  </a:cubicBezTo>
                  <a:cubicBezTo>
                    <a:pt x="16386" y="1270"/>
                    <a:pt x="14531" y="570"/>
                    <a:pt x="13114" y="87"/>
                  </a:cubicBezTo>
                  <a:cubicBezTo>
                    <a:pt x="13050" y="462"/>
                    <a:pt x="12650" y="2242"/>
                    <a:pt x="10801" y="2242"/>
                  </a:cubicBezTo>
                  <a:cubicBezTo>
                    <a:pt x="8946" y="2242"/>
                    <a:pt x="8555" y="450"/>
                    <a:pt x="8496" y="81"/>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0" name="Hat"/>
            <p:cNvSpPr/>
            <p:nvPr/>
          </p:nvSpPr>
          <p:spPr>
            <a:xfrm>
              <a:off x="153633" y="354005"/>
              <a:ext cx="1357222" cy="641596"/>
            </a:xfrm>
            <a:custGeom>
              <a:avLst/>
              <a:gdLst/>
              <a:ahLst/>
              <a:cxnLst>
                <a:cxn ang="0">
                  <a:pos x="wd2" y="hd2"/>
                </a:cxn>
                <a:cxn ang="5400000">
                  <a:pos x="wd2" y="hd2"/>
                </a:cxn>
                <a:cxn ang="10800000">
                  <a:pos x="wd2" y="hd2"/>
                </a:cxn>
                <a:cxn ang="16200000">
                  <a:pos x="wd2" y="hd2"/>
                </a:cxn>
              </a:cxnLst>
              <a:rect l="0" t="0" r="r" b="b"/>
              <a:pathLst>
                <a:path w="21485" h="21236" fill="norm" stroke="1" extrusionOk="0">
                  <a:moveTo>
                    <a:pt x="11496" y="1"/>
                  </a:moveTo>
                  <a:cubicBezTo>
                    <a:pt x="10555" y="-13"/>
                    <a:pt x="9571" y="199"/>
                    <a:pt x="8710" y="611"/>
                  </a:cubicBezTo>
                  <a:cubicBezTo>
                    <a:pt x="6988" y="1435"/>
                    <a:pt x="5094" y="-294"/>
                    <a:pt x="4760" y="2624"/>
                  </a:cubicBezTo>
                  <a:cubicBezTo>
                    <a:pt x="4542" y="4527"/>
                    <a:pt x="3380" y="16374"/>
                    <a:pt x="3380" y="16374"/>
                  </a:cubicBezTo>
                  <a:lnTo>
                    <a:pt x="109" y="20347"/>
                  </a:lnTo>
                  <a:cubicBezTo>
                    <a:pt x="-103" y="20622"/>
                    <a:pt x="16" y="21306"/>
                    <a:pt x="264" y="21230"/>
                  </a:cubicBezTo>
                  <a:cubicBezTo>
                    <a:pt x="3012" y="20390"/>
                    <a:pt x="11126" y="18142"/>
                    <a:pt x="18746" y="19393"/>
                  </a:cubicBezTo>
                  <a:cubicBezTo>
                    <a:pt x="20316" y="19568"/>
                    <a:pt x="21343" y="15737"/>
                    <a:pt x="21483" y="13453"/>
                  </a:cubicBezTo>
                  <a:cubicBezTo>
                    <a:pt x="21497" y="13230"/>
                    <a:pt x="21418" y="13032"/>
                    <a:pt x="21311" y="13021"/>
                  </a:cubicBezTo>
                  <a:cubicBezTo>
                    <a:pt x="19663" y="12854"/>
                    <a:pt x="18884" y="12990"/>
                    <a:pt x="18884" y="12990"/>
                  </a:cubicBezTo>
                  <a:cubicBezTo>
                    <a:pt x="18884" y="12990"/>
                    <a:pt x="18381" y="3836"/>
                    <a:pt x="18302" y="2810"/>
                  </a:cubicBezTo>
                  <a:cubicBezTo>
                    <a:pt x="18095" y="122"/>
                    <a:pt x="15775" y="2009"/>
                    <a:pt x="14023" y="752"/>
                  </a:cubicBezTo>
                  <a:cubicBezTo>
                    <a:pt x="13333" y="256"/>
                    <a:pt x="12437" y="15"/>
                    <a:pt x="11496" y="1"/>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1" name="Hat"/>
            <p:cNvSpPr/>
            <p:nvPr/>
          </p:nvSpPr>
          <p:spPr>
            <a:xfrm>
              <a:off x="179399" y="1794687"/>
              <a:ext cx="1305689" cy="855619"/>
            </a:xfrm>
            <a:custGeom>
              <a:avLst/>
              <a:gdLst/>
              <a:ahLst/>
              <a:cxnLst>
                <a:cxn ang="0">
                  <a:pos x="wd2" y="hd2"/>
                </a:cxn>
                <a:cxn ang="5400000">
                  <a:pos x="wd2" y="hd2"/>
                </a:cxn>
                <a:cxn ang="10800000">
                  <a:pos x="wd2" y="hd2"/>
                </a:cxn>
                <a:cxn ang="16200000">
                  <a:pos x="wd2" y="hd2"/>
                </a:cxn>
              </a:cxnLst>
              <a:rect l="0" t="0" r="r" b="b"/>
              <a:pathLst>
                <a:path w="21334" h="21600" fill="norm" stroke="1" extrusionOk="0">
                  <a:moveTo>
                    <a:pt x="10561" y="0"/>
                  </a:moveTo>
                  <a:lnTo>
                    <a:pt x="10561" y="5"/>
                  </a:lnTo>
                  <a:cubicBezTo>
                    <a:pt x="5882" y="132"/>
                    <a:pt x="2116" y="5522"/>
                    <a:pt x="2116" y="12157"/>
                  </a:cubicBezTo>
                  <a:lnTo>
                    <a:pt x="2116" y="15464"/>
                  </a:lnTo>
                  <a:lnTo>
                    <a:pt x="17" y="21121"/>
                  </a:lnTo>
                  <a:cubicBezTo>
                    <a:pt x="17" y="21121"/>
                    <a:pt x="-84" y="21600"/>
                    <a:pt x="211" y="21600"/>
                  </a:cubicBezTo>
                  <a:cubicBezTo>
                    <a:pt x="458" y="21600"/>
                    <a:pt x="7879" y="21600"/>
                    <a:pt x="10276" y="21600"/>
                  </a:cubicBezTo>
                  <a:cubicBezTo>
                    <a:pt x="10738" y="21600"/>
                    <a:pt x="11014" y="21600"/>
                    <a:pt x="11014" y="21600"/>
                  </a:cubicBezTo>
                  <a:cubicBezTo>
                    <a:pt x="13396" y="21600"/>
                    <a:pt x="20747" y="21600"/>
                    <a:pt x="21097" y="21600"/>
                  </a:cubicBezTo>
                  <a:cubicBezTo>
                    <a:pt x="21516" y="21600"/>
                    <a:pt x="21252" y="21067"/>
                    <a:pt x="21252" y="21067"/>
                  </a:cubicBezTo>
                  <a:lnTo>
                    <a:pt x="19174" y="15464"/>
                  </a:lnTo>
                  <a:lnTo>
                    <a:pt x="19174" y="12157"/>
                  </a:lnTo>
                  <a:cubicBezTo>
                    <a:pt x="19174" y="5522"/>
                    <a:pt x="15408" y="132"/>
                    <a:pt x="10729" y="5"/>
                  </a:cubicBezTo>
                  <a:lnTo>
                    <a:pt x="10729" y="0"/>
                  </a:lnTo>
                  <a:cubicBezTo>
                    <a:pt x="10701" y="0"/>
                    <a:pt x="10672" y="2"/>
                    <a:pt x="10644" y="3"/>
                  </a:cubicBezTo>
                  <a:cubicBezTo>
                    <a:pt x="10616" y="2"/>
                    <a:pt x="10589" y="0"/>
                    <a:pt x="10561" y="0"/>
                  </a:cubicBezTo>
                  <a:close/>
                  <a:moveTo>
                    <a:pt x="10667" y="5848"/>
                  </a:moveTo>
                  <a:cubicBezTo>
                    <a:pt x="10811" y="5848"/>
                    <a:pt x="10956" y="5927"/>
                    <a:pt x="11076" y="6082"/>
                  </a:cubicBezTo>
                  <a:cubicBezTo>
                    <a:pt x="11440" y="6554"/>
                    <a:pt x="11574" y="7733"/>
                    <a:pt x="10887" y="9631"/>
                  </a:cubicBezTo>
                  <a:cubicBezTo>
                    <a:pt x="10822" y="9604"/>
                    <a:pt x="10754" y="9585"/>
                    <a:pt x="10682" y="9585"/>
                  </a:cubicBezTo>
                  <a:cubicBezTo>
                    <a:pt x="10601" y="9585"/>
                    <a:pt x="10526" y="9609"/>
                    <a:pt x="10452" y="9644"/>
                  </a:cubicBezTo>
                  <a:cubicBezTo>
                    <a:pt x="9761" y="7738"/>
                    <a:pt x="9896" y="6555"/>
                    <a:pt x="10261" y="6082"/>
                  </a:cubicBezTo>
                  <a:cubicBezTo>
                    <a:pt x="10381" y="5927"/>
                    <a:pt x="10524" y="5848"/>
                    <a:pt x="10667" y="5848"/>
                  </a:cubicBezTo>
                  <a:close/>
                  <a:moveTo>
                    <a:pt x="8407" y="7833"/>
                  </a:moveTo>
                  <a:cubicBezTo>
                    <a:pt x="8857" y="7770"/>
                    <a:pt x="9497" y="8291"/>
                    <a:pt x="10129" y="9937"/>
                  </a:cubicBezTo>
                  <a:cubicBezTo>
                    <a:pt x="10028" y="10092"/>
                    <a:pt x="9956" y="10289"/>
                    <a:pt x="9921" y="10509"/>
                  </a:cubicBezTo>
                  <a:cubicBezTo>
                    <a:pt x="8500" y="10485"/>
                    <a:pt x="7902" y="9714"/>
                    <a:pt x="7819" y="8987"/>
                  </a:cubicBezTo>
                  <a:cubicBezTo>
                    <a:pt x="7764" y="8510"/>
                    <a:pt x="7933" y="8061"/>
                    <a:pt x="8227" y="7895"/>
                  </a:cubicBezTo>
                  <a:cubicBezTo>
                    <a:pt x="8283" y="7864"/>
                    <a:pt x="8343" y="7843"/>
                    <a:pt x="8407" y="7833"/>
                  </a:cubicBezTo>
                  <a:close/>
                  <a:moveTo>
                    <a:pt x="12929" y="7833"/>
                  </a:moveTo>
                  <a:cubicBezTo>
                    <a:pt x="12993" y="7843"/>
                    <a:pt x="13052" y="7864"/>
                    <a:pt x="13107" y="7895"/>
                  </a:cubicBezTo>
                  <a:cubicBezTo>
                    <a:pt x="13402" y="8061"/>
                    <a:pt x="13570" y="8510"/>
                    <a:pt x="13516" y="8987"/>
                  </a:cubicBezTo>
                  <a:cubicBezTo>
                    <a:pt x="13433" y="9708"/>
                    <a:pt x="12842" y="10474"/>
                    <a:pt x="11444" y="10509"/>
                  </a:cubicBezTo>
                  <a:cubicBezTo>
                    <a:pt x="11407" y="10275"/>
                    <a:pt x="11328" y="10070"/>
                    <a:pt x="11217" y="9912"/>
                  </a:cubicBezTo>
                  <a:cubicBezTo>
                    <a:pt x="11847" y="8285"/>
                    <a:pt x="12482" y="7769"/>
                    <a:pt x="12929" y="7833"/>
                  </a:cubicBezTo>
                  <a:close/>
                  <a:moveTo>
                    <a:pt x="9921" y="11091"/>
                  </a:moveTo>
                  <a:cubicBezTo>
                    <a:pt x="9956" y="11311"/>
                    <a:pt x="10028" y="11508"/>
                    <a:pt x="10129" y="11663"/>
                  </a:cubicBezTo>
                  <a:cubicBezTo>
                    <a:pt x="9406" y="13545"/>
                    <a:pt x="8675" y="13957"/>
                    <a:pt x="8227" y="13705"/>
                  </a:cubicBezTo>
                  <a:cubicBezTo>
                    <a:pt x="7933" y="13539"/>
                    <a:pt x="7765" y="13090"/>
                    <a:pt x="7819" y="12613"/>
                  </a:cubicBezTo>
                  <a:cubicBezTo>
                    <a:pt x="7902" y="11886"/>
                    <a:pt x="8500" y="11115"/>
                    <a:pt x="9921" y="11091"/>
                  </a:cubicBezTo>
                  <a:close/>
                  <a:moveTo>
                    <a:pt x="11444" y="11091"/>
                  </a:moveTo>
                  <a:cubicBezTo>
                    <a:pt x="12842" y="11126"/>
                    <a:pt x="13433" y="11892"/>
                    <a:pt x="13516" y="12613"/>
                  </a:cubicBezTo>
                  <a:cubicBezTo>
                    <a:pt x="13570" y="13090"/>
                    <a:pt x="13402" y="13539"/>
                    <a:pt x="13107" y="13705"/>
                  </a:cubicBezTo>
                  <a:cubicBezTo>
                    <a:pt x="12661" y="13955"/>
                    <a:pt x="11936" y="13547"/>
                    <a:pt x="11217" y="11688"/>
                  </a:cubicBezTo>
                  <a:cubicBezTo>
                    <a:pt x="11328" y="11530"/>
                    <a:pt x="11407" y="11325"/>
                    <a:pt x="11444" y="11091"/>
                  </a:cubicBezTo>
                  <a:close/>
                  <a:moveTo>
                    <a:pt x="10452" y="11956"/>
                  </a:moveTo>
                  <a:cubicBezTo>
                    <a:pt x="10526" y="11991"/>
                    <a:pt x="10601" y="12015"/>
                    <a:pt x="10682" y="12015"/>
                  </a:cubicBezTo>
                  <a:cubicBezTo>
                    <a:pt x="10754" y="12015"/>
                    <a:pt x="10822" y="11996"/>
                    <a:pt x="10887" y="11969"/>
                  </a:cubicBezTo>
                  <a:cubicBezTo>
                    <a:pt x="11574" y="13867"/>
                    <a:pt x="11438" y="15046"/>
                    <a:pt x="11074" y="15518"/>
                  </a:cubicBezTo>
                  <a:cubicBezTo>
                    <a:pt x="10834" y="15829"/>
                    <a:pt x="10499" y="15829"/>
                    <a:pt x="10259" y="15518"/>
                  </a:cubicBezTo>
                  <a:cubicBezTo>
                    <a:pt x="9894" y="15045"/>
                    <a:pt x="9761" y="13862"/>
                    <a:pt x="10452" y="11956"/>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2" name="Cap"/>
            <p:cNvSpPr/>
            <p:nvPr/>
          </p:nvSpPr>
          <p:spPr>
            <a:xfrm>
              <a:off x="0" y="3449392"/>
              <a:ext cx="1352961" cy="676903"/>
            </a:xfrm>
            <a:custGeom>
              <a:avLst/>
              <a:gdLst/>
              <a:ahLst/>
              <a:cxnLst>
                <a:cxn ang="0">
                  <a:pos x="wd2" y="hd2"/>
                </a:cxn>
                <a:cxn ang="5400000">
                  <a:pos x="wd2" y="hd2"/>
                </a:cxn>
                <a:cxn ang="10800000">
                  <a:pos x="wd2" y="hd2"/>
                </a:cxn>
                <a:cxn ang="16200000">
                  <a:pos x="wd2" y="hd2"/>
                </a:cxn>
              </a:cxnLst>
              <a:rect l="0" t="0" r="r" b="b"/>
              <a:pathLst>
                <a:path w="21323" h="19712" fill="norm" stroke="1" extrusionOk="0">
                  <a:moveTo>
                    <a:pt x="14760" y="1"/>
                  </a:moveTo>
                  <a:cubicBezTo>
                    <a:pt x="14545" y="10"/>
                    <a:pt x="14381" y="147"/>
                    <a:pt x="14358" y="367"/>
                  </a:cubicBezTo>
                  <a:lnTo>
                    <a:pt x="14332" y="635"/>
                  </a:lnTo>
                  <a:cubicBezTo>
                    <a:pt x="11566" y="-69"/>
                    <a:pt x="8724" y="856"/>
                    <a:pt x="7744" y="3892"/>
                  </a:cubicBezTo>
                  <a:cubicBezTo>
                    <a:pt x="6924" y="6432"/>
                    <a:pt x="5403" y="11557"/>
                    <a:pt x="5403" y="11557"/>
                  </a:cubicBezTo>
                  <a:lnTo>
                    <a:pt x="244" y="12758"/>
                  </a:lnTo>
                  <a:cubicBezTo>
                    <a:pt x="70" y="12799"/>
                    <a:pt x="-40" y="13122"/>
                    <a:pt x="14" y="13430"/>
                  </a:cubicBezTo>
                  <a:cubicBezTo>
                    <a:pt x="308" y="15101"/>
                    <a:pt x="1448" y="19712"/>
                    <a:pt x="5085" y="19712"/>
                  </a:cubicBezTo>
                  <a:cubicBezTo>
                    <a:pt x="7903" y="19712"/>
                    <a:pt x="10880" y="17306"/>
                    <a:pt x="10880" y="17306"/>
                  </a:cubicBezTo>
                  <a:cubicBezTo>
                    <a:pt x="19841" y="21531"/>
                    <a:pt x="21251" y="18190"/>
                    <a:pt x="21278" y="17404"/>
                  </a:cubicBezTo>
                  <a:cubicBezTo>
                    <a:pt x="21304" y="16618"/>
                    <a:pt x="21560" y="13063"/>
                    <a:pt x="20479" y="7234"/>
                  </a:cubicBezTo>
                  <a:cubicBezTo>
                    <a:pt x="19916" y="4199"/>
                    <a:pt x="17831" y="2025"/>
                    <a:pt x="15484" y="1026"/>
                  </a:cubicBezTo>
                  <a:lnTo>
                    <a:pt x="15510" y="768"/>
                  </a:lnTo>
                  <a:cubicBezTo>
                    <a:pt x="15540" y="474"/>
                    <a:pt x="15307" y="148"/>
                    <a:pt x="14989" y="38"/>
                  </a:cubicBezTo>
                  <a:cubicBezTo>
                    <a:pt x="14909" y="10"/>
                    <a:pt x="14832" y="-2"/>
                    <a:pt x="14760" y="1"/>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3" name="Swim Top"/>
            <p:cNvSpPr/>
            <p:nvPr/>
          </p:nvSpPr>
          <p:spPr>
            <a:xfrm>
              <a:off x="3715979" y="4425922"/>
              <a:ext cx="1235521" cy="993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23" y="0"/>
                  </a:moveTo>
                  <a:lnTo>
                    <a:pt x="6023" y="5517"/>
                  </a:lnTo>
                  <a:lnTo>
                    <a:pt x="6035" y="5517"/>
                  </a:lnTo>
                  <a:cubicBezTo>
                    <a:pt x="6035" y="9660"/>
                    <a:pt x="10803" y="13027"/>
                    <a:pt x="10803" y="13027"/>
                  </a:cubicBezTo>
                  <a:cubicBezTo>
                    <a:pt x="10803" y="13027"/>
                    <a:pt x="15570" y="9667"/>
                    <a:pt x="15570" y="5517"/>
                  </a:cubicBezTo>
                  <a:lnTo>
                    <a:pt x="15570" y="0"/>
                  </a:lnTo>
                  <a:lnTo>
                    <a:pt x="14584" y="0"/>
                  </a:lnTo>
                  <a:lnTo>
                    <a:pt x="14584" y="5657"/>
                  </a:lnTo>
                  <a:cubicBezTo>
                    <a:pt x="14584" y="8945"/>
                    <a:pt x="10797" y="11616"/>
                    <a:pt x="10797" y="11616"/>
                  </a:cubicBezTo>
                  <a:cubicBezTo>
                    <a:pt x="10797" y="11616"/>
                    <a:pt x="7009" y="8945"/>
                    <a:pt x="7009" y="5657"/>
                  </a:cubicBezTo>
                  <a:lnTo>
                    <a:pt x="7009" y="0"/>
                  </a:lnTo>
                  <a:lnTo>
                    <a:pt x="6023" y="0"/>
                  </a:lnTo>
                  <a:close/>
                  <a:moveTo>
                    <a:pt x="3843" y="7"/>
                  </a:moveTo>
                  <a:cubicBezTo>
                    <a:pt x="3843" y="91"/>
                    <a:pt x="3843" y="168"/>
                    <a:pt x="3843" y="252"/>
                  </a:cubicBezTo>
                  <a:cubicBezTo>
                    <a:pt x="3843" y="7726"/>
                    <a:pt x="1894" y="12773"/>
                    <a:pt x="0" y="13818"/>
                  </a:cubicBezTo>
                  <a:lnTo>
                    <a:pt x="2029" y="21600"/>
                  </a:lnTo>
                  <a:lnTo>
                    <a:pt x="19650" y="21600"/>
                  </a:lnTo>
                  <a:lnTo>
                    <a:pt x="21600" y="13608"/>
                  </a:lnTo>
                  <a:cubicBezTo>
                    <a:pt x="19453" y="11610"/>
                    <a:pt x="17914" y="7361"/>
                    <a:pt x="17914" y="48"/>
                  </a:cubicBezTo>
                  <a:cubicBezTo>
                    <a:pt x="17914" y="34"/>
                    <a:pt x="17914" y="21"/>
                    <a:pt x="17914" y="7"/>
                  </a:cubicBezTo>
                  <a:lnTo>
                    <a:pt x="16246" y="7"/>
                  </a:lnTo>
                  <a:lnTo>
                    <a:pt x="16246" y="5433"/>
                  </a:lnTo>
                  <a:cubicBezTo>
                    <a:pt x="16246" y="10166"/>
                    <a:pt x="10803" y="14000"/>
                    <a:pt x="10803" y="14000"/>
                  </a:cubicBezTo>
                  <a:cubicBezTo>
                    <a:pt x="10803" y="14000"/>
                    <a:pt x="5359" y="10166"/>
                    <a:pt x="5359" y="5433"/>
                  </a:cubicBezTo>
                  <a:lnTo>
                    <a:pt x="5359" y="7"/>
                  </a:lnTo>
                  <a:lnTo>
                    <a:pt x="3843" y="7"/>
                  </a:lnTo>
                  <a:close/>
                  <a:moveTo>
                    <a:pt x="2152" y="19118"/>
                  </a:moveTo>
                  <a:lnTo>
                    <a:pt x="19458" y="19118"/>
                  </a:lnTo>
                  <a:lnTo>
                    <a:pt x="19289" y="19946"/>
                  </a:lnTo>
                  <a:lnTo>
                    <a:pt x="2316" y="19946"/>
                  </a:lnTo>
                  <a:lnTo>
                    <a:pt x="2152" y="19118"/>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4" name="Shorts"/>
            <p:cNvSpPr/>
            <p:nvPr/>
          </p:nvSpPr>
          <p:spPr>
            <a:xfrm>
              <a:off x="7196652" y="1005856"/>
              <a:ext cx="1172300" cy="1078853"/>
            </a:xfrm>
            <a:custGeom>
              <a:avLst/>
              <a:gdLst/>
              <a:ahLst/>
              <a:cxnLst>
                <a:cxn ang="0">
                  <a:pos x="wd2" y="hd2"/>
                </a:cxn>
                <a:cxn ang="5400000">
                  <a:pos x="wd2" y="hd2"/>
                </a:cxn>
                <a:cxn ang="10800000">
                  <a:pos x="wd2" y="hd2"/>
                </a:cxn>
                <a:cxn ang="16200000">
                  <a:pos x="wd2" y="hd2"/>
                </a:cxn>
              </a:cxnLst>
              <a:rect l="0" t="0" r="r" b="b"/>
              <a:pathLst>
                <a:path w="21553" h="21600" fill="norm" stroke="1" extrusionOk="0">
                  <a:moveTo>
                    <a:pt x="1355" y="0"/>
                  </a:moveTo>
                  <a:lnTo>
                    <a:pt x="1197" y="2561"/>
                  </a:lnTo>
                  <a:lnTo>
                    <a:pt x="997" y="5754"/>
                  </a:lnTo>
                  <a:cubicBezTo>
                    <a:pt x="997" y="5754"/>
                    <a:pt x="997" y="5754"/>
                    <a:pt x="1002" y="5754"/>
                  </a:cubicBezTo>
                  <a:lnTo>
                    <a:pt x="970" y="6286"/>
                  </a:lnTo>
                  <a:cubicBezTo>
                    <a:pt x="970" y="6286"/>
                    <a:pt x="963" y="6286"/>
                    <a:pt x="963" y="6286"/>
                  </a:cubicBezTo>
                  <a:lnTo>
                    <a:pt x="698" y="10514"/>
                  </a:lnTo>
                  <a:lnTo>
                    <a:pt x="3" y="21138"/>
                  </a:lnTo>
                  <a:cubicBezTo>
                    <a:pt x="3" y="21138"/>
                    <a:pt x="-47" y="21600"/>
                    <a:pt x="284" y="21600"/>
                  </a:cubicBezTo>
                  <a:cubicBezTo>
                    <a:pt x="615" y="21600"/>
                    <a:pt x="9108" y="21600"/>
                    <a:pt x="9374" y="21600"/>
                  </a:cubicBezTo>
                  <a:cubicBezTo>
                    <a:pt x="9640" y="21600"/>
                    <a:pt x="9699" y="21138"/>
                    <a:pt x="9699" y="21138"/>
                  </a:cubicBezTo>
                  <a:lnTo>
                    <a:pt x="10351" y="16362"/>
                  </a:lnTo>
                  <a:lnTo>
                    <a:pt x="11106" y="21138"/>
                  </a:lnTo>
                  <a:cubicBezTo>
                    <a:pt x="11106" y="21138"/>
                    <a:pt x="11214" y="21600"/>
                    <a:pt x="11437" y="21600"/>
                  </a:cubicBezTo>
                  <a:cubicBezTo>
                    <a:pt x="11660" y="21600"/>
                    <a:pt x="20890" y="21600"/>
                    <a:pt x="21205" y="21600"/>
                  </a:cubicBezTo>
                  <a:cubicBezTo>
                    <a:pt x="21520" y="21600"/>
                    <a:pt x="21553" y="21138"/>
                    <a:pt x="21553" y="21138"/>
                  </a:cubicBezTo>
                  <a:lnTo>
                    <a:pt x="21047" y="13553"/>
                  </a:lnTo>
                  <a:lnTo>
                    <a:pt x="20179" y="0"/>
                  </a:lnTo>
                  <a:lnTo>
                    <a:pt x="20168" y="0"/>
                  </a:lnTo>
                  <a:lnTo>
                    <a:pt x="9716" y="0"/>
                  </a:lnTo>
                  <a:lnTo>
                    <a:pt x="9228" y="0"/>
                  </a:lnTo>
                  <a:lnTo>
                    <a:pt x="1355" y="0"/>
                  </a:lnTo>
                  <a:close/>
                  <a:moveTo>
                    <a:pt x="10667" y="704"/>
                  </a:moveTo>
                  <a:cubicBezTo>
                    <a:pt x="10851" y="704"/>
                    <a:pt x="11003" y="871"/>
                    <a:pt x="11003" y="1072"/>
                  </a:cubicBezTo>
                  <a:cubicBezTo>
                    <a:pt x="11003" y="1273"/>
                    <a:pt x="10857" y="1438"/>
                    <a:pt x="10667" y="1438"/>
                  </a:cubicBezTo>
                  <a:cubicBezTo>
                    <a:pt x="10482" y="1438"/>
                    <a:pt x="10329" y="1273"/>
                    <a:pt x="10329" y="1072"/>
                  </a:cubicBezTo>
                  <a:cubicBezTo>
                    <a:pt x="10329" y="871"/>
                    <a:pt x="10482" y="704"/>
                    <a:pt x="10667" y="704"/>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5" name="Pants"/>
            <p:cNvSpPr/>
            <p:nvPr/>
          </p:nvSpPr>
          <p:spPr>
            <a:xfrm>
              <a:off x="7383717" y="2677318"/>
              <a:ext cx="718113" cy="1345946"/>
            </a:xfrm>
            <a:custGeom>
              <a:avLst/>
              <a:gdLst/>
              <a:ahLst/>
              <a:cxnLst>
                <a:cxn ang="0">
                  <a:pos x="wd2" y="hd2"/>
                </a:cxn>
                <a:cxn ang="5400000">
                  <a:pos x="wd2" y="hd2"/>
                </a:cxn>
                <a:cxn ang="10800000">
                  <a:pos x="wd2" y="hd2"/>
                </a:cxn>
                <a:cxn ang="16200000">
                  <a:pos x="wd2" y="hd2"/>
                </a:cxn>
              </a:cxnLst>
              <a:rect l="0" t="0" r="r" b="b"/>
              <a:pathLst>
                <a:path w="21597" h="21600" fill="norm" stroke="1" extrusionOk="0">
                  <a:moveTo>
                    <a:pt x="2833" y="0"/>
                  </a:moveTo>
                  <a:lnTo>
                    <a:pt x="2810" y="152"/>
                  </a:lnTo>
                  <a:lnTo>
                    <a:pt x="2731" y="856"/>
                  </a:lnTo>
                  <a:lnTo>
                    <a:pt x="9459" y="856"/>
                  </a:lnTo>
                  <a:lnTo>
                    <a:pt x="9459" y="0"/>
                  </a:lnTo>
                  <a:lnTo>
                    <a:pt x="2833" y="0"/>
                  </a:lnTo>
                  <a:close/>
                  <a:moveTo>
                    <a:pt x="9865" y="0"/>
                  </a:moveTo>
                  <a:lnTo>
                    <a:pt x="9865" y="856"/>
                  </a:lnTo>
                  <a:lnTo>
                    <a:pt x="18778" y="856"/>
                  </a:lnTo>
                  <a:lnTo>
                    <a:pt x="18686" y="152"/>
                  </a:lnTo>
                  <a:lnTo>
                    <a:pt x="18667" y="0"/>
                  </a:lnTo>
                  <a:lnTo>
                    <a:pt x="9865" y="0"/>
                  </a:lnTo>
                  <a:close/>
                  <a:moveTo>
                    <a:pt x="10677" y="293"/>
                  </a:moveTo>
                  <a:cubicBezTo>
                    <a:pt x="10829" y="293"/>
                    <a:pt x="10962" y="362"/>
                    <a:pt x="10962" y="443"/>
                  </a:cubicBezTo>
                  <a:cubicBezTo>
                    <a:pt x="10962" y="525"/>
                    <a:pt x="10829" y="596"/>
                    <a:pt x="10677" y="596"/>
                  </a:cubicBezTo>
                  <a:cubicBezTo>
                    <a:pt x="10524" y="596"/>
                    <a:pt x="10394" y="525"/>
                    <a:pt x="10394" y="443"/>
                  </a:cubicBezTo>
                  <a:cubicBezTo>
                    <a:pt x="10394" y="362"/>
                    <a:pt x="10524" y="293"/>
                    <a:pt x="10677" y="293"/>
                  </a:cubicBezTo>
                  <a:close/>
                  <a:moveTo>
                    <a:pt x="2699" y="1056"/>
                  </a:moveTo>
                  <a:lnTo>
                    <a:pt x="2528" y="2373"/>
                  </a:lnTo>
                  <a:cubicBezTo>
                    <a:pt x="2761" y="2368"/>
                    <a:pt x="4068" y="2329"/>
                    <a:pt x="5002" y="1955"/>
                  </a:cubicBezTo>
                  <a:cubicBezTo>
                    <a:pt x="5682" y="1684"/>
                    <a:pt x="6007" y="1246"/>
                    <a:pt x="6119" y="1056"/>
                  </a:cubicBezTo>
                  <a:lnTo>
                    <a:pt x="2699" y="1056"/>
                  </a:lnTo>
                  <a:close/>
                  <a:moveTo>
                    <a:pt x="6556" y="1056"/>
                  </a:moveTo>
                  <a:cubicBezTo>
                    <a:pt x="6475" y="1213"/>
                    <a:pt x="6131" y="1783"/>
                    <a:pt x="5269" y="2129"/>
                  </a:cubicBezTo>
                  <a:cubicBezTo>
                    <a:pt x="4162" y="2573"/>
                    <a:pt x="2647" y="2590"/>
                    <a:pt x="2515" y="2590"/>
                  </a:cubicBezTo>
                  <a:lnTo>
                    <a:pt x="2293" y="4333"/>
                  </a:lnTo>
                  <a:lnTo>
                    <a:pt x="0" y="21539"/>
                  </a:lnTo>
                  <a:cubicBezTo>
                    <a:pt x="0" y="21539"/>
                    <a:pt x="10" y="21600"/>
                    <a:pt x="60" y="21600"/>
                  </a:cubicBezTo>
                  <a:cubicBezTo>
                    <a:pt x="121" y="21600"/>
                    <a:pt x="6101" y="21600"/>
                    <a:pt x="6182" y="21600"/>
                  </a:cubicBezTo>
                  <a:cubicBezTo>
                    <a:pt x="6263" y="21600"/>
                    <a:pt x="6303" y="21539"/>
                    <a:pt x="6303" y="21539"/>
                  </a:cubicBezTo>
                  <a:lnTo>
                    <a:pt x="10413" y="6748"/>
                  </a:lnTo>
                  <a:lnTo>
                    <a:pt x="15193" y="21539"/>
                  </a:lnTo>
                  <a:cubicBezTo>
                    <a:pt x="15193" y="21539"/>
                    <a:pt x="15234" y="21600"/>
                    <a:pt x="15295" y="21600"/>
                  </a:cubicBezTo>
                  <a:cubicBezTo>
                    <a:pt x="15356" y="21600"/>
                    <a:pt x="21417" y="21600"/>
                    <a:pt x="21509" y="21600"/>
                  </a:cubicBezTo>
                  <a:cubicBezTo>
                    <a:pt x="21600" y="21600"/>
                    <a:pt x="21597" y="21539"/>
                    <a:pt x="21597" y="21539"/>
                  </a:cubicBezTo>
                  <a:lnTo>
                    <a:pt x="19212" y="4148"/>
                  </a:lnTo>
                  <a:lnTo>
                    <a:pt x="19009" y="2590"/>
                  </a:lnTo>
                  <a:cubicBezTo>
                    <a:pt x="18695" y="2584"/>
                    <a:pt x="17335" y="2541"/>
                    <a:pt x="16310" y="2129"/>
                  </a:cubicBezTo>
                  <a:cubicBezTo>
                    <a:pt x="15447" y="1783"/>
                    <a:pt x="15103" y="1208"/>
                    <a:pt x="15022" y="1056"/>
                  </a:cubicBezTo>
                  <a:lnTo>
                    <a:pt x="11803" y="1056"/>
                  </a:lnTo>
                  <a:lnTo>
                    <a:pt x="11803" y="4284"/>
                  </a:lnTo>
                  <a:cubicBezTo>
                    <a:pt x="11803" y="4300"/>
                    <a:pt x="11813" y="4706"/>
                    <a:pt x="11032" y="5020"/>
                  </a:cubicBezTo>
                  <a:cubicBezTo>
                    <a:pt x="10291" y="5318"/>
                    <a:pt x="9723" y="5367"/>
                    <a:pt x="9703" y="5372"/>
                  </a:cubicBezTo>
                  <a:lnTo>
                    <a:pt x="9468" y="5394"/>
                  </a:lnTo>
                  <a:lnTo>
                    <a:pt x="9468" y="1056"/>
                  </a:lnTo>
                  <a:lnTo>
                    <a:pt x="6556" y="1056"/>
                  </a:lnTo>
                  <a:close/>
                  <a:moveTo>
                    <a:pt x="9874" y="1056"/>
                  </a:moveTo>
                  <a:lnTo>
                    <a:pt x="9874" y="5118"/>
                  </a:lnTo>
                  <a:cubicBezTo>
                    <a:pt x="10077" y="5080"/>
                    <a:pt x="10403" y="4999"/>
                    <a:pt x="10778" y="4847"/>
                  </a:cubicBezTo>
                  <a:cubicBezTo>
                    <a:pt x="11397" y="4598"/>
                    <a:pt x="11387" y="4289"/>
                    <a:pt x="11387" y="4289"/>
                  </a:cubicBezTo>
                  <a:lnTo>
                    <a:pt x="11387" y="1056"/>
                  </a:lnTo>
                  <a:lnTo>
                    <a:pt x="9874" y="1056"/>
                  </a:lnTo>
                  <a:close/>
                  <a:moveTo>
                    <a:pt x="15447" y="1056"/>
                  </a:moveTo>
                  <a:cubicBezTo>
                    <a:pt x="15559" y="1246"/>
                    <a:pt x="15884" y="1684"/>
                    <a:pt x="16554" y="1955"/>
                  </a:cubicBezTo>
                  <a:cubicBezTo>
                    <a:pt x="17427" y="2307"/>
                    <a:pt x="18636" y="2362"/>
                    <a:pt x="18981" y="2373"/>
                  </a:cubicBezTo>
                  <a:lnTo>
                    <a:pt x="18806" y="1056"/>
                  </a:lnTo>
                  <a:lnTo>
                    <a:pt x="15447" y="1056"/>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6" name="Swim Bottoms"/>
            <p:cNvSpPr/>
            <p:nvPr/>
          </p:nvSpPr>
          <p:spPr>
            <a:xfrm>
              <a:off x="7073264" y="4615874"/>
              <a:ext cx="1339019" cy="7498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0" y="0"/>
                  </a:moveTo>
                  <a:lnTo>
                    <a:pt x="11" y="11404"/>
                  </a:lnTo>
                  <a:lnTo>
                    <a:pt x="0" y="11464"/>
                  </a:lnTo>
                  <a:cubicBezTo>
                    <a:pt x="2575" y="11353"/>
                    <a:pt x="5769" y="14173"/>
                    <a:pt x="9348" y="21600"/>
                  </a:cubicBezTo>
                  <a:lnTo>
                    <a:pt x="10183" y="21600"/>
                  </a:lnTo>
                  <a:lnTo>
                    <a:pt x="10859" y="21600"/>
                  </a:lnTo>
                  <a:lnTo>
                    <a:pt x="12250" y="21600"/>
                  </a:lnTo>
                  <a:cubicBezTo>
                    <a:pt x="15823" y="14173"/>
                    <a:pt x="19025" y="11363"/>
                    <a:pt x="21600" y="11464"/>
                  </a:cubicBezTo>
                  <a:lnTo>
                    <a:pt x="21589" y="11404"/>
                  </a:lnTo>
                  <a:lnTo>
                    <a:pt x="19650" y="0"/>
                  </a:lnTo>
                  <a:lnTo>
                    <a:pt x="1950" y="0"/>
                  </a:lnTo>
                  <a:close/>
                  <a:moveTo>
                    <a:pt x="2316" y="2378"/>
                  </a:moveTo>
                  <a:lnTo>
                    <a:pt x="10746" y="2378"/>
                  </a:lnTo>
                  <a:lnTo>
                    <a:pt x="12358" y="2378"/>
                  </a:lnTo>
                  <a:lnTo>
                    <a:pt x="19289" y="2378"/>
                  </a:lnTo>
                  <a:lnTo>
                    <a:pt x="19453" y="3563"/>
                  </a:lnTo>
                  <a:lnTo>
                    <a:pt x="12358" y="3563"/>
                  </a:lnTo>
                  <a:lnTo>
                    <a:pt x="10746" y="3563"/>
                  </a:lnTo>
                  <a:lnTo>
                    <a:pt x="2152" y="3563"/>
                  </a:lnTo>
                  <a:lnTo>
                    <a:pt x="2316" y="2378"/>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7" name="Headphones"/>
            <p:cNvSpPr/>
            <p:nvPr/>
          </p:nvSpPr>
          <p:spPr>
            <a:xfrm>
              <a:off x="129495" y="4925382"/>
              <a:ext cx="1093971" cy="1159172"/>
            </a:xfrm>
            <a:custGeom>
              <a:avLst/>
              <a:gdLst/>
              <a:ahLst/>
              <a:cxnLst>
                <a:cxn ang="0">
                  <a:pos x="wd2" y="hd2"/>
                </a:cxn>
                <a:cxn ang="5400000">
                  <a:pos x="wd2" y="hd2"/>
                </a:cxn>
                <a:cxn ang="10800000">
                  <a:pos x="wd2" y="hd2"/>
                </a:cxn>
                <a:cxn ang="16200000">
                  <a:pos x="wd2" y="hd2"/>
                </a:cxn>
              </a:cxnLst>
              <a:rect l="0" t="0" r="r" b="b"/>
              <a:pathLst>
                <a:path w="21546" h="21532" fill="norm" stroke="1" extrusionOk="0">
                  <a:moveTo>
                    <a:pt x="10761" y="0"/>
                  </a:moveTo>
                  <a:cubicBezTo>
                    <a:pt x="4815" y="14"/>
                    <a:pt x="0" y="4562"/>
                    <a:pt x="0" y="10172"/>
                  </a:cubicBezTo>
                  <a:cubicBezTo>
                    <a:pt x="0" y="10172"/>
                    <a:pt x="-27" y="14369"/>
                    <a:pt x="617" y="15259"/>
                  </a:cubicBezTo>
                  <a:cubicBezTo>
                    <a:pt x="1057" y="15867"/>
                    <a:pt x="1522" y="16227"/>
                    <a:pt x="1773" y="16394"/>
                  </a:cubicBezTo>
                  <a:lnTo>
                    <a:pt x="1728" y="16763"/>
                  </a:lnTo>
                  <a:cubicBezTo>
                    <a:pt x="1697" y="17023"/>
                    <a:pt x="1763" y="17285"/>
                    <a:pt x="1917" y="17503"/>
                  </a:cubicBezTo>
                  <a:lnTo>
                    <a:pt x="4175" y="20687"/>
                  </a:lnTo>
                  <a:cubicBezTo>
                    <a:pt x="4449" y="21073"/>
                    <a:pt x="4948" y="21256"/>
                    <a:pt x="5426" y="21146"/>
                  </a:cubicBezTo>
                  <a:lnTo>
                    <a:pt x="5686" y="21088"/>
                  </a:lnTo>
                  <a:cubicBezTo>
                    <a:pt x="5872" y="21417"/>
                    <a:pt x="6277" y="21600"/>
                    <a:pt x="6680" y="21508"/>
                  </a:cubicBezTo>
                  <a:lnTo>
                    <a:pt x="7777" y="21257"/>
                  </a:lnTo>
                  <a:cubicBezTo>
                    <a:pt x="8254" y="21149"/>
                    <a:pt x="8547" y="20695"/>
                    <a:pt x="8431" y="20245"/>
                  </a:cubicBezTo>
                  <a:lnTo>
                    <a:pt x="6191" y="11511"/>
                  </a:lnTo>
                  <a:cubicBezTo>
                    <a:pt x="6075" y="11061"/>
                    <a:pt x="5594" y="10785"/>
                    <a:pt x="5117" y="10894"/>
                  </a:cubicBezTo>
                  <a:lnTo>
                    <a:pt x="4020" y="11144"/>
                  </a:lnTo>
                  <a:cubicBezTo>
                    <a:pt x="3618" y="11236"/>
                    <a:pt x="3347" y="11572"/>
                    <a:pt x="3341" y="11945"/>
                  </a:cubicBezTo>
                  <a:lnTo>
                    <a:pt x="3080" y="12006"/>
                  </a:lnTo>
                  <a:cubicBezTo>
                    <a:pt x="2604" y="12115"/>
                    <a:pt x="2250" y="12493"/>
                    <a:pt x="2194" y="12953"/>
                  </a:cubicBezTo>
                  <a:lnTo>
                    <a:pt x="1999" y="14546"/>
                  </a:lnTo>
                  <a:cubicBezTo>
                    <a:pt x="1704" y="14355"/>
                    <a:pt x="1419" y="13987"/>
                    <a:pt x="1338" y="13531"/>
                  </a:cubicBezTo>
                  <a:cubicBezTo>
                    <a:pt x="1093" y="12161"/>
                    <a:pt x="1124" y="10179"/>
                    <a:pt x="1124" y="10179"/>
                  </a:cubicBezTo>
                  <a:cubicBezTo>
                    <a:pt x="1124" y="8464"/>
                    <a:pt x="1625" y="6859"/>
                    <a:pt x="2499" y="5489"/>
                  </a:cubicBezTo>
                  <a:cubicBezTo>
                    <a:pt x="2894" y="5535"/>
                    <a:pt x="3610" y="5477"/>
                    <a:pt x="4379" y="4724"/>
                  </a:cubicBezTo>
                  <a:cubicBezTo>
                    <a:pt x="5540" y="3586"/>
                    <a:pt x="7780" y="2347"/>
                    <a:pt x="10805" y="2347"/>
                  </a:cubicBezTo>
                  <a:cubicBezTo>
                    <a:pt x="13887" y="2347"/>
                    <a:pt x="16056" y="3586"/>
                    <a:pt x="17217" y="4724"/>
                  </a:cubicBezTo>
                  <a:cubicBezTo>
                    <a:pt x="17964" y="5455"/>
                    <a:pt x="18654" y="5531"/>
                    <a:pt x="19051" y="5492"/>
                  </a:cubicBezTo>
                  <a:cubicBezTo>
                    <a:pt x="19923" y="6862"/>
                    <a:pt x="20424" y="8465"/>
                    <a:pt x="20424" y="10179"/>
                  </a:cubicBezTo>
                  <a:cubicBezTo>
                    <a:pt x="20424" y="10179"/>
                    <a:pt x="20455" y="12161"/>
                    <a:pt x="20210" y="13531"/>
                  </a:cubicBezTo>
                  <a:cubicBezTo>
                    <a:pt x="20129" y="13987"/>
                    <a:pt x="19844" y="14355"/>
                    <a:pt x="19548" y="14546"/>
                  </a:cubicBezTo>
                  <a:lnTo>
                    <a:pt x="19354" y="12953"/>
                  </a:lnTo>
                  <a:cubicBezTo>
                    <a:pt x="19298" y="12493"/>
                    <a:pt x="18944" y="12115"/>
                    <a:pt x="18468" y="12006"/>
                  </a:cubicBezTo>
                  <a:lnTo>
                    <a:pt x="18205" y="11945"/>
                  </a:lnTo>
                  <a:cubicBezTo>
                    <a:pt x="18199" y="11572"/>
                    <a:pt x="17930" y="11236"/>
                    <a:pt x="17528" y="11144"/>
                  </a:cubicBezTo>
                  <a:lnTo>
                    <a:pt x="16429" y="10894"/>
                  </a:lnTo>
                  <a:cubicBezTo>
                    <a:pt x="15952" y="10785"/>
                    <a:pt x="15472" y="11061"/>
                    <a:pt x="15357" y="11511"/>
                  </a:cubicBezTo>
                  <a:lnTo>
                    <a:pt x="13115" y="20245"/>
                  </a:lnTo>
                  <a:cubicBezTo>
                    <a:pt x="12999" y="20695"/>
                    <a:pt x="13294" y="21149"/>
                    <a:pt x="13771" y="21257"/>
                  </a:cubicBezTo>
                  <a:lnTo>
                    <a:pt x="14868" y="21508"/>
                  </a:lnTo>
                  <a:cubicBezTo>
                    <a:pt x="15271" y="21600"/>
                    <a:pt x="15674" y="21417"/>
                    <a:pt x="15860" y="21088"/>
                  </a:cubicBezTo>
                  <a:lnTo>
                    <a:pt x="16122" y="21146"/>
                  </a:lnTo>
                  <a:cubicBezTo>
                    <a:pt x="16600" y="21256"/>
                    <a:pt x="17099" y="21073"/>
                    <a:pt x="17372" y="20687"/>
                  </a:cubicBezTo>
                  <a:lnTo>
                    <a:pt x="19629" y="17503"/>
                  </a:lnTo>
                  <a:cubicBezTo>
                    <a:pt x="19783" y="17285"/>
                    <a:pt x="19851" y="17023"/>
                    <a:pt x="19819" y="16763"/>
                  </a:cubicBezTo>
                  <a:lnTo>
                    <a:pt x="19773" y="16394"/>
                  </a:lnTo>
                  <a:cubicBezTo>
                    <a:pt x="20024" y="16227"/>
                    <a:pt x="20489" y="15867"/>
                    <a:pt x="20929" y="15259"/>
                  </a:cubicBezTo>
                  <a:cubicBezTo>
                    <a:pt x="21573" y="14369"/>
                    <a:pt x="21546" y="10172"/>
                    <a:pt x="21546" y="10172"/>
                  </a:cubicBezTo>
                  <a:cubicBezTo>
                    <a:pt x="21546" y="4562"/>
                    <a:pt x="16731" y="13"/>
                    <a:pt x="10785" y="0"/>
                  </a:cubicBezTo>
                  <a:cubicBezTo>
                    <a:pt x="10781" y="0"/>
                    <a:pt x="10777" y="0"/>
                    <a:pt x="10773" y="0"/>
                  </a:cubicBezTo>
                  <a:cubicBezTo>
                    <a:pt x="10769" y="0"/>
                    <a:pt x="10765" y="0"/>
                    <a:pt x="10761" y="0"/>
                  </a:cubicBez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78" name="Line"/>
            <p:cNvSpPr/>
            <p:nvPr/>
          </p:nvSpPr>
          <p:spPr>
            <a:xfrm>
              <a:off x="1496477" y="2496290"/>
              <a:ext cx="2217913" cy="2468086"/>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9" name="Line"/>
            <p:cNvSpPr/>
            <p:nvPr/>
          </p:nvSpPr>
          <p:spPr>
            <a:xfrm>
              <a:off x="5051929" y="4922497"/>
              <a:ext cx="1920907"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0" name="Line"/>
            <p:cNvSpPr/>
            <p:nvPr/>
          </p:nvSpPr>
          <p:spPr>
            <a:xfrm flipV="1">
              <a:off x="5004715" y="1790718"/>
              <a:ext cx="2108980" cy="304375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 name="Line"/>
            <p:cNvSpPr/>
            <p:nvPr/>
          </p:nvSpPr>
          <p:spPr>
            <a:xfrm>
              <a:off x="1336353" y="5582152"/>
              <a:ext cx="2379545" cy="42524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2" name="Line"/>
            <p:cNvSpPr/>
            <p:nvPr/>
          </p:nvSpPr>
          <p:spPr>
            <a:xfrm flipV="1">
              <a:off x="1357954" y="2374954"/>
              <a:ext cx="2349921" cy="303738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3" name="Line"/>
            <p:cNvSpPr/>
            <p:nvPr/>
          </p:nvSpPr>
          <p:spPr>
            <a:xfrm flipV="1">
              <a:off x="1343094" y="914396"/>
              <a:ext cx="2422273" cy="273299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4" name="Line"/>
            <p:cNvSpPr/>
            <p:nvPr/>
          </p:nvSpPr>
          <p:spPr>
            <a:xfrm flipV="1">
              <a:off x="1424688" y="3876416"/>
              <a:ext cx="2265195"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5" name="Line"/>
            <p:cNvSpPr/>
            <p:nvPr/>
          </p:nvSpPr>
          <p:spPr>
            <a:xfrm>
              <a:off x="1392040" y="4107904"/>
              <a:ext cx="2424424" cy="1764335"/>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6" name="Line"/>
            <p:cNvSpPr/>
            <p:nvPr/>
          </p:nvSpPr>
          <p:spPr>
            <a:xfrm flipV="1">
              <a:off x="1395411" y="2274625"/>
              <a:ext cx="2257433" cy="149027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7" name="Line"/>
            <p:cNvSpPr/>
            <p:nvPr/>
          </p:nvSpPr>
          <p:spPr>
            <a:xfrm flipV="1">
              <a:off x="1580725" y="656572"/>
              <a:ext cx="2265194"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8" name="Line"/>
            <p:cNvSpPr/>
            <p:nvPr/>
          </p:nvSpPr>
          <p:spPr>
            <a:xfrm>
              <a:off x="1511987" y="960740"/>
              <a:ext cx="2232580" cy="248068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9" name="Line"/>
            <p:cNvSpPr/>
            <p:nvPr/>
          </p:nvSpPr>
          <p:spPr>
            <a:xfrm>
              <a:off x="4970638" y="3372267"/>
              <a:ext cx="2367882"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 name="Line"/>
            <p:cNvSpPr/>
            <p:nvPr/>
          </p:nvSpPr>
          <p:spPr>
            <a:xfrm flipV="1">
              <a:off x="4948299" y="1599688"/>
              <a:ext cx="2167137" cy="51984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1" name="Line"/>
            <p:cNvSpPr/>
            <p:nvPr/>
          </p:nvSpPr>
          <p:spPr>
            <a:xfrm>
              <a:off x="4833174" y="792103"/>
              <a:ext cx="2284672" cy="601345"/>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2" name="Line"/>
            <p:cNvSpPr/>
            <p:nvPr/>
          </p:nvSpPr>
          <p:spPr>
            <a:xfrm>
              <a:off x="4824059" y="846793"/>
              <a:ext cx="2531099" cy="227866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 name="Line"/>
            <p:cNvSpPr/>
            <p:nvPr/>
          </p:nvSpPr>
          <p:spPr>
            <a:xfrm flipV="1">
              <a:off x="5003713" y="3548899"/>
              <a:ext cx="2313940" cy="2413215"/>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4" name="Line"/>
            <p:cNvSpPr/>
            <p:nvPr/>
          </p:nvSpPr>
          <p:spPr>
            <a:xfrm flipV="1">
              <a:off x="4947907" y="1976147"/>
              <a:ext cx="2215810" cy="3907836"/>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96" name="A graph theory problem might be:…"/>
          <p:cNvSpPr txBox="1"/>
          <p:nvPr/>
        </p:nvSpPr>
        <p:spPr>
          <a:xfrm>
            <a:off x="1131089" y="7872027"/>
            <a:ext cx="10742621" cy="167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700"/>
            </a:pPr>
            <a:r>
              <a:t>A graph theory problem might be:</a:t>
            </a:r>
          </a:p>
          <a:p>
            <a:pPr>
              <a:defRPr sz="2700"/>
            </a:pPr>
            <a:r>
              <a:t>Given the constraints above, how many different sets of clothing can I make by choosing an article from each category?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Brief introduction"/>
          <p:cNvSpPr txBox="1"/>
          <p:nvPr>
            <p:ph type="title"/>
          </p:nvPr>
        </p:nvSpPr>
        <p:spPr>
          <a:xfrm>
            <a:off x="952500" y="2185"/>
            <a:ext cx="11099800" cy="1196206"/>
          </a:xfrm>
          <a:prstGeom prst="rect">
            <a:avLst/>
          </a:prstGeom>
        </p:spPr>
        <p:txBody>
          <a:bodyPr/>
          <a:lstStyle>
            <a:lvl1pPr defTabSz="537463">
              <a:defRPr b="1" sz="7360"/>
            </a:lvl1pPr>
          </a:lstStyle>
          <a:p>
            <a:pPr/>
            <a:r>
              <a:t>Brief introduction</a:t>
            </a:r>
          </a:p>
        </p:txBody>
      </p:sp>
      <p:grpSp>
        <p:nvGrpSpPr>
          <p:cNvPr id="224" name="Group"/>
          <p:cNvGrpSpPr/>
          <p:nvPr/>
        </p:nvGrpSpPr>
        <p:grpSpPr>
          <a:xfrm>
            <a:off x="2676081" y="1446714"/>
            <a:ext cx="7652637" cy="5275307"/>
            <a:chOff x="0" y="0"/>
            <a:chExt cx="7652635" cy="5275305"/>
          </a:xfrm>
        </p:grpSpPr>
        <p:sp>
          <p:nvSpPr>
            <p:cNvPr id="199" name="Male"/>
            <p:cNvSpPr/>
            <p:nvPr/>
          </p:nvSpPr>
          <p:spPr>
            <a:xfrm>
              <a:off x="2625481" y="2038570"/>
              <a:ext cx="358230" cy="96661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0" name="Female"/>
            <p:cNvSpPr/>
            <p:nvPr/>
          </p:nvSpPr>
          <p:spPr>
            <a:xfrm>
              <a:off x="-1" y="1477317"/>
              <a:ext cx="437021" cy="96661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1" name="Male"/>
            <p:cNvSpPr/>
            <p:nvPr/>
          </p:nvSpPr>
          <p:spPr>
            <a:xfrm>
              <a:off x="1931125" y="235384"/>
              <a:ext cx="358230" cy="96661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2" name="Male"/>
            <p:cNvSpPr/>
            <p:nvPr/>
          </p:nvSpPr>
          <p:spPr>
            <a:xfrm>
              <a:off x="897960" y="4202223"/>
              <a:ext cx="358230" cy="96661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3" name="Male"/>
            <p:cNvSpPr/>
            <p:nvPr/>
          </p:nvSpPr>
          <p:spPr>
            <a:xfrm>
              <a:off x="5162540" y="4308689"/>
              <a:ext cx="358230" cy="96661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4" name="Female"/>
            <p:cNvSpPr/>
            <p:nvPr/>
          </p:nvSpPr>
          <p:spPr>
            <a:xfrm>
              <a:off x="3183380" y="3873313"/>
              <a:ext cx="437020" cy="96661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5" name="Female"/>
            <p:cNvSpPr/>
            <p:nvPr/>
          </p:nvSpPr>
          <p:spPr>
            <a:xfrm>
              <a:off x="6452067" y="458216"/>
              <a:ext cx="437020" cy="96661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 name="Female"/>
            <p:cNvSpPr/>
            <p:nvPr/>
          </p:nvSpPr>
          <p:spPr>
            <a:xfrm>
              <a:off x="7215616" y="3018483"/>
              <a:ext cx="437020" cy="96661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7" name="Male"/>
            <p:cNvSpPr/>
            <p:nvPr/>
          </p:nvSpPr>
          <p:spPr>
            <a:xfrm>
              <a:off x="5021476" y="2038570"/>
              <a:ext cx="358230" cy="96661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8" name="Female"/>
            <p:cNvSpPr/>
            <p:nvPr/>
          </p:nvSpPr>
          <p:spPr>
            <a:xfrm>
              <a:off x="3991796" y="0"/>
              <a:ext cx="437020" cy="96661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6"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9" name="Line"/>
            <p:cNvSpPr/>
            <p:nvPr/>
          </p:nvSpPr>
          <p:spPr>
            <a:xfrm>
              <a:off x="3070769" y="2521878"/>
              <a:ext cx="1863650"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 name="Line"/>
            <p:cNvSpPr/>
            <p:nvPr/>
          </p:nvSpPr>
          <p:spPr>
            <a:xfrm flipV="1">
              <a:off x="5435964" y="1216760"/>
              <a:ext cx="1063509" cy="1000908"/>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 name="Line"/>
            <p:cNvSpPr/>
            <p:nvPr/>
          </p:nvSpPr>
          <p:spPr>
            <a:xfrm flipH="1" flipV="1">
              <a:off x="6770209" y="1477230"/>
              <a:ext cx="633075" cy="1433042"/>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2" name="Line"/>
            <p:cNvSpPr/>
            <p:nvPr/>
          </p:nvSpPr>
          <p:spPr>
            <a:xfrm flipV="1">
              <a:off x="5429970" y="1470760"/>
              <a:ext cx="1159232" cy="281555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3" name="Line"/>
            <p:cNvSpPr/>
            <p:nvPr/>
          </p:nvSpPr>
          <p:spPr>
            <a:xfrm flipV="1">
              <a:off x="5552697" y="3735678"/>
              <a:ext cx="1623018" cy="816383"/>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4" name="Line"/>
            <p:cNvSpPr/>
            <p:nvPr/>
          </p:nvSpPr>
          <p:spPr>
            <a:xfrm flipV="1">
              <a:off x="3653258" y="2887398"/>
              <a:ext cx="1372934" cy="1277634"/>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 name="Line"/>
            <p:cNvSpPr/>
            <p:nvPr/>
          </p:nvSpPr>
          <p:spPr>
            <a:xfrm flipH="1" flipV="1">
              <a:off x="2832540" y="3061922"/>
              <a:ext cx="444037" cy="779327"/>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6" name="Line"/>
            <p:cNvSpPr/>
            <p:nvPr/>
          </p:nvSpPr>
          <p:spPr>
            <a:xfrm flipH="1">
              <a:off x="3010875" y="985419"/>
              <a:ext cx="1003345" cy="1135742"/>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7" name="Line"/>
            <p:cNvSpPr/>
            <p:nvPr/>
          </p:nvSpPr>
          <p:spPr>
            <a:xfrm flipH="1" flipV="1">
              <a:off x="524977" y="2008812"/>
              <a:ext cx="2001525" cy="41372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8" name="Line"/>
            <p:cNvSpPr/>
            <p:nvPr/>
          </p:nvSpPr>
          <p:spPr>
            <a:xfrm flipH="1" flipV="1">
              <a:off x="3008161" y="2727805"/>
              <a:ext cx="2185929" cy="159222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 name="Line"/>
            <p:cNvSpPr/>
            <p:nvPr/>
          </p:nvSpPr>
          <p:spPr>
            <a:xfrm flipH="1" flipV="1">
              <a:off x="495152" y="2256595"/>
              <a:ext cx="2702525" cy="1852784"/>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0" name="Line"/>
            <p:cNvSpPr/>
            <p:nvPr/>
          </p:nvSpPr>
          <p:spPr>
            <a:xfrm flipH="1" flipV="1">
              <a:off x="307727" y="2513055"/>
              <a:ext cx="672917" cy="163003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1" name="Line"/>
            <p:cNvSpPr/>
            <p:nvPr/>
          </p:nvSpPr>
          <p:spPr>
            <a:xfrm flipV="1">
              <a:off x="1380519" y="4396906"/>
              <a:ext cx="1704512" cy="212960"/>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2" name="Line"/>
            <p:cNvSpPr/>
            <p:nvPr/>
          </p:nvSpPr>
          <p:spPr>
            <a:xfrm>
              <a:off x="4484934" y="506883"/>
              <a:ext cx="1888796" cy="266019"/>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 name="Line"/>
            <p:cNvSpPr/>
            <p:nvPr/>
          </p:nvSpPr>
          <p:spPr>
            <a:xfrm>
              <a:off x="4365527" y="941891"/>
              <a:ext cx="758710" cy="1068205"/>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25" name="The canonical graph theory example is a social network of friends."/>
          <p:cNvSpPr txBox="1"/>
          <p:nvPr/>
        </p:nvSpPr>
        <p:spPr>
          <a:xfrm>
            <a:off x="2079976" y="6783965"/>
            <a:ext cx="8844848"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The canonical graph theory example is a social network of friends.</a:t>
            </a:r>
          </a:p>
        </p:txBody>
      </p:sp>
      <p:sp>
        <p:nvSpPr>
          <p:cNvPr id="226" name="This enables interesting questions such as: how many friends does person X have? Or how many degrees of separation are there between person X and person Y?"/>
          <p:cNvSpPr txBox="1"/>
          <p:nvPr/>
        </p:nvSpPr>
        <p:spPr>
          <a:xfrm>
            <a:off x="80029" y="7992618"/>
            <a:ext cx="1284474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This enables interesting questions such as: how many friends does person X have? Or how many degrees of separation are there between person X and person 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Types of…"/>
          <p:cNvSpPr txBox="1"/>
          <p:nvPr>
            <p:ph type="title"/>
          </p:nvPr>
        </p:nvSpPr>
        <p:spPr>
          <a:xfrm>
            <a:off x="1378911" y="1210893"/>
            <a:ext cx="10246978" cy="5931098"/>
          </a:xfrm>
          <a:prstGeom prst="rect">
            <a:avLst/>
          </a:prstGeom>
        </p:spPr>
        <p:txBody>
          <a:bodyPr/>
          <a:lstStyle/>
          <a:p>
            <a:pPr>
              <a:defRPr b="1" sz="13700"/>
            </a:pPr>
            <a:r>
              <a:t>Types of </a:t>
            </a:r>
          </a:p>
          <a:p>
            <a:pPr>
              <a:defRPr b="1" sz="13700"/>
            </a:pPr>
            <a:r>
              <a:t>Graphs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Undirected Graph"/>
          <p:cNvSpPr txBox="1"/>
          <p:nvPr>
            <p:ph type="title"/>
          </p:nvPr>
        </p:nvSpPr>
        <p:spPr>
          <a:xfrm>
            <a:off x="457396" y="-48177"/>
            <a:ext cx="11561329" cy="1167204"/>
          </a:xfrm>
          <a:prstGeom prst="rect">
            <a:avLst/>
          </a:prstGeom>
        </p:spPr>
        <p:txBody>
          <a:bodyPr/>
          <a:lstStyle>
            <a:lvl1pPr defTabSz="525779">
              <a:defRPr b="1" sz="7200"/>
            </a:lvl1pPr>
          </a:lstStyle>
          <a:p>
            <a:pPr/>
            <a:r>
              <a:t>Undirected Graph</a:t>
            </a:r>
          </a:p>
        </p:txBody>
      </p:sp>
      <p:sp>
        <p:nvSpPr>
          <p:cNvPr id="233" name="An undirected graph is a graph in which edges have no orientation. The edge (u, v) is identical to the edge (v, u). - Wiki"/>
          <p:cNvSpPr txBox="1"/>
          <p:nvPr/>
        </p:nvSpPr>
        <p:spPr>
          <a:xfrm>
            <a:off x="-190909" y="1259556"/>
            <a:ext cx="1285793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r>
              <a:t>An </a:t>
            </a:r>
            <a:r>
              <a:rPr b="1">
                <a:solidFill>
                  <a:schemeClr val="accent4">
                    <a:hueOff val="218867"/>
                    <a:satOff val="38688"/>
                    <a:lumOff val="18783"/>
                  </a:schemeClr>
                </a:solidFill>
              </a:rPr>
              <a:t>undirected graph</a:t>
            </a:r>
            <a:r>
              <a:t> is a graph in which edges have no orientation. The edge (</a:t>
            </a:r>
            <a:r>
              <a:rPr i="1"/>
              <a:t>u</a:t>
            </a:r>
            <a:r>
              <a:t>, </a:t>
            </a:r>
            <a:r>
              <a:rPr i="1"/>
              <a:t>v</a:t>
            </a:r>
            <a:r>
              <a:t>) is identical to the edge (</a:t>
            </a:r>
            <a:r>
              <a:rPr i="1"/>
              <a:t>v</a:t>
            </a:r>
            <a:r>
              <a:t>, </a:t>
            </a:r>
            <a:r>
              <a:rPr i="1"/>
              <a:t>u</a:t>
            </a:r>
            <a:r>
              <a:t>). - Wiki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Undirected Graph"/>
          <p:cNvSpPr txBox="1"/>
          <p:nvPr>
            <p:ph type="title"/>
          </p:nvPr>
        </p:nvSpPr>
        <p:spPr>
          <a:xfrm>
            <a:off x="457396" y="-48177"/>
            <a:ext cx="11561329" cy="1167204"/>
          </a:xfrm>
          <a:prstGeom prst="rect">
            <a:avLst/>
          </a:prstGeom>
        </p:spPr>
        <p:txBody>
          <a:bodyPr/>
          <a:lstStyle>
            <a:lvl1pPr defTabSz="525779">
              <a:defRPr b="1" sz="7200"/>
            </a:lvl1pPr>
          </a:lstStyle>
          <a:p>
            <a:pPr/>
            <a:r>
              <a:t>Undirected Graph</a:t>
            </a:r>
          </a:p>
        </p:txBody>
      </p:sp>
      <p:sp>
        <p:nvSpPr>
          <p:cNvPr id="236" name="An undirected graph is a graph in which edges have no orientation. The edge (u, v) is identical to the edge (v, u). - Wiki"/>
          <p:cNvSpPr txBox="1"/>
          <p:nvPr/>
        </p:nvSpPr>
        <p:spPr>
          <a:xfrm>
            <a:off x="-190909" y="1259556"/>
            <a:ext cx="1285793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r>
              <a:t>An </a:t>
            </a:r>
            <a:r>
              <a:rPr b="1">
                <a:solidFill>
                  <a:schemeClr val="accent4">
                    <a:hueOff val="218867"/>
                    <a:satOff val="38688"/>
                    <a:lumOff val="18783"/>
                  </a:schemeClr>
                </a:solidFill>
              </a:rPr>
              <a:t>undirected graph</a:t>
            </a:r>
            <a:r>
              <a:t> is a graph in which edges have no orientation. The edge (</a:t>
            </a:r>
            <a:r>
              <a:rPr i="1"/>
              <a:t>u</a:t>
            </a:r>
            <a:r>
              <a:t>, </a:t>
            </a:r>
            <a:r>
              <a:rPr i="1"/>
              <a:t>v</a:t>
            </a:r>
            <a:r>
              <a:t>) is identical to the edge (</a:t>
            </a:r>
            <a:r>
              <a:rPr i="1"/>
              <a:t>v</a:t>
            </a:r>
            <a:r>
              <a:t>, </a:t>
            </a:r>
            <a:r>
              <a:rPr i="1"/>
              <a:t>u</a:t>
            </a:r>
            <a:r>
              <a:t>). - Wiki</a:t>
            </a:r>
          </a:p>
        </p:txBody>
      </p:sp>
      <p:grpSp>
        <p:nvGrpSpPr>
          <p:cNvPr id="252" name="Group"/>
          <p:cNvGrpSpPr/>
          <p:nvPr/>
        </p:nvGrpSpPr>
        <p:grpSpPr>
          <a:xfrm>
            <a:off x="3213069" y="3419371"/>
            <a:ext cx="6578662" cy="3824344"/>
            <a:chOff x="0" y="0"/>
            <a:chExt cx="6578661" cy="3824343"/>
          </a:xfrm>
        </p:grpSpPr>
        <p:sp>
          <p:nvSpPr>
            <p:cNvPr id="237" name="B"/>
            <p:cNvSpPr/>
            <p:nvPr/>
          </p:nvSpPr>
          <p:spPr>
            <a:xfrm>
              <a:off x="1359037" y="0"/>
              <a:ext cx="843208"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B</a:t>
              </a:r>
            </a:p>
          </p:txBody>
        </p:sp>
        <p:sp>
          <p:nvSpPr>
            <p:cNvPr id="238" name="A"/>
            <p:cNvSpPr/>
            <p:nvPr/>
          </p:nvSpPr>
          <p:spPr>
            <a:xfrm>
              <a:off x="0" y="2049414"/>
              <a:ext cx="843207"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A</a:t>
              </a:r>
            </a:p>
          </p:txBody>
        </p:sp>
        <p:sp>
          <p:nvSpPr>
            <p:cNvPr id="239" name="C"/>
            <p:cNvSpPr/>
            <p:nvPr/>
          </p:nvSpPr>
          <p:spPr>
            <a:xfrm>
              <a:off x="2606463" y="2981137"/>
              <a:ext cx="843208"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C</a:t>
              </a:r>
            </a:p>
          </p:txBody>
        </p:sp>
        <p:sp>
          <p:nvSpPr>
            <p:cNvPr id="240" name="D"/>
            <p:cNvSpPr/>
            <p:nvPr/>
          </p:nvSpPr>
          <p:spPr>
            <a:xfrm>
              <a:off x="3476482" y="961637"/>
              <a:ext cx="843208"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D</a:t>
              </a:r>
            </a:p>
          </p:txBody>
        </p:sp>
        <p:sp>
          <p:nvSpPr>
            <p:cNvPr id="241" name="E"/>
            <p:cNvSpPr/>
            <p:nvPr/>
          </p:nvSpPr>
          <p:spPr>
            <a:xfrm>
              <a:off x="5219254" y="2574675"/>
              <a:ext cx="843207" cy="84320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E</a:t>
              </a:r>
            </a:p>
          </p:txBody>
        </p:sp>
        <p:sp>
          <p:nvSpPr>
            <p:cNvPr id="242" name="F"/>
            <p:cNvSpPr/>
            <p:nvPr/>
          </p:nvSpPr>
          <p:spPr>
            <a:xfrm>
              <a:off x="5735454" y="177769"/>
              <a:ext cx="843208" cy="84320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F</a:t>
              </a:r>
            </a:p>
          </p:txBody>
        </p:sp>
        <p:sp>
          <p:nvSpPr>
            <p:cNvPr id="243" name="Line"/>
            <p:cNvSpPr/>
            <p:nvPr/>
          </p:nvSpPr>
          <p:spPr>
            <a:xfrm flipV="1">
              <a:off x="689612" y="794203"/>
              <a:ext cx="887711" cy="134855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 name="Line"/>
            <p:cNvSpPr/>
            <p:nvPr/>
          </p:nvSpPr>
          <p:spPr>
            <a:xfrm>
              <a:off x="798737" y="2670977"/>
              <a:ext cx="1807271" cy="5878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5" name="Line"/>
            <p:cNvSpPr/>
            <p:nvPr/>
          </p:nvSpPr>
          <p:spPr>
            <a:xfrm>
              <a:off x="1960823" y="793201"/>
              <a:ext cx="893994" cy="22172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6" name="Line"/>
            <p:cNvSpPr/>
            <p:nvPr/>
          </p:nvSpPr>
          <p:spPr>
            <a:xfrm>
              <a:off x="2164102" y="627889"/>
              <a:ext cx="1318559" cy="6215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7" name="Line"/>
            <p:cNvSpPr/>
            <p:nvPr/>
          </p:nvSpPr>
          <p:spPr>
            <a:xfrm flipV="1">
              <a:off x="3458703" y="3096603"/>
              <a:ext cx="1754890" cy="28833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 name="Line"/>
            <p:cNvSpPr/>
            <p:nvPr/>
          </p:nvSpPr>
          <p:spPr>
            <a:xfrm flipV="1">
              <a:off x="4316929" y="724989"/>
              <a:ext cx="1418531" cy="52251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9" name="Line"/>
            <p:cNvSpPr/>
            <p:nvPr/>
          </p:nvSpPr>
          <p:spPr>
            <a:xfrm flipV="1">
              <a:off x="5711549" y="1053039"/>
              <a:ext cx="338970" cy="151048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0" name="Line"/>
            <p:cNvSpPr/>
            <p:nvPr/>
          </p:nvSpPr>
          <p:spPr>
            <a:xfrm flipH="1">
              <a:off x="3235863" y="1768855"/>
              <a:ext cx="471129" cy="124906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1" name="Line"/>
            <p:cNvSpPr/>
            <p:nvPr/>
          </p:nvSpPr>
          <p:spPr>
            <a:xfrm>
              <a:off x="4210845" y="1687157"/>
              <a:ext cx="1077751" cy="10562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53" name="In the graph above, the nodes could represent cities and an edge could represent a bidirectional road."/>
          <p:cNvSpPr txBox="1"/>
          <p:nvPr/>
        </p:nvSpPr>
        <p:spPr>
          <a:xfrm>
            <a:off x="1060302" y="7739829"/>
            <a:ext cx="1088419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the graph above, the nodes could represent cities and an edge could represent a bidirectional road.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Directed Graph (Digraph)"/>
          <p:cNvSpPr txBox="1"/>
          <p:nvPr>
            <p:ph type="title"/>
          </p:nvPr>
        </p:nvSpPr>
        <p:spPr>
          <a:xfrm>
            <a:off x="91783" y="46174"/>
            <a:ext cx="12821234" cy="1167204"/>
          </a:xfrm>
          <a:prstGeom prst="rect">
            <a:avLst/>
          </a:prstGeom>
        </p:spPr>
        <p:txBody>
          <a:bodyPr/>
          <a:lstStyle>
            <a:lvl1pPr defTabSz="502412">
              <a:defRPr b="1" sz="6880"/>
            </a:lvl1pPr>
          </a:lstStyle>
          <a:p>
            <a:pPr/>
            <a:r>
              <a:t>Directed Graph (Digraph)</a:t>
            </a:r>
          </a:p>
        </p:txBody>
      </p:sp>
      <p:sp>
        <p:nvSpPr>
          <p:cNvPr id="256" name="A directed graph or digraph is a graph in which edges have orientations. For example, the edge (u, v) is the edge from node u to node v."/>
          <p:cNvSpPr txBox="1"/>
          <p:nvPr/>
        </p:nvSpPr>
        <p:spPr>
          <a:xfrm>
            <a:off x="793380" y="1112142"/>
            <a:ext cx="11418040"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r>
              <a:t>A </a:t>
            </a:r>
            <a:r>
              <a:rPr b="1" i="1">
                <a:solidFill>
                  <a:schemeClr val="accent4">
                    <a:hueOff val="218867"/>
                    <a:satOff val="38688"/>
                    <a:lumOff val="18783"/>
                  </a:schemeClr>
                </a:solidFill>
              </a:rPr>
              <a:t>directed graph</a:t>
            </a:r>
            <a:r>
              <a:t> or </a:t>
            </a:r>
            <a:r>
              <a:rPr b="1" i="1">
                <a:solidFill>
                  <a:schemeClr val="accent4">
                    <a:hueOff val="218867"/>
                    <a:satOff val="38688"/>
                    <a:lumOff val="18783"/>
                  </a:schemeClr>
                </a:solidFill>
              </a:rPr>
              <a:t>digraph</a:t>
            </a:r>
            <a:r>
              <a:t> is a graph in which edges have orientations. For example, the edge (u, v) is the edge </a:t>
            </a:r>
            <a:r>
              <a:rPr i="1"/>
              <a:t>from</a:t>
            </a:r>
            <a:r>
              <a:t> node u </a:t>
            </a:r>
            <a:r>
              <a:rPr i="1"/>
              <a:t>to</a:t>
            </a:r>
            <a:r>
              <a:t> node v.</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Directed Graph (Digraph)"/>
          <p:cNvSpPr txBox="1"/>
          <p:nvPr>
            <p:ph type="title"/>
          </p:nvPr>
        </p:nvSpPr>
        <p:spPr>
          <a:xfrm>
            <a:off x="91783" y="46174"/>
            <a:ext cx="12821234" cy="1167204"/>
          </a:xfrm>
          <a:prstGeom prst="rect">
            <a:avLst/>
          </a:prstGeom>
        </p:spPr>
        <p:txBody>
          <a:bodyPr/>
          <a:lstStyle>
            <a:lvl1pPr defTabSz="502412">
              <a:defRPr b="1" sz="6880"/>
            </a:lvl1pPr>
          </a:lstStyle>
          <a:p>
            <a:pPr/>
            <a:r>
              <a:t>Directed Graph (Digraph)</a:t>
            </a:r>
          </a:p>
        </p:txBody>
      </p:sp>
      <p:grpSp>
        <p:nvGrpSpPr>
          <p:cNvPr id="277" name="Group"/>
          <p:cNvGrpSpPr/>
          <p:nvPr/>
        </p:nvGrpSpPr>
        <p:grpSpPr>
          <a:xfrm>
            <a:off x="3303750" y="3280768"/>
            <a:ext cx="6397300" cy="3649264"/>
            <a:chOff x="0" y="0"/>
            <a:chExt cx="6397298" cy="3649262"/>
          </a:xfrm>
        </p:grpSpPr>
        <p:cxnSp>
          <p:nvCxnSpPr>
            <p:cNvPr id="259" name="Connection Line"/>
            <p:cNvCxnSpPr>
              <a:stCxn id="261" idx="0"/>
              <a:endCxn id="263" idx="0"/>
            </p:cNvCxnSpPr>
            <p:nvPr/>
          </p:nvCxnSpPr>
          <p:spPr>
            <a:xfrm flipV="1">
              <a:off x="3198649" y="1008979"/>
              <a:ext cx="1" cy="2197826"/>
            </a:xfrm>
            <a:prstGeom prst="straightConnector1">
              <a:avLst/>
            </a:prstGeom>
            <a:ln w="50800" cap="flat">
              <a:solidFill>
                <a:srgbClr val="FFFFFF"/>
              </a:solidFill>
              <a:prstDash val="solid"/>
              <a:miter lim="400000"/>
            </a:ln>
            <a:effectLst/>
          </p:spPr>
        </p:cxnSp>
        <p:sp>
          <p:nvSpPr>
            <p:cNvPr id="260" name="A"/>
            <p:cNvSpPr/>
            <p:nvPr/>
          </p:nvSpPr>
          <p:spPr>
            <a:xfrm>
              <a:off x="0" y="587375"/>
              <a:ext cx="843207" cy="84320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A</a:t>
              </a:r>
            </a:p>
          </p:txBody>
        </p:sp>
        <p:sp>
          <p:nvSpPr>
            <p:cNvPr id="261" name="D"/>
            <p:cNvSpPr/>
            <p:nvPr/>
          </p:nvSpPr>
          <p:spPr>
            <a:xfrm>
              <a:off x="2777045" y="2785201"/>
              <a:ext cx="843208"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D</a:t>
              </a:r>
            </a:p>
          </p:txBody>
        </p:sp>
        <p:sp>
          <p:nvSpPr>
            <p:cNvPr id="262" name="C"/>
            <p:cNvSpPr/>
            <p:nvPr/>
          </p:nvSpPr>
          <p:spPr>
            <a:xfrm>
              <a:off x="0" y="2785201"/>
              <a:ext cx="843207"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C</a:t>
              </a:r>
            </a:p>
          </p:txBody>
        </p:sp>
        <p:sp>
          <p:nvSpPr>
            <p:cNvPr id="263" name="B"/>
            <p:cNvSpPr/>
            <p:nvPr/>
          </p:nvSpPr>
          <p:spPr>
            <a:xfrm>
              <a:off x="2777045" y="587375"/>
              <a:ext cx="843208" cy="84320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B</a:t>
              </a:r>
            </a:p>
          </p:txBody>
        </p:sp>
        <p:sp>
          <p:nvSpPr>
            <p:cNvPr id="264" name="F"/>
            <p:cNvSpPr/>
            <p:nvPr/>
          </p:nvSpPr>
          <p:spPr>
            <a:xfrm>
              <a:off x="5554092" y="2806056"/>
              <a:ext cx="843207"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F</a:t>
              </a:r>
            </a:p>
          </p:txBody>
        </p:sp>
        <p:sp>
          <p:nvSpPr>
            <p:cNvPr id="265" name="E"/>
            <p:cNvSpPr/>
            <p:nvPr/>
          </p:nvSpPr>
          <p:spPr>
            <a:xfrm>
              <a:off x="5554092" y="608230"/>
              <a:ext cx="843207" cy="84320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E</a:t>
              </a:r>
            </a:p>
          </p:txBody>
        </p:sp>
        <p:sp>
          <p:nvSpPr>
            <p:cNvPr id="266" name="Line"/>
            <p:cNvSpPr/>
            <p:nvPr/>
          </p:nvSpPr>
          <p:spPr>
            <a:xfrm>
              <a:off x="3621346" y="987676"/>
              <a:ext cx="1931652" cy="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 name="Line"/>
            <p:cNvSpPr/>
            <p:nvPr/>
          </p:nvSpPr>
          <p:spPr>
            <a:xfrm flipH="1">
              <a:off x="3568158" y="1339591"/>
              <a:ext cx="2147584" cy="165751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8" name="Line"/>
            <p:cNvSpPr/>
            <p:nvPr/>
          </p:nvSpPr>
          <p:spPr>
            <a:xfrm flipH="1" flipV="1">
              <a:off x="855733" y="3206804"/>
              <a:ext cx="1908787" cy="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0" name="Connection Line"/>
            <p:cNvSpPr/>
            <p:nvPr/>
          </p:nvSpPr>
          <p:spPr>
            <a:xfrm>
              <a:off x="76052" y="0"/>
              <a:ext cx="392784" cy="652641"/>
            </a:xfrm>
            <a:custGeom>
              <a:avLst/>
              <a:gdLst/>
              <a:ahLst/>
              <a:cxnLst>
                <a:cxn ang="0">
                  <a:pos x="wd2" y="hd2"/>
                </a:cxn>
                <a:cxn ang="5400000">
                  <a:pos x="wd2" y="hd2"/>
                </a:cxn>
                <a:cxn ang="10800000">
                  <a:pos x="wd2" y="hd2"/>
                </a:cxn>
                <a:cxn ang="16200000">
                  <a:pos x="wd2" y="hd2"/>
                </a:cxn>
              </a:cxnLst>
              <a:rect l="0" t="0" r="r" b="b"/>
              <a:pathLst>
                <a:path w="17110" h="21528" fill="norm" stroke="1" extrusionOk="0">
                  <a:moveTo>
                    <a:pt x="4966" y="21528"/>
                  </a:moveTo>
                  <a:cubicBezTo>
                    <a:pt x="-4490" y="7104"/>
                    <a:pt x="-442" y="-72"/>
                    <a:pt x="17110" y="1"/>
                  </a:cubicBezTo>
                </a:path>
              </a:pathLst>
            </a:custGeom>
            <a:noFill/>
            <a:ln w="50800" cap="flat">
              <a:solidFill>
                <a:srgbClr val="FFFFFF"/>
              </a:solidFill>
              <a:prstDash val="solid"/>
              <a:miter lim="400000"/>
            </a:ln>
            <a:effectLst/>
          </p:spPr>
          <p:txBody>
            <a:bodyPr/>
            <a:lstStyle/>
            <a:p>
              <a:pPr/>
            </a:p>
          </p:txBody>
        </p:sp>
        <p:sp>
          <p:nvSpPr>
            <p:cNvPr id="281" name="Connection Line"/>
            <p:cNvSpPr/>
            <p:nvPr/>
          </p:nvSpPr>
          <p:spPr>
            <a:xfrm>
              <a:off x="413193" y="16"/>
              <a:ext cx="400032" cy="652625"/>
            </a:xfrm>
            <a:custGeom>
              <a:avLst/>
              <a:gdLst/>
              <a:ahLst/>
              <a:cxnLst>
                <a:cxn ang="0">
                  <a:pos x="wd2" y="hd2"/>
                </a:cxn>
                <a:cxn ang="5400000">
                  <a:pos x="wd2" y="hd2"/>
                </a:cxn>
                <a:cxn ang="10800000">
                  <a:pos x="wd2" y="hd2"/>
                </a:cxn>
                <a:cxn ang="16200000">
                  <a:pos x="wd2" y="hd2"/>
                </a:cxn>
              </a:cxnLst>
              <a:rect l="0" t="0" r="r" b="b"/>
              <a:pathLst>
                <a:path w="17062" h="21600" fill="norm" stroke="1" extrusionOk="0">
                  <a:moveTo>
                    <a:pt x="11890" y="21600"/>
                  </a:moveTo>
                  <a:cubicBezTo>
                    <a:pt x="21600" y="7530"/>
                    <a:pt x="17637" y="330"/>
                    <a:pt x="0" y="0"/>
                  </a:cubicBezTo>
                </a:path>
              </a:pathLst>
            </a:custGeom>
            <a:noFill/>
            <a:ln w="50800" cap="flat">
              <a:solidFill>
                <a:srgbClr val="FFFFFF"/>
              </a:solidFill>
              <a:prstDash val="solid"/>
              <a:miter lim="400000"/>
            </a:ln>
            <a:effectLst/>
          </p:spPr>
          <p:txBody>
            <a:bodyPr/>
            <a:lstStyle/>
            <a:p>
              <a:pPr/>
            </a:p>
          </p:txBody>
        </p:sp>
        <p:sp>
          <p:nvSpPr>
            <p:cNvPr id="271" name="Line"/>
            <p:cNvSpPr/>
            <p:nvPr/>
          </p:nvSpPr>
          <p:spPr>
            <a:xfrm flipH="1">
              <a:off x="644447" y="522070"/>
              <a:ext cx="108536" cy="18454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cxnSp>
          <p:nvCxnSpPr>
            <p:cNvPr id="272" name="Connection Line"/>
            <p:cNvCxnSpPr>
              <a:stCxn id="263" idx="0"/>
              <a:endCxn id="261" idx="0"/>
            </p:cNvCxnSpPr>
            <p:nvPr/>
          </p:nvCxnSpPr>
          <p:spPr>
            <a:xfrm>
              <a:off x="3198649" y="1008979"/>
              <a:ext cx="1" cy="2197826"/>
            </a:xfrm>
            <a:prstGeom prst="straightConnector1">
              <a:avLst/>
            </a:prstGeom>
            <a:ln w="50800" cap="flat">
              <a:solidFill>
                <a:srgbClr val="FFFFFF"/>
              </a:solidFill>
              <a:prstDash val="solid"/>
              <a:miter lim="400000"/>
            </a:ln>
            <a:effectLst/>
          </p:spPr>
        </p:cxnSp>
        <p:sp>
          <p:nvSpPr>
            <p:cNvPr id="273" name="Line"/>
            <p:cNvSpPr/>
            <p:nvPr/>
          </p:nvSpPr>
          <p:spPr>
            <a:xfrm flipH="1">
              <a:off x="3391880" y="2751003"/>
              <a:ext cx="94050" cy="19928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4" name="Line"/>
            <p:cNvSpPr/>
            <p:nvPr/>
          </p:nvSpPr>
          <p:spPr>
            <a:xfrm flipV="1">
              <a:off x="2842727" y="1276761"/>
              <a:ext cx="123986" cy="241400"/>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5" name="Line"/>
            <p:cNvSpPr/>
            <p:nvPr/>
          </p:nvSpPr>
          <p:spPr>
            <a:xfrm flipV="1">
              <a:off x="421603" y="1421535"/>
              <a:ext cx="1" cy="137271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6" name="Line"/>
            <p:cNvSpPr/>
            <p:nvPr/>
          </p:nvSpPr>
          <p:spPr>
            <a:xfrm>
              <a:off x="844300" y="1029833"/>
              <a:ext cx="1931652" cy="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78" name="In the graph above, the nodes could represent people and an edge (u, v) could represent that person u bought person v a gift."/>
          <p:cNvSpPr txBox="1"/>
          <p:nvPr/>
        </p:nvSpPr>
        <p:spPr>
          <a:xfrm>
            <a:off x="144053" y="7287544"/>
            <a:ext cx="1271669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the graph above, the nodes could represent people and an edge (u, v) could represent that person u bought person v a gift.</a:t>
            </a:r>
          </a:p>
        </p:txBody>
      </p:sp>
      <p:sp>
        <p:nvSpPr>
          <p:cNvPr id="279" name="A directed graph or digraph is a graph in which edges have orientations. For example, the edge (u, v) is the edge from node u to node v."/>
          <p:cNvSpPr txBox="1"/>
          <p:nvPr/>
        </p:nvSpPr>
        <p:spPr>
          <a:xfrm>
            <a:off x="793380" y="1112142"/>
            <a:ext cx="11418040"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r>
              <a:t>A </a:t>
            </a:r>
            <a:r>
              <a:rPr b="1" i="1">
                <a:solidFill>
                  <a:schemeClr val="accent4">
                    <a:hueOff val="218867"/>
                    <a:satOff val="38688"/>
                    <a:lumOff val="18783"/>
                  </a:schemeClr>
                </a:solidFill>
              </a:rPr>
              <a:t>directed graph</a:t>
            </a:r>
            <a:r>
              <a:t> or </a:t>
            </a:r>
            <a:r>
              <a:rPr b="1" i="1">
                <a:solidFill>
                  <a:schemeClr val="accent4">
                    <a:hueOff val="218867"/>
                    <a:satOff val="38688"/>
                    <a:lumOff val="18783"/>
                  </a:schemeClr>
                </a:solidFill>
              </a:rPr>
              <a:t>digraph</a:t>
            </a:r>
            <a:r>
              <a:t> is a graph in which edges have orientations. For example, the edge (u, v) is the edge </a:t>
            </a:r>
            <a:r>
              <a:rPr i="1"/>
              <a:t>from</a:t>
            </a:r>
            <a:r>
              <a:t> node u </a:t>
            </a:r>
            <a:r>
              <a:rPr i="1"/>
              <a:t>to</a:t>
            </a:r>
            <a:r>
              <a:t> node v.</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C78630"/>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C78630"/>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