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txBox="1"/>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lvl1pPr>
              <a:defRPr b="0"/>
            </a:lvl1p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619500"/>
            <a:ext cx="10464800" cy="1685479"/>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b="0" sz="6000">
                <a:latin typeface="+mn-lt"/>
                <a:ea typeface="+mn-ea"/>
                <a:cs typeface="+mn-cs"/>
                <a:sym typeface="Helvetica Light"/>
              </a:defRPr>
            </a:lvl1pPr>
          </a:lstStyle>
          <a:p>
            <a:pPr/>
            <a:r>
              <a:t>Title Text</a:t>
            </a:r>
          </a:p>
        </p:txBody>
      </p:sp>
      <p:sp>
        <p:nvSpPr>
          <p:cNvPr id="40" name="Body Level One…"/>
          <p:cNvSpPr txBox="1"/>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952500" y="254000"/>
            <a:ext cx="11099800" cy="2159000"/>
          </a:xfrm>
          <a:prstGeom prst="rect">
            <a:avLst/>
          </a:prstGeom>
        </p:spPr>
        <p:txBody>
          <a:bodyPr/>
          <a:lstStyle>
            <a:lvl1pPr>
              <a:defRPr b="0"/>
            </a:lvl1p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xfrm>
            <a:off x="952500" y="254000"/>
            <a:ext cx="11099800" cy="2159000"/>
          </a:xfrm>
          <a:prstGeom prst="rect">
            <a:avLst/>
          </a:prstGeom>
        </p:spPr>
        <p:txBody>
          <a:bodyPr/>
          <a:lstStyle>
            <a:lvl1pPr>
              <a:defRPr b="0"/>
            </a:lvl1p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165100"/>
            <a:ext cx="11099800" cy="12592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1pPr>
      <a:lvl2pPr marL="0" marR="0" indent="2286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2pPr>
      <a:lvl3pPr marL="0" marR="0" indent="4572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3pPr>
      <a:lvl4pPr marL="0" marR="0" indent="6858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4pPr>
      <a:lvl5pPr marL="0" marR="0" indent="9144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5pPr>
      <a:lvl6pPr marL="0" marR="0" indent="11430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6pPr>
      <a:lvl7pPr marL="0" marR="0" indent="13716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7pPr>
      <a:lvl8pPr marL="0" marR="0" indent="16002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8pPr>
      <a:lvl9pPr marL="0" marR="0" indent="18288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github.com/williamfiset/algorithms" TargetMode="External"/><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Bellman-Ford…"/>
          <p:cNvSpPr txBox="1"/>
          <p:nvPr>
            <p:ph type="ctrTitle"/>
          </p:nvPr>
        </p:nvSpPr>
        <p:spPr>
          <a:xfrm>
            <a:off x="109491" y="1556884"/>
            <a:ext cx="12785818" cy="4963899"/>
          </a:xfrm>
          <a:prstGeom prst="rect">
            <a:avLst/>
          </a:prstGeom>
        </p:spPr>
        <p:txBody>
          <a:bodyPr/>
          <a:lstStyle/>
          <a:p>
            <a:pPr defTabSz="560831">
              <a:defRPr sz="13823"/>
            </a:pPr>
            <a:r>
              <a:t>Bellman-Ford</a:t>
            </a:r>
          </a:p>
          <a:p>
            <a:pPr defTabSz="560831">
              <a:defRPr sz="13823"/>
            </a:pPr>
            <a:r>
              <a:t>Algorithm</a:t>
            </a:r>
          </a:p>
        </p:txBody>
      </p:sp>
      <p:sp>
        <p:nvSpPr>
          <p:cNvPr id="120" name="William Fiset"/>
          <p:cNvSpPr txBox="1"/>
          <p:nvPr>
            <p:ph type="subTitle" sz="quarter" idx="1"/>
          </p:nvPr>
        </p:nvSpPr>
        <p:spPr>
          <a:xfrm>
            <a:off x="1270000" y="7800238"/>
            <a:ext cx="10464800" cy="1130301"/>
          </a:xfrm>
          <a:prstGeom prst="rect">
            <a:avLst/>
          </a:prstGeom>
        </p:spPr>
        <p:txBody>
          <a:bodyPr/>
          <a:lstStyle>
            <a:lvl1pPr>
              <a:defRPr b="1" sz="48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Negative Cycles"/>
          <p:cNvSpPr txBox="1"/>
          <p:nvPr>
            <p:ph type="title"/>
          </p:nvPr>
        </p:nvSpPr>
        <p:spPr>
          <a:xfrm>
            <a:off x="952500" y="-8282"/>
            <a:ext cx="11099800" cy="1327396"/>
          </a:xfrm>
          <a:prstGeom prst="rect">
            <a:avLst/>
          </a:prstGeom>
        </p:spPr>
        <p:txBody>
          <a:bodyPr/>
          <a:lstStyle>
            <a:lvl1pPr>
              <a:defRPr b="1"/>
            </a:lvl1pPr>
          </a:lstStyle>
          <a:p>
            <a:pPr/>
            <a:r>
              <a:t>Negative Cycles</a:t>
            </a:r>
          </a:p>
        </p:txBody>
      </p:sp>
      <p:sp>
        <p:nvSpPr>
          <p:cNvPr id="335" name="Negative cycles can manifest themselves in many ways…"/>
          <p:cNvSpPr txBox="1"/>
          <p:nvPr/>
        </p:nvSpPr>
        <p:spPr>
          <a:xfrm>
            <a:off x="510082" y="1314439"/>
            <a:ext cx="1198463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Negative cycles can manifest themselves in many ways…</a:t>
            </a:r>
          </a:p>
        </p:txBody>
      </p:sp>
      <p:sp>
        <p:nvSpPr>
          <p:cNvPr id="336" name="0"/>
          <p:cNvSpPr/>
          <p:nvPr/>
        </p:nvSpPr>
        <p:spPr>
          <a:xfrm>
            <a:off x="2179063" y="4908816"/>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37" name="Line"/>
          <p:cNvSpPr/>
          <p:nvPr/>
        </p:nvSpPr>
        <p:spPr>
          <a:xfrm flipV="1">
            <a:off x="1385647" y="5367361"/>
            <a:ext cx="664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 name="Line"/>
          <p:cNvSpPr/>
          <p:nvPr/>
        </p:nvSpPr>
        <p:spPr>
          <a:xfrm flipV="1">
            <a:off x="1392913" y="4204204"/>
            <a:ext cx="1" cy="118871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 name="2"/>
          <p:cNvSpPr/>
          <p:nvPr/>
        </p:nvSpPr>
        <p:spPr>
          <a:xfrm>
            <a:off x="4160263" y="6267716"/>
            <a:ext cx="843537" cy="84353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40" name="1"/>
          <p:cNvSpPr/>
          <p:nvPr/>
        </p:nvSpPr>
        <p:spPr>
          <a:xfrm>
            <a:off x="4160263" y="3520653"/>
            <a:ext cx="843537" cy="84353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41" name="3"/>
          <p:cNvSpPr/>
          <p:nvPr/>
        </p:nvSpPr>
        <p:spPr>
          <a:xfrm>
            <a:off x="6080631" y="4908816"/>
            <a:ext cx="843538" cy="84353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42" name="Line"/>
          <p:cNvSpPr/>
          <p:nvPr/>
        </p:nvSpPr>
        <p:spPr>
          <a:xfrm flipV="1">
            <a:off x="3023947" y="4208076"/>
            <a:ext cx="1155070" cy="8163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3" name="Starting…"/>
          <p:cNvSpPr txBox="1"/>
          <p:nvPr/>
        </p:nvSpPr>
        <p:spPr>
          <a:xfrm>
            <a:off x="-40525" y="3015321"/>
            <a:ext cx="286687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Starting </a:t>
            </a:r>
          </a:p>
          <a:p>
            <a:pPr/>
            <a:r>
              <a:t>node</a:t>
            </a:r>
          </a:p>
        </p:txBody>
      </p:sp>
      <p:sp>
        <p:nvSpPr>
          <p:cNvPr id="344" name="Line"/>
          <p:cNvSpPr/>
          <p:nvPr/>
        </p:nvSpPr>
        <p:spPr>
          <a:xfrm>
            <a:off x="4992447" y="4198961"/>
            <a:ext cx="1172284" cy="80157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5" name="Line"/>
          <p:cNvSpPr/>
          <p:nvPr/>
        </p:nvSpPr>
        <p:spPr>
          <a:xfrm flipH="1">
            <a:off x="5047725" y="5643139"/>
            <a:ext cx="1040892" cy="7767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6" name="Line"/>
          <p:cNvSpPr/>
          <p:nvPr/>
        </p:nvSpPr>
        <p:spPr>
          <a:xfrm flipV="1">
            <a:off x="4582032" y="4494074"/>
            <a:ext cx="1" cy="16437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7" name="Line"/>
          <p:cNvSpPr/>
          <p:nvPr/>
        </p:nvSpPr>
        <p:spPr>
          <a:xfrm>
            <a:off x="2985848" y="5608661"/>
            <a:ext cx="1132844" cy="8187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8" name="4"/>
          <p:cNvSpPr/>
          <p:nvPr/>
        </p:nvSpPr>
        <p:spPr>
          <a:xfrm>
            <a:off x="7891801" y="3520653"/>
            <a:ext cx="843537" cy="84353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349" name="5"/>
          <p:cNvSpPr/>
          <p:nvPr/>
        </p:nvSpPr>
        <p:spPr>
          <a:xfrm>
            <a:off x="7891801" y="6267716"/>
            <a:ext cx="843537" cy="84353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350" name="Line"/>
          <p:cNvSpPr/>
          <p:nvPr/>
        </p:nvSpPr>
        <p:spPr>
          <a:xfrm flipV="1">
            <a:off x="6897447" y="4283879"/>
            <a:ext cx="1035263" cy="75328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 name="Line"/>
          <p:cNvSpPr/>
          <p:nvPr/>
        </p:nvSpPr>
        <p:spPr>
          <a:xfrm>
            <a:off x="8303132" y="4474131"/>
            <a:ext cx="1" cy="164375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2" name="3"/>
          <p:cNvSpPr/>
          <p:nvPr/>
        </p:nvSpPr>
        <p:spPr>
          <a:xfrm>
            <a:off x="10131855" y="4874242"/>
            <a:ext cx="843538" cy="84353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53" name="Line"/>
          <p:cNvSpPr/>
          <p:nvPr/>
        </p:nvSpPr>
        <p:spPr>
          <a:xfrm flipV="1">
            <a:off x="8803836" y="5570970"/>
            <a:ext cx="1324585" cy="8991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4" name="Line"/>
          <p:cNvSpPr/>
          <p:nvPr/>
        </p:nvSpPr>
        <p:spPr>
          <a:xfrm>
            <a:off x="8740337" y="4158703"/>
            <a:ext cx="1355143" cy="8618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 name="1"/>
          <p:cNvSpPr txBox="1"/>
          <p:nvPr/>
        </p:nvSpPr>
        <p:spPr>
          <a:xfrm>
            <a:off x="3209074" y="42354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56" name="1"/>
          <p:cNvSpPr txBox="1"/>
          <p:nvPr/>
        </p:nvSpPr>
        <p:spPr>
          <a:xfrm>
            <a:off x="3158274" y="58356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57" name="1"/>
          <p:cNvSpPr txBox="1"/>
          <p:nvPr/>
        </p:nvSpPr>
        <p:spPr>
          <a:xfrm>
            <a:off x="4250474" y="50228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58" name="4"/>
          <p:cNvSpPr txBox="1"/>
          <p:nvPr/>
        </p:nvSpPr>
        <p:spPr>
          <a:xfrm>
            <a:off x="5329974" y="40322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4</a:t>
            </a:r>
          </a:p>
        </p:txBody>
      </p:sp>
      <p:sp>
        <p:nvSpPr>
          <p:cNvPr id="359" name="-6"/>
          <p:cNvSpPr txBox="1"/>
          <p:nvPr/>
        </p:nvSpPr>
        <p:spPr>
          <a:xfrm>
            <a:off x="5558183" y="5810249"/>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a:t>
            </a:r>
          </a:p>
        </p:txBody>
      </p:sp>
      <p:sp>
        <p:nvSpPr>
          <p:cNvPr id="360" name="1"/>
          <p:cNvSpPr txBox="1"/>
          <p:nvPr/>
        </p:nvSpPr>
        <p:spPr>
          <a:xfrm>
            <a:off x="8289074" y="48704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61" name="1"/>
          <p:cNvSpPr txBox="1"/>
          <p:nvPr/>
        </p:nvSpPr>
        <p:spPr>
          <a:xfrm>
            <a:off x="7082574" y="42100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62" name="1"/>
          <p:cNvSpPr txBox="1"/>
          <p:nvPr/>
        </p:nvSpPr>
        <p:spPr>
          <a:xfrm>
            <a:off x="9152674" y="40449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63" name="1"/>
          <p:cNvSpPr txBox="1"/>
          <p:nvPr/>
        </p:nvSpPr>
        <p:spPr>
          <a:xfrm>
            <a:off x="9406674" y="59118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64" name="Line"/>
          <p:cNvSpPr/>
          <p:nvPr/>
        </p:nvSpPr>
        <p:spPr>
          <a:xfrm>
            <a:off x="6872047" y="5659461"/>
            <a:ext cx="1024101" cy="75990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5" name="1"/>
          <p:cNvSpPr txBox="1"/>
          <p:nvPr/>
        </p:nvSpPr>
        <p:spPr>
          <a:xfrm>
            <a:off x="6980974" y="58229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66"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67"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368" name="Circle"/>
          <p:cNvSpPr/>
          <p:nvPr/>
        </p:nvSpPr>
        <p:spPr>
          <a:xfrm>
            <a:off x="4285004" y="8653681"/>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69"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370" name="Circle"/>
          <p:cNvSpPr/>
          <p:nvPr/>
        </p:nvSpPr>
        <p:spPr>
          <a:xfrm>
            <a:off x="8786959" y="8669049"/>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71"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BF Algorithm Steps"/>
          <p:cNvSpPr txBox="1"/>
          <p:nvPr>
            <p:ph type="title"/>
          </p:nvPr>
        </p:nvSpPr>
        <p:spPr>
          <a:xfrm>
            <a:off x="952500" y="-8282"/>
            <a:ext cx="11099800" cy="1327396"/>
          </a:xfrm>
          <a:prstGeom prst="rect">
            <a:avLst/>
          </a:prstGeom>
        </p:spPr>
        <p:txBody>
          <a:bodyPr/>
          <a:lstStyle>
            <a:lvl1pPr defTabSz="578358">
              <a:defRPr b="1" sz="7919"/>
            </a:lvl1pPr>
          </a:lstStyle>
          <a:p>
            <a:pPr/>
            <a:r>
              <a:t>BF Algorithm Steps</a:t>
            </a:r>
          </a:p>
        </p:txBody>
      </p:sp>
      <p:sp>
        <p:nvSpPr>
          <p:cNvPr id="374" name="Let E be the number of edges.…"/>
          <p:cNvSpPr txBox="1"/>
          <p:nvPr/>
        </p:nvSpPr>
        <p:spPr>
          <a:xfrm>
            <a:off x="1140569" y="3460750"/>
            <a:ext cx="11772901" cy="426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Let </a:t>
            </a:r>
            <a:r>
              <a:rPr b="1">
                <a:solidFill>
                  <a:schemeClr val="accent4">
                    <a:hueOff val="102361"/>
                    <a:satOff val="14118"/>
                    <a:lumOff val="10675"/>
                  </a:schemeClr>
                </a:solidFill>
              </a:rPr>
              <a:t>E</a:t>
            </a:r>
            <a:r>
              <a:t> be the number of edges.</a:t>
            </a:r>
          </a:p>
          <a:p>
            <a:pPr algn="l"/>
          </a:p>
          <a:p>
            <a:pPr algn="l"/>
            <a:r>
              <a:t>Let </a:t>
            </a:r>
            <a:r>
              <a:rPr b="1">
                <a:solidFill>
                  <a:schemeClr val="accent4">
                    <a:hueOff val="102361"/>
                    <a:satOff val="14118"/>
                    <a:lumOff val="10675"/>
                  </a:schemeClr>
                </a:solidFill>
              </a:rPr>
              <a:t>V</a:t>
            </a:r>
            <a:r>
              <a:t> be the number of vertices.</a:t>
            </a:r>
          </a:p>
          <a:p>
            <a:pPr algn="l"/>
          </a:p>
          <a:p>
            <a:pPr algn="l"/>
            <a:r>
              <a:t>Let </a:t>
            </a:r>
            <a:r>
              <a:rPr b="1">
                <a:solidFill>
                  <a:schemeClr val="accent4">
                    <a:hueOff val="102361"/>
                    <a:satOff val="14118"/>
                    <a:lumOff val="10675"/>
                  </a:schemeClr>
                </a:solidFill>
              </a:rPr>
              <a:t>S</a:t>
            </a:r>
            <a:r>
              <a:t> be the id of the starting node.</a:t>
            </a:r>
          </a:p>
          <a:p>
            <a:pPr algn="l"/>
          </a:p>
          <a:p>
            <a:pPr algn="l"/>
            <a:r>
              <a:t>Let </a:t>
            </a:r>
            <a:r>
              <a:rPr b="1">
                <a:solidFill>
                  <a:schemeClr val="accent4">
                    <a:hueOff val="102361"/>
                    <a:satOff val="14118"/>
                    <a:lumOff val="10675"/>
                  </a:schemeClr>
                </a:solidFill>
              </a:rPr>
              <a:t>D</a:t>
            </a:r>
            <a:r>
              <a:t> be an array of size </a:t>
            </a:r>
            <a:r>
              <a:rPr b="1">
                <a:solidFill>
                  <a:schemeClr val="accent4">
                    <a:hueOff val="102361"/>
                    <a:satOff val="14118"/>
                    <a:lumOff val="10675"/>
                  </a:schemeClr>
                </a:solidFill>
              </a:rPr>
              <a:t>V</a:t>
            </a:r>
            <a:r>
              <a:t> that tracks the best distance from </a:t>
            </a:r>
            <a:r>
              <a:rPr b="1">
                <a:solidFill>
                  <a:schemeClr val="accent4">
                    <a:hueOff val="102361"/>
                    <a:satOff val="14118"/>
                    <a:lumOff val="10675"/>
                  </a:schemeClr>
                </a:solidFill>
              </a:rPr>
              <a:t>S</a:t>
            </a:r>
            <a:r>
              <a:t> to each node.</a:t>
            </a:r>
          </a:p>
        </p:txBody>
      </p:sp>
      <p:sp>
        <p:nvSpPr>
          <p:cNvPr id="375" name="Let’s define a few variables…"/>
          <p:cNvSpPr txBox="1"/>
          <p:nvPr/>
        </p:nvSpPr>
        <p:spPr>
          <a:xfrm>
            <a:off x="2225414" y="2078781"/>
            <a:ext cx="809677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Let’s define a few variables…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BF Algorithm Steps"/>
          <p:cNvSpPr txBox="1"/>
          <p:nvPr>
            <p:ph type="title"/>
          </p:nvPr>
        </p:nvSpPr>
        <p:spPr>
          <a:xfrm>
            <a:off x="952500" y="-8282"/>
            <a:ext cx="11099800" cy="1327396"/>
          </a:xfrm>
          <a:prstGeom prst="rect">
            <a:avLst/>
          </a:prstGeom>
        </p:spPr>
        <p:txBody>
          <a:bodyPr/>
          <a:lstStyle>
            <a:lvl1pPr defTabSz="578358">
              <a:defRPr b="1" sz="7919"/>
            </a:lvl1pPr>
          </a:lstStyle>
          <a:p>
            <a:pPr/>
            <a:r>
              <a:t>BF Algorithm Steps</a:t>
            </a:r>
          </a:p>
        </p:txBody>
      </p:sp>
      <p:sp>
        <p:nvSpPr>
          <p:cNvPr id="378" name="Set every entry in D to +∞…"/>
          <p:cNvSpPr txBox="1"/>
          <p:nvPr/>
        </p:nvSpPr>
        <p:spPr>
          <a:xfrm>
            <a:off x="2296269" y="1257300"/>
            <a:ext cx="865177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25642" indent="-625642" algn="l">
              <a:buSzPct val="100000"/>
              <a:buAutoNum type="arabicParenR" startAt="1"/>
            </a:pPr>
            <a:r>
              <a:t>Set every entry in </a:t>
            </a:r>
            <a:r>
              <a:rPr b="1">
                <a:solidFill>
                  <a:schemeClr val="accent4">
                    <a:hueOff val="102361"/>
                    <a:satOff val="14118"/>
                    <a:lumOff val="10675"/>
                  </a:schemeClr>
                </a:solidFill>
              </a:rPr>
              <a:t>D</a:t>
            </a:r>
            <a:r>
              <a:t> to +∞</a:t>
            </a:r>
          </a:p>
          <a:p>
            <a:pPr marL="625642" indent="-625642" algn="l">
              <a:buSzPct val="100000"/>
              <a:buAutoNum type="arabicParenR" startAt="1"/>
            </a:pPr>
            <a:r>
              <a:t>Set </a:t>
            </a:r>
            <a:r>
              <a:rPr b="1">
                <a:solidFill>
                  <a:schemeClr val="accent4">
                    <a:hueOff val="102361"/>
                    <a:satOff val="14118"/>
                    <a:lumOff val="10675"/>
                  </a:schemeClr>
                </a:solidFill>
              </a:rPr>
              <a:t>D</a:t>
            </a:r>
            <a:r>
              <a:t>[</a:t>
            </a:r>
            <a:r>
              <a:rPr b="1">
                <a:solidFill>
                  <a:schemeClr val="accent4">
                    <a:hueOff val="102361"/>
                    <a:satOff val="14118"/>
                    <a:lumOff val="10675"/>
                  </a:schemeClr>
                </a:solidFill>
              </a:rPr>
              <a:t>S</a:t>
            </a:r>
            <a:r>
              <a:t>] = 0</a:t>
            </a:r>
          </a:p>
          <a:p>
            <a:pPr algn="l"/>
            <a:r>
              <a:t>3) Relax each edge V-1 times: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BF Algorithm Steps"/>
          <p:cNvSpPr txBox="1"/>
          <p:nvPr>
            <p:ph type="title"/>
          </p:nvPr>
        </p:nvSpPr>
        <p:spPr>
          <a:xfrm>
            <a:off x="952500" y="-8282"/>
            <a:ext cx="11099800" cy="1327396"/>
          </a:xfrm>
          <a:prstGeom prst="rect">
            <a:avLst/>
          </a:prstGeom>
        </p:spPr>
        <p:txBody>
          <a:bodyPr/>
          <a:lstStyle>
            <a:lvl1pPr defTabSz="578358">
              <a:defRPr b="1" sz="7919"/>
            </a:lvl1pPr>
          </a:lstStyle>
          <a:p>
            <a:pPr/>
            <a:r>
              <a:t>BF Algorithm Steps</a:t>
            </a:r>
          </a:p>
        </p:txBody>
      </p:sp>
      <p:sp>
        <p:nvSpPr>
          <p:cNvPr id="381" name="Set every entry in D to +∞…"/>
          <p:cNvSpPr txBox="1"/>
          <p:nvPr/>
        </p:nvSpPr>
        <p:spPr>
          <a:xfrm>
            <a:off x="2296269" y="1257300"/>
            <a:ext cx="865177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25642" indent="-625642" algn="l">
              <a:buSzPct val="100000"/>
              <a:buAutoNum type="arabicParenR" startAt="1"/>
            </a:pPr>
            <a:r>
              <a:t>Set every entry in </a:t>
            </a:r>
            <a:r>
              <a:rPr b="1">
                <a:solidFill>
                  <a:schemeClr val="accent4">
                    <a:hueOff val="102361"/>
                    <a:satOff val="14118"/>
                    <a:lumOff val="10675"/>
                  </a:schemeClr>
                </a:solidFill>
              </a:rPr>
              <a:t>D</a:t>
            </a:r>
            <a:r>
              <a:t> to +∞</a:t>
            </a:r>
          </a:p>
          <a:p>
            <a:pPr marL="625642" indent="-625642" algn="l">
              <a:buSzPct val="100000"/>
              <a:buAutoNum type="arabicParenR" startAt="1"/>
            </a:pPr>
            <a:r>
              <a:t>Set </a:t>
            </a:r>
            <a:r>
              <a:rPr b="1">
                <a:solidFill>
                  <a:schemeClr val="accent4">
                    <a:hueOff val="102361"/>
                    <a:satOff val="14118"/>
                    <a:lumOff val="10675"/>
                  </a:schemeClr>
                </a:solidFill>
              </a:rPr>
              <a:t>D</a:t>
            </a:r>
            <a:r>
              <a:t>[</a:t>
            </a:r>
            <a:r>
              <a:rPr b="1">
                <a:solidFill>
                  <a:schemeClr val="accent4">
                    <a:hueOff val="102361"/>
                    <a:satOff val="14118"/>
                    <a:lumOff val="10675"/>
                  </a:schemeClr>
                </a:solidFill>
              </a:rPr>
              <a:t>S</a:t>
            </a:r>
            <a:r>
              <a:t>] = 0</a:t>
            </a:r>
          </a:p>
          <a:p>
            <a:pPr algn="l"/>
            <a:r>
              <a:t>3) Relax each edge V-1 times:</a:t>
            </a:r>
          </a:p>
        </p:txBody>
      </p:sp>
      <p:sp>
        <p:nvSpPr>
          <p:cNvPr id="382" name="for (i = 0; i &lt; V-1; i = i + 1):…"/>
          <p:cNvSpPr txBox="1"/>
          <p:nvPr/>
        </p:nvSpPr>
        <p:spPr>
          <a:xfrm>
            <a:off x="198824" y="3333618"/>
            <a:ext cx="11503458" cy="251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200"/>
            </a:pPr>
            <a:r>
              <a:rPr b="1">
                <a:solidFill>
                  <a:schemeClr val="accent5">
                    <a:hueOff val="101205"/>
                    <a:satOff val="-13598"/>
                    <a:lumOff val="23877"/>
                  </a:schemeClr>
                </a:solidFill>
              </a:rPr>
              <a:t>for</a:t>
            </a:r>
            <a:r>
              <a:t> (i = 0; i &lt; </a:t>
            </a:r>
            <a:r>
              <a:rPr b="1">
                <a:solidFill>
                  <a:schemeClr val="accent4">
                    <a:hueOff val="102361"/>
                    <a:satOff val="14118"/>
                    <a:lumOff val="10675"/>
                  </a:schemeClr>
                </a:solidFill>
              </a:rPr>
              <a:t>V</a:t>
            </a:r>
            <a:r>
              <a:t>-1; i = i + 1):</a:t>
            </a:r>
          </a:p>
          <a:p>
            <a:pPr algn="l">
              <a:defRPr sz="3200"/>
            </a:pPr>
            <a:r>
              <a:t>  </a:t>
            </a:r>
            <a:r>
              <a:rPr b="1">
                <a:solidFill>
                  <a:schemeClr val="accent5">
                    <a:hueOff val="101205"/>
                    <a:satOff val="-13598"/>
                    <a:lumOff val="23877"/>
                  </a:schemeClr>
                </a:solidFill>
              </a:rPr>
              <a:t>for</a:t>
            </a:r>
            <a:r>
              <a:t> edge </a:t>
            </a:r>
            <a:r>
              <a:rPr b="1">
                <a:solidFill>
                  <a:schemeClr val="accent5">
                    <a:hueOff val="101205"/>
                    <a:satOff val="-13598"/>
                    <a:lumOff val="23877"/>
                  </a:schemeClr>
                </a:solidFill>
              </a:rPr>
              <a:t>in</a:t>
            </a:r>
            <a:r>
              <a:t> graph.edges:</a:t>
            </a:r>
          </a:p>
          <a:p>
            <a:pPr algn="l">
              <a:defRPr sz="3200"/>
            </a:pPr>
            <a:r>
              <a:t>    </a:t>
            </a:r>
            <a:r>
              <a:rPr>
                <a:solidFill>
                  <a:schemeClr val="accent1">
                    <a:hueOff val="-136794"/>
                    <a:satOff val="-2150"/>
                    <a:lumOff val="15693"/>
                  </a:schemeClr>
                </a:solidFill>
              </a:rPr>
              <a:t>// Relax edge (update D with shorter path)</a:t>
            </a:r>
          </a:p>
          <a:p>
            <a:pPr algn="l">
              <a:defRPr sz="3200"/>
            </a:pPr>
            <a:r>
              <a:t>    </a:t>
            </a:r>
            <a:r>
              <a:rPr b="1">
                <a:solidFill>
                  <a:schemeClr val="accent5">
                    <a:hueOff val="101205"/>
                    <a:satOff val="-13598"/>
                    <a:lumOff val="23877"/>
                  </a:schemeClr>
                </a:solidFill>
              </a:rPr>
              <a:t>if</a:t>
            </a:r>
            <a:r>
              <a:t> (</a:t>
            </a:r>
            <a:r>
              <a:rPr b="1">
                <a:solidFill>
                  <a:schemeClr val="accent4">
                    <a:hueOff val="102361"/>
                    <a:satOff val="14118"/>
                    <a:lumOff val="10675"/>
                  </a:schemeClr>
                </a:solidFill>
              </a:rPr>
              <a:t>D</a:t>
            </a:r>
            <a:r>
              <a:t>[edge.from] + edge.cost &lt; </a:t>
            </a:r>
            <a:r>
              <a:rPr b="1">
                <a:solidFill>
                  <a:schemeClr val="accent4">
                    <a:hueOff val="102361"/>
                    <a:satOff val="14118"/>
                    <a:lumOff val="10675"/>
                  </a:schemeClr>
                </a:solidFill>
              </a:rPr>
              <a:t>D</a:t>
            </a:r>
            <a:r>
              <a:t>[edge.to])</a:t>
            </a:r>
          </a:p>
          <a:p>
            <a:pPr algn="l">
              <a:defRPr sz="3200"/>
            </a:pPr>
            <a:r>
              <a:t>      </a:t>
            </a:r>
            <a:r>
              <a:rPr b="1">
                <a:solidFill>
                  <a:schemeClr val="accent4">
                    <a:hueOff val="102361"/>
                    <a:satOff val="14118"/>
                    <a:lumOff val="10675"/>
                  </a:schemeClr>
                </a:solidFill>
              </a:rPr>
              <a:t>D</a:t>
            </a:r>
            <a:r>
              <a:t>[edge.to] = </a:t>
            </a:r>
            <a:r>
              <a:rPr b="1">
                <a:solidFill>
                  <a:schemeClr val="accent4">
                    <a:hueOff val="102361"/>
                    <a:satOff val="14118"/>
                    <a:lumOff val="10675"/>
                  </a:schemeClr>
                </a:solidFill>
              </a:rPr>
              <a:t>D</a:t>
            </a:r>
            <a:r>
              <a:t>[edge.from] + edge.cost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BF Algorithm Steps"/>
          <p:cNvSpPr txBox="1"/>
          <p:nvPr>
            <p:ph type="title"/>
          </p:nvPr>
        </p:nvSpPr>
        <p:spPr>
          <a:xfrm>
            <a:off x="952500" y="-8282"/>
            <a:ext cx="11099800" cy="1327396"/>
          </a:xfrm>
          <a:prstGeom prst="rect">
            <a:avLst/>
          </a:prstGeom>
        </p:spPr>
        <p:txBody>
          <a:bodyPr/>
          <a:lstStyle>
            <a:lvl1pPr defTabSz="578358">
              <a:defRPr b="1" sz="7919"/>
            </a:lvl1pPr>
          </a:lstStyle>
          <a:p>
            <a:pPr/>
            <a:r>
              <a:t>BF Algorithm Steps</a:t>
            </a:r>
          </a:p>
        </p:txBody>
      </p:sp>
      <p:sp>
        <p:nvSpPr>
          <p:cNvPr id="385" name="Set every entry in D to +∞…"/>
          <p:cNvSpPr txBox="1"/>
          <p:nvPr/>
        </p:nvSpPr>
        <p:spPr>
          <a:xfrm>
            <a:off x="2296269" y="1257300"/>
            <a:ext cx="865177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25642" indent="-625642" algn="l">
              <a:buSzPct val="100000"/>
              <a:buAutoNum type="arabicParenR" startAt="1"/>
            </a:pPr>
            <a:r>
              <a:t>Set every entry in </a:t>
            </a:r>
            <a:r>
              <a:rPr b="1">
                <a:solidFill>
                  <a:schemeClr val="accent4">
                    <a:hueOff val="102361"/>
                    <a:satOff val="14118"/>
                    <a:lumOff val="10675"/>
                  </a:schemeClr>
                </a:solidFill>
              </a:rPr>
              <a:t>D</a:t>
            </a:r>
            <a:r>
              <a:t> to +∞</a:t>
            </a:r>
          </a:p>
          <a:p>
            <a:pPr marL="625642" indent="-625642" algn="l">
              <a:buSzPct val="100000"/>
              <a:buAutoNum type="arabicParenR" startAt="1"/>
            </a:pPr>
            <a:r>
              <a:t>Set </a:t>
            </a:r>
            <a:r>
              <a:rPr b="1">
                <a:solidFill>
                  <a:schemeClr val="accent4">
                    <a:hueOff val="102361"/>
                    <a:satOff val="14118"/>
                    <a:lumOff val="10675"/>
                  </a:schemeClr>
                </a:solidFill>
              </a:rPr>
              <a:t>D</a:t>
            </a:r>
            <a:r>
              <a:t>[</a:t>
            </a:r>
            <a:r>
              <a:rPr b="1">
                <a:solidFill>
                  <a:schemeClr val="accent4">
                    <a:hueOff val="102361"/>
                    <a:satOff val="14118"/>
                    <a:lumOff val="10675"/>
                  </a:schemeClr>
                </a:solidFill>
              </a:rPr>
              <a:t>S</a:t>
            </a:r>
            <a:r>
              <a:t>] = 0</a:t>
            </a:r>
          </a:p>
          <a:p>
            <a:pPr algn="l"/>
            <a:r>
              <a:t>3) Relax each edge V-1 times:</a:t>
            </a:r>
          </a:p>
        </p:txBody>
      </p:sp>
      <p:sp>
        <p:nvSpPr>
          <p:cNvPr id="386" name="for (i = 0; i &lt; V-1; i = i + 1):…"/>
          <p:cNvSpPr txBox="1"/>
          <p:nvPr/>
        </p:nvSpPr>
        <p:spPr>
          <a:xfrm>
            <a:off x="198824" y="3333618"/>
            <a:ext cx="11503458" cy="251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200"/>
            </a:pPr>
            <a:r>
              <a:rPr b="1">
                <a:solidFill>
                  <a:schemeClr val="accent5">
                    <a:hueOff val="101205"/>
                    <a:satOff val="-13598"/>
                    <a:lumOff val="23877"/>
                  </a:schemeClr>
                </a:solidFill>
              </a:rPr>
              <a:t>for</a:t>
            </a:r>
            <a:r>
              <a:t> (i = 0; i &lt; </a:t>
            </a:r>
            <a:r>
              <a:rPr b="1">
                <a:solidFill>
                  <a:schemeClr val="accent4">
                    <a:hueOff val="102361"/>
                    <a:satOff val="14118"/>
                    <a:lumOff val="10675"/>
                  </a:schemeClr>
                </a:solidFill>
              </a:rPr>
              <a:t>V</a:t>
            </a:r>
            <a:r>
              <a:t>-1; i = i + 1):</a:t>
            </a:r>
          </a:p>
          <a:p>
            <a:pPr algn="l">
              <a:defRPr sz="3200"/>
            </a:pPr>
            <a:r>
              <a:t>  </a:t>
            </a:r>
            <a:r>
              <a:rPr b="1">
                <a:solidFill>
                  <a:schemeClr val="accent5">
                    <a:hueOff val="101205"/>
                    <a:satOff val="-13598"/>
                    <a:lumOff val="23877"/>
                  </a:schemeClr>
                </a:solidFill>
              </a:rPr>
              <a:t>for</a:t>
            </a:r>
            <a:r>
              <a:t> edge </a:t>
            </a:r>
            <a:r>
              <a:rPr b="1">
                <a:solidFill>
                  <a:schemeClr val="accent5">
                    <a:hueOff val="101205"/>
                    <a:satOff val="-13598"/>
                    <a:lumOff val="23877"/>
                  </a:schemeClr>
                </a:solidFill>
              </a:rPr>
              <a:t>in</a:t>
            </a:r>
            <a:r>
              <a:t> graph.edges:</a:t>
            </a:r>
          </a:p>
          <a:p>
            <a:pPr algn="l">
              <a:defRPr sz="3200"/>
            </a:pPr>
            <a:r>
              <a:t>    </a:t>
            </a:r>
            <a:r>
              <a:rPr>
                <a:solidFill>
                  <a:schemeClr val="accent1">
                    <a:hueOff val="-136794"/>
                    <a:satOff val="-2150"/>
                    <a:lumOff val="15693"/>
                  </a:schemeClr>
                </a:solidFill>
              </a:rPr>
              <a:t>// Relax edge (update D with shorter path)</a:t>
            </a:r>
          </a:p>
          <a:p>
            <a:pPr algn="l">
              <a:defRPr sz="3200"/>
            </a:pPr>
            <a:r>
              <a:t>    </a:t>
            </a:r>
            <a:r>
              <a:rPr b="1">
                <a:solidFill>
                  <a:schemeClr val="accent5">
                    <a:hueOff val="101205"/>
                    <a:satOff val="-13598"/>
                    <a:lumOff val="23877"/>
                  </a:schemeClr>
                </a:solidFill>
              </a:rPr>
              <a:t>if</a:t>
            </a:r>
            <a:r>
              <a:t> (</a:t>
            </a:r>
            <a:r>
              <a:rPr b="1">
                <a:solidFill>
                  <a:schemeClr val="accent4">
                    <a:hueOff val="102361"/>
                    <a:satOff val="14118"/>
                    <a:lumOff val="10675"/>
                  </a:schemeClr>
                </a:solidFill>
              </a:rPr>
              <a:t>D</a:t>
            </a:r>
            <a:r>
              <a:t>[edge.from] + edge.cost &lt; </a:t>
            </a:r>
            <a:r>
              <a:rPr b="1">
                <a:solidFill>
                  <a:schemeClr val="accent4">
                    <a:hueOff val="102361"/>
                    <a:satOff val="14118"/>
                    <a:lumOff val="10675"/>
                  </a:schemeClr>
                </a:solidFill>
              </a:rPr>
              <a:t>D</a:t>
            </a:r>
            <a:r>
              <a:t>[edge.to])</a:t>
            </a:r>
          </a:p>
          <a:p>
            <a:pPr algn="l">
              <a:defRPr sz="3200"/>
            </a:pPr>
            <a:r>
              <a:t>      </a:t>
            </a:r>
            <a:r>
              <a:rPr b="1">
                <a:solidFill>
                  <a:schemeClr val="accent4">
                    <a:hueOff val="102361"/>
                    <a:satOff val="14118"/>
                    <a:lumOff val="10675"/>
                  </a:schemeClr>
                </a:solidFill>
              </a:rPr>
              <a:t>D</a:t>
            </a:r>
            <a:r>
              <a:t>[edge.to] = </a:t>
            </a:r>
            <a:r>
              <a:rPr b="1">
                <a:solidFill>
                  <a:schemeClr val="accent4">
                    <a:hueOff val="102361"/>
                    <a:satOff val="14118"/>
                    <a:lumOff val="10675"/>
                  </a:schemeClr>
                </a:solidFill>
              </a:rPr>
              <a:t>D</a:t>
            </a:r>
            <a:r>
              <a:t>[edge.from] + edge.cost</a:t>
            </a:r>
          </a:p>
        </p:txBody>
      </p:sp>
      <p:sp>
        <p:nvSpPr>
          <p:cNvPr id="387" name="// Repeat to find nodes caught in a negative cycle…"/>
          <p:cNvSpPr txBox="1"/>
          <p:nvPr/>
        </p:nvSpPr>
        <p:spPr>
          <a:xfrm>
            <a:off x="198824" y="6260836"/>
            <a:ext cx="12607153" cy="251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200">
                <a:solidFill>
                  <a:schemeClr val="accent1">
                    <a:hueOff val="-136794"/>
                    <a:satOff val="-2150"/>
                    <a:lumOff val="15693"/>
                  </a:schemeClr>
                </a:solidFill>
              </a:defRPr>
            </a:pPr>
            <a:r>
              <a:t>// Repeat to find nodes caught in a negative cycle</a:t>
            </a:r>
          </a:p>
          <a:p>
            <a:pPr algn="l">
              <a:defRPr sz="3200"/>
            </a:pPr>
            <a:r>
              <a:rPr b="1">
                <a:solidFill>
                  <a:schemeClr val="accent5">
                    <a:hueOff val="101205"/>
                    <a:satOff val="-13598"/>
                    <a:lumOff val="23877"/>
                  </a:schemeClr>
                </a:solidFill>
              </a:rPr>
              <a:t>for</a:t>
            </a:r>
            <a:r>
              <a:t> (i = 0; i &lt; </a:t>
            </a:r>
            <a:r>
              <a:rPr b="1">
                <a:solidFill>
                  <a:schemeClr val="accent4">
                    <a:hueOff val="102361"/>
                    <a:satOff val="14118"/>
                    <a:lumOff val="10675"/>
                  </a:schemeClr>
                </a:solidFill>
              </a:rPr>
              <a:t>V</a:t>
            </a:r>
            <a:r>
              <a:t>-1; i = i + 1):</a:t>
            </a:r>
          </a:p>
          <a:p>
            <a:pPr algn="l">
              <a:defRPr sz="3200"/>
            </a:pPr>
            <a:r>
              <a:t>  </a:t>
            </a:r>
            <a:r>
              <a:rPr b="1">
                <a:solidFill>
                  <a:schemeClr val="accent5">
                    <a:hueOff val="101205"/>
                    <a:satOff val="-13598"/>
                    <a:lumOff val="23877"/>
                  </a:schemeClr>
                </a:solidFill>
              </a:rPr>
              <a:t>for</a:t>
            </a:r>
            <a:r>
              <a:t> edge </a:t>
            </a:r>
            <a:r>
              <a:rPr b="1">
                <a:solidFill>
                  <a:schemeClr val="accent5">
                    <a:hueOff val="101205"/>
                    <a:satOff val="-13598"/>
                    <a:lumOff val="23877"/>
                  </a:schemeClr>
                </a:solidFill>
              </a:rPr>
              <a:t>in</a:t>
            </a:r>
            <a:r>
              <a:t> graph.edges:</a:t>
            </a:r>
          </a:p>
          <a:p>
            <a:pPr algn="l">
              <a:defRPr sz="3200"/>
            </a:pPr>
            <a:r>
              <a:t>    </a:t>
            </a:r>
            <a:r>
              <a:rPr b="1">
                <a:solidFill>
                  <a:schemeClr val="accent5">
                    <a:hueOff val="101205"/>
                    <a:satOff val="-13598"/>
                    <a:lumOff val="23877"/>
                  </a:schemeClr>
                </a:solidFill>
              </a:rPr>
              <a:t>if</a:t>
            </a:r>
            <a:r>
              <a:t> (</a:t>
            </a:r>
            <a:r>
              <a:rPr b="1">
                <a:solidFill>
                  <a:schemeClr val="accent4">
                    <a:hueOff val="102361"/>
                    <a:satOff val="14118"/>
                    <a:lumOff val="10675"/>
                  </a:schemeClr>
                </a:solidFill>
              </a:rPr>
              <a:t>D</a:t>
            </a:r>
            <a:r>
              <a:t>[edge.from] + edge.cost &lt; </a:t>
            </a:r>
            <a:r>
              <a:rPr b="1">
                <a:solidFill>
                  <a:schemeClr val="accent4">
                    <a:hueOff val="102361"/>
                    <a:satOff val="14118"/>
                    <a:lumOff val="10675"/>
                  </a:schemeClr>
                </a:solidFill>
              </a:rPr>
              <a:t>D</a:t>
            </a:r>
            <a:r>
              <a:t>[edge.to])</a:t>
            </a:r>
          </a:p>
          <a:p>
            <a:pPr algn="l">
              <a:defRPr sz="3200"/>
            </a:pPr>
            <a:r>
              <a:t>      </a:t>
            </a:r>
            <a:r>
              <a:rPr b="1">
                <a:solidFill>
                  <a:schemeClr val="accent4">
                    <a:hueOff val="102361"/>
                    <a:satOff val="14118"/>
                    <a:lumOff val="10675"/>
                  </a:schemeClr>
                </a:solidFill>
              </a:rPr>
              <a:t>D</a:t>
            </a:r>
            <a:r>
              <a:t>[edge.to] =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89"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90"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91"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92"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393"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94"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395"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396"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397"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398"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399"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0" name="Line"/>
          <p:cNvSpPr/>
          <p:nvPr/>
        </p:nvSpPr>
        <p:spPr>
          <a:xfrm>
            <a:off x="1911350" y="3852914"/>
            <a:ext cx="15336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1"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2"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3"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404"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5"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7" name="Line"/>
          <p:cNvSpPr/>
          <p:nvPr/>
        </p:nvSpPr>
        <p:spPr>
          <a:xfrm>
            <a:off x="4563600" y="38529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8" name="Line"/>
          <p:cNvSpPr/>
          <p:nvPr/>
        </p:nvSpPr>
        <p:spPr>
          <a:xfrm>
            <a:off x="39931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9" name="Line"/>
          <p:cNvSpPr/>
          <p:nvPr/>
        </p:nvSpPr>
        <p:spPr>
          <a:xfrm flipV="1">
            <a:off x="3993136" y="2229548"/>
            <a:ext cx="1" cy="10369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0"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0"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431"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413"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5"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416"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417"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418"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419"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420"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421"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422"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423"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424"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425"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426"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427"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428"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429"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33"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34"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435"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436"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437"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438"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439"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440"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441"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442"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443"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4" name="Line"/>
          <p:cNvSpPr/>
          <p:nvPr/>
        </p:nvSpPr>
        <p:spPr>
          <a:xfrm>
            <a:off x="1911350" y="3852914"/>
            <a:ext cx="15336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5"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6"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7"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448"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9"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0"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1" name="Line"/>
          <p:cNvSpPr/>
          <p:nvPr/>
        </p:nvSpPr>
        <p:spPr>
          <a:xfrm>
            <a:off x="4563600" y="38529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2" name="Line"/>
          <p:cNvSpPr/>
          <p:nvPr/>
        </p:nvSpPr>
        <p:spPr>
          <a:xfrm>
            <a:off x="39931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3" name="Line"/>
          <p:cNvSpPr/>
          <p:nvPr/>
        </p:nvSpPr>
        <p:spPr>
          <a:xfrm flipV="1">
            <a:off x="3993136" y="2229548"/>
            <a:ext cx="1" cy="10369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4"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4"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475"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457"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8"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9"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460"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461"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462"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463"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464"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465"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466"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467"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468"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469"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470"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471"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472"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473"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77"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478"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479"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480"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481"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482"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483"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484"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485"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486"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487"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8" name="Line"/>
          <p:cNvSpPr/>
          <p:nvPr/>
        </p:nvSpPr>
        <p:spPr>
          <a:xfrm>
            <a:off x="1911350" y="3852914"/>
            <a:ext cx="1533690" cy="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9"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0"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1"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492"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3"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4"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5" name="Line"/>
          <p:cNvSpPr/>
          <p:nvPr/>
        </p:nvSpPr>
        <p:spPr>
          <a:xfrm>
            <a:off x="4563600" y="38529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6" name="Line"/>
          <p:cNvSpPr/>
          <p:nvPr/>
        </p:nvSpPr>
        <p:spPr>
          <a:xfrm>
            <a:off x="39931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7" name="Line"/>
          <p:cNvSpPr/>
          <p:nvPr/>
        </p:nvSpPr>
        <p:spPr>
          <a:xfrm flipV="1">
            <a:off x="3993136" y="2229548"/>
            <a:ext cx="1" cy="10369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8"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8"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519"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501"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2"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3"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504"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505"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506"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507"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508"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509"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510"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511"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512"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513"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514"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515"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516"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517"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521"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25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22"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523"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524"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525"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526"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527"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528"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529"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530"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531"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2"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3"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4"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5"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536"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7"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8"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9" name="Line"/>
          <p:cNvSpPr/>
          <p:nvPr/>
        </p:nvSpPr>
        <p:spPr>
          <a:xfrm>
            <a:off x="4563600" y="38529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0" name="Line"/>
          <p:cNvSpPr/>
          <p:nvPr/>
        </p:nvSpPr>
        <p:spPr>
          <a:xfrm>
            <a:off x="3993136" y="4386314"/>
            <a:ext cx="1" cy="114300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1" name="Line"/>
          <p:cNvSpPr/>
          <p:nvPr/>
        </p:nvSpPr>
        <p:spPr>
          <a:xfrm flipV="1">
            <a:off x="3993136" y="2229548"/>
            <a:ext cx="1" cy="10369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2"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2"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563"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545"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6"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7"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548"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549"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550"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551"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552"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553"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554"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555"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556"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557"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558"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559"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560"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561"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565"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566"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567"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568"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569"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570"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571"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572"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573"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574"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575"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6"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7"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8"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9"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580"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1"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2"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3" name="Line"/>
          <p:cNvSpPr/>
          <p:nvPr/>
        </p:nvSpPr>
        <p:spPr>
          <a:xfrm>
            <a:off x="4563600" y="3852914"/>
            <a:ext cx="1864873" cy="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4"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5" name="Line"/>
          <p:cNvSpPr/>
          <p:nvPr/>
        </p:nvSpPr>
        <p:spPr>
          <a:xfrm flipV="1">
            <a:off x="3993136" y="2229548"/>
            <a:ext cx="1" cy="10369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6"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6"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607"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589"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0"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1"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592"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593"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594"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595"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596"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597"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598"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599"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600"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601"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602"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603"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604"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605"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BF algorithm overview"/>
          <p:cNvSpPr txBox="1"/>
          <p:nvPr>
            <p:ph type="title"/>
          </p:nvPr>
        </p:nvSpPr>
        <p:spPr>
          <a:xfrm>
            <a:off x="952500" y="254000"/>
            <a:ext cx="11099800" cy="1327396"/>
          </a:xfrm>
          <a:prstGeom prst="rect">
            <a:avLst/>
          </a:prstGeom>
        </p:spPr>
        <p:txBody>
          <a:bodyPr/>
          <a:lstStyle>
            <a:lvl1pPr defTabSz="496570">
              <a:defRPr b="1" sz="6800"/>
            </a:lvl1pPr>
          </a:lstStyle>
          <a:p>
            <a:pPr/>
            <a:r>
              <a:t>BF algorithm overview</a:t>
            </a:r>
          </a:p>
        </p:txBody>
      </p:sp>
      <p:sp>
        <p:nvSpPr>
          <p:cNvPr id="123" name="In graph theory, the Bellman-Ford (BF) algorithm is a Single Source Shortest Path (SSSP) algorithm. This means it can find the shortest path from one node to any other node."/>
          <p:cNvSpPr txBox="1"/>
          <p:nvPr/>
        </p:nvSpPr>
        <p:spPr>
          <a:xfrm>
            <a:off x="312989" y="2258047"/>
            <a:ext cx="12378822" cy="28742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In graph theory, the </a:t>
            </a:r>
            <a:r>
              <a:rPr b="1">
                <a:solidFill>
                  <a:schemeClr val="accent4">
                    <a:hueOff val="102361"/>
                    <a:satOff val="14118"/>
                    <a:lumOff val="10675"/>
                  </a:schemeClr>
                </a:solidFill>
              </a:rPr>
              <a:t>Bellman-Ford (BF) </a:t>
            </a:r>
            <a:r>
              <a:t>algorithm is a </a:t>
            </a:r>
            <a:r>
              <a:rPr b="1">
                <a:solidFill>
                  <a:schemeClr val="accent4">
                    <a:hueOff val="102361"/>
                    <a:satOff val="14118"/>
                    <a:lumOff val="10675"/>
                  </a:schemeClr>
                </a:solidFill>
              </a:rPr>
              <a:t>Single Source Shortest Path (SSSP)</a:t>
            </a:r>
            <a:r>
              <a:t> algorithm. This means it can find the shortest path from one node to any other node.</a:t>
            </a:r>
          </a:p>
        </p:txBody>
      </p:sp>
      <p:sp>
        <p:nvSpPr>
          <p:cNvPr id="124" name="However, BF is not ideal for most SSSP problems because it has a time complexity of O(EV). It is better to use Dijkstra’s algorithm which is much faster. It is on the order of Θ((E+V)log(V)) when using a binary heap priority queue."/>
          <p:cNvSpPr txBox="1"/>
          <p:nvPr/>
        </p:nvSpPr>
        <p:spPr>
          <a:xfrm>
            <a:off x="236825" y="5132302"/>
            <a:ext cx="12531150" cy="4075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However, BF is not ideal for most SSSP problems because it has a time complexity of </a:t>
            </a:r>
            <a:r>
              <a:rPr b="1">
                <a:solidFill>
                  <a:schemeClr val="accent5">
                    <a:hueOff val="101205"/>
                    <a:satOff val="-13598"/>
                    <a:lumOff val="23877"/>
                  </a:schemeClr>
                </a:solidFill>
              </a:rPr>
              <a:t>O(EV)</a:t>
            </a:r>
            <a:r>
              <a:t>. It is better to use Dijkstra’s algorithm which is much faster. It is on the order of </a:t>
            </a:r>
            <a:r>
              <a:rPr b="1">
                <a:solidFill>
                  <a:schemeClr val="accent3">
                    <a:hueOff val="-499813"/>
                    <a:satOff val="-5228"/>
                    <a:lumOff val="24899"/>
                  </a:schemeClr>
                </a:solidFill>
              </a:rPr>
              <a:t>Θ((E+V)log(V)) </a:t>
            </a:r>
            <a:r>
              <a:t>when using a binary heap priority queue.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09"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65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610"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611"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612"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613"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614"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615"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616"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617"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618"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619"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0"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1"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2"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3"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624"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5"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6"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7"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8"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9" name="Line"/>
          <p:cNvSpPr/>
          <p:nvPr/>
        </p:nvSpPr>
        <p:spPr>
          <a:xfrm flipV="1">
            <a:off x="3993136" y="2229548"/>
            <a:ext cx="1" cy="103693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0"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50"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651"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633"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4"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5"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636"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637"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638"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639"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640"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641"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642"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643"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644"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645"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646"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647"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648"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649"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53"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654"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655"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656"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657"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658"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659"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660"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661"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662"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663"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4"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5"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6"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7"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668"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9"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0"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1"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2"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3"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4"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4"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chemeClr val="accent4">
                <a:hueOff val="102361"/>
                <a:satOff val="14118"/>
                <a:lumOff val="10675"/>
              </a:schemeClr>
            </a:solidFill>
            <a:miter lim="400000"/>
          </a:ln>
        </p:spPr>
        <p:txBody>
          <a:bodyPr/>
          <a:lstStyle/>
          <a:p>
            <a:pPr/>
          </a:p>
        </p:txBody>
      </p:sp>
      <p:sp>
        <p:nvSpPr>
          <p:cNvPr id="695"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677"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8" name="Line"/>
          <p:cNvSpPr/>
          <p:nvPr/>
        </p:nvSpPr>
        <p:spPr>
          <a:xfrm flipH="1">
            <a:off x="1675166" y="5540408"/>
            <a:ext cx="192485" cy="131468"/>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9"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680"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681"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682"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683"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684"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685"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686"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687"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688"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689"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690"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691"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692"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693"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697"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100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698"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699"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700"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701"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702"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703"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704"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705"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706"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707"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08"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09" name="Line"/>
          <p:cNvSpPr/>
          <p:nvPr/>
        </p:nvSpPr>
        <p:spPr>
          <a:xfrm>
            <a:off x="4565650" y="6062714"/>
            <a:ext cx="1864873" cy="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0"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1"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712"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3"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4"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5"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6"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7"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8"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38"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739"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721"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2"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3"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724"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725"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726"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727"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728"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729"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730"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731"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732"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733"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734"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735"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736"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737"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741"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742"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743"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744"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745"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746"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747"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748"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749"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750"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751"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52"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53"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54"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55"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756"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57"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58"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59"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0"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1"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2"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82"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783"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chemeClr val="accent4">
                <a:hueOff val="102361"/>
                <a:satOff val="14118"/>
                <a:lumOff val="10675"/>
              </a:schemeClr>
            </a:solidFill>
            <a:miter lim="400000"/>
          </a:ln>
        </p:spPr>
        <p:txBody>
          <a:bodyPr/>
          <a:lstStyle/>
          <a:p>
            <a:pPr/>
          </a:p>
        </p:txBody>
      </p:sp>
      <p:sp>
        <p:nvSpPr>
          <p:cNvPr id="765" name="Line"/>
          <p:cNvSpPr/>
          <p:nvPr/>
        </p:nvSpPr>
        <p:spPr>
          <a:xfrm flipV="1">
            <a:off x="3507079" y="6437050"/>
            <a:ext cx="171513" cy="155748"/>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6"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67"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768"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769"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770"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771"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772"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773"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774"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775"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776"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777"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778"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779"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780"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781"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785"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200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786"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787"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788"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789"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790"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791"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792"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793"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794"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795"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6"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7"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8" name="Line"/>
          <p:cNvSpPr/>
          <p:nvPr/>
        </p:nvSpPr>
        <p:spPr>
          <a:xfrm flipV="1">
            <a:off x="7545536" y="4372567"/>
            <a:ext cx="1666065" cy="145569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9"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800"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1"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2"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3"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4"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5"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6"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6"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827"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809"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10"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11"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812"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813"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814"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815"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816"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817"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818"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819"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820"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821"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822"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823"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824"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825"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29"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830"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831"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832"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833"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834"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835"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836"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837"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838"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839"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0"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1"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2"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3"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844"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5"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6"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7"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8"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49"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50" name="Line"/>
          <p:cNvSpPr/>
          <p:nvPr/>
        </p:nvSpPr>
        <p:spPr>
          <a:xfrm>
            <a:off x="7003036" y="4386314"/>
            <a:ext cx="1" cy="114300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70"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871"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853"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54"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55"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856"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857"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858"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859"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860"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861"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862"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863"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864"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865"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866"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867"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868"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869"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873"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874"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875"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876"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877"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878"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879"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880"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881"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882"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883" name="Line"/>
          <p:cNvSpPr/>
          <p:nvPr/>
        </p:nvSpPr>
        <p:spPr>
          <a:xfrm flipH="1" flipV="1">
            <a:off x="4512964" y="1984358"/>
            <a:ext cx="1950394" cy="1541512"/>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4"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5"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6"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7"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888"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9"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0"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1"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2"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3"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4" name="Line"/>
          <p:cNvSpPr/>
          <p:nvPr/>
        </p:nvSpPr>
        <p:spPr>
          <a:xfrm>
            <a:off x="70030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4"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915"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897"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8"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99"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900"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901"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902"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903"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904"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905"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906"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907"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908"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909"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910"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911"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912"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913"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917"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85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18"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919"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920"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921"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922"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923"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924"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925"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926"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927" name="Line"/>
          <p:cNvSpPr/>
          <p:nvPr/>
        </p:nvSpPr>
        <p:spPr>
          <a:xfrm flipH="1" flipV="1">
            <a:off x="4512964" y="1984358"/>
            <a:ext cx="1950394" cy="1541512"/>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28"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29"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0"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1"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932" name="Line"/>
          <p:cNvSpPr/>
          <p:nvPr/>
        </p:nvSpPr>
        <p:spPr>
          <a:xfrm flipV="1">
            <a:off x="7507436" y="2048467"/>
            <a:ext cx="1666065" cy="145569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3"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4"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5"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6"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7"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8" name="Line"/>
          <p:cNvSpPr/>
          <p:nvPr/>
        </p:nvSpPr>
        <p:spPr>
          <a:xfrm>
            <a:off x="70030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58"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959"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941"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42"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43"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944"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945"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946"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947"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948"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949"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950"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951"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952"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953"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954"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955"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956"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957"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961"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85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962"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963"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964"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965"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966"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967"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968"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969"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970"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971" name="Line"/>
          <p:cNvSpPr/>
          <p:nvPr/>
        </p:nvSpPr>
        <p:spPr>
          <a:xfrm flipH="1" flipV="1">
            <a:off x="4512964" y="1984358"/>
            <a:ext cx="1950394" cy="1541512"/>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2"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3"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4"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5"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976" name="Line"/>
          <p:cNvSpPr/>
          <p:nvPr/>
        </p:nvSpPr>
        <p:spPr>
          <a:xfrm flipV="1">
            <a:off x="7507436" y="20484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7" name="Line"/>
          <p:cNvSpPr/>
          <p:nvPr/>
        </p:nvSpPr>
        <p:spPr>
          <a:xfrm>
            <a:off x="4563600" y="1643114"/>
            <a:ext cx="1864873" cy="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8"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9"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0"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1"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2" name="Line"/>
          <p:cNvSpPr/>
          <p:nvPr/>
        </p:nvSpPr>
        <p:spPr>
          <a:xfrm>
            <a:off x="70030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02"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1003"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985"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6"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7"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988"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989"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990"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991"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992"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993"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994"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995"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996"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997"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998"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999"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000"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001"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005"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006"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007"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008"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009"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010"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011"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012"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013"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014"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015" name="Line"/>
          <p:cNvSpPr/>
          <p:nvPr/>
        </p:nvSpPr>
        <p:spPr>
          <a:xfrm flipH="1" flipV="1">
            <a:off x="4512964" y="1984358"/>
            <a:ext cx="1950394" cy="1541512"/>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16"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17"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18"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19"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020" name="Line"/>
          <p:cNvSpPr/>
          <p:nvPr/>
        </p:nvSpPr>
        <p:spPr>
          <a:xfrm flipV="1">
            <a:off x="7507436" y="20484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21" name="Line"/>
          <p:cNvSpPr/>
          <p:nvPr/>
        </p:nvSpPr>
        <p:spPr>
          <a:xfrm>
            <a:off x="4563600" y="16431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22" name="Line"/>
          <p:cNvSpPr/>
          <p:nvPr/>
        </p:nvSpPr>
        <p:spPr>
          <a:xfrm>
            <a:off x="7577600" y="1643114"/>
            <a:ext cx="1460231" cy="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23"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24"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25"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26" name="Line"/>
          <p:cNvSpPr/>
          <p:nvPr/>
        </p:nvSpPr>
        <p:spPr>
          <a:xfrm>
            <a:off x="70030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46"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1047"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1029"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30"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31"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032"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033"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034"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035"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036"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037"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038"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039"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040"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041"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042"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043"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044"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045"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BF algorithm overview"/>
          <p:cNvSpPr txBox="1"/>
          <p:nvPr>
            <p:ph type="title"/>
          </p:nvPr>
        </p:nvSpPr>
        <p:spPr>
          <a:xfrm>
            <a:off x="952500" y="254000"/>
            <a:ext cx="11099800" cy="1327396"/>
          </a:xfrm>
          <a:prstGeom prst="rect">
            <a:avLst/>
          </a:prstGeom>
        </p:spPr>
        <p:txBody>
          <a:bodyPr/>
          <a:lstStyle>
            <a:lvl1pPr defTabSz="496570">
              <a:defRPr b="1" sz="6800"/>
            </a:lvl1pPr>
          </a:lstStyle>
          <a:p>
            <a:pPr/>
            <a:r>
              <a:t>BF algorithm overview</a:t>
            </a:r>
          </a:p>
        </p:txBody>
      </p:sp>
      <p:sp>
        <p:nvSpPr>
          <p:cNvPr id="127" name="However, Dijkstra’s algorithm can fail when the graph has negative edge weights. This is when BF becomes really handy because it can be used to detect negative cycles and determine where they occur."/>
          <p:cNvSpPr txBox="1"/>
          <p:nvPr/>
        </p:nvSpPr>
        <p:spPr>
          <a:xfrm>
            <a:off x="450508" y="2061263"/>
            <a:ext cx="12103784" cy="37006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However, Dijkstra’s algorithm can fail when the graph has negative edge weights. This is when BF becomes really handy because it can be used to detect </a:t>
            </a:r>
            <a:r>
              <a:rPr b="1">
                <a:solidFill>
                  <a:schemeClr val="accent4">
                    <a:hueOff val="102361"/>
                    <a:satOff val="14118"/>
                    <a:lumOff val="10675"/>
                  </a:schemeClr>
                </a:solidFill>
              </a:rPr>
              <a:t>negative cycles </a:t>
            </a:r>
            <a:r>
              <a:t>and </a:t>
            </a:r>
            <a:r>
              <a:rPr b="1">
                <a:solidFill>
                  <a:schemeClr val="accent4">
                    <a:hueOff val="102361"/>
                    <a:satOff val="14118"/>
                    <a:lumOff val="10675"/>
                  </a:schemeClr>
                </a:solidFill>
              </a:rPr>
              <a:t>determine where they occur</a:t>
            </a:r>
            <a:r>
              <a:t>.</a:t>
            </a:r>
          </a:p>
        </p:txBody>
      </p:sp>
      <p:sp>
        <p:nvSpPr>
          <p:cNvPr id="128" name="Finding negative cycles can be useful in many types of applications. One particularly neat application arises in finance when performing an arbitrage between two or more markets."/>
          <p:cNvSpPr txBox="1"/>
          <p:nvPr/>
        </p:nvSpPr>
        <p:spPr>
          <a:xfrm>
            <a:off x="504666" y="5371291"/>
            <a:ext cx="11995468" cy="37006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Finding negative cycles can be useful in many types of applications. One particularly neat application arises in finance when performing an </a:t>
            </a:r>
            <a:r>
              <a:rPr b="1">
                <a:solidFill>
                  <a:schemeClr val="accent6">
                    <a:hueOff val="-241736"/>
                    <a:satOff val="29413"/>
                    <a:lumOff val="20727"/>
                  </a:schemeClr>
                </a:solidFill>
              </a:rPr>
              <a:t>arbitrage</a:t>
            </a:r>
            <a:r>
              <a:t> between two or more markets.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049"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050"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051"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052"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053"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054"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055"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056"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057"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058"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059" name="Line"/>
          <p:cNvSpPr/>
          <p:nvPr/>
        </p:nvSpPr>
        <p:spPr>
          <a:xfrm flipH="1" flipV="1">
            <a:off x="4512964" y="1984358"/>
            <a:ext cx="1950394" cy="1541512"/>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60"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61"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62"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63"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064" name="Line"/>
          <p:cNvSpPr/>
          <p:nvPr/>
        </p:nvSpPr>
        <p:spPr>
          <a:xfrm flipV="1">
            <a:off x="7507436" y="20484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65" name="Line"/>
          <p:cNvSpPr/>
          <p:nvPr/>
        </p:nvSpPr>
        <p:spPr>
          <a:xfrm>
            <a:off x="4563600" y="16431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66" name="Line"/>
          <p:cNvSpPr/>
          <p:nvPr/>
        </p:nvSpPr>
        <p:spPr>
          <a:xfrm>
            <a:off x="7577600" y="1643114"/>
            <a:ext cx="1460231"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67"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68"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69"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70" name="Line"/>
          <p:cNvSpPr/>
          <p:nvPr/>
        </p:nvSpPr>
        <p:spPr>
          <a:xfrm>
            <a:off x="70030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91"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1092"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1073"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74"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75"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076"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077"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078"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079"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080"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081"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082"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083"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084"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085"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086"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087"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088"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089" name="Iteration 1 complete, 8 more to go…"/>
          <p:cNvSpPr txBox="1"/>
          <p:nvPr/>
        </p:nvSpPr>
        <p:spPr>
          <a:xfrm>
            <a:off x="904341" y="8070837"/>
            <a:ext cx="974831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Iteration 1 complete, 8 more to go…</a:t>
            </a:r>
          </a:p>
        </p:txBody>
      </p:sp>
      <p:sp>
        <p:nvSpPr>
          <p:cNvPr id="1090"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094"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095"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096"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097"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098"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099"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100"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101"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102"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103"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104"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05" name="Line"/>
          <p:cNvSpPr/>
          <p:nvPr/>
        </p:nvSpPr>
        <p:spPr>
          <a:xfrm>
            <a:off x="1911350" y="3852914"/>
            <a:ext cx="15336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06"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07"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08"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109"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10"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11"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12" name="Line"/>
          <p:cNvSpPr/>
          <p:nvPr/>
        </p:nvSpPr>
        <p:spPr>
          <a:xfrm>
            <a:off x="4563600" y="38529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13" name="Line"/>
          <p:cNvSpPr/>
          <p:nvPr/>
        </p:nvSpPr>
        <p:spPr>
          <a:xfrm>
            <a:off x="39931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14" name="Line"/>
          <p:cNvSpPr/>
          <p:nvPr/>
        </p:nvSpPr>
        <p:spPr>
          <a:xfrm flipV="1">
            <a:off x="3993136" y="2229548"/>
            <a:ext cx="1" cy="10369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15"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35"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1136"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1118"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19"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20"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121"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122"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123"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124"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125"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126"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127"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128"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129"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130"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131"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132"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133"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134"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138"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39"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140"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141"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142"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143"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144"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145"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146"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147"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148"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49" name="Line"/>
          <p:cNvSpPr/>
          <p:nvPr/>
        </p:nvSpPr>
        <p:spPr>
          <a:xfrm>
            <a:off x="1911350" y="3852914"/>
            <a:ext cx="1533690" cy="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50"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51"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52"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153"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54"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55"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56" name="Line"/>
          <p:cNvSpPr/>
          <p:nvPr/>
        </p:nvSpPr>
        <p:spPr>
          <a:xfrm>
            <a:off x="4563600" y="38529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57" name="Line"/>
          <p:cNvSpPr/>
          <p:nvPr/>
        </p:nvSpPr>
        <p:spPr>
          <a:xfrm>
            <a:off x="39931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58" name="Line"/>
          <p:cNvSpPr/>
          <p:nvPr/>
        </p:nvSpPr>
        <p:spPr>
          <a:xfrm flipV="1">
            <a:off x="3993136" y="2229548"/>
            <a:ext cx="1" cy="10369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59"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79"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1180"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1162"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63"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64"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165"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166"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167"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168"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169"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170"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171"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172"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173"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174"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175"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176"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177"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178"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182"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83"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184"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185"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186"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187"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188"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189"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190"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191"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192"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93"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94"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95"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96"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197"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98"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99"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00" name="Line"/>
          <p:cNvSpPr/>
          <p:nvPr/>
        </p:nvSpPr>
        <p:spPr>
          <a:xfrm>
            <a:off x="4563600" y="38529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01" name="Line"/>
          <p:cNvSpPr/>
          <p:nvPr/>
        </p:nvSpPr>
        <p:spPr>
          <a:xfrm>
            <a:off x="3993136" y="4386314"/>
            <a:ext cx="1" cy="114300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02" name="Line"/>
          <p:cNvSpPr/>
          <p:nvPr/>
        </p:nvSpPr>
        <p:spPr>
          <a:xfrm flipV="1">
            <a:off x="3993136" y="2229548"/>
            <a:ext cx="1" cy="10369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03"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23"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1224"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1206"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07"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08"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209"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210"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211"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212"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213"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214"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215"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216"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217"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218"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219"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220"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221"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222"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226"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227"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228"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229"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230"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231"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232"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233"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234"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235"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236"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37"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38"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39"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40"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241"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42"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43"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44" name="Line"/>
          <p:cNvSpPr/>
          <p:nvPr/>
        </p:nvSpPr>
        <p:spPr>
          <a:xfrm>
            <a:off x="4563600" y="3852914"/>
            <a:ext cx="1864873" cy="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45"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46" name="Line"/>
          <p:cNvSpPr/>
          <p:nvPr/>
        </p:nvSpPr>
        <p:spPr>
          <a:xfrm flipV="1">
            <a:off x="3993136" y="2229548"/>
            <a:ext cx="1" cy="10369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47"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67"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1268"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1250"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51"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52"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253"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254"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255"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256"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257"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258"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259"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260"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261"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262"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263"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264"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265"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266"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270"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271"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272"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273"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274"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275"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276"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277"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278"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279"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280"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81"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82"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83"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84"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285"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86"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87"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88"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89"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90" name="Line"/>
          <p:cNvSpPr/>
          <p:nvPr/>
        </p:nvSpPr>
        <p:spPr>
          <a:xfrm flipV="1">
            <a:off x="3993136" y="2229548"/>
            <a:ext cx="1" cy="103693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91"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11"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1312"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1294"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95"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96"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297"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298"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299"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300"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301"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302"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303"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304"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305"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306"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307"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308"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309"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310"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314"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30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315"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316"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317"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318"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319"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320"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321"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322"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323"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324"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25"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26"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27"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28"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329"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30"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31"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32"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33"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34"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35"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55"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chemeClr val="accent4">
                <a:hueOff val="102361"/>
                <a:satOff val="14118"/>
                <a:lumOff val="10675"/>
              </a:schemeClr>
            </a:solidFill>
            <a:miter lim="400000"/>
          </a:ln>
        </p:spPr>
        <p:txBody>
          <a:bodyPr/>
          <a:lstStyle/>
          <a:p>
            <a:pPr/>
          </a:p>
        </p:txBody>
      </p:sp>
      <p:sp>
        <p:nvSpPr>
          <p:cNvPr id="1356"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1338"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39" name="Line"/>
          <p:cNvSpPr/>
          <p:nvPr/>
        </p:nvSpPr>
        <p:spPr>
          <a:xfrm flipH="1">
            <a:off x="1675166" y="5540408"/>
            <a:ext cx="192485" cy="131468"/>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40"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341"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342"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343"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344"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345"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346"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347"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348"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349"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350"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351"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352"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353"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354"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358"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359"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360"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361"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362"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363"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364"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365"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366"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367"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368"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69"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70" name="Line"/>
          <p:cNvSpPr/>
          <p:nvPr/>
        </p:nvSpPr>
        <p:spPr>
          <a:xfrm>
            <a:off x="4565650" y="6062714"/>
            <a:ext cx="1864873" cy="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71"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72"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373"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74"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75"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76"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77"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78"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79"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99"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1400"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1382"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83"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84"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385"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386"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387"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388"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389"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390"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391"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392"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393"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394"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395"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396"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397"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398"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02"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403"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404"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405"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406"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407"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408"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409"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410"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411"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412"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13"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14"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15"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16"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417"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18"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19"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20"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21"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22"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23"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43"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1444"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chemeClr val="accent4">
                <a:hueOff val="102361"/>
                <a:satOff val="14118"/>
                <a:lumOff val="10675"/>
              </a:schemeClr>
            </a:solidFill>
            <a:miter lim="400000"/>
          </a:ln>
        </p:spPr>
        <p:txBody>
          <a:bodyPr/>
          <a:lstStyle/>
          <a:p>
            <a:pPr/>
          </a:p>
        </p:txBody>
      </p:sp>
      <p:sp>
        <p:nvSpPr>
          <p:cNvPr id="1426" name="Line"/>
          <p:cNvSpPr/>
          <p:nvPr/>
        </p:nvSpPr>
        <p:spPr>
          <a:xfrm flipV="1">
            <a:off x="3507079" y="6437050"/>
            <a:ext cx="171513" cy="155748"/>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27"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28"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429"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430"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431"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432"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433"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434"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435"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436"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437"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438"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439"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440"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441"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442"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46"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160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447"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448"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449"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450"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451"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452"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453"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454"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455"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456"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57"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58"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59" name="Line"/>
          <p:cNvSpPr/>
          <p:nvPr/>
        </p:nvSpPr>
        <p:spPr>
          <a:xfrm flipV="1">
            <a:off x="7545536" y="4372567"/>
            <a:ext cx="1666065" cy="145569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60"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461"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62"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63"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64"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65"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66"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67"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87"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1488"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1470"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71"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72"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473"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474"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475"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476"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477"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478"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479"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480"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481"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482"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483"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484"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485"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486"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Negative Cycles"/>
          <p:cNvSpPr txBox="1"/>
          <p:nvPr>
            <p:ph type="title"/>
          </p:nvPr>
        </p:nvSpPr>
        <p:spPr>
          <a:xfrm>
            <a:off x="952500" y="-8282"/>
            <a:ext cx="11099800" cy="1327396"/>
          </a:xfrm>
          <a:prstGeom prst="rect">
            <a:avLst/>
          </a:prstGeom>
        </p:spPr>
        <p:txBody>
          <a:bodyPr/>
          <a:lstStyle>
            <a:lvl1pPr>
              <a:defRPr b="1"/>
            </a:lvl1pPr>
          </a:lstStyle>
          <a:p>
            <a:pPr/>
            <a:r>
              <a:t>Negative Cycles</a:t>
            </a:r>
          </a:p>
        </p:txBody>
      </p:sp>
      <p:sp>
        <p:nvSpPr>
          <p:cNvPr id="131" name="Negative cycles can manifest themselves in many ways…"/>
          <p:cNvSpPr txBox="1"/>
          <p:nvPr/>
        </p:nvSpPr>
        <p:spPr>
          <a:xfrm>
            <a:off x="510082" y="1314439"/>
            <a:ext cx="1198463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Negative cycles can manifest themselves in many ways…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90"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160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491"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492"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493"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494"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495"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496"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497"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498"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499"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500"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01"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02"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03"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04"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505"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06"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07"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08"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09"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10"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11" name="Line"/>
          <p:cNvSpPr/>
          <p:nvPr/>
        </p:nvSpPr>
        <p:spPr>
          <a:xfrm>
            <a:off x="7003036" y="4386314"/>
            <a:ext cx="1" cy="114300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31"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1532"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1514"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15"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16"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517"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518"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519"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520"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521"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522"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523"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524"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525"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526"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527"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528"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529"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530"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34"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160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35"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536"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537"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538"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539"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540"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541"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542"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543"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544" name="Line"/>
          <p:cNvSpPr/>
          <p:nvPr/>
        </p:nvSpPr>
        <p:spPr>
          <a:xfrm flipH="1" flipV="1">
            <a:off x="4512964" y="1984358"/>
            <a:ext cx="1950394" cy="1541512"/>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45"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46"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47"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48"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549"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50"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51"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52"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53"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54"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55" name="Line"/>
          <p:cNvSpPr/>
          <p:nvPr/>
        </p:nvSpPr>
        <p:spPr>
          <a:xfrm>
            <a:off x="70030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75"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1576"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1558"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59"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60"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561"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562"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563"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564"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565"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566"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567"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568"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569"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570"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571"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572"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573"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574"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78"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160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79"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580"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581"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582"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583"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584"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585"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586"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587"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588" name="Line"/>
          <p:cNvSpPr/>
          <p:nvPr/>
        </p:nvSpPr>
        <p:spPr>
          <a:xfrm flipH="1" flipV="1">
            <a:off x="4512964" y="1984358"/>
            <a:ext cx="1950394" cy="1541512"/>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89"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0"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1"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2"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593" name="Line"/>
          <p:cNvSpPr/>
          <p:nvPr/>
        </p:nvSpPr>
        <p:spPr>
          <a:xfrm flipV="1">
            <a:off x="7507436" y="2048467"/>
            <a:ext cx="1666065" cy="145569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4"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5"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6"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7"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8"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9" name="Line"/>
          <p:cNvSpPr/>
          <p:nvPr/>
        </p:nvSpPr>
        <p:spPr>
          <a:xfrm>
            <a:off x="70030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19"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1620"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1602"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03"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04"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605"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606"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607"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608"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609"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610"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611"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612"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613"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614"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615"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616"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617"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618"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22"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160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623"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624"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625"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626"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627"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628"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629"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630"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631"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632" name="Line"/>
          <p:cNvSpPr/>
          <p:nvPr/>
        </p:nvSpPr>
        <p:spPr>
          <a:xfrm flipH="1" flipV="1">
            <a:off x="4512964" y="1984358"/>
            <a:ext cx="1950394" cy="1541512"/>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33"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34"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35"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36"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637" name="Line"/>
          <p:cNvSpPr/>
          <p:nvPr/>
        </p:nvSpPr>
        <p:spPr>
          <a:xfrm flipV="1">
            <a:off x="7507436" y="20484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38" name="Line"/>
          <p:cNvSpPr/>
          <p:nvPr/>
        </p:nvSpPr>
        <p:spPr>
          <a:xfrm>
            <a:off x="4563600" y="1643114"/>
            <a:ext cx="1864873" cy="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39"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40"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41"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42"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43" name="Line"/>
          <p:cNvSpPr/>
          <p:nvPr/>
        </p:nvSpPr>
        <p:spPr>
          <a:xfrm>
            <a:off x="70030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63"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1664"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1646"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47"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48"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649"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650"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651"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652"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653"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654"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655"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656"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657"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658"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659"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660"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661"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662"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66"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160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667"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668"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669"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670"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671"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672"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673"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674"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675"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676" name="Line"/>
          <p:cNvSpPr/>
          <p:nvPr/>
        </p:nvSpPr>
        <p:spPr>
          <a:xfrm flipH="1" flipV="1">
            <a:off x="4512964" y="1984358"/>
            <a:ext cx="1950394" cy="1541512"/>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77"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78"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79"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0"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681" name="Line"/>
          <p:cNvSpPr/>
          <p:nvPr/>
        </p:nvSpPr>
        <p:spPr>
          <a:xfrm flipV="1">
            <a:off x="7507436" y="20484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2" name="Line"/>
          <p:cNvSpPr/>
          <p:nvPr/>
        </p:nvSpPr>
        <p:spPr>
          <a:xfrm>
            <a:off x="4563600" y="16431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3" name="Line"/>
          <p:cNvSpPr/>
          <p:nvPr/>
        </p:nvSpPr>
        <p:spPr>
          <a:xfrm>
            <a:off x="7577600" y="1643114"/>
            <a:ext cx="1460231" cy="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4"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5"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6"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7" name="Line"/>
          <p:cNvSpPr/>
          <p:nvPr/>
        </p:nvSpPr>
        <p:spPr>
          <a:xfrm>
            <a:off x="70030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07"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1708"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1690"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91"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92"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693"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694"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695"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696"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697"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698"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699"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700"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701"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702"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703"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704"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705"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706" name="NOTE: The edges do not need to be chosen in any specific order."/>
          <p:cNvSpPr txBox="1"/>
          <p:nvPr/>
        </p:nvSpPr>
        <p:spPr>
          <a:xfrm>
            <a:off x="228149" y="9122367"/>
            <a:ext cx="1167512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1"/>
              <a:t>NOTE:</a:t>
            </a:r>
            <a:r>
              <a:t> The edges do not need to be chosen in any specific order.</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10"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160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711"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712"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713"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714"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715"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716"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717"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718"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719"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720" name="Line"/>
          <p:cNvSpPr/>
          <p:nvPr/>
        </p:nvSpPr>
        <p:spPr>
          <a:xfrm flipH="1" flipV="1">
            <a:off x="4512964" y="1984358"/>
            <a:ext cx="1950394" cy="1541512"/>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1"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2"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3"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4"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725" name="Line"/>
          <p:cNvSpPr/>
          <p:nvPr/>
        </p:nvSpPr>
        <p:spPr>
          <a:xfrm flipV="1">
            <a:off x="7507436" y="20484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6" name="Line"/>
          <p:cNvSpPr/>
          <p:nvPr/>
        </p:nvSpPr>
        <p:spPr>
          <a:xfrm>
            <a:off x="4563600" y="16431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7" name="Line"/>
          <p:cNvSpPr/>
          <p:nvPr/>
        </p:nvSpPr>
        <p:spPr>
          <a:xfrm>
            <a:off x="7577600" y="1643114"/>
            <a:ext cx="1460231"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8"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9"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30"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31" name="Line"/>
          <p:cNvSpPr/>
          <p:nvPr/>
        </p:nvSpPr>
        <p:spPr>
          <a:xfrm>
            <a:off x="70030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51"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1752"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1734"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35"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36"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737"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738"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739"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740"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741"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742"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743"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744"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745"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746"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747"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748"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749"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750" name="Iteration 2 complete, 7 more to go……"/>
          <p:cNvSpPr txBox="1"/>
          <p:nvPr/>
        </p:nvSpPr>
        <p:spPr>
          <a:xfrm>
            <a:off x="982612" y="8070837"/>
            <a:ext cx="10023576"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Iteration 2 complete, 7 more to go…</a:t>
            </a:r>
          </a:p>
          <a:p>
            <a:pPr/>
            <a:r>
              <a:t>Let’s fast-forward to the end…</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54"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160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755"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756"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757"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758"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759"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760"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761"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762"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763"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764"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65" name="Line"/>
          <p:cNvSpPr/>
          <p:nvPr/>
        </p:nvSpPr>
        <p:spPr>
          <a:xfrm>
            <a:off x="1911350" y="3852914"/>
            <a:ext cx="15336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66"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67"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68"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769"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70"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71"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72" name="Line"/>
          <p:cNvSpPr/>
          <p:nvPr/>
        </p:nvSpPr>
        <p:spPr>
          <a:xfrm>
            <a:off x="4563600" y="38529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73" name="Line"/>
          <p:cNvSpPr/>
          <p:nvPr/>
        </p:nvSpPr>
        <p:spPr>
          <a:xfrm>
            <a:off x="39931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74" name="Line"/>
          <p:cNvSpPr/>
          <p:nvPr/>
        </p:nvSpPr>
        <p:spPr>
          <a:xfrm flipV="1">
            <a:off x="3993136" y="2229548"/>
            <a:ext cx="1" cy="10369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75"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95"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1796"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1778"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79"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80"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781"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782"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783"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784"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785"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786"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787"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788"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789"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790"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791"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792"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793"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794" name="We’re finished with the SSSP part. Now let’s detect those negative cycles. If we can relax an edge then there’s a negative cycle."/>
          <p:cNvSpPr txBox="1"/>
          <p:nvPr/>
        </p:nvSpPr>
        <p:spPr>
          <a:xfrm>
            <a:off x="480330" y="7817116"/>
            <a:ext cx="9910266"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900"/>
            </a:lvl1pPr>
          </a:lstStyle>
          <a:p>
            <a:pPr/>
            <a:r>
              <a:t>We’re finished with the SSSP part. Now let’s detect those negative cycles. If we can relax an edge then there’s a negative cycle.</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98"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160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799"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800"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801"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802"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803"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804"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805"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806"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807"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808"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09" name="Line"/>
          <p:cNvSpPr/>
          <p:nvPr/>
        </p:nvSpPr>
        <p:spPr>
          <a:xfrm>
            <a:off x="1911350" y="3852914"/>
            <a:ext cx="1533690" cy="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10"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11"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12"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813"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14"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15"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16" name="Line"/>
          <p:cNvSpPr/>
          <p:nvPr/>
        </p:nvSpPr>
        <p:spPr>
          <a:xfrm>
            <a:off x="4563600" y="38529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17" name="Line"/>
          <p:cNvSpPr/>
          <p:nvPr/>
        </p:nvSpPr>
        <p:spPr>
          <a:xfrm>
            <a:off x="39931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18" name="Line"/>
          <p:cNvSpPr/>
          <p:nvPr/>
        </p:nvSpPr>
        <p:spPr>
          <a:xfrm flipV="1">
            <a:off x="3993136" y="2229548"/>
            <a:ext cx="1" cy="10369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19"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44"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1845"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1822"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23"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24"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825"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826"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827"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828"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829"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830"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831"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832"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833"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834"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835"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836"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837"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838"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839"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1840" name="Circle"/>
          <p:cNvSpPr/>
          <p:nvPr/>
        </p:nvSpPr>
        <p:spPr>
          <a:xfrm>
            <a:off x="4285004" y="8653681"/>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841"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1842" name="Circle"/>
          <p:cNvSpPr/>
          <p:nvPr/>
        </p:nvSpPr>
        <p:spPr>
          <a:xfrm>
            <a:off x="8786959" y="8669049"/>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843"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847"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160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848"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849"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850"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851"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852"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853"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854"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855"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856"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857"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58"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59"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60"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61"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862"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63"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64"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65" name="Line"/>
          <p:cNvSpPr/>
          <p:nvPr/>
        </p:nvSpPr>
        <p:spPr>
          <a:xfrm>
            <a:off x="4563600" y="38529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66" name="Line"/>
          <p:cNvSpPr/>
          <p:nvPr/>
        </p:nvSpPr>
        <p:spPr>
          <a:xfrm>
            <a:off x="3993136" y="4386314"/>
            <a:ext cx="1" cy="114300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67" name="Line"/>
          <p:cNvSpPr/>
          <p:nvPr/>
        </p:nvSpPr>
        <p:spPr>
          <a:xfrm flipV="1">
            <a:off x="3993136" y="2229548"/>
            <a:ext cx="1" cy="10369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68"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93"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1894"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1871"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72"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73"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874"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875"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876"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877"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878"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879"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880"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881"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882"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883"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884"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885"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886"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887"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888"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1889" name="Circle"/>
          <p:cNvSpPr/>
          <p:nvPr/>
        </p:nvSpPr>
        <p:spPr>
          <a:xfrm>
            <a:off x="4285004" y="8653681"/>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890"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1891" name="Circle"/>
          <p:cNvSpPr/>
          <p:nvPr/>
        </p:nvSpPr>
        <p:spPr>
          <a:xfrm>
            <a:off x="8786959" y="8669049"/>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892"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896"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160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897"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898"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899"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900"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901"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902"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903"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904"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905"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906"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07"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08"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09"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10"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911"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12"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13"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14" name="Line"/>
          <p:cNvSpPr/>
          <p:nvPr/>
        </p:nvSpPr>
        <p:spPr>
          <a:xfrm>
            <a:off x="4563600" y="3852914"/>
            <a:ext cx="1864873" cy="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15"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16" name="Line"/>
          <p:cNvSpPr/>
          <p:nvPr/>
        </p:nvSpPr>
        <p:spPr>
          <a:xfrm flipV="1">
            <a:off x="3993136" y="2229548"/>
            <a:ext cx="1" cy="10369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17"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42"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1943"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1920"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21"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22"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923"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924"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925"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926"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927"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928"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929"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930"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931"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932"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933"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934"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935"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936"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937"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1938" name="Circle"/>
          <p:cNvSpPr/>
          <p:nvPr/>
        </p:nvSpPr>
        <p:spPr>
          <a:xfrm>
            <a:off x="4285004" y="8653681"/>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939"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1940" name="Circle"/>
          <p:cNvSpPr/>
          <p:nvPr/>
        </p:nvSpPr>
        <p:spPr>
          <a:xfrm>
            <a:off x="8786959" y="8669049"/>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941"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Negative Cycles"/>
          <p:cNvSpPr txBox="1"/>
          <p:nvPr>
            <p:ph type="title"/>
          </p:nvPr>
        </p:nvSpPr>
        <p:spPr>
          <a:xfrm>
            <a:off x="952500" y="-8282"/>
            <a:ext cx="11099800" cy="1327396"/>
          </a:xfrm>
          <a:prstGeom prst="rect">
            <a:avLst/>
          </a:prstGeom>
        </p:spPr>
        <p:txBody>
          <a:bodyPr/>
          <a:lstStyle>
            <a:lvl1pPr>
              <a:defRPr b="1"/>
            </a:lvl1pPr>
          </a:lstStyle>
          <a:p>
            <a:pPr/>
            <a:r>
              <a:t>Negative Cycles</a:t>
            </a:r>
          </a:p>
        </p:txBody>
      </p:sp>
      <p:sp>
        <p:nvSpPr>
          <p:cNvPr id="134" name="Negative cycles can manifest themselves in many ways…"/>
          <p:cNvSpPr txBox="1"/>
          <p:nvPr/>
        </p:nvSpPr>
        <p:spPr>
          <a:xfrm>
            <a:off x="510082" y="1314439"/>
            <a:ext cx="1198463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Negative cycles can manifest themselves in many ways…</a:t>
            </a:r>
          </a:p>
        </p:txBody>
      </p:sp>
      <p:sp>
        <p:nvSpPr>
          <p:cNvPr id="135" name="0"/>
          <p:cNvSpPr/>
          <p:nvPr/>
        </p:nvSpPr>
        <p:spPr>
          <a:xfrm>
            <a:off x="2179063" y="4908816"/>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36" name="1"/>
          <p:cNvSpPr/>
          <p:nvPr/>
        </p:nvSpPr>
        <p:spPr>
          <a:xfrm>
            <a:off x="4125643" y="4908816"/>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37" name="2"/>
          <p:cNvSpPr/>
          <p:nvPr/>
        </p:nvSpPr>
        <p:spPr>
          <a:xfrm>
            <a:off x="6268933" y="4908816"/>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38" name="3"/>
          <p:cNvSpPr/>
          <p:nvPr/>
        </p:nvSpPr>
        <p:spPr>
          <a:xfrm>
            <a:off x="7936838" y="3626052"/>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39" name="4"/>
          <p:cNvSpPr/>
          <p:nvPr/>
        </p:nvSpPr>
        <p:spPr>
          <a:xfrm>
            <a:off x="7936838" y="6277514"/>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40" name="5"/>
          <p:cNvSpPr/>
          <p:nvPr/>
        </p:nvSpPr>
        <p:spPr>
          <a:xfrm>
            <a:off x="9543313" y="4908816"/>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41" name="Line"/>
          <p:cNvSpPr/>
          <p:nvPr/>
        </p:nvSpPr>
        <p:spPr>
          <a:xfrm>
            <a:off x="3080657" y="5347873"/>
            <a:ext cx="941060" cy="2363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2" name="Line"/>
          <p:cNvSpPr/>
          <p:nvPr/>
        </p:nvSpPr>
        <p:spPr>
          <a:xfrm>
            <a:off x="5148845" y="5347874"/>
            <a:ext cx="941060" cy="236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3" name="Line"/>
          <p:cNvSpPr/>
          <p:nvPr/>
        </p:nvSpPr>
        <p:spPr>
          <a:xfrm flipV="1">
            <a:off x="7160994" y="4299472"/>
            <a:ext cx="775790" cy="7328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4" name="Line"/>
          <p:cNvSpPr/>
          <p:nvPr/>
        </p:nvSpPr>
        <p:spPr>
          <a:xfrm flipV="1">
            <a:off x="8845292" y="5687935"/>
            <a:ext cx="747166" cy="73357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5" name="Line"/>
          <p:cNvSpPr/>
          <p:nvPr/>
        </p:nvSpPr>
        <p:spPr>
          <a:xfrm>
            <a:off x="7104913" y="5686365"/>
            <a:ext cx="887208" cy="77397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6" name="Line"/>
          <p:cNvSpPr/>
          <p:nvPr/>
        </p:nvSpPr>
        <p:spPr>
          <a:xfrm>
            <a:off x="8741890" y="4362555"/>
            <a:ext cx="786995" cy="66748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1" name="Connection Line"/>
          <p:cNvSpPr/>
          <p:nvPr/>
        </p:nvSpPr>
        <p:spPr>
          <a:xfrm>
            <a:off x="4333620" y="4368826"/>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172" name="Connection Line"/>
          <p:cNvSpPr/>
          <p:nvPr/>
        </p:nvSpPr>
        <p:spPr>
          <a:xfrm>
            <a:off x="4536820" y="4368826"/>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149" name="Line"/>
          <p:cNvSpPr/>
          <p:nvPr/>
        </p:nvSpPr>
        <p:spPr>
          <a:xfrm flipH="1">
            <a:off x="4680130" y="458265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0" name="4"/>
          <p:cNvSpPr txBox="1"/>
          <p:nvPr/>
        </p:nvSpPr>
        <p:spPr>
          <a:xfrm>
            <a:off x="3274989" y="46967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1" name="-1"/>
          <p:cNvSpPr txBox="1"/>
          <p:nvPr/>
        </p:nvSpPr>
        <p:spPr>
          <a:xfrm>
            <a:off x="4231524" y="3709093"/>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2" name="3"/>
          <p:cNvSpPr txBox="1"/>
          <p:nvPr/>
        </p:nvSpPr>
        <p:spPr>
          <a:xfrm>
            <a:off x="5357496" y="46967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53" name="1"/>
          <p:cNvSpPr txBox="1"/>
          <p:nvPr/>
        </p:nvSpPr>
        <p:spPr>
          <a:xfrm>
            <a:off x="7074263" y="595731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4" name="2"/>
          <p:cNvSpPr txBox="1"/>
          <p:nvPr/>
        </p:nvSpPr>
        <p:spPr>
          <a:xfrm>
            <a:off x="9253390" y="595731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5" name="3"/>
          <p:cNvSpPr txBox="1"/>
          <p:nvPr/>
        </p:nvSpPr>
        <p:spPr>
          <a:xfrm>
            <a:off x="7019856" y="419917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56" name="-2"/>
          <p:cNvSpPr txBox="1"/>
          <p:nvPr/>
        </p:nvSpPr>
        <p:spPr>
          <a:xfrm>
            <a:off x="8877569" y="408154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57" name="6"/>
          <p:cNvSpPr/>
          <p:nvPr/>
        </p:nvSpPr>
        <p:spPr>
          <a:xfrm>
            <a:off x="4123203" y="6329775"/>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58" name="Line"/>
          <p:cNvSpPr/>
          <p:nvPr/>
        </p:nvSpPr>
        <p:spPr>
          <a:xfrm>
            <a:off x="3029686" y="5704658"/>
            <a:ext cx="1057815" cy="8233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 name="Line"/>
          <p:cNvSpPr/>
          <p:nvPr/>
        </p:nvSpPr>
        <p:spPr>
          <a:xfrm>
            <a:off x="5120842" y="6699282"/>
            <a:ext cx="26977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0" name="2"/>
          <p:cNvSpPr txBox="1"/>
          <p:nvPr/>
        </p:nvSpPr>
        <p:spPr>
          <a:xfrm>
            <a:off x="3061885" y="595902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1" name="2"/>
          <p:cNvSpPr txBox="1"/>
          <p:nvPr/>
        </p:nvSpPr>
        <p:spPr>
          <a:xfrm>
            <a:off x="6041198" y="664336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62"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63"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164" name="Circle"/>
          <p:cNvSpPr/>
          <p:nvPr/>
        </p:nvSpPr>
        <p:spPr>
          <a:xfrm>
            <a:off x="4285004" y="8653681"/>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65"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166" name="Circle"/>
          <p:cNvSpPr/>
          <p:nvPr/>
        </p:nvSpPr>
        <p:spPr>
          <a:xfrm>
            <a:off x="8786959" y="8669049"/>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67"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
        <p:nvSpPr>
          <p:cNvPr id="168" name="Line"/>
          <p:cNvSpPr/>
          <p:nvPr/>
        </p:nvSpPr>
        <p:spPr>
          <a:xfrm flipV="1">
            <a:off x="1385647" y="5367361"/>
            <a:ext cx="664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9" name="Line"/>
          <p:cNvSpPr/>
          <p:nvPr/>
        </p:nvSpPr>
        <p:spPr>
          <a:xfrm flipV="1">
            <a:off x="1392913" y="4204204"/>
            <a:ext cx="1" cy="118871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 name="Starting…"/>
          <p:cNvSpPr txBox="1"/>
          <p:nvPr/>
        </p:nvSpPr>
        <p:spPr>
          <a:xfrm>
            <a:off x="-40525" y="3015321"/>
            <a:ext cx="286687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Starting </a:t>
            </a:r>
          </a:p>
          <a:p>
            <a:pPr/>
            <a:r>
              <a:t>node</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945"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160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946"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947"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948"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949"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950"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951"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952"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953"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954"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1955"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56"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57"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58"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59" name="3"/>
          <p:cNvSpPr/>
          <p:nvPr/>
        </p:nvSpPr>
        <p:spPr>
          <a:xfrm>
            <a:off x="882650" y="55821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960"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61"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62"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63"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64"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65" name="Line"/>
          <p:cNvSpPr/>
          <p:nvPr/>
        </p:nvSpPr>
        <p:spPr>
          <a:xfrm flipV="1">
            <a:off x="3993136" y="2229548"/>
            <a:ext cx="1" cy="103693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66"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91"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FFFFFF"/>
            </a:solidFill>
            <a:miter lim="400000"/>
          </a:ln>
        </p:spPr>
        <p:txBody>
          <a:bodyPr/>
          <a:lstStyle/>
          <a:p>
            <a:pPr/>
          </a:p>
        </p:txBody>
      </p:sp>
      <p:sp>
        <p:nvSpPr>
          <p:cNvPr id="1992"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1969"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70" name="Line"/>
          <p:cNvSpPr/>
          <p:nvPr/>
        </p:nvSpPr>
        <p:spPr>
          <a:xfrm flipH="1">
            <a:off x="1675166" y="5540408"/>
            <a:ext cx="192485" cy="1314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71"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1972"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973"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974"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975"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1976"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1977"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1978"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1979"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1980"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1981"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1982"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1983"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1984"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1985"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986"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1987" name="Circle"/>
          <p:cNvSpPr/>
          <p:nvPr/>
        </p:nvSpPr>
        <p:spPr>
          <a:xfrm>
            <a:off x="4285004" y="8653681"/>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988"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1989" name="Circle"/>
          <p:cNvSpPr/>
          <p:nvPr/>
        </p:nvSpPr>
        <p:spPr>
          <a:xfrm>
            <a:off x="8786959" y="8669049"/>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990"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994"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160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995"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996"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997"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998"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999"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2000"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2001" name="4"/>
          <p:cNvSpPr/>
          <p:nvPr/>
        </p:nvSpPr>
        <p:spPr>
          <a:xfrm>
            <a:off x="65224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2002"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2003"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2004"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05"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06" name="Line"/>
          <p:cNvSpPr/>
          <p:nvPr/>
        </p:nvSpPr>
        <p:spPr>
          <a:xfrm>
            <a:off x="4565650" y="60627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07"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08" name="3"/>
          <p:cNvSpPr/>
          <p:nvPr/>
        </p:nvSpPr>
        <p:spPr>
          <a:xfrm>
            <a:off x="882650" y="5582111"/>
            <a:ext cx="961207"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2009"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10"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11"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12"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13"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14"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15"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40"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chemeClr val="accent4">
                <a:hueOff val="102361"/>
                <a:satOff val="14118"/>
                <a:lumOff val="10675"/>
              </a:schemeClr>
            </a:solidFill>
            <a:miter lim="400000"/>
          </a:ln>
        </p:spPr>
        <p:txBody>
          <a:bodyPr/>
          <a:lstStyle/>
          <a:p>
            <a:pPr/>
          </a:p>
        </p:txBody>
      </p:sp>
      <p:sp>
        <p:nvSpPr>
          <p:cNvPr id="2041"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2018"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19" name="Line"/>
          <p:cNvSpPr/>
          <p:nvPr/>
        </p:nvSpPr>
        <p:spPr>
          <a:xfrm flipH="1">
            <a:off x="1675166" y="5540408"/>
            <a:ext cx="192485" cy="131468"/>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20"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2021"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022"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023"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024"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025"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026"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2027"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2028"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2029"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2030"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2031"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032"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2033"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2034"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35"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2036" name="Circle"/>
          <p:cNvSpPr/>
          <p:nvPr/>
        </p:nvSpPr>
        <p:spPr>
          <a:xfrm>
            <a:off x="4285004" y="8653681"/>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37"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2038" name="Circle"/>
          <p:cNvSpPr/>
          <p:nvPr/>
        </p:nvSpPr>
        <p:spPr>
          <a:xfrm>
            <a:off x="8786959" y="8669049"/>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39"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43"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160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44"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2045"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2046"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2047" name="2"/>
          <p:cNvSpPr/>
          <p:nvPr/>
        </p:nvSpPr>
        <p:spPr>
          <a:xfrm>
            <a:off x="3512532" y="55821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2048"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2049"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2050" name="4"/>
          <p:cNvSpPr/>
          <p:nvPr/>
        </p:nvSpPr>
        <p:spPr>
          <a:xfrm>
            <a:off x="6522432" y="5582111"/>
            <a:ext cx="961208"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2051"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2052"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2053"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54"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55" name="Line"/>
          <p:cNvSpPr/>
          <p:nvPr/>
        </p:nvSpPr>
        <p:spPr>
          <a:xfrm>
            <a:off x="4565650" y="6062714"/>
            <a:ext cx="1864873" cy="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56"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57" name="3"/>
          <p:cNvSpPr/>
          <p:nvPr/>
        </p:nvSpPr>
        <p:spPr>
          <a:xfrm>
            <a:off x="882650" y="5582111"/>
            <a:ext cx="961207"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2058"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59"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60"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61"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62"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63"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64"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89"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2090"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FFFFFF"/>
            </a:solidFill>
            <a:miter lim="400000"/>
          </a:ln>
        </p:spPr>
        <p:txBody>
          <a:bodyPr/>
          <a:lstStyle/>
          <a:p>
            <a:pPr/>
          </a:p>
        </p:txBody>
      </p:sp>
      <p:sp>
        <p:nvSpPr>
          <p:cNvPr id="2067" name="Line"/>
          <p:cNvSpPr/>
          <p:nvPr/>
        </p:nvSpPr>
        <p:spPr>
          <a:xfrm flipV="1">
            <a:off x="3507079" y="6437050"/>
            <a:ext cx="171513" cy="15574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68"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69"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2070"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071"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072"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073"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074"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075"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2076"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2077"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2078"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2079"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2080"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081"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2082"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2083"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84"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2085" name="Circle"/>
          <p:cNvSpPr/>
          <p:nvPr/>
        </p:nvSpPr>
        <p:spPr>
          <a:xfrm>
            <a:off x="4285004" y="8653681"/>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86"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2087" name="Circle"/>
          <p:cNvSpPr/>
          <p:nvPr/>
        </p:nvSpPr>
        <p:spPr>
          <a:xfrm>
            <a:off x="8786959" y="8669049"/>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88"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92"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160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93"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2094"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2095"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2096" name="2"/>
          <p:cNvSpPr/>
          <p:nvPr/>
        </p:nvSpPr>
        <p:spPr>
          <a:xfrm>
            <a:off x="3512532" y="5582111"/>
            <a:ext cx="961208"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2097"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2098"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2099" name="4"/>
          <p:cNvSpPr/>
          <p:nvPr/>
        </p:nvSpPr>
        <p:spPr>
          <a:xfrm>
            <a:off x="6522432" y="5582111"/>
            <a:ext cx="961208"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2100"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2101" name="9"/>
          <p:cNvSpPr/>
          <p:nvPr/>
        </p:nvSpPr>
        <p:spPr>
          <a:xfrm>
            <a:off x="9131791"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2102"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3"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4"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5" name="Line"/>
          <p:cNvSpPr/>
          <p:nvPr/>
        </p:nvSpPr>
        <p:spPr>
          <a:xfrm flipV="1">
            <a:off x="7545536" y="43725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6" name="3"/>
          <p:cNvSpPr/>
          <p:nvPr/>
        </p:nvSpPr>
        <p:spPr>
          <a:xfrm>
            <a:off x="882650" y="5582111"/>
            <a:ext cx="961207"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2107"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8"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9"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0"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1"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2"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3"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38"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2139"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chemeClr val="accent4">
                <a:hueOff val="102361"/>
                <a:satOff val="14118"/>
                <a:lumOff val="10675"/>
              </a:schemeClr>
            </a:solidFill>
            <a:miter lim="400000"/>
          </a:ln>
        </p:spPr>
        <p:txBody>
          <a:bodyPr/>
          <a:lstStyle/>
          <a:p>
            <a:pPr/>
          </a:p>
        </p:txBody>
      </p:sp>
      <p:sp>
        <p:nvSpPr>
          <p:cNvPr id="2116" name="Line"/>
          <p:cNvSpPr/>
          <p:nvPr/>
        </p:nvSpPr>
        <p:spPr>
          <a:xfrm flipV="1">
            <a:off x="3507079" y="6437050"/>
            <a:ext cx="171513" cy="155748"/>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7"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8"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2119"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120"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121"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122"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123"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124"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2125"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2126"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2127"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2128"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2129"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130"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2131"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2132"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133"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2134" name="Circle"/>
          <p:cNvSpPr/>
          <p:nvPr/>
        </p:nvSpPr>
        <p:spPr>
          <a:xfrm>
            <a:off x="4285004" y="8653681"/>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135"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2136" name="Circle"/>
          <p:cNvSpPr/>
          <p:nvPr/>
        </p:nvSpPr>
        <p:spPr>
          <a:xfrm>
            <a:off x="8786959" y="8669049"/>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137"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141"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142"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2143"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2144"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2145"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2146"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2147"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2148" name="9"/>
          <p:cNvSpPr/>
          <p:nvPr/>
        </p:nvSpPr>
        <p:spPr>
          <a:xfrm>
            <a:off x="9131791" y="3372311"/>
            <a:ext cx="961207"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2149"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50"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51"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52" name="Line"/>
          <p:cNvSpPr/>
          <p:nvPr/>
        </p:nvSpPr>
        <p:spPr>
          <a:xfrm flipV="1">
            <a:off x="7545536" y="4372567"/>
            <a:ext cx="1666065" cy="145569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53"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54"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55"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56"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57"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58"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59" name="Line"/>
          <p:cNvSpPr/>
          <p:nvPr/>
        </p:nvSpPr>
        <p:spPr>
          <a:xfrm>
            <a:off x="7003036" y="4386314"/>
            <a:ext cx="1" cy="11430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87"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2188"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2162"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63"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64"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2165"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166"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167"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168"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169"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170"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2171"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2172"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2173"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2174"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2175"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176"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2177"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2178" name="2"/>
          <p:cNvSpPr/>
          <p:nvPr/>
        </p:nvSpPr>
        <p:spPr>
          <a:xfrm>
            <a:off x="3512532" y="5582111"/>
            <a:ext cx="961208"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2179" name="4"/>
          <p:cNvSpPr/>
          <p:nvPr/>
        </p:nvSpPr>
        <p:spPr>
          <a:xfrm>
            <a:off x="6522432" y="5582111"/>
            <a:ext cx="961208"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2180" name="3"/>
          <p:cNvSpPr/>
          <p:nvPr/>
        </p:nvSpPr>
        <p:spPr>
          <a:xfrm>
            <a:off x="882650" y="5582111"/>
            <a:ext cx="961207"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2181"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182"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2183" name="Circle"/>
          <p:cNvSpPr/>
          <p:nvPr/>
        </p:nvSpPr>
        <p:spPr>
          <a:xfrm>
            <a:off x="4285004" y="8653681"/>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184"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2185" name="Circle"/>
          <p:cNvSpPr/>
          <p:nvPr/>
        </p:nvSpPr>
        <p:spPr>
          <a:xfrm>
            <a:off x="8786959" y="8669049"/>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186"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190"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191"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2192"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2193"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2194"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2195"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2196"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2197" name="Line"/>
          <p:cNvSpPr/>
          <p:nvPr/>
        </p:nvSpPr>
        <p:spPr>
          <a:xfrm flipH="1" flipV="1">
            <a:off x="4512964" y="1984358"/>
            <a:ext cx="1950394" cy="154151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98"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99"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00"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01"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02"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03"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04"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05"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06"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07" name="Line"/>
          <p:cNvSpPr/>
          <p:nvPr/>
        </p:nvSpPr>
        <p:spPr>
          <a:xfrm>
            <a:off x="7003036" y="4386314"/>
            <a:ext cx="1" cy="114300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36"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2237"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2210"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11"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12"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2213"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214"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215"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216"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217"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218"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2219"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2220"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2221"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2222"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2223"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224"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2225"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2226" name="9"/>
          <p:cNvSpPr/>
          <p:nvPr/>
        </p:nvSpPr>
        <p:spPr>
          <a:xfrm>
            <a:off x="9131791" y="3372311"/>
            <a:ext cx="961207"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2227" name="2"/>
          <p:cNvSpPr/>
          <p:nvPr/>
        </p:nvSpPr>
        <p:spPr>
          <a:xfrm>
            <a:off x="3512532" y="5582111"/>
            <a:ext cx="961208"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2228" name="4"/>
          <p:cNvSpPr/>
          <p:nvPr/>
        </p:nvSpPr>
        <p:spPr>
          <a:xfrm>
            <a:off x="6522432" y="5582111"/>
            <a:ext cx="961208"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2229" name="3"/>
          <p:cNvSpPr/>
          <p:nvPr/>
        </p:nvSpPr>
        <p:spPr>
          <a:xfrm>
            <a:off x="882650" y="5582111"/>
            <a:ext cx="961207"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2230"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231"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2232" name="Circle"/>
          <p:cNvSpPr/>
          <p:nvPr/>
        </p:nvSpPr>
        <p:spPr>
          <a:xfrm>
            <a:off x="4285004" y="8653681"/>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233"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2234" name="Circle"/>
          <p:cNvSpPr/>
          <p:nvPr/>
        </p:nvSpPr>
        <p:spPr>
          <a:xfrm>
            <a:off x="8786959" y="8669049"/>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235"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239"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240"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2241"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2242"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2243"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2244"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2245"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2246" name="Line"/>
          <p:cNvSpPr/>
          <p:nvPr/>
        </p:nvSpPr>
        <p:spPr>
          <a:xfrm flipH="1" flipV="1">
            <a:off x="4512964" y="1984358"/>
            <a:ext cx="1950394" cy="1541512"/>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47"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48"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49"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50" name="Line"/>
          <p:cNvSpPr/>
          <p:nvPr/>
        </p:nvSpPr>
        <p:spPr>
          <a:xfrm flipV="1">
            <a:off x="7507436" y="2048467"/>
            <a:ext cx="1666065" cy="145569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51"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52"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53"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54"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55"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56" name="Line"/>
          <p:cNvSpPr/>
          <p:nvPr/>
        </p:nvSpPr>
        <p:spPr>
          <a:xfrm>
            <a:off x="70030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85"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2286"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2259"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60"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61"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2262"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263"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264"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265"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266"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267"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2268"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2269"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2270"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2271"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2272"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273"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2274"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2275" name="9"/>
          <p:cNvSpPr/>
          <p:nvPr/>
        </p:nvSpPr>
        <p:spPr>
          <a:xfrm>
            <a:off x="9131791" y="3372311"/>
            <a:ext cx="961207"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2276" name="2"/>
          <p:cNvSpPr/>
          <p:nvPr/>
        </p:nvSpPr>
        <p:spPr>
          <a:xfrm>
            <a:off x="3512532" y="5582111"/>
            <a:ext cx="961208"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2277" name="4"/>
          <p:cNvSpPr/>
          <p:nvPr/>
        </p:nvSpPr>
        <p:spPr>
          <a:xfrm>
            <a:off x="6522432" y="5582111"/>
            <a:ext cx="961208"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2278" name="3"/>
          <p:cNvSpPr/>
          <p:nvPr/>
        </p:nvSpPr>
        <p:spPr>
          <a:xfrm>
            <a:off x="882650" y="5582111"/>
            <a:ext cx="961207"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2279"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280"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2281" name="Circle"/>
          <p:cNvSpPr/>
          <p:nvPr/>
        </p:nvSpPr>
        <p:spPr>
          <a:xfrm>
            <a:off x="4285004" y="8653681"/>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282"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2283" name="Circle"/>
          <p:cNvSpPr/>
          <p:nvPr/>
        </p:nvSpPr>
        <p:spPr>
          <a:xfrm>
            <a:off x="8786959" y="8669049"/>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284"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288"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289"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2290"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2291"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2292"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2293"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2294"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2295" name="Line"/>
          <p:cNvSpPr/>
          <p:nvPr/>
        </p:nvSpPr>
        <p:spPr>
          <a:xfrm flipH="1" flipV="1">
            <a:off x="4512964" y="1984358"/>
            <a:ext cx="1950394" cy="1541512"/>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96"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97"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98"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99" name="Line"/>
          <p:cNvSpPr/>
          <p:nvPr/>
        </p:nvSpPr>
        <p:spPr>
          <a:xfrm flipV="1">
            <a:off x="7507436" y="2048467"/>
            <a:ext cx="1666065" cy="145569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00" name="Line"/>
          <p:cNvSpPr/>
          <p:nvPr/>
        </p:nvSpPr>
        <p:spPr>
          <a:xfrm>
            <a:off x="4563600" y="1643114"/>
            <a:ext cx="1864873"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01"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02"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03"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04"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05" name="Line"/>
          <p:cNvSpPr/>
          <p:nvPr/>
        </p:nvSpPr>
        <p:spPr>
          <a:xfrm>
            <a:off x="70030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34"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2335"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2308"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09"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10"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2311"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312"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313"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314"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315"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316"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2317"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2318"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2319"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2320"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2321"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322"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2323"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2324" name="9"/>
          <p:cNvSpPr/>
          <p:nvPr/>
        </p:nvSpPr>
        <p:spPr>
          <a:xfrm>
            <a:off x="9131791" y="3372311"/>
            <a:ext cx="961207"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2325" name="2"/>
          <p:cNvSpPr/>
          <p:nvPr/>
        </p:nvSpPr>
        <p:spPr>
          <a:xfrm>
            <a:off x="3512532" y="5582111"/>
            <a:ext cx="961208"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2326" name="4"/>
          <p:cNvSpPr/>
          <p:nvPr/>
        </p:nvSpPr>
        <p:spPr>
          <a:xfrm>
            <a:off x="6522432" y="5582111"/>
            <a:ext cx="961208"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2327" name="3"/>
          <p:cNvSpPr/>
          <p:nvPr/>
        </p:nvSpPr>
        <p:spPr>
          <a:xfrm>
            <a:off x="882650" y="5582111"/>
            <a:ext cx="961207"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2328"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329"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2330" name="Circle"/>
          <p:cNvSpPr/>
          <p:nvPr/>
        </p:nvSpPr>
        <p:spPr>
          <a:xfrm>
            <a:off x="4285004" y="8653681"/>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331"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2332" name="Circle"/>
          <p:cNvSpPr/>
          <p:nvPr/>
        </p:nvSpPr>
        <p:spPr>
          <a:xfrm>
            <a:off x="8786959" y="8669049"/>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333"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337"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338"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2339"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2340"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2341"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2342"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2343"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2344" name="Line"/>
          <p:cNvSpPr/>
          <p:nvPr/>
        </p:nvSpPr>
        <p:spPr>
          <a:xfrm flipH="1" flipV="1">
            <a:off x="4512964" y="1984358"/>
            <a:ext cx="1950394" cy="1541512"/>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5"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6"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7"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8" name="Line"/>
          <p:cNvSpPr/>
          <p:nvPr/>
        </p:nvSpPr>
        <p:spPr>
          <a:xfrm flipV="1">
            <a:off x="7507436" y="20484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9" name="Line"/>
          <p:cNvSpPr/>
          <p:nvPr/>
        </p:nvSpPr>
        <p:spPr>
          <a:xfrm>
            <a:off x="4563600" y="1643114"/>
            <a:ext cx="1864873" cy="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0" name="Line"/>
          <p:cNvSpPr/>
          <p:nvPr/>
        </p:nvSpPr>
        <p:spPr>
          <a:xfrm>
            <a:off x="7577600" y="1643114"/>
            <a:ext cx="146023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1"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2"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3"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4" name="Line"/>
          <p:cNvSpPr/>
          <p:nvPr/>
        </p:nvSpPr>
        <p:spPr>
          <a:xfrm>
            <a:off x="70030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83"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2384"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2357"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8"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9"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2360"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361"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362"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363"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364"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365"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2366"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2367"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2368"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2369"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2370"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371"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2372"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2373" name="9"/>
          <p:cNvSpPr/>
          <p:nvPr/>
        </p:nvSpPr>
        <p:spPr>
          <a:xfrm>
            <a:off x="9131791" y="3372311"/>
            <a:ext cx="961207"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2374" name="2"/>
          <p:cNvSpPr/>
          <p:nvPr/>
        </p:nvSpPr>
        <p:spPr>
          <a:xfrm>
            <a:off x="3512532" y="5582111"/>
            <a:ext cx="961208"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2375" name="4"/>
          <p:cNvSpPr/>
          <p:nvPr/>
        </p:nvSpPr>
        <p:spPr>
          <a:xfrm>
            <a:off x="6522432" y="5582111"/>
            <a:ext cx="961208"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2376" name="3"/>
          <p:cNvSpPr/>
          <p:nvPr/>
        </p:nvSpPr>
        <p:spPr>
          <a:xfrm>
            <a:off x="882650" y="5582111"/>
            <a:ext cx="961207"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2377"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378"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2379" name="Circle"/>
          <p:cNvSpPr/>
          <p:nvPr/>
        </p:nvSpPr>
        <p:spPr>
          <a:xfrm>
            <a:off x="4285004" y="8653681"/>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380"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2381" name="Circle"/>
          <p:cNvSpPr/>
          <p:nvPr/>
        </p:nvSpPr>
        <p:spPr>
          <a:xfrm>
            <a:off x="8786959" y="8669049"/>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382"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386"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387"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2388"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2389"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2390"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2391"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2392"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2393" name="Line"/>
          <p:cNvSpPr/>
          <p:nvPr/>
        </p:nvSpPr>
        <p:spPr>
          <a:xfrm flipH="1" flipV="1">
            <a:off x="4512964" y="1984358"/>
            <a:ext cx="1950394" cy="1541512"/>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94"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95"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96"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97" name="Line"/>
          <p:cNvSpPr/>
          <p:nvPr/>
        </p:nvSpPr>
        <p:spPr>
          <a:xfrm flipV="1">
            <a:off x="7507436" y="20484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98" name="Line"/>
          <p:cNvSpPr/>
          <p:nvPr/>
        </p:nvSpPr>
        <p:spPr>
          <a:xfrm>
            <a:off x="4563600" y="16431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99" name="Line"/>
          <p:cNvSpPr/>
          <p:nvPr/>
        </p:nvSpPr>
        <p:spPr>
          <a:xfrm>
            <a:off x="7577600" y="1643114"/>
            <a:ext cx="1460231" cy="1"/>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00"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01"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02"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03" name="Line"/>
          <p:cNvSpPr/>
          <p:nvPr/>
        </p:nvSpPr>
        <p:spPr>
          <a:xfrm>
            <a:off x="70030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32"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2433"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2406"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07"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08"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2409"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410"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411"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412"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413"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414"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2415"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2416"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2417"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2418"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2419"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420"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2421"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2422" name="9"/>
          <p:cNvSpPr/>
          <p:nvPr/>
        </p:nvSpPr>
        <p:spPr>
          <a:xfrm>
            <a:off x="9131791" y="3372311"/>
            <a:ext cx="961207"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2423" name="2"/>
          <p:cNvSpPr/>
          <p:nvPr/>
        </p:nvSpPr>
        <p:spPr>
          <a:xfrm>
            <a:off x="3512532" y="5582111"/>
            <a:ext cx="961208"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2424" name="4"/>
          <p:cNvSpPr/>
          <p:nvPr/>
        </p:nvSpPr>
        <p:spPr>
          <a:xfrm>
            <a:off x="6522432" y="5582111"/>
            <a:ext cx="961208"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2425" name="3"/>
          <p:cNvSpPr/>
          <p:nvPr/>
        </p:nvSpPr>
        <p:spPr>
          <a:xfrm>
            <a:off x="882650" y="5582111"/>
            <a:ext cx="961207"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2426"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427"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2428" name="Circle"/>
          <p:cNvSpPr/>
          <p:nvPr/>
        </p:nvSpPr>
        <p:spPr>
          <a:xfrm>
            <a:off x="4285004" y="8653681"/>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429"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2430" name="Circle"/>
          <p:cNvSpPr/>
          <p:nvPr/>
        </p:nvSpPr>
        <p:spPr>
          <a:xfrm>
            <a:off x="8786959" y="8669049"/>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431"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Negative Cycles"/>
          <p:cNvSpPr txBox="1"/>
          <p:nvPr>
            <p:ph type="title"/>
          </p:nvPr>
        </p:nvSpPr>
        <p:spPr>
          <a:xfrm>
            <a:off x="952500" y="-8282"/>
            <a:ext cx="11099800" cy="1327396"/>
          </a:xfrm>
          <a:prstGeom prst="rect">
            <a:avLst/>
          </a:prstGeom>
        </p:spPr>
        <p:txBody>
          <a:bodyPr/>
          <a:lstStyle>
            <a:lvl1pPr>
              <a:defRPr b="1"/>
            </a:lvl1pPr>
          </a:lstStyle>
          <a:p>
            <a:pPr/>
            <a:r>
              <a:t>Negative Cycles</a:t>
            </a:r>
          </a:p>
        </p:txBody>
      </p:sp>
      <p:sp>
        <p:nvSpPr>
          <p:cNvPr id="175" name="Negative cycles can manifest themselves in many ways…"/>
          <p:cNvSpPr txBox="1"/>
          <p:nvPr/>
        </p:nvSpPr>
        <p:spPr>
          <a:xfrm>
            <a:off x="510082" y="1314439"/>
            <a:ext cx="1198463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Negative cycles can manifest themselves in many ways…</a:t>
            </a:r>
          </a:p>
        </p:txBody>
      </p:sp>
      <p:sp>
        <p:nvSpPr>
          <p:cNvPr id="176" name="0"/>
          <p:cNvSpPr/>
          <p:nvPr/>
        </p:nvSpPr>
        <p:spPr>
          <a:xfrm>
            <a:off x="2179063" y="4908816"/>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77" name="1"/>
          <p:cNvSpPr/>
          <p:nvPr/>
        </p:nvSpPr>
        <p:spPr>
          <a:xfrm>
            <a:off x="4125643" y="4908816"/>
            <a:ext cx="843537" cy="84353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78" name="2"/>
          <p:cNvSpPr/>
          <p:nvPr/>
        </p:nvSpPr>
        <p:spPr>
          <a:xfrm>
            <a:off x="6268933" y="4908816"/>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79" name="3"/>
          <p:cNvSpPr/>
          <p:nvPr/>
        </p:nvSpPr>
        <p:spPr>
          <a:xfrm>
            <a:off x="7936838" y="3626052"/>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80" name="4"/>
          <p:cNvSpPr/>
          <p:nvPr/>
        </p:nvSpPr>
        <p:spPr>
          <a:xfrm>
            <a:off x="7936838" y="6277514"/>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81" name="5"/>
          <p:cNvSpPr/>
          <p:nvPr/>
        </p:nvSpPr>
        <p:spPr>
          <a:xfrm>
            <a:off x="9543313" y="4908816"/>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82" name="Line"/>
          <p:cNvSpPr/>
          <p:nvPr/>
        </p:nvSpPr>
        <p:spPr>
          <a:xfrm>
            <a:off x="3080657" y="5347873"/>
            <a:ext cx="941060" cy="2363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3" name="Line"/>
          <p:cNvSpPr/>
          <p:nvPr/>
        </p:nvSpPr>
        <p:spPr>
          <a:xfrm>
            <a:off x="5148845" y="5347874"/>
            <a:ext cx="941060" cy="236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4" name="Line"/>
          <p:cNvSpPr/>
          <p:nvPr/>
        </p:nvSpPr>
        <p:spPr>
          <a:xfrm flipV="1">
            <a:off x="7160994" y="4299472"/>
            <a:ext cx="775790" cy="7328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5" name="Line"/>
          <p:cNvSpPr/>
          <p:nvPr/>
        </p:nvSpPr>
        <p:spPr>
          <a:xfrm flipV="1">
            <a:off x="8845292" y="5687935"/>
            <a:ext cx="747166" cy="73357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6" name="Line"/>
          <p:cNvSpPr/>
          <p:nvPr/>
        </p:nvSpPr>
        <p:spPr>
          <a:xfrm>
            <a:off x="7104913" y="5686365"/>
            <a:ext cx="887208" cy="77397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7" name="Line"/>
          <p:cNvSpPr/>
          <p:nvPr/>
        </p:nvSpPr>
        <p:spPr>
          <a:xfrm>
            <a:off x="8741890" y="4362555"/>
            <a:ext cx="786995" cy="66748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2" name="Connection Line"/>
          <p:cNvSpPr/>
          <p:nvPr/>
        </p:nvSpPr>
        <p:spPr>
          <a:xfrm>
            <a:off x="4333620" y="4368826"/>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13" name="Connection Line"/>
          <p:cNvSpPr/>
          <p:nvPr/>
        </p:nvSpPr>
        <p:spPr>
          <a:xfrm>
            <a:off x="4536820" y="4368826"/>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190" name="Line"/>
          <p:cNvSpPr/>
          <p:nvPr/>
        </p:nvSpPr>
        <p:spPr>
          <a:xfrm flipH="1">
            <a:off x="4680130" y="458265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1" name="4"/>
          <p:cNvSpPr txBox="1"/>
          <p:nvPr/>
        </p:nvSpPr>
        <p:spPr>
          <a:xfrm>
            <a:off x="3274989" y="46967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92" name="-1"/>
          <p:cNvSpPr txBox="1"/>
          <p:nvPr/>
        </p:nvSpPr>
        <p:spPr>
          <a:xfrm>
            <a:off x="4231524" y="3709093"/>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93" name="3"/>
          <p:cNvSpPr txBox="1"/>
          <p:nvPr/>
        </p:nvSpPr>
        <p:spPr>
          <a:xfrm>
            <a:off x="5357496" y="46967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94" name="1"/>
          <p:cNvSpPr txBox="1"/>
          <p:nvPr/>
        </p:nvSpPr>
        <p:spPr>
          <a:xfrm>
            <a:off x="7074263" y="595731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95" name="2"/>
          <p:cNvSpPr txBox="1"/>
          <p:nvPr/>
        </p:nvSpPr>
        <p:spPr>
          <a:xfrm>
            <a:off x="9253390" y="595731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96" name="3"/>
          <p:cNvSpPr txBox="1"/>
          <p:nvPr/>
        </p:nvSpPr>
        <p:spPr>
          <a:xfrm>
            <a:off x="7019856" y="419917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97" name="-2"/>
          <p:cNvSpPr txBox="1"/>
          <p:nvPr/>
        </p:nvSpPr>
        <p:spPr>
          <a:xfrm>
            <a:off x="8877569" y="408154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98" name="6"/>
          <p:cNvSpPr/>
          <p:nvPr/>
        </p:nvSpPr>
        <p:spPr>
          <a:xfrm>
            <a:off x="4123203" y="6329775"/>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99" name="Line"/>
          <p:cNvSpPr/>
          <p:nvPr/>
        </p:nvSpPr>
        <p:spPr>
          <a:xfrm>
            <a:off x="3029686" y="5704658"/>
            <a:ext cx="1057815" cy="8233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0" name="Line"/>
          <p:cNvSpPr/>
          <p:nvPr/>
        </p:nvSpPr>
        <p:spPr>
          <a:xfrm>
            <a:off x="5120842" y="6699282"/>
            <a:ext cx="26977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1" name="2"/>
          <p:cNvSpPr txBox="1"/>
          <p:nvPr/>
        </p:nvSpPr>
        <p:spPr>
          <a:xfrm>
            <a:off x="3061885" y="595902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202" name="2"/>
          <p:cNvSpPr txBox="1"/>
          <p:nvPr/>
        </p:nvSpPr>
        <p:spPr>
          <a:xfrm>
            <a:off x="6041198" y="664336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203" name="Line"/>
          <p:cNvSpPr/>
          <p:nvPr/>
        </p:nvSpPr>
        <p:spPr>
          <a:xfrm flipV="1">
            <a:off x="1385647" y="5367361"/>
            <a:ext cx="664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4" name="Line"/>
          <p:cNvSpPr/>
          <p:nvPr/>
        </p:nvSpPr>
        <p:spPr>
          <a:xfrm flipV="1">
            <a:off x="1392913" y="4204204"/>
            <a:ext cx="1" cy="118871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 name="Starting…"/>
          <p:cNvSpPr txBox="1"/>
          <p:nvPr/>
        </p:nvSpPr>
        <p:spPr>
          <a:xfrm>
            <a:off x="-40525" y="3015321"/>
            <a:ext cx="286687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Starting </a:t>
            </a:r>
          </a:p>
          <a:p>
            <a:pPr/>
            <a:r>
              <a:t>node</a:t>
            </a:r>
          </a:p>
        </p:txBody>
      </p:sp>
      <p:sp>
        <p:nvSpPr>
          <p:cNvPr id="206"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7"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208" name="Circle"/>
          <p:cNvSpPr/>
          <p:nvPr/>
        </p:nvSpPr>
        <p:spPr>
          <a:xfrm>
            <a:off x="4285004" y="8653681"/>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9"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210" name="Circle"/>
          <p:cNvSpPr/>
          <p:nvPr/>
        </p:nvSpPr>
        <p:spPr>
          <a:xfrm>
            <a:off x="8786959" y="8669049"/>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11"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435" name="Table"/>
          <p:cNvGraphicFramePr/>
          <p:nvPr/>
        </p:nvGraphicFramePr>
        <p:xfrm>
          <a:off x="10723282" y="491167"/>
          <a:ext cx="2125465" cy="77619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70432"/>
                <a:gridCol w="1442331"/>
              </a:tblGrid>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T w="12700">
                      <a:solidFill>
                        <a:srgbClr val="D6D6D6"/>
                      </a:solidFill>
                      <a:miter lim="400000"/>
                    </a:lnT>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35</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-20</a:t>
                      </a:r>
                    </a:p>
                  </a:txBody>
                  <a:tcPr marL="50800" marR="50800" marT="50800" marB="50800" anchor="ctr" anchorCtr="0" horzOverflow="overflow">
                    <a:lnR w="12700">
                      <a:solidFill>
                        <a:srgbClr val="D6D6D6"/>
                      </a:solidFill>
                      <a:miter lim="400000"/>
                    </a:lnR>
                  </a:tcPr>
                </a:tc>
              </a:tr>
              <a:tr h="774923">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436" name="0"/>
          <p:cNvSpPr/>
          <p:nvPr/>
        </p:nvSpPr>
        <p:spPr>
          <a:xfrm>
            <a:off x="882650" y="33723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2437" name="1"/>
          <p:cNvSpPr/>
          <p:nvPr/>
        </p:nvSpPr>
        <p:spPr>
          <a:xfrm>
            <a:off x="35125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2438" name="6"/>
          <p:cNvSpPr/>
          <p:nvPr/>
        </p:nvSpPr>
        <p:spPr>
          <a:xfrm>
            <a:off x="35125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2439" name="5"/>
          <p:cNvSpPr/>
          <p:nvPr/>
        </p:nvSpPr>
        <p:spPr>
          <a:xfrm>
            <a:off x="6522432" y="33723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2440" name="7"/>
          <p:cNvSpPr/>
          <p:nvPr/>
        </p:nvSpPr>
        <p:spPr>
          <a:xfrm>
            <a:off x="6522432" y="1162511"/>
            <a:ext cx="961208"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2441" name="8"/>
          <p:cNvSpPr/>
          <p:nvPr/>
        </p:nvSpPr>
        <p:spPr>
          <a:xfrm>
            <a:off x="9131791" y="1187911"/>
            <a:ext cx="961207" cy="96120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2442" name="Line"/>
          <p:cNvSpPr/>
          <p:nvPr/>
        </p:nvSpPr>
        <p:spPr>
          <a:xfrm flipH="1" flipV="1">
            <a:off x="4512964" y="1984358"/>
            <a:ext cx="1950394" cy="1541512"/>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43" name="Line"/>
          <p:cNvSpPr/>
          <p:nvPr/>
        </p:nvSpPr>
        <p:spPr>
          <a:xfrm>
            <a:off x="1911350" y="3852914"/>
            <a:ext cx="1533690"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44" name="Line"/>
          <p:cNvSpPr/>
          <p:nvPr/>
        </p:nvSpPr>
        <p:spPr>
          <a:xfrm>
            <a:off x="4565650" y="60627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45" name="Line"/>
          <p:cNvSpPr/>
          <p:nvPr/>
        </p:nvSpPr>
        <p:spPr>
          <a:xfrm flipV="1">
            <a:off x="7545536" y="43725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46" name="Line"/>
          <p:cNvSpPr/>
          <p:nvPr/>
        </p:nvSpPr>
        <p:spPr>
          <a:xfrm flipV="1">
            <a:off x="7507436" y="2048467"/>
            <a:ext cx="1666065" cy="145569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47" name="Line"/>
          <p:cNvSpPr/>
          <p:nvPr/>
        </p:nvSpPr>
        <p:spPr>
          <a:xfrm>
            <a:off x="4563600" y="16431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48" name="Line"/>
          <p:cNvSpPr/>
          <p:nvPr/>
        </p:nvSpPr>
        <p:spPr>
          <a:xfrm>
            <a:off x="7577600" y="1643114"/>
            <a:ext cx="1460231"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49" name="Line"/>
          <p:cNvSpPr/>
          <p:nvPr/>
        </p:nvSpPr>
        <p:spPr>
          <a:xfrm>
            <a:off x="4563600" y="3852914"/>
            <a:ext cx="1864873" cy="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0" name="Line"/>
          <p:cNvSpPr/>
          <p:nvPr/>
        </p:nvSpPr>
        <p:spPr>
          <a:xfrm>
            <a:off x="39931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1" name="Line"/>
          <p:cNvSpPr/>
          <p:nvPr/>
        </p:nvSpPr>
        <p:spPr>
          <a:xfrm flipV="1">
            <a:off x="3993136" y="2229548"/>
            <a:ext cx="1" cy="1036934"/>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2" name="Line"/>
          <p:cNvSpPr/>
          <p:nvPr/>
        </p:nvSpPr>
        <p:spPr>
          <a:xfrm>
            <a:off x="7003036" y="4386314"/>
            <a:ext cx="1" cy="1143001"/>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76" name="Connection Line"/>
          <p:cNvSpPr/>
          <p:nvPr/>
        </p:nvSpPr>
        <p:spPr>
          <a:xfrm>
            <a:off x="1749665" y="5292672"/>
            <a:ext cx="1857327" cy="32591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7125" y="-5330"/>
                  <a:pt x="14325" y="-5400"/>
                  <a:pt x="21600" y="15990"/>
                </a:cubicBezTo>
              </a:path>
            </a:pathLst>
          </a:custGeom>
          <a:ln w="50800">
            <a:solidFill>
              <a:srgbClr val="53585F"/>
            </a:solidFill>
            <a:miter lim="400000"/>
          </a:ln>
        </p:spPr>
        <p:txBody>
          <a:bodyPr/>
          <a:lstStyle/>
          <a:p>
            <a:pPr/>
          </a:p>
        </p:txBody>
      </p:sp>
      <p:sp>
        <p:nvSpPr>
          <p:cNvPr id="2477" name="Connection Line"/>
          <p:cNvSpPr/>
          <p:nvPr/>
        </p:nvSpPr>
        <p:spPr>
          <a:xfrm>
            <a:off x="1749665" y="6503372"/>
            <a:ext cx="1857327" cy="439067"/>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56"/>
                </a:moveTo>
                <a:cubicBezTo>
                  <a:pt x="7148" y="21600"/>
                  <a:pt x="14348" y="21548"/>
                  <a:pt x="21600" y="0"/>
                </a:cubicBezTo>
              </a:path>
            </a:pathLst>
          </a:custGeom>
          <a:ln w="50800">
            <a:solidFill>
              <a:srgbClr val="53585F"/>
            </a:solidFill>
            <a:miter lim="400000"/>
          </a:ln>
        </p:spPr>
        <p:txBody>
          <a:bodyPr/>
          <a:lstStyle/>
          <a:p>
            <a:pPr/>
          </a:p>
        </p:txBody>
      </p:sp>
      <p:sp>
        <p:nvSpPr>
          <p:cNvPr id="2455" name="Line"/>
          <p:cNvSpPr/>
          <p:nvPr/>
        </p:nvSpPr>
        <p:spPr>
          <a:xfrm flipV="1">
            <a:off x="3507079" y="6437050"/>
            <a:ext cx="171513" cy="15574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6" name="Line"/>
          <p:cNvSpPr/>
          <p:nvPr/>
        </p:nvSpPr>
        <p:spPr>
          <a:xfrm flipH="1">
            <a:off x="1675166" y="5540408"/>
            <a:ext cx="192485" cy="131468"/>
          </a:xfrm>
          <a:prstGeom prst="line">
            <a:avLst/>
          </a:prstGeom>
          <a:ln w="50800">
            <a:solidFill>
              <a:srgbClr val="53585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7" name="-15"/>
          <p:cNvSpPr txBox="1"/>
          <p:nvPr/>
        </p:nvSpPr>
        <p:spPr>
          <a:xfrm>
            <a:off x="2136498" y="69035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-15</a:t>
            </a:r>
          </a:p>
        </p:txBody>
      </p:sp>
      <p:sp>
        <p:nvSpPr>
          <p:cNvPr id="2458" name="10"/>
          <p:cNvSpPr txBox="1"/>
          <p:nvPr/>
        </p:nvSpPr>
        <p:spPr>
          <a:xfrm>
            <a:off x="2301988" y="46847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459" name="5"/>
          <p:cNvSpPr txBox="1"/>
          <p:nvPr/>
        </p:nvSpPr>
        <p:spPr>
          <a:xfrm>
            <a:off x="2416679" y="3347566"/>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460" name="-50"/>
          <p:cNvSpPr txBox="1"/>
          <p:nvPr/>
        </p:nvSpPr>
        <p:spPr>
          <a:xfrm>
            <a:off x="49431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461" name="-10"/>
          <p:cNvSpPr txBox="1"/>
          <p:nvPr/>
        </p:nvSpPr>
        <p:spPr>
          <a:xfrm>
            <a:off x="7711798" y="1137766"/>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a:t>
            </a:r>
          </a:p>
        </p:txBody>
      </p:sp>
      <p:sp>
        <p:nvSpPr>
          <p:cNvPr id="2462" name="50"/>
          <p:cNvSpPr txBox="1"/>
          <p:nvPr/>
        </p:nvSpPr>
        <p:spPr>
          <a:xfrm>
            <a:off x="7661388" y="2373364"/>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50</a:t>
            </a:r>
          </a:p>
        </p:txBody>
      </p:sp>
      <p:sp>
        <p:nvSpPr>
          <p:cNvPr id="2463" name="60"/>
          <p:cNvSpPr txBox="1"/>
          <p:nvPr/>
        </p:nvSpPr>
        <p:spPr>
          <a:xfrm>
            <a:off x="3429624" y="2550927"/>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60</a:t>
            </a:r>
          </a:p>
        </p:txBody>
      </p:sp>
      <p:sp>
        <p:nvSpPr>
          <p:cNvPr id="2464" name="20"/>
          <p:cNvSpPr txBox="1"/>
          <p:nvPr/>
        </p:nvSpPr>
        <p:spPr>
          <a:xfrm>
            <a:off x="3950324" y="4549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20</a:t>
            </a:r>
          </a:p>
        </p:txBody>
      </p:sp>
      <p:sp>
        <p:nvSpPr>
          <p:cNvPr id="2465" name="25"/>
          <p:cNvSpPr txBox="1"/>
          <p:nvPr/>
        </p:nvSpPr>
        <p:spPr>
          <a:xfrm>
            <a:off x="6983469" y="4549933"/>
            <a:ext cx="57306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25</a:t>
            </a:r>
          </a:p>
        </p:txBody>
      </p:sp>
      <p:sp>
        <p:nvSpPr>
          <p:cNvPr id="2466" name="100"/>
          <p:cNvSpPr txBox="1"/>
          <p:nvPr/>
        </p:nvSpPr>
        <p:spPr>
          <a:xfrm>
            <a:off x="8214978" y="5083333"/>
            <a:ext cx="802445"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100</a:t>
            </a:r>
          </a:p>
        </p:txBody>
      </p:sp>
      <p:sp>
        <p:nvSpPr>
          <p:cNvPr id="2467" name="30"/>
          <p:cNvSpPr txBox="1"/>
          <p:nvPr/>
        </p:nvSpPr>
        <p:spPr>
          <a:xfrm>
            <a:off x="5055224" y="3787933"/>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30</a:t>
            </a:r>
          </a:p>
        </p:txBody>
      </p:sp>
      <p:sp>
        <p:nvSpPr>
          <p:cNvPr id="2468" name="5"/>
          <p:cNvSpPr txBox="1"/>
          <p:nvPr/>
        </p:nvSpPr>
        <p:spPr>
          <a:xfrm>
            <a:off x="5487415" y="2276633"/>
            <a:ext cx="34368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5</a:t>
            </a:r>
          </a:p>
        </p:txBody>
      </p:sp>
      <p:sp>
        <p:nvSpPr>
          <p:cNvPr id="2469" name="75"/>
          <p:cNvSpPr txBox="1"/>
          <p:nvPr/>
        </p:nvSpPr>
        <p:spPr>
          <a:xfrm>
            <a:off x="5163983" y="6021962"/>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75</a:t>
            </a:r>
          </a:p>
        </p:txBody>
      </p:sp>
      <p:sp>
        <p:nvSpPr>
          <p:cNvPr id="2470" name="Start…"/>
          <p:cNvSpPr txBox="1"/>
          <p:nvPr/>
        </p:nvSpPr>
        <p:spPr>
          <a:xfrm>
            <a:off x="480330" y="2176514"/>
            <a:ext cx="176584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a:t>
            </a:r>
          </a:p>
          <a:p>
            <a:pPr/>
            <a:r>
              <a:t>node</a:t>
            </a:r>
          </a:p>
        </p:txBody>
      </p:sp>
      <p:sp>
        <p:nvSpPr>
          <p:cNvPr id="2471" name="Repeat this for another 8 iterations in order to ensure the cycles fully propagate. In this example, we happened to detect all cycles on the first iteration, but this was a coincidence."/>
          <p:cNvSpPr txBox="1"/>
          <p:nvPr/>
        </p:nvSpPr>
        <p:spPr>
          <a:xfrm>
            <a:off x="198413" y="7780794"/>
            <a:ext cx="10292015" cy="167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700"/>
            </a:lvl1pPr>
          </a:lstStyle>
          <a:p>
            <a:pPr/>
            <a:r>
              <a:t>Repeat this for another 8 iterations in order to ensure the cycles fully propagate. In this example, we happened to detect all cycles on the first iteration, but this was a coincidence.</a:t>
            </a:r>
          </a:p>
        </p:txBody>
      </p:sp>
      <p:sp>
        <p:nvSpPr>
          <p:cNvPr id="2472" name="9"/>
          <p:cNvSpPr/>
          <p:nvPr/>
        </p:nvSpPr>
        <p:spPr>
          <a:xfrm>
            <a:off x="9131791" y="3372311"/>
            <a:ext cx="961207"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9</a:t>
            </a:r>
          </a:p>
        </p:txBody>
      </p:sp>
      <p:sp>
        <p:nvSpPr>
          <p:cNvPr id="2473" name="2"/>
          <p:cNvSpPr/>
          <p:nvPr/>
        </p:nvSpPr>
        <p:spPr>
          <a:xfrm>
            <a:off x="3512532" y="5582111"/>
            <a:ext cx="961208"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2474" name="4"/>
          <p:cNvSpPr/>
          <p:nvPr/>
        </p:nvSpPr>
        <p:spPr>
          <a:xfrm>
            <a:off x="6522432" y="5582111"/>
            <a:ext cx="961208" cy="96120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2475" name="3"/>
          <p:cNvSpPr/>
          <p:nvPr/>
        </p:nvSpPr>
        <p:spPr>
          <a:xfrm>
            <a:off x="882650" y="5582111"/>
            <a:ext cx="961207" cy="96120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9" name="Source Code Link"/>
          <p:cNvSpPr txBox="1"/>
          <p:nvPr>
            <p:ph type="title"/>
          </p:nvPr>
        </p:nvSpPr>
        <p:spPr>
          <a:xfrm>
            <a:off x="-547693" y="0"/>
            <a:ext cx="14100186" cy="1548776"/>
          </a:xfrm>
          <a:prstGeom prst="rect">
            <a:avLst/>
          </a:prstGeom>
        </p:spPr>
        <p:txBody>
          <a:bodyPr/>
          <a:lstStyle>
            <a:lvl1pPr>
              <a:defRPr sz="9000"/>
            </a:lvl1pPr>
          </a:lstStyle>
          <a:p>
            <a:pPr/>
            <a:r>
              <a:t>Source Code Link</a:t>
            </a:r>
          </a:p>
        </p:txBody>
      </p:sp>
      <p:sp>
        <p:nvSpPr>
          <p:cNvPr id="2480" name="Implementation source code can be found at the following link:"/>
          <p:cNvSpPr txBox="1"/>
          <p:nvPr/>
        </p:nvSpPr>
        <p:spPr>
          <a:xfrm>
            <a:off x="935588" y="2000999"/>
            <a:ext cx="11133624" cy="19179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20624">
              <a:defRPr sz="4608"/>
            </a:lvl1pPr>
          </a:lstStyle>
          <a:p>
            <a:pPr/>
            <a:r>
              <a:t>Implementation source code can be found at the following link:</a:t>
            </a:r>
          </a:p>
        </p:txBody>
      </p:sp>
      <p:sp>
        <p:nvSpPr>
          <p:cNvPr id="2481" name="github.com/williamfiset/algorithms"/>
          <p:cNvSpPr txBox="1"/>
          <p:nvPr/>
        </p:nvSpPr>
        <p:spPr>
          <a:xfrm>
            <a:off x="206077" y="4164878"/>
            <a:ext cx="12592646"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u="sng">
                <a:solidFill>
                  <a:schemeClr val="accent6">
                    <a:hueOff val="-241736"/>
                    <a:satOff val="29413"/>
                    <a:lumOff val="20727"/>
                  </a:schemeClr>
                </a:solidFill>
                <a:hlinkClick r:id="rId2" invalidUrl="" action="" tgtFrame="" tooltip="" history="1" highlightClick="0" endSnd="0"/>
              </a:defRPr>
            </a:lvl1pPr>
          </a:lstStyle>
          <a:p>
            <a:pPr>
              <a:defRPr u="none"/>
            </a:pPr>
            <a:r>
              <a:rPr u="sng">
                <a:hlinkClick r:id="rId2" invalidUrl="" action="" tgtFrame="" tooltip="" history="1" highlightClick="0" endSnd="0"/>
              </a:rPr>
              <a:t>github.com/williamfiset/algorithms</a:t>
            </a:r>
          </a:p>
        </p:txBody>
      </p:sp>
      <p:sp>
        <p:nvSpPr>
          <p:cNvPr id="2482" name="Link in the description:"/>
          <p:cNvSpPr txBox="1"/>
          <p:nvPr/>
        </p:nvSpPr>
        <p:spPr>
          <a:xfrm>
            <a:off x="935588" y="5604652"/>
            <a:ext cx="11133624"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43991">
              <a:defRPr sz="4864"/>
            </a:lvl1pPr>
          </a:lstStyle>
          <a:p>
            <a:pPr/>
            <a:r>
              <a:t>Link in the description:</a:t>
            </a:r>
          </a:p>
        </p:txBody>
      </p:sp>
      <p:sp>
        <p:nvSpPr>
          <p:cNvPr id="2483" name="Arrow"/>
          <p:cNvSpPr/>
          <p:nvPr/>
        </p:nvSpPr>
        <p:spPr>
          <a:xfrm rot="5400000">
            <a:off x="5256262" y="7012650"/>
            <a:ext cx="2492276" cy="1793831"/>
          </a:xfrm>
          <a:prstGeom prst="rightArrow">
            <a:avLst>
              <a:gd name="adj1" fmla="val 32000"/>
              <a:gd name="adj2" fmla="val 50985"/>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Negative Cycles"/>
          <p:cNvSpPr txBox="1"/>
          <p:nvPr>
            <p:ph type="title"/>
          </p:nvPr>
        </p:nvSpPr>
        <p:spPr>
          <a:xfrm>
            <a:off x="952500" y="-8282"/>
            <a:ext cx="11099800" cy="1327396"/>
          </a:xfrm>
          <a:prstGeom prst="rect">
            <a:avLst/>
          </a:prstGeom>
        </p:spPr>
        <p:txBody>
          <a:bodyPr/>
          <a:lstStyle>
            <a:lvl1pPr>
              <a:defRPr b="1"/>
            </a:lvl1pPr>
          </a:lstStyle>
          <a:p>
            <a:pPr/>
            <a:r>
              <a:t>Negative Cycles</a:t>
            </a:r>
          </a:p>
        </p:txBody>
      </p:sp>
      <p:sp>
        <p:nvSpPr>
          <p:cNvPr id="216" name="Negative cycles can manifest themselves in many ways…"/>
          <p:cNvSpPr txBox="1"/>
          <p:nvPr/>
        </p:nvSpPr>
        <p:spPr>
          <a:xfrm>
            <a:off x="510082" y="1314439"/>
            <a:ext cx="1198463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Negative cycles can manifest themselves in many ways…</a:t>
            </a:r>
          </a:p>
        </p:txBody>
      </p:sp>
      <p:sp>
        <p:nvSpPr>
          <p:cNvPr id="217" name="0"/>
          <p:cNvSpPr/>
          <p:nvPr/>
        </p:nvSpPr>
        <p:spPr>
          <a:xfrm>
            <a:off x="2179063" y="4908816"/>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218" name="1"/>
          <p:cNvSpPr/>
          <p:nvPr/>
        </p:nvSpPr>
        <p:spPr>
          <a:xfrm>
            <a:off x="4125643" y="4908816"/>
            <a:ext cx="843537" cy="84353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219" name="2"/>
          <p:cNvSpPr/>
          <p:nvPr/>
        </p:nvSpPr>
        <p:spPr>
          <a:xfrm>
            <a:off x="6268933" y="4908816"/>
            <a:ext cx="843537" cy="84353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220" name="3"/>
          <p:cNvSpPr/>
          <p:nvPr/>
        </p:nvSpPr>
        <p:spPr>
          <a:xfrm>
            <a:off x="7936838" y="3626052"/>
            <a:ext cx="843537" cy="84353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221" name="4"/>
          <p:cNvSpPr/>
          <p:nvPr/>
        </p:nvSpPr>
        <p:spPr>
          <a:xfrm>
            <a:off x="7936838" y="6277514"/>
            <a:ext cx="843537" cy="84353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222" name="5"/>
          <p:cNvSpPr/>
          <p:nvPr/>
        </p:nvSpPr>
        <p:spPr>
          <a:xfrm>
            <a:off x="9543313" y="4908816"/>
            <a:ext cx="843537" cy="843537"/>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223" name="Line"/>
          <p:cNvSpPr/>
          <p:nvPr/>
        </p:nvSpPr>
        <p:spPr>
          <a:xfrm>
            <a:off x="3080657" y="5347873"/>
            <a:ext cx="941060" cy="2363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4" name="Line"/>
          <p:cNvSpPr/>
          <p:nvPr/>
        </p:nvSpPr>
        <p:spPr>
          <a:xfrm>
            <a:off x="5148845" y="5347874"/>
            <a:ext cx="941060" cy="236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5" name="Line"/>
          <p:cNvSpPr/>
          <p:nvPr/>
        </p:nvSpPr>
        <p:spPr>
          <a:xfrm flipV="1">
            <a:off x="7160994" y="4299472"/>
            <a:ext cx="775790" cy="7328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6" name="Line"/>
          <p:cNvSpPr/>
          <p:nvPr/>
        </p:nvSpPr>
        <p:spPr>
          <a:xfrm flipV="1">
            <a:off x="8845292" y="5687935"/>
            <a:ext cx="747166" cy="73357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7" name="Line"/>
          <p:cNvSpPr/>
          <p:nvPr/>
        </p:nvSpPr>
        <p:spPr>
          <a:xfrm>
            <a:off x="7104913" y="5686365"/>
            <a:ext cx="887208" cy="77397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8" name="Line"/>
          <p:cNvSpPr/>
          <p:nvPr/>
        </p:nvSpPr>
        <p:spPr>
          <a:xfrm>
            <a:off x="8741890" y="4362555"/>
            <a:ext cx="786995" cy="66748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3" name="Connection Line"/>
          <p:cNvSpPr/>
          <p:nvPr/>
        </p:nvSpPr>
        <p:spPr>
          <a:xfrm>
            <a:off x="4333620" y="4368826"/>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16942" y="0"/>
                </a:moveTo>
                <a:cubicBezTo>
                  <a:pt x="-920" y="399"/>
                  <a:pt x="-4658" y="7599"/>
                  <a:pt x="5727" y="21600"/>
                </a:cubicBezTo>
              </a:path>
            </a:pathLst>
          </a:custGeom>
          <a:ln w="50800">
            <a:solidFill>
              <a:srgbClr val="FFFFFF"/>
            </a:solidFill>
            <a:miter lim="400000"/>
          </a:ln>
        </p:spPr>
        <p:txBody>
          <a:bodyPr/>
          <a:lstStyle/>
          <a:p>
            <a:pPr/>
          </a:p>
        </p:txBody>
      </p:sp>
      <p:sp>
        <p:nvSpPr>
          <p:cNvPr id="254" name="Connection Line"/>
          <p:cNvSpPr/>
          <p:nvPr/>
        </p:nvSpPr>
        <p:spPr>
          <a:xfrm>
            <a:off x="4536820" y="4368826"/>
            <a:ext cx="241147" cy="469484"/>
          </a:xfrm>
          <a:custGeom>
            <a:avLst/>
            <a:gdLst/>
            <a:ahLst/>
            <a:cxnLst>
              <a:cxn ang="0">
                <a:pos x="wd2" y="hd2"/>
              </a:cxn>
              <a:cxn ang="5400000">
                <a:pos x="wd2" y="hd2"/>
              </a:cxn>
              <a:cxn ang="10800000">
                <a:pos x="wd2" y="hd2"/>
              </a:cxn>
              <a:cxn ang="16200000">
                <a:pos x="wd2" y="hd2"/>
              </a:cxn>
            </a:cxnLst>
            <a:rect l="0" t="0" r="r" b="b"/>
            <a:pathLst>
              <a:path w="16942" h="21600" fill="norm" stroke="1" extrusionOk="0">
                <a:moveTo>
                  <a:pt x="0" y="0"/>
                </a:moveTo>
                <a:cubicBezTo>
                  <a:pt x="17862" y="399"/>
                  <a:pt x="21600" y="7599"/>
                  <a:pt x="11215" y="21600"/>
                </a:cubicBezTo>
              </a:path>
            </a:pathLst>
          </a:custGeom>
          <a:ln w="50800">
            <a:solidFill>
              <a:srgbClr val="FFFFFF"/>
            </a:solidFill>
            <a:miter lim="400000"/>
          </a:ln>
        </p:spPr>
        <p:txBody>
          <a:bodyPr/>
          <a:lstStyle/>
          <a:p>
            <a:pPr/>
          </a:p>
        </p:txBody>
      </p:sp>
      <p:sp>
        <p:nvSpPr>
          <p:cNvPr id="231" name="Line"/>
          <p:cNvSpPr/>
          <p:nvPr/>
        </p:nvSpPr>
        <p:spPr>
          <a:xfrm flipH="1">
            <a:off x="4680130" y="458265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2" name="4"/>
          <p:cNvSpPr txBox="1"/>
          <p:nvPr/>
        </p:nvSpPr>
        <p:spPr>
          <a:xfrm>
            <a:off x="3274989" y="46967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33" name="3"/>
          <p:cNvSpPr txBox="1"/>
          <p:nvPr/>
        </p:nvSpPr>
        <p:spPr>
          <a:xfrm>
            <a:off x="5357496" y="469679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34" name="1"/>
          <p:cNvSpPr txBox="1"/>
          <p:nvPr/>
        </p:nvSpPr>
        <p:spPr>
          <a:xfrm>
            <a:off x="7074263" y="595731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35" name="2"/>
          <p:cNvSpPr txBox="1"/>
          <p:nvPr/>
        </p:nvSpPr>
        <p:spPr>
          <a:xfrm>
            <a:off x="9253390" y="595731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236" name="3"/>
          <p:cNvSpPr txBox="1"/>
          <p:nvPr/>
        </p:nvSpPr>
        <p:spPr>
          <a:xfrm>
            <a:off x="7019856" y="419917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37" name="-2"/>
          <p:cNvSpPr txBox="1"/>
          <p:nvPr/>
        </p:nvSpPr>
        <p:spPr>
          <a:xfrm>
            <a:off x="8877569" y="4081549"/>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238" name="6"/>
          <p:cNvSpPr/>
          <p:nvPr/>
        </p:nvSpPr>
        <p:spPr>
          <a:xfrm>
            <a:off x="4123203" y="6329775"/>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239" name="Line"/>
          <p:cNvSpPr/>
          <p:nvPr/>
        </p:nvSpPr>
        <p:spPr>
          <a:xfrm>
            <a:off x="3029686" y="5704658"/>
            <a:ext cx="1057815" cy="8233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0" name="Line"/>
          <p:cNvSpPr/>
          <p:nvPr/>
        </p:nvSpPr>
        <p:spPr>
          <a:xfrm>
            <a:off x="5120842" y="6699282"/>
            <a:ext cx="26977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1" name="2"/>
          <p:cNvSpPr txBox="1"/>
          <p:nvPr/>
        </p:nvSpPr>
        <p:spPr>
          <a:xfrm>
            <a:off x="3061885" y="5959021"/>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242" name="2"/>
          <p:cNvSpPr txBox="1"/>
          <p:nvPr/>
        </p:nvSpPr>
        <p:spPr>
          <a:xfrm>
            <a:off x="6041198" y="664336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243" name="-1"/>
          <p:cNvSpPr txBox="1"/>
          <p:nvPr/>
        </p:nvSpPr>
        <p:spPr>
          <a:xfrm>
            <a:off x="4231524" y="3709093"/>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44" name="Line"/>
          <p:cNvSpPr/>
          <p:nvPr/>
        </p:nvSpPr>
        <p:spPr>
          <a:xfrm flipV="1">
            <a:off x="1385647" y="5367361"/>
            <a:ext cx="664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 name="Line"/>
          <p:cNvSpPr/>
          <p:nvPr/>
        </p:nvSpPr>
        <p:spPr>
          <a:xfrm flipV="1">
            <a:off x="1392913" y="4204204"/>
            <a:ext cx="1" cy="118871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6" name="Starting…"/>
          <p:cNvSpPr txBox="1"/>
          <p:nvPr/>
        </p:nvSpPr>
        <p:spPr>
          <a:xfrm>
            <a:off x="-40525" y="3015321"/>
            <a:ext cx="286687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Starting </a:t>
            </a:r>
          </a:p>
          <a:p>
            <a:pPr/>
            <a:r>
              <a:t>node</a:t>
            </a:r>
          </a:p>
        </p:txBody>
      </p:sp>
      <p:sp>
        <p:nvSpPr>
          <p:cNvPr id="247"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48"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249" name="Circle"/>
          <p:cNvSpPr/>
          <p:nvPr/>
        </p:nvSpPr>
        <p:spPr>
          <a:xfrm>
            <a:off x="4285004" y="8653681"/>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50"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251" name="Circle"/>
          <p:cNvSpPr/>
          <p:nvPr/>
        </p:nvSpPr>
        <p:spPr>
          <a:xfrm>
            <a:off x="8786959" y="8669049"/>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52"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Negative Cycles"/>
          <p:cNvSpPr txBox="1"/>
          <p:nvPr>
            <p:ph type="title"/>
          </p:nvPr>
        </p:nvSpPr>
        <p:spPr>
          <a:xfrm>
            <a:off x="952500" y="-8282"/>
            <a:ext cx="11099800" cy="1327396"/>
          </a:xfrm>
          <a:prstGeom prst="rect">
            <a:avLst/>
          </a:prstGeom>
        </p:spPr>
        <p:txBody>
          <a:bodyPr/>
          <a:lstStyle>
            <a:lvl1pPr>
              <a:defRPr b="1"/>
            </a:lvl1pPr>
          </a:lstStyle>
          <a:p>
            <a:pPr/>
            <a:r>
              <a:t>Negative Cycles</a:t>
            </a:r>
          </a:p>
        </p:txBody>
      </p:sp>
      <p:sp>
        <p:nvSpPr>
          <p:cNvPr id="257" name="Negative cycles can manifest themselves in many ways…"/>
          <p:cNvSpPr txBox="1"/>
          <p:nvPr/>
        </p:nvSpPr>
        <p:spPr>
          <a:xfrm>
            <a:off x="510082" y="1314439"/>
            <a:ext cx="1198463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Negative cycles can manifest themselves in many ways…</a:t>
            </a:r>
          </a:p>
        </p:txBody>
      </p:sp>
      <p:sp>
        <p:nvSpPr>
          <p:cNvPr id="258" name="0"/>
          <p:cNvSpPr/>
          <p:nvPr/>
        </p:nvSpPr>
        <p:spPr>
          <a:xfrm>
            <a:off x="2179063" y="4908816"/>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259" name="Line"/>
          <p:cNvSpPr/>
          <p:nvPr/>
        </p:nvSpPr>
        <p:spPr>
          <a:xfrm flipV="1">
            <a:off x="1385647" y="5367361"/>
            <a:ext cx="664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0" name="Line"/>
          <p:cNvSpPr/>
          <p:nvPr/>
        </p:nvSpPr>
        <p:spPr>
          <a:xfrm flipV="1">
            <a:off x="1392913" y="4204204"/>
            <a:ext cx="1" cy="118871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1" name="2"/>
          <p:cNvSpPr/>
          <p:nvPr/>
        </p:nvSpPr>
        <p:spPr>
          <a:xfrm>
            <a:off x="4160263" y="6267716"/>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262" name="1"/>
          <p:cNvSpPr/>
          <p:nvPr/>
        </p:nvSpPr>
        <p:spPr>
          <a:xfrm>
            <a:off x="4160263" y="3520653"/>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263" name="3"/>
          <p:cNvSpPr/>
          <p:nvPr/>
        </p:nvSpPr>
        <p:spPr>
          <a:xfrm>
            <a:off x="6080631" y="4908816"/>
            <a:ext cx="843538"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264" name="Line"/>
          <p:cNvSpPr/>
          <p:nvPr/>
        </p:nvSpPr>
        <p:spPr>
          <a:xfrm flipV="1">
            <a:off x="3023947" y="4208076"/>
            <a:ext cx="1155070" cy="8163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5" name="Starting…"/>
          <p:cNvSpPr txBox="1"/>
          <p:nvPr/>
        </p:nvSpPr>
        <p:spPr>
          <a:xfrm>
            <a:off x="-40525" y="3015321"/>
            <a:ext cx="286687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Starting </a:t>
            </a:r>
          </a:p>
          <a:p>
            <a:pPr/>
            <a:r>
              <a:t>node</a:t>
            </a:r>
          </a:p>
        </p:txBody>
      </p:sp>
      <p:sp>
        <p:nvSpPr>
          <p:cNvPr id="266" name="Line"/>
          <p:cNvSpPr/>
          <p:nvPr/>
        </p:nvSpPr>
        <p:spPr>
          <a:xfrm>
            <a:off x="4992447" y="4198961"/>
            <a:ext cx="1172284" cy="80157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 name="Line"/>
          <p:cNvSpPr/>
          <p:nvPr/>
        </p:nvSpPr>
        <p:spPr>
          <a:xfrm flipH="1">
            <a:off x="5047725" y="5643139"/>
            <a:ext cx="1040892" cy="7767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8" name="Line"/>
          <p:cNvSpPr/>
          <p:nvPr/>
        </p:nvSpPr>
        <p:spPr>
          <a:xfrm flipV="1">
            <a:off x="4582032" y="4494074"/>
            <a:ext cx="1" cy="16437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9" name="Line"/>
          <p:cNvSpPr/>
          <p:nvPr/>
        </p:nvSpPr>
        <p:spPr>
          <a:xfrm>
            <a:off x="2985848" y="5608661"/>
            <a:ext cx="1132844" cy="8187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0" name="4"/>
          <p:cNvSpPr/>
          <p:nvPr/>
        </p:nvSpPr>
        <p:spPr>
          <a:xfrm>
            <a:off x="7891801" y="3520653"/>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271" name="5"/>
          <p:cNvSpPr/>
          <p:nvPr/>
        </p:nvSpPr>
        <p:spPr>
          <a:xfrm>
            <a:off x="7891801" y="6267716"/>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272" name="Line"/>
          <p:cNvSpPr/>
          <p:nvPr/>
        </p:nvSpPr>
        <p:spPr>
          <a:xfrm flipV="1">
            <a:off x="6897447" y="4283879"/>
            <a:ext cx="1035263" cy="75328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3" name="Line"/>
          <p:cNvSpPr/>
          <p:nvPr/>
        </p:nvSpPr>
        <p:spPr>
          <a:xfrm>
            <a:off x="8303132" y="4474131"/>
            <a:ext cx="1" cy="164375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4" name="3"/>
          <p:cNvSpPr/>
          <p:nvPr/>
        </p:nvSpPr>
        <p:spPr>
          <a:xfrm>
            <a:off x="10131855" y="4874242"/>
            <a:ext cx="843538"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275" name="Line"/>
          <p:cNvSpPr/>
          <p:nvPr/>
        </p:nvSpPr>
        <p:spPr>
          <a:xfrm flipV="1">
            <a:off x="8803836" y="5570970"/>
            <a:ext cx="1324585" cy="8991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 name="Line"/>
          <p:cNvSpPr/>
          <p:nvPr/>
        </p:nvSpPr>
        <p:spPr>
          <a:xfrm>
            <a:off x="8740337" y="4158703"/>
            <a:ext cx="1355143" cy="8618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7" name="1"/>
          <p:cNvSpPr txBox="1"/>
          <p:nvPr/>
        </p:nvSpPr>
        <p:spPr>
          <a:xfrm>
            <a:off x="3209074" y="42354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278" name="1"/>
          <p:cNvSpPr txBox="1"/>
          <p:nvPr/>
        </p:nvSpPr>
        <p:spPr>
          <a:xfrm>
            <a:off x="3158274" y="58356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279" name="1"/>
          <p:cNvSpPr txBox="1"/>
          <p:nvPr/>
        </p:nvSpPr>
        <p:spPr>
          <a:xfrm>
            <a:off x="4250474" y="50228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280" name="4"/>
          <p:cNvSpPr txBox="1"/>
          <p:nvPr/>
        </p:nvSpPr>
        <p:spPr>
          <a:xfrm>
            <a:off x="5329974" y="40322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4</a:t>
            </a:r>
          </a:p>
        </p:txBody>
      </p:sp>
      <p:sp>
        <p:nvSpPr>
          <p:cNvPr id="281" name="-6"/>
          <p:cNvSpPr txBox="1"/>
          <p:nvPr/>
        </p:nvSpPr>
        <p:spPr>
          <a:xfrm>
            <a:off x="5558183" y="5810249"/>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a:t>
            </a:r>
          </a:p>
        </p:txBody>
      </p:sp>
      <p:sp>
        <p:nvSpPr>
          <p:cNvPr id="282" name="1"/>
          <p:cNvSpPr txBox="1"/>
          <p:nvPr/>
        </p:nvSpPr>
        <p:spPr>
          <a:xfrm>
            <a:off x="8289074" y="48704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283" name="1"/>
          <p:cNvSpPr txBox="1"/>
          <p:nvPr/>
        </p:nvSpPr>
        <p:spPr>
          <a:xfrm>
            <a:off x="7082574" y="42100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284" name="1"/>
          <p:cNvSpPr txBox="1"/>
          <p:nvPr/>
        </p:nvSpPr>
        <p:spPr>
          <a:xfrm>
            <a:off x="9152674" y="40449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285" name="1"/>
          <p:cNvSpPr txBox="1"/>
          <p:nvPr/>
        </p:nvSpPr>
        <p:spPr>
          <a:xfrm>
            <a:off x="9406674" y="59118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286" name="Line"/>
          <p:cNvSpPr/>
          <p:nvPr/>
        </p:nvSpPr>
        <p:spPr>
          <a:xfrm>
            <a:off x="6872047" y="5659461"/>
            <a:ext cx="1024101" cy="75990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7" name="1"/>
          <p:cNvSpPr txBox="1"/>
          <p:nvPr/>
        </p:nvSpPr>
        <p:spPr>
          <a:xfrm>
            <a:off x="6980974" y="58229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288"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89"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290" name="Circle"/>
          <p:cNvSpPr/>
          <p:nvPr/>
        </p:nvSpPr>
        <p:spPr>
          <a:xfrm>
            <a:off x="4285004" y="8653681"/>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91"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292" name="Circle"/>
          <p:cNvSpPr/>
          <p:nvPr/>
        </p:nvSpPr>
        <p:spPr>
          <a:xfrm>
            <a:off x="8786959" y="8669049"/>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93"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Negative Cycles"/>
          <p:cNvSpPr txBox="1"/>
          <p:nvPr>
            <p:ph type="title"/>
          </p:nvPr>
        </p:nvSpPr>
        <p:spPr>
          <a:xfrm>
            <a:off x="952500" y="-8282"/>
            <a:ext cx="11099800" cy="1327396"/>
          </a:xfrm>
          <a:prstGeom prst="rect">
            <a:avLst/>
          </a:prstGeom>
        </p:spPr>
        <p:txBody>
          <a:bodyPr/>
          <a:lstStyle>
            <a:lvl1pPr>
              <a:defRPr b="1"/>
            </a:lvl1pPr>
          </a:lstStyle>
          <a:p>
            <a:pPr/>
            <a:r>
              <a:t>Negative Cycles</a:t>
            </a:r>
          </a:p>
        </p:txBody>
      </p:sp>
      <p:sp>
        <p:nvSpPr>
          <p:cNvPr id="296" name="Negative cycles can manifest themselves in many ways…"/>
          <p:cNvSpPr txBox="1"/>
          <p:nvPr/>
        </p:nvSpPr>
        <p:spPr>
          <a:xfrm>
            <a:off x="510082" y="1314439"/>
            <a:ext cx="1198463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Negative cycles can manifest themselves in many ways…</a:t>
            </a:r>
          </a:p>
        </p:txBody>
      </p:sp>
      <p:sp>
        <p:nvSpPr>
          <p:cNvPr id="297" name="0"/>
          <p:cNvSpPr/>
          <p:nvPr/>
        </p:nvSpPr>
        <p:spPr>
          <a:xfrm>
            <a:off x="2179063" y="4908816"/>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298" name="Line"/>
          <p:cNvSpPr/>
          <p:nvPr/>
        </p:nvSpPr>
        <p:spPr>
          <a:xfrm flipV="1">
            <a:off x="1385647" y="5367361"/>
            <a:ext cx="664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9" name="Line"/>
          <p:cNvSpPr/>
          <p:nvPr/>
        </p:nvSpPr>
        <p:spPr>
          <a:xfrm flipV="1">
            <a:off x="1392913" y="4204204"/>
            <a:ext cx="1" cy="118871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 name="2"/>
          <p:cNvSpPr/>
          <p:nvPr/>
        </p:nvSpPr>
        <p:spPr>
          <a:xfrm>
            <a:off x="4160263" y="6267716"/>
            <a:ext cx="843537" cy="84353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01" name="1"/>
          <p:cNvSpPr/>
          <p:nvPr/>
        </p:nvSpPr>
        <p:spPr>
          <a:xfrm>
            <a:off x="4160263" y="3520653"/>
            <a:ext cx="843537" cy="84353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02" name="3"/>
          <p:cNvSpPr/>
          <p:nvPr/>
        </p:nvSpPr>
        <p:spPr>
          <a:xfrm>
            <a:off x="6080631" y="4908816"/>
            <a:ext cx="843538" cy="843537"/>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03" name="Line"/>
          <p:cNvSpPr/>
          <p:nvPr/>
        </p:nvSpPr>
        <p:spPr>
          <a:xfrm flipV="1">
            <a:off x="3023947" y="4208076"/>
            <a:ext cx="1155070" cy="8163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4" name="Starting…"/>
          <p:cNvSpPr txBox="1"/>
          <p:nvPr/>
        </p:nvSpPr>
        <p:spPr>
          <a:xfrm>
            <a:off x="-40525" y="3015321"/>
            <a:ext cx="2866877"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Starting </a:t>
            </a:r>
          </a:p>
          <a:p>
            <a:pPr/>
            <a:r>
              <a:t>node</a:t>
            </a:r>
          </a:p>
        </p:txBody>
      </p:sp>
      <p:sp>
        <p:nvSpPr>
          <p:cNvPr id="305" name="Line"/>
          <p:cNvSpPr/>
          <p:nvPr/>
        </p:nvSpPr>
        <p:spPr>
          <a:xfrm>
            <a:off x="4992447" y="4198961"/>
            <a:ext cx="1172284" cy="80157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6" name="Line"/>
          <p:cNvSpPr/>
          <p:nvPr/>
        </p:nvSpPr>
        <p:spPr>
          <a:xfrm flipH="1">
            <a:off x="5047725" y="5643139"/>
            <a:ext cx="1040892" cy="7767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7" name="Line"/>
          <p:cNvSpPr/>
          <p:nvPr/>
        </p:nvSpPr>
        <p:spPr>
          <a:xfrm flipV="1">
            <a:off x="4582032" y="4494074"/>
            <a:ext cx="1" cy="16437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8" name="Line"/>
          <p:cNvSpPr/>
          <p:nvPr/>
        </p:nvSpPr>
        <p:spPr>
          <a:xfrm>
            <a:off x="2985848" y="5608661"/>
            <a:ext cx="1132844" cy="8187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 name="4"/>
          <p:cNvSpPr/>
          <p:nvPr/>
        </p:nvSpPr>
        <p:spPr>
          <a:xfrm>
            <a:off x="7891801" y="3520653"/>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310" name="5"/>
          <p:cNvSpPr/>
          <p:nvPr/>
        </p:nvSpPr>
        <p:spPr>
          <a:xfrm>
            <a:off x="7891801" y="6267716"/>
            <a:ext cx="843537"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311" name="Line"/>
          <p:cNvSpPr/>
          <p:nvPr/>
        </p:nvSpPr>
        <p:spPr>
          <a:xfrm flipV="1">
            <a:off x="6897447" y="4283879"/>
            <a:ext cx="1035263" cy="75328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2" name="Line"/>
          <p:cNvSpPr/>
          <p:nvPr/>
        </p:nvSpPr>
        <p:spPr>
          <a:xfrm>
            <a:off x="8303132" y="4474131"/>
            <a:ext cx="1" cy="164375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3" name="3"/>
          <p:cNvSpPr/>
          <p:nvPr/>
        </p:nvSpPr>
        <p:spPr>
          <a:xfrm>
            <a:off x="10131855" y="4874242"/>
            <a:ext cx="843538" cy="84353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14" name="Line"/>
          <p:cNvSpPr/>
          <p:nvPr/>
        </p:nvSpPr>
        <p:spPr>
          <a:xfrm flipV="1">
            <a:off x="8803836" y="5570970"/>
            <a:ext cx="1324585" cy="8991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5" name="Line"/>
          <p:cNvSpPr/>
          <p:nvPr/>
        </p:nvSpPr>
        <p:spPr>
          <a:xfrm>
            <a:off x="8740337" y="4158703"/>
            <a:ext cx="1355143" cy="8618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 name="1"/>
          <p:cNvSpPr txBox="1"/>
          <p:nvPr/>
        </p:nvSpPr>
        <p:spPr>
          <a:xfrm>
            <a:off x="3209074" y="42354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17" name="1"/>
          <p:cNvSpPr txBox="1"/>
          <p:nvPr/>
        </p:nvSpPr>
        <p:spPr>
          <a:xfrm>
            <a:off x="3158274" y="58356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18" name="1"/>
          <p:cNvSpPr txBox="1"/>
          <p:nvPr/>
        </p:nvSpPr>
        <p:spPr>
          <a:xfrm>
            <a:off x="4250474" y="50228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19" name="4"/>
          <p:cNvSpPr txBox="1"/>
          <p:nvPr/>
        </p:nvSpPr>
        <p:spPr>
          <a:xfrm>
            <a:off x="5329974" y="40322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4</a:t>
            </a:r>
          </a:p>
        </p:txBody>
      </p:sp>
      <p:sp>
        <p:nvSpPr>
          <p:cNvPr id="320" name="-6"/>
          <p:cNvSpPr txBox="1"/>
          <p:nvPr/>
        </p:nvSpPr>
        <p:spPr>
          <a:xfrm>
            <a:off x="5558183" y="5810249"/>
            <a:ext cx="57306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-6</a:t>
            </a:r>
          </a:p>
        </p:txBody>
      </p:sp>
      <p:sp>
        <p:nvSpPr>
          <p:cNvPr id="321" name="1"/>
          <p:cNvSpPr txBox="1"/>
          <p:nvPr/>
        </p:nvSpPr>
        <p:spPr>
          <a:xfrm>
            <a:off x="8289074" y="48704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22" name="1"/>
          <p:cNvSpPr txBox="1"/>
          <p:nvPr/>
        </p:nvSpPr>
        <p:spPr>
          <a:xfrm>
            <a:off x="7082574" y="42100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23" name="1"/>
          <p:cNvSpPr txBox="1"/>
          <p:nvPr/>
        </p:nvSpPr>
        <p:spPr>
          <a:xfrm>
            <a:off x="9152674" y="40449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24" name="1"/>
          <p:cNvSpPr txBox="1"/>
          <p:nvPr/>
        </p:nvSpPr>
        <p:spPr>
          <a:xfrm>
            <a:off x="9406674" y="59118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25" name="Line"/>
          <p:cNvSpPr/>
          <p:nvPr/>
        </p:nvSpPr>
        <p:spPr>
          <a:xfrm>
            <a:off x="6872047" y="5659461"/>
            <a:ext cx="1024101" cy="75990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6" name="1"/>
          <p:cNvSpPr txBox="1"/>
          <p:nvPr/>
        </p:nvSpPr>
        <p:spPr>
          <a:xfrm>
            <a:off x="6980974" y="5822949"/>
            <a:ext cx="343683"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a:t>
            </a:r>
          </a:p>
        </p:txBody>
      </p:sp>
      <p:sp>
        <p:nvSpPr>
          <p:cNvPr id="327" name="Circle"/>
          <p:cNvSpPr/>
          <p:nvPr/>
        </p:nvSpPr>
        <p:spPr>
          <a:xfrm>
            <a:off x="430829" y="8669049"/>
            <a:ext cx="843538" cy="843537"/>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28" name="Unaffected…"/>
          <p:cNvSpPr txBox="1"/>
          <p:nvPr/>
        </p:nvSpPr>
        <p:spPr>
          <a:xfrm>
            <a:off x="1397987" y="8684417"/>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Unaffected </a:t>
            </a:r>
          </a:p>
          <a:p>
            <a:pPr>
              <a:defRPr b="1" sz="2400"/>
            </a:pPr>
            <a:r>
              <a:t>node</a:t>
            </a:r>
          </a:p>
        </p:txBody>
      </p:sp>
      <p:sp>
        <p:nvSpPr>
          <p:cNvPr id="329" name="Circle"/>
          <p:cNvSpPr/>
          <p:nvPr/>
        </p:nvSpPr>
        <p:spPr>
          <a:xfrm>
            <a:off x="4285004" y="8653681"/>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30" name="Directly in…"/>
          <p:cNvSpPr txBox="1"/>
          <p:nvPr/>
        </p:nvSpPr>
        <p:spPr>
          <a:xfrm>
            <a:off x="5279940"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Directly in</a:t>
            </a:r>
          </a:p>
          <a:p>
            <a:pPr>
              <a:defRPr b="1" sz="2400"/>
            </a:pPr>
            <a:r>
              <a:t>negative cycle</a:t>
            </a:r>
          </a:p>
        </p:txBody>
      </p:sp>
      <p:sp>
        <p:nvSpPr>
          <p:cNvPr id="331" name="Circle"/>
          <p:cNvSpPr/>
          <p:nvPr/>
        </p:nvSpPr>
        <p:spPr>
          <a:xfrm>
            <a:off x="8786959" y="8669049"/>
            <a:ext cx="843537" cy="843537"/>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32" name="Reachable by…"/>
          <p:cNvSpPr txBox="1"/>
          <p:nvPr/>
        </p:nvSpPr>
        <p:spPr>
          <a:xfrm>
            <a:off x="9825273" y="8684417"/>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400"/>
            </a:pPr>
            <a:r>
              <a:t>Reachable by</a:t>
            </a:r>
          </a:p>
          <a:p>
            <a:pPr>
              <a:defRPr b="1" sz="2400"/>
            </a:pPr>
            <a:r>
              <a:t>negative cycle</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normAutofit fontScale="100000" lnSpcReduction="0"/>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normAutofit fontScale="100000" lnSpcReduction="0"/>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