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sldImg"/>
          </p:nvPr>
        </p:nvSpPr>
        <p:spPr>
          <a:xfrm>
            <a:off x="1143000" y="685800"/>
            <a:ext cx="4572000" cy="3429000"/>
          </a:xfrm>
          <a:prstGeom prst="rect">
            <a:avLst/>
          </a:prstGeom>
        </p:spPr>
        <p:txBody>
          <a:bodyPr/>
          <a:lstStyle/>
          <a:p>
            <a:pPr/>
          </a:p>
        </p:txBody>
      </p:sp>
      <p:sp>
        <p:nvSpPr>
          <p:cNvPr id="150" name="Shape 1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Following off the last video try and think of how you would represent each of the graphs in the upcoming problems. Ask yourself:</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lvl1pPr>
              <a:defRPr>
                <a:latin typeface="Menlo"/>
                <a:ea typeface="Menlo"/>
                <a:cs typeface="Menlo"/>
                <a:sym typeface="Menlo"/>
              </a:defRPr>
            </a:lvl1pPr>
          </a:lstStyle>
          <a:p>
            <a:pPr/>
            <a:r>
              <a:t>Title Text</a:t>
            </a:r>
          </a:p>
        </p:txBody>
      </p:sp>
      <p:sp>
        <p:nvSpPr>
          <p:cNvPr id="118" name="Body Level One…"/>
          <p:cNvSpPr txBox="1"/>
          <p:nvPr>
            <p:ph type="body" idx="1"/>
          </p:nvPr>
        </p:nvSpPr>
        <p:spPr>
          <a:prstGeom prst="rect">
            <a:avLst/>
          </a:prstGeom>
        </p:spPr>
        <p:txBody>
          <a:bodyPr/>
          <a:lstStyle>
            <a:lvl1pPr>
              <a:buClrTx/>
              <a:buSzPct val="75000"/>
              <a:defRPr sz="3800">
                <a:latin typeface="Menlo"/>
                <a:ea typeface="Menlo"/>
                <a:cs typeface="Menlo"/>
                <a:sym typeface="Menlo"/>
              </a:defRPr>
            </a:lvl1pPr>
            <a:lvl2pPr>
              <a:buClrTx/>
              <a:buSzPct val="75000"/>
              <a:defRPr sz="3800">
                <a:latin typeface="Menlo"/>
                <a:ea typeface="Menlo"/>
                <a:cs typeface="Menlo"/>
                <a:sym typeface="Menlo"/>
              </a:defRPr>
            </a:lvl2pPr>
            <a:lvl3pPr>
              <a:buClrTx/>
              <a:buSzPct val="75000"/>
              <a:defRPr sz="3800">
                <a:latin typeface="Menlo"/>
                <a:ea typeface="Menlo"/>
                <a:cs typeface="Menlo"/>
                <a:sym typeface="Menlo"/>
              </a:defRPr>
            </a:lvl3pPr>
            <a:lvl4pPr>
              <a:buClrTx/>
              <a:buSzPct val="75000"/>
              <a:defRPr sz="3800">
                <a:latin typeface="Menlo"/>
                <a:ea typeface="Menlo"/>
                <a:cs typeface="Menlo"/>
                <a:sym typeface="Menlo"/>
              </a:defRPr>
            </a:lvl4pPr>
            <a:lvl5pPr>
              <a:buClrTx/>
              <a:buSzPct val="75000"/>
              <a:defRPr sz="3800">
                <a:latin typeface="Menlo"/>
                <a:ea typeface="Menlo"/>
                <a:cs typeface="Menlo"/>
                <a:sym typeface="Menlo"/>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311798" y="925830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26" name="Title Text"/>
          <p:cNvSpPr txBox="1"/>
          <p:nvPr>
            <p:ph type="title"/>
          </p:nvPr>
        </p:nvSpPr>
        <p:spPr>
          <a:xfrm>
            <a:off x="952500" y="165100"/>
            <a:ext cx="11099800" cy="1259235"/>
          </a:xfrm>
          <a:prstGeom prst="rect">
            <a:avLst/>
          </a:prstGeom>
        </p:spPr>
        <p:txBody>
          <a:bodyPr/>
          <a:lstStyle>
            <a:lvl1pPr>
              <a:defRPr b="1">
                <a:latin typeface="Menlo"/>
                <a:ea typeface="Menlo"/>
                <a:cs typeface="Menlo"/>
                <a:sym typeface="Menlo"/>
              </a:defRPr>
            </a:lvl1pPr>
          </a:lstStyle>
          <a:p>
            <a:pPr/>
            <a:r>
              <a:t>Title Text</a:t>
            </a:r>
          </a:p>
        </p:txBody>
      </p:sp>
      <p:sp>
        <p:nvSpPr>
          <p:cNvPr id="127" name="Slide Number"/>
          <p:cNvSpPr txBox="1"/>
          <p:nvPr>
            <p:ph type="sldNum" sz="quarter" idx="2"/>
          </p:nvPr>
        </p:nvSpPr>
        <p:spPr>
          <a:xfrm>
            <a:off x="6311798" y="925830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34" name="Title Text"/>
          <p:cNvSpPr txBox="1"/>
          <p:nvPr>
            <p:ph type="title"/>
          </p:nvPr>
        </p:nvSpPr>
        <p:spPr>
          <a:prstGeom prst="rect">
            <a:avLst/>
          </a:prstGeom>
        </p:spPr>
        <p:txBody>
          <a:bodyPr/>
          <a:lstStyle>
            <a:lvl1pPr>
              <a:defRPr>
                <a:latin typeface="Menlo"/>
                <a:ea typeface="Menlo"/>
                <a:cs typeface="Menlo"/>
                <a:sym typeface="Menlo"/>
              </a:defRPr>
            </a:lvl1pPr>
          </a:lstStyle>
          <a:p>
            <a:pPr/>
            <a:r>
              <a:t>Title Text</a:t>
            </a:r>
          </a:p>
        </p:txBody>
      </p:sp>
      <p:sp>
        <p:nvSpPr>
          <p:cNvPr id="135" name="Slide Number"/>
          <p:cNvSpPr txBox="1"/>
          <p:nvPr>
            <p:ph type="sldNum" sz="quarter" idx="2"/>
          </p:nvPr>
        </p:nvSpPr>
        <p:spPr>
          <a:xfrm>
            <a:off x="6311798" y="925830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42" name="Title Text"/>
          <p:cNvSpPr txBox="1"/>
          <p:nvPr>
            <p:ph type="title"/>
          </p:nvPr>
        </p:nvSpPr>
        <p:spPr>
          <a:xfrm>
            <a:off x="1270000" y="3619500"/>
            <a:ext cx="10464800" cy="1685479"/>
          </a:xfrm>
          <a:prstGeom prst="rect">
            <a:avLst/>
          </a:prstGeom>
        </p:spPr>
        <p:txBody>
          <a:bodyPr/>
          <a:lstStyle>
            <a:lvl1pPr>
              <a:defRPr b="1">
                <a:latin typeface="Menlo"/>
                <a:ea typeface="Menlo"/>
                <a:cs typeface="Menlo"/>
                <a:sym typeface="Menlo"/>
              </a:defRPr>
            </a:lvl1pPr>
          </a:lstStyle>
          <a:p>
            <a:pPr/>
            <a:r>
              <a:t>Title Text</a:t>
            </a:r>
          </a:p>
        </p:txBody>
      </p:sp>
      <p:sp>
        <p:nvSpPr>
          <p:cNvPr id="143" name="Slide Number"/>
          <p:cNvSpPr txBox="1"/>
          <p:nvPr>
            <p:ph type="sldNum" sz="quarter" idx="2"/>
          </p:nvPr>
        </p:nvSpPr>
        <p:spPr>
          <a:xfrm>
            <a:off x="6311798" y="925830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 Id="rId3"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Common Graph Theory Problems"/>
          <p:cNvSpPr txBox="1"/>
          <p:nvPr>
            <p:ph type="title"/>
          </p:nvPr>
        </p:nvSpPr>
        <p:spPr>
          <a:xfrm>
            <a:off x="0" y="1840549"/>
            <a:ext cx="13004801" cy="4281104"/>
          </a:xfrm>
          <a:prstGeom prst="rect">
            <a:avLst/>
          </a:prstGeom>
        </p:spPr>
        <p:txBody>
          <a:bodyPr/>
          <a:lstStyle>
            <a:lvl1pPr defTabSz="566674">
              <a:defRPr b="1" sz="11155"/>
            </a:lvl1pPr>
          </a:lstStyle>
          <a:p>
            <a:pPr/>
            <a:r>
              <a:t>Common Graph Theory Problems</a:t>
            </a:r>
          </a:p>
        </p:txBody>
      </p:sp>
      <p:sp>
        <p:nvSpPr>
          <p:cNvPr id="153" name="William Fiset"/>
          <p:cNvSpPr txBox="1"/>
          <p:nvPr>
            <p:ph type="body" sz="quarter" idx="1"/>
          </p:nvPr>
        </p:nvSpPr>
        <p:spPr>
          <a:xfrm>
            <a:off x="1270000" y="7617664"/>
            <a:ext cx="10464800" cy="834878"/>
          </a:xfrm>
          <a:prstGeom prst="rect">
            <a:avLst/>
          </a:prstGeom>
        </p:spPr>
        <p:txBody>
          <a:bodyPr anchor="t"/>
          <a:lstStyle>
            <a:lvl1pPr marL="0" indent="0" algn="ctr">
              <a:spcBef>
                <a:spcPts val="0"/>
              </a:spcBef>
              <a:buSzTx/>
              <a:buNone/>
              <a:defRPr b="1" sz="48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82" name="Group"/>
          <p:cNvGrpSpPr/>
          <p:nvPr/>
        </p:nvGrpSpPr>
        <p:grpSpPr>
          <a:xfrm>
            <a:off x="1287085" y="3728951"/>
            <a:ext cx="10782689" cy="3496954"/>
            <a:chOff x="0" y="0"/>
            <a:chExt cx="10782688" cy="3496952"/>
          </a:xfrm>
        </p:grpSpPr>
        <p:sp>
          <p:nvSpPr>
            <p:cNvPr id="447" name="Circle"/>
            <p:cNvSpPr/>
            <p:nvPr/>
          </p:nvSpPr>
          <p:spPr>
            <a:xfrm>
              <a:off x="5127355" y="119642"/>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48" name="Circle"/>
            <p:cNvSpPr/>
            <p:nvPr/>
          </p:nvSpPr>
          <p:spPr>
            <a:xfrm>
              <a:off x="7718710" y="119642"/>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49" name="Circle"/>
            <p:cNvSpPr/>
            <p:nvPr/>
          </p:nvSpPr>
          <p:spPr>
            <a:xfrm>
              <a:off x="125087" y="119642"/>
              <a:ext cx="769656" cy="769656"/>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50" name="Circle"/>
            <p:cNvSpPr/>
            <p:nvPr/>
          </p:nvSpPr>
          <p:spPr>
            <a:xfrm>
              <a:off x="2716441" y="119642"/>
              <a:ext cx="769656" cy="769656"/>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51" name="Circle"/>
            <p:cNvSpPr/>
            <p:nvPr/>
          </p:nvSpPr>
          <p:spPr>
            <a:xfrm>
              <a:off x="5153554" y="2558689"/>
              <a:ext cx="769656" cy="769656"/>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52" name="Circle"/>
            <p:cNvSpPr/>
            <p:nvPr/>
          </p:nvSpPr>
          <p:spPr>
            <a:xfrm>
              <a:off x="7744909" y="2558689"/>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53" name="Circle"/>
            <p:cNvSpPr/>
            <p:nvPr/>
          </p:nvSpPr>
          <p:spPr>
            <a:xfrm>
              <a:off x="151286" y="2558689"/>
              <a:ext cx="769656" cy="769656"/>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54" name="Circle"/>
            <p:cNvSpPr/>
            <p:nvPr/>
          </p:nvSpPr>
          <p:spPr>
            <a:xfrm>
              <a:off x="2742640" y="2558689"/>
              <a:ext cx="769656" cy="769656"/>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55" name="Line"/>
            <p:cNvSpPr/>
            <p:nvPr/>
          </p:nvSpPr>
          <p:spPr>
            <a:xfrm flipV="1">
              <a:off x="8129736" y="866031"/>
              <a:ext cx="1" cy="171592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56" name="Line"/>
            <p:cNvSpPr/>
            <p:nvPr/>
          </p:nvSpPr>
          <p:spPr>
            <a:xfrm flipH="1" flipV="1">
              <a:off x="5889233" y="504470"/>
              <a:ext cx="1837254"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57" name="Line"/>
            <p:cNvSpPr/>
            <p:nvPr/>
          </p:nvSpPr>
          <p:spPr>
            <a:xfrm>
              <a:off x="5785635" y="806466"/>
              <a:ext cx="2077904" cy="1864564"/>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58" name="Line"/>
            <p:cNvSpPr/>
            <p:nvPr/>
          </p:nvSpPr>
          <p:spPr>
            <a:xfrm flipH="1" flipV="1">
              <a:off x="5896700" y="2952387"/>
              <a:ext cx="1837254"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59" name="Line"/>
            <p:cNvSpPr/>
            <p:nvPr/>
          </p:nvSpPr>
          <p:spPr>
            <a:xfrm flipH="1" flipV="1">
              <a:off x="3515920" y="504841"/>
              <a:ext cx="1607811"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60" name="Line"/>
            <p:cNvSpPr/>
            <p:nvPr/>
          </p:nvSpPr>
          <p:spPr>
            <a:xfrm>
              <a:off x="924073" y="2943516"/>
              <a:ext cx="1815436"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61" name="Line"/>
            <p:cNvSpPr/>
            <p:nvPr/>
          </p:nvSpPr>
          <p:spPr>
            <a:xfrm flipH="1">
              <a:off x="3127468" y="918216"/>
              <a:ext cx="1" cy="161155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62" name="Line"/>
            <p:cNvSpPr/>
            <p:nvPr/>
          </p:nvSpPr>
          <p:spPr>
            <a:xfrm>
              <a:off x="5538382" y="918216"/>
              <a:ext cx="1" cy="161155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90" name="Connection Line"/>
            <p:cNvSpPr/>
            <p:nvPr/>
          </p:nvSpPr>
          <p:spPr>
            <a:xfrm>
              <a:off x="913780" y="0"/>
              <a:ext cx="1779799" cy="313177"/>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6207"/>
                  </a:moveTo>
                  <a:cubicBezTo>
                    <a:pt x="6610" y="-4955"/>
                    <a:pt x="13810" y="-5393"/>
                    <a:pt x="21600" y="14892"/>
                  </a:cubicBezTo>
                </a:path>
              </a:pathLst>
            </a:custGeom>
            <a:noFill/>
            <a:ln w="63500" cap="flat">
              <a:solidFill>
                <a:srgbClr val="FFFFFF"/>
              </a:solidFill>
              <a:prstDash val="solid"/>
              <a:miter lim="400000"/>
            </a:ln>
            <a:effectLst/>
          </p:spPr>
          <p:txBody>
            <a:bodyPr/>
            <a:lstStyle/>
            <a:p>
              <a:pPr/>
            </a:p>
          </p:txBody>
        </p:sp>
        <p:sp>
          <p:nvSpPr>
            <p:cNvPr id="491" name="Connection Line"/>
            <p:cNvSpPr/>
            <p:nvPr/>
          </p:nvSpPr>
          <p:spPr>
            <a:xfrm>
              <a:off x="905667" y="727406"/>
              <a:ext cx="1766916" cy="292424"/>
            </a:xfrm>
            <a:custGeom>
              <a:avLst/>
              <a:gdLst/>
              <a:ahLst/>
              <a:cxnLst>
                <a:cxn ang="0">
                  <a:pos x="wd2" y="hd2"/>
                </a:cxn>
                <a:cxn ang="5400000">
                  <a:pos x="wd2" y="hd2"/>
                </a:cxn>
                <a:cxn ang="10800000">
                  <a:pos x="wd2" y="hd2"/>
                </a:cxn>
                <a:cxn ang="16200000">
                  <a:pos x="wd2" y="hd2"/>
                </a:cxn>
              </a:cxnLst>
              <a:rect l="0" t="0" r="r" b="b"/>
              <a:pathLst>
                <a:path w="21600" h="16209" fill="norm" stroke="1" extrusionOk="0">
                  <a:moveTo>
                    <a:pt x="0" y="0"/>
                  </a:moveTo>
                  <a:cubicBezTo>
                    <a:pt x="6844" y="21103"/>
                    <a:pt x="14044" y="21600"/>
                    <a:pt x="21600" y="1492"/>
                  </a:cubicBezTo>
                </a:path>
              </a:pathLst>
            </a:custGeom>
            <a:noFill/>
            <a:ln w="63500" cap="flat">
              <a:solidFill>
                <a:srgbClr val="FFFFFF"/>
              </a:solidFill>
              <a:prstDash val="solid"/>
              <a:miter lim="400000"/>
            </a:ln>
            <a:effectLst/>
          </p:spPr>
          <p:txBody>
            <a:bodyPr/>
            <a:lstStyle/>
            <a:p>
              <a:pPr/>
            </a:p>
          </p:txBody>
        </p:sp>
        <p:sp>
          <p:nvSpPr>
            <p:cNvPr id="492" name="Connection Line"/>
            <p:cNvSpPr/>
            <p:nvPr/>
          </p:nvSpPr>
          <p:spPr>
            <a:xfrm>
              <a:off x="3431025" y="2344024"/>
              <a:ext cx="1779799" cy="313177"/>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6207"/>
                  </a:moveTo>
                  <a:cubicBezTo>
                    <a:pt x="6610" y="-4955"/>
                    <a:pt x="13810" y="-5393"/>
                    <a:pt x="21600" y="14892"/>
                  </a:cubicBezTo>
                </a:path>
              </a:pathLst>
            </a:custGeom>
            <a:noFill/>
            <a:ln w="63500" cap="flat">
              <a:solidFill>
                <a:srgbClr val="FFFFFF"/>
              </a:solidFill>
              <a:prstDash val="solid"/>
              <a:miter lim="400000"/>
            </a:ln>
            <a:effectLst/>
          </p:spPr>
          <p:txBody>
            <a:bodyPr/>
            <a:lstStyle/>
            <a:p>
              <a:pPr/>
            </a:p>
          </p:txBody>
        </p:sp>
        <p:sp>
          <p:nvSpPr>
            <p:cNvPr id="493" name="Connection Line"/>
            <p:cNvSpPr/>
            <p:nvPr/>
          </p:nvSpPr>
          <p:spPr>
            <a:xfrm>
              <a:off x="3450246" y="3204529"/>
              <a:ext cx="1766916" cy="292424"/>
            </a:xfrm>
            <a:custGeom>
              <a:avLst/>
              <a:gdLst/>
              <a:ahLst/>
              <a:cxnLst>
                <a:cxn ang="0">
                  <a:pos x="wd2" y="hd2"/>
                </a:cxn>
                <a:cxn ang="5400000">
                  <a:pos x="wd2" y="hd2"/>
                </a:cxn>
                <a:cxn ang="10800000">
                  <a:pos x="wd2" y="hd2"/>
                </a:cxn>
                <a:cxn ang="16200000">
                  <a:pos x="wd2" y="hd2"/>
                </a:cxn>
              </a:cxnLst>
              <a:rect l="0" t="0" r="r" b="b"/>
              <a:pathLst>
                <a:path w="21600" h="16209" fill="norm" stroke="1" extrusionOk="0">
                  <a:moveTo>
                    <a:pt x="0" y="0"/>
                  </a:moveTo>
                  <a:cubicBezTo>
                    <a:pt x="6844" y="21103"/>
                    <a:pt x="14044" y="21600"/>
                    <a:pt x="21600" y="1492"/>
                  </a:cubicBezTo>
                </a:path>
              </a:pathLst>
            </a:custGeom>
            <a:noFill/>
            <a:ln w="63500" cap="flat">
              <a:solidFill>
                <a:srgbClr val="FFFFFF"/>
              </a:solidFill>
              <a:prstDash val="solid"/>
              <a:miter lim="400000"/>
            </a:ln>
            <a:effectLst/>
          </p:spPr>
          <p:txBody>
            <a:bodyPr/>
            <a:lstStyle/>
            <a:p>
              <a:pPr/>
            </a:p>
          </p:txBody>
        </p:sp>
        <p:grpSp>
          <p:nvGrpSpPr>
            <p:cNvPr id="469" name="Group"/>
            <p:cNvGrpSpPr/>
            <p:nvPr/>
          </p:nvGrpSpPr>
          <p:grpSpPr>
            <a:xfrm rot="16200000">
              <a:off x="-384041" y="1214078"/>
              <a:ext cx="1787911" cy="1019831"/>
              <a:chOff x="0" y="0"/>
              <a:chExt cx="1787910" cy="1019829"/>
            </a:xfrm>
          </p:grpSpPr>
          <p:sp>
            <p:nvSpPr>
              <p:cNvPr id="494" name="Connection Line"/>
              <p:cNvSpPr/>
              <p:nvPr/>
            </p:nvSpPr>
            <p:spPr>
              <a:xfrm>
                <a:off x="8112" y="-1"/>
                <a:ext cx="1779799" cy="313178"/>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6207"/>
                    </a:moveTo>
                    <a:cubicBezTo>
                      <a:pt x="6610" y="-4955"/>
                      <a:pt x="13810" y="-5393"/>
                      <a:pt x="21600" y="14892"/>
                    </a:cubicBezTo>
                  </a:path>
                </a:pathLst>
              </a:custGeom>
              <a:noFill/>
              <a:ln w="63500" cap="flat">
                <a:solidFill>
                  <a:srgbClr val="FFFFFF"/>
                </a:solidFill>
                <a:prstDash val="solid"/>
                <a:miter lim="400000"/>
              </a:ln>
              <a:effectLst/>
            </p:spPr>
            <p:txBody>
              <a:bodyPr/>
              <a:lstStyle/>
              <a:p>
                <a:pPr/>
              </a:p>
            </p:txBody>
          </p:sp>
          <p:sp>
            <p:nvSpPr>
              <p:cNvPr id="495" name="Connection Line"/>
              <p:cNvSpPr/>
              <p:nvPr/>
            </p:nvSpPr>
            <p:spPr>
              <a:xfrm>
                <a:off x="0" y="727406"/>
                <a:ext cx="1766915" cy="292424"/>
              </a:xfrm>
              <a:custGeom>
                <a:avLst/>
                <a:gdLst/>
                <a:ahLst/>
                <a:cxnLst>
                  <a:cxn ang="0">
                    <a:pos x="wd2" y="hd2"/>
                  </a:cxn>
                  <a:cxn ang="5400000">
                    <a:pos x="wd2" y="hd2"/>
                  </a:cxn>
                  <a:cxn ang="10800000">
                    <a:pos x="wd2" y="hd2"/>
                  </a:cxn>
                  <a:cxn ang="16200000">
                    <a:pos x="wd2" y="hd2"/>
                  </a:cxn>
                </a:cxnLst>
                <a:rect l="0" t="0" r="r" b="b"/>
                <a:pathLst>
                  <a:path w="21600" h="16209" fill="norm" stroke="1" extrusionOk="0">
                    <a:moveTo>
                      <a:pt x="0" y="0"/>
                    </a:moveTo>
                    <a:cubicBezTo>
                      <a:pt x="6844" y="21103"/>
                      <a:pt x="14044" y="21600"/>
                      <a:pt x="21600" y="1492"/>
                    </a:cubicBezTo>
                  </a:path>
                </a:pathLst>
              </a:custGeom>
              <a:noFill/>
              <a:ln w="63500" cap="flat">
                <a:solidFill>
                  <a:srgbClr val="FFFFFF"/>
                </a:solidFill>
                <a:prstDash val="solid"/>
                <a:miter lim="400000"/>
              </a:ln>
              <a:effectLst/>
            </p:spPr>
            <p:txBody>
              <a:bodyPr/>
              <a:lstStyle/>
              <a:p>
                <a:pPr/>
              </a:p>
            </p:txBody>
          </p:sp>
        </p:grpSp>
        <p:sp>
          <p:nvSpPr>
            <p:cNvPr id="470" name="Line"/>
            <p:cNvSpPr/>
            <p:nvPr/>
          </p:nvSpPr>
          <p:spPr>
            <a:xfrm>
              <a:off x="2502855" y="185555"/>
              <a:ext cx="265348" cy="166243"/>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71" name="Line"/>
            <p:cNvSpPr/>
            <p:nvPr/>
          </p:nvSpPr>
          <p:spPr>
            <a:xfrm>
              <a:off x="5010159" y="2521831"/>
              <a:ext cx="265349" cy="166244"/>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72" name="Line"/>
            <p:cNvSpPr/>
            <p:nvPr/>
          </p:nvSpPr>
          <p:spPr>
            <a:xfrm flipH="1" flipV="1">
              <a:off x="3379451" y="3176104"/>
              <a:ext cx="247323" cy="14244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73" name="Line"/>
            <p:cNvSpPr/>
            <p:nvPr/>
          </p:nvSpPr>
          <p:spPr>
            <a:xfrm flipH="1" flipV="1">
              <a:off x="813595" y="684192"/>
              <a:ext cx="247322" cy="14244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74" name="Line"/>
            <p:cNvSpPr/>
            <p:nvPr/>
          </p:nvSpPr>
          <p:spPr>
            <a:xfrm flipH="1">
              <a:off x="702679" y="2452611"/>
              <a:ext cx="125430" cy="231233"/>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75" name="Line"/>
            <p:cNvSpPr/>
            <p:nvPr/>
          </p:nvSpPr>
          <p:spPr>
            <a:xfrm flipV="1">
              <a:off x="203917" y="745898"/>
              <a:ext cx="106860" cy="246314"/>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76" name="Circle"/>
            <p:cNvSpPr/>
            <p:nvPr/>
          </p:nvSpPr>
          <p:spPr>
            <a:xfrm>
              <a:off x="9395908" y="1339166"/>
              <a:ext cx="769656" cy="769656"/>
            </a:xfrm>
            <a:prstGeom prst="ellipse">
              <a:avLst/>
            </a:prstGeom>
            <a:blipFill rotWithShape="1">
              <a:blip r:embed="rId5"/>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77" name="Line"/>
            <p:cNvSpPr/>
            <p:nvPr/>
          </p:nvSpPr>
          <p:spPr>
            <a:xfrm flipH="1" flipV="1">
              <a:off x="8459936" y="675531"/>
              <a:ext cx="1002160" cy="774290"/>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78" name="Line"/>
            <p:cNvSpPr/>
            <p:nvPr/>
          </p:nvSpPr>
          <p:spPr>
            <a:xfrm flipH="1">
              <a:off x="8485336" y="1992149"/>
              <a:ext cx="963216" cy="753483"/>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96" name="Connection Line"/>
            <p:cNvSpPr/>
            <p:nvPr/>
          </p:nvSpPr>
          <p:spPr>
            <a:xfrm>
              <a:off x="10183369" y="1671363"/>
              <a:ext cx="599320" cy="362792"/>
            </a:xfrm>
            <a:custGeom>
              <a:avLst/>
              <a:gdLst/>
              <a:ahLst/>
              <a:cxnLst>
                <a:cxn ang="0">
                  <a:pos x="wd2" y="hd2"/>
                </a:cxn>
                <a:cxn ang="5400000">
                  <a:pos x="wd2" y="hd2"/>
                </a:cxn>
                <a:cxn ang="10800000">
                  <a:pos x="wd2" y="hd2"/>
                </a:cxn>
                <a:cxn ang="16200000">
                  <a:pos x="wd2" y="hd2"/>
                </a:cxn>
              </a:cxnLst>
              <a:rect l="0" t="0" r="r" b="b"/>
              <a:pathLst>
                <a:path w="21600" h="16936" fill="norm" stroke="1" extrusionOk="0">
                  <a:moveTo>
                    <a:pt x="21600" y="0"/>
                  </a:moveTo>
                  <a:cubicBezTo>
                    <a:pt x="20252" y="17875"/>
                    <a:pt x="13052" y="21600"/>
                    <a:pt x="0" y="11175"/>
                  </a:cubicBezTo>
                </a:path>
              </a:pathLst>
            </a:custGeom>
            <a:noFill/>
            <a:ln w="63500" cap="flat">
              <a:solidFill>
                <a:srgbClr val="FFFFFF"/>
              </a:solidFill>
              <a:prstDash val="solid"/>
              <a:miter lim="400000"/>
            </a:ln>
            <a:effectLst/>
          </p:spPr>
          <p:txBody>
            <a:bodyPr/>
            <a:lstStyle/>
            <a:p>
              <a:pPr/>
            </a:p>
          </p:txBody>
        </p:sp>
        <p:sp>
          <p:nvSpPr>
            <p:cNvPr id="497" name="Connection Line"/>
            <p:cNvSpPr/>
            <p:nvPr/>
          </p:nvSpPr>
          <p:spPr>
            <a:xfrm>
              <a:off x="10207831" y="1394827"/>
              <a:ext cx="572901" cy="296702"/>
            </a:xfrm>
            <a:custGeom>
              <a:avLst/>
              <a:gdLst/>
              <a:ahLst/>
              <a:cxnLst>
                <a:cxn ang="0">
                  <a:pos x="wd2" y="hd2"/>
                </a:cxn>
                <a:cxn ang="5400000">
                  <a:pos x="wd2" y="hd2"/>
                </a:cxn>
                <a:cxn ang="10800000">
                  <a:pos x="wd2" y="hd2"/>
                </a:cxn>
                <a:cxn ang="16200000">
                  <a:pos x="wd2" y="hd2"/>
                </a:cxn>
              </a:cxnLst>
              <a:rect l="0" t="0" r="r" b="b"/>
              <a:pathLst>
                <a:path w="21600" h="16764" fill="norm" stroke="1" extrusionOk="0">
                  <a:moveTo>
                    <a:pt x="0" y="6722"/>
                  </a:moveTo>
                  <a:cubicBezTo>
                    <a:pt x="12584" y="-4836"/>
                    <a:pt x="19784" y="-1489"/>
                    <a:pt x="21600" y="16764"/>
                  </a:cubicBezTo>
                </a:path>
              </a:pathLst>
            </a:custGeom>
            <a:noFill/>
            <a:ln w="63500" cap="flat">
              <a:solidFill>
                <a:srgbClr val="FFFFFF"/>
              </a:solidFill>
              <a:prstDash val="solid"/>
              <a:miter lim="400000"/>
            </a:ln>
            <a:effectLst/>
          </p:spPr>
          <p:txBody>
            <a:bodyPr/>
            <a:lstStyle/>
            <a:p>
              <a:pPr/>
            </a:p>
          </p:txBody>
        </p:sp>
        <p:sp>
          <p:nvSpPr>
            <p:cNvPr id="481" name="Line"/>
            <p:cNvSpPr/>
            <p:nvPr/>
          </p:nvSpPr>
          <p:spPr>
            <a:xfrm flipH="1">
              <a:off x="10120131" y="1420434"/>
              <a:ext cx="271293" cy="161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483" name="Shape"/>
          <p:cNvSpPr/>
          <p:nvPr/>
        </p:nvSpPr>
        <p:spPr>
          <a:xfrm>
            <a:off x="1028659" y="3530236"/>
            <a:ext cx="4149375" cy="38863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27" y="0"/>
                </a:moveTo>
                <a:lnTo>
                  <a:pt x="34" y="2637"/>
                </a:lnTo>
                <a:lnTo>
                  <a:pt x="0" y="18396"/>
                </a:lnTo>
                <a:lnTo>
                  <a:pt x="3706" y="21600"/>
                </a:lnTo>
                <a:lnTo>
                  <a:pt x="21600" y="4534"/>
                </a:lnTo>
                <a:lnTo>
                  <a:pt x="21226" y="250"/>
                </a:lnTo>
                <a:lnTo>
                  <a:pt x="3327" y="0"/>
                </a:lnTo>
                <a:close/>
              </a:path>
            </a:pathLst>
          </a:custGeom>
          <a:ln w="50800">
            <a:solidFill>
              <a:srgbClr val="FFC157"/>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84" name="Shape"/>
          <p:cNvSpPr/>
          <p:nvPr/>
        </p:nvSpPr>
        <p:spPr>
          <a:xfrm>
            <a:off x="3576479" y="5743224"/>
            <a:ext cx="3988805" cy="1643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4" y="7556"/>
                </a:moveTo>
                <a:lnTo>
                  <a:pt x="0" y="16683"/>
                </a:lnTo>
                <a:lnTo>
                  <a:pt x="4648" y="21600"/>
                </a:lnTo>
                <a:lnTo>
                  <a:pt x="15905" y="21542"/>
                </a:lnTo>
                <a:lnTo>
                  <a:pt x="21388" y="16396"/>
                </a:lnTo>
                <a:lnTo>
                  <a:pt x="21600" y="6022"/>
                </a:lnTo>
                <a:lnTo>
                  <a:pt x="16315" y="0"/>
                </a:lnTo>
                <a:lnTo>
                  <a:pt x="7436" y="477"/>
                </a:lnTo>
                <a:lnTo>
                  <a:pt x="484" y="7556"/>
                </a:lnTo>
                <a:close/>
              </a:path>
            </a:pathLst>
          </a:custGeom>
          <a:ln w="50800">
            <a:solidFill>
              <a:srgbClr val="AAFF6D"/>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85" name="Shape"/>
          <p:cNvSpPr/>
          <p:nvPr/>
        </p:nvSpPr>
        <p:spPr>
          <a:xfrm>
            <a:off x="5995531" y="3641149"/>
            <a:ext cx="4142147" cy="3562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43" y="308"/>
                </a:moveTo>
                <a:lnTo>
                  <a:pt x="0" y="4448"/>
                </a:lnTo>
                <a:lnTo>
                  <a:pt x="15524" y="21433"/>
                </a:lnTo>
                <a:lnTo>
                  <a:pt x="21290" y="21600"/>
                </a:lnTo>
                <a:lnTo>
                  <a:pt x="21600" y="3906"/>
                </a:lnTo>
                <a:lnTo>
                  <a:pt x="18845" y="0"/>
                </a:lnTo>
                <a:lnTo>
                  <a:pt x="2543" y="308"/>
                </a:lnTo>
                <a:close/>
              </a:path>
            </a:pathLst>
          </a:custGeom>
          <a:ln w="50800">
            <a:solidFill>
              <a:srgbClr val="918C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86" name="Shape"/>
          <p:cNvSpPr/>
          <p:nvPr/>
        </p:nvSpPr>
        <p:spPr>
          <a:xfrm>
            <a:off x="10543033" y="4792772"/>
            <a:ext cx="1788802" cy="1260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43" y="21354"/>
                </a:lnTo>
                <a:lnTo>
                  <a:pt x="15756" y="21600"/>
                </a:lnTo>
                <a:lnTo>
                  <a:pt x="21600" y="13463"/>
                </a:lnTo>
                <a:lnTo>
                  <a:pt x="18710" y="1568"/>
                </a:lnTo>
                <a:lnTo>
                  <a:pt x="0" y="0"/>
                </a:lnTo>
                <a:close/>
              </a:path>
            </a:pathLst>
          </a:custGeom>
          <a:ln w="50800">
            <a:solidFill>
              <a:srgbClr val="FD7E74"/>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87" name="Strongly Connected Components"/>
          <p:cNvSpPr txBox="1"/>
          <p:nvPr/>
        </p:nvSpPr>
        <p:spPr>
          <a:xfrm>
            <a:off x="-83554" y="-474550"/>
            <a:ext cx="13171908" cy="1533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38835">
              <a:defRPr sz="5800">
                <a:latin typeface="Menlo"/>
                <a:ea typeface="Menlo"/>
                <a:cs typeface="Menlo"/>
                <a:sym typeface="Menlo"/>
              </a:defRPr>
            </a:lvl1pPr>
          </a:lstStyle>
          <a:p>
            <a:pPr/>
            <a:r>
              <a:t>Strongly Connected Components</a:t>
            </a:r>
          </a:p>
        </p:txBody>
      </p:sp>
      <p:sp>
        <p:nvSpPr>
          <p:cNvPr id="488" name="Strongly Connected Components (SCCs) can be thought of as self-contained cycles within a directed graph where every vertex in a given cycle can reach every other vertex in the same cycle."/>
          <p:cNvSpPr txBox="1"/>
          <p:nvPr/>
        </p:nvSpPr>
        <p:spPr>
          <a:xfrm>
            <a:off x="156481" y="1153428"/>
            <a:ext cx="12691838" cy="20829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defTabSz="531622">
              <a:defRPr b="0" sz="3276">
                <a:latin typeface="Menlo"/>
                <a:ea typeface="Menlo"/>
                <a:cs typeface="Menlo"/>
                <a:sym typeface="Menlo"/>
              </a:defRPr>
            </a:pPr>
            <a:r>
              <a:t>Strongly Connected Components (SCCs) can be thought of as </a:t>
            </a:r>
            <a:r>
              <a:rPr b="1">
                <a:solidFill>
                  <a:srgbClr val="918CFF"/>
                </a:solidFill>
              </a:rPr>
              <a:t>self-contained cycles</a:t>
            </a:r>
            <a:r>
              <a:t> within a </a:t>
            </a:r>
            <a:r>
              <a:rPr b="1">
                <a:solidFill>
                  <a:srgbClr val="FFC157"/>
                </a:solidFill>
              </a:rPr>
              <a:t>directed graph</a:t>
            </a:r>
            <a:r>
              <a:t> where every vertex in a given cycle can reach every other vertex in the same cycle.</a:t>
            </a:r>
          </a:p>
        </p:txBody>
      </p:sp>
      <p:sp>
        <p:nvSpPr>
          <p:cNvPr id="489" name="Algorithms: Tarjan’s and Kosaraju's algorithm"/>
          <p:cNvSpPr txBox="1"/>
          <p:nvPr/>
        </p:nvSpPr>
        <p:spPr>
          <a:xfrm>
            <a:off x="251953" y="9098344"/>
            <a:ext cx="1250089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Menlo"/>
                <a:ea typeface="Menlo"/>
                <a:cs typeface="Menlo"/>
                <a:sym typeface="Menlo"/>
              </a:defRPr>
            </a:lvl1pPr>
          </a:lstStyle>
          <a:p>
            <a:pPr/>
            <a:r>
              <a:t>Algorithms: Tarjan’s and Kosaraju's algorithm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Traveling Salesman Problem"/>
          <p:cNvSpPr txBox="1"/>
          <p:nvPr>
            <p:ph type="title"/>
          </p:nvPr>
        </p:nvSpPr>
        <p:spPr>
          <a:xfrm>
            <a:off x="-1" y="-47299"/>
            <a:ext cx="13004801" cy="929908"/>
          </a:xfrm>
          <a:prstGeom prst="rect">
            <a:avLst/>
          </a:prstGeom>
        </p:spPr>
        <p:txBody>
          <a:bodyPr/>
          <a:lstStyle>
            <a:lvl1pPr defTabSz="408940">
              <a:defRPr b="1" sz="5600"/>
            </a:lvl1pPr>
          </a:lstStyle>
          <a:p>
            <a:pPr/>
            <a:r>
              <a:t>Traveling Salesman Problem</a:t>
            </a:r>
          </a:p>
        </p:txBody>
      </p:sp>
      <p:sp>
        <p:nvSpPr>
          <p:cNvPr id="500" name="Algorithms: Held-Karp, branch and bound and many approximation algorithms"/>
          <p:cNvSpPr txBox="1"/>
          <p:nvPr/>
        </p:nvSpPr>
        <p:spPr>
          <a:xfrm>
            <a:off x="615802" y="8637112"/>
            <a:ext cx="11773196"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500">
                <a:latin typeface="Menlo"/>
                <a:ea typeface="Menlo"/>
                <a:cs typeface="Menlo"/>
                <a:sym typeface="Menlo"/>
              </a:defRPr>
            </a:lvl1pPr>
          </a:lstStyle>
          <a:p>
            <a:pPr/>
            <a:r>
              <a:t>Algorithms: Held-Karp, branch and bound and many approximation algorithms </a:t>
            </a:r>
          </a:p>
        </p:txBody>
      </p:sp>
      <p:sp>
        <p:nvSpPr>
          <p:cNvPr id="501" name="&quot;Given a list of cities and the distances between each pair of cities, what is the shortest possible route that visits each city exactly once and returns to the origin city?” - Wiki"/>
          <p:cNvSpPr txBox="1"/>
          <p:nvPr/>
        </p:nvSpPr>
        <p:spPr>
          <a:xfrm>
            <a:off x="346836" y="986597"/>
            <a:ext cx="1231112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800">
                <a:latin typeface="Menlo"/>
                <a:ea typeface="Menlo"/>
                <a:cs typeface="Menlo"/>
                <a:sym typeface="Menlo"/>
              </a:defRPr>
            </a:lvl1pPr>
          </a:lstStyle>
          <a:p>
            <a:pPr/>
            <a:r>
              <a:t>"Given a list of cities and the distances between each pair of cities, what is the shortest possible route that visits each city exactly once and returns to the origin city?” - Wiki</a:t>
            </a:r>
          </a:p>
        </p:txBody>
      </p:sp>
      <p:grpSp>
        <p:nvGrpSpPr>
          <p:cNvPr id="542" name="Group"/>
          <p:cNvGrpSpPr/>
          <p:nvPr/>
        </p:nvGrpSpPr>
        <p:grpSpPr>
          <a:xfrm>
            <a:off x="1454135" y="3627970"/>
            <a:ext cx="3831338" cy="3774441"/>
            <a:chOff x="0" y="0"/>
            <a:chExt cx="3831336" cy="3774440"/>
          </a:xfrm>
        </p:grpSpPr>
        <p:sp>
          <p:nvSpPr>
            <p:cNvPr id="502" name="A"/>
            <p:cNvSpPr/>
            <p:nvPr/>
          </p:nvSpPr>
          <p:spPr>
            <a:xfrm>
              <a:off x="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A</a:t>
              </a:r>
            </a:p>
          </p:txBody>
        </p:sp>
        <p:sp>
          <p:nvSpPr>
            <p:cNvPr id="503" name="C"/>
            <p:cNvSpPr/>
            <p:nvPr/>
          </p:nvSpPr>
          <p:spPr>
            <a:xfrm>
              <a:off x="0" y="2911055"/>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C</a:t>
              </a:r>
            </a:p>
          </p:txBody>
        </p:sp>
        <p:cxnSp>
          <p:nvCxnSpPr>
            <p:cNvPr id="504" name="Connection Line"/>
            <p:cNvCxnSpPr>
              <a:stCxn id="503" idx="0"/>
              <a:endCxn id="502" idx="0"/>
            </p:cNvCxnSpPr>
            <p:nvPr/>
          </p:nvCxnSpPr>
          <p:spPr>
            <a:xfrm flipV="1">
              <a:off x="413893" y="479972"/>
              <a:ext cx="1" cy="2844977"/>
            </a:xfrm>
            <a:prstGeom prst="straightConnector1">
              <a:avLst/>
            </a:prstGeom>
            <a:ln w="38100" cap="flat">
              <a:solidFill>
                <a:srgbClr val="FFFFFF"/>
              </a:solidFill>
              <a:prstDash val="solid"/>
              <a:miter lim="400000"/>
            </a:ln>
            <a:effectLst/>
          </p:spPr>
        </p:cxnSp>
        <p:cxnSp>
          <p:nvCxnSpPr>
            <p:cNvPr id="505" name="Connection Line"/>
            <p:cNvCxnSpPr>
              <a:stCxn id="502" idx="0"/>
              <a:endCxn id="503" idx="0"/>
            </p:cNvCxnSpPr>
            <p:nvPr/>
          </p:nvCxnSpPr>
          <p:spPr>
            <a:xfrm>
              <a:off x="413893" y="479972"/>
              <a:ext cx="1" cy="2844977"/>
            </a:xfrm>
            <a:prstGeom prst="straightConnector1">
              <a:avLst/>
            </a:prstGeom>
            <a:ln w="38100" cap="flat">
              <a:solidFill>
                <a:srgbClr val="FFFFFF"/>
              </a:solidFill>
              <a:prstDash val="solid"/>
              <a:miter lim="400000"/>
            </a:ln>
            <a:effectLst/>
          </p:spPr>
        </p:cxnSp>
        <p:sp>
          <p:nvSpPr>
            <p:cNvPr id="506" name="B"/>
            <p:cNvSpPr/>
            <p:nvPr/>
          </p:nvSpPr>
          <p:spPr>
            <a:xfrm>
              <a:off x="300355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B</a:t>
              </a:r>
            </a:p>
          </p:txBody>
        </p:sp>
        <p:sp>
          <p:nvSpPr>
            <p:cNvPr id="507" name="D"/>
            <p:cNvSpPr/>
            <p:nvPr/>
          </p:nvSpPr>
          <p:spPr>
            <a:xfrm>
              <a:off x="3003550" y="2911055"/>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D</a:t>
              </a:r>
            </a:p>
          </p:txBody>
        </p:sp>
        <p:cxnSp>
          <p:nvCxnSpPr>
            <p:cNvPr id="508" name="Connection Line"/>
            <p:cNvCxnSpPr>
              <a:stCxn id="507" idx="0"/>
              <a:endCxn id="506" idx="0"/>
            </p:cNvCxnSpPr>
            <p:nvPr/>
          </p:nvCxnSpPr>
          <p:spPr>
            <a:xfrm flipV="1">
              <a:off x="3417443" y="479972"/>
              <a:ext cx="1" cy="2844977"/>
            </a:xfrm>
            <a:prstGeom prst="straightConnector1">
              <a:avLst/>
            </a:prstGeom>
            <a:ln w="38100" cap="flat">
              <a:solidFill>
                <a:srgbClr val="FFFFFF"/>
              </a:solidFill>
              <a:prstDash val="solid"/>
              <a:miter lim="400000"/>
            </a:ln>
            <a:effectLst/>
          </p:spPr>
        </p:cxnSp>
        <p:cxnSp>
          <p:nvCxnSpPr>
            <p:cNvPr id="509" name="Connection Line"/>
            <p:cNvCxnSpPr>
              <a:stCxn id="506" idx="0"/>
              <a:endCxn id="507" idx="0"/>
            </p:cNvCxnSpPr>
            <p:nvPr/>
          </p:nvCxnSpPr>
          <p:spPr>
            <a:xfrm>
              <a:off x="3417443" y="479972"/>
              <a:ext cx="1" cy="2844977"/>
            </a:xfrm>
            <a:prstGeom prst="straightConnector1">
              <a:avLst/>
            </a:prstGeom>
            <a:ln w="38100" cap="flat">
              <a:solidFill>
                <a:srgbClr val="FFFFFF"/>
              </a:solidFill>
              <a:prstDash val="solid"/>
              <a:miter lim="400000"/>
            </a:ln>
            <a:effectLst/>
          </p:spPr>
        </p:cxnSp>
        <p:cxnSp>
          <p:nvCxnSpPr>
            <p:cNvPr id="510" name="Connection Line"/>
            <p:cNvCxnSpPr>
              <a:stCxn id="502" idx="0"/>
              <a:endCxn id="506" idx="0"/>
            </p:cNvCxnSpPr>
            <p:nvPr/>
          </p:nvCxnSpPr>
          <p:spPr>
            <a:xfrm>
              <a:off x="413893" y="479972"/>
              <a:ext cx="3003551" cy="1"/>
            </a:xfrm>
            <a:prstGeom prst="straightConnector1">
              <a:avLst/>
            </a:prstGeom>
            <a:ln w="25400" cap="flat">
              <a:solidFill>
                <a:srgbClr val="FFFFFF"/>
              </a:solidFill>
              <a:prstDash val="solid"/>
              <a:miter lim="400000"/>
            </a:ln>
            <a:effectLst/>
          </p:spPr>
        </p:cxnSp>
        <p:cxnSp>
          <p:nvCxnSpPr>
            <p:cNvPr id="511" name="Connection Line"/>
            <p:cNvCxnSpPr>
              <a:stCxn id="506" idx="0"/>
              <a:endCxn id="502" idx="0"/>
            </p:cNvCxnSpPr>
            <p:nvPr/>
          </p:nvCxnSpPr>
          <p:spPr>
            <a:xfrm flipH="1">
              <a:off x="413893" y="479972"/>
              <a:ext cx="3003551" cy="1"/>
            </a:xfrm>
            <a:prstGeom prst="straightConnector1">
              <a:avLst/>
            </a:prstGeom>
            <a:ln w="25400" cap="flat">
              <a:solidFill>
                <a:srgbClr val="FFFFFF"/>
              </a:solidFill>
              <a:prstDash val="solid"/>
              <a:miter lim="400000"/>
            </a:ln>
            <a:effectLst/>
          </p:spPr>
        </p:cxnSp>
        <p:cxnSp>
          <p:nvCxnSpPr>
            <p:cNvPr id="512" name="Connection Line"/>
            <p:cNvCxnSpPr>
              <a:stCxn id="503" idx="0"/>
              <a:endCxn id="507" idx="0"/>
            </p:cNvCxnSpPr>
            <p:nvPr/>
          </p:nvCxnSpPr>
          <p:spPr>
            <a:xfrm>
              <a:off x="413893" y="3324948"/>
              <a:ext cx="3003551" cy="1"/>
            </a:xfrm>
            <a:prstGeom prst="straightConnector1">
              <a:avLst/>
            </a:prstGeom>
            <a:ln w="25400" cap="flat">
              <a:solidFill>
                <a:srgbClr val="FFFFFF"/>
              </a:solidFill>
              <a:prstDash val="solid"/>
              <a:miter lim="400000"/>
            </a:ln>
            <a:effectLst/>
          </p:spPr>
        </p:cxnSp>
        <p:cxnSp>
          <p:nvCxnSpPr>
            <p:cNvPr id="513" name="Connection Line"/>
            <p:cNvCxnSpPr>
              <a:stCxn id="507" idx="0"/>
              <a:endCxn id="503" idx="0"/>
            </p:cNvCxnSpPr>
            <p:nvPr/>
          </p:nvCxnSpPr>
          <p:spPr>
            <a:xfrm flipH="1">
              <a:off x="413893" y="3324948"/>
              <a:ext cx="3003551" cy="1"/>
            </a:xfrm>
            <a:prstGeom prst="straightConnector1">
              <a:avLst/>
            </a:prstGeom>
            <a:ln w="25400" cap="flat">
              <a:solidFill>
                <a:srgbClr val="FFFFFF"/>
              </a:solidFill>
              <a:prstDash val="solid"/>
              <a:miter lim="400000"/>
            </a:ln>
            <a:effectLst/>
          </p:spPr>
        </p:cxnSp>
        <p:cxnSp>
          <p:nvCxnSpPr>
            <p:cNvPr id="514" name="Connection Line"/>
            <p:cNvCxnSpPr>
              <a:stCxn id="503" idx="0"/>
              <a:endCxn id="506" idx="0"/>
            </p:cNvCxnSpPr>
            <p:nvPr/>
          </p:nvCxnSpPr>
          <p:spPr>
            <a:xfrm flipV="1">
              <a:off x="413893" y="479972"/>
              <a:ext cx="3003551" cy="2844977"/>
            </a:xfrm>
            <a:prstGeom prst="straightConnector1">
              <a:avLst/>
            </a:prstGeom>
            <a:ln w="25400" cap="flat">
              <a:solidFill>
                <a:srgbClr val="FFFFFF"/>
              </a:solidFill>
              <a:prstDash val="solid"/>
              <a:miter lim="400000"/>
            </a:ln>
            <a:effectLst/>
          </p:spPr>
        </p:cxnSp>
        <p:cxnSp>
          <p:nvCxnSpPr>
            <p:cNvPr id="515" name="Connection Line"/>
            <p:cNvCxnSpPr>
              <a:stCxn id="506" idx="0"/>
              <a:endCxn id="503" idx="0"/>
            </p:cNvCxnSpPr>
            <p:nvPr/>
          </p:nvCxnSpPr>
          <p:spPr>
            <a:xfrm flipH="1">
              <a:off x="413893" y="479972"/>
              <a:ext cx="3003551" cy="2844977"/>
            </a:xfrm>
            <a:prstGeom prst="straightConnector1">
              <a:avLst/>
            </a:prstGeom>
            <a:ln w="25400" cap="flat">
              <a:solidFill>
                <a:srgbClr val="FFFFFF"/>
              </a:solidFill>
              <a:prstDash val="solid"/>
              <a:miter lim="400000"/>
            </a:ln>
            <a:effectLst/>
          </p:spPr>
        </p:cxnSp>
        <p:cxnSp>
          <p:nvCxnSpPr>
            <p:cNvPr id="516" name="Connection Line"/>
            <p:cNvCxnSpPr>
              <a:stCxn id="502" idx="0"/>
              <a:endCxn id="507" idx="0"/>
            </p:cNvCxnSpPr>
            <p:nvPr/>
          </p:nvCxnSpPr>
          <p:spPr>
            <a:xfrm>
              <a:off x="413893" y="479972"/>
              <a:ext cx="3003551" cy="2844977"/>
            </a:xfrm>
            <a:prstGeom prst="straightConnector1">
              <a:avLst/>
            </a:prstGeom>
            <a:ln w="25400" cap="flat">
              <a:solidFill>
                <a:srgbClr val="FFFFFF"/>
              </a:solidFill>
              <a:prstDash val="solid"/>
              <a:miter lim="400000"/>
            </a:ln>
            <a:effectLst/>
          </p:spPr>
        </p:cxnSp>
        <p:cxnSp>
          <p:nvCxnSpPr>
            <p:cNvPr id="517" name="Connection Line"/>
            <p:cNvCxnSpPr>
              <a:stCxn id="507" idx="0"/>
              <a:endCxn id="502" idx="0"/>
            </p:cNvCxnSpPr>
            <p:nvPr/>
          </p:nvCxnSpPr>
          <p:spPr>
            <a:xfrm flipH="1" flipV="1">
              <a:off x="413893" y="479972"/>
              <a:ext cx="3003551" cy="2844977"/>
            </a:xfrm>
            <a:prstGeom prst="straightConnector1">
              <a:avLst/>
            </a:prstGeom>
            <a:ln w="25400" cap="flat">
              <a:solidFill>
                <a:srgbClr val="FFFFFF"/>
              </a:solidFill>
              <a:prstDash val="solid"/>
              <a:miter lim="400000"/>
            </a:ln>
            <a:effectLst/>
          </p:spPr>
        </p:cxnSp>
        <p:sp>
          <p:nvSpPr>
            <p:cNvPr id="518" name="Line"/>
            <p:cNvSpPr/>
            <p:nvPr/>
          </p:nvSpPr>
          <p:spPr>
            <a:xfrm flipV="1">
              <a:off x="2922198" y="553013"/>
              <a:ext cx="159061" cy="49352"/>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19" name="Line"/>
            <p:cNvSpPr/>
            <p:nvPr/>
          </p:nvSpPr>
          <p:spPr>
            <a:xfrm flipH="1">
              <a:off x="744458" y="389248"/>
              <a:ext cx="145629" cy="31885"/>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0" name="Line"/>
            <p:cNvSpPr/>
            <p:nvPr/>
          </p:nvSpPr>
          <p:spPr>
            <a:xfrm flipV="1">
              <a:off x="3093537" y="755809"/>
              <a:ext cx="91170" cy="10969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1" name="Line"/>
            <p:cNvSpPr/>
            <p:nvPr/>
          </p:nvSpPr>
          <p:spPr>
            <a:xfrm flipH="1" flipV="1">
              <a:off x="705031" y="657384"/>
              <a:ext cx="110494" cy="87291"/>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2" name="Line"/>
            <p:cNvSpPr/>
            <p:nvPr/>
          </p:nvSpPr>
          <p:spPr>
            <a:xfrm flipH="1" flipV="1">
              <a:off x="476432" y="822484"/>
              <a:ext cx="18753" cy="135958"/>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3" name="Line"/>
            <p:cNvSpPr/>
            <p:nvPr/>
          </p:nvSpPr>
          <p:spPr>
            <a:xfrm>
              <a:off x="326909" y="2834866"/>
              <a:ext cx="11721" cy="142402"/>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4" name="Line"/>
            <p:cNvSpPr/>
            <p:nvPr/>
          </p:nvSpPr>
          <p:spPr>
            <a:xfrm flipH="1">
              <a:off x="627554" y="2935785"/>
              <a:ext cx="94644" cy="118713"/>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5" name="Line"/>
            <p:cNvSpPr/>
            <p:nvPr/>
          </p:nvSpPr>
          <p:spPr>
            <a:xfrm>
              <a:off x="2990865" y="3023238"/>
              <a:ext cx="138590" cy="85235"/>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6" name="Line"/>
            <p:cNvSpPr/>
            <p:nvPr/>
          </p:nvSpPr>
          <p:spPr>
            <a:xfrm flipV="1">
              <a:off x="2911379" y="3386021"/>
              <a:ext cx="151401" cy="16119"/>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7" name="Line"/>
            <p:cNvSpPr/>
            <p:nvPr/>
          </p:nvSpPr>
          <p:spPr>
            <a:xfrm flipH="1">
              <a:off x="773605" y="3278838"/>
              <a:ext cx="124478" cy="11527"/>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8" name="Line"/>
            <p:cNvSpPr/>
            <p:nvPr/>
          </p:nvSpPr>
          <p:spPr>
            <a:xfrm>
              <a:off x="3330306" y="2833951"/>
              <a:ext cx="24575" cy="129796"/>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9" name="Line"/>
            <p:cNvSpPr/>
            <p:nvPr/>
          </p:nvSpPr>
          <p:spPr>
            <a:xfrm flipH="1" flipV="1">
              <a:off x="3488230" y="826971"/>
              <a:ext cx="19567" cy="137935"/>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30" name="4"/>
            <p:cNvSpPr txBox="1"/>
            <p:nvPr/>
          </p:nvSpPr>
          <p:spPr>
            <a:xfrm>
              <a:off x="2487272" y="553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4</a:t>
              </a:r>
            </a:p>
          </p:txBody>
        </p:sp>
        <p:sp>
          <p:nvSpPr>
            <p:cNvPr id="531" name="9"/>
            <p:cNvSpPr txBox="1"/>
            <p:nvPr/>
          </p:nvSpPr>
          <p:spPr>
            <a:xfrm>
              <a:off x="2502513" y="2712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9</a:t>
              </a:r>
            </a:p>
          </p:txBody>
        </p:sp>
        <p:sp>
          <p:nvSpPr>
            <p:cNvPr id="532" name="1"/>
            <p:cNvSpPr txBox="1"/>
            <p:nvPr/>
          </p:nvSpPr>
          <p:spPr>
            <a:xfrm>
              <a:off x="18392" y="234188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1</a:t>
              </a:r>
            </a:p>
          </p:txBody>
        </p:sp>
        <p:sp>
          <p:nvSpPr>
            <p:cNvPr id="533" name="3"/>
            <p:cNvSpPr txBox="1"/>
            <p:nvPr/>
          </p:nvSpPr>
          <p:spPr>
            <a:xfrm>
              <a:off x="917553" y="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3</a:t>
              </a:r>
            </a:p>
          </p:txBody>
        </p:sp>
        <p:sp>
          <p:nvSpPr>
            <p:cNvPr id="534" name="6"/>
            <p:cNvSpPr txBox="1"/>
            <p:nvPr/>
          </p:nvSpPr>
          <p:spPr>
            <a:xfrm>
              <a:off x="729593" y="2321559"/>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6</a:t>
              </a:r>
            </a:p>
          </p:txBody>
        </p:sp>
        <p:sp>
          <p:nvSpPr>
            <p:cNvPr id="535" name="11"/>
            <p:cNvSpPr txBox="1"/>
            <p:nvPr/>
          </p:nvSpPr>
          <p:spPr>
            <a:xfrm>
              <a:off x="2967151" y="2341879"/>
              <a:ext cx="374266"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700">
                  <a:latin typeface="Menlo"/>
                  <a:ea typeface="Menlo"/>
                  <a:cs typeface="Menlo"/>
                  <a:sym typeface="Menlo"/>
                </a:defRPr>
              </a:lvl1pPr>
            </a:lstStyle>
            <a:p>
              <a:pPr/>
              <a:r>
                <a:t>11</a:t>
              </a:r>
            </a:p>
          </p:txBody>
        </p:sp>
        <p:sp>
          <p:nvSpPr>
            <p:cNvPr id="536" name="4"/>
            <p:cNvSpPr txBox="1"/>
            <p:nvPr/>
          </p:nvSpPr>
          <p:spPr>
            <a:xfrm>
              <a:off x="490833" y="873759"/>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4</a:t>
              </a:r>
            </a:p>
          </p:txBody>
        </p:sp>
        <p:sp>
          <p:nvSpPr>
            <p:cNvPr id="537" name="1"/>
            <p:cNvSpPr txBox="1"/>
            <p:nvPr/>
          </p:nvSpPr>
          <p:spPr>
            <a:xfrm>
              <a:off x="2898752" y="934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1</a:t>
              </a:r>
            </a:p>
          </p:txBody>
        </p:sp>
        <p:sp>
          <p:nvSpPr>
            <p:cNvPr id="538" name="2"/>
            <p:cNvSpPr txBox="1"/>
            <p:nvPr/>
          </p:nvSpPr>
          <p:spPr>
            <a:xfrm>
              <a:off x="2680312" y="336804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2</a:t>
              </a:r>
            </a:p>
          </p:txBody>
        </p:sp>
        <p:sp>
          <p:nvSpPr>
            <p:cNvPr id="539" name="6"/>
            <p:cNvSpPr txBox="1"/>
            <p:nvPr/>
          </p:nvSpPr>
          <p:spPr>
            <a:xfrm>
              <a:off x="958192" y="5791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6</a:t>
              </a:r>
            </a:p>
          </p:txBody>
        </p:sp>
        <p:sp>
          <p:nvSpPr>
            <p:cNvPr id="540" name="5"/>
            <p:cNvSpPr txBox="1"/>
            <p:nvPr/>
          </p:nvSpPr>
          <p:spPr>
            <a:xfrm>
              <a:off x="3512532" y="873759"/>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5</a:t>
              </a:r>
            </a:p>
          </p:txBody>
        </p:sp>
        <p:sp>
          <p:nvSpPr>
            <p:cNvPr id="541" name="-4"/>
            <p:cNvSpPr txBox="1"/>
            <p:nvPr/>
          </p:nvSpPr>
          <p:spPr>
            <a:xfrm>
              <a:off x="911312" y="2900679"/>
              <a:ext cx="420143"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-4</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4" name="Traveling Salesman Problem"/>
          <p:cNvSpPr txBox="1"/>
          <p:nvPr>
            <p:ph type="title"/>
          </p:nvPr>
        </p:nvSpPr>
        <p:spPr>
          <a:xfrm>
            <a:off x="-1" y="-47299"/>
            <a:ext cx="13004801" cy="929908"/>
          </a:xfrm>
          <a:prstGeom prst="rect">
            <a:avLst/>
          </a:prstGeom>
        </p:spPr>
        <p:txBody>
          <a:bodyPr/>
          <a:lstStyle>
            <a:lvl1pPr defTabSz="408940">
              <a:defRPr b="1" sz="5600"/>
            </a:lvl1pPr>
          </a:lstStyle>
          <a:p>
            <a:pPr/>
            <a:r>
              <a:t>Traveling Salesman Problem</a:t>
            </a:r>
          </a:p>
        </p:txBody>
      </p:sp>
      <p:sp>
        <p:nvSpPr>
          <p:cNvPr id="545" name="Algorithms: Held-Karp, branch and bound and many approximation algorithms"/>
          <p:cNvSpPr txBox="1"/>
          <p:nvPr/>
        </p:nvSpPr>
        <p:spPr>
          <a:xfrm>
            <a:off x="615802" y="8637112"/>
            <a:ext cx="11773196"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500">
                <a:latin typeface="Menlo"/>
                <a:ea typeface="Menlo"/>
                <a:cs typeface="Menlo"/>
                <a:sym typeface="Menlo"/>
              </a:defRPr>
            </a:lvl1pPr>
          </a:lstStyle>
          <a:p>
            <a:pPr/>
            <a:r>
              <a:t>Algorithms: Held-Karp, branch and bound and many approximation algorithms </a:t>
            </a:r>
          </a:p>
        </p:txBody>
      </p:sp>
      <p:sp>
        <p:nvSpPr>
          <p:cNvPr id="546" name="&quot;Given a list of cities and the distances between each pair of cities, what is the shortest possible route that visits each city exactly once and returns to the origin city?” - Wiki"/>
          <p:cNvSpPr txBox="1"/>
          <p:nvPr/>
        </p:nvSpPr>
        <p:spPr>
          <a:xfrm>
            <a:off x="346836" y="986597"/>
            <a:ext cx="1231112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800">
                <a:latin typeface="Menlo"/>
                <a:ea typeface="Menlo"/>
                <a:cs typeface="Menlo"/>
                <a:sym typeface="Menlo"/>
              </a:defRPr>
            </a:lvl1pPr>
          </a:lstStyle>
          <a:p>
            <a:pPr/>
            <a:r>
              <a:t>"Given a list of cities and the distances between each pair of cities, what is the shortest possible route that visits each city exactly once and returns to the origin city?” - Wiki</a:t>
            </a:r>
          </a:p>
        </p:txBody>
      </p:sp>
      <p:grpSp>
        <p:nvGrpSpPr>
          <p:cNvPr id="587" name="Group"/>
          <p:cNvGrpSpPr/>
          <p:nvPr/>
        </p:nvGrpSpPr>
        <p:grpSpPr>
          <a:xfrm>
            <a:off x="1454135" y="3627970"/>
            <a:ext cx="3831338" cy="3774441"/>
            <a:chOff x="0" y="0"/>
            <a:chExt cx="3831336" cy="3774440"/>
          </a:xfrm>
        </p:grpSpPr>
        <p:sp>
          <p:nvSpPr>
            <p:cNvPr id="547" name="A"/>
            <p:cNvSpPr/>
            <p:nvPr/>
          </p:nvSpPr>
          <p:spPr>
            <a:xfrm>
              <a:off x="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A</a:t>
              </a:r>
            </a:p>
          </p:txBody>
        </p:sp>
        <p:sp>
          <p:nvSpPr>
            <p:cNvPr id="548" name="C"/>
            <p:cNvSpPr/>
            <p:nvPr/>
          </p:nvSpPr>
          <p:spPr>
            <a:xfrm>
              <a:off x="0" y="2911055"/>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C</a:t>
              </a:r>
            </a:p>
          </p:txBody>
        </p:sp>
        <p:cxnSp>
          <p:nvCxnSpPr>
            <p:cNvPr id="549" name="Connection Line"/>
            <p:cNvCxnSpPr>
              <a:stCxn id="548" idx="0"/>
              <a:endCxn id="547" idx="0"/>
            </p:cNvCxnSpPr>
            <p:nvPr/>
          </p:nvCxnSpPr>
          <p:spPr>
            <a:xfrm flipV="1">
              <a:off x="413893" y="479972"/>
              <a:ext cx="1" cy="2844977"/>
            </a:xfrm>
            <a:prstGeom prst="straightConnector1">
              <a:avLst/>
            </a:prstGeom>
            <a:ln w="38100" cap="flat">
              <a:solidFill>
                <a:srgbClr val="FFFFFF"/>
              </a:solidFill>
              <a:prstDash val="solid"/>
              <a:miter lim="400000"/>
            </a:ln>
            <a:effectLst/>
          </p:spPr>
        </p:cxnSp>
        <p:cxnSp>
          <p:nvCxnSpPr>
            <p:cNvPr id="550" name="Connection Line"/>
            <p:cNvCxnSpPr>
              <a:stCxn id="547" idx="0"/>
              <a:endCxn id="548" idx="0"/>
            </p:cNvCxnSpPr>
            <p:nvPr/>
          </p:nvCxnSpPr>
          <p:spPr>
            <a:xfrm>
              <a:off x="413893" y="479972"/>
              <a:ext cx="1" cy="2844977"/>
            </a:xfrm>
            <a:prstGeom prst="straightConnector1">
              <a:avLst/>
            </a:prstGeom>
            <a:ln w="38100" cap="flat">
              <a:solidFill>
                <a:srgbClr val="FFFFFF"/>
              </a:solidFill>
              <a:prstDash val="solid"/>
              <a:miter lim="400000"/>
            </a:ln>
            <a:effectLst/>
          </p:spPr>
        </p:cxnSp>
        <p:sp>
          <p:nvSpPr>
            <p:cNvPr id="551" name="B"/>
            <p:cNvSpPr/>
            <p:nvPr/>
          </p:nvSpPr>
          <p:spPr>
            <a:xfrm>
              <a:off x="300355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B</a:t>
              </a:r>
            </a:p>
          </p:txBody>
        </p:sp>
        <p:sp>
          <p:nvSpPr>
            <p:cNvPr id="552" name="D"/>
            <p:cNvSpPr/>
            <p:nvPr/>
          </p:nvSpPr>
          <p:spPr>
            <a:xfrm>
              <a:off x="3003550" y="2911055"/>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D</a:t>
              </a:r>
            </a:p>
          </p:txBody>
        </p:sp>
        <p:cxnSp>
          <p:nvCxnSpPr>
            <p:cNvPr id="553" name="Connection Line"/>
            <p:cNvCxnSpPr>
              <a:stCxn id="552" idx="0"/>
              <a:endCxn id="551" idx="0"/>
            </p:cNvCxnSpPr>
            <p:nvPr/>
          </p:nvCxnSpPr>
          <p:spPr>
            <a:xfrm flipV="1">
              <a:off x="3417443" y="479972"/>
              <a:ext cx="1" cy="2844977"/>
            </a:xfrm>
            <a:prstGeom prst="straightConnector1">
              <a:avLst/>
            </a:prstGeom>
            <a:ln w="38100" cap="flat">
              <a:solidFill>
                <a:srgbClr val="FFFFFF"/>
              </a:solidFill>
              <a:prstDash val="solid"/>
              <a:miter lim="400000"/>
            </a:ln>
            <a:effectLst/>
          </p:spPr>
        </p:cxnSp>
        <p:cxnSp>
          <p:nvCxnSpPr>
            <p:cNvPr id="554" name="Connection Line"/>
            <p:cNvCxnSpPr>
              <a:stCxn id="551" idx="0"/>
              <a:endCxn id="552" idx="0"/>
            </p:cNvCxnSpPr>
            <p:nvPr/>
          </p:nvCxnSpPr>
          <p:spPr>
            <a:xfrm>
              <a:off x="3417443" y="479972"/>
              <a:ext cx="1" cy="2844977"/>
            </a:xfrm>
            <a:prstGeom prst="straightConnector1">
              <a:avLst/>
            </a:prstGeom>
            <a:ln w="38100" cap="flat">
              <a:solidFill>
                <a:srgbClr val="FFFFFF"/>
              </a:solidFill>
              <a:prstDash val="solid"/>
              <a:miter lim="400000"/>
            </a:ln>
            <a:effectLst/>
          </p:spPr>
        </p:cxnSp>
        <p:cxnSp>
          <p:nvCxnSpPr>
            <p:cNvPr id="555" name="Connection Line"/>
            <p:cNvCxnSpPr>
              <a:stCxn id="547" idx="0"/>
              <a:endCxn id="551" idx="0"/>
            </p:cNvCxnSpPr>
            <p:nvPr/>
          </p:nvCxnSpPr>
          <p:spPr>
            <a:xfrm>
              <a:off x="413893" y="479972"/>
              <a:ext cx="3003551" cy="1"/>
            </a:xfrm>
            <a:prstGeom prst="straightConnector1">
              <a:avLst/>
            </a:prstGeom>
            <a:ln w="25400" cap="flat">
              <a:solidFill>
                <a:srgbClr val="FFFFFF"/>
              </a:solidFill>
              <a:prstDash val="solid"/>
              <a:miter lim="400000"/>
            </a:ln>
            <a:effectLst/>
          </p:spPr>
        </p:cxnSp>
        <p:cxnSp>
          <p:nvCxnSpPr>
            <p:cNvPr id="556" name="Connection Line"/>
            <p:cNvCxnSpPr>
              <a:stCxn id="551" idx="0"/>
              <a:endCxn id="547" idx="0"/>
            </p:cNvCxnSpPr>
            <p:nvPr/>
          </p:nvCxnSpPr>
          <p:spPr>
            <a:xfrm flipH="1">
              <a:off x="413893" y="479972"/>
              <a:ext cx="3003551" cy="1"/>
            </a:xfrm>
            <a:prstGeom prst="straightConnector1">
              <a:avLst/>
            </a:prstGeom>
            <a:ln w="25400" cap="flat">
              <a:solidFill>
                <a:srgbClr val="FFFFFF"/>
              </a:solidFill>
              <a:prstDash val="solid"/>
              <a:miter lim="400000"/>
            </a:ln>
            <a:effectLst/>
          </p:spPr>
        </p:cxnSp>
        <p:cxnSp>
          <p:nvCxnSpPr>
            <p:cNvPr id="557" name="Connection Line"/>
            <p:cNvCxnSpPr>
              <a:stCxn id="548" idx="0"/>
              <a:endCxn id="552" idx="0"/>
            </p:cNvCxnSpPr>
            <p:nvPr/>
          </p:nvCxnSpPr>
          <p:spPr>
            <a:xfrm>
              <a:off x="413893" y="3324948"/>
              <a:ext cx="3003551" cy="1"/>
            </a:xfrm>
            <a:prstGeom prst="straightConnector1">
              <a:avLst/>
            </a:prstGeom>
            <a:ln w="25400" cap="flat">
              <a:solidFill>
                <a:srgbClr val="FFFFFF"/>
              </a:solidFill>
              <a:prstDash val="solid"/>
              <a:miter lim="400000"/>
            </a:ln>
            <a:effectLst/>
          </p:spPr>
        </p:cxnSp>
        <p:cxnSp>
          <p:nvCxnSpPr>
            <p:cNvPr id="558" name="Connection Line"/>
            <p:cNvCxnSpPr>
              <a:stCxn id="552" idx="0"/>
              <a:endCxn id="548" idx="0"/>
            </p:cNvCxnSpPr>
            <p:nvPr/>
          </p:nvCxnSpPr>
          <p:spPr>
            <a:xfrm flipH="1">
              <a:off x="413893" y="3324948"/>
              <a:ext cx="3003551" cy="1"/>
            </a:xfrm>
            <a:prstGeom prst="straightConnector1">
              <a:avLst/>
            </a:prstGeom>
            <a:ln w="25400" cap="flat">
              <a:solidFill>
                <a:srgbClr val="FFFFFF"/>
              </a:solidFill>
              <a:prstDash val="solid"/>
              <a:miter lim="400000"/>
            </a:ln>
            <a:effectLst/>
          </p:spPr>
        </p:cxnSp>
        <p:cxnSp>
          <p:nvCxnSpPr>
            <p:cNvPr id="559" name="Connection Line"/>
            <p:cNvCxnSpPr>
              <a:stCxn id="548" idx="0"/>
              <a:endCxn id="551" idx="0"/>
            </p:cNvCxnSpPr>
            <p:nvPr/>
          </p:nvCxnSpPr>
          <p:spPr>
            <a:xfrm flipV="1">
              <a:off x="413893" y="479972"/>
              <a:ext cx="3003551" cy="2844977"/>
            </a:xfrm>
            <a:prstGeom prst="straightConnector1">
              <a:avLst/>
            </a:prstGeom>
            <a:ln w="25400" cap="flat">
              <a:solidFill>
                <a:srgbClr val="FFFFFF"/>
              </a:solidFill>
              <a:prstDash val="solid"/>
              <a:miter lim="400000"/>
            </a:ln>
            <a:effectLst/>
          </p:spPr>
        </p:cxnSp>
        <p:cxnSp>
          <p:nvCxnSpPr>
            <p:cNvPr id="560" name="Connection Line"/>
            <p:cNvCxnSpPr>
              <a:stCxn id="551" idx="0"/>
              <a:endCxn id="548" idx="0"/>
            </p:cNvCxnSpPr>
            <p:nvPr/>
          </p:nvCxnSpPr>
          <p:spPr>
            <a:xfrm flipH="1">
              <a:off x="413893" y="479972"/>
              <a:ext cx="3003551" cy="2844977"/>
            </a:xfrm>
            <a:prstGeom prst="straightConnector1">
              <a:avLst/>
            </a:prstGeom>
            <a:ln w="25400" cap="flat">
              <a:solidFill>
                <a:srgbClr val="FFFFFF"/>
              </a:solidFill>
              <a:prstDash val="solid"/>
              <a:miter lim="400000"/>
            </a:ln>
            <a:effectLst/>
          </p:spPr>
        </p:cxnSp>
        <p:cxnSp>
          <p:nvCxnSpPr>
            <p:cNvPr id="561" name="Connection Line"/>
            <p:cNvCxnSpPr>
              <a:stCxn id="547" idx="0"/>
              <a:endCxn id="552" idx="0"/>
            </p:cNvCxnSpPr>
            <p:nvPr/>
          </p:nvCxnSpPr>
          <p:spPr>
            <a:xfrm>
              <a:off x="413893" y="479972"/>
              <a:ext cx="3003551" cy="2844977"/>
            </a:xfrm>
            <a:prstGeom prst="straightConnector1">
              <a:avLst/>
            </a:prstGeom>
            <a:ln w="25400" cap="flat">
              <a:solidFill>
                <a:srgbClr val="FFFFFF"/>
              </a:solidFill>
              <a:prstDash val="solid"/>
              <a:miter lim="400000"/>
            </a:ln>
            <a:effectLst/>
          </p:spPr>
        </p:cxnSp>
        <p:cxnSp>
          <p:nvCxnSpPr>
            <p:cNvPr id="562" name="Connection Line"/>
            <p:cNvCxnSpPr>
              <a:stCxn id="552" idx="0"/>
              <a:endCxn id="547" idx="0"/>
            </p:cNvCxnSpPr>
            <p:nvPr/>
          </p:nvCxnSpPr>
          <p:spPr>
            <a:xfrm flipH="1" flipV="1">
              <a:off x="413893" y="479972"/>
              <a:ext cx="3003551" cy="2844977"/>
            </a:xfrm>
            <a:prstGeom prst="straightConnector1">
              <a:avLst/>
            </a:prstGeom>
            <a:ln w="25400" cap="flat">
              <a:solidFill>
                <a:srgbClr val="FFFFFF"/>
              </a:solidFill>
              <a:prstDash val="solid"/>
              <a:miter lim="400000"/>
            </a:ln>
            <a:effectLst/>
          </p:spPr>
        </p:cxnSp>
        <p:sp>
          <p:nvSpPr>
            <p:cNvPr id="563" name="Line"/>
            <p:cNvSpPr/>
            <p:nvPr/>
          </p:nvSpPr>
          <p:spPr>
            <a:xfrm flipV="1">
              <a:off x="2922198" y="553013"/>
              <a:ext cx="159061" cy="49352"/>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64" name="Line"/>
            <p:cNvSpPr/>
            <p:nvPr/>
          </p:nvSpPr>
          <p:spPr>
            <a:xfrm flipH="1">
              <a:off x="744458" y="389248"/>
              <a:ext cx="145629" cy="31885"/>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65" name="Line"/>
            <p:cNvSpPr/>
            <p:nvPr/>
          </p:nvSpPr>
          <p:spPr>
            <a:xfrm flipV="1">
              <a:off x="3093537" y="755809"/>
              <a:ext cx="91170" cy="10969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66" name="Line"/>
            <p:cNvSpPr/>
            <p:nvPr/>
          </p:nvSpPr>
          <p:spPr>
            <a:xfrm flipH="1" flipV="1">
              <a:off x="705031" y="657384"/>
              <a:ext cx="110494" cy="87291"/>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67" name="Line"/>
            <p:cNvSpPr/>
            <p:nvPr/>
          </p:nvSpPr>
          <p:spPr>
            <a:xfrm flipH="1" flipV="1">
              <a:off x="476432" y="822484"/>
              <a:ext cx="18753" cy="135958"/>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68" name="Line"/>
            <p:cNvSpPr/>
            <p:nvPr/>
          </p:nvSpPr>
          <p:spPr>
            <a:xfrm>
              <a:off x="326909" y="2834866"/>
              <a:ext cx="11721" cy="142402"/>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69" name="Line"/>
            <p:cNvSpPr/>
            <p:nvPr/>
          </p:nvSpPr>
          <p:spPr>
            <a:xfrm flipH="1">
              <a:off x="627554" y="2935785"/>
              <a:ext cx="94644" cy="118713"/>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70" name="Line"/>
            <p:cNvSpPr/>
            <p:nvPr/>
          </p:nvSpPr>
          <p:spPr>
            <a:xfrm>
              <a:off x="2990865" y="3023238"/>
              <a:ext cx="138590" cy="85235"/>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71" name="Line"/>
            <p:cNvSpPr/>
            <p:nvPr/>
          </p:nvSpPr>
          <p:spPr>
            <a:xfrm flipV="1">
              <a:off x="2911379" y="3386021"/>
              <a:ext cx="151401" cy="16119"/>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72" name="Line"/>
            <p:cNvSpPr/>
            <p:nvPr/>
          </p:nvSpPr>
          <p:spPr>
            <a:xfrm flipH="1">
              <a:off x="773605" y="3278838"/>
              <a:ext cx="124478" cy="11527"/>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73" name="Line"/>
            <p:cNvSpPr/>
            <p:nvPr/>
          </p:nvSpPr>
          <p:spPr>
            <a:xfrm>
              <a:off x="3330306" y="2833951"/>
              <a:ext cx="24575" cy="129796"/>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74" name="Line"/>
            <p:cNvSpPr/>
            <p:nvPr/>
          </p:nvSpPr>
          <p:spPr>
            <a:xfrm flipH="1" flipV="1">
              <a:off x="3488230" y="826971"/>
              <a:ext cx="19567" cy="137935"/>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75" name="4"/>
            <p:cNvSpPr txBox="1"/>
            <p:nvPr/>
          </p:nvSpPr>
          <p:spPr>
            <a:xfrm>
              <a:off x="2487272" y="553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4</a:t>
              </a:r>
            </a:p>
          </p:txBody>
        </p:sp>
        <p:sp>
          <p:nvSpPr>
            <p:cNvPr id="576" name="9"/>
            <p:cNvSpPr txBox="1"/>
            <p:nvPr/>
          </p:nvSpPr>
          <p:spPr>
            <a:xfrm>
              <a:off x="2502513" y="2712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9</a:t>
              </a:r>
            </a:p>
          </p:txBody>
        </p:sp>
        <p:sp>
          <p:nvSpPr>
            <p:cNvPr id="577" name="1"/>
            <p:cNvSpPr txBox="1"/>
            <p:nvPr/>
          </p:nvSpPr>
          <p:spPr>
            <a:xfrm>
              <a:off x="18392" y="234188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1</a:t>
              </a:r>
            </a:p>
          </p:txBody>
        </p:sp>
        <p:sp>
          <p:nvSpPr>
            <p:cNvPr id="578" name="3"/>
            <p:cNvSpPr txBox="1"/>
            <p:nvPr/>
          </p:nvSpPr>
          <p:spPr>
            <a:xfrm>
              <a:off x="917553" y="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3</a:t>
              </a:r>
            </a:p>
          </p:txBody>
        </p:sp>
        <p:sp>
          <p:nvSpPr>
            <p:cNvPr id="579" name="6"/>
            <p:cNvSpPr txBox="1"/>
            <p:nvPr/>
          </p:nvSpPr>
          <p:spPr>
            <a:xfrm>
              <a:off x="729593" y="2321559"/>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6</a:t>
              </a:r>
            </a:p>
          </p:txBody>
        </p:sp>
        <p:sp>
          <p:nvSpPr>
            <p:cNvPr id="580" name="11"/>
            <p:cNvSpPr txBox="1"/>
            <p:nvPr/>
          </p:nvSpPr>
          <p:spPr>
            <a:xfrm>
              <a:off x="2967151" y="2341879"/>
              <a:ext cx="374266"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700">
                  <a:latin typeface="Menlo"/>
                  <a:ea typeface="Menlo"/>
                  <a:cs typeface="Menlo"/>
                  <a:sym typeface="Menlo"/>
                </a:defRPr>
              </a:lvl1pPr>
            </a:lstStyle>
            <a:p>
              <a:pPr/>
              <a:r>
                <a:t>11</a:t>
              </a:r>
            </a:p>
          </p:txBody>
        </p:sp>
        <p:sp>
          <p:nvSpPr>
            <p:cNvPr id="581" name="4"/>
            <p:cNvSpPr txBox="1"/>
            <p:nvPr/>
          </p:nvSpPr>
          <p:spPr>
            <a:xfrm>
              <a:off x="490833" y="873759"/>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4</a:t>
              </a:r>
            </a:p>
          </p:txBody>
        </p:sp>
        <p:sp>
          <p:nvSpPr>
            <p:cNvPr id="582" name="1"/>
            <p:cNvSpPr txBox="1"/>
            <p:nvPr/>
          </p:nvSpPr>
          <p:spPr>
            <a:xfrm>
              <a:off x="2898752" y="934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1</a:t>
              </a:r>
            </a:p>
          </p:txBody>
        </p:sp>
        <p:sp>
          <p:nvSpPr>
            <p:cNvPr id="583" name="2"/>
            <p:cNvSpPr txBox="1"/>
            <p:nvPr/>
          </p:nvSpPr>
          <p:spPr>
            <a:xfrm>
              <a:off x="2680312" y="336804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2</a:t>
              </a:r>
            </a:p>
          </p:txBody>
        </p:sp>
        <p:sp>
          <p:nvSpPr>
            <p:cNvPr id="584" name="6"/>
            <p:cNvSpPr txBox="1"/>
            <p:nvPr/>
          </p:nvSpPr>
          <p:spPr>
            <a:xfrm>
              <a:off x="958192" y="5791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6</a:t>
              </a:r>
            </a:p>
          </p:txBody>
        </p:sp>
        <p:sp>
          <p:nvSpPr>
            <p:cNvPr id="585" name="5"/>
            <p:cNvSpPr txBox="1"/>
            <p:nvPr/>
          </p:nvSpPr>
          <p:spPr>
            <a:xfrm>
              <a:off x="3512532" y="873759"/>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5</a:t>
              </a:r>
            </a:p>
          </p:txBody>
        </p:sp>
        <p:sp>
          <p:nvSpPr>
            <p:cNvPr id="586" name="-4"/>
            <p:cNvSpPr txBox="1"/>
            <p:nvPr/>
          </p:nvSpPr>
          <p:spPr>
            <a:xfrm>
              <a:off x="911312" y="2900679"/>
              <a:ext cx="420143"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-4</a:t>
              </a:r>
            </a:p>
          </p:txBody>
        </p:sp>
      </p:grpSp>
      <p:grpSp>
        <p:nvGrpSpPr>
          <p:cNvPr id="604" name="Group"/>
          <p:cNvGrpSpPr/>
          <p:nvPr/>
        </p:nvGrpSpPr>
        <p:grpSpPr>
          <a:xfrm>
            <a:off x="7905054" y="3645769"/>
            <a:ext cx="3831338" cy="3738843"/>
            <a:chOff x="0" y="0"/>
            <a:chExt cx="3831336" cy="3738841"/>
          </a:xfrm>
        </p:grpSpPr>
        <p:sp>
          <p:nvSpPr>
            <p:cNvPr id="588" name="A"/>
            <p:cNvSpPr/>
            <p:nvPr/>
          </p:nvSpPr>
          <p:spPr>
            <a:xfrm>
              <a:off x="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A</a:t>
              </a:r>
            </a:p>
          </p:txBody>
        </p:sp>
        <p:sp>
          <p:nvSpPr>
            <p:cNvPr id="589" name="C"/>
            <p:cNvSpPr/>
            <p:nvPr/>
          </p:nvSpPr>
          <p:spPr>
            <a:xfrm>
              <a:off x="0" y="2911054"/>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C</a:t>
              </a:r>
            </a:p>
          </p:txBody>
        </p:sp>
        <p:sp>
          <p:nvSpPr>
            <p:cNvPr id="590" name="B"/>
            <p:cNvSpPr/>
            <p:nvPr/>
          </p:nvSpPr>
          <p:spPr>
            <a:xfrm>
              <a:off x="300355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B</a:t>
              </a:r>
            </a:p>
          </p:txBody>
        </p:sp>
        <p:sp>
          <p:nvSpPr>
            <p:cNvPr id="591" name="D"/>
            <p:cNvSpPr/>
            <p:nvPr/>
          </p:nvSpPr>
          <p:spPr>
            <a:xfrm>
              <a:off x="3003550" y="2911054"/>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D</a:t>
              </a:r>
            </a:p>
          </p:txBody>
        </p:sp>
        <p:cxnSp>
          <p:nvCxnSpPr>
            <p:cNvPr id="592" name="Connection Line"/>
            <p:cNvCxnSpPr>
              <a:stCxn id="588" idx="0"/>
              <a:endCxn id="590" idx="0"/>
            </p:cNvCxnSpPr>
            <p:nvPr/>
          </p:nvCxnSpPr>
          <p:spPr>
            <a:xfrm>
              <a:off x="413893" y="479972"/>
              <a:ext cx="3003551" cy="1"/>
            </a:xfrm>
            <a:prstGeom prst="straightConnector1">
              <a:avLst/>
            </a:prstGeom>
            <a:ln w="38100" cap="flat">
              <a:solidFill>
                <a:srgbClr val="FFC158"/>
              </a:solidFill>
              <a:prstDash val="solid"/>
              <a:miter lim="400000"/>
            </a:ln>
            <a:effectLst/>
          </p:spPr>
        </p:cxnSp>
        <p:cxnSp>
          <p:nvCxnSpPr>
            <p:cNvPr id="593" name="Connection Line"/>
            <p:cNvCxnSpPr>
              <a:stCxn id="589" idx="0"/>
              <a:endCxn id="591" idx="0"/>
            </p:cNvCxnSpPr>
            <p:nvPr/>
          </p:nvCxnSpPr>
          <p:spPr>
            <a:xfrm>
              <a:off x="413893" y="3324948"/>
              <a:ext cx="3003551" cy="1"/>
            </a:xfrm>
            <a:prstGeom prst="straightConnector1">
              <a:avLst/>
            </a:prstGeom>
            <a:ln w="38100" cap="flat">
              <a:solidFill>
                <a:srgbClr val="FFC158"/>
              </a:solidFill>
              <a:prstDash val="solid"/>
              <a:miter lim="400000"/>
            </a:ln>
            <a:effectLst/>
          </p:spPr>
        </p:cxnSp>
        <p:cxnSp>
          <p:nvCxnSpPr>
            <p:cNvPr id="594" name="Connection Line"/>
            <p:cNvCxnSpPr>
              <a:stCxn id="590" idx="0"/>
              <a:endCxn id="589" idx="0"/>
            </p:cNvCxnSpPr>
            <p:nvPr/>
          </p:nvCxnSpPr>
          <p:spPr>
            <a:xfrm flipH="1">
              <a:off x="413893" y="479972"/>
              <a:ext cx="3003551" cy="2844977"/>
            </a:xfrm>
            <a:prstGeom prst="straightConnector1">
              <a:avLst/>
            </a:prstGeom>
            <a:ln w="38100" cap="flat">
              <a:solidFill>
                <a:srgbClr val="FFC158"/>
              </a:solidFill>
              <a:prstDash val="solid"/>
              <a:miter lim="400000"/>
            </a:ln>
            <a:effectLst/>
          </p:spPr>
        </p:cxnSp>
        <p:cxnSp>
          <p:nvCxnSpPr>
            <p:cNvPr id="595" name="Connection Line"/>
            <p:cNvCxnSpPr>
              <a:stCxn id="591" idx="0"/>
              <a:endCxn id="588" idx="0"/>
            </p:cNvCxnSpPr>
            <p:nvPr/>
          </p:nvCxnSpPr>
          <p:spPr>
            <a:xfrm flipH="1" flipV="1">
              <a:off x="413893" y="479972"/>
              <a:ext cx="3003551" cy="2844977"/>
            </a:xfrm>
            <a:prstGeom prst="straightConnector1">
              <a:avLst/>
            </a:prstGeom>
            <a:ln w="38100" cap="flat">
              <a:solidFill>
                <a:srgbClr val="FFC158"/>
              </a:solidFill>
              <a:prstDash val="solid"/>
              <a:miter lim="400000"/>
            </a:ln>
            <a:effectLst/>
          </p:spPr>
        </p:cxnSp>
        <p:sp>
          <p:nvSpPr>
            <p:cNvPr id="596" name="Line"/>
            <p:cNvSpPr/>
            <p:nvPr/>
          </p:nvSpPr>
          <p:spPr>
            <a:xfrm flipH="1">
              <a:off x="744458" y="389248"/>
              <a:ext cx="145629" cy="31885"/>
            </a:xfrm>
            <a:prstGeom prst="line">
              <a:avLst/>
            </a:prstGeom>
            <a:noFill/>
            <a:ln w="25400" cap="flat">
              <a:solidFill>
                <a:srgbClr val="E8A433"/>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97" name="Line"/>
            <p:cNvSpPr/>
            <p:nvPr/>
          </p:nvSpPr>
          <p:spPr>
            <a:xfrm flipV="1">
              <a:off x="3093537" y="755809"/>
              <a:ext cx="91170" cy="109690"/>
            </a:xfrm>
            <a:prstGeom prst="line">
              <a:avLst/>
            </a:prstGeom>
            <a:noFill/>
            <a:ln w="25400" cap="flat">
              <a:solidFill>
                <a:srgbClr val="E8A433"/>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98" name="Line"/>
            <p:cNvSpPr/>
            <p:nvPr/>
          </p:nvSpPr>
          <p:spPr>
            <a:xfrm>
              <a:off x="2990865" y="3023238"/>
              <a:ext cx="138590" cy="85235"/>
            </a:xfrm>
            <a:prstGeom prst="line">
              <a:avLst/>
            </a:prstGeom>
            <a:noFill/>
            <a:ln w="25400" cap="flat">
              <a:solidFill>
                <a:srgbClr val="E8A433"/>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99" name="Line"/>
            <p:cNvSpPr/>
            <p:nvPr/>
          </p:nvSpPr>
          <p:spPr>
            <a:xfrm flipH="1">
              <a:off x="773605" y="3278837"/>
              <a:ext cx="124478" cy="11528"/>
            </a:xfrm>
            <a:prstGeom prst="line">
              <a:avLst/>
            </a:prstGeom>
            <a:noFill/>
            <a:ln w="25400" cap="flat">
              <a:solidFill>
                <a:srgbClr val="E8A433"/>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00" name="9"/>
            <p:cNvSpPr txBox="1"/>
            <p:nvPr/>
          </p:nvSpPr>
          <p:spPr>
            <a:xfrm>
              <a:off x="2502513" y="2712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rgbClr val="FFC158"/>
                  </a:solidFill>
                  <a:latin typeface="Menlo"/>
                  <a:ea typeface="Menlo"/>
                  <a:cs typeface="Menlo"/>
                  <a:sym typeface="Menlo"/>
                </a:defRPr>
              </a:lvl1pPr>
            </a:lstStyle>
            <a:p>
              <a:pPr/>
              <a:r>
                <a:t>9</a:t>
              </a:r>
            </a:p>
          </p:txBody>
        </p:sp>
        <p:sp>
          <p:nvSpPr>
            <p:cNvPr id="601" name="3"/>
            <p:cNvSpPr txBox="1"/>
            <p:nvPr/>
          </p:nvSpPr>
          <p:spPr>
            <a:xfrm>
              <a:off x="917553" y="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rgbClr val="FFC158"/>
                  </a:solidFill>
                  <a:latin typeface="Menlo"/>
                  <a:ea typeface="Menlo"/>
                  <a:cs typeface="Menlo"/>
                  <a:sym typeface="Menlo"/>
                </a:defRPr>
              </a:lvl1pPr>
            </a:lstStyle>
            <a:p>
              <a:pPr/>
              <a:r>
                <a:t>3</a:t>
              </a:r>
            </a:p>
          </p:txBody>
        </p:sp>
        <p:sp>
          <p:nvSpPr>
            <p:cNvPr id="602" name="1"/>
            <p:cNvSpPr txBox="1"/>
            <p:nvPr/>
          </p:nvSpPr>
          <p:spPr>
            <a:xfrm>
              <a:off x="2898752" y="934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rgbClr val="FFC158"/>
                  </a:solidFill>
                  <a:latin typeface="Menlo"/>
                  <a:ea typeface="Menlo"/>
                  <a:cs typeface="Menlo"/>
                  <a:sym typeface="Menlo"/>
                </a:defRPr>
              </a:lvl1pPr>
            </a:lstStyle>
            <a:p>
              <a:pPr/>
              <a:r>
                <a:t>1</a:t>
              </a:r>
            </a:p>
          </p:txBody>
        </p:sp>
        <p:sp>
          <p:nvSpPr>
            <p:cNvPr id="603" name="-4"/>
            <p:cNvSpPr txBox="1"/>
            <p:nvPr/>
          </p:nvSpPr>
          <p:spPr>
            <a:xfrm>
              <a:off x="911312" y="2900679"/>
              <a:ext cx="420143"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rgbClr val="FFC158"/>
                  </a:solidFill>
                  <a:latin typeface="Menlo"/>
                  <a:ea typeface="Menlo"/>
                  <a:cs typeface="Menlo"/>
                  <a:sym typeface="Menlo"/>
                </a:defRPr>
              </a:lvl1pPr>
            </a:lstStyle>
            <a:p>
              <a:pPr/>
              <a:r>
                <a:t>-4</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6" name="Traveling Salesman Problem"/>
          <p:cNvSpPr txBox="1"/>
          <p:nvPr>
            <p:ph type="title"/>
          </p:nvPr>
        </p:nvSpPr>
        <p:spPr>
          <a:xfrm>
            <a:off x="-1" y="-47299"/>
            <a:ext cx="13004801" cy="929908"/>
          </a:xfrm>
          <a:prstGeom prst="rect">
            <a:avLst/>
          </a:prstGeom>
        </p:spPr>
        <p:txBody>
          <a:bodyPr/>
          <a:lstStyle>
            <a:lvl1pPr defTabSz="408940">
              <a:defRPr b="1" sz="5600"/>
            </a:lvl1pPr>
          </a:lstStyle>
          <a:p>
            <a:pPr/>
            <a:r>
              <a:t>Traveling Salesman Problem</a:t>
            </a:r>
          </a:p>
        </p:txBody>
      </p:sp>
      <p:sp>
        <p:nvSpPr>
          <p:cNvPr id="607" name="Algorithms: Held-Karp, branch and bound and many approximation algorithms"/>
          <p:cNvSpPr txBox="1"/>
          <p:nvPr/>
        </p:nvSpPr>
        <p:spPr>
          <a:xfrm>
            <a:off x="615802" y="8637112"/>
            <a:ext cx="11773196"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500">
                <a:latin typeface="Menlo"/>
                <a:ea typeface="Menlo"/>
                <a:cs typeface="Menlo"/>
                <a:sym typeface="Menlo"/>
              </a:defRPr>
            </a:lvl1pPr>
          </a:lstStyle>
          <a:p>
            <a:pPr/>
            <a:r>
              <a:t>Algorithms: Held-Karp, branch and bound and many approximation algorithms </a:t>
            </a:r>
          </a:p>
        </p:txBody>
      </p:sp>
      <p:sp>
        <p:nvSpPr>
          <p:cNvPr id="608" name="The TSP problem is NP-Hard meaning it’s a very computationally challenging problem. This is unfortunate because the TSP has several very important applications."/>
          <p:cNvSpPr txBox="1"/>
          <p:nvPr/>
        </p:nvSpPr>
        <p:spPr>
          <a:xfrm>
            <a:off x="346836" y="1196147"/>
            <a:ext cx="12311128" cy="135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800">
                <a:latin typeface="Menlo"/>
                <a:ea typeface="Menlo"/>
                <a:cs typeface="Menlo"/>
                <a:sym typeface="Menlo"/>
              </a:defRPr>
            </a:lvl1pPr>
          </a:lstStyle>
          <a:p>
            <a:pPr/>
            <a:r>
              <a:t>The TSP problem is NP-Hard meaning it’s a very computationally challenging problem. This is unfortunate because the TSP has several very important applications.</a:t>
            </a:r>
          </a:p>
        </p:txBody>
      </p:sp>
      <p:grpSp>
        <p:nvGrpSpPr>
          <p:cNvPr id="649" name="Group"/>
          <p:cNvGrpSpPr/>
          <p:nvPr/>
        </p:nvGrpSpPr>
        <p:grpSpPr>
          <a:xfrm>
            <a:off x="1454135" y="3627970"/>
            <a:ext cx="3831338" cy="3774441"/>
            <a:chOff x="0" y="0"/>
            <a:chExt cx="3831336" cy="3774440"/>
          </a:xfrm>
        </p:grpSpPr>
        <p:sp>
          <p:nvSpPr>
            <p:cNvPr id="609" name="A"/>
            <p:cNvSpPr/>
            <p:nvPr/>
          </p:nvSpPr>
          <p:spPr>
            <a:xfrm>
              <a:off x="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A</a:t>
              </a:r>
            </a:p>
          </p:txBody>
        </p:sp>
        <p:sp>
          <p:nvSpPr>
            <p:cNvPr id="610" name="C"/>
            <p:cNvSpPr/>
            <p:nvPr/>
          </p:nvSpPr>
          <p:spPr>
            <a:xfrm>
              <a:off x="0" y="2911055"/>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C</a:t>
              </a:r>
            </a:p>
          </p:txBody>
        </p:sp>
        <p:cxnSp>
          <p:nvCxnSpPr>
            <p:cNvPr id="611" name="Connection Line"/>
            <p:cNvCxnSpPr>
              <a:stCxn id="610" idx="0"/>
              <a:endCxn id="609" idx="0"/>
            </p:cNvCxnSpPr>
            <p:nvPr/>
          </p:nvCxnSpPr>
          <p:spPr>
            <a:xfrm flipV="1">
              <a:off x="413893" y="479972"/>
              <a:ext cx="1" cy="2844977"/>
            </a:xfrm>
            <a:prstGeom prst="straightConnector1">
              <a:avLst/>
            </a:prstGeom>
            <a:ln w="38100" cap="flat">
              <a:solidFill>
                <a:srgbClr val="FFFFFF"/>
              </a:solidFill>
              <a:prstDash val="solid"/>
              <a:miter lim="400000"/>
            </a:ln>
            <a:effectLst/>
          </p:spPr>
        </p:cxnSp>
        <p:cxnSp>
          <p:nvCxnSpPr>
            <p:cNvPr id="612" name="Connection Line"/>
            <p:cNvCxnSpPr>
              <a:stCxn id="609" idx="0"/>
              <a:endCxn id="610" idx="0"/>
            </p:cNvCxnSpPr>
            <p:nvPr/>
          </p:nvCxnSpPr>
          <p:spPr>
            <a:xfrm>
              <a:off x="413893" y="479972"/>
              <a:ext cx="1" cy="2844977"/>
            </a:xfrm>
            <a:prstGeom prst="straightConnector1">
              <a:avLst/>
            </a:prstGeom>
            <a:ln w="38100" cap="flat">
              <a:solidFill>
                <a:srgbClr val="FFFFFF"/>
              </a:solidFill>
              <a:prstDash val="solid"/>
              <a:miter lim="400000"/>
            </a:ln>
            <a:effectLst/>
          </p:spPr>
        </p:cxnSp>
        <p:sp>
          <p:nvSpPr>
            <p:cNvPr id="613" name="B"/>
            <p:cNvSpPr/>
            <p:nvPr/>
          </p:nvSpPr>
          <p:spPr>
            <a:xfrm>
              <a:off x="300355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B</a:t>
              </a:r>
            </a:p>
          </p:txBody>
        </p:sp>
        <p:sp>
          <p:nvSpPr>
            <p:cNvPr id="614" name="D"/>
            <p:cNvSpPr/>
            <p:nvPr/>
          </p:nvSpPr>
          <p:spPr>
            <a:xfrm>
              <a:off x="3003550" y="2911055"/>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D</a:t>
              </a:r>
            </a:p>
          </p:txBody>
        </p:sp>
        <p:cxnSp>
          <p:nvCxnSpPr>
            <p:cNvPr id="615" name="Connection Line"/>
            <p:cNvCxnSpPr>
              <a:stCxn id="614" idx="0"/>
              <a:endCxn id="613" idx="0"/>
            </p:cNvCxnSpPr>
            <p:nvPr/>
          </p:nvCxnSpPr>
          <p:spPr>
            <a:xfrm flipV="1">
              <a:off x="3417443" y="479972"/>
              <a:ext cx="1" cy="2844977"/>
            </a:xfrm>
            <a:prstGeom prst="straightConnector1">
              <a:avLst/>
            </a:prstGeom>
            <a:ln w="38100" cap="flat">
              <a:solidFill>
                <a:srgbClr val="FFFFFF"/>
              </a:solidFill>
              <a:prstDash val="solid"/>
              <a:miter lim="400000"/>
            </a:ln>
            <a:effectLst/>
          </p:spPr>
        </p:cxnSp>
        <p:cxnSp>
          <p:nvCxnSpPr>
            <p:cNvPr id="616" name="Connection Line"/>
            <p:cNvCxnSpPr>
              <a:stCxn id="613" idx="0"/>
              <a:endCxn id="614" idx="0"/>
            </p:cNvCxnSpPr>
            <p:nvPr/>
          </p:nvCxnSpPr>
          <p:spPr>
            <a:xfrm>
              <a:off x="3417443" y="479972"/>
              <a:ext cx="1" cy="2844977"/>
            </a:xfrm>
            <a:prstGeom prst="straightConnector1">
              <a:avLst/>
            </a:prstGeom>
            <a:ln w="38100" cap="flat">
              <a:solidFill>
                <a:srgbClr val="FFFFFF"/>
              </a:solidFill>
              <a:prstDash val="solid"/>
              <a:miter lim="400000"/>
            </a:ln>
            <a:effectLst/>
          </p:spPr>
        </p:cxnSp>
        <p:cxnSp>
          <p:nvCxnSpPr>
            <p:cNvPr id="617" name="Connection Line"/>
            <p:cNvCxnSpPr>
              <a:stCxn id="609" idx="0"/>
              <a:endCxn id="613" idx="0"/>
            </p:cNvCxnSpPr>
            <p:nvPr/>
          </p:nvCxnSpPr>
          <p:spPr>
            <a:xfrm>
              <a:off x="413893" y="479972"/>
              <a:ext cx="3003551" cy="1"/>
            </a:xfrm>
            <a:prstGeom prst="straightConnector1">
              <a:avLst/>
            </a:prstGeom>
            <a:ln w="25400" cap="flat">
              <a:solidFill>
                <a:srgbClr val="FFFFFF"/>
              </a:solidFill>
              <a:prstDash val="solid"/>
              <a:miter lim="400000"/>
            </a:ln>
            <a:effectLst/>
          </p:spPr>
        </p:cxnSp>
        <p:cxnSp>
          <p:nvCxnSpPr>
            <p:cNvPr id="618" name="Connection Line"/>
            <p:cNvCxnSpPr>
              <a:stCxn id="613" idx="0"/>
              <a:endCxn id="609" idx="0"/>
            </p:cNvCxnSpPr>
            <p:nvPr/>
          </p:nvCxnSpPr>
          <p:spPr>
            <a:xfrm flipH="1">
              <a:off x="413893" y="479972"/>
              <a:ext cx="3003551" cy="1"/>
            </a:xfrm>
            <a:prstGeom prst="straightConnector1">
              <a:avLst/>
            </a:prstGeom>
            <a:ln w="25400" cap="flat">
              <a:solidFill>
                <a:srgbClr val="FFFFFF"/>
              </a:solidFill>
              <a:prstDash val="solid"/>
              <a:miter lim="400000"/>
            </a:ln>
            <a:effectLst/>
          </p:spPr>
        </p:cxnSp>
        <p:cxnSp>
          <p:nvCxnSpPr>
            <p:cNvPr id="619" name="Connection Line"/>
            <p:cNvCxnSpPr>
              <a:stCxn id="610" idx="0"/>
              <a:endCxn id="614" idx="0"/>
            </p:cNvCxnSpPr>
            <p:nvPr/>
          </p:nvCxnSpPr>
          <p:spPr>
            <a:xfrm>
              <a:off x="413893" y="3324948"/>
              <a:ext cx="3003551" cy="1"/>
            </a:xfrm>
            <a:prstGeom prst="straightConnector1">
              <a:avLst/>
            </a:prstGeom>
            <a:ln w="25400" cap="flat">
              <a:solidFill>
                <a:srgbClr val="FFFFFF"/>
              </a:solidFill>
              <a:prstDash val="solid"/>
              <a:miter lim="400000"/>
            </a:ln>
            <a:effectLst/>
          </p:spPr>
        </p:cxnSp>
        <p:cxnSp>
          <p:nvCxnSpPr>
            <p:cNvPr id="620" name="Connection Line"/>
            <p:cNvCxnSpPr>
              <a:stCxn id="614" idx="0"/>
              <a:endCxn id="610" idx="0"/>
            </p:cNvCxnSpPr>
            <p:nvPr/>
          </p:nvCxnSpPr>
          <p:spPr>
            <a:xfrm flipH="1">
              <a:off x="413893" y="3324948"/>
              <a:ext cx="3003551" cy="1"/>
            </a:xfrm>
            <a:prstGeom prst="straightConnector1">
              <a:avLst/>
            </a:prstGeom>
            <a:ln w="25400" cap="flat">
              <a:solidFill>
                <a:srgbClr val="FFFFFF"/>
              </a:solidFill>
              <a:prstDash val="solid"/>
              <a:miter lim="400000"/>
            </a:ln>
            <a:effectLst/>
          </p:spPr>
        </p:cxnSp>
        <p:cxnSp>
          <p:nvCxnSpPr>
            <p:cNvPr id="621" name="Connection Line"/>
            <p:cNvCxnSpPr>
              <a:stCxn id="610" idx="0"/>
              <a:endCxn id="613" idx="0"/>
            </p:cNvCxnSpPr>
            <p:nvPr/>
          </p:nvCxnSpPr>
          <p:spPr>
            <a:xfrm flipV="1">
              <a:off x="413893" y="479972"/>
              <a:ext cx="3003551" cy="2844977"/>
            </a:xfrm>
            <a:prstGeom prst="straightConnector1">
              <a:avLst/>
            </a:prstGeom>
            <a:ln w="25400" cap="flat">
              <a:solidFill>
                <a:srgbClr val="FFFFFF"/>
              </a:solidFill>
              <a:prstDash val="solid"/>
              <a:miter lim="400000"/>
            </a:ln>
            <a:effectLst/>
          </p:spPr>
        </p:cxnSp>
        <p:cxnSp>
          <p:nvCxnSpPr>
            <p:cNvPr id="622" name="Connection Line"/>
            <p:cNvCxnSpPr>
              <a:stCxn id="613" idx="0"/>
              <a:endCxn id="610" idx="0"/>
            </p:cNvCxnSpPr>
            <p:nvPr/>
          </p:nvCxnSpPr>
          <p:spPr>
            <a:xfrm flipH="1">
              <a:off x="413893" y="479972"/>
              <a:ext cx="3003551" cy="2844977"/>
            </a:xfrm>
            <a:prstGeom prst="straightConnector1">
              <a:avLst/>
            </a:prstGeom>
            <a:ln w="25400" cap="flat">
              <a:solidFill>
                <a:srgbClr val="FFFFFF"/>
              </a:solidFill>
              <a:prstDash val="solid"/>
              <a:miter lim="400000"/>
            </a:ln>
            <a:effectLst/>
          </p:spPr>
        </p:cxnSp>
        <p:cxnSp>
          <p:nvCxnSpPr>
            <p:cNvPr id="623" name="Connection Line"/>
            <p:cNvCxnSpPr>
              <a:stCxn id="609" idx="0"/>
              <a:endCxn id="614" idx="0"/>
            </p:cNvCxnSpPr>
            <p:nvPr/>
          </p:nvCxnSpPr>
          <p:spPr>
            <a:xfrm>
              <a:off x="413893" y="479972"/>
              <a:ext cx="3003551" cy="2844977"/>
            </a:xfrm>
            <a:prstGeom prst="straightConnector1">
              <a:avLst/>
            </a:prstGeom>
            <a:ln w="25400" cap="flat">
              <a:solidFill>
                <a:srgbClr val="FFFFFF"/>
              </a:solidFill>
              <a:prstDash val="solid"/>
              <a:miter lim="400000"/>
            </a:ln>
            <a:effectLst/>
          </p:spPr>
        </p:cxnSp>
        <p:cxnSp>
          <p:nvCxnSpPr>
            <p:cNvPr id="624" name="Connection Line"/>
            <p:cNvCxnSpPr>
              <a:stCxn id="614" idx="0"/>
              <a:endCxn id="609" idx="0"/>
            </p:cNvCxnSpPr>
            <p:nvPr/>
          </p:nvCxnSpPr>
          <p:spPr>
            <a:xfrm flipH="1" flipV="1">
              <a:off x="413893" y="479972"/>
              <a:ext cx="3003551" cy="2844977"/>
            </a:xfrm>
            <a:prstGeom prst="straightConnector1">
              <a:avLst/>
            </a:prstGeom>
            <a:ln w="25400" cap="flat">
              <a:solidFill>
                <a:srgbClr val="FFFFFF"/>
              </a:solidFill>
              <a:prstDash val="solid"/>
              <a:miter lim="400000"/>
            </a:ln>
            <a:effectLst/>
          </p:spPr>
        </p:cxnSp>
        <p:sp>
          <p:nvSpPr>
            <p:cNvPr id="625" name="Line"/>
            <p:cNvSpPr/>
            <p:nvPr/>
          </p:nvSpPr>
          <p:spPr>
            <a:xfrm flipV="1">
              <a:off x="2922198" y="553013"/>
              <a:ext cx="159061" cy="49352"/>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26" name="Line"/>
            <p:cNvSpPr/>
            <p:nvPr/>
          </p:nvSpPr>
          <p:spPr>
            <a:xfrm flipH="1">
              <a:off x="744458" y="389248"/>
              <a:ext cx="145629" cy="31885"/>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27" name="Line"/>
            <p:cNvSpPr/>
            <p:nvPr/>
          </p:nvSpPr>
          <p:spPr>
            <a:xfrm flipV="1">
              <a:off x="3093537" y="755809"/>
              <a:ext cx="91170" cy="10969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28" name="Line"/>
            <p:cNvSpPr/>
            <p:nvPr/>
          </p:nvSpPr>
          <p:spPr>
            <a:xfrm flipH="1" flipV="1">
              <a:off x="705031" y="657384"/>
              <a:ext cx="110494" cy="87291"/>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29" name="Line"/>
            <p:cNvSpPr/>
            <p:nvPr/>
          </p:nvSpPr>
          <p:spPr>
            <a:xfrm flipH="1" flipV="1">
              <a:off x="476432" y="822484"/>
              <a:ext cx="18753" cy="135958"/>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30" name="Line"/>
            <p:cNvSpPr/>
            <p:nvPr/>
          </p:nvSpPr>
          <p:spPr>
            <a:xfrm>
              <a:off x="326909" y="2834866"/>
              <a:ext cx="11721" cy="142402"/>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31" name="Line"/>
            <p:cNvSpPr/>
            <p:nvPr/>
          </p:nvSpPr>
          <p:spPr>
            <a:xfrm flipH="1">
              <a:off x="627554" y="2935785"/>
              <a:ext cx="94644" cy="118713"/>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32" name="Line"/>
            <p:cNvSpPr/>
            <p:nvPr/>
          </p:nvSpPr>
          <p:spPr>
            <a:xfrm>
              <a:off x="2990865" y="3023238"/>
              <a:ext cx="138590" cy="85235"/>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33" name="Line"/>
            <p:cNvSpPr/>
            <p:nvPr/>
          </p:nvSpPr>
          <p:spPr>
            <a:xfrm flipV="1">
              <a:off x="2911379" y="3386021"/>
              <a:ext cx="151401" cy="16119"/>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34" name="Line"/>
            <p:cNvSpPr/>
            <p:nvPr/>
          </p:nvSpPr>
          <p:spPr>
            <a:xfrm flipH="1">
              <a:off x="773605" y="3278838"/>
              <a:ext cx="124478" cy="11527"/>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35" name="Line"/>
            <p:cNvSpPr/>
            <p:nvPr/>
          </p:nvSpPr>
          <p:spPr>
            <a:xfrm>
              <a:off x="3330306" y="2833951"/>
              <a:ext cx="24575" cy="129796"/>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36" name="Line"/>
            <p:cNvSpPr/>
            <p:nvPr/>
          </p:nvSpPr>
          <p:spPr>
            <a:xfrm flipH="1" flipV="1">
              <a:off x="3488230" y="826971"/>
              <a:ext cx="19567" cy="137935"/>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37" name="4"/>
            <p:cNvSpPr txBox="1"/>
            <p:nvPr/>
          </p:nvSpPr>
          <p:spPr>
            <a:xfrm>
              <a:off x="2487272" y="553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4</a:t>
              </a:r>
            </a:p>
          </p:txBody>
        </p:sp>
        <p:sp>
          <p:nvSpPr>
            <p:cNvPr id="638" name="9"/>
            <p:cNvSpPr txBox="1"/>
            <p:nvPr/>
          </p:nvSpPr>
          <p:spPr>
            <a:xfrm>
              <a:off x="2502513" y="2712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9</a:t>
              </a:r>
            </a:p>
          </p:txBody>
        </p:sp>
        <p:sp>
          <p:nvSpPr>
            <p:cNvPr id="639" name="1"/>
            <p:cNvSpPr txBox="1"/>
            <p:nvPr/>
          </p:nvSpPr>
          <p:spPr>
            <a:xfrm>
              <a:off x="18392" y="234188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1</a:t>
              </a:r>
            </a:p>
          </p:txBody>
        </p:sp>
        <p:sp>
          <p:nvSpPr>
            <p:cNvPr id="640" name="3"/>
            <p:cNvSpPr txBox="1"/>
            <p:nvPr/>
          </p:nvSpPr>
          <p:spPr>
            <a:xfrm>
              <a:off x="917553" y="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3</a:t>
              </a:r>
            </a:p>
          </p:txBody>
        </p:sp>
        <p:sp>
          <p:nvSpPr>
            <p:cNvPr id="641" name="6"/>
            <p:cNvSpPr txBox="1"/>
            <p:nvPr/>
          </p:nvSpPr>
          <p:spPr>
            <a:xfrm>
              <a:off x="729593" y="2321559"/>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6</a:t>
              </a:r>
            </a:p>
          </p:txBody>
        </p:sp>
        <p:sp>
          <p:nvSpPr>
            <p:cNvPr id="642" name="11"/>
            <p:cNvSpPr txBox="1"/>
            <p:nvPr/>
          </p:nvSpPr>
          <p:spPr>
            <a:xfrm>
              <a:off x="2967151" y="2341879"/>
              <a:ext cx="374266"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700">
                  <a:latin typeface="Menlo"/>
                  <a:ea typeface="Menlo"/>
                  <a:cs typeface="Menlo"/>
                  <a:sym typeface="Menlo"/>
                </a:defRPr>
              </a:lvl1pPr>
            </a:lstStyle>
            <a:p>
              <a:pPr/>
              <a:r>
                <a:t>11</a:t>
              </a:r>
            </a:p>
          </p:txBody>
        </p:sp>
        <p:sp>
          <p:nvSpPr>
            <p:cNvPr id="643" name="4"/>
            <p:cNvSpPr txBox="1"/>
            <p:nvPr/>
          </p:nvSpPr>
          <p:spPr>
            <a:xfrm>
              <a:off x="490833" y="873759"/>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4</a:t>
              </a:r>
            </a:p>
          </p:txBody>
        </p:sp>
        <p:sp>
          <p:nvSpPr>
            <p:cNvPr id="644" name="1"/>
            <p:cNvSpPr txBox="1"/>
            <p:nvPr/>
          </p:nvSpPr>
          <p:spPr>
            <a:xfrm>
              <a:off x="2898752" y="934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1</a:t>
              </a:r>
            </a:p>
          </p:txBody>
        </p:sp>
        <p:sp>
          <p:nvSpPr>
            <p:cNvPr id="645" name="2"/>
            <p:cNvSpPr txBox="1"/>
            <p:nvPr/>
          </p:nvSpPr>
          <p:spPr>
            <a:xfrm>
              <a:off x="2680312" y="336804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2</a:t>
              </a:r>
            </a:p>
          </p:txBody>
        </p:sp>
        <p:sp>
          <p:nvSpPr>
            <p:cNvPr id="646" name="6"/>
            <p:cNvSpPr txBox="1"/>
            <p:nvPr/>
          </p:nvSpPr>
          <p:spPr>
            <a:xfrm>
              <a:off x="958192" y="5791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6</a:t>
              </a:r>
            </a:p>
          </p:txBody>
        </p:sp>
        <p:sp>
          <p:nvSpPr>
            <p:cNvPr id="647" name="5"/>
            <p:cNvSpPr txBox="1"/>
            <p:nvPr/>
          </p:nvSpPr>
          <p:spPr>
            <a:xfrm>
              <a:off x="3512532" y="873759"/>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5</a:t>
              </a:r>
            </a:p>
          </p:txBody>
        </p:sp>
        <p:sp>
          <p:nvSpPr>
            <p:cNvPr id="648" name="-4"/>
            <p:cNvSpPr txBox="1"/>
            <p:nvPr/>
          </p:nvSpPr>
          <p:spPr>
            <a:xfrm>
              <a:off x="911312" y="2900679"/>
              <a:ext cx="420143"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Menlo"/>
                  <a:ea typeface="Menlo"/>
                  <a:cs typeface="Menlo"/>
                  <a:sym typeface="Menlo"/>
                </a:defRPr>
              </a:lvl1pPr>
            </a:lstStyle>
            <a:p>
              <a:pPr/>
              <a:r>
                <a:t>-4</a:t>
              </a:r>
            </a:p>
          </p:txBody>
        </p:sp>
      </p:grpSp>
      <p:grpSp>
        <p:nvGrpSpPr>
          <p:cNvPr id="666" name="Group"/>
          <p:cNvGrpSpPr/>
          <p:nvPr/>
        </p:nvGrpSpPr>
        <p:grpSpPr>
          <a:xfrm>
            <a:off x="7905054" y="3645769"/>
            <a:ext cx="3831338" cy="3738843"/>
            <a:chOff x="0" y="0"/>
            <a:chExt cx="3831336" cy="3738841"/>
          </a:xfrm>
        </p:grpSpPr>
        <p:sp>
          <p:nvSpPr>
            <p:cNvPr id="650" name="A"/>
            <p:cNvSpPr/>
            <p:nvPr/>
          </p:nvSpPr>
          <p:spPr>
            <a:xfrm>
              <a:off x="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A</a:t>
              </a:r>
            </a:p>
          </p:txBody>
        </p:sp>
        <p:sp>
          <p:nvSpPr>
            <p:cNvPr id="651" name="C"/>
            <p:cNvSpPr/>
            <p:nvPr/>
          </p:nvSpPr>
          <p:spPr>
            <a:xfrm>
              <a:off x="0" y="2911054"/>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C</a:t>
              </a:r>
            </a:p>
          </p:txBody>
        </p:sp>
        <p:sp>
          <p:nvSpPr>
            <p:cNvPr id="652" name="B"/>
            <p:cNvSpPr/>
            <p:nvPr/>
          </p:nvSpPr>
          <p:spPr>
            <a:xfrm>
              <a:off x="3003550" y="66078"/>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B</a:t>
              </a:r>
            </a:p>
          </p:txBody>
        </p:sp>
        <p:sp>
          <p:nvSpPr>
            <p:cNvPr id="653" name="D"/>
            <p:cNvSpPr/>
            <p:nvPr/>
          </p:nvSpPr>
          <p:spPr>
            <a:xfrm>
              <a:off x="3003550" y="2911054"/>
              <a:ext cx="827787" cy="82778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D</a:t>
              </a:r>
            </a:p>
          </p:txBody>
        </p:sp>
        <p:cxnSp>
          <p:nvCxnSpPr>
            <p:cNvPr id="654" name="Connection Line"/>
            <p:cNvCxnSpPr>
              <a:stCxn id="650" idx="0"/>
              <a:endCxn id="652" idx="0"/>
            </p:cNvCxnSpPr>
            <p:nvPr/>
          </p:nvCxnSpPr>
          <p:spPr>
            <a:xfrm>
              <a:off x="413893" y="479972"/>
              <a:ext cx="3003551" cy="1"/>
            </a:xfrm>
            <a:prstGeom prst="straightConnector1">
              <a:avLst/>
            </a:prstGeom>
            <a:ln w="38100" cap="flat">
              <a:solidFill>
                <a:srgbClr val="FFC158"/>
              </a:solidFill>
              <a:prstDash val="solid"/>
              <a:miter lim="400000"/>
            </a:ln>
            <a:effectLst/>
          </p:spPr>
        </p:cxnSp>
        <p:cxnSp>
          <p:nvCxnSpPr>
            <p:cNvPr id="655" name="Connection Line"/>
            <p:cNvCxnSpPr>
              <a:stCxn id="651" idx="0"/>
              <a:endCxn id="653" idx="0"/>
            </p:cNvCxnSpPr>
            <p:nvPr/>
          </p:nvCxnSpPr>
          <p:spPr>
            <a:xfrm>
              <a:off x="413893" y="3324948"/>
              <a:ext cx="3003551" cy="1"/>
            </a:xfrm>
            <a:prstGeom prst="straightConnector1">
              <a:avLst/>
            </a:prstGeom>
            <a:ln w="38100" cap="flat">
              <a:solidFill>
                <a:srgbClr val="FFC158"/>
              </a:solidFill>
              <a:prstDash val="solid"/>
              <a:miter lim="400000"/>
            </a:ln>
            <a:effectLst/>
          </p:spPr>
        </p:cxnSp>
        <p:cxnSp>
          <p:nvCxnSpPr>
            <p:cNvPr id="656" name="Connection Line"/>
            <p:cNvCxnSpPr>
              <a:stCxn id="652" idx="0"/>
              <a:endCxn id="651" idx="0"/>
            </p:cNvCxnSpPr>
            <p:nvPr/>
          </p:nvCxnSpPr>
          <p:spPr>
            <a:xfrm flipH="1">
              <a:off x="413893" y="479972"/>
              <a:ext cx="3003551" cy="2844977"/>
            </a:xfrm>
            <a:prstGeom prst="straightConnector1">
              <a:avLst/>
            </a:prstGeom>
            <a:ln w="38100" cap="flat">
              <a:solidFill>
                <a:srgbClr val="FFC158"/>
              </a:solidFill>
              <a:prstDash val="solid"/>
              <a:miter lim="400000"/>
            </a:ln>
            <a:effectLst/>
          </p:spPr>
        </p:cxnSp>
        <p:cxnSp>
          <p:nvCxnSpPr>
            <p:cNvPr id="657" name="Connection Line"/>
            <p:cNvCxnSpPr>
              <a:stCxn id="653" idx="0"/>
              <a:endCxn id="650" idx="0"/>
            </p:cNvCxnSpPr>
            <p:nvPr/>
          </p:nvCxnSpPr>
          <p:spPr>
            <a:xfrm flipH="1" flipV="1">
              <a:off x="413893" y="479972"/>
              <a:ext cx="3003551" cy="2844977"/>
            </a:xfrm>
            <a:prstGeom prst="straightConnector1">
              <a:avLst/>
            </a:prstGeom>
            <a:ln w="38100" cap="flat">
              <a:solidFill>
                <a:srgbClr val="FFC158"/>
              </a:solidFill>
              <a:prstDash val="solid"/>
              <a:miter lim="400000"/>
            </a:ln>
            <a:effectLst/>
          </p:spPr>
        </p:cxnSp>
        <p:sp>
          <p:nvSpPr>
            <p:cNvPr id="658" name="Line"/>
            <p:cNvSpPr/>
            <p:nvPr/>
          </p:nvSpPr>
          <p:spPr>
            <a:xfrm flipH="1">
              <a:off x="744458" y="389248"/>
              <a:ext cx="145629" cy="31885"/>
            </a:xfrm>
            <a:prstGeom prst="line">
              <a:avLst/>
            </a:prstGeom>
            <a:noFill/>
            <a:ln w="25400" cap="flat">
              <a:solidFill>
                <a:srgbClr val="E8A433"/>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59" name="Line"/>
            <p:cNvSpPr/>
            <p:nvPr/>
          </p:nvSpPr>
          <p:spPr>
            <a:xfrm flipV="1">
              <a:off x="3093537" y="755809"/>
              <a:ext cx="91170" cy="109690"/>
            </a:xfrm>
            <a:prstGeom prst="line">
              <a:avLst/>
            </a:prstGeom>
            <a:noFill/>
            <a:ln w="25400" cap="flat">
              <a:solidFill>
                <a:srgbClr val="E8A433"/>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60" name="Line"/>
            <p:cNvSpPr/>
            <p:nvPr/>
          </p:nvSpPr>
          <p:spPr>
            <a:xfrm>
              <a:off x="2990865" y="3023238"/>
              <a:ext cx="138590" cy="85235"/>
            </a:xfrm>
            <a:prstGeom prst="line">
              <a:avLst/>
            </a:prstGeom>
            <a:noFill/>
            <a:ln w="25400" cap="flat">
              <a:solidFill>
                <a:srgbClr val="E8A433"/>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61" name="Line"/>
            <p:cNvSpPr/>
            <p:nvPr/>
          </p:nvSpPr>
          <p:spPr>
            <a:xfrm flipH="1">
              <a:off x="773605" y="3278837"/>
              <a:ext cx="124478" cy="11528"/>
            </a:xfrm>
            <a:prstGeom prst="line">
              <a:avLst/>
            </a:prstGeom>
            <a:noFill/>
            <a:ln w="25400" cap="flat">
              <a:solidFill>
                <a:srgbClr val="E8A433"/>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62" name="9"/>
            <p:cNvSpPr txBox="1"/>
            <p:nvPr/>
          </p:nvSpPr>
          <p:spPr>
            <a:xfrm>
              <a:off x="2502513" y="2712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rgbClr val="FFC158"/>
                  </a:solidFill>
                  <a:latin typeface="Menlo"/>
                  <a:ea typeface="Menlo"/>
                  <a:cs typeface="Menlo"/>
                  <a:sym typeface="Menlo"/>
                </a:defRPr>
              </a:lvl1pPr>
            </a:lstStyle>
            <a:p>
              <a:pPr/>
              <a:r>
                <a:t>9</a:t>
              </a:r>
            </a:p>
          </p:txBody>
        </p:sp>
        <p:sp>
          <p:nvSpPr>
            <p:cNvPr id="663" name="3"/>
            <p:cNvSpPr txBox="1"/>
            <p:nvPr/>
          </p:nvSpPr>
          <p:spPr>
            <a:xfrm>
              <a:off x="917553" y="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rgbClr val="FFC158"/>
                  </a:solidFill>
                  <a:latin typeface="Menlo"/>
                  <a:ea typeface="Menlo"/>
                  <a:cs typeface="Menlo"/>
                  <a:sym typeface="Menlo"/>
                </a:defRPr>
              </a:lvl1pPr>
            </a:lstStyle>
            <a:p>
              <a:pPr/>
              <a:r>
                <a:t>3</a:t>
              </a:r>
            </a:p>
          </p:txBody>
        </p:sp>
        <p:sp>
          <p:nvSpPr>
            <p:cNvPr id="664" name="1"/>
            <p:cNvSpPr txBox="1"/>
            <p:nvPr/>
          </p:nvSpPr>
          <p:spPr>
            <a:xfrm>
              <a:off x="2898752" y="934720"/>
              <a:ext cx="267222"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rgbClr val="FFC158"/>
                  </a:solidFill>
                  <a:latin typeface="Menlo"/>
                  <a:ea typeface="Menlo"/>
                  <a:cs typeface="Menlo"/>
                  <a:sym typeface="Menlo"/>
                </a:defRPr>
              </a:lvl1pPr>
            </a:lstStyle>
            <a:p>
              <a:pPr/>
              <a:r>
                <a:t>1</a:t>
              </a:r>
            </a:p>
          </p:txBody>
        </p:sp>
        <p:sp>
          <p:nvSpPr>
            <p:cNvPr id="665" name="-4"/>
            <p:cNvSpPr txBox="1"/>
            <p:nvPr/>
          </p:nvSpPr>
          <p:spPr>
            <a:xfrm>
              <a:off x="911312" y="2900679"/>
              <a:ext cx="420143"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rgbClr val="FFC158"/>
                  </a:solidFill>
                  <a:latin typeface="Menlo"/>
                  <a:ea typeface="Menlo"/>
                  <a:cs typeface="Menlo"/>
                  <a:sym typeface="Menlo"/>
                </a:defRPr>
              </a:lvl1pPr>
            </a:lstStyle>
            <a:p>
              <a:pPr/>
              <a:r>
                <a:t>-4</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8" name="Bridges"/>
          <p:cNvSpPr txBox="1"/>
          <p:nvPr>
            <p:ph type="title"/>
          </p:nvPr>
        </p:nvSpPr>
        <p:spPr>
          <a:xfrm>
            <a:off x="-1" y="-47299"/>
            <a:ext cx="13004801" cy="1117601"/>
          </a:xfrm>
          <a:prstGeom prst="rect">
            <a:avLst/>
          </a:prstGeom>
        </p:spPr>
        <p:txBody>
          <a:bodyPr/>
          <a:lstStyle>
            <a:lvl1pPr defTabSz="502412">
              <a:defRPr b="1" sz="6880"/>
            </a:lvl1pPr>
          </a:lstStyle>
          <a:p>
            <a:pPr/>
            <a:r>
              <a:t>Bridges</a:t>
            </a:r>
          </a:p>
        </p:txBody>
      </p:sp>
      <p:sp>
        <p:nvSpPr>
          <p:cNvPr id="669" name="A bridge / cut edge is any edge in a graph whose removal increases the number of connected components."/>
          <p:cNvSpPr txBox="1"/>
          <p:nvPr/>
        </p:nvSpPr>
        <p:spPr>
          <a:xfrm>
            <a:off x="815644" y="1238929"/>
            <a:ext cx="1137351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600">
                <a:latin typeface="Menlo"/>
                <a:ea typeface="Menlo"/>
                <a:cs typeface="Menlo"/>
                <a:sym typeface="Menlo"/>
              </a:defRPr>
            </a:pPr>
            <a:r>
              <a:t>A </a:t>
            </a:r>
            <a:r>
              <a:rPr b="1">
                <a:solidFill>
                  <a:srgbClr val="FFC157"/>
                </a:solidFill>
              </a:rPr>
              <a:t>bridge / cut edge</a:t>
            </a:r>
            <a:r>
              <a:t> is any edge in a graph whose removal increases the number of connected components.</a:t>
            </a:r>
          </a:p>
        </p:txBody>
      </p:sp>
      <p:grpSp>
        <p:nvGrpSpPr>
          <p:cNvPr id="689" name="Group"/>
          <p:cNvGrpSpPr/>
          <p:nvPr/>
        </p:nvGrpSpPr>
        <p:grpSpPr>
          <a:xfrm>
            <a:off x="3025131" y="3020457"/>
            <a:ext cx="6979938" cy="4353336"/>
            <a:chOff x="0" y="0"/>
            <a:chExt cx="6979937" cy="4353334"/>
          </a:xfrm>
        </p:grpSpPr>
        <p:sp>
          <p:nvSpPr>
            <p:cNvPr id="670" name="0"/>
            <p:cNvSpPr/>
            <p:nvPr/>
          </p:nvSpPr>
          <p:spPr>
            <a:xfrm>
              <a:off x="472115" y="273116"/>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0</a:t>
              </a:r>
            </a:p>
          </p:txBody>
        </p:sp>
        <p:sp>
          <p:nvSpPr>
            <p:cNvPr id="671" name="1"/>
            <p:cNvSpPr/>
            <p:nvPr/>
          </p:nvSpPr>
          <p:spPr>
            <a:xfrm>
              <a:off x="0" y="19578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1</a:t>
              </a:r>
            </a:p>
          </p:txBody>
        </p:sp>
        <p:sp>
          <p:nvSpPr>
            <p:cNvPr id="672" name="2"/>
            <p:cNvSpPr/>
            <p:nvPr/>
          </p:nvSpPr>
          <p:spPr>
            <a:xfrm>
              <a:off x="1749417" y="1454560"/>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2</a:t>
              </a:r>
            </a:p>
          </p:txBody>
        </p:sp>
        <p:sp>
          <p:nvSpPr>
            <p:cNvPr id="673" name="5"/>
            <p:cNvSpPr/>
            <p:nvPr/>
          </p:nvSpPr>
          <p:spPr>
            <a:xfrm>
              <a:off x="3630639" y="115980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5</a:t>
              </a:r>
            </a:p>
          </p:txBody>
        </p:sp>
        <p:sp>
          <p:nvSpPr>
            <p:cNvPr id="674" name="3"/>
            <p:cNvSpPr/>
            <p:nvPr/>
          </p:nvSpPr>
          <p:spPr>
            <a:xfrm>
              <a:off x="1437877" y="3671287"/>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3</a:t>
              </a:r>
            </a:p>
          </p:txBody>
        </p:sp>
        <p:sp>
          <p:nvSpPr>
            <p:cNvPr id="675" name="6"/>
            <p:cNvSpPr/>
            <p:nvPr/>
          </p:nvSpPr>
          <p:spPr>
            <a:xfrm>
              <a:off x="4936711"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6</a:t>
              </a:r>
            </a:p>
          </p:txBody>
        </p:sp>
        <p:sp>
          <p:nvSpPr>
            <p:cNvPr id="676" name="4"/>
            <p:cNvSpPr/>
            <p:nvPr/>
          </p:nvSpPr>
          <p:spPr>
            <a:xfrm>
              <a:off x="3031524" y="3671287"/>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4</a:t>
              </a:r>
            </a:p>
          </p:txBody>
        </p:sp>
        <p:sp>
          <p:nvSpPr>
            <p:cNvPr id="677" name="8"/>
            <p:cNvSpPr/>
            <p:nvPr/>
          </p:nvSpPr>
          <p:spPr>
            <a:xfrm>
              <a:off x="4936711" y="220955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8</a:t>
              </a:r>
            </a:p>
          </p:txBody>
        </p:sp>
        <p:sp>
          <p:nvSpPr>
            <p:cNvPr id="678" name="Line"/>
            <p:cNvSpPr/>
            <p:nvPr/>
          </p:nvSpPr>
          <p:spPr>
            <a:xfrm flipV="1">
              <a:off x="2477092" y="1584243"/>
              <a:ext cx="1129677" cy="14792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79" name="Line"/>
            <p:cNvSpPr/>
            <p:nvPr/>
          </p:nvSpPr>
          <p:spPr>
            <a:xfrm flipV="1">
              <a:off x="686923" y="1894207"/>
              <a:ext cx="1033444" cy="3004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80" name="Line"/>
            <p:cNvSpPr/>
            <p:nvPr/>
          </p:nvSpPr>
          <p:spPr>
            <a:xfrm flipV="1">
              <a:off x="406524" y="905963"/>
              <a:ext cx="276031" cy="104425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81" name="Line"/>
            <p:cNvSpPr/>
            <p:nvPr/>
          </p:nvSpPr>
          <p:spPr>
            <a:xfrm flipH="1" flipV="1">
              <a:off x="1097130" y="829264"/>
              <a:ext cx="730719" cy="70584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82" name="Line"/>
            <p:cNvSpPr/>
            <p:nvPr/>
          </p:nvSpPr>
          <p:spPr>
            <a:xfrm flipV="1">
              <a:off x="1840267" y="2164090"/>
              <a:ext cx="157378" cy="145909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83" name="Line"/>
            <p:cNvSpPr/>
            <p:nvPr/>
          </p:nvSpPr>
          <p:spPr>
            <a:xfrm flipV="1">
              <a:off x="2150044" y="4012049"/>
              <a:ext cx="831617" cy="2084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84" name="Line"/>
            <p:cNvSpPr/>
            <p:nvPr/>
          </p:nvSpPr>
          <p:spPr>
            <a:xfrm flipV="1">
              <a:off x="4244218" y="601896"/>
              <a:ext cx="802644" cy="64724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85" name="Line"/>
            <p:cNvSpPr/>
            <p:nvPr/>
          </p:nvSpPr>
          <p:spPr>
            <a:xfrm>
              <a:off x="4275360" y="1711648"/>
              <a:ext cx="735150" cy="58735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86" name="7"/>
            <p:cNvSpPr/>
            <p:nvPr/>
          </p:nvSpPr>
          <p:spPr>
            <a:xfrm>
              <a:off x="6297890" y="108706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7</a:t>
              </a:r>
            </a:p>
          </p:txBody>
        </p:sp>
        <p:sp>
          <p:nvSpPr>
            <p:cNvPr id="687" name="Line"/>
            <p:cNvSpPr/>
            <p:nvPr/>
          </p:nvSpPr>
          <p:spPr>
            <a:xfrm flipH="1" flipV="1">
              <a:off x="5557295" y="561144"/>
              <a:ext cx="788244" cy="64963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88" name="Line"/>
            <p:cNvSpPr/>
            <p:nvPr/>
          </p:nvSpPr>
          <p:spPr>
            <a:xfrm flipH="1">
              <a:off x="5583475" y="1690648"/>
              <a:ext cx="790537" cy="64623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Bridges"/>
          <p:cNvSpPr txBox="1"/>
          <p:nvPr>
            <p:ph type="title"/>
          </p:nvPr>
        </p:nvSpPr>
        <p:spPr>
          <a:xfrm>
            <a:off x="-1" y="-47299"/>
            <a:ext cx="13004801" cy="1117601"/>
          </a:xfrm>
          <a:prstGeom prst="rect">
            <a:avLst/>
          </a:prstGeom>
        </p:spPr>
        <p:txBody>
          <a:bodyPr/>
          <a:lstStyle>
            <a:lvl1pPr defTabSz="502412">
              <a:defRPr b="1" sz="6880"/>
            </a:lvl1pPr>
          </a:lstStyle>
          <a:p>
            <a:pPr/>
            <a:r>
              <a:t>Bridges</a:t>
            </a:r>
          </a:p>
        </p:txBody>
      </p:sp>
      <p:sp>
        <p:nvSpPr>
          <p:cNvPr id="692" name="A bridge / cut edge is any edge in a graph whose removal increases the number of connected components."/>
          <p:cNvSpPr txBox="1"/>
          <p:nvPr/>
        </p:nvSpPr>
        <p:spPr>
          <a:xfrm>
            <a:off x="815644" y="1238929"/>
            <a:ext cx="1137351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600">
                <a:latin typeface="Menlo"/>
                <a:ea typeface="Menlo"/>
                <a:cs typeface="Menlo"/>
                <a:sym typeface="Menlo"/>
              </a:defRPr>
            </a:pPr>
            <a:r>
              <a:t>A </a:t>
            </a:r>
            <a:r>
              <a:rPr b="1">
                <a:solidFill>
                  <a:srgbClr val="FFC157"/>
                </a:solidFill>
              </a:rPr>
              <a:t>bridge / cut edge</a:t>
            </a:r>
            <a:r>
              <a:t> is any edge in a graph whose removal increases the number of connected components.</a:t>
            </a:r>
          </a:p>
        </p:txBody>
      </p:sp>
      <p:grpSp>
        <p:nvGrpSpPr>
          <p:cNvPr id="712" name="Group"/>
          <p:cNvGrpSpPr/>
          <p:nvPr/>
        </p:nvGrpSpPr>
        <p:grpSpPr>
          <a:xfrm>
            <a:off x="3025131" y="3020457"/>
            <a:ext cx="6979938" cy="4353336"/>
            <a:chOff x="0" y="0"/>
            <a:chExt cx="6979937" cy="4353334"/>
          </a:xfrm>
        </p:grpSpPr>
        <p:sp>
          <p:nvSpPr>
            <p:cNvPr id="693" name="0"/>
            <p:cNvSpPr/>
            <p:nvPr/>
          </p:nvSpPr>
          <p:spPr>
            <a:xfrm>
              <a:off x="472115" y="273116"/>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0</a:t>
              </a:r>
            </a:p>
          </p:txBody>
        </p:sp>
        <p:sp>
          <p:nvSpPr>
            <p:cNvPr id="694" name="1"/>
            <p:cNvSpPr/>
            <p:nvPr/>
          </p:nvSpPr>
          <p:spPr>
            <a:xfrm>
              <a:off x="0" y="19578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1</a:t>
              </a:r>
            </a:p>
          </p:txBody>
        </p:sp>
        <p:sp>
          <p:nvSpPr>
            <p:cNvPr id="695" name="2"/>
            <p:cNvSpPr/>
            <p:nvPr/>
          </p:nvSpPr>
          <p:spPr>
            <a:xfrm>
              <a:off x="1749417" y="1454560"/>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2</a:t>
              </a:r>
            </a:p>
          </p:txBody>
        </p:sp>
        <p:sp>
          <p:nvSpPr>
            <p:cNvPr id="696" name="5"/>
            <p:cNvSpPr/>
            <p:nvPr/>
          </p:nvSpPr>
          <p:spPr>
            <a:xfrm>
              <a:off x="3630639" y="115980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5</a:t>
              </a:r>
            </a:p>
          </p:txBody>
        </p:sp>
        <p:sp>
          <p:nvSpPr>
            <p:cNvPr id="697" name="3"/>
            <p:cNvSpPr/>
            <p:nvPr/>
          </p:nvSpPr>
          <p:spPr>
            <a:xfrm>
              <a:off x="1437877" y="3671287"/>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3</a:t>
              </a:r>
            </a:p>
          </p:txBody>
        </p:sp>
        <p:sp>
          <p:nvSpPr>
            <p:cNvPr id="698" name="6"/>
            <p:cNvSpPr/>
            <p:nvPr/>
          </p:nvSpPr>
          <p:spPr>
            <a:xfrm>
              <a:off x="4936711"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6</a:t>
              </a:r>
            </a:p>
          </p:txBody>
        </p:sp>
        <p:sp>
          <p:nvSpPr>
            <p:cNvPr id="699" name="4"/>
            <p:cNvSpPr/>
            <p:nvPr/>
          </p:nvSpPr>
          <p:spPr>
            <a:xfrm>
              <a:off x="3031524" y="3671287"/>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4</a:t>
              </a:r>
            </a:p>
          </p:txBody>
        </p:sp>
        <p:sp>
          <p:nvSpPr>
            <p:cNvPr id="700" name="8"/>
            <p:cNvSpPr/>
            <p:nvPr/>
          </p:nvSpPr>
          <p:spPr>
            <a:xfrm>
              <a:off x="4936711" y="220955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8</a:t>
              </a:r>
            </a:p>
          </p:txBody>
        </p:sp>
        <p:sp>
          <p:nvSpPr>
            <p:cNvPr id="701" name="Line"/>
            <p:cNvSpPr/>
            <p:nvPr/>
          </p:nvSpPr>
          <p:spPr>
            <a:xfrm flipV="1">
              <a:off x="2477092" y="1584243"/>
              <a:ext cx="1129677" cy="147923"/>
            </a:xfrm>
            <a:prstGeom prst="line">
              <a:avLst/>
            </a:prstGeom>
            <a:noFill/>
            <a:ln w="50800" cap="flat">
              <a:solidFill>
                <a:srgbClr val="FA60B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02" name="Line"/>
            <p:cNvSpPr/>
            <p:nvPr/>
          </p:nvSpPr>
          <p:spPr>
            <a:xfrm flipV="1">
              <a:off x="686923" y="1894207"/>
              <a:ext cx="1033444" cy="3004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03" name="Line"/>
            <p:cNvSpPr/>
            <p:nvPr/>
          </p:nvSpPr>
          <p:spPr>
            <a:xfrm flipV="1">
              <a:off x="406524" y="905963"/>
              <a:ext cx="276031" cy="104425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04" name="Line"/>
            <p:cNvSpPr/>
            <p:nvPr/>
          </p:nvSpPr>
          <p:spPr>
            <a:xfrm flipH="1" flipV="1">
              <a:off x="1097130" y="829264"/>
              <a:ext cx="730719" cy="70584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05" name="Line"/>
            <p:cNvSpPr/>
            <p:nvPr/>
          </p:nvSpPr>
          <p:spPr>
            <a:xfrm flipV="1">
              <a:off x="1840267" y="2164090"/>
              <a:ext cx="157378" cy="1459097"/>
            </a:xfrm>
            <a:prstGeom prst="line">
              <a:avLst/>
            </a:prstGeom>
            <a:noFill/>
            <a:ln w="50800" cap="flat">
              <a:solidFill>
                <a:srgbClr val="FA60B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06" name="Line"/>
            <p:cNvSpPr/>
            <p:nvPr/>
          </p:nvSpPr>
          <p:spPr>
            <a:xfrm flipV="1">
              <a:off x="2150044" y="4012049"/>
              <a:ext cx="831617" cy="20846"/>
            </a:xfrm>
            <a:prstGeom prst="line">
              <a:avLst/>
            </a:prstGeom>
            <a:noFill/>
            <a:ln w="50800" cap="flat">
              <a:solidFill>
                <a:srgbClr val="FA60B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07" name="Line"/>
            <p:cNvSpPr/>
            <p:nvPr/>
          </p:nvSpPr>
          <p:spPr>
            <a:xfrm flipV="1">
              <a:off x="4244218" y="601896"/>
              <a:ext cx="802644" cy="64724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08" name="Line"/>
            <p:cNvSpPr/>
            <p:nvPr/>
          </p:nvSpPr>
          <p:spPr>
            <a:xfrm>
              <a:off x="4275360" y="1711648"/>
              <a:ext cx="735150" cy="58735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09" name="7"/>
            <p:cNvSpPr/>
            <p:nvPr/>
          </p:nvSpPr>
          <p:spPr>
            <a:xfrm>
              <a:off x="6297890" y="108706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7</a:t>
              </a:r>
            </a:p>
          </p:txBody>
        </p:sp>
        <p:sp>
          <p:nvSpPr>
            <p:cNvPr id="710" name="Line"/>
            <p:cNvSpPr/>
            <p:nvPr/>
          </p:nvSpPr>
          <p:spPr>
            <a:xfrm flipH="1" flipV="1">
              <a:off x="5557295" y="561144"/>
              <a:ext cx="788244" cy="64963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11" name="Line"/>
            <p:cNvSpPr/>
            <p:nvPr/>
          </p:nvSpPr>
          <p:spPr>
            <a:xfrm flipH="1">
              <a:off x="5583475" y="1690648"/>
              <a:ext cx="790537" cy="64623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713" name="Line"/>
          <p:cNvSpPr/>
          <p:nvPr/>
        </p:nvSpPr>
        <p:spPr>
          <a:xfrm>
            <a:off x="5812619" y="3946811"/>
            <a:ext cx="170718" cy="654472"/>
          </a:xfrm>
          <a:prstGeom prst="line">
            <a:avLst/>
          </a:prstGeom>
          <a:ln w="76200">
            <a:solidFill>
              <a:srgbClr val="FC5CB8"/>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714" name="Line"/>
          <p:cNvSpPr/>
          <p:nvPr/>
        </p:nvSpPr>
        <p:spPr>
          <a:xfrm flipV="1">
            <a:off x="4034021" y="5986425"/>
            <a:ext cx="717925" cy="127047"/>
          </a:xfrm>
          <a:prstGeom prst="line">
            <a:avLst/>
          </a:prstGeom>
          <a:ln w="76200">
            <a:solidFill>
              <a:srgbClr val="FC5CB8"/>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715" name="Line"/>
          <p:cNvSpPr/>
          <p:nvPr/>
        </p:nvSpPr>
        <p:spPr>
          <a:xfrm flipV="1">
            <a:off x="5573576" y="7191832"/>
            <a:ext cx="344" cy="595809"/>
          </a:xfrm>
          <a:prstGeom prst="line">
            <a:avLst/>
          </a:prstGeom>
          <a:ln w="76200">
            <a:solidFill>
              <a:srgbClr val="FC5CB8"/>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716" name="Bridges are important in graph theory because they often hint at weak points, bottlenecks or vulnerabilities in a graph."/>
          <p:cNvSpPr txBox="1"/>
          <p:nvPr/>
        </p:nvSpPr>
        <p:spPr>
          <a:xfrm>
            <a:off x="-51433" y="8150147"/>
            <a:ext cx="13133066"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100">
                <a:latin typeface="Menlo"/>
                <a:ea typeface="Menlo"/>
                <a:cs typeface="Menlo"/>
                <a:sym typeface="Menlo"/>
              </a:defRPr>
            </a:pPr>
            <a:r>
              <a:t>Bridges</a:t>
            </a:r>
            <a:r>
              <a:t> are important in graph theory because they often hint at </a:t>
            </a:r>
            <a:r>
              <a:t>weak points, bottlenecks or vulnerabilities in a graph.</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8" name="Articulation points"/>
          <p:cNvSpPr txBox="1"/>
          <p:nvPr/>
        </p:nvSpPr>
        <p:spPr>
          <a:xfrm>
            <a:off x="309245" y="-50131"/>
            <a:ext cx="12421602" cy="11055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97256">
              <a:defRPr sz="6800">
                <a:latin typeface="Menlo"/>
                <a:ea typeface="Menlo"/>
                <a:cs typeface="Menlo"/>
                <a:sym typeface="Menlo"/>
              </a:defRPr>
            </a:lvl1pPr>
          </a:lstStyle>
          <a:p>
            <a:pPr/>
            <a:r>
              <a:t>Articulation points</a:t>
            </a:r>
          </a:p>
        </p:txBody>
      </p:sp>
      <p:sp>
        <p:nvSpPr>
          <p:cNvPr id="719" name="An articulation point / cut vertex is any node in a graph whose removal increases the number of connected components."/>
          <p:cNvSpPr txBox="1"/>
          <p:nvPr/>
        </p:nvSpPr>
        <p:spPr>
          <a:xfrm>
            <a:off x="549501" y="1248541"/>
            <a:ext cx="1190579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600">
                <a:latin typeface="Menlo"/>
                <a:ea typeface="Menlo"/>
                <a:cs typeface="Menlo"/>
                <a:sym typeface="Menlo"/>
              </a:defRPr>
            </a:pPr>
            <a:r>
              <a:t>An </a:t>
            </a:r>
            <a:r>
              <a:rPr b="1">
                <a:solidFill>
                  <a:srgbClr val="918CFF"/>
                </a:solidFill>
              </a:rPr>
              <a:t>articulation point / cut vertex</a:t>
            </a:r>
            <a:r>
              <a:t> is any node in a graph whose removal increases the number of connected components.</a:t>
            </a:r>
          </a:p>
        </p:txBody>
      </p:sp>
      <p:grpSp>
        <p:nvGrpSpPr>
          <p:cNvPr id="739" name="Group"/>
          <p:cNvGrpSpPr/>
          <p:nvPr/>
        </p:nvGrpSpPr>
        <p:grpSpPr>
          <a:xfrm>
            <a:off x="3017376" y="3018961"/>
            <a:ext cx="6979939" cy="4353336"/>
            <a:chOff x="0" y="0"/>
            <a:chExt cx="6979937" cy="4353334"/>
          </a:xfrm>
        </p:grpSpPr>
        <p:sp>
          <p:nvSpPr>
            <p:cNvPr id="720" name="0"/>
            <p:cNvSpPr/>
            <p:nvPr/>
          </p:nvSpPr>
          <p:spPr>
            <a:xfrm>
              <a:off x="472115" y="273116"/>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0</a:t>
              </a:r>
            </a:p>
          </p:txBody>
        </p:sp>
        <p:sp>
          <p:nvSpPr>
            <p:cNvPr id="721" name="1"/>
            <p:cNvSpPr/>
            <p:nvPr/>
          </p:nvSpPr>
          <p:spPr>
            <a:xfrm>
              <a:off x="0" y="19578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1</a:t>
              </a:r>
            </a:p>
          </p:txBody>
        </p:sp>
        <p:sp>
          <p:nvSpPr>
            <p:cNvPr id="722" name="2"/>
            <p:cNvSpPr/>
            <p:nvPr/>
          </p:nvSpPr>
          <p:spPr>
            <a:xfrm>
              <a:off x="1749417" y="1454560"/>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2</a:t>
              </a:r>
            </a:p>
          </p:txBody>
        </p:sp>
        <p:sp>
          <p:nvSpPr>
            <p:cNvPr id="723" name="5"/>
            <p:cNvSpPr/>
            <p:nvPr/>
          </p:nvSpPr>
          <p:spPr>
            <a:xfrm>
              <a:off x="3630639" y="115980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5</a:t>
              </a:r>
            </a:p>
          </p:txBody>
        </p:sp>
        <p:sp>
          <p:nvSpPr>
            <p:cNvPr id="724" name="3"/>
            <p:cNvSpPr/>
            <p:nvPr/>
          </p:nvSpPr>
          <p:spPr>
            <a:xfrm>
              <a:off x="1437877" y="3671287"/>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3</a:t>
              </a:r>
            </a:p>
          </p:txBody>
        </p:sp>
        <p:sp>
          <p:nvSpPr>
            <p:cNvPr id="725" name="6"/>
            <p:cNvSpPr/>
            <p:nvPr/>
          </p:nvSpPr>
          <p:spPr>
            <a:xfrm>
              <a:off x="4936711"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6</a:t>
              </a:r>
            </a:p>
          </p:txBody>
        </p:sp>
        <p:sp>
          <p:nvSpPr>
            <p:cNvPr id="726" name="4"/>
            <p:cNvSpPr/>
            <p:nvPr/>
          </p:nvSpPr>
          <p:spPr>
            <a:xfrm>
              <a:off x="3031524" y="3671287"/>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4</a:t>
              </a:r>
            </a:p>
          </p:txBody>
        </p:sp>
        <p:sp>
          <p:nvSpPr>
            <p:cNvPr id="727" name="8"/>
            <p:cNvSpPr/>
            <p:nvPr/>
          </p:nvSpPr>
          <p:spPr>
            <a:xfrm>
              <a:off x="4936711" y="220955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8</a:t>
              </a:r>
            </a:p>
          </p:txBody>
        </p:sp>
        <p:sp>
          <p:nvSpPr>
            <p:cNvPr id="728" name="Line"/>
            <p:cNvSpPr/>
            <p:nvPr/>
          </p:nvSpPr>
          <p:spPr>
            <a:xfrm flipV="1">
              <a:off x="2477092" y="1584243"/>
              <a:ext cx="1129677" cy="14792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29" name="Line"/>
            <p:cNvSpPr/>
            <p:nvPr/>
          </p:nvSpPr>
          <p:spPr>
            <a:xfrm flipV="1">
              <a:off x="686923" y="1894207"/>
              <a:ext cx="1033444" cy="3004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30" name="Line"/>
            <p:cNvSpPr/>
            <p:nvPr/>
          </p:nvSpPr>
          <p:spPr>
            <a:xfrm flipV="1">
              <a:off x="406524" y="905963"/>
              <a:ext cx="276031" cy="104425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31" name="Line"/>
            <p:cNvSpPr/>
            <p:nvPr/>
          </p:nvSpPr>
          <p:spPr>
            <a:xfrm flipH="1" flipV="1">
              <a:off x="1097130" y="829264"/>
              <a:ext cx="730719" cy="70584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32" name="Line"/>
            <p:cNvSpPr/>
            <p:nvPr/>
          </p:nvSpPr>
          <p:spPr>
            <a:xfrm flipV="1">
              <a:off x="1840267" y="2164090"/>
              <a:ext cx="157378" cy="145909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33" name="Line"/>
            <p:cNvSpPr/>
            <p:nvPr/>
          </p:nvSpPr>
          <p:spPr>
            <a:xfrm flipV="1">
              <a:off x="2150044" y="4012049"/>
              <a:ext cx="831617" cy="2084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34" name="Line"/>
            <p:cNvSpPr/>
            <p:nvPr/>
          </p:nvSpPr>
          <p:spPr>
            <a:xfrm flipV="1">
              <a:off x="4244218" y="601896"/>
              <a:ext cx="802644" cy="64724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35" name="Line"/>
            <p:cNvSpPr/>
            <p:nvPr/>
          </p:nvSpPr>
          <p:spPr>
            <a:xfrm>
              <a:off x="4275360" y="1711648"/>
              <a:ext cx="735150" cy="58735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36" name="7"/>
            <p:cNvSpPr/>
            <p:nvPr/>
          </p:nvSpPr>
          <p:spPr>
            <a:xfrm>
              <a:off x="6297890" y="108706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7</a:t>
              </a:r>
            </a:p>
          </p:txBody>
        </p:sp>
        <p:sp>
          <p:nvSpPr>
            <p:cNvPr id="737" name="Line"/>
            <p:cNvSpPr/>
            <p:nvPr/>
          </p:nvSpPr>
          <p:spPr>
            <a:xfrm flipH="1" flipV="1">
              <a:off x="5557295" y="561144"/>
              <a:ext cx="788244" cy="64963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38" name="Line"/>
            <p:cNvSpPr/>
            <p:nvPr/>
          </p:nvSpPr>
          <p:spPr>
            <a:xfrm flipH="1">
              <a:off x="5583475" y="1690648"/>
              <a:ext cx="790537" cy="64623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1" name="Articulation points"/>
          <p:cNvSpPr txBox="1"/>
          <p:nvPr/>
        </p:nvSpPr>
        <p:spPr>
          <a:xfrm>
            <a:off x="309245" y="-50131"/>
            <a:ext cx="12421602" cy="11055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97256">
              <a:defRPr sz="6800">
                <a:latin typeface="Menlo"/>
                <a:ea typeface="Menlo"/>
                <a:cs typeface="Menlo"/>
                <a:sym typeface="Menlo"/>
              </a:defRPr>
            </a:lvl1pPr>
          </a:lstStyle>
          <a:p>
            <a:pPr/>
            <a:r>
              <a:t>Articulation points</a:t>
            </a:r>
          </a:p>
        </p:txBody>
      </p:sp>
      <p:sp>
        <p:nvSpPr>
          <p:cNvPr id="742" name="An articulation point / cut vertex is any node in a graph whose removal increases the number of connected components."/>
          <p:cNvSpPr txBox="1"/>
          <p:nvPr/>
        </p:nvSpPr>
        <p:spPr>
          <a:xfrm>
            <a:off x="549501" y="1248541"/>
            <a:ext cx="1190579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600">
                <a:latin typeface="Menlo"/>
                <a:ea typeface="Menlo"/>
                <a:cs typeface="Menlo"/>
                <a:sym typeface="Menlo"/>
              </a:defRPr>
            </a:pPr>
            <a:r>
              <a:t>An </a:t>
            </a:r>
            <a:r>
              <a:rPr b="1">
                <a:solidFill>
                  <a:srgbClr val="918CFF"/>
                </a:solidFill>
              </a:rPr>
              <a:t>articulation point / cut vertex</a:t>
            </a:r>
            <a:r>
              <a:t> is any node in a graph whose removal increases the number of connected components.</a:t>
            </a:r>
          </a:p>
        </p:txBody>
      </p:sp>
      <p:grpSp>
        <p:nvGrpSpPr>
          <p:cNvPr id="762" name="Group"/>
          <p:cNvGrpSpPr/>
          <p:nvPr/>
        </p:nvGrpSpPr>
        <p:grpSpPr>
          <a:xfrm>
            <a:off x="3017376" y="3018961"/>
            <a:ext cx="6979939" cy="4353336"/>
            <a:chOff x="0" y="0"/>
            <a:chExt cx="6979937" cy="4353334"/>
          </a:xfrm>
        </p:grpSpPr>
        <p:sp>
          <p:nvSpPr>
            <p:cNvPr id="743" name="0"/>
            <p:cNvSpPr/>
            <p:nvPr/>
          </p:nvSpPr>
          <p:spPr>
            <a:xfrm>
              <a:off x="472115" y="273116"/>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0</a:t>
              </a:r>
            </a:p>
          </p:txBody>
        </p:sp>
        <p:sp>
          <p:nvSpPr>
            <p:cNvPr id="744" name="1"/>
            <p:cNvSpPr/>
            <p:nvPr/>
          </p:nvSpPr>
          <p:spPr>
            <a:xfrm>
              <a:off x="0" y="19578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1</a:t>
              </a:r>
            </a:p>
          </p:txBody>
        </p:sp>
        <p:sp>
          <p:nvSpPr>
            <p:cNvPr id="745" name="2"/>
            <p:cNvSpPr/>
            <p:nvPr/>
          </p:nvSpPr>
          <p:spPr>
            <a:xfrm>
              <a:off x="1749417" y="1454560"/>
              <a:ext cx="682048"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2</a:t>
              </a:r>
            </a:p>
          </p:txBody>
        </p:sp>
        <p:sp>
          <p:nvSpPr>
            <p:cNvPr id="746" name="5"/>
            <p:cNvSpPr/>
            <p:nvPr/>
          </p:nvSpPr>
          <p:spPr>
            <a:xfrm>
              <a:off x="3630639" y="115980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5</a:t>
              </a:r>
            </a:p>
          </p:txBody>
        </p:sp>
        <p:sp>
          <p:nvSpPr>
            <p:cNvPr id="747" name="3"/>
            <p:cNvSpPr/>
            <p:nvPr/>
          </p:nvSpPr>
          <p:spPr>
            <a:xfrm>
              <a:off x="1437877" y="3671287"/>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3</a:t>
              </a:r>
            </a:p>
          </p:txBody>
        </p:sp>
        <p:sp>
          <p:nvSpPr>
            <p:cNvPr id="748" name="6"/>
            <p:cNvSpPr/>
            <p:nvPr/>
          </p:nvSpPr>
          <p:spPr>
            <a:xfrm>
              <a:off x="4936711"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6</a:t>
              </a:r>
            </a:p>
          </p:txBody>
        </p:sp>
        <p:sp>
          <p:nvSpPr>
            <p:cNvPr id="749" name="4"/>
            <p:cNvSpPr/>
            <p:nvPr/>
          </p:nvSpPr>
          <p:spPr>
            <a:xfrm>
              <a:off x="3031524" y="3671287"/>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4</a:t>
              </a:r>
            </a:p>
          </p:txBody>
        </p:sp>
        <p:sp>
          <p:nvSpPr>
            <p:cNvPr id="750" name="8"/>
            <p:cNvSpPr/>
            <p:nvPr/>
          </p:nvSpPr>
          <p:spPr>
            <a:xfrm>
              <a:off x="4936711" y="220955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8</a:t>
              </a:r>
            </a:p>
          </p:txBody>
        </p:sp>
        <p:sp>
          <p:nvSpPr>
            <p:cNvPr id="751" name="Line"/>
            <p:cNvSpPr/>
            <p:nvPr/>
          </p:nvSpPr>
          <p:spPr>
            <a:xfrm flipV="1">
              <a:off x="2477092" y="1584243"/>
              <a:ext cx="1129677" cy="14792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52" name="Line"/>
            <p:cNvSpPr/>
            <p:nvPr/>
          </p:nvSpPr>
          <p:spPr>
            <a:xfrm flipV="1">
              <a:off x="686923" y="1894207"/>
              <a:ext cx="1033444" cy="3004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53" name="Line"/>
            <p:cNvSpPr/>
            <p:nvPr/>
          </p:nvSpPr>
          <p:spPr>
            <a:xfrm flipV="1">
              <a:off x="406524" y="905963"/>
              <a:ext cx="276031" cy="104425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54" name="Line"/>
            <p:cNvSpPr/>
            <p:nvPr/>
          </p:nvSpPr>
          <p:spPr>
            <a:xfrm flipH="1" flipV="1">
              <a:off x="1097130" y="829264"/>
              <a:ext cx="730719" cy="70584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55" name="Line"/>
            <p:cNvSpPr/>
            <p:nvPr/>
          </p:nvSpPr>
          <p:spPr>
            <a:xfrm flipV="1">
              <a:off x="1840267" y="2164090"/>
              <a:ext cx="157378" cy="145909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56" name="Line"/>
            <p:cNvSpPr/>
            <p:nvPr/>
          </p:nvSpPr>
          <p:spPr>
            <a:xfrm flipV="1">
              <a:off x="2150044" y="4012049"/>
              <a:ext cx="831617" cy="2084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57" name="Line"/>
            <p:cNvSpPr/>
            <p:nvPr/>
          </p:nvSpPr>
          <p:spPr>
            <a:xfrm flipV="1">
              <a:off x="4244218" y="601896"/>
              <a:ext cx="802644" cy="64724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58" name="Line"/>
            <p:cNvSpPr/>
            <p:nvPr/>
          </p:nvSpPr>
          <p:spPr>
            <a:xfrm>
              <a:off x="4275360" y="1711648"/>
              <a:ext cx="735150" cy="58735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59" name="7"/>
            <p:cNvSpPr/>
            <p:nvPr/>
          </p:nvSpPr>
          <p:spPr>
            <a:xfrm>
              <a:off x="6297890" y="108706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7</a:t>
              </a:r>
            </a:p>
          </p:txBody>
        </p:sp>
        <p:sp>
          <p:nvSpPr>
            <p:cNvPr id="760" name="Line"/>
            <p:cNvSpPr/>
            <p:nvPr/>
          </p:nvSpPr>
          <p:spPr>
            <a:xfrm flipH="1" flipV="1">
              <a:off x="5557295" y="561144"/>
              <a:ext cx="788244" cy="649636"/>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61" name="Line"/>
            <p:cNvSpPr/>
            <p:nvPr/>
          </p:nvSpPr>
          <p:spPr>
            <a:xfrm flipH="1">
              <a:off x="5583475" y="1690648"/>
              <a:ext cx="790537" cy="64623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763" name="Line"/>
          <p:cNvSpPr/>
          <p:nvPr/>
        </p:nvSpPr>
        <p:spPr>
          <a:xfrm>
            <a:off x="6782604" y="3503582"/>
            <a:ext cx="170717" cy="654472"/>
          </a:xfrm>
          <a:prstGeom prst="line">
            <a:avLst/>
          </a:prstGeom>
          <a:ln w="76200">
            <a:solidFill>
              <a:srgbClr val="FB5BB6"/>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764" name="Line"/>
          <p:cNvSpPr/>
          <p:nvPr/>
        </p:nvSpPr>
        <p:spPr>
          <a:xfrm>
            <a:off x="3672518" y="7028081"/>
            <a:ext cx="683429" cy="24887"/>
          </a:xfrm>
          <a:prstGeom prst="line">
            <a:avLst/>
          </a:prstGeom>
          <a:ln w="76200">
            <a:solidFill>
              <a:srgbClr val="FB5BB6"/>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765" name="Line"/>
          <p:cNvSpPr/>
          <p:nvPr/>
        </p:nvSpPr>
        <p:spPr>
          <a:xfrm>
            <a:off x="5033295" y="3669945"/>
            <a:ext cx="45980" cy="746914"/>
          </a:xfrm>
          <a:prstGeom prst="line">
            <a:avLst/>
          </a:prstGeom>
          <a:ln w="76200">
            <a:solidFill>
              <a:srgbClr val="FB5BB6"/>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766" name="Articulation points are important in graph theory because they often hint at weak points, bottlenecks or vulnerabilities in a graph."/>
          <p:cNvSpPr txBox="1"/>
          <p:nvPr/>
        </p:nvSpPr>
        <p:spPr>
          <a:xfrm>
            <a:off x="309245" y="8175547"/>
            <a:ext cx="12421601"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100">
                <a:latin typeface="Menlo"/>
                <a:ea typeface="Menlo"/>
                <a:cs typeface="Menlo"/>
                <a:sym typeface="Menlo"/>
              </a:defRPr>
            </a:pPr>
            <a:r>
              <a:t>Articulation points</a:t>
            </a:r>
            <a:r>
              <a:t> are important in graph theory because they often hint at </a:t>
            </a:r>
            <a:r>
              <a:t>weak points, bottlenecks or vulnerabilities in a graph.</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14" name="Group"/>
          <p:cNvGrpSpPr/>
          <p:nvPr/>
        </p:nvGrpSpPr>
        <p:grpSpPr>
          <a:xfrm>
            <a:off x="721530" y="3813282"/>
            <a:ext cx="6347375" cy="4572769"/>
            <a:chOff x="-87727" y="-161641"/>
            <a:chExt cx="6347373" cy="4572767"/>
          </a:xfrm>
        </p:grpSpPr>
        <p:sp>
          <p:nvSpPr>
            <p:cNvPr id="768" name="A"/>
            <p:cNvSpPr/>
            <p:nvPr/>
          </p:nvSpPr>
          <p:spPr>
            <a:xfrm>
              <a:off x="1213815" y="0"/>
              <a:ext cx="521763" cy="52718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A</a:t>
              </a:r>
            </a:p>
          </p:txBody>
        </p:sp>
        <p:sp>
          <p:nvSpPr>
            <p:cNvPr id="769" name="E"/>
            <p:cNvSpPr/>
            <p:nvPr/>
          </p:nvSpPr>
          <p:spPr>
            <a:xfrm>
              <a:off x="21196" y="1801095"/>
              <a:ext cx="521762" cy="527186"/>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E</a:t>
              </a:r>
            </a:p>
          </p:txBody>
        </p:sp>
        <p:sp>
          <p:nvSpPr>
            <p:cNvPr id="770" name="D"/>
            <p:cNvSpPr/>
            <p:nvPr/>
          </p:nvSpPr>
          <p:spPr>
            <a:xfrm>
              <a:off x="1943047" y="1473623"/>
              <a:ext cx="521763" cy="527186"/>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D</a:t>
              </a:r>
            </a:p>
          </p:txBody>
        </p:sp>
        <p:sp>
          <p:nvSpPr>
            <p:cNvPr id="771" name="F"/>
            <p:cNvSpPr/>
            <p:nvPr/>
          </p:nvSpPr>
          <p:spPr>
            <a:xfrm>
              <a:off x="125755" y="3707449"/>
              <a:ext cx="521763" cy="527186"/>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F</a:t>
              </a:r>
            </a:p>
          </p:txBody>
        </p:sp>
        <p:sp>
          <p:nvSpPr>
            <p:cNvPr id="772" name="G"/>
            <p:cNvSpPr/>
            <p:nvPr/>
          </p:nvSpPr>
          <p:spPr>
            <a:xfrm>
              <a:off x="2070374" y="3707449"/>
              <a:ext cx="521762" cy="527186"/>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G</a:t>
              </a:r>
            </a:p>
          </p:txBody>
        </p:sp>
        <p:sp>
          <p:nvSpPr>
            <p:cNvPr id="773" name="B"/>
            <p:cNvSpPr/>
            <p:nvPr/>
          </p:nvSpPr>
          <p:spPr>
            <a:xfrm>
              <a:off x="3505687" y="245603"/>
              <a:ext cx="521763" cy="527186"/>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B</a:t>
              </a:r>
            </a:p>
          </p:txBody>
        </p:sp>
        <p:sp>
          <p:nvSpPr>
            <p:cNvPr id="774" name="H"/>
            <p:cNvSpPr/>
            <p:nvPr/>
          </p:nvSpPr>
          <p:spPr>
            <a:xfrm>
              <a:off x="2984807" y="2699396"/>
              <a:ext cx="521763" cy="527186"/>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H</a:t>
              </a:r>
            </a:p>
          </p:txBody>
        </p:sp>
        <p:sp>
          <p:nvSpPr>
            <p:cNvPr id="775" name="I"/>
            <p:cNvSpPr/>
            <p:nvPr/>
          </p:nvSpPr>
          <p:spPr>
            <a:xfrm>
              <a:off x="4252281" y="3477141"/>
              <a:ext cx="521763" cy="527186"/>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I</a:t>
              </a:r>
            </a:p>
          </p:txBody>
        </p:sp>
        <p:sp>
          <p:nvSpPr>
            <p:cNvPr id="776" name="C"/>
            <p:cNvSpPr/>
            <p:nvPr/>
          </p:nvSpPr>
          <p:spPr>
            <a:xfrm>
              <a:off x="4605322" y="1373766"/>
              <a:ext cx="521762" cy="527186"/>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C</a:t>
              </a:r>
            </a:p>
          </p:txBody>
        </p:sp>
        <p:sp>
          <p:nvSpPr>
            <p:cNvPr id="777" name="Line"/>
            <p:cNvSpPr/>
            <p:nvPr/>
          </p:nvSpPr>
          <p:spPr>
            <a:xfrm flipV="1">
              <a:off x="2524394" y="3170891"/>
              <a:ext cx="535155" cy="599742"/>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78" name="Line"/>
            <p:cNvSpPr/>
            <p:nvPr/>
          </p:nvSpPr>
          <p:spPr>
            <a:xfrm flipV="1">
              <a:off x="431425" y="498487"/>
              <a:ext cx="886070" cy="1314213"/>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79" name="Line"/>
            <p:cNvSpPr/>
            <p:nvPr/>
          </p:nvSpPr>
          <p:spPr>
            <a:xfrm flipV="1">
              <a:off x="508155" y="1942872"/>
              <a:ext cx="1498059" cy="1847406"/>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0" name="Line"/>
            <p:cNvSpPr/>
            <p:nvPr/>
          </p:nvSpPr>
          <p:spPr>
            <a:xfrm flipV="1">
              <a:off x="551453" y="1781922"/>
              <a:ext cx="1370235" cy="296849"/>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1" name="Line"/>
            <p:cNvSpPr/>
            <p:nvPr/>
          </p:nvSpPr>
          <p:spPr>
            <a:xfrm flipV="1">
              <a:off x="2611207" y="3806281"/>
              <a:ext cx="1635333" cy="180717"/>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2" name="Line"/>
            <p:cNvSpPr/>
            <p:nvPr/>
          </p:nvSpPr>
          <p:spPr>
            <a:xfrm flipV="1">
              <a:off x="4573189" y="1911542"/>
              <a:ext cx="237864" cy="1555010"/>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3" name="Line"/>
            <p:cNvSpPr/>
            <p:nvPr/>
          </p:nvSpPr>
          <p:spPr>
            <a:xfrm>
              <a:off x="1775344" y="307431"/>
              <a:ext cx="1690577" cy="172189"/>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4" name="Line"/>
            <p:cNvSpPr/>
            <p:nvPr/>
          </p:nvSpPr>
          <p:spPr>
            <a:xfrm flipV="1">
              <a:off x="2449730" y="688853"/>
              <a:ext cx="1103004" cy="901599"/>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5" name="Line"/>
            <p:cNvSpPr/>
            <p:nvPr/>
          </p:nvSpPr>
          <p:spPr>
            <a:xfrm>
              <a:off x="2397642" y="1947162"/>
              <a:ext cx="655373" cy="81667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6" name="Line"/>
            <p:cNvSpPr/>
            <p:nvPr/>
          </p:nvSpPr>
          <p:spPr>
            <a:xfrm>
              <a:off x="3989219" y="666513"/>
              <a:ext cx="661930" cy="768975"/>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7" name="Line"/>
            <p:cNvSpPr/>
            <p:nvPr/>
          </p:nvSpPr>
          <p:spPr>
            <a:xfrm>
              <a:off x="290972" y="2356501"/>
              <a:ext cx="58487" cy="1343696"/>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8" name="Line"/>
            <p:cNvSpPr/>
            <p:nvPr/>
          </p:nvSpPr>
          <p:spPr>
            <a:xfrm flipH="1" flipV="1">
              <a:off x="2214409" y="2022128"/>
              <a:ext cx="89753" cy="1657553"/>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89" name="Line"/>
            <p:cNvSpPr/>
            <p:nvPr/>
          </p:nvSpPr>
          <p:spPr>
            <a:xfrm flipV="1">
              <a:off x="3479341" y="1830486"/>
              <a:ext cx="1149584" cy="986970"/>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90" name="Line"/>
            <p:cNvSpPr/>
            <p:nvPr/>
          </p:nvSpPr>
          <p:spPr>
            <a:xfrm flipV="1">
              <a:off x="655588" y="3983353"/>
              <a:ext cx="1341877" cy="39747"/>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91" name="Line"/>
            <p:cNvSpPr/>
            <p:nvPr/>
          </p:nvSpPr>
          <p:spPr>
            <a:xfrm>
              <a:off x="1627897" y="502777"/>
              <a:ext cx="434271" cy="960945"/>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92" name="Line"/>
            <p:cNvSpPr/>
            <p:nvPr/>
          </p:nvSpPr>
          <p:spPr>
            <a:xfrm>
              <a:off x="3485702" y="3151791"/>
              <a:ext cx="789482" cy="421950"/>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93" name="J"/>
            <p:cNvSpPr/>
            <p:nvPr/>
          </p:nvSpPr>
          <p:spPr>
            <a:xfrm>
              <a:off x="5737884" y="2699396"/>
              <a:ext cx="521763" cy="527186"/>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J</a:t>
              </a:r>
            </a:p>
          </p:txBody>
        </p:sp>
        <p:sp>
          <p:nvSpPr>
            <p:cNvPr id="794" name="Line"/>
            <p:cNvSpPr/>
            <p:nvPr/>
          </p:nvSpPr>
          <p:spPr>
            <a:xfrm flipV="1">
              <a:off x="4776327" y="3114786"/>
              <a:ext cx="977351" cy="604234"/>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95" name="Line"/>
            <p:cNvSpPr/>
            <p:nvPr/>
          </p:nvSpPr>
          <p:spPr>
            <a:xfrm>
              <a:off x="5054157" y="1837080"/>
              <a:ext cx="735088" cy="934447"/>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96" name="5"/>
            <p:cNvSpPr txBox="1"/>
            <p:nvPr/>
          </p:nvSpPr>
          <p:spPr>
            <a:xfrm>
              <a:off x="2439814" y="-161642"/>
              <a:ext cx="395715" cy="582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5</a:t>
              </a:r>
            </a:p>
          </p:txBody>
        </p:sp>
        <p:sp>
          <p:nvSpPr>
            <p:cNvPr id="797" name="2"/>
            <p:cNvSpPr txBox="1"/>
            <p:nvPr/>
          </p:nvSpPr>
          <p:spPr>
            <a:xfrm>
              <a:off x="2933356" y="1022241"/>
              <a:ext cx="373133" cy="5581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2</a:t>
              </a:r>
            </a:p>
          </p:txBody>
        </p:sp>
        <p:sp>
          <p:nvSpPr>
            <p:cNvPr id="798" name="9"/>
            <p:cNvSpPr txBox="1"/>
            <p:nvPr/>
          </p:nvSpPr>
          <p:spPr>
            <a:xfrm>
              <a:off x="1812875" y="768345"/>
              <a:ext cx="520622" cy="6369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9</a:t>
              </a:r>
            </a:p>
          </p:txBody>
        </p:sp>
        <p:sp>
          <p:nvSpPr>
            <p:cNvPr id="799" name="1"/>
            <p:cNvSpPr txBox="1"/>
            <p:nvPr/>
          </p:nvSpPr>
          <p:spPr>
            <a:xfrm>
              <a:off x="381227" y="732184"/>
              <a:ext cx="401600" cy="5768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sp>
          <p:nvSpPr>
            <p:cNvPr id="800" name="2"/>
            <p:cNvSpPr txBox="1"/>
            <p:nvPr/>
          </p:nvSpPr>
          <p:spPr>
            <a:xfrm>
              <a:off x="990894" y="1355390"/>
              <a:ext cx="381482" cy="604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2</a:t>
              </a:r>
            </a:p>
          </p:txBody>
        </p:sp>
        <p:sp>
          <p:nvSpPr>
            <p:cNvPr id="801" name="1"/>
            <p:cNvSpPr txBox="1"/>
            <p:nvPr/>
          </p:nvSpPr>
          <p:spPr>
            <a:xfrm>
              <a:off x="-87728" y="2868999"/>
              <a:ext cx="354018" cy="577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sp>
          <p:nvSpPr>
            <p:cNvPr id="802" name="5"/>
            <p:cNvSpPr txBox="1"/>
            <p:nvPr/>
          </p:nvSpPr>
          <p:spPr>
            <a:xfrm>
              <a:off x="857961" y="2476784"/>
              <a:ext cx="295579" cy="5943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5</a:t>
              </a:r>
            </a:p>
          </p:txBody>
        </p:sp>
        <p:sp>
          <p:nvSpPr>
            <p:cNvPr id="803" name="7"/>
            <p:cNvSpPr txBox="1"/>
            <p:nvPr/>
          </p:nvSpPr>
          <p:spPr>
            <a:xfrm>
              <a:off x="1178049" y="3496581"/>
              <a:ext cx="365332" cy="577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7</a:t>
              </a:r>
            </a:p>
          </p:txBody>
        </p:sp>
        <p:sp>
          <p:nvSpPr>
            <p:cNvPr id="804" name="4"/>
            <p:cNvSpPr txBox="1"/>
            <p:nvPr/>
          </p:nvSpPr>
          <p:spPr>
            <a:xfrm>
              <a:off x="3335159" y="3842990"/>
              <a:ext cx="371719" cy="568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4</a:t>
              </a:r>
            </a:p>
          </p:txBody>
        </p:sp>
        <p:sp>
          <p:nvSpPr>
            <p:cNvPr id="805" name="6"/>
            <p:cNvSpPr txBox="1"/>
            <p:nvPr/>
          </p:nvSpPr>
          <p:spPr>
            <a:xfrm>
              <a:off x="3857261" y="2883023"/>
              <a:ext cx="377375" cy="556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6</a:t>
              </a:r>
            </a:p>
          </p:txBody>
        </p:sp>
        <p:sp>
          <p:nvSpPr>
            <p:cNvPr id="806" name="1"/>
            <p:cNvSpPr txBox="1"/>
            <p:nvPr/>
          </p:nvSpPr>
          <p:spPr>
            <a:xfrm>
              <a:off x="4671937" y="2512184"/>
              <a:ext cx="312960" cy="5717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sp>
          <p:nvSpPr>
            <p:cNvPr id="807" name="0"/>
            <p:cNvSpPr txBox="1"/>
            <p:nvPr/>
          </p:nvSpPr>
          <p:spPr>
            <a:xfrm>
              <a:off x="5317653" y="3322196"/>
              <a:ext cx="335223" cy="5577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0</a:t>
              </a:r>
            </a:p>
          </p:txBody>
        </p:sp>
        <p:sp>
          <p:nvSpPr>
            <p:cNvPr id="808" name="8"/>
            <p:cNvSpPr txBox="1"/>
            <p:nvPr/>
          </p:nvSpPr>
          <p:spPr>
            <a:xfrm>
              <a:off x="5499961" y="1962238"/>
              <a:ext cx="341518" cy="5516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8</a:t>
              </a:r>
            </a:p>
          </p:txBody>
        </p:sp>
        <p:sp>
          <p:nvSpPr>
            <p:cNvPr id="809" name="4"/>
            <p:cNvSpPr txBox="1"/>
            <p:nvPr/>
          </p:nvSpPr>
          <p:spPr>
            <a:xfrm>
              <a:off x="3785463" y="1809844"/>
              <a:ext cx="365104" cy="574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4</a:t>
              </a:r>
            </a:p>
          </p:txBody>
        </p:sp>
        <p:sp>
          <p:nvSpPr>
            <p:cNvPr id="810" name="4"/>
            <p:cNvSpPr txBox="1"/>
            <p:nvPr/>
          </p:nvSpPr>
          <p:spPr>
            <a:xfrm>
              <a:off x="4355469" y="650344"/>
              <a:ext cx="340058" cy="5934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4</a:t>
              </a:r>
            </a:p>
          </p:txBody>
        </p:sp>
        <p:sp>
          <p:nvSpPr>
            <p:cNvPr id="811" name="2"/>
            <p:cNvSpPr txBox="1"/>
            <p:nvPr/>
          </p:nvSpPr>
          <p:spPr>
            <a:xfrm>
              <a:off x="2764090" y="1806425"/>
              <a:ext cx="335999" cy="617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2</a:t>
              </a:r>
            </a:p>
          </p:txBody>
        </p:sp>
        <p:sp>
          <p:nvSpPr>
            <p:cNvPr id="812" name="11"/>
            <p:cNvSpPr txBox="1"/>
            <p:nvPr/>
          </p:nvSpPr>
          <p:spPr>
            <a:xfrm>
              <a:off x="1799515" y="2662527"/>
              <a:ext cx="454448" cy="429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11</a:t>
              </a:r>
            </a:p>
          </p:txBody>
        </p:sp>
        <p:sp>
          <p:nvSpPr>
            <p:cNvPr id="813" name="1"/>
            <p:cNvSpPr txBox="1"/>
            <p:nvPr/>
          </p:nvSpPr>
          <p:spPr>
            <a:xfrm>
              <a:off x="2803583" y="3322196"/>
              <a:ext cx="341883" cy="5826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grpSp>
      <p:sp>
        <p:nvSpPr>
          <p:cNvPr id="815" name="Minimum Spanning Tree (MST)"/>
          <p:cNvSpPr txBox="1"/>
          <p:nvPr/>
        </p:nvSpPr>
        <p:spPr>
          <a:xfrm>
            <a:off x="199065" y="-74868"/>
            <a:ext cx="12606670" cy="10337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50520">
              <a:defRPr sz="6000">
                <a:latin typeface="Menlo"/>
                <a:ea typeface="Menlo"/>
                <a:cs typeface="Menlo"/>
                <a:sym typeface="Menlo"/>
              </a:defRPr>
            </a:lvl1pPr>
          </a:lstStyle>
          <a:p>
            <a:pPr/>
            <a:r>
              <a:t>Minimum Spanning Tree (MST)</a:t>
            </a:r>
          </a:p>
        </p:txBody>
      </p:sp>
      <p:sp>
        <p:nvSpPr>
          <p:cNvPr id="816" name="Algorithms: Kruskal’s, Prim’s &amp; Borůvka's algorithm"/>
          <p:cNvSpPr txBox="1"/>
          <p:nvPr/>
        </p:nvSpPr>
        <p:spPr>
          <a:xfrm>
            <a:off x="199065" y="8772899"/>
            <a:ext cx="12606670"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200">
                <a:latin typeface="Menlo"/>
                <a:ea typeface="Menlo"/>
                <a:cs typeface="Menlo"/>
                <a:sym typeface="Menlo"/>
              </a:defRPr>
            </a:lvl1pPr>
          </a:lstStyle>
          <a:p>
            <a:pPr/>
            <a:r>
              <a:t>Algorithms: Kruskal’s, Prim’s &amp; Borůvka's algorithm</a:t>
            </a:r>
          </a:p>
        </p:txBody>
      </p:sp>
      <p:sp>
        <p:nvSpPr>
          <p:cNvPr id="817" name="A minimum spanning tree (MST) is a subset of the edges of a connected, edge-weighted graph that connects all the vertices together, without any cycles and with the minimum possible total edge weight. - Wiki"/>
          <p:cNvSpPr txBox="1"/>
          <p:nvPr/>
        </p:nvSpPr>
        <p:spPr>
          <a:xfrm>
            <a:off x="57008" y="958930"/>
            <a:ext cx="1289078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600">
                <a:latin typeface="Menlo"/>
                <a:ea typeface="Menlo"/>
                <a:cs typeface="Menlo"/>
                <a:sym typeface="Menlo"/>
              </a:defRPr>
            </a:pPr>
            <a:r>
              <a:t>A </a:t>
            </a:r>
            <a:r>
              <a:rPr b="1">
                <a:solidFill>
                  <a:srgbClr val="918CFF"/>
                </a:solidFill>
              </a:rPr>
              <a:t>minimum spanning tree (MST)</a:t>
            </a:r>
            <a:r>
              <a:t> is a subset of the edges of a connected, edge-weighted graph that connects all the vertices together, without any cycles and with the minimum possible total edge weight. - Wiki</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9" name="Algorithms: Kruskal’s, Prim’s &amp; Borůvka's algorithm"/>
          <p:cNvSpPr txBox="1"/>
          <p:nvPr/>
        </p:nvSpPr>
        <p:spPr>
          <a:xfrm>
            <a:off x="199065" y="9093663"/>
            <a:ext cx="12606670"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200">
                <a:latin typeface="Menlo"/>
                <a:ea typeface="Menlo"/>
                <a:cs typeface="Menlo"/>
                <a:sym typeface="Menlo"/>
              </a:defRPr>
            </a:lvl1pPr>
          </a:lstStyle>
          <a:p>
            <a:pPr/>
            <a:r>
              <a:t>Algorithms: Kruskal’s, Prim’s &amp; Borůvka's algorithm</a:t>
            </a:r>
          </a:p>
        </p:txBody>
      </p:sp>
      <p:sp>
        <p:nvSpPr>
          <p:cNvPr id="820" name="A minimum spanning tree (MST) is a subset of the edges of a connected, edge-weighted graph that connects all the vertices together, without any cycles and with the minimum possible total edge weight. - Wiki"/>
          <p:cNvSpPr txBox="1"/>
          <p:nvPr/>
        </p:nvSpPr>
        <p:spPr>
          <a:xfrm>
            <a:off x="57008" y="958930"/>
            <a:ext cx="1289078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600">
                <a:latin typeface="Menlo"/>
                <a:ea typeface="Menlo"/>
                <a:cs typeface="Menlo"/>
                <a:sym typeface="Menlo"/>
              </a:defRPr>
            </a:pPr>
            <a:r>
              <a:t>A </a:t>
            </a:r>
            <a:r>
              <a:rPr b="1">
                <a:solidFill>
                  <a:srgbClr val="918CFF"/>
                </a:solidFill>
              </a:rPr>
              <a:t>minimum spanning tree (MST)</a:t>
            </a:r>
            <a:r>
              <a:t> is a subset of the edges of a connected, edge-weighted graph that connects all the vertices together, without any cycles and with the minimum possible total edge weight. - Wiki</a:t>
            </a:r>
          </a:p>
        </p:txBody>
      </p:sp>
      <p:grpSp>
        <p:nvGrpSpPr>
          <p:cNvPr id="849" name="Group"/>
          <p:cNvGrpSpPr/>
          <p:nvPr/>
        </p:nvGrpSpPr>
        <p:grpSpPr>
          <a:xfrm>
            <a:off x="735780" y="3961580"/>
            <a:ext cx="6347374" cy="4258157"/>
            <a:chOff x="-87727" y="0"/>
            <a:chExt cx="6347373" cy="4258156"/>
          </a:xfrm>
        </p:grpSpPr>
        <p:sp>
          <p:nvSpPr>
            <p:cNvPr id="821" name="A"/>
            <p:cNvSpPr/>
            <p:nvPr/>
          </p:nvSpPr>
          <p:spPr>
            <a:xfrm>
              <a:off x="1213815" y="0"/>
              <a:ext cx="521763"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A</a:t>
              </a:r>
            </a:p>
          </p:txBody>
        </p:sp>
        <p:sp>
          <p:nvSpPr>
            <p:cNvPr id="822" name="E"/>
            <p:cNvSpPr/>
            <p:nvPr/>
          </p:nvSpPr>
          <p:spPr>
            <a:xfrm>
              <a:off x="21281" y="1811099"/>
              <a:ext cx="521762"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E</a:t>
              </a:r>
            </a:p>
          </p:txBody>
        </p:sp>
        <p:sp>
          <p:nvSpPr>
            <p:cNvPr id="823" name="D"/>
            <p:cNvSpPr/>
            <p:nvPr/>
          </p:nvSpPr>
          <p:spPr>
            <a:xfrm>
              <a:off x="1943047" y="1481808"/>
              <a:ext cx="521763" cy="5301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D</a:t>
              </a:r>
            </a:p>
          </p:txBody>
        </p:sp>
        <p:sp>
          <p:nvSpPr>
            <p:cNvPr id="824" name="F"/>
            <p:cNvSpPr/>
            <p:nvPr/>
          </p:nvSpPr>
          <p:spPr>
            <a:xfrm>
              <a:off x="125755" y="3728042"/>
              <a:ext cx="521763" cy="5301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F</a:t>
              </a:r>
            </a:p>
          </p:txBody>
        </p:sp>
        <p:sp>
          <p:nvSpPr>
            <p:cNvPr id="825" name="G"/>
            <p:cNvSpPr/>
            <p:nvPr/>
          </p:nvSpPr>
          <p:spPr>
            <a:xfrm>
              <a:off x="2070374" y="3728042"/>
              <a:ext cx="521762" cy="5301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G</a:t>
              </a:r>
            </a:p>
          </p:txBody>
        </p:sp>
        <p:sp>
          <p:nvSpPr>
            <p:cNvPr id="826" name="B"/>
            <p:cNvSpPr/>
            <p:nvPr/>
          </p:nvSpPr>
          <p:spPr>
            <a:xfrm>
              <a:off x="3505687" y="246968"/>
              <a:ext cx="521763"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B</a:t>
              </a:r>
            </a:p>
          </p:txBody>
        </p:sp>
        <p:sp>
          <p:nvSpPr>
            <p:cNvPr id="827" name="H"/>
            <p:cNvSpPr/>
            <p:nvPr/>
          </p:nvSpPr>
          <p:spPr>
            <a:xfrm>
              <a:off x="2984807" y="2714390"/>
              <a:ext cx="521763"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H</a:t>
              </a:r>
            </a:p>
          </p:txBody>
        </p:sp>
        <p:sp>
          <p:nvSpPr>
            <p:cNvPr id="828" name="I"/>
            <p:cNvSpPr/>
            <p:nvPr/>
          </p:nvSpPr>
          <p:spPr>
            <a:xfrm>
              <a:off x="4252281" y="3496455"/>
              <a:ext cx="521763" cy="5301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I</a:t>
              </a:r>
            </a:p>
          </p:txBody>
        </p:sp>
        <p:sp>
          <p:nvSpPr>
            <p:cNvPr id="829" name="C"/>
            <p:cNvSpPr/>
            <p:nvPr/>
          </p:nvSpPr>
          <p:spPr>
            <a:xfrm>
              <a:off x="4605322" y="1381397"/>
              <a:ext cx="521762"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C</a:t>
              </a:r>
            </a:p>
          </p:txBody>
        </p:sp>
        <p:sp>
          <p:nvSpPr>
            <p:cNvPr id="830" name="Line"/>
            <p:cNvSpPr/>
            <p:nvPr/>
          </p:nvSpPr>
          <p:spPr>
            <a:xfrm flipV="1">
              <a:off x="2524394" y="3188504"/>
              <a:ext cx="535155" cy="603073"/>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31" name="Line"/>
            <p:cNvSpPr/>
            <p:nvPr/>
          </p:nvSpPr>
          <p:spPr>
            <a:xfrm flipV="1">
              <a:off x="431425" y="501256"/>
              <a:ext cx="886070" cy="1321513"/>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32" name="Line"/>
            <p:cNvSpPr/>
            <p:nvPr/>
          </p:nvSpPr>
          <p:spPr>
            <a:xfrm flipV="1">
              <a:off x="551453" y="1791820"/>
              <a:ext cx="1370235" cy="298498"/>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33" name="Line"/>
            <p:cNvSpPr/>
            <p:nvPr/>
          </p:nvSpPr>
          <p:spPr>
            <a:xfrm flipV="1">
              <a:off x="4573189" y="1922160"/>
              <a:ext cx="237864" cy="1563647"/>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34" name="Line"/>
            <p:cNvSpPr/>
            <p:nvPr/>
          </p:nvSpPr>
          <p:spPr>
            <a:xfrm flipV="1">
              <a:off x="2449730" y="692680"/>
              <a:ext cx="1103004" cy="906607"/>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35" name="Line"/>
            <p:cNvSpPr/>
            <p:nvPr/>
          </p:nvSpPr>
          <p:spPr>
            <a:xfrm>
              <a:off x="2397642" y="1957978"/>
              <a:ext cx="655373" cy="821207"/>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36" name="Line"/>
            <p:cNvSpPr/>
            <p:nvPr/>
          </p:nvSpPr>
          <p:spPr>
            <a:xfrm>
              <a:off x="3989220" y="670215"/>
              <a:ext cx="661929" cy="773247"/>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37" name="Line"/>
            <p:cNvSpPr/>
            <p:nvPr/>
          </p:nvSpPr>
          <p:spPr>
            <a:xfrm>
              <a:off x="290972" y="2369591"/>
              <a:ext cx="58487" cy="1351160"/>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38" name="J"/>
            <p:cNvSpPr/>
            <p:nvPr/>
          </p:nvSpPr>
          <p:spPr>
            <a:xfrm>
              <a:off x="5737884" y="2714390"/>
              <a:ext cx="521763"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J</a:t>
              </a:r>
            </a:p>
          </p:txBody>
        </p:sp>
        <p:sp>
          <p:nvSpPr>
            <p:cNvPr id="839" name="Line"/>
            <p:cNvSpPr/>
            <p:nvPr/>
          </p:nvSpPr>
          <p:spPr>
            <a:xfrm flipV="1">
              <a:off x="4776327" y="3132087"/>
              <a:ext cx="977351" cy="607590"/>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40" name="2"/>
            <p:cNvSpPr txBox="1"/>
            <p:nvPr/>
          </p:nvSpPr>
          <p:spPr>
            <a:xfrm>
              <a:off x="2933356" y="1027919"/>
              <a:ext cx="373133" cy="5612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2</a:t>
              </a:r>
            </a:p>
          </p:txBody>
        </p:sp>
        <p:sp>
          <p:nvSpPr>
            <p:cNvPr id="841" name="1"/>
            <p:cNvSpPr txBox="1"/>
            <p:nvPr/>
          </p:nvSpPr>
          <p:spPr>
            <a:xfrm>
              <a:off x="381227" y="736251"/>
              <a:ext cx="401600" cy="580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sp>
          <p:nvSpPr>
            <p:cNvPr id="842" name="2"/>
            <p:cNvSpPr txBox="1"/>
            <p:nvPr/>
          </p:nvSpPr>
          <p:spPr>
            <a:xfrm>
              <a:off x="990894" y="1362919"/>
              <a:ext cx="381482" cy="6077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2</a:t>
              </a:r>
            </a:p>
          </p:txBody>
        </p:sp>
        <p:sp>
          <p:nvSpPr>
            <p:cNvPr id="843" name="1"/>
            <p:cNvSpPr txBox="1"/>
            <p:nvPr/>
          </p:nvSpPr>
          <p:spPr>
            <a:xfrm>
              <a:off x="-87728" y="2884935"/>
              <a:ext cx="354018" cy="580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sp>
          <p:nvSpPr>
            <p:cNvPr id="844" name="1"/>
            <p:cNvSpPr txBox="1"/>
            <p:nvPr/>
          </p:nvSpPr>
          <p:spPr>
            <a:xfrm>
              <a:off x="4671937" y="2526138"/>
              <a:ext cx="312960" cy="574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sp>
          <p:nvSpPr>
            <p:cNvPr id="845" name="0"/>
            <p:cNvSpPr txBox="1"/>
            <p:nvPr/>
          </p:nvSpPr>
          <p:spPr>
            <a:xfrm>
              <a:off x="5317653" y="3340650"/>
              <a:ext cx="335223" cy="5608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0</a:t>
              </a:r>
            </a:p>
          </p:txBody>
        </p:sp>
        <p:sp>
          <p:nvSpPr>
            <p:cNvPr id="846" name="4"/>
            <p:cNvSpPr txBox="1"/>
            <p:nvPr/>
          </p:nvSpPr>
          <p:spPr>
            <a:xfrm>
              <a:off x="4355469" y="653956"/>
              <a:ext cx="340058" cy="5967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4</a:t>
              </a:r>
            </a:p>
          </p:txBody>
        </p:sp>
        <p:sp>
          <p:nvSpPr>
            <p:cNvPr id="847" name="2"/>
            <p:cNvSpPr txBox="1"/>
            <p:nvPr/>
          </p:nvSpPr>
          <p:spPr>
            <a:xfrm>
              <a:off x="2764090" y="1816458"/>
              <a:ext cx="335999" cy="621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2</a:t>
              </a:r>
            </a:p>
          </p:txBody>
        </p:sp>
        <p:sp>
          <p:nvSpPr>
            <p:cNvPr id="848" name="1"/>
            <p:cNvSpPr txBox="1"/>
            <p:nvPr/>
          </p:nvSpPr>
          <p:spPr>
            <a:xfrm>
              <a:off x="2803583" y="3340650"/>
              <a:ext cx="341883" cy="5858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grpSp>
      <p:sp>
        <p:nvSpPr>
          <p:cNvPr id="850" name="This MST has a total weight of 14. Note that MSTs on a graph are not always unique."/>
          <p:cNvSpPr txBox="1"/>
          <p:nvPr/>
        </p:nvSpPr>
        <p:spPr>
          <a:xfrm>
            <a:off x="7514573" y="5026297"/>
            <a:ext cx="529116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Menlo"/>
                <a:ea typeface="Menlo"/>
                <a:cs typeface="Menlo"/>
                <a:sym typeface="Menlo"/>
              </a:defRPr>
            </a:lvl1pPr>
          </a:lstStyle>
          <a:p>
            <a:pPr/>
            <a:r>
              <a:t>This MST has a total weight of 14. Note that MSTs on a graph are not always unique.</a:t>
            </a:r>
          </a:p>
        </p:txBody>
      </p:sp>
      <p:sp>
        <p:nvSpPr>
          <p:cNvPr id="851" name="Minimum Spanning Tree (MST)"/>
          <p:cNvSpPr txBox="1"/>
          <p:nvPr/>
        </p:nvSpPr>
        <p:spPr>
          <a:xfrm>
            <a:off x="199065" y="-74868"/>
            <a:ext cx="12606670" cy="10337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50520">
              <a:defRPr sz="6000">
                <a:latin typeface="Menlo"/>
                <a:ea typeface="Menlo"/>
                <a:cs typeface="Menlo"/>
                <a:sym typeface="Menlo"/>
              </a:defRPr>
            </a:lvl1pPr>
          </a:lstStyle>
          <a:p>
            <a:pPr/>
            <a:r>
              <a:t>Minimum Spanning Tree (MST)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Common Graph Theory Problems"/>
          <p:cNvSpPr txBox="1"/>
          <p:nvPr>
            <p:ph type="title"/>
          </p:nvPr>
        </p:nvSpPr>
        <p:spPr>
          <a:xfrm>
            <a:off x="0" y="-11702"/>
            <a:ext cx="13004801" cy="1324211"/>
          </a:xfrm>
          <a:prstGeom prst="rect">
            <a:avLst/>
          </a:prstGeom>
        </p:spPr>
        <p:txBody>
          <a:bodyPr/>
          <a:lstStyle>
            <a:lvl1pPr defTabSz="438150">
              <a:defRPr b="1" sz="6000"/>
            </a:lvl1pPr>
          </a:lstStyle>
          <a:p>
            <a:pPr/>
            <a:r>
              <a:t>Common Graph Theory Problems</a:t>
            </a:r>
          </a:p>
        </p:txBody>
      </p:sp>
      <p:sp>
        <p:nvSpPr>
          <p:cNvPr id="156" name="Is the graph directed or undirected?…"/>
          <p:cNvSpPr txBox="1"/>
          <p:nvPr/>
        </p:nvSpPr>
        <p:spPr>
          <a:xfrm>
            <a:off x="389582" y="3264302"/>
            <a:ext cx="12225636" cy="530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buClr>
                <a:srgbClr val="FFFFFF"/>
              </a:buClr>
              <a:defRPr b="0" sz="3600">
                <a:latin typeface="Menlo"/>
                <a:ea typeface="Menlo"/>
                <a:cs typeface="Menlo"/>
                <a:sym typeface="Menlo"/>
              </a:defRPr>
            </a:pPr>
            <a:r>
              <a:t>Is the graph directed or undirected?</a:t>
            </a:r>
          </a:p>
          <a:p>
            <a:pPr>
              <a:buClr>
                <a:srgbClr val="FFFFFF"/>
              </a:buClr>
              <a:defRPr b="0" sz="3600">
                <a:latin typeface="Menlo"/>
                <a:ea typeface="Menlo"/>
                <a:cs typeface="Menlo"/>
                <a:sym typeface="Menlo"/>
              </a:defRPr>
            </a:pPr>
          </a:p>
          <a:p>
            <a:pPr>
              <a:buClr>
                <a:srgbClr val="FFFFFF"/>
              </a:buClr>
              <a:defRPr b="0" sz="3600">
                <a:latin typeface="Menlo"/>
                <a:ea typeface="Menlo"/>
                <a:cs typeface="Menlo"/>
                <a:sym typeface="Menlo"/>
              </a:defRPr>
            </a:pPr>
            <a:r>
              <a:t>Are the edges of the graph weighted?</a:t>
            </a:r>
          </a:p>
          <a:p>
            <a:pPr>
              <a:buClr>
                <a:srgbClr val="FFFFFF"/>
              </a:buClr>
              <a:defRPr b="0" sz="3600">
                <a:latin typeface="Menlo"/>
                <a:ea typeface="Menlo"/>
                <a:cs typeface="Menlo"/>
                <a:sym typeface="Menlo"/>
              </a:defRPr>
            </a:pPr>
          </a:p>
          <a:p>
            <a:pPr>
              <a:buClr>
                <a:srgbClr val="FFFFFF"/>
              </a:buClr>
              <a:defRPr b="0" sz="3600">
                <a:latin typeface="Menlo"/>
                <a:ea typeface="Menlo"/>
                <a:cs typeface="Menlo"/>
                <a:sym typeface="Menlo"/>
              </a:defRPr>
            </a:pPr>
            <a:r>
              <a:t>Is the graph I will encounter likely to be sparse or dense with edges?</a:t>
            </a:r>
          </a:p>
          <a:p>
            <a:pPr>
              <a:buClr>
                <a:srgbClr val="FFFFFF"/>
              </a:buClr>
              <a:defRPr b="0" sz="3600">
                <a:latin typeface="Menlo"/>
                <a:ea typeface="Menlo"/>
                <a:cs typeface="Menlo"/>
                <a:sym typeface="Menlo"/>
              </a:defRPr>
            </a:pPr>
          </a:p>
          <a:p>
            <a:pPr>
              <a:buClr>
                <a:srgbClr val="FFFFFF"/>
              </a:buClr>
              <a:defRPr b="0" sz="3600">
                <a:latin typeface="Menlo"/>
                <a:ea typeface="Menlo"/>
                <a:cs typeface="Menlo"/>
                <a:sym typeface="Menlo"/>
              </a:defRPr>
            </a:pPr>
            <a:r>
              <a:t>Should I use an adjacency matrix, adjacency list, an edge list or other structure to represent the graph efficiently? </a:t>
            </a:r>
          </a:p>
        </p:txBody>
      </p:sp>
      <p:sp>
        <p:nvSpPr>
          <p:cNvPr id="157" name="For the upcoming problems ask yourself:"/>
          <p:cNvSpPr txBox="1"/>
          <p:nvPr/>
        </p:nvSpPr>
        <p:spPr>
          <a:xfrm>
            <a:off x="1077726" y="1690654"/>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Menlo"/>
                <a:ea typeface="Menlo"/>
                <a:cs typeface="Menlo"/>
                <a:sym typeface="Menlo"/>
              </a:defRPr>
            </a:lvl1pPr>
          </a:lstStyle>
          <a:p>
            <a:pPr/>
            <a:r>
              <a:t>For the upcoming problems ask yourself:</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3" name="Algorithms: Kruskal’s, Prim’s &amp; Borůvka's algorithm"/>
          <p:cNvSpPr txBox="1"/>
          <p:nvPr/>
        </p:nvSpPr>
        <p:spPr>
          <a:xfrm>
            <a:off x="199065" y="9093663"/>
            <a:ext cx="12606670"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200">
                <a:latin typeface="Menlo"/>
                <a:ea typeface="Menlo"/>
                <a:cs typeface="Menlo"/>
                <a:sym typeface="Menlo"/>
              </a:defRPr>
            </a:lvl1pPr>
          </a:lstStyle>
          <a:p>
            <a:pPr/>
            <a:r>
              <a:t>Algorithms: Kruskal’s, Prim’s &amp; Borůvka's algorithm</a:t>
            </a:r>
          </a:p>
        </p:txBody>
      </p:sp>
      <p:sp>
        <p:nvSpPr>
          <p:cNvPr id="854" name="MSTs are seen in many applications including: Designing a least cost network, circuit design, transportation networks, and etc…"/>
          <p:cNvSpPr txBox="1"/>
          <p:nvPr/>
        </p:nvSpPr>
        <p:spPr>
          <a:xfrm>
            <a:off x="57008" y="1479630"/>
            <a:ext cx="1289078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Menlo"/>
                <a:ea typeface="Menlo"/>
                <a:cs typeface="Menlo"/>
                <a:sym typeface="Menlo"/>
              </a:defRPr>
            </a:lvl1pPr>
          </a:lstStyle>
          <a:p>
            <a:pPr/>
            <a:r>
              <a:t>MSTs are seen in many applications including: Designing a least cost network, circuit design, transportation networks, and etc…</a:t>
            </a:r>
          </a:p>
        </p:txBody>
      </p:sp>
      <p:grpSp>
        <p:nvGrpSpPr>
          <p:cNvPr id="883" name="Group"/>
          <p:cNvGrpSpPr/>
          <p:nvPr/>
        </p:nvGrpSpPr>
        <p:grpSpPr>
          <a:xfrm>
            <a:off x="735780" y="3961580"/>
            <a:ext cx="6347374" cy="4258157"/>
            <a:chOff x="-87727" y="0"/>
            <a:chExt cx="6347373" cy="4258156"/>
          </a:xfrm>
        </p:grpSpPr>
        <p:sp>
          <p:nvSpPr>
            <p:cNvPr id="855" name="A"/>
            <p:cNvSpPr/>
            <p:nvPr/>
          </p:nvSpPr>
          <p:spPr>
            <a:xfrm>
              <a:off x="1213815" y="0"/>
              <a:ext cx="521763"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A</a:t>
              </a:r>
            </a:p>
          </p:txBody>
        </p:sp>
        <p:sp>
          <p:nvSpPr>
            <p:cNvPr id="856" name="E"/>
            <p:cNvSpPr/>
            <p:nvPr/>
          </p:nvSpPr>
          <p:spPr>
            <a:xfrm>
              <a:off x="21281" y="1811099"/>
              <a:ext cx="521762"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E</a:t>
              </a:r>
            </a:p>
          </p:txBody>
        </p:sp>
        <p:sp>
          <p:nvSpPr>
            <p:cNvPr id="857" name="D"/>
            <p:cNvSpPr/>
            <p:nvPr/>
          </p:nvSpPr>
          <p:spPr>
            <a:xfrm>
              <a:off x="1943047" y="1481808"/>
              <a:ext cx="521763" cy="5301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D</a:t>
              </a:r>
            </a:p>
          </p:txBody>
        </p:sp>
        <p:sp>
          <p:nvSpPr>
            <p:cNvPr id="858" name="F"/>
            <p:cNvSpPr/>
            <p:nvPr/>
          </p:nvSpPr>
          <p:spPr>
            <a:xfrm>
              <a:off x="125755" y="3728042"/>
              <a:ext cx="521763" cy="5301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F</a:t>
              </a:r>
            </a:p>
          </p:txBody>
        </p:sp>
        <p:sp>
          <p:nvSpPr>
            <p:cNvPr id="859" name="G"/>
            <p:cNvSpPr/>
            <p:nvPr/>
          </p:nvSpPr>
          <p:spPr>
            <a:xfrm>
              <a:off x="2070374" y="3728042"/>
              <a:ext cx="521762" cy="5301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G</a:t>
              </a:r>
            </a:p>
          </p:txBody>
        </p:sp>
        <p:sp>
          <p:nvSpPr>
            <p:cNvPr id="860" name="B"/>
            <p:cNvSpPr/>
            <p:nvPr/>
          </p:nvSpPr>
          <p:spPr>
            <a:xfrm>
              <a:off x="3505687" y="246968"/>
              <a:ext cx="521763"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B</a:t>
              </a:r>
            </a:p>
          </p:txBody>
        </p:sp>
        <p:sp>
          <p:nvSpPr>
            <p:cNvPr id="861" name="H"/>
            <p:cNvSpPr/>
            <p:nvPr/>
          </p:nvSpPr>
          <p:spPr>
            <a:xfrm>
              <a:off x="2984807" y="2714390"/>
              <a:ext cx="521763"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H</a:t>
              </a:r>
            </a:p>
          </p:txBody>
        </p:sp>
        <p:sp>
          <p:nvSpPr>
            <p:cNvPr id="862" name="I"/>
            <p:cNvSpPr/>
            <p:nvPr/>
          </p:nvSpPr>
          <p:spPr>
            <a:xfrm>
              <a:off x="4252281" y="3496455"/>
              <a:ext cx="521763" cy="5301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I</a:t>
              </a:r>
            </a:p>
          </p:txBody>
        </p:sp>
        <p:sp>
          <p:nvSpPr>
            <p:cNvPr id="863" name="C"/>
            <p:cNvSpPr/>
            <p:nvPr/>
          </p:nvSpPr>
          <p:spPr>
            <a:xfrm>
              <a:off x="4605322" y="1381397"/>
              <a:ext cx="521762"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C</a:t>
              </a:r>
            </a:p>
          </p:txBody>
        </p:sp>
        <p:sp>
          <p:nvSpPr>
            <p:cNvPr id="864" name="Line"/>
            <p:cNvSpPr/>
            <p:nvPr/>
          </p:nvSpPr>
          <p:spPr>
            <a:xfrm flipV="1">
              <a:off x="2524394" y="3188504"/>
              <a:ext cx="535155" cy="603073"/>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65" name="Line"/>
            <p:cNvSpPr/>
            <p:nvPr/>
          </p:nvSpPr>
          <p:spPr>
            <a:xfrm flipV="1">
              <a:off x="431425" y="501256"/>
              <a:ext cx="886070" cy="1321513"/>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66" name="Line"/>
            <p:cNvSpPr/>
            <p:nvPr/>
          </p:nvSpPr>
          <p:spPr>
            <a:xfrm flipV="1">
              <a:off x="551453" y="1791820"/>
              <a:ext cx="1370235" cy="298498"/>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67" name="Line"/>
            <p:cNvSpPr/>
            <p:nvPr/>
          </p:nvSpPr>
          <p:spPr>
            <a:xfrm flipV="1">
              <a:off x="4573189" y="1922160"/>
              <a:ext cx="237864" cy="1563647"/>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68" name="Line"/>
            <p:cNvSpPr/>
            <p:nvPr/>
          </p:nvSpPr>
          <p:spPr>
            <a:xfrm flipV="1">
              <a:off x="2449730" y="692680"/>
              <a:ext cx="1103004" cy="906607"/>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69" name="Line"/>
            <p:cNvSpPr/>
            <p:nvPr/>
          </p:nvSpPr>
          <p:spPr>
            <a:xfrm>
              <a:off x="2397642" y="1957978"/>
              <a:ext cx="655373" cy="821207"/>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70" name="Line"/>
            <p:cNvSpPr/>
            <p:nvPr/>
          </p:nvSpPr>
          <p:spPr>
            <a:xfrm>
              <a:off x="3989220" y="670215"/>
              <a:ext cx="661929" cy="773247"/>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71" name="Line"/>
            <p:cNvSpPr/>
            <p:nvPr/>
          </p:nvSpPr>
          <p:spPr>
            <a:xfrm>
              <a:off x="290972" y="2369591"/>
              <a:ext cx="58487" cy="1351160"/>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72" name="J"/>
            <p:cNvSpPr/>
            <p:nvPr/>
          </p:nvSpPr>
          <p:spPr>
            <a:xfrm>
              <a:off x="5737884" y="2714390"/>
              <a:ext cx="521763" cy="5301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200">
                  <a:latin typeface="Helvetica"/>
                  <a:ea typeface="Helvetica"/>
                  <a:cs typeface="Helvetica"/>
                  <a:sym typeface="Helvetica"/>
                </a:defRPr>
              </a:lvl1pPr>
            </a:lstStyle>
            <a:p>
              <a:pPr/>
              <a:r>
                <a:t>J</a:t>
              </a:r>
            </a:p>
          </p:txBody>
        </p:sp>
        <p:sp>
          <p:nvSpPr>
            <p:cNvPr id="873" name="Line"/>
            <p:cNvSpPr/>
            <p:nvPr/>
          </p:nvSpPr>
          <p:spPr>
            <a:xfrm flipV="1">
              <a:off x="4776327" y="3132087"/>
              <a:ext cx="977351" cy="607590"/>
            </a:xfrm>
            <a:prstGeom prst="line">
              <a:avLst/>
            </a:prstGeom>
            <a:noFill/>
            <a:ln w="63500" cap="flat">
              <a:solidFill>
                <a:srgbClr val="FFC157"/>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74" name="2"/>
            <p:cNvSpPr txBox="1"/>
            <p:nvPr/>
          </p:nvSpPr>
          <p:spPr>
            <a:xfrm>
              <a:off x="2933356" y="1027919"/>
              <a:ext cx="373133" cy="5612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2</a:t>
              </a:r>
            </a:p>
          </p:txBody>
        </p:sp>
        <p:sp>
          <p:nvSpPr>
            <p:cNvPr id="875" name="1"/>
            <p:cNvSpPr txBox="1"/>
            <p:nvPr/>
          </p:nvSpPr>
          <p:spPr>
            <a:xfrm>
              <a:off x="381227" y="736251"/>
              <a:ext cx="401600" cy="580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sp>
          <p:nvSpPr>
            <p:cNvPr id="876" name="2"/>
            <p:cNvSpPr txBox="1"/>
            <p:nvPr/>
          </p:nvSpPr>
          <p:spPr>
            <a:xfrm>
              <a:off x="990894" y="1362919"/>
              <a:ext cx="381482" cy="6077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2</a:t>
              </a:r>
            </a:p>
          </p:txBody>
        </p:sp>
        <p:sp>
          <p:nvSpPr>
            <p:cNvPr id="877" name="1"/>
            <p:cNvSpPr txBox="1"/>
            <p:nvPr/>
          </p:nvSpPr>
          <p:spPr>
            <a:xfrm>
              <a:off x="-87728" y="2884935"/>
              <a:ext cx="354018" cy="580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sp>
          <p:nvSpPr>
            <p:cNvPr id="878" name="1"/>
            <p:cNvSpPr txBox="1"/>
            <p:nvPr/>
          </p:nvSpPr>
          <p:spPr>
            <a:xfrm>
              <a:off x="4671937" y="2526138"/>
              <a:ext cx="312960" cy="5749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sp>
          <p:nvSpPr>
            <p:cNvPr id="879" name="0"/>
            <p:cNvSpPr txBox="1"/>
            <p:nvPr/>
          </p:nvSpPr>
          <p:spPr>
            <a:xfrm>
              <a:off x="5317653" y="3340650"/>
              <a:ext cx="335223" cy="5608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0</a:t>
              </a:r>
            </a:p>
          </p:txBody>
        </p:sp>
        <p:sp>
          <p:nvSpPr>
            <p:cNvPr id="880" name="4"/>
            <p:cNvSpPr txBox="1"/>
            <p:nvPr/>
          </p:nvSpPr>
          <p:spPr>
            <a:xfrm>
              <a:off x="4355469" y="653956"/>
              <a:ext cx="340058" cy="5967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4</a:t>
              </a:r>
            </a:p>
          </p:txBody>
        </p:sp>
        <p:sp>
          <p:nvSpPr>
            <p:cNvPr id="881" name="2"/>
            <p:cNvSpPr txBox="1"/>
            <p:nvPr/>
          </p:nvSpPr>
          <p:spPr>
            <a:xfrm>
              <a:off x="2764090" y="1816458"/>
              <a:ext cx="335999" cy="6213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2</a:t>
              </a:r>
            </a:p>
          </p:txBody>
        </p:sp>
        <p:sp>
          <p:nvSpPr>
            <p:cNvPr id="882" name="1"/>
            <p:cNvSpPr txBox="1"/>
            <p:nvPr/>
          </p:nvSpPr>
          <p:spPr>
            <a:xfrm>
              <a:off x="2803583" y="3340650"/>
              <a:ext cx="341883" cy="5858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600">
                  <a:latin typeface="Menlo"/>
                  <a:ea typeface="Menlo"/>
                  <a:cs typeface="Menlo"/>
                  <a:sym typeface="Menlo"/>
                </a:defRPr>
              </a:lvl1pPr>
            </a:lstStyle>
            <a:p>
              <a:pPr/>
              <a:r>
                <a:t>1</a:t>
              </a:r>
            </a:p>
          </p:txBody>
        </p:sp>
      </p:grpSp>
      <p:sp>
        <p:nvSpPr>
          <p:cNvPr id="884" name="Minimum Spanning Tree (MST)"/>
          <p:cNvSpPr txBox="1"/>
          <p:nvPr/>
        </p:nvSpPr>
        <p:spPr>
          <a:xfrm>
            <a:off x="199065" y="-74868"/>
            <a:ext cx="12606670" cy="10337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50520">
              <a:defRPr sz="6000">
                <a:latin typeface="Menlo"/>
                <a:ea typeface="Menlo"/>
                <a:cs typeface="Menlo"/>
                <a:sym typeface="Menlo"/>
              </a:defRPr>
            </a:lvl1pPr>
          </a:lstStyle>
          <a:p>
            <a:pPr/>
            <a:r>
              <a:t>Minimum Spanning Tree (MST)</a:t>
            </a:r>
          </a:p>
        </p:txBody>
      </p:sp>
      <p:sp>
        <p:nvSpPr>
          <p:cNvPr id="885" name="This MST has a total weight of 14. Note that MSTs on a graph are not always unique."/>
          <p:cNvSpPr txBox="1"/>
          <p:nvPr/>
        </p:nvSpPr>
        <p:spPr>
          <a:xfrm>
            <a:off x="7514573" y="5026297"/>
            <a:ext cx="529116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Menlo"/>
                <a:ea typeface="Menlo"/>
                <a:cs typeface="Menlo"/>
                <a:sym typeface="Menlo"/>
              </a:defRPr>
            </a:lvl1pPr>
          </a:lstStyle>
          <a:p>
            <a:pPr/>
            <a:r>
              <a:t>This MST has a total weight of 14. Note that MSTs on a graph are not always unique.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7" name="Network flow: max flow"/>
          <p:cNvSpPr txBox="1"/>
          <p:nvPr/>
        </p:nvSpPr>
        <p:spPr>
          <a:xfrm>
            <a:off x="-34860" y="-34603"/>
            <a:ext cx="13307821" cy="10337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68045">
              <a:defRPr sz="6300">
                <a:latin typeface="Menlo"/>
                <a:ea typeface="Menlo"/>
                <a:cs typeface="Menlo"/>
                <a:sym typeface="Menlo"/>
              </a:defRPr>
            </a:lvl1pPr>
          </a:lstStyle>
          <a:p>
            <a:pPr/>
            <a:r>
              <a:t>Network flow: max flow</a:t>
            </a:r>
          </a:p>
        </p:txBody>
      </p:sp>
      <p:sp>
        <p:nvSpPr>
          <p:cNvPr id="888" name="Algorithms: Ford-Fulkerson, Edmonds-Karp &amp; Dinic’s algorithm"/>
          <p:cNvSpPr txBox="1"/>
          <p:nvPr/>
        </p:nvSpPr>
        <p:spPr>
          <a:xfrm>
            <a:off x="-617814" y="9065424"/>
            <a:ext cx="14240428"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800">
                <a:latin typeface="Menlo"/>
                <a:ea typeface="Menlo"/>
                <a:cs typeface="Menlo"/>
                <a:sym typeface="Menlo"/>
              </a:defRPr>
            </a:lvl1pPr>
          </a:lstStyle>
          <a:p>
            <a:pPr/>
            <a:r>
              <a:t>Algorithms: Ford-Fulkerson, Edmonds-Karp &amp; Dinic’s algorithm</a:t>
            </a:r>
          </a:p>
        </p:txBody>
      </p:sp>
      <p:grpSp>
        <p:nvGrpSpPr>
          <p:cNvPr id="937" name="Group"/>
          <p:cNvGrpSpPr/>
          <p:nvPr/>
        </p:nvGrpSpPr>
        <p:grpSpPr>
          <a:xfrm>
            <a:off x="1849562" y="2457449"/>
            <a:ext cx="9472314" cy="3792221"/>
            <a:chOff x="0" y="0"/>
            <a:chExt cx="9472313" cy="3792220"/>
          </a:xfrm>
        </p:grpSpPr>
        <p:grpSp>
          <p:nvGrpSpPr>
            <p:cNvPr id="900" name="Group"/>
            <p:cNvGrpSpPr/>
            <p:nvPr/>
          </p:nvGrpSpPr>
          <p:grpSpPr>
            <a:xfrm>
              <a:off x="0" y="143361"/>
              <a:ext cx="9472314" cy="3520928"/>
              <a:chOff x="0" y="0"/>
              <a:chExt cx="9472313" cy="3520926"/>
            </a:xfrm>
          </p:grpSpPr>
          <p:sp>
            <p:nvSpPr>
              <p:cNvPr id="889" name="Circle"/>
              <p:cNvSpPr/>
              <p:nvPr/>
            </p:nvSpPr>
            <p:spPr>
              <a:xfrm>
                <a:off x="2084351" y="0"/>
                <a:ext cx="584782" cy="58478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0" name="Circle"/>
              <p:cNvSpPr/>
              <p:nvPr/>
            </p:nvSpPr>
            <p:spPr>
              <a:xfrm>
                <a:off x="2084351" y="1468072"/>
                <a:ext cx="584782" cy="58478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1" name="Circle"/>
              <p:cNvSpPr/>
              <p:nvPr/>
            </p:nvSpPr>
            <p:spPr>
              <a:xfrm>
                <a:off x="2084351" y="2936144"/>
                <a:ext cx="584782" cy="58478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2" name="Circle"/>
              <p:cNvSpPr/>
              <p:nvPr/>
            </p:nvSpPr>
            <p:spPr>
              <a:xfrm>
                <a:off x="0" y="1468072"/>
                <a:ext cx="584781" cy="584782"/>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3" name="Circle"/>
              <p:cNvSpPr/>
              <p:nvPr/>
            </p:nvSpPr>
            <p:spPr>
              <a:xfrm>
                <a:off x="6426767" y="0"/>
                <a:ext cx="584782" cy="584781"/>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4" name="Circle"/>
              <p:cNvSpPr/>
              <p:nvPr/>
            </p:nvSpPr>
            <p:spPr>
              <a:xfrm>
                <a:off x="6426767" y="1468072"/>
                <a:ext cx="584782" cy="58478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5" name="Circle"/>
              <p:cNvSpPr/>
              <p:nvPr/>
            </p:nvSpPr>
            <p:spPr>
              <a:xfrm>
                <a:off x="6426767" y="2936145"/>
                <a:ext cx="584782" cy="58478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6" name="Circle"/>
              <p:cNvSpPr/>
              <p:nvPr/>
            </p:nvSpPr>
            <p:spPr>
              <a:xfrm>
                <a:off x="8887532" y="1468072"/>
                <a:ext cx="584782" cy="584782"/>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7" name="Circle"/>
              <p:cNvSpPr/>
              <p:nvPr/>
            </p:nvSpPr>
            <p:spPr>
              <a:xfrm>
                <a:off x="4255559" y="0"/>
                <a:ext cx="584782" cy="58478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8" name="Circle"/>
              <p:cNvSpPr/>
              <p:nvPr/>
            </p:nvSpPr>
            <p:spPr>
              <a:xfrm>
                <a:off x="4255559" y="1468072"/>
                <a:ext cx="584782" cy="58478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899" name="Circle"/>
              <p:cNvSpPr/>
              <p:nvPr/>
            </p:nvSpPr>
            <p:spPr>
              <a:xfrm>
                <a:off x="4255559" y="2936144"/>
                <a:ext cx="584782" cy="584782"/>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grpSp>
        <p:sp>
          <p:nvSpPr>
            <p:cNvPr id="901" name="Line"/>
            <p:cNvSpPr/>
            <p:nvPr/>
          </p:nvSpPr>
          <p:spPr>
            <a:xfrm flipV="1">
              <a:off x="512925" y="606015"/>
              <a:ext cx="1613794" cy="110232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02" name="Line"/>
            <p:cNvSpPr/>
            <p:nvPr/>
          </p:nvSpPr>
          <p:spPr>
            <a:xfrm>
              <a:off x="2663458" y="1877669"/>
              <a:ext cx="1587040"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03" name="Line"/>
            <p:cNvSpPr/>
            <p:nvPr/>
          </p:nvSpPr>
          <p:spPr>
            <a:xfrm>
              <a:off x="4830926" y="412935"/>
              <a:ext cx="1587040"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04" name="Line"/>
            <p:cNvSpPr/>
            <p:nvPr/>
          </p:nvSpPr>
          <p:spPr>
            <a:xfrm>
              <a:off x="7015325" y="489135"/>
              <a:ext cx="1919324" cy="1256838"/>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05" name="Line"/>
            <p:cNvSpPr/>
            <p:nvPr/>
          </p:nvSpPr>
          <p:spPr>
            <a:xfrm>
              <a:off x="2663458" y="412935"/>
              <a:ext cx="1587040"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06" name="Line"/>
            <p:cNvSpPr/>
            <p:nvPr/>
          </p:nvSpPr>
          <p:spPr>
            <a:xfrm flipV="1">
              <a:off x="591281" y="1903825"/>
              <a:ext cx="1518480" cy="5193"/>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07" name="Line"/>
            <p:cNvSpPr/>
            <p:nvPr/>
          </p:nvSpPr>
          <p:spPr>
            <a:xfrm>
              <a:off x="2603536" y="633196"/>
              <a:ext cx="1700315" cy="1083602"/>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08" name="Line"/>
            <p:cNvSpPr/>
            <p:nvPr/>
          </p:nvSpPr>
          <p:spPr>
            <a:xfrm>
              <a:off x="4779469" y="2097930"/>
              <a:ext cx="1700315" cy="1083602"/>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09" name="Line"/>
            <p:cNvSpPr/>
            <p:nvPr/>
          </p:nvSpPr>
          <p:spPr>
            <a:xfrm>
              <a:off x="4839392" y="3393202"/>
              <a:ext cx="1587040"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0" name="Line"/>
            <p:cNvSpPr/>
            <p:nvPr/>
          </p:nvSpPr>
          <p:spPr>
            <a:xfrm flipV="1">
              <a:off x="7006859" y="2056692"/>
              <a:ext cx="1936224" cy="1217978"/>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1" name="Line"/>
            <p:cNvSpPr/>
            <p:nvPr/>
          </p:nvSpPr>
          <p:spPr>
            <a:xfrm>
              <a:off x="7015325" y="1903825"/>
              <a:ext cx="1875403" cy="4928"/>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2" name="Line"/>
            <p:cNvSpPr/>
            <p:nvPr/>
          </p:nvSpPr>
          <p:spPr>
            <a:xfrm flipV="1">
              <a:off x="2566985" y="638724"/>
              <a:ext cx="1759846" cy="2482719"/>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3" name="Line"/>
            <p:cNvSpPr/>
            <p:nvPr/>
          </p:nvSpPr>
          <p:spPr>
            <a:xfrm flipV="1">
              <a:off x="2658497" y="2028250"/>
              <a:ext cx="3769655" cy="1239673"/>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4" name="Line"/>
            <p:cNvSpPr/>
            <p:nvPr/>
          </p:nvSpPr>
          <p:spPr>
            <a:xfrm>
              <a:off x="4763192" y="616135"/>
              <a:ext cx="1704812" cy="113073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5" name="Line"/>
            <p:cNvSpPr/>
            <p:nvPr/>
          </p:nvSpPr>
          <p:spPr>
            <a:xfrm>
              <a:off x="521392" y="2089335"/>
              <a:ext cx="1583302" cy="1148392"/>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6" name="Line"/>
            <p:cNvSpPr/>
            <p:nvPr/>
          </p:nvSpPr>
          <p:spPr>
            <a:xfrm flipV="1">
              <a:off x="4800565" y="625495"/>
              <a:ext cx="1680305" cy="1118428"/>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7" name="Line"/>
            <p:cNvSpPr/>
            <p:nvPr/>
          </p:nvSpPr>
          <p:spPr>
            <a:xfrm>
              <a:off x="2603536" y="2097930"/>
              <a:ext cx="1659007" cy="1151732"/>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8" name="Line"/>
            <p:cNvSpPr/>
            <p:nvPr/>
          </p:nvSpPr>
          <p:spPr>
            <a:xfrm>
              <a:off x="4549737" y="2217701"/>
              <a:ext cx="1" cy="85301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19" name="1"/>
            <p:cNvSpPr txBox="1"/>
            <p:nvPr/>
          </p:nvSpPr>
          <p:spPr>
            <a:xfrm>
              <a:off x="1682983" y="38608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1</a:t>
              </a:r>
            </a:p>
          </p:txBody>
        </p:sp>
        <p:sp>
          <p:nvSpPr>
            <p:cNvPr id="920" name="2"/>
            <p:cNvSpPr txBox="1"/>
            <p:nvPr/>
          </p:nvSpPr>
          <p:spPr>
            <a:xfrm>
              <a:off x="1682983" y="148844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2</a:t>
              </a:r>
            </a:p>
          </p:txBody>
        </p:sp>
        <p:sp>
          <p:nvSpPr>
            <p:cNvPr id="921" name="1"/>
            <p:cNvSpPr txBox="1"/>
            <p:nvPr/>
          </p:nvSpPr>
          <p:spPr>
            <a:xfrm>
              <a:off x="1667743" y="302768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1</a:t>
              </a:r>
            </a:p>
          </p:txBody>
        </p:sp>
        <p:sp>
          <p:nvSpPr>
            <p:cNvPr id="922" name="8"/>
            <p:cNvSpPr txBox="1"/>
            <p:nvPr/>
          </p:nvSpPr>
          <p:spPr>
            <a:xfrm>
              <a:off x="5970503" y="178308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8</a:t>
              </a:r>
            </a:p>
          </p:txBody>
        </p:sp>
        <p:sp>
          <p:nvSpPr>
            <p:cNvPr id="923" name="4"/>
            <p:cNvSpPr txBox="1"/>
            <p:nvPr/>
          </p:nvSpPr>
          <p:spPr>
            <a:xfrm>
              <a:off x="3933423" y="54864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4</a:t>
              </a:r>
            </a:p>
          </p:txBody>
        </p:sp>
        <p:sp>
          <p:nvSpPr>
            <p:cNvPr id="924" name="2"/>
            <p:cNvSpPr txBox="1"/>
            <p:nvPr/>
          </p:nvSpPr>
          <p:spPr>
            <a:xfrm>
              <a:off x="3847063" y="3556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2</a:t>
              </a:r>
            </a:p>
          </p:txBody>
        </p:sp>
        <p:sp>
          <p:nvSpPr>
            <p:cNvPr id="925" name="1"/>
            <p:cNvSpPr txBox="1"/>
            <p:nvPr/>
          </p:nvSpPr>
          <p:spPr>
            <a:xfrm>
              <a:off x="6209263" y="128016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1</a:t>
              </a:r>
            </a:p>
          </p:txBody>
        </p:sp>
        <p:sp>
          <p:nvSpPr>
            <p:cNvPr id="926" name="3"/>
            <p:cNvSpPr txBox="1"/>
            <p:nvPr/>
          </p:nvSpPr>
          <p:spPr>
            <a:xfrm>
              <a:off x="8388583" y="154940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3</a:t>
              </a:r>
            </a:p>
          </p:txBody>
        </p:sp>
        <p:sp>
          <p:nvSpPr>
            <p:cNvPr id="927" name="4"/>
            <p:cNvSpPr txBox="1"/>
            <p:nvPr/>
          </p:nvSpPr>
          <p:spPr>
            <a:xfrm>
              <a:off x="3979143" y="122428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4</a:t>
              </a:r>
            </a:p>
          </p:txBody>
        </p:sp>
        <p:sp>
          <p:nvSpPr>
            <p:cNvPr id="928" name="5"/>
            <p:cNvSpPr txBox="1"/>
            <p:nvPr/>
          </p:nvSpPr>
          <p:spPr>
            <a:xfrm>
              <a:off x="3882623" y="183896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5</a:t>
              </a:r>
            </a:p>
          </p:txBody>
        </p:sp>
        <p:sp>
          <p:nvSpPr>
            <p:cNvPr id="929" name="6"/>
            <p:cNvSpPr txBox="1"/>
            <p:nvPr/>
          </p:nvSpPr>
          <p:spPr>
            <a:xfrm>
              <a:off x="3847063" y="304292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6</a:t>
              </a:r>
            </a:p>
          </p:txBody>
        </p:sp>
        <p:sp>
          <p:nvSpPr>
            <p:cNvPr id="930" name="3"/>
            <p:cNvSpPr txBox="1"/>
            <p:nvPr/>
          </p:nvSpPr>
          <p:spPr>
            <a:xfrm>
              <a:off x="6056863" y="337312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3</a:t>
              </a:r>
            </a:p>
          </p:txBody>
        </p:sp>
        <p:sp>
          <p:nvSpPr>
            <p:cNvPr id="931" name="3"/>
            <p:cNvSpPr txBox="1"/>
            <p:nvPr/>
          </p:nvSpPr>
          <p:spPr>
            <a:xfrm>
              <a:off x="6194023" y="2666999"/>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3</a:t>
              </a:r>
            </a:p>
          </p:txBody>
        </p:sp>
        <p:sp>
          <p:nvSpPr>
            <p:cNvPr id="932" name="7"/>
            <p:cNvSpPr txBox="1"/>
            <p:nvPr/>
          </p:nvSpPr>
          <p:spPr>
            <a:xfrm>
              <a:off x="6067023" y="-1"/>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7</a:t>
              </a:r>
            </a:p>
          </p:txBody>
        </p:sp>
        <p:sp>
          <p:nvSpPr>
            <p:cNvPr id="933" name="1"/>
            <p:cNvSpPr txBox="1"/>
            <p:nvPr/>
          </p:nvSpPr>
          <p:spPr>
            <a:xfrm>
              <a:off x="8652743" y="121412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1</a:t>
              </a:r>
            </a:p>
          </p:txBody>
        </p:sp>
        <p:sp>
          <p:nvSpPr>
            <p:cNvPr id="934" name="4"/>
            <p:cNvSpPr txBox="1"/>
            <p:nvPr/>
          </p:nvSpPr>
          <p:spPr>
            <a:xfrm>
              <a:off x="8647663" y="2164079"/>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4</a:t>
              </a:r>
            </a:p>
          </p:txBody>
        </p:sp>
        <p:sp>
          <p:nvSpPr>
            <p:cNvPr id="935" name="3"/>
            <p:cNvSpPr txBox="1"/>
            <p:nvPr/>
          </p:nvSpPr>
          <p:spPr>
            <a:xfrm>
              <a:off x="6249903" y="68072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3</a:t>
              </a:r>
            </a:p>
          </p:txBody>
        </p:sp>
        <p:sp>
          <p:nvSpPr>
            <p:cNvPr id="936" name="8"/>
            <p:cNvSpPr txBox="1"/>
            <p:nvPr/>
          </p:nvSpPr>
          <p:spPr>
            <a:xfrm>
              <a:off x="4568423" y="2727960"/>
              <a:ext cx="282514"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Menlo"/>
                  <a:ea typeface="Menlo"/>
                  <a:cs typeface="Menlo"/>
                  <a:sym typeface="Menlo"/>
                </a:defRPr>
              </a:lvl1pPr>
            </a:lstStyle>
            <a:p>
              <a:pPr/>
              <a:r>
                <a:t>8</a:t>
              </a:r>
            </a:p>
          </p:txBody>
        </p:sp>
      </p:grpSp>
      <p:sp>
        <p:nvSpPr>
          <p:cNvPr id="938" name="Line"/>
          <p:cNvSpPr/>
          <p:nvPr/>
        </p:nvSpPr>
        <p:spPr>
          <a:xfrm>
            <a:off x="1793377" y="3362261"/>
            <a:ext cx="196752" cy="664500"/>
          </a:xfrm>
          <a:prstGeom prst="line">
            <a:avLst/>
          </a:prstGeom>
          <a:ln w="635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939" name="Line"/>
          <p:cNvSpPr/>
          <p:nvPr/>
        </p:nvSpPr>
        <p:spPr>
          <a:xfrm flipH="1">
            <a:off x="11165134" y="3278137"/>
            <a:ext cx="288894" cy="759042"/>
          </a:xfrm>
          <a:prstGeom prst="line">
            <a:avLst/>
          </a:prstGeom>
          <a:ln w="635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940" name="Source"/>
          <p:cNvSpPr txBox="1"/>
          <p:nvPr/>
        </p:nvSpPr>
        <p:spPr>
          <a:xfrm>
            <a:off x="823645" y="2686049"/>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Menlo"/>
                <a:ea typeface="Menlo"/>
                <a:cs typeface="Menlo"/>
                <a:sym typeface="Menlo"/>
              </a:defRPr>
            </a:lvl1pPr>
          </a:lstStyle>
          <a:p>
            <a:pPr/>
            <a:r>
              <a:t>Source</a:t>
            </a:r>
          </a:p>
        </p:txBody>
      </p:sp>
      <p:sp>
        <p:nvSpPr>
          <p:cNvPr id="941" name="Sink"/>
          <p:cNvSpPr txBox="1"/>
          <p:nvPr/>
        </p:nvSpPr>
        <p:spPr>
          <a:xfrm>
            <a:off x="10965823" y="268604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Menlo"/>
                <a:ea typeface="Menlo"/>
                <a:cs typeface="Menlo"/>
                <a:sym typeface="Menlo"/>
              </a:defRPr>
            </a:lvl1pPr>
          </a:lstStyle>
          <a:p>
            <a:pPr/>
            <a:r>
              <a:t>Sink</a:t>
            </a:r>
          </a:p>
        </p:txBody>
      </p:sp>
      <p:sp>
        <p:nvSpPr>
          <p:cNvPr id="942" name="Q: With an infinite input source how much “flow” can we push through the network?"/>
          <p:cNvSpPr txBox="1"/>
          <p:nvPr/>
        </p:nvSpPr>
        <p:spPr>
          <a:xfrm>
            <a:off x="1176759" y="1073228"/>
            <a:ext cx="11334999"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000">
                <a:latin typeface="Menlo"/>
                <a:ea typeface="Menlo"/>
                <a:cs typeface="Menlo"/>
                <a:sym typeface="Menlo"/>
              </a:defRPr>
            </a:lvl1pPr>
          </a:lstStyle>
          <a:p>
            <a:pPr/>
            <a:r>
              <a:t>Q: With an infinite input source how much “flow” can we push through the network? </a:t>
            </a:r>
          </a:p>
        </p:txBody>
      </p:sp>
      <p:sp>
        <p:nvSpPr>
          <p:cNvPr id="943" name="Suppose the edges are roads with cars, pipes with water or hallways with packed with people. Flow represents the volume of water allowed to flow through the pipes, the number of cars the roads can sustain in traffic and the maximum amount of people that can navigate through the hallways."/>
          <p:cNvSpPr txBox="1"/>
          <p:nvPr/>
        </p:nvSpPr>
        <p:spPr>
          <a:xfrm>
            <a:off x="202634" y="6209785"/>
            <a:ext cx="12599532"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000">
                <a:latin typeface="Menlo"/>
                <a:ea typeface="Menlo"/>
                <a:cs typeface="Menlo"/>
                <a:sym typeface="Menlo"/>
              </a:defRPr>
            </a:lvl1pPr>
          </a:lstStyle>
          <a:p>
            <a:pPr/>
            <a:r>
              <a:t>Suppose the edges are roads with cars, pipes with water or hallways with packed with people. Flow represents the volume of water allowed to flow through the pipes, the number of cars the roads can sustain in traffic and the maximum amount of people that can navigate through the hallways.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5" name="Next Video: Depth First Search"/>
          <p:cNvSpPr txBox="1"/>
          <p:nvPr>
            <p:ph type="title"/>
          </p:nvPr>
        </p:nvSpPr>
        <p:spPr>
          <a:xfrm>
            <a:off x="267103" y="75209"/>
            <a:ext cx="12470594" cy="1258064"/>
          </a:xfrm>
          <a:prstGeom prst="rect">
            <a:avLst/>
          </a:prstGeom>
        </p:spPr>
        <p:txBody>
          <a:bodyPr/>
          <a:lstStyle>
            <a:lvl1pPr defTabSz="344677">
              <a:defRPr sz="5310"/>
            </a:lvl1pPr>
          </a:lstStyle>
          <a:p>
            <a:pPr/>
            <a:r>
              <a:t>Next Video: Depth First Search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ortest path problem"/>
          <p:cNvSpPr txBox="1"/>
          <p:nvPr>
            <p:ph type="title"/>
          </p:nvPr>
        </p:nvSpPr>
        <p:spPr>
          <a:xfrm>
            <a:off x="324098" y="-12700"/>
            <a:ext cx="12356604" cy="1324210"/>
          </a:xfrm>
          <a:prstGeom prst="rect">
            <a:avLst/>
          </a:prstGeom>
        </p:spPr>
        <p:txBody>
          <a:bodyPr/>
          <a:lstStyle>
            <a:lvl1pPr defTabSz="554990">
              <a:defRPr b="1" sz="7600"/>
            </a:lvl1pPr>
          </a:lstStyle>
          <a:p>
            <a:pPr/>
            <a:r>
              <a:t>Shortest path problem</a:t>
            </a:r>
          </a:p>
        </p:txBody>
      </p:sp>
      <p:sp>
        <p:nvSpPr>
          <p:cNvPr id="162" name="Algorithms: BFS (unweighted graph), Dijkstra’s, Bellman-Ford, Floyd-Warshall, A*, and many more."/>
          <p:cNvSpPr txBox="1"/>
          <p:nvPr/>
        </p:nvSpPr>
        <p:spPr>
          <a:xfrm>
            <a:off x="-967040" y="8470993"/>
            <a:ext cx="14938880"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500">
                <a:latin typeface="Menlo"/>
                <a:ea typeface="Menlo"/>
                <a:cs typeface="Menlo"/>
                <a:sym typeface="Menlo"/>
              </a:defRPr>
            </a:pPr>
            <a:r>
              <a:t>Algorithms: BFS (unweighted graph), Dijkstra’s, Bellman-Ford, Floyd-Warshall, A</a:t>
            </a:r>
            <a:r>
              <a:rPr baseline="31999"/>
              <a:t>*</a:t>
            </a:r>
            <a:r>
              <a:t>, and many more.</a:t>
            </a:r>
          </a:p>
        </p:txBody>
      </p:sp>
      <p:sp>
        <p:nvSpPr>
          <p:cNvPr id="163" name="Given a weighted graph, find the shortest path of edges from node A to node B."/>
          <p:cNvSpPr txBox="1"/>
          <p:nvPr/>
        </p:nvSpPr>
        <p:spPr>
          <a:xfrm>
            <a:off x="648197" y="1350742"/>
            <a:ext cx="1170840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Menlo"/>
                <a:ea typeface="Menlo"/>
                <a:cs typeface="Menlo"/>
                <a:sym typeface="Menlo"/>
              </a:defRPr>
            </a:lvl1pPr>
          </a:lstStyle>
          <a:p>
            <a:pPr/>
            <a:r>
              <a:t>Given a weighted graph, find the shortest path of edges from node A to node B.</a:t>
            </a:r>
          </a:p>
        </p:txBody>
      </p:sp>
      <p:grpSp>
        <p:nvGrpSpPr>
          <p:cNvPr id="198" name="Group"/>
          <p:cNvGrpSpPr/>
          <p:nvPr/>
        </p:nvGrpSpPr>
        <p:grpSpPr>
          <a:xfrm>
            <a:off x="2513866" y="3093711"/>
            <a:ext cx="7977068" cy="3566178"/>
            <a:chOff x="0" y="0"/>
            <a:chExt cx="7977067" cy="3566176"/>
          </a:xfrm>
        </p:grpSpPr>
        <p:sp>
          <p:nvSpPr>
            <p:cNvPr id="164" name="A"/>
            <p:cNvSpPr/>
            <p:nvPr/>
          </p:nvSpPr>
          <p:spPr>
            <a:xfrm>
              <a:off x="0" y="1451222"/>
              <a:ext cx="665014" cy="6650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A</a:t>
              </a:r>
            </a:p>
          </p:txBody>
        </p:sp>
        <p:sp>
          <p:nvSpPr>
            <p:cNvPr id="165" name="B"/>
            <p:cNvSpPr/>
            <p:nvPr/>
          </p:nvSpPr>
          <p:spPr>
            <a:xfrm>
              <a:off x="1738144" y="285918"/>
              <a:ext cx="665014" cy="6650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B</a:t>
              </a:r>
            </a:p>
          </p:txBody>
        </p:sp>
        <p:sp>
          <p:nvSpPr>
            <p:cNvPr id="166" name="C"/>
            <p:cNvSpPr/>
            <p:nvPr/>
          </p:nvSpPr>
          <p:spPr>
            <a:xfrm>
              <a:off x="1738144" y="2590927"/>
              <a:ext cx="665014" cy="6650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C</a:t>
              </a:r>
            </a:p>
          </p:txBody>
        </p:sp>
        <p:sp>
          <p:nvSpPr>
            <p:cNvPr id="167" name="D"/>
            <p:cNvSpPr/>
            <p:nvPr/>
          </p:nvSpPr>
          <p:spPr>
            <a:xfrm>
              <a:off x="3476288" y="1451222"/>
              <a:ext cx="665015" cy="6650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D</a:t>
              </a:r>
            </a:p>
          </p:txBody>
        </p:sp>
        <p:sp>
          <p:nvSpPr>
            <p:cNvPr id="168" name="E"/>
            <p:cNvSpPr/>
            <p:nvPr/>
          </p:nvSpPr>
          <p:spPr>
            <a:xfrm>
              <a:off x="5394171" y="273941"/>
              <a:ext cx="665015" cy="6650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E</a:t>
              </a:r>
            </a:p>
          </p:txBody>
        </p:sp>
        <p:sp>
          <p:nvSpPr>
            <p:cNvPr id="169" name="F"/>
            <p:cNvSpPr/>
            <p:nvPr/>
          </p:nvSpPr>
          <p:spPr>
            <a:xfrm>
              <a:off x="5394171" y="1451222"/>
              <a:ext cx="665015" cy="6650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F</a:t>
              </a:r>
            </a:p>
          </p:txBody>
        </p:sp>
        <p:sp>
          <p:nvSpPr>
            <p:cNvPr id="170" name="G"/>
            <p:cNvSpPr/>
            <p:nvPr/>
          </p:nvSpPr>
          <p:spPr>
            <a:xfrm>
              <a:off x="5394171" y="2592571"/>
              <a:ext cx="665015" cy="6650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G</a:t>
              </a:r>
            </a:p>
          </p:txBody>
        </p:sp>
        <p:sp>
          <p:nvSpPr>
            <p:cNvPr id="171" name="H"/>
            <p:cNvSpPr/>
            <p:nvPr/>
          </p:nvSpPr>
          <p:spPr>
            <a:xfrm>
              <a:off x="7312053" y="1427267"/>
              <a:ext cx="665015" cy="6650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H</a:t>
              </a:r>
            </a:p>
          </p:txBody>
        </p:sp>
        <p:sp>
          <p:nvSpPr>
            <p:cNvPr id="172" name="Line"/>
            <p:cNvSpPr/>
            <p:nvPr/>
          </p:nvSpPr>
          <p:spPr>
            <a:xfrm flipV="1">
              <a:off x="649819" y="812985"/>
              <a:ext cx="1112467" cy="76860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3" name="Line"/>
            <p:cNvSpPr/>
            <p:nvPr/>
          </p:nvSpPr>
          <p:spPr>
            <a:xfrm>
              <a:off x="663933" y="1995085"/>
              <a:ext cx="1058784" cy="742372"/>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4" name="Line"/>
            <p:cNvSpPr/>
            <p:nvPr/>
          </p:nvSpPr>
          <p:spPr>
            <a:xfrm flipV="1">
              <a:off x="2402077" y="2005508"/>
              <a:ext cx="1127266" cy="74608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5" name="Line"/>
            <p:cNvSpPr/>
            <p:nvPr/>
          </p:nvSpPr>
          <p:spPr>
            <a:xfrm>
              <a:off x="2356675" y="839682"/>
              <a:ext cx="1124566" cy="761814"/>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6" name="Line"/>
            <p:cNvSpPr/>
            <p:nvPr/>
          </p:nvSpPr>
          <p:spPr>
            <a:xfrm>
              <a:off x="4191602" y="1775922"/>
              <a:ext cx="1178249" cy="614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7" name="Line"/>
            <p:cNvSpPr/>
            <p:nvPr/>
          </p:nvSpPr>
          <p:spPr>
            <a:xfrm flipV="1">
              <a:off x="4090896" y="710568"/>
              <a:ext cx="1332602" cy="826389"/>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8" name="Line"/>
            <p:cNvSpPr/>
            <p:nvPr/>
          </p:nvSpPr>
          <p:spPr>
            <a:xfrm>
              <a:off x="4045493" y="2016939"/>
              <a:ext cx="1313970" cy="848227"/>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9" name="Line"/>
            <p:cNvSpPr/>
            <p:nvPr/>
          </p:nvSpPr>
          <p:spPr>
            <a:xfrm flipV="1">
              <a:off x="6043415" y="1989828"/>
              <a:ext cx="1301224" cy="824336"/>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80" name="Line"/>
            <p:cNvSpPr/>
            <p:nvPr/>
          </p:nvSpPr>
          <p:spPr>
            <a:xfrm>
              <a:off x="6099014" y="1754653"/>
              <a:ext cx="1178249" cy="614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81" name="Line"/>
            <p:cNvSpPr/>
            <p:nvPr/>
          </p:nvSpPr>
          <p:spPr>
            <a:xfrm>
              <a:off x="6044279" y="752802"/>
              <a:ext cx="1255857" cy="777747"/>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82" name="3"/>
            <p:cNvSpPr txBox="1"/>
            <p:nvPr/>
          </p:nvSpPr>
          <p:spPr>
            <a:xfrm>
              <a:off x="851607" y="746420"/>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3</a:t>
              </a:r>
            </a:p>
          </p:txBody>
        </p:sp>
        <p:sp>
          <p:nvSpPr>
            <p:cNvPr id="183" name="6"/>
            <p:cNvSpPr txBox="1"/>
            <p:nvPr/>
          </p:nvSpPr>
          <p:spPr>
            <a:xfrm>
              <a:off x="792379" y="2221872"/>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6</a:t>
              </a:r>
            </a:p>
          </p:txBody>
        </p:sp>
        <p:sp>
          <p:nvSpPr>
            <p:cNvPr id="184" name="8"/>
            <p:cNvSpPr txBox="1"/>
            <p:nvPr/>
          </p:nvSpPr>
          <p:spPr>
            <a:xfrm>
              <a:off x="2862346" y="2273251"/>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8</a:t>
              </a:r>
            </a:p>
          </p:txBody>
        </p:sp>
        <p:sp>
          <p:nvSpPr>
            <p:cNvPr id="185" name="4"/>
            <p:cNvSpPr txBox="1"/>
            <p:nvPr/>
          </p:nvSpPr>
          <p:spPr>
            <a:xfrm>
              <a:off x="2756387" y="732594"/>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4</a:t>
              </a:r>
            </a:p>
          </p:txBody>
        </p:sp>
        <p:sp>
          <p:nvSpPr>
            <p:cNvPr id="186" name="-4"/>
            <p:cNvSpPr txBox="1"/>
            <p:nvPr/>
          </p:nvSpPr>
          <p:spPr>
            <a:xfrm>
              <a:off x="4188745" y="683267"/>
              <a:ext cx="579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-4</a:t>
              </a:r>
            </a:p>
          </p:txBody>
        </p:sp>
        <p:sp>
          <p:nvSpPr>
            <p:cNvPr id="187" name="9"/>
            <p:cNvSpPr txBox="1"/>
            <p:nvPr/>
          </p:nvSpPr>
          <p:spPr>
            <a:xfrm>
              <a:off x="6563776" y="610213"/>
              <a:ext cx="356346"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9</a:t>
              </a:r>
            </a:p>
          </p:txBody>
        </p:sp>
        <p:sp>
          <p:nvSpPr>
            <p:cNvPr id="188" name="5"/>
            <p:cNvSpPr txBox="1"/>
            <p:nvPr/>
          </p:nvSpPr>
          <p:spPr>
            <a:xfrm>
              <a:off x="4568915" y="1269934"/>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5</a:t>
              </a:r>
            </a:p>
          </p:txBody>
        </p:sp>
        <p:sp>
          <p:nvSpPr>
            <p:cNvPr id="189" name="1"/>
            <p:cNvSpPr txBox="1"/>
            <p:nvPr/>
          </p:nvSpPr>
          <p:spPr>
            <a:xfrm>
              <a:off x="6376190" y="1279836"/>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1</a:t>
              </a:r>
            </a:p>
          </p:txBody>
        </p:sp>
        <p:sp>
          <p:nvSpPr>
            <p:cNvPr id="190" name="2"/>
            <p:cNvSpPr txBox="1"/>
            <p:nvPr/>
          </p:nvSpPr>
          <p:spPr>
            <a:xfrm>
              <a:off x="4316124" y="2261478"/>
              <a:ext cx="356346"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2</a:t>
              </a:r>
            </a:p>
          </p:txBody>
        </p:sp>
        <p:sp>
          <p:nvSpPr>
            <p:cNvPr id="191" name="2"/>
            <p:cNvSpPr txBox="1"/>
            <p:nvPr/>
          </p:nvSpPr>
          <p:spPr>
            <a:xfrm>
              <a:off x="6649823" y="2342381"/>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2</a:t>
              </a:r>
            </a:p>
          </p:txBody>
        </p:sp>
        <p:sp>
          <p:nvSpPr>
            <p:cNvPr id="192" name="Line"/>
            <p:cNvSpPr/>
            <p:nvPr/>
          </p:nvSpPr>
          <p:spPr>
            <a:xfrm>
              <a:off x="2418585" y="3082393"/>
              <a:ext cx="2954721"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93" name="11"/>
            <p:cNvSpPr txBox="1"/>
            <p:nvPr/>
          </p:nvSpPr>
          <p:spPr>
            <a:xfrm>
              <a:off x="3537053" y="3017980"/>
              <a:ext cx="579348" cy="548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11</a:t>
              </a:r>
            </a:p>
          </p:txBody>
        </p:sp>
        <p:sp>
          <p:nvSpPr>
            <p:cNvPr id="194" name="Line"/>
            <p:cNvSpPr/>
            <p:nvPr/>
          </p:nvSpPr>
          <p:spPr>
            <a:xfrm flipV="1">
              <a:off x="2429009" y="507638"/>
              <a:ext cx="2941165" cy="973"/>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95" name="11"/>
            <p:cNvSpPr txBox="1"/>
            <p:nvPr/>
          </p:nvSpPr>
          <p:spPr>
            <a:xfrm>
              <a:off x="3533128" y="0"/>
              <a:ext cx="579348"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11</a:t>
              </a:r>
            </a:p>
          </p:txBody>
        </p:sp>
        <p:sp>
          <p:nvSpPr>
            <p:cNvPr id="196" name="Line"/>
            <p:cNvSpPr/>
            <p:nvPr/>
          </p:nvSpPr>
          <p:spPr>
            <a:xfrm flipH="1">
              <a:off x="2045807" y="955366"/>
              <a:ext cx="7508" cy="157355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97" name="4"/>
            <p:cNvSpPr txBox="1"/>
            <p:nvPr/>
          </p:nvSpPr>
          <p:spPr>
            <a:xfrm>
              <a:off x="1719499" y="1418149"/>
              <a:ext cx="356346"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4</a:t>
              </a:r>
            </a:p>
          </p:txBody>
        </p:sp>
      </p:grpSp>
      <p:sp>
        <p:nvSpPr>
          <p:cNvPr id="199" name="Line"/>
          <p:cNvSpPr/>
          <p:nvPr/>
        </p:nvSpPr>
        <p:spPr>
          <a:xfrm>
            <a:off x="1703199" y="3817869"/>
            <a:ext cx="787071" cy="787071"/>
          </a:xfrm>
          <a:prstGeom prst="line">
            <a:avLst/>
          </a:prstGeom>
          <a:ln w="635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200" name="Line"/>
          <p:cNvSpPr/>
          <p:nvPr/>
        </p:nvSpPr>
        <p:spPr>
          <a:xfrm flipH="1">
            <a:off x="10514530" y="3814929"/>
            <a:ext cx="792951" cy="792951"/>
          </a:xfrm>
          <a:prstGeom prst="line">
            <a:avLst/>
          </a:prstGeom>
          <a:ln w="635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201" name="Start"/>
          <p:cNvSpPr txBox="1"/>
          <p:nvPr/>
        </p:nvSpPr>
        <p:spPr>
          <a:xfrm>
            <a:off x="873835" y="3121807"/>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Menlo"/>
                <a:ea typeface="Menlo"/>
                <a:cs typeface="Menlo"/>
                <a:sym typeface="Menlo"/>
              </a:defRPr>
            </a:lvl1pPr>
          </a:lstStyle>
          <a:p>
            <a:pPr/>
            <a:r>
              <a:t>Start</a:t>
            </a:r>
          </a:p>
        </p:txBody>
      </p:sp>
      <p:sp>
        <p:nvSpPr>
          <p:cNvPr id="202" name="End"/>
          <p:cNvSpPr txBox="1"/>
          <p:nvPr/>
        </p:nvSpPr>
        <p:spPr>
          <a:xfrm>
            <a:off x="11081028" y="3121807"/>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Menlo"/>
                <a:ea typeface="Menlo"/>
                <a:cs typeface="Menlo"/>
                <a:sym typeface="Menlo"/>
              </a:defRPr>
            </a:lvl1pPr>
          </a:lstStyle>
          <a:p>
            <a:pPr/>
            <a:r>
              <a:t>End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Algorithms: BFS (unweighted graph), Dijkstra’s, Bellman-Ford, Floyd-Warshall, A*, and many more."/>
          <p:cNvSpPr txBox="1"/>
          <p:nvPr/>
        </p:nvSpPr>
        <p:spPr>
          <a:xfrm>
            <a:off x="-967040" y="8470993"/>
            <a:ext cx="14938880"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500">
                <a:latin typeface="Menlo"/>
                <a:ea typeface="Menlo"/>
                <a:cs typeface="Menlo"/>
                <a:sym typeface="Menlo"/>
              </a:defRPr>
            </a:pPr>
            <a:r>
              <a:t>Algorithms: BFS (unweighted graph), Dijkstra’s, Bellman-Ford, Floyd-Warshall, A</a:t>
            </a:r>
            <a:r>
              <a:rPr baseline="31999"/>
              <a:t>*</a:t>
            </a:r>
            <a:r>
              <a:t>, and many more.</a:t>
            </a:r>
          </a:p>
        </p:txBody>
      </p:sp>
      <p:grpSp>
        <p:nvGrpSpPr>
          <p:cNvPr id="239" name="Group"/>
          <p:cNvGrpSpPr/>
          <p:nvPr/>
        </p:nvGrpSpPr>
        <p:grpSpPr>
          <a:xfrm>
            <a:off x="2513866" y="3093711"/>
            <a:ext cx="7977068" cy="3566178"/>
            <a:chOff x="0" y="0"/>
            <a:chExt cx="7977067" cy="3566176"/>
          </a:xfrm>
        </p:grpSpPr>
        <p:sp>
          <p:nvSpPr>
            <p:cNvPr id="205" name="A"/>
            <p:cNvSpPr/>
            <p:nvPr/>
          </p:nvSpPr>
          <p:spPr>
            <a:xfrm>
              <a:off x="0" y="1451222"/>
              <a:ext cx="665014" cy="6650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A</a:t>
              </a:r>
            </a:p>
          </p:txBody>
        </p:sp>
        <p:sp>
          <p:nvSpPr>
            <p:cNvPr id="206" name="B"/>
            <p:cNvSpPr/>
            <p:nvPr/>
          </p:nvSpPr>
          <p:spPr>
            <a:xfrm>
              <a:off x="1738144" y="285918"/>
              <a:ext cx="665014" cy="6650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B</a:t>
              </a:r>
            </a:p>
          </p:txBody>
        </p:sp>
        <p:sp>
          <p:nvSpPr>
            <p:cNvPr id="207" name="C"/>
            <p:cNvSpPr/>
            <p:nvPr/>
          </p:nvSpPr>
          <p:spPr>
            <a:xfrm>
              <a:off x="1738144" y="2590927"/>
              <a:ext cx="665014" cy="665014"/>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C</a:t>
              </a:r>
            </a:p>
          </p:txBody>
        </p:sp>
        <p:sp>
          <p:nvSpPr>
            <p:cNvPr id="208" name="D"/>
            <p:cNvSpPr/>
            <p:nvPr/>
          </p:nvSpPr>
          <p:spPr>
            <a:xfrm>
              <a:off x="3476288" y="1451222"/>
              <a:ext cx="665015" cy="6650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D</a:t>
              </a:r>
            </a:p>
          </p:txBody>
        </p:sp>
        <p:sp>
          <p:nvSpPr>
            <p:cNvPr id="209" name="E"/>
            <p:cNvSpPr/>
            <p:nvPr/>
          </p:nvSpPr>
          <p:spPr>
            <a:xfrm>
              <a:off x="5394171" y="273941"/>
              <a:ext cx="665015" cy="665014"/>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E</a:t>
              </a:r>
            </a:p>
          </p:txBody>
        </p:sp>
        <p:sp>
          <p:nvSpPr>
            <p:cNvPr id="210" name="F"/>
            <p:cNvSpPr/>
            <p:nvPr/>
          </p:nvSpPr>
          <p:spPr>
            <a:xfrm>
              <a:off x="5394171" y="1451222"/>
              <a:ext cx="665015" cy="665015"/>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F</a:t>
              </a:r>
            </a:p>
          </p:txBody>
        </p:sp>
        <p:sp>
          <p:nvSpPr>
            <p:cNvPr id="211" name="G"/>
            <p:cNvSpPr/>
            <p:nvPr/>
          </p:nvSpPr>
          <p:spPr>
            <a:xfrm>
              <a:off x="5394171" y="2592571"/>
              <a:ext cx="665015" cy="665015"/>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G</a:t>
              </a:r>
            </a:p>
          </p:txBody>
        </p:sp>
        <p:sp>
          <p:nvSpPr>
            <p:cNvPr id="212" name="H"/>
            <p:cNvSpPr/>
            <p:nvPr/>
          </p:nvSpPr>
          <p:spPr>
            <a:xfrm>
              <a:off x="7312053" y="1427267"/>
              <a:ext cx="665015" cy="665014"/>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H</a:t>
              </a:r>
            </a:p>
          </p:txBody>
        </p:sp>
        <p:sp>
          <p:nvSpPr>
            <p:cNvPr id="213" name="Line"/>
            <p:cNvSpPr/>
            <p:nvPr/>
          </p:nvSpPr>
          <p:spPr>
            <a:xfrm flipV="1">
              <a:off x="649819" y="812985"/>
              <a:ext cx="1112467" cy="768601"/>
            </a:xfrm>
            <a:prstGeom prst="line">
              <a:avLst/>
            </a:prstGeom>
            <a:noFill/>
            <a:ln w="38100" cap="flat">
              <a:solidFill>
                <a:srgbClr val="AAFF6D"/>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14" name="Line"/>
            <p:cNvSpPr/>
            <p:nvPr/>
          </p:nvSpPr>
          <p:spPr>
            <a:xfrm>
              <a:off x="663933" y="1995085"/>
              <a:ext cx="1058784" cy="742372"/>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15" name="Line"/>
            <p:cNvSpPr/>
            <p:nvPr/>
          </p:nvSpPr>
          <p:spPr>
            <a:xfrm flipV="1">
              <a:off x="2402077" y="2005508"/>
              <a:ext cx="1127266" cy="74608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16" name="Line"/>
            <p:cNvSpPr/>
            <p:nvPr/>
          </p:nvSpPr>
          <p:spPr>
            <a:xfrm>
              <a:off x="2356675" y="839682"/>
              <a:ext cx="1124566" cy="761814"/>
            </a:xfrm>
            <a:prstGeom prst="line">
              <a:avLst/>
            </a:prstGeom>
            <a:noFill/>
            <a:ln w="38100" cap="flat">
              <a:solidFill>
                <a:srgbClr val="AAFF6D"/>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17" name="Line"/>
            <p:cNvSpPr/>
            <p:nvPr/>
          </p:nvSpPr>
          <p:spPr>
            <a:xfrm>
              <a:off x="4191602" y="1775922"/>
              <a:ext cx="1178249" cy="614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18" name="Line"/>
            <p:cNvSpPr/>
            <p:nvPr/>
          </p:nvSpPr>
          <p:spPr>
            <a:xfrm flipV="1">
              <a:off x="4090896" y="710568"/>
              <a:ext cx="1332602" cy="826389"/>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19" name="Line"/>
            <p:cNvSpPr/>
            <p:nvPr/>
          </p:nvSpPr>
          <p:spPr>
            <a:xfrm>
              <a:off x="4045493" y="2016939"/>
              <a:ext cx="1313970" cy="848227"/>
            </a:xfrm>
            <a:prstGeom prst="line">
              <a:avLst/>
            </a:prstGeom>
            <a:noFill/>
            <a:ln w="38100" cap="flat">
              <a:solidFill>
                <a:srgbClr val="AAFF6D"/>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20" name="Line"/>
            <p:cNvSpPr/>
            <p:nvPr/>
          </p:nvSpPr>
          <p:spPr>
            <a:xfrm flipV="1">
              <a:off x="6043415" y="1989828"/>
              <a:ext cx="1301224" cy="824336"/>
            </a:xfrm>
            <a:prstGeom prst="line">
              <a:avLst/>
            </a:prstGeom>
            <a:noFill/>
            <a:ln w="38100" cap="flat">
              <a:solidFill>
                <a:srgbClr val="AAFF6D"/>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21" name="Line"/>
            <p:cNvSpPr/>
            <p:nvPr/>
          </p:nvSpPr>
          <p:spPr>
            <a:xfrm>
              <a:off x="6099014" y="1754653"/>
              <a:ext cx="1178249" cy="614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22" name="Line"/>
            <p:cNvSpPr/>
            <p:nvPr/>
          </p:nvSpPr>
          <p:spPr>
            <a:xfrm>
              <a:off x="6044279" y="752802"/>
              <a:ext cx="1255857" cy="777747"/>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23" name="3"/>
            <p:cNvSpPr txBox="1"/>
            <p:nvPr/>
          </p:nvSpPr>
          <p:spPr>
            <a:xfrm>
              <a:off x="851607" y="746420"/>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3</a:t>
              </a:r>
            </a:p>
          </p:txBody>
        </p:sp>
        <p:sp>
          <p:nvSpPr>
            <p:cNvPr id="224" name="6"/>
            <p:cNvSpPr txBox="1"/>
            <p:nvPr/>
          </p:nvSpPr>
          <p:spPr>
            <a:xfrm>
              <a:off x="792379" y="2221872"/>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6</a:t>
              </a:r>
            </a:p>
          </p:txBody>
        </p:sp>
        <p:sp>
          <p:nvSpPr>
            <p:cNvPr id="225" name="8"/>
            <p:cNvSpPr txBox="1"/>
            <p:nvPr/>
          </p:nvSpPr>
          <p:spPr>
            <a:xfrm>
              <a:off x="2862346" y="2273251"/>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8</a:t>
              </a:r>
            </a:p>
          </p:txBody>
        </p:sp>
        <p:sp>
          <p:nvSpPr>
            <p:cNvPr id="226" name="4"/>
            <p:cNvSpPr txBox="1"/>
            <p:nvPr/>
          </p:nvSpPr>
          <p:spPr>
            <a:xfrm>
              <a:off x="2756387" y="732594"/>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4</a:t>
              </a:r>
            </a:p>
          </p:txBody>
        </p:sp>
        <p:sp>
          <p:nvSpPr>
            <p:cNvPr id="227" name="-4"/>
            <p:cNvSpPr txBox="1"/>
            <p:nvPr/>
          </p:nvSpPr>
          <p:spPr>
            <a:xfrm>
              <a:off x="4188745" y="683267"/>
              <a:ext cx="579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-4</a:t>
              </a:r>
            </a:p>
          </p:txBody>
        </p:sp>
        <p:sp>
          <p:nvSpPr>
            <p:cNvPr id="228" name="9"/>
            <p:cNvSpPr txBox="1"/>
            <p:nvPr/>
          </p:nvSpPr>
          <p:spPr>
            <a:xfrm>
              <a:off x="6563776" y="610213"/>
              <a:ext cx="356346"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9</a:t>
              </a:r>
            </a:p>
          </p:txBody>
        </p:sp>
        <p:sp>
          <p:nvSpPr>
            <p:cNvPr id="229" name="5"/>
            <p:cNvSpPr txBox="1"/>
            <p:nvPr/>
          </p:nvSpPr>
          <p:spPr>
            <a:xfrm>
              <a:off x="4568915" y="1269934"/>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5</a:t>
              </a:r>
            </a:p>
          </p:txBody>
        </p:sp>
        <p:sp>
          <p:nvSpPr>
            <p:cNvPr id="230" name="1"/>
            <p:cNvSpPr txBox="1"/>
            <p:nvPr/>
          </p:nvSpPr>
          <p:spPr>
            <a:xfrm>
              <a:off x="6376190" y="1279836"/>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1</a:t>
              </a:r>
            </a:p>
          </p:txBody>
        </p:sp>
        <p:sp>
          <p:nvSpPr>
            <p:cNvPr id="231" name="2"/>
            <p:cNvSpPr txBox="1"/>
            <p:nvPr/>
          </p:nvSpPr>
          <p:spPr>
            <a:xfrm>
              <a:off x="4316124" y="2261478"/>
              <a:ext cx="356346"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2</a:t>
              </a:r>
            </a:p>
          </p:txBody>
        </p:sp>
        <p:sp>
          <p:nvSpPr>
            <p:cNvPr id="232" name="2"/>
            <p:cNvSpPr txBox="1"/>
            <p:nvPr/>
          </p:nvSpPr>
          <p:spPr>
            <a:xfrm>
              <a:off x="6649823" y="2342381"/>
              <a:ext cx="356347"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2</a:t>
              </a:r>
            </a:p>
          </p:txBody>
        </p:sp>
        <p:sp>
          <p:nvSpPr>
            <p:cNvPr id="233" name="Line"/>
            <p:cNvSpPr/>
            <p:nvPr/>
          </p:nvSpPr>
          <p:spPr>
            <a:xfrm>
              <a:off x="2418585" y="3082393"/>
              <a:ext cx="2954721" cy="1"/>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34" name="11"/>
            <p:cNvSpPr txBox="1"/>
            <p:nvPr/>
          </p:nvSpPr>
          <p:spPr>
            <a:xfrm>
              <a:off x="3537053" y="3017980"/>
              <a:ext cx="579348" cy="548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11</a:t>
              </a:r>
            </a:p>
          </p:txBody>
        </p:sp>
        <p:sp>
          <p:nvSpPr>
            <p:cNvPr id="235" name="Line"/>
            <p:cNvSpPr/>
            <p:nvPr/>
          </p:nvSpPr>
          <p:spPr>
            <a:xfrm flipV="1">
              <a:off x="2429009" y="507638"/>
              <a:ext cx="2941165" cy="973"/>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36" name="11"/>
            <p:cNvSpPr txBox="1"/>
            <p:nvPr/>
          </p:nvSpPr>
          <p:spPr>
            <a:xfrm>
              <a:off x="3533128" y="0"/>
              <a:ext cx="579348"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11</a:t>
              </a:r>
            </a:p>
          </p:txBody>
        </p:sp>
        <p:sp>
          <p:nvSpPr>
            <p:cNvPr id="237" name="Line"/>
            <p:cNvSpPr/>
            <p:nvPr/>
          </p:nvSpPr>
          <p:spPr>
            <a:xfrm flipH="1">
              <a:off x="2045807" y="955366"/>
              <a:ext cx="7508" cy="157355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38" name="4"/>
            <p:cNvSpPr txBox="1"/>
            <p:nvPr/>
          </p:nvSpPr>
          <p:spPr>
            <a:xfrm>
              <a:off x="1719499" y="1418149"/>
              <a:ext cx="356346" cy="548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Menlo"/>
                  <a:ea typeface="Menlo"/>
                  <a:cs typeface="Menlo"/>
                  <a:sym typeface="Menlo"/>
                </a:defRPr>
              </a:lvl1pPr>
            </a:lstStyle>
            <a:p>
              <a:pPr/>
              <a:r>
                <a:t>4</a:t>
              </a:r>
            </a:p>
          </p:txBody>
        </p:sp>
      </p:grpSp>
      <p:sp>
        <p:nvSpPr>
          <p:cNvPr id="240" name="Line"/>
          <p:cNvSpPr/>
          <p:nvPr/>
        </p:nvSpPr>
        <p:spPr>
          <a:xfrm>
            <a:off x="1703199" y="3817869"/>
            <a:ext cx="787071" cy="787071"/>
          </a:xfrm>
          <a:prstGeom prst="line">
            <a:avLst/>
          </a:prstGeom>
          <a:ln w="635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241" name="Line"/>
          <p:cNvSpPr/>
          <p:nvPr/>
        </p:nvSpPr>
        <p:spPr>
          <a:xfrm flipH="1">
            <a:off x="10514530" y="3814929"/>
            <a:ext cx="792951" cy="792951"/>
          </a:xfrm>
          <a:prstGeom prst="line">
            <a:avLst/>
          </a:prstGeom>
          <a:ln w="635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242" name="Start"/>
          <p:cNvSpPr txBox="1"/>
          <p:nvPr/>
        </p:nvSpPr>
        <p:spPr>
          <a:xfrm>
            <a:off x="873835" y="3121807"/>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Menlo"/>
                <a:ea typeface="Menlo"/>
                <a:cs typeface="Menlo"/>
                <a:sym typeface="Menlo"/>
              </a:defRPr>
            </a:lvl1pPr>
          </a:lstStyle>
          <a:p>
            <a:pPr/>
            <a:r>
              <a:t>Start</a:t>
            </a:r>
          </a:p>
        </p:txBody>
      </p:sp>
      <p:sp>
        <p:nvSpPr>
          <p:cNvPr id="243" name="End"/>
          <p:cNvSpPr txBox="1"/>
          <p:nvPr/>
        </p:nvSpPr>
        <p:spPr>
          <a:xfrm>
            <a:off x="11081028" y="3121807"/>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Menlo"/>
                <a:ea typeface="Menlo"/>
                <a:cs typeface="Menlo"/>
                <a:sym typeface="Menlo"/>
              </a:defRPr>
            </a:lvl1pPr>
          </a:lstStyle>
          <a:p>
            <a:pPr/>
            <a:r>
              <a:t>End</a:t>
            </a:r>
          </a:p>
        </p:txBody>
      </p:sp>
      <p:sp>
        <p:nvSpPr>
          <p:cNvPr id="244" name="Shortest path problem"/>
          <p:cNvSpPr txBox="1"/>
          <p:nvPr>
            <p:ph type="title"/>
          </p:nvPr>
        </p:nvSpPr>
        <p:spPr>
          <a:xfrm>
            <a:off x="324098" y="-12700"/>
            <a:ext cx="12356604" cy="1324210"/>
          </a:xfrm>
          <a:prstGeom prst="rect">
            <a:avLst/>
          </a:prstGeom>
        </p:spPr>
        <p:txBody>
          <a:bodyPr/>
          <a:lstStyle>
            <a:lvl1pPr defTabSz="554990">
              <a:defRPr b="1" sz="7600"/>
            </a:lvl1pPr>
          </a:lstStyle>
          <a:p>
            <a:pPr/>
            <a:r>
              <a:t>Shortest path problem</a:t>
            </a:r>
          </a:p>
        </p:txBody>
      </p:sp>
      <p:sp>
        <p:nvSpPr>
          <p:cNvPr id="245" name="Given a weighted graph, find the shortest path of edges from node A to node B."/>
          <p:cNvSpPr txBox="1"/>
          <p:nvPr/>
        </p:nvSpPr>
        <p:spPr>
          <a:xfrm>
            <a:off x="648197" y="1350742"/>
            <a:ext cx="1170840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Menlo"/>
                <a:ea typeface="Menlo"/>
                <a:cs typeface="Menlo"/>
                <a:sym typeface="Menlo"/>
              </a:defRPr>
            </a:lvl1pPr>
          </a:lstStyle>
          <a:p>
            <a:pPr/>
            <a:r>
              <a:t>Given a weighted graph, find the shortest path of edges from node A to node B.</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Connectivity"/>
          <p:cNvSpPr txBox="1"/>
          <p:nvPr>
            <p:ph type="title"/>
          </p:nvPr>
        </p:nvSpPr>
        <p:spPr>
          <a:xfrm>
            <a:off x="0" y="-11702"/>
            <a:ext cx="13004801" cy="1324211"/>
          </a:xfrm>
          <a:prstGeom prst="rect">
            <a:avLst/>
          </a:prstGeom>
        </p:spPr>
        <p:txBody>
          <a:bodyPr/>
          <a:lstStyle>
            <a:lvl1pPr>
              <a:defRPr b="1"/>
            </a:lvl1pPr>
          </a:lstStyle>
          <a:p>
            <a:pPr/>
            <a:r>
              <a:t>Connectivity</a:t>
            </a:r>
          </a:p>
        </p:txBody>
      </p:sp>
      <p:sp>
        <p:nvSpPr>
          <p:cNvPr id="248" name="Typical solution: Use union find data structure or any search algorithm (e.g DFS)."/>
          <p:cNvSpPr txBox="1"/>
          <p:nvPr/>
        </p:nvSpPr>
        <p:spPr>
          <a:xfrm>
            <a:off x="224744" y="8542187"/>
            <a:ext cx="12555312"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500">
                <a:latin typeface="Menlo"/>
                <a:ea typeface="Menlo"/>
                <a:cs typeface="Menlo"/>
                <a:sym typeface="Menlo"/>
              </a:defRPr>
            </a:lvl1pPr>
          </a:lstStyle>
          <a:p>
            <a:pPr/>
            <a:r>
              <a:t>Typical solution: Use union find data structure or any search algorithm (e.g DFS).</a:t>
            </a:r>
          </a:p>
        </p:txBody>
      </p:sp>
      <p:sp>
        <p:nvSpPr>
          <p:cNvPr id="249" name="Does there exist a path between node A and node B?"/>
          <p:cNvSpPr txBox="1"/>
          <p:nvPr/>
        </p:nvSpPr>
        <p:spPr>
          <a:xfrm>
            <a:off x="1619329" y="1303279"/>
            <a:ext cx="976614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Menlo"/>
                <a:ea typeface="Menlo"/>
                <a:cs typeface="Menlo"/>
                <a:sym typeface="Menlo"/>
              </a:defRPr>
            </a:lvl1pPr>
          </a:lstStyle>
          <a:p>
            <a:pPr/>
            <a:r>
              <a:t>Does there exist a path between node A and node B?</a:t>
            </a:r>
          </a:p>
        </p:txBody>
      </p:sp>
      <p:sp>
        <p:nvSpPr>
          <p:cNvPr id="250" name="Circle"/>
          <p:cNvSpPr/>
          <p:nvPr/>
        </p:nvSpPr>
        <p:spPr>
          <a:xfrm>
            <a:off x="1485753" y="3112435"/>
            <a:ext cx="602408"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51" name="Circle"/>
          <p:cNvSpPr/>
          <p:nvPr/>
        </p:nvSpPr>
        <p:spPr>
          <a:xfrm>
            <a:off x="1485753" y="4091592"/>
            <a:ext cx="602408"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52" name="Circle"/>
          <p:cNvSpPr/>
          <p:nvPr/>
        </p:nvSpPr>
        <p:spPr>
          <a:xfrm>
            <a:off x="2423841" y="3561507"/>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53" name="Circle"/>
          <p:cNvSpPr/>
          <p:nvPr/>
        </p:nvSpPr>
        <p:spPr>
          <a:xfrm>
            <a:off x="3564930" y="5444155"/>
            <a:ext cx="602408"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54" name="Circle"/>
          <p:cNvSpPr/>
          <p:nvPr/>
        </p:nvSpPr>
        <p:spPr>
          <a:xfrm>
            <a:off x="4934230" y="6015978"/>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55" name="Circle"/>
          <p:cNvSpPr/>
          <p:nvPr/>
        </p:nvSpPr>
        <p:spPr>
          <a:xfrm>
            <a:off x="5923654" y="3345901"/>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56" name="Circle"/>
          <p:cNvSpPr/>
          <p:nvPr/>
        </p:nvSpPr>
        <p:spPr>
          <a:xfrm>
            <a:off x="6071188" y="4847931"/>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57" name="Circle"/>
          <p:cNvSpPr/>
          <p:nvPr/>
        </p:nvSpPr>
        <p:spPr>
          <a:xfrm>
            <a:off x="3191523" y="6885324"/>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58" name="Circle"/>
          <p:cNvSpPr/>
          <p:nvPr/>
        </p:nvSpPr>
        <p:spPr>
          <a:xfrm>
            <a:off x="7412695" y="2682263"/>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59" name="Circle"/>
          <p:cNvSpPr/>
          <p:nvPr/>
        </p:nvSpPr>
        <p:spPr>
          <a:xfrm>
            <a:off x="4314978" y="4101859"/>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60" name="Circle"/>
          <p:cNvSpPr/>
          <p:nvPr/>
        </p:nvSpPr>
        <p:spPr>
          <a:xfrm>
            <a:off x="9829224" y="4071058"/>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61" name="Circle"/>
          <p:cNvSpPr/>
          <p:nvPr/>
        </p:nvSpPr>
        <p:spPr>
          <a:xfrm>
            <a:off x="9535279" y="5368490"/>
            <a:ext cx="602409" cy="602408"/>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62" name="Circle"/>
          <p:cNvSpPr/>
          <p:nvPr/>
        </p:nvSpPr>
        <p:spPr>
          <a:xfrm>
            <a:off x="7412695" y="3875986"/>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63" name="Circle"/>
          <p:cNvSpPr/>
          <p:nvPr/>
        </p:nvSpPr>
        <p:spPr>
          <a:xfrm>
            <a:off x="8392974" y="6015978"/>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64" name="Circle"/>
          <p:cNvSpPr/>
          <p:nvPr/>
        </p:nvSpPr>
        <p:spPr>
          <a:xfrm>
            <a:off x="10622360" y="5091953"/>
            <a:ext cx="602408" cy="602408"/>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65" name="Line"/>
          <p:cNvSpPr/>
          <p:nvPr/>
        </p:nvSpPr>
        <p:spPr>
          <a:xfrm flipV="1">
            <a:off x="1786957" y="3721741"/>
            <a:ext cx="1" cy="362954"/>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66" name="Line"/>
          <p:cNvSpPr/>
          <p:nvPr/>
        </p:nvSpPr>
        <p:spPr>
          <a:xfrm flipV="1">
            <a:off x="2078228" y="4029817"/>
            <a:ext cx="379677" cy="253747"/>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67" name="Line"/>
          <p:cNvSpPr/>
          <p:nvPr/>
        </p:nvSpPr>
        <p:spPr>
          <a:xfrm>
            <a:off x="2078228" y="3540512"/>
            <a:ext cx="361309" cy="171170"/>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68" name="Line"/>
          <p:cNvSpPr/>
          <p:nvPr/>
        </p:nvSpPr>
        <p:spPr>
          <a:xfrm flipV="1">
            <a:off x="8964676" y="5832060"/>
            <a:ext cx="626846" cy="364919"/>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69" name="Line"/>
          <p:cNvSpPr/>
          <p:nvPr/>
        </p:nvSpPr>
        <p:spPr>
          <a:xfrm flipV="1">
            <a:off x="9943832" y="4663740"/>
            <a:ext cx="133632" cy="715680"/>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70" name="Line"/>
          <p:cNvSpPr/>
          <p:nvPr/>
        </p:nvSpPr>
        <p:spPr>
          <a:xfrm flipV="1">
            <a:off x="10152968" y="5540428"/>
            <a:ext cx="467227" cy="119996"/>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71" name="Line"/>
          <p:cNvSpPr/>
          <p:nvPr/>
        </p:nvSpPr>
        <p:spPr>
          <a:xfrm flipV="1">
            <a:off x="6627608" y="4401171"/>
            <a:ext cx="854765" cy="608639"/>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72" name="Line"/>
          <p:cNvSpPr/>
          <p:nvPr/>
        </p:nvSpPr>
        <p:spPr>
          <a:xfrm flipV="1">
            <a:off x="6456867" y="3131225"/>
            <a:ext cx="992325" cy="362873"/>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73" name="Line"/>
          <p:cNvSpPr/>
          <p:nvPr/>
        </p:nvSpPr>
        <p:spPr>
          <a:xfrm flipH="1" flipV="1">
            <a:off x="6245619" y="3936725"/>
            <a:ext cx="81575" cy="926674"/>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74" name="Line"/>
          <p:cNvSpPr/>
          <p:nvPr/>
        </p:nvSpPr>
        <p:spPr>
          <a:xfrm>
            <a:off x="4893617" y="4528385"/>
            <a:ext cx="1199629" cy="508536"/>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75" name="Circle"/>
          <p:cNvSpPr/>
          <p:nvPr/>
        </p:nvSpPr>
        <p:spPr>
          <a:xfrm>
            <a:off x="5923654" y="7029062"/>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76" name="Circle"/>
          <p:cNvSpPr/>
          <p:nvPr/>
        </p:nvSpPr>
        <p:spPr>
          <a:xfrm>
            <a:off x="7036281" y="6126309"/>
            <a:ext cx="602409" cy="602408"/>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77" name="Circle"/>
          <p:cNvSpPr/>
          <p:nvPr/>
        </p:nvSpPr>
        <p:spPr>
          <a:xfrm>
            <a:off x="1966862" y="5867100"/>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78" name="Line"/>
          <p:cNvSpPr/>
          <p:nvPr/>
        </p:nvSpPr>
        <p:spPr>
          <a:xfrm flipV="1">
            <a:off x="3744347" y="6479813"/>
            <a:ext cx="1213025" cy="607195"/>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79" name="Line"/>
          <p:cNvSpPr/>
          <p:nvPr/>
        </p:nvSpPr>
        <p:spPr>
          <a:xfrm flipV="1">
            <a:off x="3594139" y="6037960"/>
            <a:ext cx="173898" cy="868040"/>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80" name="Line"/>
          <p:cNvSpPr/>
          <p:nvPr/>
        </p:nvSpPr>
        <p:spPr>
          <a:xfrm>
            <a:off x="4152351" y="5872834"/>
            <a:ext cx="788551" cy="334358"/>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81" name="Line"/>
          <p:cNvSpPr/>
          <p:nvPr/>
        </p:nvSpPr>
        <p:spPr>
          <a:xfrm>
            <a:off x="3776271" y="7262669"/>
            <a:ext cx="2136569" cy="69743"/>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82" name="Line"/>
          <p:cNvSpPr/>
          <p:nvPr/>
        </p:nvSpPr>
        <p:spPr>
          <a:xfrm flipV="1">
            <a:off x="6480274" y="6619287"/>
            <a:ext cx="622596" cy="565044"/>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83" name="Line"/>
          <p:cNvSpPr/>
          <p:nvPr/>
        </p:nvSpPr>
        <p:spPr>
          <a:xfrm>
            <a:off x="5452323" y="6522981"/>
            <a:ext cx="579041" cy="568372"/>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84" name="Line"/>
          <p:cNvSpPr/>
          <p:nvPr/>
        </p:nvSpPr>
        <p:spPr>
          <a:xfrm>
            <a:off x="5527988" y="6311172"/>
            <a:ext cx="1483215" cy="87831"/>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285" name="Line"/>
          <p:cNvSpPr/>
          <p:nvPr/>
        </p:nvSpPr>
        <p:spPr>
          <a:xfrm>
            <a:off x="6507145" y="3737965"/>
            <a:ext cx="938946" cy="292608"/>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Connectivity"/>
          <p:cNvSpPr txBox="1"/>
          <p:nvPr>
            <p:ph type="title"/>
          </p:nvPr>
        </p:nvSpPr>
        <p:spPr>
          <a:xfrm>
            <a:off x="0" y="-11702"/>
            <a:ext cx="13004801" cy="1324211"/>
          </a:xfrm>
          <a:prstGeom prst="rect">
            <a:avLst/>
          </a:prstGeom>
        </p:spPr>
        <p:txBody>
          <a:bodyPr/>
          <a:lstStyle>
            <a:lvl1pPr>
              <a:defRPr b="1"/>
            </a:lvl1pPr>
          </a:lstStyle>
          <a:p>
            <a:pPr/>
            <a:r>
              <a:t>Connectivity</a:t>
            </a:r>
          </a:p>
        </p:txBody>
      </p:sp>
      <p:sp>
        <p:nvSpPr>
          <p:cNvPr id="288" name="Typical solution: Use union find data structure or any search algorithm (e.g DFS)."/>
          <p:cNvSpPr txBox="1"/>
          <p:nvPr/>
        </p:nvSpPr>
        <p:spPr>
          <a:xfrm>
            <a:off x="224744" y="8542187"/>
            <a:ext cx="12555312"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500">
                <a:latin typeface="Menlo"/>
                <a:ea typeface="Menlo"/>
                <a:cs typeface="Menlo"/>
                <a:sym typeface="Menlo"/>
              </a:defRPr>
            </a:lvl1pPr>
          </a:lstStyle>
          <a:p>
            <a:pPr/>
            <a:r>
              <a:t>Typical solution: Use union find data structure or any search algorithm (e.g DFS).</a:t>
            </a:r>
          </a:p>
        </p:txBody>
      </p:sp>
      <p:sp>
        <p:nvSpPr>
          <p:cNvPr id="289" name="Does there exist a path between node A and node B?"/>
          <p:cNvSpPr txBox="1"/>
          <p:nvPr/>
        </p:nvSpPr>
        <p:spPr>
          <a:xfrm>
            <a:off x="1619329" y="1303279"/>
            <a:ext cx="976614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Menlo"/>
                <a:ea typeface="Menlo"/>
                <a:cs typeface="Menlo"/>
                <a:sym typeface="Menlo"/>
              </a:defRPr>
            </a:lvl1pPr>
          </a:lstStyle>
          <a:p>
            <a:pPr/>
            <a:r>
              <a:t>Does there exist a path between node A and node B?</a:t>
            </a:r>
          </a:p>
        </p:txBody>
      </p:sp>
      <p:sp>
        <p:nvSpPr>
          <p:cNvPr id="290" name="Circle"/>
          <p:cNvSpPr/>
          <p:nvPr/>
        </p:nvSpPr>
        <p:spPr>
          <a:xfrm>
            <a:off x="1485753" y="3112435"/>
            <a:ext cx="602408"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91" name="Circle"/>
          <p:cNvSpPr/>
          <p:nvPr/>
        </p:nvSpPr>
        <p:spPr>
          <a:xfrm>
            <a:off x="1485753" y="4091592"/>
            <a:ext cx="602408"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92" name="Circle"/>
          <p:cNvSpPr/>
          <p:nvPr/>
        </p:nvSpPr>
        <p:spPr>
          <a:xfrm>
            <a:off x="2423841" y="3561507"/>
            <a:ext cx="602409" cy="602409"/>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93" name="Circle"/>
          <p:cNvSpPr/>
          <p:nvPr/>
        </p:nvSpPr>
        <p:spPr>
          <a:xfrm>
            <a:off x="3564930" y="5444155"/>
            <a:ext cx="602408" cy="602409"/>
          </a:xfrm>
          <a:prstGeom prst="ellipse">
            <a:avLst/>
          </a:prstGeom>
          <a:blipFill>
            <a:blip r:embed="rId3"/>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94" name="Circle"/>
          <p:cNvSpPr/>
          <p:nvPr/>
        </p:nvSpPr>
        <p:spPr>
          <a:xfrm>
            <a:off x="4934230" y="6015978"/>
            <a:ext cx="602409" cy="602409"/>
          </a:xfrm>
          <a:prstGeom prst="ellipse">
            <a:avLst/>
          </a:prstGeom>
          <a:blipFill>
            <a:blip r:embed="rId3"/>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95" name="Circle"/>
          <p:cNvSpPr/>
          <p:nvPr/>
        </p:nvSpPr>
        <p:spPr>
          <a:xfrm>
            <a:off x="5923654" y="3345901"/>
            <a:ext cx="602409" cy="602409"/>
          </a:xfrm>
          <a:prstGeom prst="ellipse">
            <a:avLst/>
          </a:prstGeom>
          <a:blipFill>
            <a:blip r:embed="rId4"/>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96" name="Circle"/>
          <p:cNvSpPr/>
          <p:nvPr/>
        </p:nvSpPr>
        <p:spPr>
          <a:xfrm>
            <a:off x="6071188" y="4847931"/>
            <a:ext cx="602409" cy="602409"/>
          </a:xfrm>
          <a:prstGeom prst="ellipse">
            <a:avLst/>
          </a:prstGeom>
          <a:blipFill>
            <a:blip r:embed="rId4"/>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97" name="Circle"/>
          <p:cNvSpPr/>
          <p:nvPr/>
        </p:nvSpPr>
        <p:spPr>
          <a:xfrm>
            <a:off x="3191523" y="6885324"/>
            <a:ext cx="602409" cy="602409"/>
          </a:xfrm>
          <a:prstGeom prst="ellipse">
            <a:avLst/>
          </a:prstGeom>
          <a:blipFill>
            <a:blip r:embed="rId3"/>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98" name="Circle"/>
          <p:cNvSpPr/>
          <p:nvPr/>
        </p:nvSpPr>
        <p:spPr>
          <a:xfrm>
            <a:off x="7412695" y="2682263"/>
            <a:ext cx="602409" cy="602409"/>
          </a:xfrm>
          <a:prstGeom prst="ellipse">
            <a:avLst/>
          </a:prstGeom>
          <a:blipFill>
            <a:blip r:embed="rId4"/>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299" name="Circle"/>
          <p:cNvSpPr/>
          <p:nvPr/>
        </p:nvSpPr>
        <p:spPr>
          <a:xfrm>
            <a:off x="4314978" y="4101859"/>
            <a:ext cx="602409" cy="602409"/>
          </a:xfrm>
          <a:prstGeom prst="ellipse">
            <a:avLst/>
          </a:prstGeom>
          <a:blipFill>
            <a:blip r:embed="rId4"/>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00" name="Circle"/>
          <p:cNvSpPr/>
          <p:nvPr/>
        </p:nvSpPr>
        <p:spPr>
          <a:xfrm>
            <a:off x="9829224" y="4071058"/>
            <a:ext cx="602409" cy="602409"/>
          </a:xfrm>
          <a:prstGeom prst="ellipse">
            <a:avLst/>
          </a:prstGeom>
          <a:blipFill>
            <a:blip r:embed="rId5"/>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01" name="Circle"/>
          <p:cNvSpPr/>
          <p:nvPr/>
        </p:nvSpPr>
        <p:spPr>
          <a:xfrm>
            <a:off x="9535279" y="5368490"/>
            <a:ext cx="602409" cy="602408"/>
          </a:xfrm>
          <a:prstGeom prst="ellipse">
            <a:avLst/>
          </a:prstGeom>
          <a:blipFill>
            <a:blip r:embed="rId5"/>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02" name="Circle"/>
          <p:cNvSpPr/>
          <p:nvPr/>
        </p:nvSpPr>
        <p:spPr>
          <a:xfrm>
            <a:off x="7412695" y="3875986"/>
            <a:ext cx="602409" cy="602409"/>
          </a:xfrm>
          <a:prstGeom prst="ellipse">
            <a:avLst/>
          </a:prstGeom>
          <a:blipFill>
            <a:blip r:embed="rId4"/>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03" name="Circle"/>
          <p:cNvSpPr/>
          <p:nvPr/>
        </p:nvSpPr>
        <p:spPr>
          <a:xfrm>
            <a:off x="8392974" y="6015978"/>
            <a:ext cx="602409" cy="602409"/>
          </a:xfrm>
          <a:prstGeom prst="ellipse">
            <a:avLst/>
          </a:prstGeom>
          <a:blipFill>
            <a:blip r:embed="rId5"/>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04" name="Circle"/>
          <p:cNvSpPr/>
          <p:nvPr/>
        </p:nvSpPr>
        <p:spPr>
          <a:xfrm>
            <a:off x="10622360" y="5091953"/>
            <a:ext cx="602408" cy="602408"/>
          </a:xfrm>
          <a:prstGeom prst="ellipse">
            <a:avLst/>
          </a:prstGeom>
          <a:blipFill>
            <a:blip r:embed="rId5"/>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05" name="Line"/>
          <p:cNvSpPr/>
          <p:nvPr/>
        </p:nvSpPr>
        <p:spPr>
          <a:xfrm flipV="1">
            <a:off x="1786957" y="3721741"/>
            <a:ext cx="1" cy="362954"/>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06" name="Line"/>
          <p:cNvSpPr/>
          <p:nvPr/>
        </p:nvSpPr>
        <p:spPr>
          <a:xfrm flipV="1">
            <a:off x="2078228" y="4029817"/>
            <a:ext cx="379677" cy="253747"/>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07" name="Line"/>
          <p:cNvSpPr/>
          <p:nvPr/>
        </p:nvSpPr>
        <p:spPr>
          <a:xfrm>
            <a:off x="2078228" y="3540512"/>
            <a:ext cx="361309" cy="171170"/>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08" name="Line"/>
          <p:cNvSpPr/>
          <p:nvPr/>
        </p:nvSpPr>
        <p:spPr>
          <a:xfrm flipV="1">
            <a:off x="8964676" y="5832060"/>
            <a:ext cx="626846" cy="364919"/>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09" name="Line"/>
          <p:cNvSpPr/>
          <p:nvPr/>
        </p:nvSpPr>
        <p:spPr>
          <a:xfrm flipV="1">
            <a:off x="9943832" y="4663740"/>
            <a:ext cx="133632" cy="715680"/>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10" name="Line"/>
          <p:cNvSpPr/>
          <p:nvPr/>
        </p:nvSpPr>
        <p:spPr>
          <a:xfrm flipV="1">
            <a:off x="10152968" y="5540428"/>
            <a:ext cx="467227" cy="119996"/>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11" name="Line"/>
          <p:cNvSpPr/>
          <p:nvPr/>
        </p:nvSpPr>
        <p:spPr>
          <a:xfrm flipV="1">
            <a:off x="6627608" y="4401171"/>
            <a:ext cx="854765" cy="608639"/>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12" name="Line"/>
          <p:cNvSpPr/>
          <p:nvPr/>
        </p:nvSpPr>
        <p:spPr>
          <a:xfrm flipV="1">
            <a:off x="6456867" y="3131225"/>
            <a:ext cx="992325" cy="362873"/>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13" name="Line"/>
          <p:cNvSpPr/>
          <p:nvPr/>
        </p:nvSpPr>
        <p:spPr>
          <a:xfrm flipH="1" flipV="1">
            <a:off x="6245619" y="3936725"/>
            <a:ext cx="81575" cy="926674"/>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14" name="Line"/>
          <p:cNvSpPr/>
          <p:nvPr/>
        </p:nvSpPr>
        <p:spPr>
          <a:xfrm>
            <a:off x="4893617" y="4528385"/>
            <a:ext cx="1199629" cy="508536"/>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15" name="Circle"/>
          <p:cNvSpPr/>
          <p:nvPr/>
        </p:nvSpPr>
        <p:spPr>
          <a:xfrm>
            <a:off x="5923654" y="7029062"/>
            <a:ext cx="602409" cy="602409"/>
          </a:xfrm>
          <a:prstGeom prst="ellipse">
            <a:avLst/>
          </a:prstGeom>
          <a:blipFill>
            <a:blip r:embed="rId3"/>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16" name="Circle"/>
          <p:cNvSpPr/>
          <p:nvPr/>
        </p:nvSpPr>
        <p:spPr>
          <a:xfrm>
            <a:off x="7036281" y="6126309"/>
            <a:ext cx="602409" cy="602408"/>
          </a:xfrm>
          <a:prstGeom prst="ellipse">
            <a:avLst/>
          </a:prstGeom>
          <a:blipFill>
            <a:blip r:embed="rId3"/>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17" name="Circle"/>
          <p:cNvSpPr/>
          <p:nvPr/>
        </p:nvSpPr>
        <p:spPr>
          <a:xfrm>
            <a:off x="1966862" y="5867100"/>
            <a:ext cx="602409" cy="602409"/>
          </a:xfrm>
          <a:prstGeom prst="ellipse">
            <a:avLst/>
          </a:prstGeom>
          <a:blipFill>
            <a:blip r:embed="rId6"/>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18" name="Line"/>
          <p:cNvSpPr/>
          <p:nvPr/>
        </p:nvSpPr>
        <p:spPr>
          <a:xfrm flipV="1">
            <a:off x="3744347" y="6479813"/>
            <a:ext cx="1213025" cy="607195"/>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19" name="Line"/>
          <p:cNvSpPr/>
          <p:nvPr/>
        </p:nvSpPr>
        <p:spPr>
          <a:xfrm flipV="1">
            <a:off x="3594139" y="6037960"/>
            <a:ext cx="173898" cy="868040"/>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20" name="Line"/>
          <p:cNvSpPr/>
          <p:nvPr/>
        </p:nvSpPr>
        <p:spPr>
          <a:xfrm>
            <a:off x="4152351" y="5872834"/>
            <a:ext cx="788551" cy="334358"/>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21" name="Line"/>
          <p:cNvSpPr/>
          <p:nvPr/>
        </p:nvSpPr>
        <p:spPr>
          <a:xfrm>
            <a:off x="3776271" y="7262669"/>
            <a:ext cx="2136569" cy="69743"/>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22" name="Line"/>
          <p:cNvSpPr/>
          <p:nvPr/>
        </p:nvSpPr>
        <p:spPr>
          <a:xfrm flipV="1">
            <a:off x="6480274" y="6619287"/>
            <a:ext cx="622596" cy="565044"/>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23" name="Line"/>
          <p:cNvSpPr/>
          <p:nvPr/>
        </p:nvSpPr>
        <p:spPr>
          <a:xfrm>
            <a:off x="5452323" y="6522981"/>
            <a:ext cx="579041" cy="568372"/>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24" name="Line"/>
          <p:cNvSpPr/>
          <p:nvPr/>
        </p:nvSpPr>
        <p:spPr>
          <a:xfrm>
            <a:off x="5527988" y="6311172"/>
            <a:ext cx="1483215" cy="87831"/>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25" name="Line"/>
          <p:cNvSpPr/>
          <p:nvPr/>
        </p:nvSpPr>
        <p:spPr>
          <a:xfrm>
            <a:off x="6507145" y="3737965"/>
            <a:ext cx="938946" cy="292608"/>
          </a:xfrm>
          <a:prstGeom prst="line">
            <a:avLst/>
          </a:prstGeom>
          <a:ln w="381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Negative cycles"/>
          <p:cNvSpPr txBox="1"/>
          <p:nvPr>
            <p:ph type="title"/>
          </p:nvPr>
        </p:nvSpPr>
        <p:spPr>
          <a:xfrm>
            <a:off x="0" y="-11702"/>
            <a:ext cx="13004801" cy="1324211"/>
          </a:xfrm>
          <a:prstGeom prst="rect">
            <a:avLst/>
          </a:prstGeom>
        </p:spPr>
        <p:txBody>
          <a:bodyPr/>
          <a:lstStyle>
            <a:lvl1pPr>
              <a:defRPr b="1"/>
            </a:lvl1pPr>
          </a:lstStyle>
          <a:p>
            <a:pPr/>
            <a:r>
              <a:t>Negative cycles</a:t>
            </a:r>
          </a:p>
        </p:txBody>
      </p:sp>
      <p:sp>
        <p:nvSpPr>
          <p:cNvPr id="328" name="Algorithms: Bellman-Ford and Floyd-Warshall"/>
          <p:cNvSpPr txBox="1"/>
          <p:nvPr/>
        </p:nvSpPr>
        <p:spPr>
          <a:xfrm>
            <a:off x="615802" y="9009769"/>
            <a:ext cx="11773196"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500">
                <a:latin typeface="Menlo"/>
                <a:ea typeface="Menlo"/>
                <a:cs typeface="Menlo"/>
                <a:sym typeface="Menlo"/>
              </a:defRPr>
            </a:lvl1pPr>
          </a:lstStyle>
          <a:p>
            <a:pPr/>
            <a:r>
              <a:t>Algorithms: Bellman-Ford and Floyd-Warshall</a:t>
            </a:r>
          </a:p>
        </p:txBody>
      </p:sp>
      <p:sp>
        <p:nvSpPr>
          <p:cNvPr id="329" name="Does my weighted digraph have any negative cycles? If so, where?"/>
          <p:cNvSpPr txBox="1"/>
          <p:nvPr/>
        </p:nvSpPr>
        <p:spPr>
          <a:xfrm>
            <a:off x="394868" y="1208353"/>
            <a:ext cx="1221506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Menlo"/>
                <a:ea typeface="Menlo"/>
                <a:cs typeface="Menlo"/>
                <a:sym typeface="Menlo"/>
              </a:defRPr>
            </a:lvl1pPr>
          </a:lstStyle>
          <a:p>
            <a:pPr/>
            <a:r>
              <a:t>Does my weighted digraph have any negative cycles? If so, where?</a:t>
            </a:r>
          </a:p>
        </p:txBody>
      </p:sp>
      <p:grpSp>
        <p:nvGrpSpPr>
          <p:cNvPr id="357" name="Group"/>
          <p:cNvGrpSpPr/>
          <p:nvPr/>
        </p:nvGrpSpPr>
        <p:grpSpPr>
          <a:xfrm>
            <a:off x="2306607" y="2982352"/>
            <a:ext cx="8720129" cy="3590600"/>
            <a:chOff x="0" y="0"/>
            <a:chExt cx="8720128" cy="3590599"/>
          </a:xfrm>
        </p:grpSpPr>
        <p:sp>
          <p:nvSpPr>
            <p:cNvPr id="330" name="0"/>
            <p:cNvSpPr/>
            <p:nvPr/>
          </p:nvSpPr>
          <p:spPr>
            <a:xfrm>
              <a:off x="0" y="1388163"/>
              <a:ext cx="843537" cy="84353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0</a:t>
              </a:r>
            </a:p>
          </p:txBody>
        </p:sp>
        <p:sp>
          <p:nvSpPr>
            <p:cNvPr id="331" name="2"/>
            <p:cNvSpPr/>
            <p:nvPr/>
          </p:nvSpPr>
          <p:spPr>
            <a:xfrm>
              <a:off x="1981200" y="2747062"/>
              <a:ext cx="843537" cy="84353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2</a:t>
              </a:r>
            </a:p>
          </p:txBody>
        </p:sp>
        <p:sp>
          <p:nvSpPr>
            <p:cNvPr id="332" name="1"/>
            <p:cNvSpPr/>
            <p:nvPr/>
          </p:nvSpPr>
          <p:spPr>
            <a:xfrm>
              <a:off x="1981200" y="0"/>
              <a:ext cx="843537" cy="84353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1</a:t>
              </a:r>
            </a:p>
          </p:txBody>
        </p:sp>
        <p:sp>
          <p:nvSpPr>
            <p:cNvPr id="333" name="3"/>
            <p:cNvSpPr/>
            <p:nvPr/>
          </p:nvSpPr>
          <p:spPr>
            <a:xfrm>
              <a:off x="3901568" y="1388163"/>
              <a:ext cx="843537" cy="84353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3</a:t>
              </a:r>
            </a:p>
          </p:txBody>
        </p:sp>
        <p:sp>
          <p:nvSpPr>
            <p:cNvPr id="334" name="Line"/>
            <p:cNvSpPr/>
            <p:nvPr/>
          </p:nvSpPr>
          <p:spPr>
            <a:xfrm flipV="1">
              <a:off x="844883" y="687422"/>
              <a:ext cx="1155070" cy="8163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35" name="Line"/>
            <p:cNvSpPr/>
            <p:nvPr/>
          </p:nvSpPr>
          <p:spPr>
            <a:xfrm>
              <a:off x="2813383" y="678307"/>
              <a:ext cx="1172284" cy="80157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36" name="Line"/>
            <p:cNvSpPr/>
            <p:nvPr/>
          </p:nvSpPr>
          <p:spPr>
            <a:xfrm flipH="1">
              <a:off x="2868661" y="2122486"/>
              <a:ext cx="1040892" cy="77677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37" name="Line"/>
            <p:cNvSpPr/>
            <p:nvPr/>
          </p:nvSpPr>
          <p:spPr>
            <a:xfrm flipV="1">
              <a:off x="2402968" y="973421"/>
              <a:ext cx="1" cy="164375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38" name="Line"/>
            <p:cNvSpPr/>
            <p:nvPr/>
          </p:nvSpPr>
          <p:spPr>
            <a:xfrm>
              <a:off x="806784" y="2088007"/>
              <a:ext cx="1132844" cy="8187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39" name="4"/>
            <p:cNvSpPr/>
            <p:nvPr/>
          </p:nvSpPr>
          <p:spPr>
            <a:xfrm>
              <a:off x="5712737" y="0"/>
              <a:ext cx="843537" cy="84353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4</a:t>
              </a:r>
            </a:p>
          </p:txBody>
        </p:sp>
        <p:sp>
          <p:nvSpPr>
            <p:cNvPr id="340" name="5"/>
            <p:cNvSpPr/>
            <p:nvPr/>
          </p:nvSpPr>
          <p:spPr>
            <a:xfrm>
              <a:off x="5712737" y="2747062"/>
              <a:ext cx="843537" cy="84353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5</a:t>
              </a:r>
            </a:p>
          </p:txBody>
        </p:sp>
        <p:sp>
          <p:nvSpPr>
            <p:cNvPr id="341" name="Line"/>
            <p:cNvSpPr/>
            <p:nvPr/>
          </p:nvSpPr>
          <p:spPr>
            <a:xfrm flipV="1">
              <a:off x="4718383" y="763225"/>
              <a:ext cx="1035263" cy="753283"/>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42" name="Line"/>
            <p:cNvSpPr/>
            <p:nvPr/>
          </p:nvSpPr>
          <p:spPr>
            <a:xfrm>
              <a:off x="6124068" y="953478"/>
              <a:ext cx="1" cy="164375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43" name="Line"/>
            <p:cNvSpPr/>
            <p:nvPr/>
          </p:nvSpPr>
          <p:spPr>
            <a:xfrm flipV="1">
              <a:off x="6624772" y="2050316"/>
              <a:ext cx="1324585" cy="89913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44" name="Line"/>
            <p:cNvSpPr/>
            <p:nvPr/>
          </p:nvSpPr>
          <p:spPr>
            <a:xfrm>
              <a:off x="6561273" y="638050"/>
              <a:ext cx="1355144" cy="86180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45" name="1"/>
            <p:cNvSpPr txBox="1"/>
            <p:nvPr/>
          </p:nvSpPr>
          <p:spPr>
            <a:xfrm>
              <a:off x="1030010" y="7147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46" name="1"/>
            <p:cNvSpPr txBox="1"/>
            <p:nvPr/>
          </p:nvSpPr>
          <p:spPr>
            <a:xfrm>
              <a:off x="979210" y="23149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47" name="1"/>
            <p:cNvSpPr txBox="1"/>
            <p:nvPr/>
          </p:nvSpPr>
          <p:spPr>
            <a:xfrm>
              <a:off x="2071410" y="15021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48" name="4"/>
            <p:cNvSpPr txBox="1"/>
            <p:nvPr/>
          </p:nvSpPr>
          <p:spPr>
            <a:xfrm>
              <a:off x="3150910" y="5115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4</a:t>
              </a:r>
            </a:p>
          </p:txBody>
        </p:sp>
        <p:sp>
          <p:nvSpPr>
            <p:cNvPr id="349" name="-6"/>
            <p:cNvSpPr txBox="1"/>
            <p:nvPr/>
          </p:nvSpPr>
          <p:spPr>
            <a:xfrm>
              <a:off x="3379120" y="2289596"/>
              <a:ext cx="57306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-6</a:t>
              </a:r>
            </a:p>
          </p:txBody>
        </p:sp>
        <p:sp>
          <p:nvSpPr>
            <p:cNvPr id="350" name="1"/>
            <p:cNvSpPr txBox="1"/>
            <p:nvPr/>
          </p:nvSpPr>
          <p:spPr>
            <a:xfrm>
              <a:off x="6110010" y="13497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51" name="1"/>
            <p:cNvSpPr txBox="1"/>
            <p:nvPr/>
          </p:nvSpPr>
          <p:spPr>
            <a:xfrm>
              <a:off x="4903510" y="6893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52" name="1"/>
            <p:cNvSpPr txBox="1"/>
            <p:nvPr/>
          </p:nvSpPr>
          <p:spPr>
            <a:xfrm>
              <a:off x="7227610" y="23911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53" name="Line"/>
            <p:cNvSpPr/>
            <p:nvPr/>
          </p:nvSpPr>
          <p:spPr>
            <a:xfrm>
              <a:off x="4692983" y="2138807"/>
              <a:ext cx="1024101" cy="75990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54" name="1"/>
            <p:cNvSpPr txBox="1"/>
            <p:nvPr/>
          </p:nvSpPr>
          <p:spPr>
            <a:xfrm>
              <a:off x="4801910" y="23022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55" name="6"/>
            <p:cNvSpPr/>
            <p:nvPr/>
          </p:nvSpPr>
          <p:spPr>
            <a:xfrm>
              <a:off x="7876592" y="1353589"/>
              <a:ext cx="843537" cy="84353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6</a:t>
              </a:r>
            </a:p>
          </p:txBody>
        </p:sp>
        <p:sp>
          <p:nvSpPr>
            <p:cNvPr id="356" name="3"/>
            <p:cNvSpPr txBox="1"/>
            <p:nvPr/>
          </p:nvSpPr>
          <p:spPr>
            <a:xfrm>
              <a:off x="6973610" y="5242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3</a:t>
              </a:r>
            </a:p>
          </p:txBody>
        </p:sp>
      </p:grpSp>
      <p:sp>
        <p:nvSpPr>
          <p:cNvPr id="358" name="Circle"/>
          <p:cNvSpPr/>
          <p:nvPr/>
        </p:nvSpPr>
        <p:spPr>
          <a:xfrm>
            <a:off x="8367392" y="7535234"/>
            <a:ext cx="843537" cy="843537"/>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59" name="Unaffected…"/>
          <p:cNvSpPr txBox="1"/>
          <p:nvPr/>
        </p:nvSpPr>
        <p:spPr>
          <a:xfrm>
            <a:off x="9334550" y="7550602"/>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Menlo"/>
                <a:ea typeface="Menlo"/>
                <a:cs typeface="Menlo"/>
                <a:sym typeface="Menlo"/>
              </a:defRPr>
            </a:pPr>
            <a:r>
              <a:t>Unaffected </a:t>
            </a:r>
          </a:p>
          <a:p>
            <a:pPr>
              <a:defRPr>
                <a:latin typeface="Menlo"/>
                <a:ea typeface="Menlo"/>
                <a:cs typeface="Menlo"/>
                <a:sym typeface="Menlo"/>
              </a:defRPr>
            </a:pPr>
            <a:r>
              <a:t>node</a:t>
            </a:r>
          </a:p>
        </p:txBody>
      </p:sp>
      <p:sp>
        <p:nvSpPr>
          <p:cNvPr id="360" name="Circle"/>
          <p:cNvSpPr/>
          <p:nvPr/>
        </p:nvSpPr>
        <p:spPr>
          <a:xfrm>
            <a:off x="3465159" y="7504498"/>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61" name="Directly in…"/>
          <p:cNvSpPr txBox="1"/>
          <p:nvPr/>
        </p:nvSpPr>
        <p:spPr>
          <a:xfrm>
            <a:off x="4460095" y="7535234"/>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Menlo"/>
                <a:ea typeface="Menlo"/>
                <a:cs typeface="Menlo"/>
                <a:sym typeface="Menlo"/>
              </a:defRPr>
            </a:pPr>
            <a:r>
              <a:t>Directly in</a:t>
            </a:r>
          </a:p>
          <a:p>
            <a:pPr>
              <a:defRPr>
                <a:latin typeface="Menlo"/>
                <a:ea typeface="Menlo"/>
                <a:cs typeface="Menlo"/>
                <a:sym typeface="Menlo"/>
              </a:defRPr>
            </a:pPr>
            <a:r>
              <a:t>negative cycle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Negative cycles"/>
          <p:cNvSpPr txBox="1"/>
          <p:nvPr>
            <p:ph type="title"/>
          </p:nvPr>
        </p:nvSpPr>
        <p:spPr>
          <a:xfrm>
            <a:off x="0" y="-11702"/>
            <a:ext cx="13004801" cy="1324211"/>
          </a:xfrm>
          <a:prstGeom prst="rect">
            <a:avLst/>
          </a:prstGeom>
        </p:spPr>
        <p:txBody>
          <a:bodyPr/>
          <a:lstStyle>
            <a:lvl1pPr>
              <a:defRPr b="1"/>
            </a:lvl1pPr>
          </a:lstStyle>
          <a:p>
            <a:pPr/>
            <a:r>
              <a:t>Negative cycles</a:t>
            </a:r>
          </a:p>
        </p:txBody>
      </p:sp>
      <p:sp>
        <p:nvSpPr>
          <p:cNvPr id="364" name="Algorithms: Bellman-Ford and Floyd-Warshall"/>
          <p:cNvSpPr txBox="1"/>
          <p:nvPr/>
        </p:nvSpPr>
        <p:spPr>
          <a:xfrm>
            <a:off x="615802" y="9009769"/>
            <a:ext cx="11773196"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500">
                <a:latin typeface="Menlo"/>
                <a:ea typeface="Menlo"/>
                <a:cs typeface="Menlo"/>
                <a:sym typeface="Menlo"/>
              </a:defRPr>
            </a:lvl1pPr>
          </a:lstStyle>
          <a:p>
            <a:pPr/>
            <a:r>
              <a:t>Algorithms: Bellman-Ford and Floyd-Warshall</a:t>
            </a:r>
          </a:p>
        </p:txBody>
      </p:sp>
      <p:sp>
        <p:nvSpPr>
          <p:cNvPr id="365" name="Does my weighted digraph have any negative cycles? If so, where?"/>
          <p:cNvSpPr txBox="1"/>
          <p:nvPr/>
        </p:nvSpPr>
        <p:spPr>
          <a:xfrm>
            <a:off x="394868" y="1208353"/>
            <a:ext cx="1221506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600">
                <a:latin typeface="Menlo"/>
                <a:ea typeface="Menlo"/>
                <a:cs typeface="Menlo"/>
                <a:sym typeface="Menlo"/>
              </a:defRPr>
            </a:lvl1pPr>
          </a:lstStyle>
          <a:p>
            <a:pPr/>
            <a:r>
              <a:t>Does my weighted digraph have any negative cycles? If so, where?</a:t>
            </a:r>
          </a:p>
        </p:txBody>
      </p:sp>
      <p:sp>
        <p:nvSpPr>
          <p:cNvPr id="366" name="Circle"/>
          <p:cNvSpPr/>
          <p:nvPr/>
        </p:nvSpPr>
        <p:spPr>
          <a:xfrm>
            <a:off x="8367392" y="7535234"/>
            <a:ext cx="843537" cy="843537"/>
          </a:xfrm>
          <a:prstGeom prst="ellipse">
            <a:avLst/>
          </a:prstGeom>
          <a:blipFill>
            <a:blip r:embed="rId2"/>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67" name="Unaffected…"/>
          <p:cNvSpPr txBox="1"/>
          <p:nvPr/>
        </p:nvSpPr>
        <p:spPr>
          <a:xfrm>
            <a:off x="9334550" y="7550602"/>
            <a:ext cx="231636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Menlo"/>
                <a:ea typeface="Menlo"/>
                <a:cs typeface="Menlo"/>
                <a:sym typeface="Menlo"/>
              </a:defRPr>
            </a:pPr>
            <a:r>
              <a:t>Unaffected </a:t>
            </a:r>
          </a:p>
          <a:p>
            <a:pPr>
              <a:defRPr>
                <a:latin typeface="Menlo"/>
                <a:ea typeface="Menlo"/>
                <a:cs typeface="Menlo"/>
                <a:sym typeface="Menlo"/>
              </a:defRPr>
            </a:pPr>
            <a:r>
              <a:t>node</a:t>
            </a:r>
          </a:p>
        </p:txBody>
      </p:sp>
      <p:sp>
        <p:nvSpPr>
          <p:cNvPr id="368" name="Circle"/>
          <p:cNvSpPr/>
          <p:nvPr/>
        </p:nvSpPr>
        <p:spPr>
          <a:xfrm>
            <a:off x="3465159" y="7504498"/>
            <a:ext cx="843537" cy="843537"/>
          </a:xfrm>
          <a:prstGeom prst="ellipse">
            <a:avLst/>
          </a:prstGeom>
          <a:blipFill>
            <a:blip r:embed="rId3"/>
          </a:blipFill>
          <a:ln w="12700">
            <a:miter lim="400000"/>
          </a:ln>
        </p:spPr>
        <p:txBody>
          <a:bodyPr lIns="50800" tIns="50800" rIns="50800" bIns="50800" anchor="ctr">
            <a:normAutofit fontScale="100000" lnSpcReduction="0"/>
          </a:bodyPr>
          <a:lstStyle/>
          <a:p>
            <a:pPr>
              <a:defRPr sz="2600">
                <a:latin typeface="Helvetica"/>
                <a:ea typeface="Helvetica"/>
                <a:cs typeface="Helvetica"/>
                <a:sym typeface="Helvetica"/>
              </a:defRPr>
            </a:pPr>
          </a:p>
        </p:txBody>
      </p:sp>
      <p:sp>
        <p:nvSpPr>
          <p:cNvPr id="369" name="Directly in…"/>
          <p:cNvSpPr txBox="1"/>
          <p:nvPr/>
        </p:nvSpPr>
        <p:spPr>
          <a:xfrm>
            <a:off x="4460095" y="7535234"/>
            <a:ext cx="268337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Menlo"/>
                <a:ea typeface="Menlo"/>
                <a:cs typeface="Menlo"/>
                <a:sym typeface="Menlo"/>
              </a:defRPr>
            </a:pPr>
            <a:r>
              <a:t>Directly in</a:t>
            </a:r>
          </a:p>
          <a:p>
            <a:pPr>
              <a:defRPr>
                <a:latin typeface="Menlo"/>
                <a:ea typeface="Menlo"/>
                <a:cs typeface="Menlo"/>
                <a:sym typeface="Menlo"/>
              </a:defRPr>
            </a:pPr>
            <a:r>
              <a:t>negative cycle</a:t>
            </a:r>
          </a:p>
        </p:txBody>
      </p:sp>
      <p:grpSp>
        <p:nvGrpSpPr>
          <p:cNvPr id="397" name="Group"/>
          <p:cNvGrpSpPr/>
          <p:nvPr/>
        </p:nvGrpSpPr>
        <p:grpSpPr>
          <a:xfrm>
            <a:off x="2306607" y="2982352"/>
            <a:ext cx="8720129" cy="3590600"/>
            <a:chOff x="0" y="0"/>
            <a:chExt cx="8720128" cy="3590599"/>
          </a:xfrm>
        </p:grpSpPr>
        <p:sp>
          <p:nvSpPr>
            <p:cNvPr id="370" name="0"/>
            <p:cNvSpPr/>
            <p:nvPr/>
          </p:nvSpPr>
          <p:spPr>
            <a:xfrm>
              <a:off x="0" y="1388163"/>
              <a:ext cx="843537" cy="84353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0</a:t>
              </a:r>
            </a:p>
          </p:txBody>
        </p:sp>
        <p:sp>
          <p:nvSpPr>
            <p:cNvPr id="371" name="2"/>
            <p:cNvSpPr/>
            <p:nvPr/>
          </p:nvSpPr>
          <p:spPr>
            <a:xfrm>
              <a:off x="1981200" y="2747062"/>
              <a:ext cx="843537" cy="84353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2</a:t>
              </a:r>
            </a:p>
          </p:txBody>
        </p:sp>
        <p:sp>
          <p:nvSpPr>
            <p:cNvPr id="372" name="1"/>
            <p:cNvSpPr/>
            <p:nvPr/>
          </p:nvSpPr>
          <p:spPr>
            <a:xfrm>
              <a:off x="1981200" y="0"/>
              <a:ext cx="843537" cy="843537"/>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1</a:t>
              </a:r>
            </a:p>
          </p:txBody>
        </p:sp>
        <p:sp>
          <p:nvSpPr>
            <p:cNvPr id="373" name="3"/>
            <p:cNvSpPr/>
            <p:nvPr/>
          </p:nvSpPr>
          <p:spPr>
            <a:xfrm>
              <a:off x="3901568" y="1388163"/>
              <a:ext cx="843537" cy="843537"/>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3</a:t>
              </a:r>
            </a:p>
          </p:txBody>
        </p:sp>
        <p:sp>
          <p:nvSpPr>
            <p:cNvPr id="374" name="Line"/>
            <p:cNvSpPr/>
            <p:nvPr/>
          </p:nvSpPr>
          <p:spPr>
            <a:xfrm flipV="1">
              <a:off x="844883" y="687422"/>
              <a:ext cx="1155070" cy="8163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75" name="Line"/>
            <p:cNvSpPr/>
            <p:nvPr/>
          </p:nvSpPr>
          <p:spPr>
            <a:xfrm>
              <a:off x="2813383" y="678307"/>
              <a:ext cx="1172284" cy="80157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76" name="Line"/>
            <p:cNvSpPr/>
            <p:nvPr/>
          </p:nvSpPr>
          <p:spPr>
            <a:xfrm flipH="1">
              <a:off x="2868661" y="2122486"/>
              <a:ext cx="1040892" cy="77677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77" name="Line"/>
            <p:cNvSpPr/>
            <p:nvPr/>
          </p:nvSpPr>
          <p:spPr>
            <a:xfrm flipV="1">
              <a:off x="2402968" y="973421"/>
              <a:ext cx="1" cy="164375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78" name="Line"/>
            <p:cNvSpPr/>
            <p:nvPr/>
          </p:nvSpPr>
          <p:spPr>
            <a:xfrm>
              <a:off x="806784" y="2088007"/>
              <a:ext cx="1132844" cy="8187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79" name="4"/>
            <p:cNvSpPr/>
            <p:nvPr/>
          </p:nvSpPr>
          <p:spPr>
            <a:xfrm>
              <a:off x="5712737" y="0"/>
              <a:ext cx="843537" cy="84353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4</a:t>
              </a:r>
            </a:p>
          </p:txBody>
        </p:sp>
        <p:sp>
          <p:nvSpPr>
            <p:cNvPr id="380" name="5"/>
            <p:cNvSpPr/>
            <p:nvPr/>
          </p:nvSpPr>
          <p:spPr>
            <a:xfrm>
              <a:off x="5712737" y="2747062"/>
              <a:ext cx="843537" cy="84353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5</a:t>
              </a:r>
            </a:p>
          </p:txBody>
        </p:sp>
        <p:sp>
          <p:nvSpPr>
            <p:cNvPr id="381" name="Line"/>
            <p:cNvSpPr/>
            <p:nvPr/>
          </p:nvSpPr>
          <p:spPr>
            <a:xfrm flipV="1">
              <a:off x="4718383" y="763225"/>
              <a:ext cx="1035263" cy="753283"/>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82" name="Line"/>
            <p:cNvSpPr/>
            <p:nvPr/>
          </p:nvSpPr>
          <p:spPr>
            <a:xfrm>
              <a:off x="6124068" y="953478"/>
              <a:ext cx="1" cy="164375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83" name="Line"/>
            <p:cNvSpPr/>
            <p:nvPr/>
          </p:nvSpPr>
          <p:spPr>
            <a:xfrm flipV="1">
              <a:off x="6624772" y="2050316"/>
              <a:ext cx="1324585" cy="89913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84" name="Line"/>
            <p:cNvSpPr/>
            <p:nvPr/>
          </p:nvSpPr>
          <p:spPr>
            <a:xfrm>
              <a:off x="6561273" y="638050"/>
              <a:ext cx="1355144" cy="86180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85" name="1"/>
            <p:cNvSpPr txBox="1"/>
            <p:nvPr/>
          </p:nvSpPr>
          <p:spPr>
            <a:xfrm>
              <a:off x="1030010" y="7147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86" name="1"/>
            <p:cNvSpPr txBox="1"/>
            <p:nvPr/>
          </p:nvSpPr>
          <p:spPr>
            <a:xfrm>
              <a:off x="979210" y="23149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87" name="1"/>
            <p:cNvSpPr txBox="1"/>
            <p:nvPr/>
          </p:nvSpPr>
          <p:spPr>
            <a:xfrm>
              <a:off x="2071410" y="15021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88" name="4"/>
            <p:cNvSpPr txBox="1"/>
            <p:nvPr/>
          </p:nvSpPr>
          <p:spPr>
            <a:xfrm>
              <a:off x="3150910" y="5115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4</a:t>
              </a:r>
            </a:p>
          </p:txBody>
        </p:sp>
        <p:sp>
          <p:nvSpPr>
            <p:cNvPr id="389" name="-6"/>
            <p:cNvSpPr txBox="1"/>
            <p:nvPr/>
          </p:nvSpPr>
          <p:spPr>
            <a:xfrm>
              <a:off x="3379120" y="2289596"/>
              <a:ext cx="57306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-6</a:t>
              </a:r>
            </a:p>
          </p:txBody>
        </p:sp>
        <p:sp>
          <p:nvSpPr>
            <p:cNvPr id="390" name="1"/>
            <p:cNvSpPr txBox="1"/>
            <p:nvPr/>
          </p:nvSpPr>
          <p:spPr>
            <a:xfrm>
              <a:off x="6110010" y="13497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91" name="1"/>
            <p:cNvSpPr txBox="1"/>
            <p:nvPr/>
          </p:nvSpPr>
          <p:spPr>
            <a:xfrm>
              <a:off x="4903510" y="6893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92" name="1"/>
            <p:cNvSpPr txBox="1"/>
            <p:nvPr/>
          </p:nvSpPr>
          <p:spPr>
            <a:xfrm>
              <a:off x="7227610" y="23911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93" name="Line"/>
            <p:cNvSpPr/>
            <p:nvPr/>
          </p:nvSpPr>
          <p:spPr>
            <a:xfrm>
              <a:off x="4692983" y="2138807"/>
              <a:ext cx="1024101" cy="75990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94" name="1"/>
            <p:cNvSpPr txBox="1"/>
            <p:nvPr/>
          </p:nvSpPr>
          <p:spPr>
            <a:xfrm>
              <a:off x="4801910" y="23022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1</a:t>
              </a:r>
            </a:p>
          </p:txBody>
        </p:sp>
        <p:sp>
          <p:nvSpPr>
            <p:cNvPr id="395" name="6"/>
            <p:cNvSpPr/>
            <p:nvPr/>
          </p:nvSpPr>
          <p:spPr>
            <a:xfrm>
              <a:off x="7876592" y="1353589"/>
              <a:ext cx="843537" cy="843537"/>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sz="2600">
                  <a:latin typeface="Helvetica"/>
                  <a:ea typeface="Helvetica"/>
                  <a:cs typeface="Helvetica"/>
                  <a:sym typeface="Helvetica"/>
                </a:defRPr>
              </a:lvl1pPr>
            </a:lstStyle>
            <a:p>
              <a:pPr/>
              <a:r>
                <a:t>6</a:t>
              </a:r>
            </a:p>
          </p:txBody>
        </p:sp>
        <p:sp>
          <p:nvSpPr>
            <p:cNvPr id="396" name="3"/>
            <p:cNvSpPr txBox="1"/>
            <p:nvPr/>
          </p:nvSpPr>
          <p:spPr>
            <a:xfrm>
              <a:off x="6973610" y="524296"/>
              <a:ext cx="343683"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Menlo"/>
                  <a:ea typeface="Menlo"/>
                  <a:cs typeface="Menlo"/>
                  <a:sym typeface="Menlo"/>
                </a:defRPr>
              </a:lvl1pPr>
            </a:lstStyle>
            <a:p>
              <a:pPr/>
              <a:r>
                <a:t>3</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34" name="Group"/>
          <p:cNvGrpSpPr/>
          <p:nvPr/>
        </p:nvGrpSpPr>
        <p:grpSpPr>
          <a:xfrm>
            <a:off x="1287085" y="3728951"/>
            <a:ext cx="10782689" cy="3496954"/>
            <a:chOff x="0" y="0"/>
            <a:chExt cx="10782688" cy="3496952"/>
          </a:xfrm>
        </p:grpSpPr>
        <p:sp>
          <p:nvSpPr>
            <p:cNvPr id="399" name="Circle"/>
            <p:cNvSpPr/>
            <p:nvPr/>
          </p:nvSpPr>
          <p:spPr>
            <a:xfrm>
              <a:off x="5127355" y="119642"/>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00" name="Circle"/>
            <p:cNvSpPr/>
            <p:nvPr/>
          </p:nvSpPr>
          <p:spPr>
            <a:xfrm>
              <a:off x="7718710" y="119642"/>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01" name="Circle"/>
            <p:cNvSpPr/>
            <p:nvPr/>
          </p:nvSpPr>
          <p:spPr>
            <a:xfrm>
              <a:off x="125087" y="119642"/>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02" name="Circle"/>
            <p:cNvSpPr/>
            <p:nvPr/>
          </p:nvSpPr>
          <p:spPr>
            <a:xfrm>
              <a:off x="2716441" y="119642"/>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03" name="Circle"/>
            <p:cNvSpPr/>
            <p:nvPr/>
          </p:nvSpPr>
          <p:spPr>
            <a:xfrm>
              <a:off x="5153554" y="2558689"/>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04" name="Circle"/>
            <p:cNvSpPr/>
            <p:nvPr/>
          </p:nvSpPr>
          <p:spPr>
            <a:xfrm>
              <a:off x="7744909" y="2558689"/>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05" name="Circle"/>
            <p:cNvSpPr/>
            <p:nvPr/>
          </p:nvSpPr>
          <p:spPr>
            <a:xfrm>
              <a:off x="151286" y="2558689"/>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06" name="Circle"/>
            <p:cNvSpPr/>
            <p:nvPr/>
          </p:nvSpPr>
          <p:spPr>
            <a:xfrm>
              <a:off x="2742640" y="2558689"/>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07" name="Line"/>
            <p:cNvSpPr/>
            <p:nvPr/>
          </p:nvSpPr>
          <p:spPr>
            <a:xfrm flipV="1">
              <a:off x="8129736" y="866031"/>
              <a:ext cx="1" cy="171592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08" name="Line"/>
            <p:cNvSpPr/>
            <p:nvPr/>
          </p:nvSpPr>
          <p:spPr>
            <a:xfrm flipH="1" flipV="1">
              <a:off x="5889233" y="504470"/>
              <a:ext cx="1837254"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09" name="Line"/>
            <p:cNvSpPr/>
            <p:nvPr/>
          </p:nvSpPr>
          <p:spPr>
            <a:xfrm>
              <a:off x="5785635" y="806466"/>
              <a:ext cx="2077904" cy="1864564"/>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0" name="Line"/>
            <p:cNvSpPr/>
            <p:nvPr/>
          </p:nvSpPr>
          <p:spPr>
            <a:xfrm flipH="1" flipV="1">
              <a:off x="5896700" y="2952387"/>
              <a:ext cx="1837254"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1" name="Line"/>
            <p:cNvSpPr/>
            <p:nvPr/>
          </p:nvSpPr>
          <p:spPr>
            <a:xfrm flipH="1" flipV="1">
              <a:off x="3515920" y="504841"/>
              <a:ext cx="1607811"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2" name="Line"/>
            <p:cNvSpPr/>
            <p:nvPr/>
          </p:nvSpPr>
          <p:spPr>
            <a:xfrm>
              <a:off x="924073" y="2943516"/>
              <a:ext cx="1815436"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3" name="Line"/>
            <p:cNvSpPr/>
            <p:nvPr/>
          </p:nvSpPr>
          <p:spPr>
            <a:xfrm flipH="1">
              <a:off x="3127468" y="918216"/>
              <a:ext cx="1" cy="161155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4" name="Line"/>
            <p:cNvSpPr/>
            <p:nvPr/>
          </p:nvSpPr>
          <p:spPr>
            <a:xfrm>
              <a:off x="5538382" y="918216"/>
              <a:ext cx="1" cy="161155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38" name="Connection Line"/>
            <p:cNvSpPr/>
            <p:nvPr/>
          </p:nvSpPr>
          <p:spPr>
            <a:xfrm>
              <a:off x="913780" y="0"/>
              <a:ext cx="1779799" cy="313177"/>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6207"/>
                  </a:moveTo>
                  <a:cubicBezTo>
                    <a:pt x="6610" y="-4955"/>
                    <a:pt x="13810" y="-5393"/>
                    <a:pt x="21600" y="14892"/>
                  </a:cubicBezTo>
                </a:path>
              </a:pathLst>
            </a:custGeom>
            <a:noFill/>
            <a:ln w="63500" cap="flat">
              <a:solidFill>
                <a:srgbClr val="FFFFFF"/>
              </a:solidFill>
              <a:prstDash val="solid"/>
              <a:miter lim="400000"/>
            </a:ln>
            <a:effectLst/>
          </p:spPr>
          <p:txBody>
            <a:bodyPr/>
            <a:lstStyle/>
            <a:p>
              <a:pPr/>
            </a:p>
          </p:txBody>
        </p:sp>
        <p:sp>
          <p:nvSpPr>
            <p:cNvPr id="439" name="Connection Line"/>
            <p:cNvSpPr/>
            <p:nvPr/>
          </p:nvSpPr>
          <p:spPr>
            <a:xfrm>
              <a:off x="905667" y="727406"/>
              <a:ext cx="1766916" cy="292424"/>
            </a:xfrm>
            <a:custGeom>
              <a:avLst/>
              <a:gdLst/>
              <a:ahLst/>
              <a:cxnLst>
                <a:cxn ang="0">
                  <a:pos x="wd2" y="hd2"/>
                </a:cxn>
                <a:cxn ang="5400000">
                  <a:pos x="wd2" y="hd2"/>
                </a:cxn>
                <a:cxn ang="10800000">
                  <a:pos x="wd2" y="hd2"/>
                </a:cxn>
                <a:cxn ang="16200000">
                  <a:pos x="wd2" y="hd2"/>
                </a:cxn>
              </a:cxnLst>
              <a:rect l="0" t="0" r="r" b="b"/>
              <a:pathLst>
                <a:path w="21600" h="16209" fill="norm" stroke="1" extrusionOk="0">
                  <a:moveTo>
                    <a:pt x="0" y="0"/>
                  </a:moveTo>
                  <a:cubicBezTo>
                    <a:pt x="6844" y="21103"/>
                    <a:pt x="14044" y="21600"/>
                    <a:pt x="21600" y="1492"/>
                  </a:cubicBezTo>
                </a:path>
              </a:pathLst>
            </a:custGeom>
            <a:noFill/>
            <a:ln w="63500" cap="flat">
              <a:solidFill>
                <a:srgbClr val="FFFFFF"/>
              </a:solidFill>
              <a:prstDash val="solid"/>
              <a:miter lim="400000"/>
            </a:ln>
            <a:effectLst/>
          </p:spPr>
          <p:txBody>
            <a:bodyPr/>
            <a:lstStyle/>
            <a:p>
              <a:pPr/>
            </a:p>
          </p:txBody>
        </p:sp>
        <p:sp>
          <p:nvSpPr>
            <p:cNvPr id="440" name="Connection Line"/>
            <p:cNvSpPr/>
            <p:nvPr/>
          </p:nvSpPr>
          <p:spPr>
            <a:xfrm>
              <a:off x="3431025" y="2344024"/>
              <a:ext cx="1779799" cy="313177"/>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6207"/>
                  </a:moveTo>
                  <a:cubicBezTo>
                    <a:pt x="6610" y="-4955"/>
                    <a:pt x="13810" y="-5393"/>
                    <a:pt x="21600" y="14892"/>
                  </a:cubicBezTo>
                </a:path>
              </a:pathLst>
            </a:custGeom>
            <a:noFill/>
            <a:ln w="63500" cap="flat">
              <a:solidFill>
                <a:srgbClr val="FFFFFF"/>
              </a:solidFill>
              <a:prstDash val="solid"/>
              <a:miter lim="400000"/>
            </a:ln>
            <a:effectLst/>
          </p:spPr>
          <p:txBody>
            <a:bodyPr/>
            <a:lstStyle/>
            <a:p>
              <a:pPr/>
            </a:p>
          </p:txBody>
        </p:sp>
        <p:sp>
          <p:nvSpPr>
            <p:cNvPr id="441" name="Connection Line"/>
            <p:cNvSpPr/>
            <p:nvPr/>
          </p:nvSpPr>
          <p:spPr>
            <a:xfrm>
              <a:off x="3450246" y="3204529"/>
              <a:ext cx="1766916" cy="292424"/>
            </a:xfrm>
            <a:custGeom>
              <a:avLst/>
              <a:gdLst/>
              <a:ahLst/>
              <a:cxnLst>
                <a:cxn ang="0">
                  <a:pos x="wd2" y="hd2"/>
                </a:cxn>
                <a:cxn ang="5400000">
                  <a:pos x="wd2" y="hd2"/>
                </a:cxn>
                <a:cxn ang="10800000">
                  <a:pos x="wd2" y="hd2"/>
                </a:cxn>
                <a:cxn ang="16200000">
                  <a:pos x="wd2" y="hd2"/>
                </a:cxn>
              </a:cxnLst>
              <a:rect l="0" t="0" r="r" b="b"/>
              <a:pathLst>
                <a:path w="21600" h="16209" fill="norm" stroke="1" extrusionOk="0">
                  <a:moveTo>
                    <a:pt x="0" y="0"/>
                  </a:moveTo>
                  <a:cubicBezTo>
                    <a:pt x="6844" y="21103"/>
                    <a:pt x="14044" y="21600"/>
                    <a:pt x="21600" y="1492"/>
                  </a:cubicBezTo>
                </a:path>
              </a:pathLst>
            </a:custGeom>
            <a:noFill/>
            <a:ln w="63500" cap="flat">
              <a:solidFill>
                <a:srgbClr val="FFFFFF"/>
              </a:solidFill>
              <a:prstDash val="solid"/>
              <a:miter lim="400000"/>
            </a:ln>
            <a:effectLst/>
          </p:spPr>
          <p:txBody>
            <a:bodyPr/>
            <a:lstStyle/>
            <a:p>
              <a:pPr/>
            </a:p>
          </p:txBody>
        </p:sp>
        <p:grpSp>
          <p:nvGrpSpPr>
            <p:cNvPr id="421" name="Group"/>
            <p:cNvGrpSpPr/>
            <p:nvPr/>
          </p:nvGrpSpPr>
          <p:grpSpPr>
            <a:xfrm rot="16200000">
              <a:off x="-384041" y="1214078"/>
              <a:ext cx="1787911" cy="1019831"/>
              <a:chOff x="0" y="0"/>
              <a:chExt cx="1787910" cy="1019829"/>
            </a:xfrm>
          </p:grpSpPr>
          <p:sp>
            <p:nvSpPr>
              <p:cNvPr id="442" name="Connection Line"/>
              <p:cNvSpPr/>
              <p:nvPr/>
            </p:nvSpPr>
            <p:spPr>
              <a:xfrm>
                <a:off x="8112" y="-1"/>
                <a:ext cx="1779799" cy="313178"/>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0" y="16207"/>
                    </a:moveTo>
                    <a:cubicBezTo>
                      <a:pt x="6610" y="-4955"/>
                      <a:pt x="13810" y="-5393"/>
                      <a:pt x="21600" y="14892"/>
                    </a:cubicBezTo>
                  </a:path>
                </a:pathLst>
              </a:custGeom>
              <a:noFill/>
              <a:ln w="63500" cap="flat">
                <a:solidFill>
                  <a:srgbClr val="FFFFFF"/>
                </a:solidFill>
                <a:prstDash val="solid"/>
                <a:miter lim="400000"/>
              </a:ln>
              <a:effectLst/>
            </p:spPr>
            <p:txBody>
              <a:bodyPr/>
              <a:lstStyle/>
              <a:p>
                <a:pPr/>
              </a:p>
            </p:txBody>
          </p:sp>
          <p:sp>
            <p:nvSpPr>
              <p:cNvPr id="443" name="Connection Line"/>
              <p:cNvSpPr/>
              <p:nvPr/>
            </p:nvSpPr>
            <p:spPr>
              <a:xfrm>
                <a:off x="0" y="727406"/>
                <a:ext cx="1766915" cy="292424"/>
              </a:xfrm>
              <a:custGeom>
                <a:avLst/>
                <a:gdLst/>
                <a:ahLst/>
                <a:cxnLst>
                  <a:cxn ang="0">
                    <a:pos x="wd2" y="hd2"/>
                  </a:cxn>
                  <a:cxn ang="5400000">
                    <a:pos x="wd2" y="hd2"/>
                  </a:cxn>
                  <a:cxn ang="10800000">
                    <a:pos x="wd2" y="hd2"/>
                  </a:cxn>
                  <a:cxn ang="16200000">
                    <a:pos x="wd2" y="hd2"/>
                  </a:cxn>
                </a:cxnLst>
                <a:rect l="0" t="0" r="r" b="b"/>
                <a:pathLst>
                  <a:path w="21600" h="16209" fill="norm" stroke="1" extrusionOk="0">
                    <a:moveTo>
                      <a:pt x="0" y="0"/>
                    </a:moveTo>
                    <a:cubicBezTo>
                      <a:pt x="6844" y="21103"/>
                      <a:pt x="14044" y="21600"/>
                      <a:pt x="21600" y="1492"/>
                    </a:cubicBezTo>
                  </a:path>
                </a:pathLst>
              </a:custGeom>
              <a:noFill/>
              <a:ln w="63500" cap="flat">
                <a:solidFill>
                  <a:srgbClr val="FFFFFF"/>
                </a:solidFill>
                <a:prstDash val="solid"/>
                <a:miter lim="400000"/>
              </a:ln>
              <a:effectLst/>
            </p:spPr>
            <p:txBody>
              <a:bodyPr/>
              <a:lstStyle/>
              <a:p>
                <a:pPr/>
              </a:p>
            </p:txBody>
          </p:sp>
        </p:grpSp>
        <p:sp>
          <p:nvSpPr>
            <p:cNvPr id="422" name="Line"/>
            <p:cNvSpPr/>
            <p:nvPr/>
          </p:nvSpPr>
          <p:spPr>
            <a:xfrm>
              <a:off x="2502855" y="185555"/>
              <a:ext cx="265348" cy="166243"/>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3" name="Line"/>
            <p:cNvSpPr/>
            <p:nvPr/>
          </p:nvSpPr>
          <p:spPr>
            <a:xfrm>
              <a:off x="5010159" y="2521831"/>
              <a:ext cx="265349" cy="166244"/>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4" name="Line"/>
            <p:cNvSpPr/>
            <p:nvPr/>
          </p:nvSpPr>
          <p:spPr>
            <a:xfrm flipH="1" flipV="1">
              <a:off x="3379451" y="3176104"/>
              <a:ext cx="247323" cy="14244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5" name="Line"/>
            <p:cNvSpPr/>
            <p:nvPr/>
          </p:nvSpPr>
          <p:spPr>
            <a:xfrm flipH="1" flipV="1">
              <a:off x="813595" y="684192"/>
              <a:ext cx="247322" cy="142445"/>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6" name="Line"/>
            <p:cNvSpPr/>
            <p:nvPr/>
          </p:nvSpPr>
          <p:spPr>
            <a:xfrm flipH="1">
              <a:off x="702679" y="2452611"/>
              <a:ext cx="125430" cy="231233"/>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7" name="Line"/>
            <p:cNvSpPr/>
            <p:nvPr/>
          </p:nvSpPr>
          <p:spPr>
            <a:xfrm flipV="1">
              <a:off x="203917" y="745898"/>
              <a:ext cx="106860" cy="246314"/>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8" name="Circle"/>
            <p:cNvSpPr/>
            <p:nvPr/>
          </p:nvSpPr>
          <p:spPr>
            <a:xfrm>
              <a:off x="9395908" y="1339166"/>
              <a:ext cx="769656" cy="769656"/>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sz="2600">
                  <a:latin typeface="Helvetica"/>
                  <a:ea typeface="Helvetica"/>
                  <a:cs typeface="Helvetica"/>
                  <a:sym typeface="Helvetica"/>
                </a:defRPr>
              </a:pPr>
            </a:p>
          </p:txBody>
        </p:sp>
        <p:sp>
          <p:nvSpPr>
            <p:cNvPr id="429" name="Line"/>
            <p:cNvSpPr/>
            <p:nvPr/>
          </p:nvSpPr>
          <p:spPr>
            <a:xfrm flipH="1" flipV="1">
              <a:off x="8459936" y="675531"/>
              <a:ext cx="1002160" cy="774290"/>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30" name="Line"/>
            <p:cNvSpPr/>
            <p:nvPr/>
          </p:nvSpPr>
          <p:spPr>
            <a:xfrm flipH="1">
              <a:off x="8485336" y="1992149"/>
              <a:ext cx="963216" cy="753483"/>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44" name="Connection Line"/>
            <p:cNvSpPr/>
            <p:nvPr/>
          </p:nvSpPr>
          <p:spPr>
            <a:xfrm>
              <a:off x="10183369" y="1671363"/>
              <a:ext cx="599320" cy="362792"/>
            </a:xfrm>
            <a:custGeom>
              <a:avLst/>
              <a:gdLst/>
              <a:ahLst/>
              <a:cxnLst>
                <a:cxn ang="0">
                  <a:pos x="wd2" y="hd2"/>
                </a:cxn>
                <a:cxn ang="5400000">
                  <a:pos x="wd2" y="hd2"/>
                </a:cxn>
                <a:cxn ang="10800000">
                  <a:pos x="wd2" y="hd2"/>
                </a:cxn>
                <a:cxn ang="16200000">
                  <a:pos x="wd2" y="hd2"/>
                </a:cxn>
              </a:cxnLst>
              <a:rect l="0" t="0" r="r" b="b"/>
              <a:pathLst>
                <a:path w="21600" h="16936" fill="norm" stroke="1" extrusionOk="0">
                  <a:moveTo>
                    <a:pt x="21600" y="0"/>
                  </a:moveTo>
                  <a:cubicBezTo>
                    <a:pt x="20252" y="17875"/>
                    <a:pt x="13052" y="21600"/>
                    <a:pt x="0" y="11175"/>
                  </a:cubicBezTo>
                </a:path>
              </a:pathLst>
            </a:custGeom>
            <a:noFill/>
            <a:ln w="63500" cap="flat">
              <a:solidFill>
                <a:srgbClr val="FFFFFF"/>
              </a:solidFill>
              <a:prstDash val="solid"/>
              <a:miter lim="400000"/>
            </a:ln>
            <a:effectLst/>
          </p:spPr>
          <p:txBody>
            <a:bodyPr/>
            <a:lstStyle/>
            <a:p>
              <a:pPr/>
            </a:p>
          </p:txBody>
        </p:sp>
        <p:sp>
          <p:nvSpPr>
            <p:cNvPr id="445" name="Connection Line"/>
            <p:cNvSpPr/>
            <p:nvPr/>
          </p:nvSpPr>
          <p:spPr>
            <a:xfrm>
              <a:off x="10207831" y="1394827"/>
              <a:ext cx="572901" cy="296702"/>
            </a:xfrm>
            <a:custGeom>
              <a:avLst/>
              <a:gdLst/>
              <a:ahLst/>
              <a:cxnLst>
                <a:cxn ang="0">
                  <a:pos x="wd2" y="hd2"/>
                </a:cxn>
                <a:cxn ang="5400000">
                  <a:pos x="wd2" y="hd2"/>
                </a:cxn>
                <a:cxn ang="10800000">
                  <a:pos x="wd2" y="hd2"/>
                </a:cxn>
                <a:cxn ang="16200000">
                  <a:pos x="wd2" y="hd2"/>
                </a:cxn>
              </a:cxnLst>
              <a:rect l="0" t="0" r="r" b="b"/>
              <a:pathLst>
                <a:path w="21600" h="16764" fill="norm" stroke="1" extrusionOk="0">
                  <a:moveTo>
                    <a:pt x="0" y="6722"/>
                  </a:moveTo>
                  <a:cubicBezTo>
                    <a:pt x="12584" y="-4836"/>
                    <a:pt x="19784" y="-1489"/>
                    <a:pt x="21600" y="16764"/>
                  </a:cubicBezTo>
                </a:path>
              </a:pathLst>
            </a:custGeom>
            <a:noFill/>
            <a:ln w="63500" cap="flat">
              <a:solidFill>
                <a:srgbClr val="FFFFFF"/>
              </a:solidFill>
              <a:prstDash val="solid"/>
              <a:miter lim="400000"/>
            </a:ln>
            <a:effectLst/>
          </p:spPr>
          <p:txBody>
            <a:bodyPr/>
            <a:lstStyle/>
            <a:p>
              <a:pPr/>
            </a:p>
          </p:txBody>
        </p:sp>
        <p:sp>
          <p:nvSpPr>
            <p:cNvPr id="433" name="Line"/>
            <p:cNvSpPr/>
            <p:nvPr/>
          </p:nvSpPr>
          <p:spPr>
            <a:xfrm flipH="1">
              <a:off x="10120131" y="1420434"/>
              <a:ext cx="271293" cy="161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435" name="Strongly Connected Components"/>
          <p:cNvSpPr txBox="1"/>
          <p:nvPr/>
        </p:nvSpPr>
        <p:spPr>
          <a:xfrm>
            <a:off x="-83554" y="-474550"/>
            <a:ext cx="13171908" cy="1533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38835">
              <a:defRPr sz="5800">
                <a:latin typeface="Menlo"/>
                <a:ea typeface="Menlo"/>
                <a:cs typeface="Menlo"/>
                <a:sym typeface="Menlo"/>
              </a:defRPr>
            </a:lvl1pPr>
          </a:lstStyle>
          <a:p>
            <a:pPr/>
            <a:r>
              <a:t>Strongly Connected Components</a:t>
            </a:r>
          </a:p>
        </p:txBody>
      </p:sp>
      <p:sp>
        <p:nvSpPr>
          <p:cNvPr id="436" name="Strongly Connected Components (SCCs) can be thought of as self-contained cycles within a directed graph where every vertex in a given cycle can reach every other vertex in the same cycle."/>
          <p:cNvSpPr txBox="1"/>
          <p:nvPr/>
        </p:nvSpPr>
        <p:spPr>
          <a:xfrm>
            <a:off x="156481" y="1153428"/>
            <a:ext cx="12691838" cy="20829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defTabSz="531622">
              <a:defRPr b="0" sz="3276">
                <a:latin typeface="Menlo"/>
                <a:ea typeface="Menlo"/>
                <a:cs typeface="Menlo"/>
                <a:sym typeface="Menlo"/>
              </a:defRPr>
            </a:pPr>
            <a:r>
              <a:t>Strongly Connected Components (SCCs) can be thought of as </a:t>
            </a:r>
            <a:r>
              <a:rPr b="1">
                <a:solidFill>
                  <a:srgbClr val="918CFF"/>
                </a:solidFill>
              </a:rPr>
              <a:t>self-contained cycles</a:t>
            </a:r>
            <a:r>
              <a:t> within a </a:t>
            </a:r>
            <a:r>
              <a:rPr b="1">
                <a:solidFill>
                  <a:srgbClr val="FFC157"/>
                </a:solidFill>
              </a:rPr>
              <a:t>directed graph</a:t>
            </a:r>
            <a:r>
              <a:t> where every vertex in a given cycle can reach every other vertex in the same cycle.</a:t>
            </a:r>
          </a:p>
        </p:txBody>
      </p:sp>
      <p:sp>
        <p:nvSpPr>
          <p:cNvPr id="437" name="Algorithms: Tarjan’s and Kosaraju's algorithm"/>
          <p:cNvSpPr txBox="1"/>
          <p:nvPr/>
        </p:nvSpPr>
        <p:spPr>
          <a:xfrm>
            <a:off x="251953" y="9098344"/>
            <a:ext cx="1250089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Menlo"/>
                <a:ea typeface="Menlo"/>
                <a:cs typeface="Menlo"/>
                <a:sym typeface="Menlo"/>
              </a:defRPr>
            </a:lvl1pPr>
          </a:lstStyle>
          <a:p>
            <a:pPr/>
            <a:r>
              <a:t>Algorithms: Tarjan’s and Kosaraju's algorithm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