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619500"/>
            <a:ext cx="10464800" cy="168547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b="0" sz="6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165100"/>
            <a:ext cx="11099800" cy="1259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github.com/williamfiset/algorithms" TargetMode="External"/><Relationship Id="rId3" Type="http://schemas.openxmlformats.org/officeDocument/2006/relationships/image" Target="../media/image1.png"/></Relationships>

</file>

<file path=ppt/slides/_rels/slide9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opological Sort"/>
          <p:cNvSpPr txBox="1"/>
          <p:nvPr>
            <p:ph type="ctrTitle"/>
          </p:nvPr>
        </p:nvSpPr>
        <p:spPr>
          <a:xfrm>
            <a:off x="-100170" y="139774"/>
            <a:ext cx="13205140" cy="5759037"/>
          </a:xfrm>
          <a:prstGeom prst="rect">
            <a:avLst/>
          </a:prstGeom>
        </p:spPr>
        <p:txBody>
          <a:bodyPr/>
          <a:lstStyle>
            <a:lvl1pPr>
              <a:defRPr sz="13400"/>
            </a:lvl1pPr>
          </a:lstStyle>
          <a:p>
            <a:pPr/>
            <a:r>
              <a:t>Topological Sort </a:t>
            </a:r>
          </a:p>
        </p:txBody>
      </p:sp>
      <p:sp>
        <p:nvSpPr>
          <p:cNvPr id="120" name="William Fiset"/>
          <p:cNvSpPr txBox="1"/>
          <p:nvPr>
            <p:ph type="subTitle" sz="quarter" idx="1"/>
          </p:nvPr>
        </p:nvSpPr>
        <p:spPr>
          <a:xfrm>
            <a:off x="1270000" y="7165195"/>
            <a:ext cx="10464800" cy="1130301"/>
          </a:xfrm>
          <a:prstGeom prst="rect">
            <a:avLst/>
          </a:prstGeom>
        </p:spPr>
        <p:txBody>
          <a:bodyPr/>
          <a:lstStyle>
            <a:lvl1pPr>
              <a:defRPr b="1" sz="4800"/>
            </a:lvl1pPr>
          </a:lstStyle>
          <a:p>
            <a:pPr/>
            <a:r>
              <a:t>William Fiset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A"/>
          <p:cNvSpPr/>
          <p:nvPr/>
        </p:nvSpPr>
        <p:spPr>
          <a:xfrm>
            <a:off x="595688" y="5585570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62" name="B"/>
          <p:cNvSpPr/>
          <p:nvPr/>
        </p:nvSpPr>
        <p:spPr>
          <a:xfrm>
            <a:off x="2476697" y="3313780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63" name="C"/>
          <p:cNvSpPr/>
          <p:nvPr/>
        </p:nvSpPr>
        <p:spPr>
          <a:xfrm>
            <a:off x="2307669" y="7702856"/>
            <a:ext cx="920793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64" name="D"/>
          <p:cNvSpPr/>
          <p:nvPr/>
        </p:nvSpPr>
        <p:spPr>
          <a:xfrm>
            <a:off x="4226565" y="5612885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65" name="E"/>
          <p:cNvSpPr/>
          <p:nvPr/>
        </p:nvSpPr>
        <p:spPr>
          <a:xfrm>
            <a:off x="6197436" y="3149854"/>
            <a:ext cx="920794" cy="92079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66" name="F"/>
          <p:cNvSpPr/>
          <p:nvPr/>
        </p:nvSpPr>
        <p:spPr>
          <a:xfrm>
            <a:off x="6484603" y="7702856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67" name="G"/>
          <p:cNvSpPr/>
          <p:nvPr/>
        </p:nvSpPr>
        <p:spPr>
          <a:xfrm>
            <a:off x="7857442" y="5438036"/>
            <a:ext cx="920793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68" name="H"/>
          <p:cNvSpPr/>
          <p:nvPr/>
        </p:nvSpPr>
        <p:spPr>
          <a:xfrm>
            <a:off x="9681161" y="3224992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69" name="I"/>
          <p:cNvSpPr/>
          <p:nvPr/>
        </p:nvSpPr>
        <p:spPr>
          <a:xfrm>
            <a:off x="9410598" y="7789393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270" name="Line"/>
          <p:cNvSpPr/>
          <p:nvPr/>
        </p:nvSpPr>
        <p:spPr>
          <a:xfrm flipV="1">
            <a:off x="1381060" y="4164701"/>
            <a:ext cx="1243043" cy="146376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1" name="Line"/>
          <p:cNvSpPr/>
          <p:nvPr/>
        </p:nvSpPr>
        <p:spPr>
          <a:xfrm>
            <a:off x="1584773" y="6020886"/>
            <a:ext cx="25735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2" name="Line"/>
          <p:cNvSpPr/>
          <p:nvPr/>
        </p:nvSpPr>
        <p:spPr>
          <a:xfrm>
            <a:off x="5101712" y="6447627"/>
            <a:ext cx="1451985" cy="139277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3" name="Line"/>
          <p:cNvSpPr/>
          <p:nvPr/>
        </p:nvSpPr>
        <p:spPr>
          <a:xfrm flipV="1">
            <a:off x="5028479" y="4004681"/>
            <a:ext cx="1352861" cy="168955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4" name="Line"/>
          <p:cNvSpPr/>
          <p:nvPr/>
        </p:nvSpPr>
        <p:spPr>
          <a:xfrm>
            <a:off x="3463519" y="3745965"/>
            <a:ext cx="2667888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5" name="Line"/>
          <p:cNvSpPr/>
          <p:nvPr/>
        </p:nvSpPr>
        <p:spPr>
          <a:xfrm>
            <a:off x="7459174" y="8249790"/>
            <a:ext cx="1881043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6" name="Line"/>
          <p:cNvSpPr/>
          <p:nvPr/>
        </p:nvSpPr>
        <p:spPr>
          <a:xfrm flipV="1">
            <a:off x="7225536" y="6353818"/>
            <a:ext cx="872224" cy="140005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7" name="Line"/>
          <p:cNvSpPr/>
          <p:nvPr/>
        </p:nvSpPr>
        <p:spPr>
          <a:xfrm>
            <a:off x="6999113" y="4000989"/>
            <a:ext cx="1049406" cy="1491898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8" name="Line"/>
          <p:cNvSpPr/>
          <p:nvPr/>
        </p:nvSpPr>
        <p:spPr>
          <a:xfrm>
            <a:off x="7175292" y="3685389"/>
            <a:ext cx="244880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9" name="Line"/>
          <p:cNvSpPr/>
          <p:nvPr/>
        </p:nvSpPr>
        <p:spPr>
          <a:xfrm>
            <a:off x="3295163" y="8176342"/>
            <a:ext cx="3122740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0" name="J"/>
          <p:cNvSpPr/>
          <p:nvPr/>
        </p:nvSpPr>
        <p:spPr>
          <a:xfrm>
            <a:off x="11488318" y="5438036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281" name="Line"/>
          <p:cNvSpPr/>
          <p:nvPr/>
        </p:nvSpPr>
        <p:spPr>
          <a:xfrm>
            <a:off x="8612952" y="6351150"/>
            <a:ext cx="970069" cy="148754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2" name="Line"/>
          <p:cNvSpPr/>
          <p:nvPr/>
        </p:nvSpPr>
        <p:spPr>
          <a:xfrm>
            <a:off x="8864124" y="5890649"/>
            <a:ext cx="25735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3" name="K"/>
          <p:cNvSpPr/>
          <p:nvPr/>
        </p:nvSpPr>
        <p:spPr>
          <a:xfrm>
            <a:off x="11488318" y="7789393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284" name="Line"/>
          <p:cNvSpPr/>
          <p:nvPr/>
        </p:nvSpPr>
        <p:spPr>
          <a:xfrm>
            <a:off x="10453637" y="4068362"/>
            <a:ext cx="1163937" cy="14322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5" name="Another canonical example where an ordering on the nodes of the graph matters is for program build dependencies. A program cannot be built unless its dependencies are first built."/>
          <p:cNvSpPr txBox="1"/>
          <p:nvPr/>
        </p:nvSpPr>
        <p:spPr>
          <a:xfrm>
            <a:off x="152444" y="237904"/>
            <a:ext cx="12699912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Another canonical example where an ordering on the nodes of the graph matters is for program build dependencies. A program cannot be built unless its dependencies are first built.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A"/>
          <p:cNvSpPr/>
          <p:nvPr/>
        </p:nvSpPr>
        <p:spPr>
          <a:xfrm>
            <a:off x="595688" y="5585570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88" name="B"/>
          <p:cNvSpPr/>
          <p:nvPr/>
        </p:nvSpPr>
        <p:spPr>
          <a:xfrm>
            <a:off x="2476697" y="3313780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89" name="C"/>
          <p:cNvSpPr/>
          <p:nvPr/>
        </p:nvSpPr>
        <p:spPr>
          <a:xfrm>
            <a:off x="2307669" y="7702856"/>
            <a:ext cx="920793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90" name="D"/>
          <p:cNvSpPr/>
          <p:nvPr/>
        </p:nvSpPr>
        <p:spPr>
          <a:xfrm>
            <a:off x="4226565" y="5612885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91" name="E"/>
          <p:cNvSpPr/>
          <p:nvPr/>
        </p:nvSpPr>
        <p:spPr>
          <a:xfrm>
            <a:off x="6197436" y="3149854"/>
            <a:ext cx="920794" cy="92079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92" name="F"/>
          <p:cNvSpPr/>
          <p:nvPr/>
        </p:nvSpPr>
        <p:spPr>
          <a:xfrm>
            <a:off x="6484603" y="7702856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93" name="G"/>
          <p:cNvSpPr/>
          <p:nvPr/>
        </p:nvSpPr>
        <p:spPr>
          <a:xfrm>
            <a:off x="7857442" y="5438036"/>
            <a:ext cx="920793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94" name="H"/>
          <p:cNvSpPr/>
          <p:nvPr/>
        </p:nvSpPr>
        <p:spPr>
          <a:xfrm>
            <a:off x="9681161" y="3224992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95" name="I"/>
          <p:cNvSpPr/>
          <p:nvPr/>
        </p:nvSpPr>
        <p:spPr>
          <a:xfrm>
            <a:off x="9410598" y="7789393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296" name="Line"/>
          <p:cNvSpPr/>
          <p:nvPr/>
        </p:nvSpPr>
        <p:spPr>
          <a:xfrm flipV="1">
            <a:off x="1381060" y="4164701"/>
            <a:ext cx="1243043" cy="146376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7" name="Line"/>
          <p:cNvSpPr/>
          <p:nvPr/>
        </p:nvSpPr>
        <p:spPr>
          <a:xfrm>
            <a:off x="1584773" y="6020886"/>
            <a:ext cx="25735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8" name="Line"/>
          <p:cNvSpPr/>
          <p:nvPr/>
        </p:nvSpPr>
        <p:spPr>
          <a:xfrm>
            <a:off x="5101712" y="6447627"/>
            <a:ext cx="1451985" cy="139277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9" name="Line"/>
          <p:cNvSpPr/>
          <p:nvPr/>
        </p:nvSpPr>
        <p:spPr>
          <a:xfrm flipV="1">
            <a:off x="5028479" y="4004681"/>
            <a:ext cx="1352861" cy="168955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00" name="Line"/>
          <p:cNvSpPr/>
          <p:nvPr/>
        </p:nvSpPr>
        <p:spPr>
          <a:xfrm>
            <a:off x="3463519" y="3745965"/>
            <a:ext cx="2667888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01" name="Line"/>
          <p:cNvSpPr/>
          <p:nvPr/>
        </p:nvSpPr>
        <p:spPr>
          <a:xfrm>
            <a:off x="7459174" y="8249790"/>
            <a:ext cx="1881043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02" name="Line"/>
          <p:cNvSpPr/>
          <p:nvPr/>
        </p:nvSpPr>
        <p:spPr>
          <a:xfrm flipV="1">
            <a:off x="7225536" y="6353818"/>
            <a:ext cx="872224" cy="140005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03" name="Line"/>
          <p:cNvSpPr/>
          <p:nvPr/>
        </p:nvSpPr>
        <p:spPr>
          <a:xfrm>
            <a:off x="6999113" y="4000989"/>
            <a:ext cx="1049406" cy="1491898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04" name="Line"/>
          <p:cNvSpPr/>
          <p:nvPr/>
        </p:nvSpPr>
        <p:spPr>
          <a:xfrm>
            <a:off x="7175292" y="3685389"/>
            <a:ext cx="244880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05" name="Line"/>
          <p:cNvSpPr/>
          <p:nvPr/>
        </p:nvSpPr>
        <p:spPr>
          <a:xfrm>
            <a:off x="3295163" y="8176342"/>
            <a:ext cx="3122740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06" name="J"/>
          <p:cNvSpPr/>
          <p:nvPr/>
        </p:nvSpPr>
        <p:spPr>
          <a:xfrm>
            <a:off x="11488318" y="5438036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307" name="Line"/>
          <p:cNvSpPr/>
          <p:nvPr/>
        </p:nvSpPr>
        <p:spPr>
          <a:xfrm>
            <a:off x="8612952" y="6351150"/>
            <a:ext cx="970069" cy="148754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08" name="Line"/>
          <p:cNvSpPr/>
          <p:nvPr/>
        </p:nvSpPr>
        <p:spPr>
          <a:xfrm>
            <a:off x="8864124" y="5890649"/>
            <a:ext cx="25735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09" name="K"/>
          <p:cNvSpPr/>
          <p:nvPr/>
        </p:nvSpPr>
        <p:spPr>
          <a:xfrm>
            <a:off x="11488318" y="7789393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310" name="Line"/>
          <p:cNvSpPr/>
          <p:nvPr/>
        </p:nvSpPr>
        <p:spPr>
          <a:xfrm>
            <a:off x="10453637" y="4068362"/>
            <a:ext cx="1163937" cy="14322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11" name="Another canonical example where an ordering on the nodes of the graph matters is for program build dependencies. A program cannot be built unless its dependencies are first built."/>
          <p:cNvSpPr txBox="1"/>
          <p:nvPr/>
        </p:nvSpPr>
        <p:spPr>
          <a:xfrm>
            <a:off x="152444" y="237904"/>
            <a:ext cx="12699912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Another canonical example where an ordering on the nodes of the graph matters is for program build dependencies. A program cannot be built unless its dependencies are first built.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A"/>
          <p:cNvSpPr/>
          <p:nvPr/>
        </p:nvSpPr>
        <p:spPr>
          <a:xfrm>
            <a:off x="595688" y="5585570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14" name="B"/>
          <p:cNvSpPr/>
          <p:nvPr/>
        </p:nvSpPr>
        <p:spPr>
          <a:xfrm>
            <a:off x="2476697" y="3313780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15" name="C"/>
          <p:cNvSpPr/>
          <p:nvPr/>
        </p:nvSpPr>
        <p:spPr>
          <a:xfrm>
            <a:off x="2307669" y="7702856"/>
            <a:ext cx="920793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16" name="D"/>
          <p:cNvSpPr/>
          <p:nvPr/>
        </p:nvSpPr>
        <p:spPr>
          <a:xfrm>
            <a:off x="4226565" y="5612885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17" name="E"/>
          <p:cNvSpPr/>
          <p:nvPr/>
        </p:nvSpPr>
        <p:spPr>
          <a:xfrm>
            <a:off x="6197436" y="3149854"/>
            <a:ext cx="920794" cy="92079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318" name="F"/>
          <p:cNvSpPr/>
          <p:nvPr/>
        </p:nvSpPr>
        <p:spPr>
          <a:xfrm>
            <a:off x="6484603" y="7702856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319" name="G"/>
          <p:cNvSpPr/>
          <p:nvPr/>
        </p:nvSpPr>
        <p:spPr>
          <a:xfrm>
            <a:off x="7857442" y="5438036"/>
            <a:ext cx="920793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320" name="H"/>
          <p:cNvSpPr/>
          <p:nvPr/>
        </p:nvSpPr>
        <p:spPr>
          <a:xfrm>
            <a:off x="9681161" y="3224992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321" name="I"/>
          <p:cNvSpPr/>
          <p:nvPr/>
        </p:nvSpPr>
        <p:spPr>
          <a:xfrm>
            <a:off x="9410598" y="7789393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322" name="Line"/>
          <p:cNvSpPr/>
          <p:nvPr/>
        </p:nvSpPr>
        <p:spPr>
          <a:xfrm flipV="1">
            <a:off x="1381060" y="4164701"/>
            <a:ext cx="1243043" cy="146376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23" name="Line"/>
          <p:cNvSpPr/>
          <p:nvPr/>
        </p:nvSpPr>
        <p:spPr>
          <a:xfrm>
            <a:off x="1584773" y="6020886"/>
            <a:ext cx="25735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24" name="Line"/>
          <p:cNvSpPr/>
          <p:nvPr/>
        </p:nvSpPr>
        <p:spPr>
          <a:xfrm>
            <a:off x="5101712" y="6447627"/>
            <a:ext cx="1451985" cy="139277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25" name="Line"/>
          <p:cNvSpPr/>
          <p:nvPr/>
        </p:nvSpPr>
        <p:spPr>
          <a:xfrm flipV="1">
            <a:off x="5028479" y="4004681"/>
            <a:ext cx="1352861" cy="168955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26" name="Line"/>
          <p:cNvSpPr/>
          <p:nvPr/>
        </p:nvSpPr>
        <p:spPr>
          <a:xfrm>
            <a:off x="3463519" y="3745965"/>
            <a:ext cx="2667888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27" name="Line"/>
          <p:cNvSpPr/>
          <p:nvPr/>
        </p:nvSpPr>
        <p:spPr>
          <a:xfrm>
            <a:off x="7459174" y="8249790"/>
            <a:ext cx="1881043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28" name="Line"/>
          <p:cNvSpPr/>
          <p:nvPr/>
        </p:nvSpPr>
        <p:spPr>
          <a:xfrm flipV="1">
            <a:off x="7225536" y="6353818"/>
            <a:ext cx="872224" cy="140005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29" name="Line"/>
          <p:cNvSpPr/>
          <p:nvPr/>
        </p:nvSpPr>
        <p:spPr>
          <a:xfrm>
            <a:off x="6999113" y="4000989"/>
            <a:ext cx="1049406" cy="1491898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30" name="Line"/>
          <p:cNvSpPr/>
          <p:nvPr/>
        </p:nvSpPr>
        <p:spPr>
          <a:xfrm>
            <a:off x="7175292" y="3685389"/>
            <a:ext cx="244880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31" name="Line"/>
          <p:cNvSpPr/>
          <p:nvPr/>
        </p:nvSpPr>
        <p:spPr>
          <a:xfrm>
            <a:off x="3295163" y="8176342"/>
            <a:ext cx="3122740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32" name="J"/>
          <p:cNvSpPr/>
          <p:nvPr/>
        </p:nvSpPr>
        <p:spPr>
          <a:xfrm>
            <a:off x="11488318" y="5438036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333" name="Line"/>
          <p:cNvSpPr/>
          <p:nvPr/>
        </p:nvSpPr>
        <p:spPr>
          <a:xfrm>
            <a:off x="8612952" y="6351150"/>
            <a:ext cx="970069" cy="148754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34" name="Line"/>
          <p:cNvSpPr/>
          <p:nvPr/>
        </p:nvSpPr>
        <p:spPr>
          <a:xfrm>
            <a:off x="8864124" y="5890649"/>
            <a:ext cx="25735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35" name="K"/>
          <p:cNvSpPr/>
          <p:nvPr/>
        </p:nvSpPr>
        <p:spPr>
          <a:xfrm>
            <a:off x="11488318" y="7789393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336" name="Line"/>
          <p:cNvSpPr/>
          <p:nvPr/>
        </p:nvSpPr>
        <p:spPr>
          <a:xfrm>
            <a:off x="10453637" y="4068362"/>
            <a:ext cx="1163937" cy="14322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37" name="Another canonical example where an ordering on the nodes of the graph matters is for program build dependencies. A program cannot be built unless its dependencies are first built."/>
          <p:cNvSpPr txBox="1"/>
          <p:nvPr/>
        </p:nvSpPr>
        <p:spPr>
          <a:xfrm>
            <a:off x="152444" y="237904"/>
            <a:ext cx="12699912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Another canonical example where an ordering on the nodes of the graph matters is for program build dependencies. A program cannot be built unless its dependencies are first built.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A"/>
          <p:cNvSpPr/>
          <p:nvPr/>
        </p:nvSpPr>
        <p:spPr>
          <a:xfrm>
            <a:off x="595688" y="5585570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40" name="B"/>
          <p:cNvSpPr/>
          <p:nvPr/>
        </p:nvSpPr>
        <p:spPr>
          <a:xfrm>
            <a:off x="2476697" y="3313780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41" name="C"/>
          <p:cNvSpPr/>
          <p:nvPr/>
        </p:nvSpPr>
        <p:spPr>
          <a:xfrm>
            <a:off x="2307669" y="7702856"/>
            <a:ext cx="920793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42" name="D"/>
          <p:cNvSpPr/>
          <p:nvPr/>
        </p:nvSpPr>
        <p:spPr>
          <a:xfrm>
            <a:off x="4226565" y="5612885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43" name="E"/>
          <p:cNvSpPr/>
          <p:nvPr/>
        </p:nvSpPr>
        <p:spPr>
          <a:xfrm>
            <a:off x="6197436" y="3149854"/>
            <a:ext cx="920794" cy="92079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344" name="F"/>
          <p:cNvSpPr/>
          <p:nvPr/>
        </p:nvSpPr>
        <p:spPr>
          <a:xfrm>
            <a:off x="6484603" y="7702856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345" name="G"/>
          <p:cNvSpPr/>
          <p:nvPr/>
        </p:nvSpPr>
        <p:spPr>
          <a:xfrm>
            <a:off x="7857442" y="5438036"/>
            <a:ext cx="920793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346" name="H"/>
          <p:cNvSpPr/>
          <p:nvPr/>
        </p:nvSpPr>
        <p:spPr>
          <a:xfrm>
            <a:off x="9681161" y="3224992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347" name="I"/>
          <p:cNvSpPr/>
          <p:nvPr/>
        </p:nvSpPr>
        <p:spPr>
          <a:xfrm>
            <a:off x="9410598" y="7789393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348" name="Line"/>
          <p:cNvSpPr/>
          <p:nvPr/>
        </p:nvSpPr>
        <p:spPr>
          <a:xfrm flipV="1">
            <a:off x="1381060" y="4164701"/>
            <a:ext cx="1243043" cy="146376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49" name="Line"/>
          <p:cNvSpPr/>
          <p:nvPr/>
        </p:nvSpPr>
        <p:spPr>
          <a:xfrm>
            <a:off x="1584773" y="6020886"/>
            <a:ext cx="25735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0" name="Line"/>
          <p:cNvSpPr/>
          <p:nvPr/>
        </p:nvSpPr>
        <p:spPr>
          <a:xfrm>
            <a:off x="5101712" y="6447627"/>
            <a:ext cx="1451985" cy="139277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1" name="Line"/>
          <p:cNvSpPr/>
          <p:nvPr/>
        </p:nvSpPr>
        <p:spPr>
          <a:xfrm flipV="1">
            <a:off x="5028479" y="4004681"/>
            <a:ext cx="1352861" cy="168955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2" name="Line"/>
          <p:cNvSpPr/>
          <p:nvPr/>
        </p:nvSpPr>
        <p:spPr>
          <a:xfrm>
            <a:off x="3463519" y="3745965"/>
            <a:ext cx="2667888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3" name="Line"/>
          <p:cNvSpPr/>
          <p:nvPr/>
        </p:nvSpPr>
        <p:spPr>
          <a:xfrm>
            <a:off x="7459174" y="8249790"/>
            <a:ext cx="1881043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4" name="Line"/>
          <p:cNvSpPr/>
          <p:nvPr/>
        </p:nvSpPr>
        <p:spPr>
          <a:xfrm flipV="1">
            <a:off x="7225536" y="6353818"/>
            <a:ext cx="872224" cy="140005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5" name="Line"/>
          <p:cNvSpPr/>
          <p:nvPr/>
        </p:nvSpPr>
        <p:spPr>
          <a:xfrm>
            <a:off x="6999113" y="4000989"/>
            <a:ext cx="1049406" cy="1491898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6" name="Line"/>
          <p:cNvSpPr/>
          <p:nvPr/>
        </p:nvSpPr>
        <p:spPr>
          <a:xfrm>
            <a:off x="7175292" y="3685389"/>
            <a:ext cx="244880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7" name="Line"/>
          <p:cNvSpPr/>
          <p:nvPr/>
        </p:nvSpPr>
        <p:spPr>
          <a:xfrm>
            <a:off x="3295163" y="8176342"/>
            <a:ext cx="3122740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8" name="J"/>
          <p:cNvSpPr/>
          <p:nvPr/>
        </p:nvSpPr>
        <p:spPr>
          <a:xfrm>
            <a:off x="11488318" y="5438036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359" name="Line"/>
          <p:cNvSpPr/>
          <p:nvPr/>
        </p:nvSpPr>
        <p:spPr>
          <a:xfrm>
            <a:off x="8612952" y="6351150"/>
            <a:ext cx="970069" cy="148754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0" name="Line"/>
          <p:cNvSpPr/>
          <p:nvPr/>
        </p:nvSpPr>
        <p:spPr>
          <a:xfrm>
            <a:off x="8864124" y="5890649"/>
            <a:ext cx="25735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1" name="K"/>
          <p:cNvSpPr/>
          <p:nvPr/>
        </p:nvSpPr>
        <p:spPr>
          <a:xfrm>
            <a:off x="11488318" y="7789393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362" name="Line"/>
          <p:cNvSpPr/>
          <p:nvPr/>
        </p:nvSpPr>
        <p:spPr>
          <a:xfrm>
            <a:off x="10453637" y="4068362"/>
            <a:ext cx="1163937" cy="14322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3" name="Another canonical example where an ordering on the nodes of the graph matters is for program build dependencies. A program cannot be built unless its dependencies are first built."/>
          <p:cNvSpPr txBox="1"/>
          <p:nvPr/>
        </p:nvSpPr>
        <p:spPr>
          <a:xfrm>
            <a:off x="152444" y="237904"/>
            <a:ext cx="12699912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Another canonical example where an ordering on the nodes of the graph matters is for program build dependencies. A program cannot be built unless its dependencies are first built.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A"/>
          <p:cNvSpPr/>
          <p:nvPr/>
        </p:nvSpPr>
        <p:spPr>
          <a:xfrm>
            <a:off x="595688" y="5585570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66" name="B"/>
          <p:cNvSpPr/>
          <p:nvPr/>
        </p:nvSpPr>
        <p:spPr>
          <a:xfrm>
            <a:off x="2476697" y="3313780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67" name="C"/>
          <p:cNvSpPr/>
          <p:nvPr/>
        </p:nvSpPr>
        <p:spPr>
          <a:xfrm>
            <a:off x="2307669" y="7702856"/>
            <a:ext cx="920793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68" name="D"/>
          <p:cNvSpPr/>
          <p:nvPr/>
        </p:nvSpPr>
        <p:spPr>
          <a:xfrm>
            <a:off x="4226565" y="5612885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69" name="E"/>
          <p:cNvSpPr/>
          <p:nvPr/>
        </p:nvSpPr>
        <p:spPr>
          <a:xfrm>
            <a:off x="6197436" y="3149854"/>
            <a:ext cx="920794" cy="92079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370" name="F"/>
          <p:cNvSpPr/>
          <p:nvPr/>
        </p:nvSpPr>
        <p:spPr>
          <a:xfrm>
            <a:off x="6484603" y="7702856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371" name="G"/>
          <p:cNvSpPr/>
          <p:nvPr/>
        </p:nvSpPr>
        <p:spPr>
          <a:xfrm>
            <a:off x="7857442" y="5438036"/>
            <a:ext cx="920793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372" name="H"/>
          <p:cNvSpPr/>
          <p:nvPr/>
        </p:nvSpPr>
        <p:spPr>
          <a:xfrm>
            <a:off x="9681161" y="3224992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373" name="I"/>
          <p:cNvSpPr/>
          <p:nvPr/>
        </p:nvSpPr>
        <p:spPr>
          <a:xfrm>
            <a:off x="9410598" y="7789393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374" name="Line"/>
          <p:cNvSpPr/>
          <p:nvPr/>
        </p:nvSpPr>
        <p:spPr>
          <a:xfrm flipV="1">
            <a:off x="1381060" y="4164701"/>
            <a:ext cx="1243043" cy="146376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75" name="Line"/>
          <p:cNvSpPr/>
          <p:nvPr/>
        </p:nvSpPr>
        <p:spPr>
          <a:xfrm>
            <a:off x="1584773" y="6020886"/>
            <a:ext cx="25735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76" name="Line"/>
          <p:cNvSpPr/>
          <p:nvPr/>
        </p:nvSpPr>
        <p:spPr>
          <a:xfrm>
            <a:off x="5101712" y="6447627"/>
            <a:ext cx="1451985" cy="139277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77" name="Line"/>
          <p:cNvSpPr/>
          <p:nvPr/>
        </p:nvSpPr>
        <p:spPr>
          <a:xfrm flipV="1">
            <a:off x="5028479" y="4004681"/>
            <a:ext cx="1352861" cy="168955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78" name="Line"/>
          <p:cNvSpPr/>
          <p:nvPr/>
        </p:nvSpPr>
        <p:spPr>
          <a:xfrm>
            <a:off x="3463519" y="3745965"/>
            <a:ext cx="2667888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79" name="Line"/>
          <p:cNvSpPr/>
          <p:nvPr/>
        </p:nvSpPr>
        <p:spPr>
          <a:xfrm>
            <a:off x="7459174" y="8249790"/>
            <a:ext cx="1881043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80" name="Line"/>
          <p:cNvSpPr/>
          <p:nvPr/>
        </p:nvSpPr>
        <p:spPr>
          <a:xfrm flipV="1">
            <a:off x="7225536" y="6353818"/>
            <a:ext cx="872224" cy="140005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81" name="Line"/>
          <p:cNvSpPr/>
          <p:nvPr/>
        </p:nvSpPr>
        <p:spPr>
          <a:xfrm>
            <a:off x="6999113" y="4000989"/>
            <a:ext cx="1049406" cy="1491898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82" name="Line"/>
          <p:cNvSpPr/>
          <p:nvPr/>
        </p:nvSpPr>
        <p:spPr>
          <a:xfrm>
            <a:off x="7175292" y="3685389"/>
            <a:ext cx="244880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83" name="Line"/>
          <p:cNvSpPr/>
          <p:nvPr/>
        </p:nvSpPr>
        <p:spPr>
          <a:xfrm>
            <a:off x="3295163" y="8176342"/>
            <a:ext cx="3122740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84" name="J"/>
          <p:cNvSpPr/>
          <p:nvPr/>
        </p:nvSpPr>
        <p:spPr>
          <a:xfrm>
            <a:off x="11488318" y="5438036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385" name="Line"/>
          <p:cNvSpPr/>
          <p:nvPr/>
        </p:nvSpPr>
        <p:spPr>
          <a:xfrm>
            <a:off x="8612952" y="6351150"/>
            <a:ext cx="970069" cy="148754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86" name="Line"/>
          <p:cNvSpPr/>
          <p:nvPr/>
        </p:nvSpPr>
        <p:spPr>
          <a:xfrm>
            <a:off x="8864124" y="5890649"/>
            <a:ext cx="25735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87" name="K"/>
          <p:cNvSpPr/>
          <p:nvPr/>
        </p:nvSpPr>
        <p:spPr>
          <a:xfrm>
            <a:off x="11488318" y="7789393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388" name="Line"/>
          <p:cNvSpPr/>
          <p:nvPr/>
        </p:nvSpPr>
        <p:spPr>
          <a:xfrm>
            <a:off x="10453637" y="4068362"/>
            <a:ext cx="1163937" cy="14322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89" name="Another canonical example where an ordering on the nodes of the graph matters is for program build dependencies. A program cannot be built unless its dependencies are first built."/>
          <p:cNvSpPr txBox="1"/>
          <p:nvPr/>
        </p:nvSpPr>
        <p:spPr>
          <a:xfrm>
            <a:off x="152444" y="237904"/>
            <a:ext cx="12699912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Another canonical example where an ordering on the nodes of the graph matters is for program build dependencies. A program cannot be built unless its dependencies are first built.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A"/>
          <p:cNvSpPr/>
          <p:nvPr/>
        </p:nvSpPr>
        <p:spPr>
          <a:xfrm>
            <a:off x="595688" y="5585570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92" name="B"/>
          <p:cNvSpPr/>
          <p:nvPr/>
        </p:nvSpPr>
        <p:spPr>
          <a:xfrm>
            <a:off x="2476697" y="3313780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93" name="C"/>
          <p:cNvSpPr/>
          <p:nvPr/>
        </p:nvSpPr>
        <p:spPr>
          <a:xfrm>
            <a:off x="2307669" y="7702856"/>
            <a:ext cx="920793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94" name="D"/>
          <p:cNvSpPr/>
          <p:nvPr/>
        </p:nvSpPr>
        <p:spPr>
          <a:xfrm>
            <a:off x="4226565" y="5612885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95" name="E"/>
          <p:cNvSpPr/>
          <p:nvPr/>
        </p:nvSpPr>
        <p:spPr>
          <a:xfrm>
            <a:off x="6197436" y="3149854"/>
            <a:ext cx="920794" cy="92079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396" name="F"/>
          <p:cNvSpPr/>
          <p:nvPr/>
        </p:nvSpPr>
        <p:spPr>
          <a:xfrm>
            <a:off x="6484603" y="7702856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397" name="G"/>
          <p:cNvSpPr/>
          <p:nvPr/>
        </p:nvSpPr>
        <p:spPr>
          <a:xfrm>
            <a:off x="7857442" y="5438036"/>
            <a:ext cx="920793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398" name="H"/>
          <p:cNvSpPr/>
          <p:nvPr/>
        </p:nvSpPr>
        <p:spPr>
          <a:xfrm>
            <a:off x="9681161" y="3224992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399" name="I"/>
          <p:cNvSpPr/>
          <p:nvPr/>
        </p:nvSpPr>
        <p:spPr>
          <a:xfrm>
            <a:off x="9410598" y="7789393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400" name="Line"/>
          <p:cNvSpPr/>
          <p:nvPr/>
        </p:nvSpPr>
        <p:spPr>
          <a:xfrm flipV="1">
            <a:off x="1381060" y="4164701"/>
            <a:ext cx="1243043" cy="146376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01" name="Line"/>
          <p:cNvSpPr/>
          <p:nvPr/>
        </p:nvSpPr>
        <p:spPr>
          <a:xfrm>
            <a:off x="1584773" y="6020886"/>
            <a:ext cx="25735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02" name="Line"/>
          <p:cNvSpPr/>
          <p:nvPr/>
        </p:nvSpPr>
        <p:spPr>
          <a:xfrm>
            <a:off x="5101712" y="6447627"/>
            <a:ext cx="1451985" cy="139277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03" name="Line"/>
          <p:cNvSpPr/>
          <p:nvPr/>
        </p:nvSpPr>
        <p:spPr>
          <a:xfrm flipV="1">
            <a:off x="5028479" y="4004681"/>
            <a:ext cx="1352861" cy="168955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04" name="Line"/>
          <p:cNvSpPr/>
          <p:nvPr/>
        </p:nvSpPr>
        <p:spPr>
          <a:xfrm>
            <a:off x="3463519" y="3745965"/>
            <a:ext cx="2667888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05" name="Line"/>
          <p:cNvSpPr/>
          <p:nvPr/>
        </p:nvSpPr>
        <p:spPr>
          <a:xfrm>
            <a:off x="7459174" y="8249790"/>
            <a:ext cx="1881043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06" name="Line"/>
          <p:cNvSpPr/>
          <p:nvPr/>
        </p:nvSpPr>
        <p:spPr>
          <a:xfrm flipV="1">
            <a:off x="7225536" y="6353818"/>
            <a:ext cx="872224" cy="140005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07" name="Line"/>
          <p:cNvSpPr/>
          <p:nvPr/>
        </p:nvSpPr>
        <p:spPr>
          <a:xfrm>
            <a:off x="6999113" y="4000989"/>
            <a:ext cx="1049406" cy="1491898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08" name="Line"/>
          <p:cNvSpPr/>
          <p:nvPr/>
        </p:nvSpPr>
        <p:spPr>
          <a:xfrm>
            <a:off x="7175292" y="3685389"/>
            <a:ext cx="244880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09" name="Line"/>
          <p:cNvSpPr/>
          <p:nvPr/>
        </p:nvSpPr>
        <p:spPr>
          <a:xfrm>
            <a:off x="3295163" y="8176342"/>
            <a:ext cx="3122740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10" name="J"/>
          <p:cNvSpPr/>
          <p:nvPr/>
        </p:nvSpPr>
        <p:spPr>
          <a:xfrm>
            <a:off x="11488318" y="5438036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411" name="Line"/>
          <p:cNvSpPr/>
          <p:nvPr/>
        </p:nvSpPr>
        <p:spPr>
          <a:xfrm>
            <a:off x="8612952" y="6351150"/>
            <a:ext cx="970069" cy="148754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12" name="Line"/>
          <p:cNvSpPr/>
          <p:nvPr/>
        </p:nvSpPr>
        <p:spPr>
          <a:xfrm>
            <a:off x="8864124" y="5890649"/>
            <a:ext cx="25735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13" name="K"/>
          <p:cNvSpPr/>
          <p:nvPr/>
        </p:nvSpPr>
        <p:spPr>
          <a:xfrm>
            <a:off x="11488318" y="7789393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414" name="Line"/>
          <p:cNvSpPr/>
          <p:nvPr/>
        </p:nvSpPr>
        <p:spPr>
          <a:xfrm>
            <a:off x="10453637" y="4068362"/>
            <a:ext cx="1163937" cy="14322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15" name="Another canonical example where an ordering on the nodes of the graph matters is for program build dependencies. A program cannot be built unless its dependencies are first built."/>
          <p:cNvSpPr txBox="1"/>
          <p:nvPr/>
        </p:nvSpPr>
        <p:spPr>
          <a:xfrm>
            <a:off x="152444" y="237904"/>
            <a:ext cx="12699912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Another canonical example where an ordering on the nodes of the graph matters is for program build dependencies. A program cannot be built unless its dependencies are first built.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H"/>
          <p:cNvSpPr/>
          <p:nvPr/>
        </p:nvSpPr>
        <p:spPr>
          <a:xfrm>
            <a:off x="9681161" y="3224992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418" name="I"/>
          <p:cNvSpPr/>
          <p:nvPr/>
        </p:nvSpPr>
        <p:spPr>
          <a:xfrm>
            <a:off x="9410598" y="7789393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419" name="Line"/>
          <p:cNvSpPr/>
          <p:nvPr/>
        </p:nvSpPr>
        <p:spPr>
          <a:xfrm flipV="1">
            <a:off x="1381060" y="4164701"/>
            <a:ext cx="1243043" cy="146376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20" name="Line"/>
          <p:cNvSpPr/>
          <p:nvPr/>
        </p:nvSpPr>
        <p:spPr>
          <a:xfrm>
            <a:off x="1584773" y="6020886"/>
            <a:ext cx="25735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21" name="Line"/>
          <p:cNvSpPr/>
          <p:nvPr/>
        </p:nvSpPr>
        <p:spPr>
          <a:xfrm>
            <a:off x="5101712" y="6447627"/>
            <a:ext cx="1451985" cy="139277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22" name="Line"/>
          <p:cNvSpPr/>
          <p:nvPr/>
        </p:nvSpPr>
        <p:spPr>
          <a:xfrm flipV="1">
            <a:off x="5028479" y="4004681"/>
            <a:ext cx="1352861" cy="168955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23" name="Line"/>
          <p:cNvSpPr/>
          <p:nvPr/>
        </p:nvSpPr>
        <p:spPr>
          <a:xfrm>
            <a:off x="3463519" y="3745965"/>
            <a:ext cx="2667888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24" name="Line"/>
          <p:cNvSpPr/>
          <p:nvPr/>
        </p:nvSpPr>
        <p:spPr>
          <a:xfrm>
            <a:off x="7459174" y="8249790"/>
            <a:ext cx="1881043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25" name="Line"/>
          <p:cNvSpPr/>
          <p:nvPr/>
        </p:nvSpPr>
        <p:spPr>
          <a:xfrm flipV="1">
            <a:off x="7225536" y="6353818"/>
            <a:ext cx="872224" cy="140005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26" name="Line"/>
          <p:cNvSpPr/>
          <p:nvPr/>
        </p:nvSpPr>
        <p:spPr>
          <a:xfrm>
            <a:off x="6999113" y="4000989"/>
            <a:ext cx="1049406" cy="1491898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27" name="Line"/>
          <p:cNvSpPr/>
          <p:nvPr/>
        </p:nvSpPr>
        <p:spPr>
          <a:xfrm>
            <a:off x="7175292" y="3685389"/>
            <a:ext cx="244880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28" name="Line"/>
          <p:cNvSpPr/>
          <p:nvPr/>
        </p:nvSpPr>
        <p:spPr>
          <a:xfrm>
            <a:off x="3295163" y="8176342"/>
            <a:ext cx="3122740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29" name="J"/>
          <p:cNvSpPr/>
          <p:nvPr/>
        </p:nvSpPr>
        <p:spPr>
          <a:xfrm>
            <a:off x="11488318" y="5438036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430" name="Line"/>
          <p:cNvSpPr/>
          <p:nvPr/>
        </p:nvSpPr>
        <p:spPr>
          <a:xfrm>
            <a:off x="8612952" y="6351150"/>
            <a:ext cx="970069" cy="148754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31" name="Line"/>
          <p:cNvSpPr/>
          <p:nvPr/>
        </p:nvSpPr>
        <p:spPr>
          <a:xfrm>
            <a:off x="8864124" y="5890649"/>
            <a:ext cx="25735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32" name="K"/>
          <p:cNvSpPr/>
          <p:nvPr/>
        </p:nvSpPr>
        <p:spPr>
          <a:xfrm>
            <a:off x="11488318" y="7789393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433" name="Line"/>
          <p:cNvSpPr/>
          <p:nvPr/>
        </p:nvSpPr>
        <p:spPr>
          <a:xfrm>
            <a:off x="10453637" y="4068362"/>
            <a:ext cx="1163937" cy="14322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34" name="A"/>
          <p:cNvSpPr/>
          <p:nvPr/>
        </p:nvSpPr>
        <p:spPr>
          <a:xfrm>
            <a:off x="595688" y="5585570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435" name="B"/>
          <p:cNvSpPr/>
          <p:nvPr/>
        </p:nvSpPr>
        <p:spPr>
          <a:xfrm>
            <a:off x="2476697" y="3313780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436" name="C"/>
          <p:cNvSpPr/>
          <p:nvPr/>
        </p:nvSpPr>
        <p:spPr>
          <a:xfrm>
            <a:off x="2307669" y="7702856"/>
            <a:ext cx="920793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437" name="D"/>
          <p:cNvSpPr/>
          <p:nvPr/>
        </p:nvSpPr>
        <p:spPr>
          <a:xfrm>
            <a:off x="4226565" y="5612885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438" name="E"/>
          <p:cNvSpPr/>
          <p:nvPr/>
        </p:nvSpPr>
        <p:spPr>
          <a:xfrm>
            <a:off x="6197436" y="3149854"/>
            <a:ext cx="920794" cy="92079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439" name="F"/>
          <p:cNvSpPr/>
          <p:nvPr/>
        </p:nvSpPr>
        <p:spPr>
          <a:xfrm>
            <a:off x="6484603" y="7702856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440" name="G"/>
          <p:cNvSpPr/>
          <p:nvPr/>
        </p:nvSpPr>
        <p:spPr>
          <a:xfrm>
            <a:off x="7857442" y="5438036"/>
            <a:ext cx="920793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441" name="Another canonical example where an ordering on the nodes of the graph matters is for program build dependencies. A program cannot be built unless its dependencies are first built."/>
          <p:cNvSpPr txBox="1"/>
          <p:nvPr/>
        </p:nvSpPr>
        <p:spPr>
          <a:xfrm>
            <a:off x="152444" y="237904"/>
            <a:ext cx="12699912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Another canonical example where an ordering on the nodes of the graph matters is for program build dependencies. A program cannot be built unless its dependencies are first built.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H"/>
          <p:cNvSpPr/>
          <p:nvPr/>
        </p:nvSpPr>
        <p:spPr>
          <a:xfrm>
            <a:off x="9681161" y="3224992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444" name="I"/>
          <p:cNvSpPr/>
          <p:nvPr/>
        </p:nvSpPr>
        <p:spPr>
          <a:xfrm>
            <a:off x="9410598" y="7789393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445" name="Line"/>
          <p:cNvSpPr/>
          <p:nvPr/>
        </p:nvSpPr>
        <p:spPr>
          <a:xfrm flipV="1">
            <a:off x="1381060" y="4164701"/>
            <a:ext cx="1243043" cy="146376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46" name="Line"/>
          <p:cNvSpPr/>
          <p:nvPr/>
        </p:nvSpPr>
        <p:spPr>
          <a:xfrm>
            <a:off x="1584773" y="6020886"/>
            <a:ext cx="25735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47" name="Line"/>
          <p:cNvSpPr/>
          <p:nvPr/>
        </p:nvSpPr>
        <p:spPr>
          <a:xfrm>
            <a:off x="5101712" y="6447627"/>
            <a:ext cx="1451985" cy="139277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48" name="Line"/>
          <p:cNvSpPr/>
          <p:nvPr/>
        </p:nvSpPr>
        <p:spPr>
          <a:xfrm flipV="1">
            <a:off x="5028479" y="4004681"/>
            <a:ext cx="1352861" cy="168955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49" name="Line"/>
          <p:cNvSpPr/>
          <p:nvPr/>
        </p:nvSpPr>
        <p:spPr>
          <a:xfrm>
            <a:off x="3463519" y="3745965"/>
            <a:ext cx="2667888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50" name="Line"/>
          <p:cNvSpPr/>
          <p:nvPr/>
        </p:nvSpPr>
        <p:spPr>
          <a:xfrm>
            <a:off x="7459174" y="8249790"/>
            <a:ext cx="1881043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51" name="Line"/>
          <p:cNvSpPr/>
          <p:nvPr/>
        </p:nvSpPr>
        <p:spPr>
          <a:xfrm flipV="1">
            <a:off x="7225536" y="6353818"/>
            <a:ext cx="872224" cy="140005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52" name="Line"/>
          <p:cNvSpPr/>
          <p:nvPr/>
        </p:nvSpPr>
        <p:spPr>
          <a:xfrm>
            <a:off x="6999113" y="4000989"/>
            <a:ext cx="1049406" cy="1491898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53" name="Line"/>
          <p:cNvSpPr/>
          <p:nvPr/>
        </p:nvSpPr>
        <p:spPr>
          <a:xfrm>
            <a:off x="7175292" y="3685389"/>
            <a:ext cx="244880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54" name="Line"/>
          <p:cNvSpPr/>
          <p:nvPr/>
        </p:nvSpPr>
        <p:spPr>
          <a:xfrm>
            <a:off x="3295163" y="8176342"/>
            <a:ext cx="3122740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55" name="J"/>
          <p:cNvSpPr/>
          <p:nvPr/>
        </p:nvSpPr>
        <p:spPr>
          <a:xfrm>
            <a:off x="11488318" y="5438036"/>
            <a:ext cx="920794" cy="92079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456" name="Line"/>
          <p:cNvSpPr/>
          <p:nvPr/>
        </p:nvSpPr>
        <p:spPr>
          <a:xfrm>
            <a:off x="8612952" y="6351150"/>
            <a:ext cx="970069" cy="148754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57" name="Line"/>
          <p:cNvSpPr/>
          <p:nvPr/>
        </p:nvSpPr>
        <p:spPr>
          <a:xfrm>
            <a:off x="8864124" y="5890649"/>
            <a:ext cx="25735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58" name="K"/>
          <p:cNvSpPr/>
          <p:nvPr/>
        </p:nvSpPr>
        <p:spPr>
          <a:xfrm>
            <a:off x="11488318" y="7789393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459" name="Line"/>
          <p:cNvSpPr/>
          <p:nvPr/>
        </p:nvSpPr>
        <p:spPr>
          <a:xfrm>
            <a:off x="10453637" y="4068362"/>
            <a:ext cx="1163937" cy="14322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60" name="A"/>
          <p:cNvSpPr/>
          <p:nvPr/>
        </p:nvSpPr>
        <p:spPr>
          <a:xfrm>
            <a:off x="595688" y="5585570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461" name="B"/>
          <p:cNvSpPr/>
          <p:nvPr/>
        </p:nvSpPr>
        <p:spPr>
          <a:xfrm>
            <a:off x="2476697" y="3313780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462" name="C"/>
          <p:cNvSpPr/>
          <p:nvPr/>
        </p:nvSpPr>
        <p:spPr>
          <a:xfrm>
            <a:off x="2307669" y="7702856"/>
            <a:ext cx="920793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463" name="D"/>
          <p:cNvSpPr/>
          <p:nvPr/>
        </p:nvSpPr>
        <p:spPr>
          <a:xfrm>
            <a:off x="4226565" y="5612885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464" name="E"/>
          <p:cNvSpPr/>
          <p:nvPr/>
        </p:nvSpPr>
        <p:spPr>
          <a:xfrm>
            <a:off x="6197436" y="3149854"/>
            <a:ext cx="920794" cy="92079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465" name="F"/>
          <p:cNvSpPr/>
          <p:nvPr/>
        </p:nvSpPr>
        <p:spPr>
          <a:xfrm>
            <a:off x="6484603" y="7702856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466" name="G"/>
          <p:cNvSpPr/>
          <p:nvPr/>
        </p:nvSpPr>
        <p:spPr>
          <a:xfrm>
            <a:off x="7857442" y="5438036"/>
            <a:ext cx="920793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467" name="Another canonical example where an ordering on the nodes of the graph matters is for program build dependencies. A program cannot be built unless its dependencies are first built."/>
          <p:cNvSpPr txBox="1"/>
          <p:nvPr/>
        </p:nvSpPr>
        <p:spPr>
          <a:xfrm>
            <a:off x="152444" y="237904"/>
            <a:ext cx="12699912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Another canonical example where an ordering on the nodes of the graph matters is for program build dependencies. A program cannot be built unless its dependencies are first built.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H"/>
          <p:cNvSpPr/>
          <p:nvPr/>
        </p:nvSpPr>
        <p:spPr>
          <a:xfrm>
            <a:off x="9681161" y="3224992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470" name="I"/>
          <p:cNvSpPr/>
          <p:nvPr/>
        </p:nvSpPr>
        <p:spPr>
          <a:xfrm>
            <a:off x="9410598" y="7789393"/>
            <a:ext cx="920794" cy="920794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471" name="Line"/>
          <p:cNvSpPr/>
          <p:nvPr/>
        </p:nvSpPr>
        <p:spPr>
          <a:xfrm flipV="1">
            <a:off x="1381060" y="4164701"/>
            <a:ext cx="1243043" cy="146376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72" name="Line"/>
          <p:cNvSpPr/>
          <p:nvPr/>
        </p:nvSpPr>
        <p:spPr>
          <a:xfrm>
            <a:off x="1584773" y="6020886"/>
            <a:ext cx="25735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73" name="Line"/>
          <p:cNvSpPr/>
          <p:nvPr/>
        </p:nvSpPr>
        <p:spPr>
          <a:xfrm>
            <a:off x="5101712" y="6447627"/>
            <a:ext cx="1451985" cy="139277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74" name="Line"/>
          <p:cNvSpPr/>
          <p:nvPr/>
        </p:nvSpPr>
        <p:spPr>
          <a:xfrm flipV="1">
            <a:off x="5028479" y="4004681"/>
            <a:ext cx="1352861" cy="168955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75" name="Line"/>
          <p:cNvSpPr/>
          <p:nvPr/>
        </p:nvSpPr>
        <p:spPr>
          <a:xfrm>
            <a:off x="3463519" y="3745965"/>
            <a:ext cx="2667888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76" name="Line"/>
          <p:cNvSpPr/>
          <p:nvPr/>
        </p:nvSpPr>
        <p:spPr>
          <a:xfrm>
            <a:off x="7459174" y="8249790"/>
            <a:ext cx="1881043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77" name="Line"/>
          <p:cNvSpPr/>
          <p:nvPr/>
        </p:nvSpPr>
        <p:spPr>
          <a:xfrm flipV="1">
            <a:off x="7225536" y="6353818"/>
            <a:ext cx="872224" cy="140005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78" name="Line"/>
          <p:cNvSpPr/>
          <p:nvPr/>
        </p:nvSpPr>
        <p:spPr>
          <a:xfrm>
            <a:off x="6999113" y="4000989"/>
            <a:ext cx="1049406" cy="1491898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79" name="Line"/>
          <p:cNvSpPr/>
          <p:nvPr/>
        </p:nvSpPr>
        <p:spPr>
          <a:xfrm>
            <a:off x="7175292" y="3685389"/>
            <a:ext cx="244880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80" name="Line"/>
          <p:cNvSpPr/>
          <p:nvPr/>
        </p:nvSpPr>
        <p:spPr>
          <a:xfrm>
            <a:off x="3295163" y="8176342"/>
            <a:ext cx="3122740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81" name="J"/>
          <p:cNvSpPr/>
          <p:nvPr/>
        </p:nvSpPr>
        <p:spPr>
          <a:xfrm>
            <a:off x="11488318" y="5438036"/>
            <a:ext cx="920794" cy="92079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482" name="Line"/>
          <p:cNvSpPr/>
          <p:nvPr/>
        </p:nvSpPr>
        <p:spPr>
          <a:xfrm>
            <a:off x="8612952" y="6351150"/>
            <a:ext cx="970069" cy="148754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83" name="Line"/>
          <p:cNvSpPr/>
          <p:nvPr/>
        </p:nvSpPr>
        <p:spPr>
          <a:xfrm>
            <a:off x="8864124" y="5890649"/>
            <a:ext cx="25735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84" name="K"/>
          <p:cNvSpPr/>
          <p:nvPr/>
        </p:nvSpPr>
        <p:spPr>
          <a:xfrm>
            <a:off x="11488318" y="7789393"/>
            <a:ext cx="920794" cy="920794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485" name="Line"/>
          <p:cNvSpPr/>
          <p:nvPr/>
        </p:nvSpPr>
        <p:spPr>
          <a:xfrm>
            <a:off x="10453637" y="4068362"/>
            <a:ext cx="1163937" cy="14322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86" name="A"/>
          <p:cNvSpPr/>
          <p:nvPr/>
        </p:nvSpPr>
        <p:spPr>
          <a:xfrm>
            <a:off x="595688" y="5585570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487" name="B"/>
          <p:cNvSpPr/>
          <p:nvPr/>
        </p:nvSpPr>
        <p:spPr>
          <a:xfrm>
            <a:off x="2476697" y="3313780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488" name="C"/>
          <p:cNvSpPr/>
          <p:nvPr/>
        </p:nvSpPr>
        <p:spPr>
          <a:xfrm>
            <a:off x="2307669" y="7702856"/>
            <a:ext cx="920793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489" name="D"/>
          <p:cNvSpPr/>
          <p:nvPr/>
        </p:nvSpPr>
        <p:spPr>
          <a:xfrm>
            <a:off x="4226565" y="5612885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490" name="E"/>
          <p:cNvSpPr/>
          <p:nvPr/>
        </p:nvSpPr>
        <p:spPr>
          <a:xfrm>
            <a:off x="6197436" y="3149854"/>
            <a:ext cx="920794" cy="92079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491" name="F"/>
          <p:cNvSpPr/>
          <p:nvPr/>
        </p:nvSpPr>
        <p:spPr>
          <a:xfrm>
            <a:off x="6484603" y="7702856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492" name="G"/>
          <p:cNvSpPr/>
          <p:nvPr/>
        </p:nvSpPr>
        <p:spPr>
          <a:xfrm>
            <a:off x="7857442" y="5438036"/>
            <a:ext cx="920793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493" name="Not a dependency"/>
          <p:cNvSpPr txBox="1"/>
          <p:nvPr/>
        </p:nvSpPr>
        <p:spPr>
          <a:xfrm>
            <a:off x="8460978" y="9156699"/>
            <a:ext cx="451842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Not a dependency</a:t>
            </a:r>
          </a:p>
        </p:txBody>
      </p:sp>
      <p:sp>
        <p:nvSpPr>
          <p:cNvPr id="494" name="Line"/>
          <p:cNvSpPr/>
          <p:nvPr/>
        </p:nvSpPr>
        <p:spPr>
          <a:xfrm flipV="1">
            <a:off x="9413591" y="8751617"/>
            <a:ext cx="318182" cy="485113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95" name="Line"/>
          <p:cNvSpPr/>
          <p:nvPr/>
        </p:nvSpPr>
        <p:spPr>
          <a:xfrm flipH="1" flipV="1">
            <a:off x="12098634" y="8809713"/>
            <a:ext cx="188730" cy="43177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96" name="Another canonical example where an ordering on the nodes of the graph matters is for program build dependencies. A program cannot be built unless its dependencies are first built."/>
          <p:cNvSpPr txBox="1"/>
          <p:nvPr/>
        </p:nvSpPr>
        <p:spPr>
          <a:xfrm>
            <a:off x="152444" y="237904"/>
            <a:ext cx="12699912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Another canonical example where an ordering on the nodes of the graph matters is for program build dependencies. A program cannot be built unless its dependencies are first built.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H"/>
          <p:cNvSpPr/>
          <p:nvPr/>
        </p:nvSpPr>
        <p:spPr>
          <a:xfrm>
            <a:off x="9918764" y="1609244"/>
            <a:ext cx="920794" cy="92079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499" name="I"/>
          <p:cNvSpPr/>
          <p:nvPr/>
        </p:nvSpPr>
        <p:spPr>
          <a:xfrm>
            <a:off x="8974572" y="1609244"/>
            <a:ext cx="920794" cy="92079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500" name="J"/>
          <p:cNvSpPr/>
          <p:nvPr/>
        </p:nvSpPr>
        <p:spPr>
          <a:xfrm>
            <a:off x="10862957" y="1609244"/>
            <a:ext cx="920793" cy="92079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501" name="K"/>
          <p:cNvSpPr/>
          <p:nvPr/>
        </p:nvSpPr>
        <p:spPr>
          <a:xfrm>
            <a:off x="7086187" y="1609244"/>
            <a:ext cx="920794" cy="92079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502" name="A"/>
          <p:cNvSpPr/>
          <p:nvPr/>
        </p:nvSpPr>
        <p:spPr>
          <a:xfrm>
            <a:off x="1428409" y="1609244"/>
            <a:ext cx="920793" cy="92079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503" name="C"/>
          <p:cNvSpPr/>
          <p:nvPr/>
        </p:nvSpPr>
        <p:spPr>
          <a:xfrm>
            <a:off x="2365225" y="1609244"/>
            <a:ext cx="920794" cy="92079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504" name="B"/>
          <p:cNvSpPr/>
          <p:nvPr/>
        </p:nvSpPr>
        <p:spPr>
          <a:xfrm>
            <a:off x="3309417" y="1609244"/>
            <a:ext cx="920794" cy="92079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505" name="D"/>
          <p:cNvSpPr/>
          <p:nvPr/>
        </p:nvSpPr>
        <p:spPr>
          <a:xfrm>
            <a:off x="4253610" y="1609244"/>
            <a:ext cx="920793" cy="92079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506" name="F"/>
          <p:cNvSpPr/>
          <p:nvPr/>
        </p:nvSpPr>
        <p:spPr>
          <a:xfrm>
            <a:off x="5197802" y="1609244"/>
            <a:ext cx="920794" cy="92079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507" name="E"/>
          <p:cNvSpPr/>
          <p:nvPr/>
        </p:nvSpPr>
        <p:spPr>
          <a:xfrm>
            <a:off x="6141994" y="1609244"/>
            <a:ext cx="920794" cy="92079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508" name="G"/>
          <p:cNvSpPr/>
          <p:nvPr/>
        </p:nvSpPr>
        <p:spPr>
          <a:xfrm>
            <a:off x="8030379" y="1609244"/>
            <a:ext cx="920794" cy="92079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538" name="Connection Line"/>
          <p:cNvSpPr/>
          <p:nvPr/>
        </p:nvSpPr>
        <p:spPr>
          <a:xfrm>
            <a:off x="2786183" y="2570177"/>
            <a:ext cx="2494892" cy="554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3" fill="norm" stroke="1" extrusionOk="0">
                <a:moveTo>
                  <a:pt x="21600" y="0"/>
                </a:moveTo>
                <a:cubicBezTo>
                  <a:pt x="14477" y="21300"/>
                  <a:pt x="7277" y="21600"/>
                  <a:pt x="0" y="901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539" name="Connection Line"/>
          <p:cNvSpPr/>
          <p:nvPr/>
        </p:nvSpPr>
        <p:spPr>
          <a:xfrm>
            <a:off x="2042165" y="1051141"/>
            <a:ext cx="2300836" cy="602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3" fill="norm" stroke="1" extrusionOk="0">
                <a:moveTo>
                  <a:pt x="21600" y="16223"/>
                </a:moveTo>
                <a:cubicBezTo>
                  <a:pt x="13777" y="-4589"/>
                  <a:pt x="6577" y="-5377"/>
                  <a:pt x="0" y="1386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540" name="Connection Line"/>
          <p:cNvSpPr/>
          <p:nvPr/>
        </p:nvSpPr>
        <p:spPr>
          <a:xfrm>
            <a:off x="2166017" y="1343761"/>
            <a:ext cx="1155746" cy="284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4" fill="norm" stroke="1" extrusionOk="0">
                <a:moveTo>
                  <a:pt x="21600" y="15198"/>
                </a:moveTo>
                <a:cubicBezTo>
                  <a:pt x="14006" y="-5396"/>
                  <a:pt x="6806" y="-5061"/>
                  <a:pt x="0" y="16204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541" name="Connection Line"/>
          <p:cNvSpPr/>
          <p:nvPr/>
        </p:nvSpPr>
        <p:spPr>
          <a:xfrm>
            <a:off x="4912577" y="1452053"/>
            <a:ext cx="566491" cy="179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68" fill="norm" stroke="1" extrusionOk="0">
                <a:moveTo>
                  <a:pt x="21600" y="12338"/>
                </a:moveTo>
                <a:cubicBezTo>
                  <a:pt x="13958" y="-5332"/>
                  <a:pt x="6758" y="-4022"/>
                  <a:pt x="0" y="16268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542" name="Connection Line"/>
          <p:cNvSpPr/>
          <p:nvPr/>
        </p:nvSpPr>
        <p:spPr>
          <a:xfrm>
            <a:off x="4726724" y="1258411"/>
            <a:ext cx="1562510" cy="325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21600" y="16104"/>
                </a:moveTo>
                <a:cubicBezTo>
                  <a:pt x="14302" y="-5400"/>
                  <a:pt x="7102" y="-5368"/>
                  <a:pt x="0" y="1620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543" name="Connection Line"/>
          <p:cNvSpPr/>
          <p:nvPr/>
        </p:nvSpPr>
        <p:spPr>
          <a:xfrm>
            <a:off x="3944244" y="2533481"/>
            <a:ext cx="2350084" cy="565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9" fill="norm" stroke="1" extrusionOk="0">
                <a:moveTo>
                  <a:pt x="21600" y="0"/>
                </a:moveTo>
                <a:cubicBezTo>
                  <a:pt x="14547" y="21100"/>
                  <a:pt x="7347" y="21600"/>
                  <a:pt x="0" y="150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544" name="Connection Line"/>
          <p:cNvSpPr/>
          <p:nvPr/>
        </p:nvSpPr>
        <p:spPr>
          <a:xfrm>
            <a:off x="6861729" y="856096"/>
            <a:ext cx="3212522" cy="750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21600" y="16200"/>
                </a:moveTo>
                <a:cubicBezTo>
                  <a:pt x="14243" y="-5387"/>
                  <a:pt x="7043" y="-5400"/>
                  <a:pt x="0" y="1616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545" name="Connection Line"/>
          <p:cNvSpPr/>
          <p:nvPr/>
        </p:nvSpPr>
        <p:spPr>
          <a:xfrm>
            <a:off x="8551026" y="2541305"/>
            <a:ext cx="2537651" cy="480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5" fill="norm" stroke="1" extrusionOk="0">
                <a:moveTo>
                  <a:pt x="21600" y="0"/>
                </a:moveTo>
                <a:cubicBezTo>
                  <a:pt x="16500" y="21233"/>
                  <a:pt x="9300" y="21600"/>
                  <a:pt x="0" y="1101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546" name="Connection Line"/>
          <p:cNvSpPr/>
          <p:nvPr/>
        </p:nvSpPr>
        <p:spPr>
          <a:xfrm>
            <a:off x="5804374" y="2489177"/>
            <a:ext cx="3261568" cy="6849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7" fill="norm" stroke="1" extrusionOk="0">
                <a:moveTo>
                  <a:pt x="21600" y="0"/>
                </a:moveTo>
                <a:cubicBezTo>
                  <a:pt x="14220" y="21159"/>
                  <a:pt x="7020" y="21600"/>
                  <a:pt x="0" y="1324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547" name="Connection Line"/>
          <p:cNvSpPr/>
          <p:nvPr/>
        </p:nvSpPr>
        <p:spPr>
          <a:xfrm>
            <a:off x="5815452" y="1069857"/>
            <a:ext cx="2276781" cy="5957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fill="norm" stroke="1" extrusionOk="0">
                <a:moveTo>
                  <a:pt x="21600" y="16218"/>
                </a:moveTo>
                <a:cubicBezTo>
                  <a:pt x="13673" y="-4690"/>
                  <a:pt x="6473" y="-5382"/>
                  <a:pt x="0" y="14141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548" name="Connection Line"/>
          <p:cNvSpPr/>
          <p:nvPr/>
        </p:nvSpPr>
        <p:spPr>
          <a:xfrm>
            <a:off x="8680729" y="1429905"/>
            <a:ext cx="566490" cy="179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68" fill="norm" stroke="1" extrusionOk="0">
                <a:moveTo>
                  <a:pt x="21600" y="12338"/>
                </a:moveTo>
                <a:cubicBezTo>
                  <a:pt x="13958" y="-5332"/>
                  <a:pt x="6758" y="-4022"/>
                  <a:pt x="0" y="16268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549" name="Connection Line"/>
          <p:cNvSpPr/>
          <p:nvPr/>
        </p:nvSpPr>
        <p:spPr>
          <a:xfrm>
            <a:off x="10551590" y="2484371"/>
            <a:ext cx="430432" cy="1286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69" fill="norm" stroke="1" extrusionOk="0">
                <a:moveTo>
                  <a:pt x="21600" y="0"/>
                </a:moveTo>
                <a:cubicBezTo>
                  <a:pt x="14347" y="20276"/>
                  <a:pt x="7147" y="21600"/>
                  <a:pt x="0" y="3973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550" name="Connection Line"/>
          <p:cNvSpPr/>
          <p:nvPr/>
        </p:nvSpPr>
        <p:spPr>
          <a:xfrm>
            <a:off x="6845477" y="2485685"/>
            <a:ext cx="1364551" cy="382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21600" y="140"/>
                </a:moveTo>
                <a:cubicBezTo>
                  <a:pt x="14172" y="21600"/>
                  <a:pt x="6972" y="21553"/>
                  <a:pt x="0" y="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522" name="Line"/>
          <p:cNvSpPr/>
          <p:nvPr/>
        </p:nvSpPr>
        <p:spPr>
          <a:xfrm>
            <a:off x="3323510" y="1602213"/>
            <a:ext cx="84106" cy="925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23" name="Line"/>
          <p:cNvSpPr/>
          <p:nvPr/>
        </p:nvSpPr>
        <p:spPr>
          <a:xfrm>
            <a:off x="4314110" y="1623380"/>
            <a:ext cx="84106" cy="925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24" name="Line"/>
          <p:cNvSpPr/>
          <p:nvPr/>
        </p:nvSpPr>
        <p:spPr>
          <a:xfrm>
            <a:off x="5427477" y="1534480"/>
            <a:ext cx="84105" cy="925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25" name="Line"/>
          <p:cNvSpPr/>
          <p:nvPr/>
        </p:nvSpPr>
        <p:spPr>
          <a:xfrm>
            <a:off x="6274143" y="1559880"/>
            <a:ext cx="84106" cy="925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26" name="Line"/>
          <p:cNvSpPr/>
          <p:nvPr/>
        </p:nvSpPr>
        <p:spPr>
          <a:xfrm>
            <a:off x="8069077" y="1640313"/>
            <a:ext cx="84105" cy="925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27" name="Line"/>
          <p:cNvSpPr/>
          <p:nvPr/>
        </p:nvSpPr>
        <p:spPr>
          <a:xfrm>
            <a:off x="9203610" y="1530246"/>
            <a:ext cx="84105" cy="9255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28" name="Line"/>
          <p:cNvSpPr/>
          <p:nvPr/>
        </p:nvSpPr>
        <p:spPr>
          <a:xfrm>
            <a:off x="10041810" y="1572580"/>
            <a:ext cx="84105" cy="925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29" name="Line"/>
          <p:cNvSpPr/>
          <p:nvPr/>
        </p:nvSpPr>
        <p:spPr>
          <a:xfrm flipV="1">
            <a:off x="5258113" y="2487377"/>
            <a:ext cx="94391" cy="1027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30" name="Line"/>
          <p:cNvSpPr/>
          <p:nvPr/>
        </p:nvSpPr>
        <p:spPr>
          <a:xfrm flipV="1">
            <a:off x="6265646" y="2466210"/>
            <a:ext cx="94391" cy="1027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31" name="Line"/>
          <p:cNvSpPr/>
          <p:nvPr/>
        </p:nvSpPr>
        <p:spPr>
          <a:xfrm flipV="1">
            <a:off x="8149480" y="2453510"/>
            <a:ext cx="94391" cy="1027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32" name="Line"/>
          <p:cNvSpPr/>
          <p:nvPr/>
        </p:nvSpPr>
        <p:spPr>
          <a:xfrm flipV="1">
            <a:off x="9021247" y="2419350"/>
            <a:ext cx="119527" cy="11397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33" name="Line"/>
          <p:cNvSpPr/>
          <p:nvPr/>
        </p:nvSpPr>
        <p:spPr>
          <a:xfrm flipV="1">
            <a:off x="10922014" y="2427817"/>
            <a:ext cx="119527" cy="11397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34" name="Line"/>
          <p:cNvSpPr/>
          <p:nvPr/>
        </p:nvSpPr>
        <p:spPr>
          <a:xfrm flipV="1">
            <a:off x="11037323" y="2487083"/>
            <a:ext cx="84652" cy="11041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35" name="A topological ordering is an ordering of the nodes in a directed graph where for each directed edge from node A to node B, node A appears before node B in the ordering."/>
          <p:cNvSpPr txBox="1"/>
          <p:nvPr/>
        </p:nvSpPr>
        <p:spPr>
          <a:xfrm>
            <a:off x="145847" y="3784599"/>
            <a:ext cx="12500894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 </a:t>
            </a:r>
            <a:r>
              <a: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topological ordering</a:t>
            </a:r>
            <a:r>
              <a:t> is an ordering of the nodes in a directed graph where for each directed edge from node A to node B, node A appears before node B in the ordering.</a:t>
            </a:r>
          </a:p>
        </p:txBody>
      </p:sp>
      <p:sp>
        <p:nvSpPr>
          <p:cNvPr id="536" name="NOTE: Topological orderings are NOT unique."/>
          <p:cNvSpPr txBox="1"/>
          <p:nvPr/>
        </p:nvSpPr>
        <p:spPr>
          <a:xfrm>
            <a:off x="527211" y="8020732"/>
            <a:ext cx="1195037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b="1"/>
              <a:t>NOTE:</a:t>
            </a:r>
            <a:r>
              <a:t> Topological orderings are NOT unique.</a:t>
            </a:r>
          </a:p>
        </p:txBody>
      </p:sp>
      <p:sp>
        <p:nvSpPr>
          <p:cNvPr id="537" name="The topological sort algorithm can find a topological ordering in O(V+E) time!"/>
          <p:cNvSpPr txBox="1"/>
          <p:nvPr/>
        </p:nvSpPr>
        <p:spPr>
          <a:xfrm>
            <a:off x="558734" y="6423366"/>
            <a:ext cx="1167512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</a:t>
            </a:r>
            <a:r>
              <a: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topological sort</a:t>
            </a:r>
            <a:r>
              <a:t> algorithm can find a topological ordering in </a:t>
            </a:r>
            <a:r>
              <a:rPr b="1"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O(V+E)</a:t>
            </a:r>
            <a:r>
              <a:t> time!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any real world situations can be modelled as a graph with directed edges where some events must occur before others."/>
          <p:cNvSpPr txBox="1"/>
          <p:nvPr/>
        </p:nvSpPr>
        <p:spPr>
          <a:xfrm>
            <a:off x="418538" y="1015813"/>
            <a:ext cx="12167724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Many real world situations can be modelled as a graph with directed edges where some events must occur before others.</a:t>
            </a:r>
          </a:p>
        </p:txBody>
      </p:sp>
      <p:sp>
        <p:nvSpPr>
          <p:cNvPr id="123" name="School class prerequisites…"/>
          <p:cNvSpPr txBox="1"/>
          <p:nvPr/>
        </p:nvSpPr>
        <p:spPr>
          <a:xfrm>
            <a:off x="2518719" y="3346450"/>
            <a:ext cx="7967362" cy="478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21105" indent="-421105" algn="l">
              <a:buSzPct val="75000"/>
              <a:buChar char="•"/>
            </a:pPr>
            <a:r>
              <a:t>School class prerequisites</a:t>
            </a:r>
          </a:p>
          <a:p>
            <a:pPr algn="l"/>
          </a:p>
          <a:p>
            <a:pPr marL="421105" indent="-421105" algn="l">
              <a:buSzPct val="75000"/>
              <a:buChar char="•"/>
            </a:pPr>
            <a:r>
              <a:t>Program dependencies</a:t>
            </a:r>
          </a:p>
          <a:p>
            <a:pPr marL="421105" indent="-421105" algn="l">
              <a:buSzPct val="75000"/>
              <a:buChar char="•"/>
            </a:pPr>
          </a:p>
          <a:p>
            <a:pPr marL="421105" indent="-421105" algn="l">
              <a:buSzPct val="75000"/>
              <a:buChar char="•"/>
            </a:pPr>
            <a:r>
              <a:t>Event scheduling</a:t>
            </a:r>
          </a:p>
          <a:p>
            <a:pPr marL="421105" indent="-421105" algn="l">
              <a:buSzPct val="75000"/>
              <a:buChar char="•"/>
            </a:pPr>
          </a:p>
          <a:p>
            <a:pPr marL="421105" indent="-421105" algn="l">
              <a:buSzPct val="75000"/>
              <a:buChar char="•"/>
            </a:pPr>
            <a:r>
              <a:t>Assembly instructions</a:t>
            </a:r>
          </a:p>
          <a:p>
            <a:pPr marL="421105" indent="-421105" algn="l">
              <a:buSzPct val="75000"/>
              <a:buChar char="•"/>
            </a:pPr>
          </a:p>
          <a:p>
            <a:pPr marL="421105" indent="-421105" algn="l">
              <a:buSzPct val="75000"/>
              <a:buChar char="•"/>
            </a:pPr>
            <a:r>
              <a:t>Etc…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Directed Acyclic Graphs(DAG)"/>
          <p:cNvSpPr txBox="1"/>
          <p:nvPr>
            <p:ph type="title"/>
          </p:nvPr>
        </p:nvSpPr>
        <p:spPr>
          <a:xfrm>
            <a:off x="76589" y="96955"/>
            <a:ext cx="12851622" cy="1127013"/>
          </a:xfrm>
          <a:prstGeom prst="rect">
            <a:avLst/>
          </a:prstGeom>
        </p:spPr>
        <p:txBody>
          <a:bodyPr/>
          <a:lstStyle>
            <a:lvl1pPr defTabSz="432308">
              <a:defRPr b="1" sz="5920"/>
            </a:lvl1pPr>
          </a:lstStyle>
          <a:p>
            <a:pPr/>
            <a:r>
              <a:t>Directed Acyclic Graphs(DAG)</a:t>
            </a:r>
          </a:p>
        </p:txBody>
      </p:sp>
      <p:sp>
        <p:nvSpPr>
          <p:cNvPr id="553" name="Not every graph can have a topological ordering. A graph which contains a cycle cannot have a valid ordering:"/>
          <p:cNvSpPr txBox="1"/>
          <p:nvPr/>
        </p:nvSpPr>
        <p:spPr>
          <a:xfrm>
            <a:off x="802468" y="1584273"/>
            <a:ext cx="11399864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Not every graph can have a topological ordering. A graph which contains a </a:t>
            </a:r>
            <a:r>
              <a: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cycle</a:t>
            </a:r>
            <a:r>
              <a:t> cannot have a valid ordering:</a:t>
            </a:r>
          </a:p>
        </p:txBody>
      </p:sp>
      <p:sp>
        <p:nvSpPr>
          <p:cNvPr id="554" name="1"/>
          <p:cNvSpPr/>
          <p:nvPr/>
        </p:nvSpPr>
        <p:spPr>
          <a:xfrm>
            <a:off x="3200400" y="4699000"/>
            <a:ext cx="611163" cy="61116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55" name="0"/>
          <p:cNvSpPr/>
          <p:nvPr/>
        </p:nvSpPr>
        <p:spPr>
          <a:xfrm>
            <a:off x="4457700" y="7251700"/>
            <a:ext cx="611163" cy="61116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56" name="2"/>
          <p:cNvSpPr/>
          <p:nvPr/>
        </p:nvSpPr>
        <p:spPr>
          <a:xfrm>
            <a:off x="5524500" y="4064000"/>
            <a:ext cx="611163" cy="61116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57" name="5"/>
          <p:cNvSpPr/>
          <p:nvPr/>
        </p:nvSpPr>
        <p:spPr>
          <a:xfrm>
            <a:off x="7924800" y="7467600"/>
            <a:ext cx="611163" cy="61116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58" name="4"/>
          <p:cNvSpPr/>
          <p:nvPr/>
        </p:nvSpPr>
        <p:spPr>
          <a:xfrm>
            <a:off x="8534400" y="4863318"/>
            <a:ext cx="611163" cy="61116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59" name="3"/>
          <p:cNvSpPr/>
          <p:nvPr/>
        </p:nvSpPr>
        <p:spPr>
          <a:xfrm>
            <a:off x="6362700" y="5859488"/>
            <a:ext cx="611163" cy="61116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60" name="Line"/>
          <p:cNvSpPr/>
          <p:nvPr/>
        </p:nvSpPr>
        <p:spPr>
          <a:xfrm flipV="1">
            <a:off x="7016799" y="5344814"/>
            <a:ext cx="1478410" cy="64809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61" name="Line"/>
          <p:cNvSpPr/>
          <p:nvPr/>
        </p:nvSpPr>
        <p:spPr>
          <a:xfrm flipH="1">
            <a:off x="8303270" y="5539779"/>
            <a:ext cx="427832" cy="189349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62" name="Line"/>
          <p:cNvSpPr/>
          <p:nvPr/>
        </p:nvSpPr>
        <p:spPr>
          <a:xfrm flipH="1" flipV="1">
            <a:off x="6809273" y="6451888"/>
            <a:ext cx="1113543" cy="111354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63" name="Line"/>
          <p:cNvSpPr/>
          <p:nvPr/>
        </p:nvSpPr>
        <p:spPr>
          <a:xfrm>
            <a:off x="5175845" y="7632501"/>
            <a:ext cx="2700536" cy="13389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64" name="Line"/>
          <p:cNvSpPr/>
          <p:nvPr/>
        </p:nvSpPr>
        <p:spPr>
          <a:xfrm flipH="1" flipV="1">
            <a:off x="3625849" y="5329237"/>
            <a:ext cx="977951" cy="188287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65" name="Line"/>
          <p:cNvSpPr/>
          <p:nvPr/>
        </p:nvSpPr>
        <p:spPr>
          <a:xfrm flipV="1">
            <a:off x="3880445" y="4528542"/>
            <a:ext cx="1618358" cy="398860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66" name="Line"/>
          <p:cNvSpPr/>
          <p:nvPr/>
        </p:nvSpPr>
        <p:spPr>
          <a:xfrm flipV="1">
            <a:off x="5010745" y="6392217"/>
            <a:ext cx="1333004" cy="92278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67" name="Line"/>
          <p:cNvSpPr/>
          <p:nvPr/>
        </p:nvSpPr>
        <p:spPr>
          <a:xfrm>
            <a:off x="6045447" y="4683670"/>
            <a:ext cx="457697" cy="114106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68" name="Line"/>
          <p:cNvSpPr/>
          <p:nvPr/>
        </p:nvSpPr>
        <p:spPr>
          <a:xfrm>
            <a:off x="6172447" y="4467770"/>
            <a:ext cx="2325540" cy="52779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Directed Acyclic Graphs(DAG)"/>
          <p:cNvSpPr txBox="1"/>
          <p:nvPr>
            <p:ph type="title"/>
          </p:nvPr>
        </p:nvSpPr>
        <p:spPr>
          <a:xfrm>
            <a:off x="76589" y="96955"/>
            <a:ext cx="12851622" cy="1127013"/>
          </a:xfrm>
          <a:prstGeom prst="rect">
            <a:avLst/>
          </a:prstGeom>
        </p:spPr>
        <p:txBody>
          <a:bodyPr/>
          <a:lstStyle>
            <a:lvl1pPr defTabSz="432308">
              <a:defRPr b="1" sz="5920"/>
            </a:lvl1pPr>
          </a:lstStyle>
          <a:p>
            <a:pPr/>
            <a:r>
              <a:t>Directed Acyclic Graphs(DAG)</a:t>
            </a:r>
          </a:p>
        </p:txBody>
      </p:sp>
      <p:sp>
        <p:nvSpPr>
          <p:cNvPr id="571" name="1"/>
          <p:cNvSpPr/>
          <p:nvPr/>
        </p:nvSpPr>
        <p:spPr>
          <a:xfrm>
            <a:off x="3200400" y="4699000"/>
            <a:ext cx="611163" cy="61116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72" name="0"/>
          <p:cNvSpPr/>
          <p:nvPr/>
        </p:nvSpPr>
        <p:spPr>
          <a:xfrm>
            <a:off x="4457700" y="7251700"/>
            <a:ext cx="611163" cy="61116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73" name="2"/>
          <p:cNvSpPr/>
          <p:nvPr/>
        </p:nvSpPr>
        <p:spPr>
          <a:xfrm>
            <a:off x="5524500" y="4064000"/>
            <a:ext cx="611163" cy="61116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74" name="5"/>
          <p:cNvSpPr/>
          <p:nvPr/>
        </p:nvSpPr>
        <p:spPr>
          <a:xfrm>
            <a:off x="7924800" y="7467600"/>
            <a:ext cx="611163" cy="61116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75" name="4"/>
          <p:cNvSpPr/>
          <p:nvPr/>
        </p:nvSpPr>
        <p:spPr>
          <a:xfrm>
            <a:off x="8534400" y="4863318"/>
            <a:ext cx="611163" cy="61116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76" name="3"/>
          <p:cNvSpPr/>
          <p:nvPr/>
        </p:nvSpPr>
        <p:spPr>
          <a:xfrm>
            <a:off x="6362700" y="5859488"/>
            <a:ext cx="611163" cy="61116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77" name="Line"/>
          <p:cNvSpPr/>
          <p:nvPr/>
        </p:nvSpPr>
        <p:spPr>
          <a:xfrm flipV="1">
            <a:off x="7016799" y="5344814"/>
            <a:ext cx="1478410" cy="648098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78" name="Line"/>
          <p:cNvSpPr/>
          <p:nvPr/>
        </p:nvSpPr>
        <p:spPr>
          <a:xfrm flipH="1">
            <a:off x="8303270" y="5539779"/>
            <a:ext cx="427832" cy="1893492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79" name="Line"/>
          <p:cNvSpPr/>
          <p:nvPr/>
        </p:nvSpPr>
        <p:spPr>
          <a:xfrm flipH="1" flipV="1">
            <a:off x="6809273" y="6451888"/>
            <a:ext cx="1113543" cy="1113542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80" name="Line"/>
          <p:cNvSpPr/>
          <p:nvPr/>
        </p:nvSpPr>
        <p:spPr>
          <a:xfrm>
            <a:off x="5175845" y="7632501"/>
            <a:ext cx="2700536" cy="13389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81" name="Line"/>
          <p:cNvSpPr/>
          <p:nvPr/>
        </p:nvSpPr>
        <p:spPr>
          <a:xfrm flipH="1" flipV="1">
            <a:off x="3625849" y="5329237"/>
            <a:ext cx="977951" cy="188287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82" name="Line"/>
          <p:cNvSpPr/>
          <p:nvPr/>
        </p:nvSpPr>
        <p:spPr>
          <a:xfrm flipV="1">
            <a:off x="3880445" y="4528542"/>
            <a:ext cx="1618358" cy="398860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83" name="Line"/>
          <p:cNvSpPr/>
          <p:nvPr/>
        </p:nvSpPr>
        <p:spPr>
          <a:xfrm>
            <a:off x="6172447" y="4467770"/>
            <a:ext cx="2325540" cy="52779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84" name="Line"/>
          <p:cNvSpPr/>
          <p:nvPr/>
        </p:nvSpPr>
        <p:spPr>
          <a:xfrm flipV="1">
            <a:off x="5010745" y="6392217"/>
            <a:ext cx="1333004" cy="92278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85" name="Line"/>
          <p:cNvSpPr/>
          <p:nvPr/>
        </p:nvSpPr>
        <p:spPr>
          <a:xfrm>
            <a:off x="6045447" y="4683670"/>
            <a:ext cx="457697" cy="114106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86" name="Not every graph can have a topological ordering. A graph which contains a cycle cannot have a valid ordering:"/>
          <p:cNvSpPr txBox="1"/>
          <p:nvPr/>
        </p:nvSpPr>
        <p:spPr>
          <a:xfrm>
            <a:off x="802468" y="1584273"/>
            <a:ext cx="11399864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Not every graph can have a topological ordering. A graph which contains a </a:t>
            </a:r>
            <a:r>
              <a: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cycle</a:t>
            </a:r>
            <a:r>
              <a:t> cannot have a valid ordering: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Directed Acyclic Graphs(DAG)"/>
          <p:cNvSpPr txBox="1"/>
          <p:nvPr>
            <p:ph type="title"/>
          </p:nvPr>
        </p:nvSpPr>
        <p:spPr>
          <a:xfrm>
            <a:off x="76589" y="96955"/>
            <a:ext cx="12851622" cy="1127013"/>
          </a:xfrm>
          <a:prstGeom prst="rect">
            <a:avLst/>
          </a:prstGeom>
        </p:spPr>
        <p:txBody>
          <a:bodyPr/>
          <a:lstStyle>
            <a:lvl1pPr defTabSz="432308">
              <a:defRPr b="1" sz="5920"/>
            </a:lvl1pPr>
          </a:lstStyle>
          <a:p>
            <a:pPr/>
            <a:r>
              <a:t>Directed Acyclic Graphs(DAG)</a:t>
            </a:r>
          </a:p>
        </p:txBody>
      </p:sp>
      <p:sp>
        <p:nvSpPr>
          <p:cNvPr id="589" name="The only type of graph which has a valid topological ordering is a Directed Acyclic Graph (DAG). These are graphs with directed edges and no cycles."/>
          <p:cNvSpPr txBox="1"/>
          <p:nvPr/>
        </p:nvSpPr>
        <p:spPr>
          <a:xfrm>
            <a:off x="-23304" y="1654123"/>
            <a:ext cx="12683704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The only type of graph which has a valid topological ordering is a </a:t>
            </a:r>
            <a:r>
              <a: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Directed Acyclic Graph (DAG)</a:t>
            </a:r>
            <a:r>
              <a:t>. These are graphs with directed edges and no cycles.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Directed Acyclic Graphs(DAG)"/>
          <p:cNvSpPr txBox="1"/>
          <p:nvPr>
            <p:ph type="title"/>
          </p:nvPr>
        </p:nvSpPr>
        <p:spPr>
          <a:xfrm>
            <a:off x="76589" y="96955"/>
            <a:ext cx="12851622" cy="1127013"/>
          </a:xfrm>
          <a:prstGeom prst="rect">
            <a:avLst/>
          </a:prstGeom>
        </p:spPr>
        <p:txBody>
          <a:bodyPr/>
          <a:lstStyle>
            <a:lvl1pPr defTabSz="432308">
              <a:defRPr b="1" sz="5920"/>
            </a:lvl1pPr>
          </a:lstStyle>
          <a:p>
            <a:pPr/>
            <a:r>
              <a:t>Directed Acyclic Graphs(DAG)</a:t>
            </a:r>
          </a:p>
        </p:txBody>
      </p:sp>
      <p:sp>
        <p:nvSpPr>
          <p:cNvPr id="592" name="Q: How do I verify that my graph does not contain a directed cycle?"/>
          <p:cNvSpPr txBox="1"/>
          <p:nvPr/>
        </p:nvSpPr>
        <p:spPr>
          <a:xfrm>
            <a:off x="-145666" y="4713261"/>
            <a:ext cx="1329613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rPr b="1"/>
              <a:t>Q:</a:t>
            </a:r>
            <a:r>
              <a:t> How do I verify that my graph does not contain a directed cycle?</a:t>
            </a:r>
          </a:p>
        </p:txBody>
      </p:sp>
      <p:sp>
        <p:nvSpPr>
          <p:cNvPr id="593" name="A: One method is to use Tarjan’s strongly connected component algorithm which can be used to find these cycles."/>
          <p:cNvSpPr txBox="1"/>
          <p:nvPr/>
        </p:nvSpPr>
        <p:spPr>
          <a:xfrm>
            <a:off x="-23304" y="6343650"/>
            <a:ext cx="12683705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rPr b="1"/>
              <a:t>A:</a:t>
            </a:r>
            <a:r>
              <a:t> One method is to use Tarjan’s strongly connected component algorithm which can be used to find these cycles.</a:t>
            </a:r>
          </a:p>
        </p:txBody>
      </p:sp>
      <p:sp>
        <p:nvSpPr>
          <p:cNvPr id="594" name="The only type of graph which has a valid topological ordering is a Directed Acyclic Graph (DAG). These are graphs with directed edges and no cycles."/>
          <p:cNvSpPr txBox="1"/>
          <p:nvPr/>
        </p:nvSpPr>
        <p:spPr>
          <a:xfrm>
            <a:off x="-23304" y="1654123"/>
            <a:ext cx="12683704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The only type of graph which has a valid topological ordering is a </a:t>
            </a:r>
            <a:r>
              <a: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Directed Acyclic Graph (DAG)</a:t>
            </a:r>
            <a:r>
              <a:t>. These are graphs with directed edges and no cycles.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A"/>
          <p:cNvSpPr/>
          <p:nvPr/>
        </p:nvSpPr>
        <p:spPr>
          <a:xfrm>
            <a:off x="3563878" y="2814610"/>
            <a:ext cx="667971" cy="66797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597" name="By definition, all rooted trees have a topological ordering since they do not contain any cycles."/>
          <p:cNvSpPr txBox="1"/>
          <p:nvPr/>
        </p:nvSpPr>
        <p:spPr>
          <a:xfrm>
            <a:off x="198964" y="1223967"/>
            <a:ext cx="12606873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By definition, all rooted trees have a topological ordering since they do not contain any cycles.</a:t>
            </a:r>
          </a:p>
        </p:txBody>
      </p:sp>
      <p:sp>
        <p:nvSpPr>
          <p:cNvPr id="598" name="Directed Acyclic Graphs(DAG)"/>
          <p:cNvSpPr txBox="1"/>
          <p:nvPr>
            <p:ph type="title"/>
          </p:nvPr>
        </p:nvSpPr>
        <p:spPr>
          <a:xfrm>
            <a:off x="76589" y="96955"/>
            <a:ext cx="12851622" cy="1127013"/>
          </a:xfrm>
          <a:prstGeom prst="rect">
            <a:avLst/>
          </a:prstGeom>
        </p:spPr>
        <p:txBody>
          <a:bodyPr/>
          <a:lstStyle>
            <a:lvl1pPr defTabSz="432308">
              <a:defRPr b="1" sz="5920"/>
            </a:lvl1pPr>
          </a:lstStyle>
          <a:p>
            <a:pPr/>
            <a:r>
              <a:t>Directed Acyclic Graphs(DAG)</a:t>
            </a:r>
          </a:p>
        </p:txBody>
      </p:sp>
      <p:sp>
        <p:nvSpPr>
          <p:cNvPr id="599" name="B"/>
          <p:cNvSpPr/>
          <p:nvPr/>
        </p:nvSpPr>
        <p:spPr>
          <a:xfrm>
            <a:off x="2200744" y="4851682"/>
            <a:ext cx="667972" cy="66797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00" name="C"/>
          <p:cNvSpPr/>
          <p:nvPr/>
        </p:nvSpPr>
        <p:spPr>
          <a:xfrm>
            <a:off x="4664545" y="4758549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01" name="D"/>
          <p:cNvSpPr/>
          <p:nvPr/>
        </p:nvSpPr>
        <p:spPr>
          <a:xfrm>
            <a:off x="6078478" y="3344616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602" name="G"/>
          <p:cNvSpPr/>
          <p:nvPr/>
        </p:nvSpPr>
        <p:spPr>
          <a:xfrm>
            <a:off x="6578011" y="5152414"/>
            <a:ext cx="667971" cy="66797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603" name="F"/>
          <p:cNvSpPr/>
          <p:nvPr/>
        </p:nvSpPr>
        <p:spPr>
          <a:xfrm>
            <a:off x="3911011" y="6871148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604" name="I"/>
          <p:cNvSpPr/>
          <p:nvPr/>
        </p:nvSpPr>
        <p:spPr>
          <a:xfrm>
            <a:off x="5792747" y="6236148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605" name="E"/>
          <p:cNvSpPr/>
          <p:nvPr/>
        </p:nvSpPr>
        <p:spPr>
          <a:xfrm>
            <a:off x="8068144" y="4428349"/>
            <a:ext cx="667972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606" name="H"/>
          <p:cNvSpPr/>
          <p:nvPr/>
        </p:nvSpPr>
        <p:spPr>
          <a:xfrm>
            <a:off x="8961675" y="6032948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607" name="Line"/>
          <p:cNvSpPr/>
          <p:nvPr/>
        </p:nvSpPr>
        <p:spPr>
          <a:xfrm flipH="1">
            <a:off x="2751865" y="3523390"/>
            <a:ext cx="887016" cy="13385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08" name="Line"/>
          <p:cNvSpPr/>
          <p:nvPr/>
        </p:nvSpPr>
        <p:spPr>
          <a:xfrm>
            <a:off x="4053747" y="3497990"/>
            <a:ext cx="803739" cy="122330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09" name="Line"/>
          <p:cNvSpPr/>
          <p:nvPr/>
        </p:nvSpPr>
        <p:spPr>
          <a:xfrm flipH="1">
            <a:off x="4415697" y="5472800"/>
            <a:ext cx="442384" cy="140659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10" name="Line"/>
          <p:cNvSpPr/>
          <p:nvPr/>
        </p:nvSpPr>
        <p:spPr>
          <a:xfrm>
            <a:off x="5239080" y="5396600"/>
            <a:ext cx="608477" cy="82490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11" name="Line"/>
          <p:cNvSpPr/>
          <p:nvPr/>
        </p:nvSpPr>
        <p:spPr>
          <a:xfrm>
            <a:off x="4214613" y="3271467"/>
            <a:ext cx="1758290" cy="29613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12" name="Line"/>
          <p:cNvSpPr/>
          <p:nvPr/>
        </p:nvSpPr>
        <p:spPr>
          <a:xfrm>
            <a:off x="6559880" y="4041933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13" name="Line"/>
          <p:cNvSpPr/>
          <p:nvPr/>
        </p:nvSpPr>
        <p:spPr>
          <a:xfrm>
            <a:off x="8610490" y="5088477"/>
            <a:ext cx="492986" cy="9361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14" name="Line"/>
          <p:cNvSpPr/>
          <p:nvPr/>
        </p:nvSpPr>
        <p:spPr>
          <a:xfrm>
            <a:off x="6813880" y="3804867"/>
            <a:ext cx="1266496" cy="79818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15" name="J"/>
          <p:cNvSpPr/>
          <p:nvPr/>
        </p:nvSpPr>
        <p:spPr>
          <a:xfrm>
            <a:off x="2624078" y="6684881"/>
            <a:ext cx="667971" cy="66797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616" name="Line"/>
          <p:cNvSpPr/>
          <p:nvPr/>
        </p:nvSpPr>
        <p:spPr>
          <a:xfrm>
            <a:off x="2605947" y="5574400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17" name="K"/>
          <p:cNvSpPr/>
          <p:nvPr/>
        </p:nvSpPr>
        <p:spPr>
          <a:xfrm>
            <a:off x="7377211" y="6032948"/>
            <a:ext cx="667972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618" name="Line"/>
          <p:cNvSpPr/>
          <p:nvPr/>
        </p:nvSpPr>
        <p:spPr>
          <a:xfrm flipH="1">
            <a:off x="7929849" y="5063077"/>
            <a:ext cx="282708" cy="9318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A"/>
          <p:cNvSpPr/>
          <p:nvPr/>
        </p:nvSpPr>
        <p:spPr>
          <a:xfrm>
            <a:off x="3563878" y="2814610"/>
            <a:ext cx="667971" cy="66797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21" name="Directed Acyclic Graphs(DAG)"/>
          <p:cNvSpPr txBox="1"/>
          <p:nvPr>
            <p:ph type="title"/>
          </p:nvPr>
        </p:nvSpPr>
        <p:spPr>
          <a:xfrm>
            <a:off x="76589" y="96955"/>
            <a:ext cx="12851622" cy="1127013"/>
          </a:xfrm>
          <a:prstGeom prst="rect">
            <a:avLst/>
          </a:prstGeom>
        </p:spPr>
        <p:txBody>
          <a:bodyPr/>
          <a:lstStyle>
            <a:lvl1pPr defTabSz="432308">
              <a:defRPr b="1" sz="5920"/>
            </a:lvl1pPr>
          </a:lstStyle>
          <a:p>
            <a:pPr/>
            <a:r>
              <a:t>Directed Acyclic Graphs(DAG)</a:t>
            </a:r>
          </a:p>
        </p:txBody>
      </p:sp>
      <p:sp>
        <p:nvSpPr>
          <p:cNvPr id="622" name="B"/>
          <p:cNvSpPr/>
          <p:nvPr/>
        </p:nvSpPr>
        <p:spPr>
          <a:xfrm>
            <a:off x="2200744" y="4851682"/>
            <a:ext cx="667972" cy="66797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23" name="C"/>
          <p:cNvSpPr/>
          <p:nvPr/>
        </p:nvSpPr>
        <p:spPr>
          <a:xfrm>
            <a:off x="4664545" y="4758549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24" name="D"/>
          <p:cNvSpPr/>
          <p:nvPr/>
        </p:nvSpPr>
        <p:spPr>
          <a:xfrm>
            <a:off x="6078478" y="3344616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625" name="G"/>
          <p:cNvSpPr/>
          <p:nvPr/>
        </p:nvSpPr>
        <p:spPr>
          <a:xfrm>
            <a:off x="6578011" y="5152414"/>
            <a:ext cx="667971" cy="66797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626" name="F"/>
          <p:cNvSpPr/>
          <p:nvPr/>
        </p:nvSpPr>
        <p:spPr>
          <a:xfrm>
            <a:off x="3911011" y="68711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627" name="I"/>
          <p:cNvSpPr/>
          <p:nvPr/>
        </p:nvSpPr>
        <p:spPr>
          <a:xfrm>
            <a:off x="5792747" y="62361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628" name="E"/>
          <p:cNvSpPr/>
          <p:nvPr/>
        </p:nvSpPr>
        <p:spPr>
          <a:xfrm>
            <a:off x="8068144" y="4428349"/>
            <a:ext cx="667972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629" name="H"/>
          <p:cNvSpPr/>
          <p:nvPr/>
        </p:nvSpPr>
        <p:spPr>
          <a:xfrm>
            <a:off x="8961675" y="60329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630" name="Line"/>
          <p:cNvSpPr/>
          <p:nvPr/>
        </p:nvSpPr>
        <p:spPr>
          <a:xfrm flipH="1">
            <a:off x="2751865" y="3523390"/>
            <a:ext cx="887016" cy="13385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31" name="Line"/>
          <p:cNvSpPr/>
          <p:nvPr/>
        </p:nvSpPr>
        <p:spPr>
          <a:xfrm>
            <a:off x="4053747" y="3497990"/>
            <a:ext cx="803739" cy="122330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32" name="Line"/>
          <p:cNvSpPr/>
          <p:nvPr/>
        </p:nvSpPr>
        <p:spPr>
          <a:xfrm flipH="1">
            <a:off x="4415697" y="5472800"/>
            <a:ext cx="442384" cy="140659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33" name="Line"/>
          <p:cNvSpPr/>
          <p:nvPr/>
        </p:nvSpPr>
        <p:spPr>
          <a:xfrm>
            <a:off x="5239080" y="5396600"/>
            <a:ext cx="608477" cy="82490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34" name="Line"/>
          <p:cNvSpPr/>
          <p:nvPr/>
        </p:nvSpPr>
        <p:spPr>
          <a:xfrm>
            <a:off x="4214613" y="3271467"/>
            <a:ext cx="1758290" cy="29613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35" name="Line"/>
          <p:cNvSpPr/>
          <p:nvPr/>
        </p:nvSpPr>
        <p:spPr>
          <a:xfrm>
            <a:off x="6559880" y="4041933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36" name="Line"/>
          <p:cNvSpPr/>
          <p:nvPr/>
        </p:nvSpPr>
        <p:spPr>
          <a:xfrm>
            <a:off x="8610490" y="5088477"/>
            <a:ext cx="492986" cy="9361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37" name="Line"/>
          <p:cNvSpPr/>
          <p:nvPr/>
        </p:nvSpPr>
        <p:spPr>
          <a:xfrm>
            <a:off x="6813880" y="3804867"/>
            <a:ext cx="1266496" cy="79818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38" name="J"/>
          <p:cNvSpPr/>
          <p:nvPr/>
        </p:nvSpPr>
        <p:spPr>
          <a:xfrm>
            <a:off x="2624078" y="6684881"/>
            <a:ext cx="667971" cy="66797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639" name="Line"/>
          <p:cNvSpPr/>
          <p:nvPr/>
        </p:nvSpPr>
        <p:spPr>
          <a:xfrm>
            <a:off x="2605947" y="5574400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40" name="K"/>
          <p:cNvSpPr/>
          <p:nvPr/>
        </p:nvSpPr>
        <p:spPr>
          <a:xfrm>
            <a:off x="7377211" y="6032948"/>
            <a:ext cx="667972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641" name="Line"/>
          <p:cNvSpPr/>
          <p:nvPr/>
        </p:nvSpPr>
        <p:spPr>
          <a:xfrm flipH="1">
            <a:off x="7929849" y="5063077"/>
            <a:ext cx="282708" cy="9318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42" name="By definition, all rooted trees have a topological ordering since they do not contain any cycles."/>
          <p:cNvSpPr txBox="1"/>
          <p:nvPr/>
        </p:nvSpPr>
        <p:spPr>
          <a:xfrm>
            <a:off x="198964" y="1223967"/>
            <a:ext cx="12606873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By definition, all rooted trees have a topological ordering since they do not contain any cycles.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A"/>
          <p:cNvSpPr/>
          <p:nvPr/>
        </p:nvSpPr>
        <p:spPr>
          <a:xfrm>
            <a:off x="3563878" y="2814610"/>
            <a:ext cx="667971" cy="66797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45" name="Directed Acyclic Graphs(DAG)"/>
          <p:cNvSpPr txBox="1"/>
          <p:nvPr>
            <p:ph type="title"/>
          </p:nvPr>
        </p:nvSpPr>
        <p:spPr>
          <a:xfrm>
            <a:off x="76589" y="96955"/>
            <a:ext cx="12851622" cy="1127013"/>
          </a:xfrm>
          <a:prstGeom prst="rect">
            <a:avLst/>
          </a:prstGeom>
        </p:spPr>
        <p:txBody>
          <a:bodyPr/>
          <a:lstStyle>
            <a:lvl1pPr defTabSz="432308">
              <a:defRPr b="1" sz="5920"/>
            </a:lvl1pPr>
          </a:lstStyle>
          <a:p>
            <a:pPr/>
            <a:r>
              <a:t>Directed Acyclic Graphs(DAG)</a:t>
            </a:r>
          </a:p>
        </p:txBody>
      </p:sp>
      <p:sp>
        <p:nvSpPr>
          <p:cNvPr id="646" name="B"/>
          <p:cNvSpPr/>
          <p:nvPr/>
        </p:nvSpPr>
        <p:spPr>
          <a:xfrm>
            <a:off x="2200744" y="4851682"/>
            <a:ext cx="667972" cy="66797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47" name="C"/>
          <p:cNvSpPr/>
          <p:nvPr/>
        </p:nvSpPr>
        <p:spPr>
          <a:xfrm>
            <a:off x="4664545" y="4758549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48" name="D"/>
          <p:cNvSpPr/>
          <p:nvPr/>
        </p:nvSpPr>
        <p:spPr>
          <a:xfrm>
            <a:off x="6078478" y="3344616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649" name="G"/>
          <p:cNvSpPr/>
          <p:nvPr/>
        </p:nvSpPr>
        <p:spPr>
          <a:xfrm>
            <a:off x="6578011" y="5152414"/>
            <a:ext cx="667971" cy="66797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650" name="F"/>
          <p:cNvSpPr/>
          <p:nvPr/>
        </p:nvSpPr>
        <p:spPr>
          <a:xfrm>
            <a:off x="3911011" y="68711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651" name="I"/>
          <p:cNvSpPr/>
          <p:nvPr/>
        </p:nvSpPr>
        <p:spPr>
          <a:xfrm>
            <a:off x="5792747" y="6236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652" name="E"/>
          <p:cNvSpPr/>
          <p:nvPr/>
        </p:nvSpPr>
        <p:spPr>
          <a:xfrm>
            <a:off x="8068144" y="4428349"/>
            <a:ext cx="667972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653" name="H"/>
          <p:cNvSpPr/>
          <p:nvPr/>
        </p:nvSpPr>
        <p:spPr>
          <a:xfrm>
            <a:off x="8961675" y="60329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654" name="Line"/>
          <p:cNvSpPr/>
          <p:nvPr/>
        </p:nvSpPr>
        <p:spPr>
          <a:xfrm flipH="1">
            <a:off x="2751865" y="3523390"/>
            <a:ext cx="887016" cy="13385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55" name="Line"/>
          <p:cNvSpPr/>
          <p:nvPr/>
        </p:nvSpPr>
        <p:spPr>
          <a:xfrm>
            <a:off x="4053747" y="3497990"/>
            <a:ext cx="803739" cy="122330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56" name="Line"/>
          <p:cNvSpPr/>
          <p:nvPr/>
        </p:nvSpPr>
        <p:spPr>
          <a:xfrm flipH="1">
            <a:off x="4415697" y="5472800"/>
            <a:ext cx="442384" cy="140659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57" name="Line"/>
          <p:cNvSpPr/>
          <p:nvPr/>
        </p:nvSpPr>
        <p:spPr>
          <a:xfrm>
            <a:off x="5239080" y="5396600"/>
            <a:ext cx="608477" cy="82490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58" name="Line"/>
          <p:cNvSpPr/>
          <p:nvPr/>
        </p:nvSpPr>
        <p:spPr>
          <a:xfrm>
            <a:off x="4214613" y="3271467"/>
            <a:ext cx="1758290" cy="29613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59" name="Line"/>
          <p:cNvSpPr/>
          <p:nvPr/>
        </p:nvSpPr>
        <p:spPr>
          <a:xfrm>
            <a:off x="6559880" y="4041933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60" name="Line"/>
          <p:cNvSpPr/>
          <p:nvPr/>
        </p:nvSpPr>
        <p:spPr>
          <a:xfrm>
            <a:off x="8610490" y="5088477"/>
            <a:ext cx="492986" cy="9361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61" name="Line"/>
          <p:cNvSpPr/>
          <p:nvPr/>
        </p:nvSpPr>
        <p:spPr>
          <a:xfrm>
            <a:off x="6813880" y="3804867"/>
            <a:ext cx="1266496" cy="79818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62" name="J"/>
          <p:cNvSpPr/>
          <p:nvPr/>
        </p:nvSpPr>
        <p:spPr>
          <a:xfrm>
            <a:off x="2624078" y="6684881"/>
            <a:ext cx="667971" cy="66797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663" name="Line"/>
          <p:cNvSpPr/>
          <p:nvPr/>
        </p:nvSpPr>
        <p:spPr>
          <a:xfrm>
            <a:off x="2605947" y="5574400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64" name="K"/>
          <p:cNvSpPr/>
          <p:nvPr/>
        </p:nvSpPr>
        <p:spPr>
          <a:xfrm>
            <a:off x="7377211" y="6032948"/>
            <a:ext cx="667972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665" name="Line"/>
          <p:cNvSpPr/>
          <p:nvPr/>
        </p:nvSpPr>
        <p:spPr>
          <a:xfrm flipH="1">
            <a:off x="7929849" y="5063077"/>
            <a:ext cx="282708" cy="9318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66" name="I"/>
          <p:cNvSpPr/>
          <p:nvPr/>
        </p:nvSpPr>
        <p:spPr>
          <a:xfrm>
            <a:off x="10326647" y="82935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667" name="By definition, all rooted trees have a topological ordering since they do not contain any cycles."/>
          <p:cNvSpPr txBox="1"/>
          <p:nvPr/>
        </p:nvSpPr>
        <p:spPr>
          <a:xfrm>
            <a:off x="198964" y="1223967"/>
            <a:ext cx="12606873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By definition, all rooted trees have a topological ordering since they do not contain any cycles.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A"/>
          <p:cNvSpPr/>
          <p:nvPr/>
        </p:nvSpPr>
        <p:spPr>
          <a:xfrm>
            <a:off x="3563878" y="2814610"/>
            <a:ext cx="667971" cy="66797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70" name="Directed Acyclic Graphs(DAG)"/>
          <p:cNvSpPr txBox="1"/>
          <p:nvPr>
            <p:ph type="title"/>
          </p:nvPr>
        </p:nvSpPr>
        <p:spPr>
          <a:xfrm>
            <a:off x="76589" y="96955"/>
            <a:ext cx="12851622" cy="1127013"/>
          </a:xfrm>
          <a:prstGeom prst="rect">
            <a:avLst/>
          </a:prstGeom>
        </p:spPr>
        <p:txBody>
          <a:bodyPr/>
          <a:lstStyle>
            <a:lvl1pPr defTabSz="432308">
              <a:defRPr b="1" sz="5920"/>
            </a:lvl1pPr>
          </a:lstStyle>
          <a:p>
            <a:pPr/>
            <a:r>
              <a:t>Directed Acyclic Graphs(DAG)</a:t>
            </a:r>
          </a:p>
        </p:txBody>
      </p:sp>
      <p:sp>
        <p:nvSpPr>
          <p:cNvPr id="671" name="B"/>
          <p:cNvSpPr/>
          <p:nvPr/>
        </p:nvSpPr>
        <p:spPr>
          <a:xfrm>
            <a:off x="2200744" y="4851682"/>
            <a:ext cx="667972" cy="66797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72" name="C"/>
          <p:cNvSpPr/>
          <p:nvPr/>
        </p:nvSpPr>
        <p:spPr>
          <a:xfrm>
            <a:off x="4664545" y="4758549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73" name="D"/>
          <p:cNvSpPr/>
          <p:nvPr/>
        </p:nvSpPr>
        <p:spPr>
          <a:xfrm>
            <a:off x="6078478" y="3344616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674" name="G"/>
          <p:cNvSpPr/>
          <p:nvPr/>
        </p:nvSpPr>
        <p:spPr>
          <a:xfrm>
            <a:off x="6578011" y="5152414"/>
            <a:ext cx="667971" cy="66797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675" name="F"/>
          <p:cNvSpPr/>
          <p:nvPr/>
        </p:nvSpPr>
        <p:spPr>
          <a:xfrm>
            <a:off x="3911011" y="6871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676" name="I"/>
          <p:cNvSpPr/>
          <p:nvPr/>
        </p:nvSpPr>
        <p:spPr>
          <a:xfrm>
            <a:off x="5792747" y="6236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677" name="E"/>
          <p:cNvSpPr/>
          <p:nvPr/>
        </p:nvSpPr>
        <p:spPr>
          <a:xfrm>
            <a:off x="8068144" y="4428349"/>
            <a:ext cx="667972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678" name="H"/>
          <p:cNvSpPr/>
          <p:nvPr/>
        </p:nvSpPr>
        <p:spPr>
          <a:xfrm>
            <a:off x="8961675" y="60329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679" name="Line"/>
          <p:cNvSpPr/>
          <p:nvPr/>
        </p:nvSpPr>
        <p:spPr>
          <a:xfrm flipH="1">
            <a:off x="2751865" y="3523390"/>
            <a:ext cx="887016" cy="13385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80" name="Line"/>
          <p:cNvSpPr/>
          <p:nvPr/>
        </p:nvSpPr>
        <p:spPr>
          <a:xfrm>
            <a:off x="4053747" y="3497990"/>
            <a:ext cx="803739" cy="122330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81" name="Line"/>
          <p:cNvSpPr/>
          <p:nvPr/>
        </p:nvSpPr>
        <p:spPr>
          <a:xfrm flipH="1">
            <a:off x="4415697" y="5472800"/>
            <a:ext cx="442384" cy="140659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82" name="Line"/>
          <p:cNvSpPr/>
          <p:nvPr/>
        </p:nvSpPr>
        <p:spPr>
          <a:xfrm>
            <a:off x="5239080" y="5396600"/>
            <a:ext cx="608477" cy="82490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83" name="Line"/>
          <p:cNvSpPr/>
          <p:nvPr/>
        </p:nvSpPr>
        <p:spPr>
          <a:xfrm>
            <a:off x="4214613" y="3271467"/>
            <a:ext cx="1758290" cy="29613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84" name="Line"/>
          <p:cNvSpPr/>
          <p:nvPr/>
        </p:nvSpPr>
        <p:spPr>
          <a:xfrm>
            <a:off x="6559880" y="4041933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85" name="Line"/>
          <p:cNvSpPr/>
          <p:nvPr/>
        </p:nvSpPr>
        <p:spPr>
          <a:xfrm>
            <a:off x="8610490" y="5088477"/>
            <a:ext cx="492986" cy="9361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86" name="Line"/>
          <p:cNvSpPr/>
          <p:nvPr/>
        </p:nvSpPr>
        <p:spPr>
          <a:xfrm>
            <a:off x="6813880" y="3804867"/>
            <a:ext cx="1266496" cy="79818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87" name="J"/>
          <p:cNvSpPr/>
          <p:nvPr/>
        </p:nvSpPr>
        <p:spPr>
          <a:xfrm>
            <a:off x="2624078" y="6684881"/>
            <a:ext cx="667971" cy="66797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688" name="Line"/>
          <p:cNvSpPr/>
          <p:nvPr/>
        </p:nvSpPr>
        <p:spPr>
          <a:xfrm>
            <a:off x="2605947" y="5574400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89" name="K"/>
          <p:cNvSpPr/>
          <p:nvPr/>
        </p:nvSpPr>
        <p:spPr>
          <a:xfrm>
            <a:off x="7377211" y="6032948"/>
            <a:ext cx="667972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690" name="Line"/>
          <p:cNvSpPr/>
          <p:nvPr/>
        </p:nvSpPr>
        <p:spPr>
          <a:xfrm flipH="1">
            <a:off x="7929849" y="5063077"/>
            <a:ext cx="282708" cy="9318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91" name="I"/>
          <p:cNvSpPr/>
          <p:nvPr/>
        </p:nvSpPr>
        <p:spPr>
          <a:xfrm>
            <a:off x="10326647" y="82935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692" name="F"/>
          <p:cNvSpPr/>
          <p:nvPr/>
        </p:nvSpPr>
        <p:spPr>
          <a:xfrm>
            <a:off x="9384710" y="8293548"/>
            <a:ext cx="667972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693" name="By definition, all rooted trees have a topological ordering since they do not contain any cycles."/>
          <p:cNvSpPr txBox="1"/>
          <p:nvPr/>
        </p:nvSpPr>
        <p:spPr>
          <a:xfrm>
            <a:off x="198964" y="1223967"/>
            <a:ext cx="12606873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By definition, all rooted trees have a topological ordering since they do not contain any cycles.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A"/>
          <p:cNvSpPr/>
          <p:nvPr/>
        </p:nvSpPr>
        <p:spPr>
          <a:xfrm>
            <a:off x="3563878" y="2814610"/>
            <a:ext cx="667971" cy="66797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96" name="Directed Acyclic Graphs(DAG)"/>
          <p:cNvSpPr txBox="1"/>
          <p:nvPr>
            <p:ph type="title"/>
          </p:nvPr>
        </p:nvSpPr>
        <p:spPr>
          <a:xfrm>
            <a:off x="76589" y="96955"/>
            <a:ext cx="12851622" cy="1127013"/>
          </a:xfrm>
          <a:prstGeom prst="rect">
            <a:avLst/>
          </a:prstGeom>
        </p:spPr>
        <p:txBody>
          <a:bodyPr/>
          <a:lstStyle>
            <a:lvl1pPr defTabSz="432308">
              <a:defRPr b="1" sz="5920"/>
            </a:lvl1pPr>
          </a:lstStyle>
          <a:p>
            <a:pPr/>
            <a:r>
              <a:t>Directed Acyclic Graphs(DAG)</a:t>
            </a:r>
          </a:p>
        </p:txBody>
      </p:sp>
      <p:sp>
        <p:nvSpPr>
          <p:cNvPr id="697" name="B"/>
          <p:cNvSpPr/>
          <p:nvPr/>
        </p:nvSpPr>
        <p:spPr>
          <a:xfrm>
            <a:off x="2200744" y="4851682"/>
            <a:ext cx="667972" cy="66797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98" name="C"/>
          <p:cNvSpPr/>
          <p:nvPr/>
        </p:nvSpPr>
        <p:spPr>
          <a:xfrm>
            <a:off x="4664545" y="4758549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99" name="D"/>
          <p:cNvSpPr/>
          <p:nvPr/>
        </p:nvSpPr>
        <p:spPr>
          <a:xfrm>
            <a:off x="6078478" y="3344616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700" name="G"/>
          <p:cNvSpPr/>
          <p:nvPr/>
        </p:nvSpPr>
        <p:spPr>
          <a:xfrm>
            <a:off x="6578011" y="5152414"/>
            <a:ext cx="667971" cy="66797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701" name="F"/>
          <p:cNvSpPr/>
          <p:nvPr/>
        </p:nvSpPr>
        <p:spPr>
          <a:xfrm>
            <a:off x="3911011" y="6871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702" name="I"/>
          <p:cNvSpPr/>
          <p:nvPr/>
        </p:nvSpPr>
        <p:spPr>
          <a:xfrm>
            <a:off x="5792747" y="6236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703" name="E"/>
          <p:cNvSpPr/>
          <p:nvPr/>
        </p:nvSpPr>
        <p:spPr>
          <a:xfrm>
            <a:off x="8068144" y="4428349"/>
            <a:ext cx="667972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704" name="H"/>
          <p:cNvSpPr/>
          <p:nvPr/>
        </p:nvSpPr>
        <p:spPr>
          <a:xfrm>
            <a:off x="8961675" y="60329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705" name="Line"/>
          <p:cNvSpPr/>
          <p:nvPr/>
        </p:nvSpPr>
        <p:spPr>
          <a:xfrm flipH="1">
            <a:off x="2751865" y="3523390"/>
            <a:ext cx="887016" cy="13385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06" name="Line"/>
          <p:cNvSpPr/>
          <p:nvPr/>
        </p:nvSpPr>
        <p:spPr>
          <a:xfrm>
            <a:off x="4053747" y="3497990"/>
            <a:ext cx="803739" cy="122330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07" name="Line"/>
          <p:cNvSpPr/>
          <p:nvPr/>
        </p:nvSpPr>
        <p:spPr>
          <a:xfrm flipH="1">
            <a:off x="4415697" y="5472800"/>
            <a:ext cx="442384" cy="140659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08" name="Line"/>
          <p:cNvSpPr/>
          <p:nvPr/>
        </p:nvSpPr>
        <p:spPr>
          <a:xfrm>
            <a:off x="5239080" y="5396600"/>
            <a:ext cx="608477" cy="82490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09" name="Line"/>
          <p:cNvSpPr/>
          <p:nvPr/>
        </p:nvSpPr>
        <p:spPr>
          <a:xfrm>
            <a:off x="4214613" y="3271467"/>
            <a:ext cx="1758290" cy="29613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10" name="Line"/>
          <p:cNvSpPr/>
          <p:nvPr/>
        </p:nvSpPr>
        <p:spPr>
          <a:xfrm>
            <a:off x="6559880" y="4041933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11" name="Line"/>
          <p:cNvSpPr/>
          <p:nvPr/>
        </p:nvSpPr>
        <p:spPr>
          <a:xfrm>
            <a:off x="8610490" y="5088477"/>
            <a:ext cx="492986" cy="9361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12" name="Line"/>
          <p:cNvSpPr/>
          <p:nvPr/>
        </p:nvSpPr>
        <p:spPr>
          <a:xfrm>
            <a:off x="6813880" y="3804867"/>
            <a:ext cx="1266496" cy="79818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13" name="J"/>
          <p:cNvSpPr/>
          <p:nvPr/>
        </p:nvSpPr>
        <p:spPr>
          <a:xfrm>
            <a:off x="2624078" y="6684881"/>
            <a:ext cx="667971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714" name="Line"/>
          <p:cNvSpPr/>
          <p:nvPr/>
        </p:nvSpPr>
        <p:spPr>
          <a:xfrm>
            <a:off x="2605947" y="5574400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15" name="K"/>
          <p:cNvSpPr/>
          <p:nvPr/>
        </p:nvSpPr>
        <p:spPr>
          <a:xfrm>
            <a:off x="7377211" y="6032948"/>
            <a:ext cx="667972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716" name="Line"/>
          <p:cNvSpPr/>
          <p:nvPr/>
        </p:nvSpPr>
        <p:spPr>
          <a:xfrm flipH="1">
            <a:off x="7929849" y="5063077"/>
            <a:ext cx="282708" cy="9318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17" name="I"/>
          <p:cNvSpPr/>
          <p:nvPr/>
        </p:nvSpPr>
        <p:spPr>
          <a:xfrm>
            <a:off x="10326647" y="82935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718" name="F"/>
          <p:cNvSpPr/>
          <p:nvPr/>
        </p:nvSpPr>
        <p:spPr>
          <a:xfrm>
            <a:off x="9384710" y="8293548"/>
            <a:ext cx="667972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719" name="J"/>
          <p:cNvSpPr/>
          <p:nvPr/>
        </p:nvSpPr>
        <p:spPr>
          <a:xfrm>
            <a:off x="8442774" y="8300701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720" name="By definition, all rooted trees have a topological ordering since they do not contain any cycles."/>
          <p:cNvSpPr txBox="1"/>
          <p:nvPr/>
        </p:nvSpPr>
        <p:spPr>
          <a:xfrm>
            <a:off x="198964" y="1223967"/>
            <a:ext cx="12606873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By definition, all rooted trees have a topological ordering since they do not contain any cycles.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A"/>
          <p:cNvSpPr/>
          <p:nvPr/>
        </p:nvSpPr>
        <p:spPr>
          <a:xfrm>
            <a:off x="3563878" y="2814610"/>
            <a:ext cx="667971" cy="66797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23" name="Directed Acyclic Graphs(DAG)"/>
          <p:cNvSpPr txBox="1"/>
          <p:nvPr>
            <p:ph type="title"/>
          </p:nvPr>
        </p:nvSpPr>
        <p:spPr>
          <a:xfrm>
            <a:off x="76589" y="96955"/>
            <a:ext cx="12851622" cy="1127013"/>
          </a:xfrm>
          <a:prstGeom prst="rect">
            <a:avLst/>
          </a:prstGeom>
        </p:spPr>
        <p:txBody>
          <a:bodyPr/>
          <a:lstStyle>
            <a:lvl1pPr defTabSz="432308">
              <a:defRPr b="1" sz="5920"/>
            </a:lvl1pPr>
          </a:lstStyle>
          <a:p>
            <a:pPr/>
            <a:r>
              <a:t>Directed Acyclic Graphs(DAG)</a:t>
            </a:r>
          </a:p>
        </p:txBody>
      </p:sp>
      <p:sp>
        <p:nvSpPr>
          <p:cNvPr id="724" name="B"/>
          <p:cNvSpPr/>
          <p:nvPr/>
        </p:nvSpPr>
        <p:spPr>
          <a:xfrm>
            <a:off x="2200744" y="4851682"/>
            <a:ext cx="667972" cy="66797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25" name="C"/>
          <p:cNvSpPr/>
          <p:nvPr/>
        </p:nvSpPr>
        <p:spPr>
          <a:xfrm>
            <a:off x="4664545" y="4758549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726" name="D"/>
          <p:cNvSpPr/>
          <p:nvPr/>
        </p:nvSpPr>
        <p:spPr>
          <a:xfrm>
            <a:off x="6078478" y="3344616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727" name="G"/>
          <p:cNvSpPr/>
          <p:nvPr/>
        </p:nvSpPr>
        <p:spPr>
          <a:xfrm>
            <a:off x="6578011" y="5152414"/>
            <a:ext cx="667971" cy="66797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728" name="F"/>
          <p:cNvSpPr/>
          <p:nvPr/>
        </p:nvSpPr>
        <p:spPr>
          <a:xfrm>
            <a:off x="3911011" y="6871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729" name="I"/>
          <p:cNvSpPr/>
          <p:nvPr/>
        </p:nvSpPr>
        <p:spPr>
          <a:xfrm>
            <a:off x="5792747" y="6236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730" name="E"/>
          <p:cNvSpPr/>
          <p:nvPr/>
        </p:nvSpPr>
        <p:spPr>
          <a:xfrm>
            <a:off x="8068144" y="4428349"/>
            <a:ext cx="667972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731" name="H"/>
          <p:cNvSpPr/>
          <p:nvPr/>
        </p:nvSpPr>
        <p:spPr>
          <a:xfrm>
            <a:off x="8961675" y="60329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732" name="Line"/>
          <p:cNvSpPr/>
          <p:nvPr/>
        </p:nvSpPr>
        <p:spPr>
          <a:xfrm flipH="1">
            <a:off x="2751865" y="3523390"/>
            <a:ext cx="887016" cy="13385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33" name="Line"/>
          <p:cNvSpPr/>
          <p:nvPr/>
        </p:nvSpPr>
        <p:spPr>
          <a:xfrm>
            <a:off x="4053747" y="3497990"/>
            <a:ext cx="803739" cy="122330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34" name="Line"/>
          <p:cNvSpPr/>
          <p:nvPr/>
        </p:nvSpPr>
        <p:spPr>
          <a:xfrm flipH="1">
            <a:off x="4415697" y="5472800"/>
            <a:ext cx="442384" cy="140659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35" name="Line"/>
          <p:cNvSpPr/>
          <p:nvPr/>
        </p:nvSpPr>
        <p:spPr>
          <a:xfrm>
            <a:off x="5239080" y="5396600"/>
            <a:ext cx="608477" cy="82490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36" name="Line"/>
          <p:cNvSpPr/>
          <p:nvPr/>
        </p:nvSpPr>
        <p:spPr>
          <a:xfrm>
            <a:off x="4214613" y="3271467"/>
            <a:ext cx="1758290" cy="29613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37" name="Line"/>
          <p:cNvSpPr/>
          <p:nvPr/>
        </p:nvSpPr>
        <p:spPr>
          <a:xfrm>
            <a:off x="6559880" y="4041933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38" name="Line"/>
          <p:cNvSpPr/>
          <p:nvPr/>
        </p:nvSpPr>
        <p:spPr>
          <a:xfrm>
            <a:off x="8610490" y="5088477"/>
            <a:ext cx="492986" cy="9361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39" name="Line"/>
          <p:cNvSpPr/>
          <p:nvPr/>
        </p:nvSpPr>
        <p:spPr>
          <a:xfrm>
            <a:off x="6813880" y="3804867"/>
            <a:ext cx="1266496" cy="79818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40" name="J"/>
          <p:cNvSpPr/>
          <p:nvPr/>
        </p:nvSpPr>
        <p:spPr>
          <a:xfrm>
            <a:off x="2624078" y="6684881"/>
            <a:ext cx="667971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741" name="Line"/>
          <p:cNvSpPr/>
          <p:nvPr/>
        </p:nvSpPr>
        <p:spPr>
          <a:xfrm>
            <a:off x="2605947" y="5574400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42" name="K"/>
          <p:cNvSpPr/>
          <p:nvPr/>
        </p:nvSpPr>
        <p:spPr>
          <a:xfrm>
            <a:off x="7377211" y="6032948"/>
            <a:ext cx="667972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743" name="Line"/>
          <p:cNvSpPr/>
          <p:nvPr/>
        </p:nvSpPr>
        <p:spPr>
          <a:xfrm flipH="1">
            <a:off x="7929849" y="5063077"/>
            <a:ext cx="282708" cy="9318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44" name="I"/>
          <p:cNvSpPr/>
          <p:nvPr/>
        </p:nvSpPr>
        <p:spPr>
          <a:xfrm>
            <a:off x="10326647" y="82935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745" name="F"/>
          <p:cNvSpPr/>
          <p:nvPr/>
        </p:nvSpPr>
        <p:spPr>
          <a:xfrm>
            <a:off x="9384710" y="8293548"/>
            <a:ext cx="667972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746" name="J"/>
          <p:cNvSpPr/>
          <p:nvPr/>
        </p:nvSpPr>
        <p:spPr>
          <a:xfrm>
            <a:off x="8442774" y="8300701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747" name="K"/>
          <p:cNvSpPr/>
          <p:nvPr/>
        </p:nvSpPr>
        <p:spPr>
          <a:xfrm>
            <a:off x="7500838" y="8300701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748" name="By definition, all rooted trees have a topological ordering since they do not contain any cycles."/>
          <p:cNvSpPr txBox="1"/>
          <p:nvPr/>
        </p:nvSpPr>
        <p:spPr>
          <a:xfrm>
            <a:off x="198964" y="1223967"/>
            <a:ext cx="12606873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By definition, all rooted trees have a topological ordering since they do not contain any cycles.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lass B"/>
          <p:cNvSpPr/>
          <p:nvPr/>
        </p:nvSpPr>
        <p:spPr>
          <a:xfrm>
            <a:off x="741883" y="6816824"/>
            <a:ext cx="2406916" cy="10109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Class B</a:t>
            </a:r>
          </a:p>
        </p:txBody>
      </p:sp>
      <p:sp>
        <p:nvSpPr>
          <p:cNvPr id="126" name="Class E"/>
          <p:cNvSpPr/>
          <p:nvPr/>
        </p:nvSpPr>
        <p:spPr>
          <a:xfrm>
            <a:off x="5555277" y="6073376"/>
            <a:ext cx="2406916" cy="101092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Class E</a:t>
            </a:r>
          </a:p>
        </p:txBody>
      </p:sp>
      <p:sp>
        <p:nvSpPr>
          <p:cNvPr id="127" name="Class F"/>
          <p:cNvSpPr/>
          <p:nvPr/>
        </p:nvSpPr>
        <p:spPr>
          <a:xfrm>
            <a:off x="5431275" y="7751288"/>
            <a:ext cx="2406915" cy="10109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Class F</a:t>
            </a:r>
          </a:p>
        </p:txBody>
      </p:sp>
      <p:sp>
        <p:nvSpPr>
          <p:cNvPr id="128" name="Class A"/>
          <p:cNvSpPr/>
          <p:nvPr/>
        </p:nvSpPr>
        <p:spPr>
          <a:xfrm>
            <a:off x="741883" y="3922277"/>
            <a:ext cx="2406916" cy="10109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Class A</a:t>
            </a:r>
          </a:p>
        </p:txBody>
      </p:sp>
      <p:sp>
        <p:nvSpPr>
          <p:cNvPr id="129" name="Class C"/>
          <p:cNvSpPr/>
          <p:nvPr/>
        </p:nvSpPr>
        <p:spPr>
          <a:xfrm>
            <a:off x="5555277" y="2965611"/>
            <a:ext cx="2406916" cy="10109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Class C</a:t>
            </a:r>
          </a:p>
        </p:txBody>
      </p:sp>
      <p:sp>
        <p:nvSpPr>
          <p:cNvPr id="130" name="Class D"/>
          <p:cNvSpPr/>
          <p:nvPr/>
        </p:nvSpPr>
        <p:spPr>
          <a:xfrm>
            <a:off x="5555277" y="4518749"/>
            <a:ext cx="2406916" cy="10109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Class D</a:t>
            </a:r>
          </a:p>
        </p:txBody>
      </p:sp>
      <p:sp>
        <p:nvSpPr>
          <p:cNvPr id="131" name="Class H"/>
          <p:cNvSpPr/>
          <p:nvPr/>
        </p:nvSpPr>
        <p:spPr>
          <a:xfrm>
            <a:off x="9671232" y="6073376"/>
            <a:ext cx="2406916" cy="101092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Class H</a:t>
            </a:r>
          </a:p>
        </p:txBody>
      </p:sp>
      <p:sp>
        <p:nvSpPr>
          <p:cNvPr id="132" name="Class I"/>
          <p:cNvSpPr/>
          <p:nvPr/>
        </p:nvSpPr>
        <p:spPr>
          <a:xfrm>
            <a:off x="9671232" y="7751288"/>
            <a:ext cx="2406916" cy="10109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Class I</a:t>
            </a:r>
          </a:p>
        </p:txBody>
      </p:sp>
      <p:sp>
        <p:nvSpPr>
          <p:cNvPr id="133" name="Line"/>
          <p:cNvSpPr/>
          <p:nvPr/>
        </p:nvSpPr>
        <p:spPr>
          <a:xfrm flipV="1">
            <a:off x="3236940" y="3473260"/>
            <a:ext cx="2222426" cy="898659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4" name="Line"/>
          <p:cNvSpPr/>
          <p:nvPr/>
        </p:nvSpPr>
        <p:spPr>
          <a:xfrm flipV="1">
            <a:off x="3248596" y="5331396"/>
            <a:ext cx="2179497" cy="171351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5" name="Line"/>
          <p:cNvSpPr/>
          <p:nvPr/>
        </p:nvSpPr>
        <p:spPr>
          <a:xfrm>
            <a:off x="3253833" y="7315835"/>
            <a:ext cx="2047441" cy="102956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6" name="Line"/>
          <p:cNvSpPr/>
          <p:nvPr/>
        </p:nvSpPr>
        <p:spPr>
          <a:xfrm>
            <a:off x="8077091" y="5001763"/>
            <a:ext cx="1553865" cy="1493606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7" name="Line"/>
          <p:cNvSpPr/>
          <p:nvPr/>
        </p:nvSpPr>
        <p:spPr>
          <a:xfrm>
            <a:off x="7976689" y="8256751"/>
            <a:ext cx="155604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8" name="Class J"/>
          <p:cNvSpPr/>
          <p:nvPr/>
        </p:nvSpPr>
        <p:spPr>
          <a:xfrm>
            <a:off x="9671232" y="3700227"/>
            <a:ext cx="2406916" cy="101092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Class J</a:t>
            </a:r>
          </a:p>
        </p:txBody>
      </p:sp>
      <p:sp>
        <p:nvSpPr>
          <p:cNvPr id="139" name="Line"/>
          <p:cNvSpPr/>
          <p:nvPr/>
        </p:nvSpPr>
        <p:spPr>
          <a:xfrm>
            <a:off x="3218625" y="4480269"/>
            <a:ext cx="2257301" cy="72561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0" name="Line"/>
          <p:cNvSpPr/>
          <p:nvPr/>
        </p:nvSpPr>
        <p:spPr>
          <a:xfrm>
            <a:off x="8036200" y="6578840"/>
            <a:ext cx="1556043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1" name="Line"/>
          <p:cNvSpPr/>
          <p:nvPr/>
        </p:nvSpPr>
        <p:spPr>
          <a:xfrm flipV="1">
            <a:off x="8132199" y="4181340"/>
            <a:ext cx="1402251" cy="63345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2" name="Line"/>
          <p:cNvSpPr/>
          <p:nvPr/>
        </p:nvSpPr>
        <p:spPr>
          <a:xfrm>
            <a:off x="8011193" y="3438261"/>
            <a:ext cx="1503427" cy="621953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3" name="Suppose you’re a student at university X and you want to take Class H, then you must take classes A, B, D and E as prerequisites.…"/>
          <p:cNvSpPr txBox="1"/>
          <p:nvPr/>
        </p:nvSpPr>
        <p:spPr>
          <a:xfrm>
            <a:off x="251953" y="112660"/>
            <a:ext cx="12500894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Suppose you’re a student at university X and you want to take Class H, then you must take classes A, B, D and E as prerequisites.</a:t>
            </a:r>
          </a:p>
          <a:p>
            <a:pPr/>
            <a:r>
              <a:t>In this sense there is an </a:t>
            </a:r>
            <a:r>
              <a: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ordering</a:t>
            </a:r>
            <a:r>
              <a:t> on the nodes of the graph.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A"/>
          <p:cNvSpPr/>
          <p:nvPr/>
        </p:nvSpPr>
        <p:spPr>
          <a:xfrm>
            <a:off x="3563878" y="2814610"/>
            <a:ext cx="667971" cy="66797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51" name="Directed Acyclic Graphs(DAG)"/>
          <p:cNvSpPr txBox="1"/>
          <p:nvPr>
            <p:ph type="title"/>
          </p:nvPr>
        </p:nvSpPr>
        <p:spPr>
          <a:xfrm>
            <a:off x="76589" y="96955"/>
            <a:ext cx="12851622" cy="1127013"/>
          </a:xfrm>
          <a:prstGeom prst="rect">
            <a:avLst/>
          </a:prstGeom>
        </p:spPr>
        <p:txBody>
          <a:bodyPr/>
          <a:lstStyle>
            <a:lvl1pPr defTabSz="432308">
              <a:defRPr b="1" sz="5920"/>
            </a:lvl1pPr>
          </a:lstStyle>
          <a:p>
            <a:pPr/>
            <a:r>
              <a:t>Directed Acyclic Graphs(DAG)</a:t>
            </a:r>
          </a:p>
        </p:txBody>
      </p:sp>
      <p:sp>
        <p:nvSpPr>
          <p:cNvPr id="752" name="B"/>
          <p:cNvSpPr/>
          <p:nvPr/>
        </p:nvSpPr>
        <p:spPr>
          <a:xfrm>
            <a:off x="2200744" y="4851682"/>
            <a:ext cx="667972" cy="66797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53" name="C"/>
          <p:cNvSpPr/>
          <p:nvPr/>
        </p:nvSpPr>
        <p:spPr>
          <a:xfrm>
            <a:off x="4664545" y="4758549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754" name="D"/>
          <p:cNvSpPr/>
          <p:nvPr/>
        </p:nvSpPr>
        <p:spPr>
          <a:xfrm>
            <a:off x="6078478" y="3344616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755" name="G"/>
          <p:cNvSpPr/>
          <p:nvPr/>
        </p:nvSpPr>
        <p:spPr>
          <a:xfrm>
            <a:off x="6578011" y="5152414"/>
            <a:ext cx="667971" cy="66797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756" name="F"/>
          <p:cNvSpPr/>
          <p:nvPr/>
        </p:nvSpPr>
        <p:spPr>
          <a:xfrm>
            <a:off x="3911011" y="6871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757" name="I"/>
          <p:cNvSpPr/>
          <p:nvPr/>
        </p:nvSpPr>
        <p:spPr>
          <a:xfrm>
            <a:off x="5792747" y="6236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758" name="E"/>
          <p:cNvSpPr/>
          <p:nvPr/>
        </p:nvSpPr>
        <p:spPr>
          <a:xfrm>
            <a:off x="8068144" y="4428349"/>
            <a:ext cx="667972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759" name="H"/>
          <p:cNvSpPr/>
          <p:nvPr/>
        </p:nvSpPr>
        <p:spPr>
          <a:xfrm>
            <a:off x="8961675" y="60329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760" name="Line"/>
          <p:cNvSpPr/>
          <p:nvPr/>
        </p:nvSpPr>
        <p:spPr>
          <a:xfrm flipH="1">
            <a:off x="2751865" y="3523390"/>
            <a:ext cx="887016" cy="13385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61" name="Line"/>
          <p:cNvSpPr/>
          <p:nvPr/>
        </p:nvSpPr>
        <p:spPr>
          <a:xfrm>
            <a:off x="4053747" y="3497990"/>
            <a:ext cx="803739" cy="122330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62" name="Line"/>
          <p:cNvSpPr/>
          <p:nvPr/>
        </p:nvSpPr>
        <p:spPr>
          <a:xfrm flipH="1">
            <a:off x="4415697" y="5472800"/>
            <a:ext cx="442384" cy="140659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63" name="Line"/>
          <p:cNvSpPr/>
          <p:nvPr/>
        </p:nvSpPr>
        <p:spPr>
          <a:xfrm>
            <a:off x="5239080" y="5396600"/>
            <a:ext cx="608477" cy="82490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64" name="Line"/>
          <p:cNvSpPr/>
          <p:nvPr/>
        </p:nvSpPr>
        <p:spPr>
          <a:xfrm>
            <a:off x="4214613" y="3271467"/>
            <a:ext cx="1758290" cy="29613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65" name="Line"/>
          <p:cNvSpPr/>
          <p:nvPr/>
        </p:nvSpPr>
        <p:spPr>
          <a:xfrm>
            <a:off x="6559880" y="4041933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66" name="Line"/>
          <p:cNvSpPr/>
          <p:nvPr/>
        </p:nvSpPr>
        <p:spPr>
          <a:xfrm>
            <a:off x="8610490" y="5088477"/>
            <a:ext cx="492986" cy="9361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67" name="Line"/>
          <p:cNvSpPr/>
          <p:nvPr/>
        </p:nvSpPr>
        <p:spPr>
          <a:xfrm>
            <a:off x="6813880" y="3804867"/>
            <a:ext cx="1266496" cy="79818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68" name="J"/>
          <p:cNvSpPr/>
          <p:nvPr/>
        </p:nvSpPr>
        <p:spPr>
          <a:xfrm>
            <a:off x="2624078" y="6684881"/>
            <a:ext cx="667971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769" name="Line"/>
          <p:cNvSpPr/>
          <p:nvPr/>
        </p:nvSpPr>
        <p:spPr>
          <a:xfrm>
            <a:off x="2605947" y="5574400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70" name="K"/>
          <p:cNvSpPr/>
          <p:nvPr/>
        </p:nvSpPr>
        <p:spPr>
          <a:xfrm>
            <a:off x="7377211" y="6032948"/>
            <a:ext cx="667972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771" name="Line"/>
          <p:cNvSpPr/>
          <p:nvPr/>
        </p:nvSpPr>
        <p:spPr>
          <a:xfrm flipH="1">
            <a:off x="7929849" y="5063077"/>
            <a:ext cx="282708" cy="9318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72" name="I"/>
          <p:cNvSpPr/>
          <p:nvPr/>
        </p:nvSpPr>
        <p:spPr>
          <a:xfrm>
            <a:off x="10326647" y="82935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773" name="F"/>
          <p:cNvSpPr/>
          <p:nvPr/>
        </p:nvSpPr>
        <p:spPr>
          <a:xfrm>
            <a:off x="9384710" y="8293548"/>
            <a:ext cx="667972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774" name="J"/>
          <p:cNvSpPr/>
          <p:nvPr/>
        </p:nvSpPr>
        <p:spPr>
          <a:xfrm>
            <a:off x="8442774" y="8300701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775" name="K"/>
          <p:cNvSpPr/>
          <p:nvPr/>
        </p:nvSpPr>
        <p:spPr>
          <a:xfrm>
            <a:off x="7500838" y="8300701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776" name="H"/>
          <p:cNvSpPr/>
          <p:nvPr/>
        </p:nvSpPr>
        <p:spPr>
          <a:xfrm>
            <a:off x="6578011" y="82935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777" name="By definition, all rooted trees have a topological ordering since they do not contain any cycles."/>
          <p:cNvSpPr txBox="1"/>
          <p:nvPr/>
        </p:nvSpPr>
        <p:spPr>
          <a:xfrm>
            <a:off x="198964" y="1223967"/>
            <a:ext cx="12606873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By definition, all rooted trees have a topological ordering since they do not contain any cycles.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A"/>
          <p:cNvSpPr/>
          <p:nvPr/>
        </p:nvSpPr>
        <p:spPr>
          <a:xfrm>
            <a:off x="3563878" y="2814610"/>
            <a:ext cx="667971" cy="66797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80" name="Directed Acyclic Graphs(DAG)"/>
          <p:cNvSpPr txBox="1"/>
          <p:nvPr>
            <p:ph type="title"/>
          </p:nvPr>
        </p:nvSpPr>
        <p:spPr>
          <a:xfrm>
            <a:off x="76589" y="96955"/>
            <a:ext cx="12851622" cy="1127013"/>
          </a:xfrm>
          <a:prstGeom prst="rect">
            <a:avLst/>
          </a:prstGeom>
        </p:spPr>
        <p:txBody>
          <a:bodyPr/>
          <a:lstStyle>
            <a:lvl1pPr defTabSz="432308">
              <a:defRPr b="1" sz="5920"/>
            </a:lvl1pPr>
          </a:lstStyle>
          <a:p>
            <a:pPr/>
            <a:r>
              <a:t>Directed Acyclic Graphs(DAG)</a:t>
            </a:r>
          </a:p>
        </p:txBody>
      </p:sp>
      <p:sp>
        <p:nvSpPr>
          <p:cNvPr id="781" name="B"/>
          <p:cNvSpPr/>
          <p:nvPr/>
        </p:nvSpPr>
        <p:spPr>
          <a:xfrm>
            <a:off x="2200744" y="4851682"/>
            <a:ext cx="667972" cy="66797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82" name="C"/>
          <p:cNvSpPr/>
          <p:nvPr/>
        </p:nvSpPr>
        <p:spPr>
          <a:xfrm>
            <a:off x="4664545" y="4758549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783" name="D"/>
          <p:cNvSpPr/>
          <p:nvPr/>
        </p:nvSpPr>
        <p:spPr>
          <a:xfrm>
            <a:off x="6078478" y="3344616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784" name="G"/>
          <p:cNvSpPr/>
          <p:nvPr/>
        </p:nvSpPr>
        <p:spPr>
          <a:xfrm>
            <a:off x="6578011" y="5152414"/>
            <a:ext cx="667971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785" name="F"/>
          <p:cNvSpPr/>
          <p:nvPr/>
        </p:nvSpPr>
        <p:spPr>
          <a:xfrm>
            <a:off x="3911011" y="6871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786" name="I"/>
          <p:cNvSpPr/>
          <p:nvPr/>
        </p:nvSpPr>
        <p:spPr>
          <a:xfrm>
            <a:off x="5792747" y="6236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787" name="E"/>
          <p:cNvSpPr/>
          <p:nvPr/>
        </p:nvSpPr>
        <p:spPr>
          <a:xfrm>
            <a:off x="8068144" y="4428349"/>
            <a:ext cx="667972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788" name="H"/>
          <p:cNvSpPr/>
          <p:nvPr/>
        </p:nvSpPr>
        <p:spPr>
          <a:xfrm>
            <a:off x="8961675" y="60329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789" name="Line"/>
          <p:cNvSpPr/>
          <p:nvPr/>
        </p:nvSpPr>
        <p:spPr>
          <a:xfrm flipH="1">
            <a:off x="2751865" y="3523390"/>
            <a:ext cx="887016" cy="13385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90" name="Line"/>
          <p:cNvSpPr/>
          <p:nvPr/>
        </p:nvSpPr>
        <p:spPr>
          <a:xfrm>
            <a:off x="4053747" y="3497990"/>
            <a:ext cx="803739" cy="122330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91" name="Line"/>
          <p:cNvSpPr/>
          <p:nvPr/>
        </p:nvSpPr>
        <p:spPr>
          <a:xfrm flipH="1">
            <a:off x="4415697" y="5472800"/>
            <a:ext cx="442384" cy="140659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92" name="Line"/>
          <p:cNvSpPr/>
          <p:nvPr/>
        </p:nvSpPr>
        <p:spPr>
          <a:xfrm>
            <a:off x="5239080" y="5396600"/>
            <a:ext cx="608477" cy="82490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93" name="Line"/>
          <p:cNvSpPr/>
          <p:nvPr/>
        </p:nvSpPr>
        <p:spPr>
          <a:xfrm>
            <a:off x="4214613" y="3271467"/>
            <a:ext cx="1758290" cy="29613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94" name="Line"/>
          <p:cNvSpPr/>
          <p:nvPr/>
        </p:nvSpPr>
        <p:spPr>
          <a:xfrm>
            <a:off x="6559880" y="4041933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95" name="Line"/>
          <p:cNvSpPr/>
          <p:nvPr/>
        </p:nvSpPr>
        <p:spPr>
          <a:xfrm>
            <a:off x="8610490" y="5088477"/>
            <a:ext cx="492986" cy="9361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96" name="Line"/>
          <p:cNvSpPr/>
          <p:nvPr/>
        </p:nvSpPr>
        <p:spPr>
          <a:xfrm>
            <a:off x="6813880" y="3804867"/>
            <a:ext cx="1266496" cy="79818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97" name="J"/>
          <p:cNvSpPr/>
          <p:nvPr/>
        </p:nvSpPr>
        <p:spPr>
          <a:xfrm>
            <a:off x="2624078" y="6684881"/>
            <a:ext cx="667971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798" name="Line"/>
          <p:cNvSpPr/>
          <p:nvPr/>
        </p:nvSpPr>
        <p:spPr>
          <a:xfrm>
            <a:off x="2605947" y="5574400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99" name="K"/>
          <p:cNvSpPr/>
          <p:nvPr/>
        </p:nvSpPr>
        <p:spPr>
          <a:xfrm>
            <a:off x="7377211" y="6032948"/>
            <a:ext cx="667972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800" name="Line"/>
          <p:cNvSpPr/>
          <p:nvPr/>
        </p:nvSpPr>
        <p:spPr>
          <a:xfrm flipH="1">
            <a:off x="7929849" y="5063077"/>
            <a:ext cx="282708" cy="9318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01" name="I"/>
          <p:cNvSpPr/>
          <p:nvPr/>
        </p:nvSpPr>
        <p:spPr>
          <a:xfrm>
            <a:off x="10326647" y="82935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802" name="F"/>
          <p:cNvSpPr/>
          <p:nvPr/>
        </p:nvSpPr>
        <p:spPr>
          <a:xfrm>
            <a:off x="9384710" y="8293548"/>
            <a:ext cx="667972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803" name="J"/>
          <p:cNvSpPr/>
          <p:nvPr/>
        </p:nvSpPr>
        <p:spPr>
          <a:xfrm>
            <a:off x="8442774" y="8300701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804" name="K"/>
          <p:cNvSpPr/>
          <p:nvPr/>
        </p:nvSpPr>
        <p:spPr>
          <a:xfrm>
            <a:off x="7500838" y="8300701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805" name="H"/>
          <p:cNvSpPr/>
          <p:nvPr/>
        </p:nvSpPr>
        <p:spPr>
          <a:xfrm>
            <a:off x="6578011" y="82935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806" name="G"/>
          <p:cNvSpPr/>
          <p:nvPr/>
        </p:nvSpPr>
        <p:spPr>
          <a:xfrm>
            <a:off x="5655185" y="8291561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807" name="By definition, all rooted trees have a topological ordering since they do not contain any cycles."/>
          <p:cNvSpPr txBox="1"/>
          <p:nvPr/>
        </p:nvSpPr>
        <p:spPr>
          <a:xfrm>
            <a:off x="198964" y="1223967"/>
            <a:ext cx="12606873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By definition, all rooted trees have a topological ordering since they do not contain any cycles.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A"/>
          <p:cNvSpPr/>
          <p:nvPr/>
        </p:nvSpPr>
        <p:spPr>
          <a:xfrm>
            <a:off x="3563878" y="2814610"/>
            <a:ext cx="667971" cy="66797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10" name="Directed Acyclic Graphs(DAG)"/>
          <p:cNvSpPr txBox="1"/>
          <p:nvPr>
            <p:ph type="title"/>
          </p:nvPr>
        </p:nvSpPr>
        <p:spPr>
          <a:xfrm>
            <a:off x="76589" y="96955"/>
            <a:ext cx="12851622" cy="1127013"/>
          </a:xfrm>
          <a:prstGeom prst="rect">
            <a:avLst/>
          </a:prstGeom>
        </p:spPr>
        <p:txBody>
          <a:bodyPr/>
          <a:lstStyle>
            <a:lvl1pPr defTabSz="432308">
              <a:defRPr b="1" sz="5920"/>
            </a:lvl1pPr>
          </a:lstStyle>
          <a:p>
            <a:pPr/>
            <a:r>
              <a:t>Directed Acyclic Graphs(DAG)</a:t>
            </a:r>
          </a:p>
        </p:txBody>
      </p:sp>
      <p:sp>
        <p:nvSpPr>
          <p:cNvPr id="811" name="B"/>
          <p:cNvSpPr/>
          <p:nvPr/>
        </p:nvSpPr>
        <p:spPr>
          <a:xfrm>
            <a:off x="2200744" y="4851682"/>
            <a:ext cx="667972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812" name="C"/>
          <p:cNvSpPr/>
          <p:nvPr/>
        </p:nvSpPr>
        <p:spPr>
          <a:xfrm>
            <a:off x="4664545" y="4758549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813" name="D"/>
          <p:cNvSpPr/>
          <p:nvPr/>
        </p:nvSpPr>
        <p:spPr>
          <a:xfrm>
            <a:off x="6078478" y="3344616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814" name="G"/>
          <p:cNvSpPr/>
          <p:nvPr/>
        </p:nvSpPr>
        <p:spPr>
          <a:xfrm>
            <a:off x="6578011" y="5152414"/>
            <a:ext cx="667971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815" name="F"/>
          <p:cNvSpPr/>
          <p:nvPr/>
        </p:nvSpPr>
        <p:spPr>
          <a:xfrm>
            <a:off x="3911011" y="6871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816" name="I"/>
          <p:cNvSpPr/>
          <p:nvPr/>
        </p:nvSpPr>
        <p:spPr>
          <a:xfrm>
            <a:off x="5792747" y="6236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817" name="E"/>
          <p:cNvSpPr/>
          <p:nvPr/>
        </p:nvSpPr>
        <p:spPr>
          <a:xfrm>
            <a:off x="8068144" y="4428349"/>
            <a:ext cx="667972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818" name="H"/>
          <p:cNvSpPr/>
          <p:nvPr/>
        </p:nvSpPr>
        <p:spPr>
          <a:xfrm>
            <a:off x="8961675" y="60329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819" name="Line"/>
          <p:cNvSpPr/>
          <p:nvPr/>
        </p:nvSpPr>
        <p:spPr>
          <a:xfrm flipH="1">
            <a:off x="2751865" y="3523390"/>
            <a:ext cx="887016" cy="13385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20" name="Line"/>
          <p:cNvSpPr/>
          <p:nvPr/>
        </p:nvSpPr>
        <p:spPr>
          <a:xfrm>
            <a:off x="4053747" y="3497990"/>
            <a:ext cx="803739" cy="122330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21" name="Line"/>
          <p:cNvSpPr/>
          <p:nvPr/>
        </p:nvSpPr>
        <p:spPr>
          <a:xfrm flipH="1">
            <a:off x="4415697" y="5472800"/>
            <a:ext cx="442384" cy="140659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22" name="Line"/>
          <p:cNvSpPr/>
          <p:nvPr/>
        </p:nvSpPr>
        <p:spPr>
          <a:xfrm>
            <a:off x="5239080" y="5396600"/>
            <a:ext cx="608477" cy="82490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23" name="Line"/>
          <p:cNvSpPr/>
          <p:nvPr/>
        </p:nvSpPr>
        <p:spPr>
          <a:xfrm>
            <a:off x="4214613" y="3271467"/>
            <a:ext cx="1758290" cy="29613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24" name="Line"/>
          <p:cNvSpPr/>
          <p:nvPr/>
        </p:nvSpPr>
        <p:spPr>
          <a:xfrm>
            <a:off x="6559880" y="4041933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25" name="Line"/>
          <p:cNvSpPr/>
          <p:nvPr/>
        </p:nvSpPr>
        <p:spPr>
          <a:xfrm>
            <a:off x="8610490" y="5088477"/>
            <a:ext cx="492986" cy="9361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26" name="Line"/>
          <p:cNvSpPr/>
          <p:nvPr/>
        </p:nvSpPr>
        <p:spPr>
          <a:xfrm>
            <a:off x="6813880" y="3804867"/>
            <a:ext cx="1266496" cy="79818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27" name="J"/>
          <p:cNvSpPr/>
          <p:nvPr/>
        </p:nvSpPr>
        <p:spPr>
          <a:xfrm>
            <a:off x="2624078" y="6684881"/>
            <a:ext cx="667971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828" name="Line"/>
          <p:cNvSpPr/>
          <p:nvPr/>
        </p:nvSpPr>
        <p:spPr>
          <a:xfrm>
            <a:off x="2605947" y="5574400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29" name="K"/>
          <p:cNvSpPr/>
          <p:nvPr/>
        </p:nvSpPr>
        <p:spPr>
          <a:xfrm>
            <a:off x="7377211" y="6032948"/>
            <a:ext cx="667972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830" name="Line"/>
          <p:cNvSpPr/>
          <p:nvPr/>
        </p:nvSpPr>
        <p:spPr>
          <a:xfrm flipH="1">
            <a:off x="7929849" y="5063077"/>
            <a:ext cx="282708" cy="9318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31" name="I"/>
          <p:cNvSpPr/>
          <p:nvPr/>
        </p:nvSpPr>
        <p:spPr>
          <a:xfrm>
            <a:off x="10326647" y="82935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832" name="F"/>
          <p:cNvSpPr/>
          <p:nvPr/>
        </p:nvSpPr>
        <p:spPr>
          <a:xfrm>
            <a:off x="9384710" y="8293548"/>
            <a:ext cx="667972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833" name="J"/>
          <p:cNvSpPr/>
          <p:nvPr/>
        </p:nvSpPr>
        <p:spPr>
          <a:xfrm>
            <a:off x="8442774" y="8300701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834" name="K"/>
          <p:cNvSpPr/>
          <p:nvPr/>
        </p:nvSpPr>
        <p:spPr>
          <a:xfrm>
            <a:off x="7500838" y="8300701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835" name="H"/>
          <p:cNvSpPr/>
          <p:nvPr/>
        </p:nvSpPr>
        <p:spPr>
          <a:xfrm>
            <a:off x="6578011" y="82935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836" name="G"/>
          <p:cNvSpPr/>
          <p:nvPr/>
        </p:nvSpPr>
        <p:spPr>
          <a:xfrm>
            <a:off x="5655185" y="8291561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837" name="B"/>
          <p:cNvSpPr/>
          <p:nvPr/>
        </p:nvSpPr>
        <p:spPr>
          <a:xfrm>
            <a:off x="4758191" y="82935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838" name="By definition, all rooted trees have a topological ordering since they do not contain any cycles."/>
          <p:cNvSpPr txBox="1"/>
          <p:nvPr/>
        </p:nvSpPr>
        <p:spPr>
          <a:xfrm>
            <a:off x="198964" y="1223967"/>
            <a:ext cx="12606873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By definition, all rooted trees have a topological ordering since they do not contain any cycles.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A"/>
          <p:cNvSpPr/>
          <p:nvPr/>
        </p:nvSpPr>
        <p:spPr>
          <a:xfrm>
            <a:off x="3563878" y="2814610"/>
            <a:ext cx="667971" cy="66797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41" name="Directed Acyclic Graphs(DAG)"/>
          <p:cNvSpPr txBox="1"/>
          <p:nvPr>
            <p:ph type="title"/>
          </p:nvPr>
        </p:nvSpPr>
        <p:spPr>
          <a:xfrm>
            <a:off x="76589" y="96955"/>
            <a:ext cx="12851622" cy="1127013"/>
          </a:xfrm>
          <a:prstGeom prst="rect">
            <a:avLst/>
          </a:prstGeom>
        </p:spPr>
        <p:txBody>
          <a:bodyPr/>
          <a:lstStyle>
            <a:lvl1pPr defTabSz="432308">
              <a:defRPr b="1" sz="5920"/>
            </a:lvl1pPr>
          </a:lstStyle>
          <a:p>
            <a:pPr/>
            <a:r>
              <a:t>Directed Acyclic Graphs(DAG)</a:t>
            </a:r>
          </a:p>
        </p:txBody>
      </p:sp>
      <p:sp>
        <p:nvSpPr>
          <p:cNvPr id="842" name="B"/>
          <p:cNvSpPr/>
          <p:nvPr/>
        </p:nvSpPr>
        <p:spPr>
          <a:xfrm>
            <a:off x="2200744" y="4851682"/>
            <a:ext cx="667972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843" name="C"/>
          <p:cNvSpPr/>
          <p:nvPr/>
        </p:nvSpPr>
        <p:spPr>
          <a:xfrm>
            <a:off x="4664545" y="4758549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844" name="D"/>
          <p:cNvSpPr/>
          <p:nvPr/>
        </p:nvSpPr>
        <p:spPr>
          <a:xfrm>
            <a:off x="6078478" y="3344616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845" name="G"/>
          <p:cNvSpPr/>
          <p:nvPr/>
        </p:nvSpPr>
        <p:spPr>
          <a:xfrm>
            <a:off x="6578011" y="5152414"/>
            <a:ext cx="667971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846" name="F"/>
          <p:cNvSpPr/>
          <p:nvPr/>
        </p:nvSpPr>
        <p:spPr>
          <a:xfrm>
            <a:off x="3911011" y="6871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847" name="I"/>
          <p:cNvSpPr/>
          <p:nvPr/>
        </p:nvSpPr>
        <p:spPr>
          <a:xfrm>
            <a:off x="5792747" y="6236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848" name="E"/>
          <p:cNvSpPr/>
          <p:nvPr/>
        </p:nvSpPr>
        <p:spPr>
          <a:xfrm>
            <a:off x="8068144" y="4428349"/>
            <a:ext cx="667972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849" name="H"/>
          <p:cNvSpPr/>
          <p:nvPr/>
        </p:nvSpPr>
        <p:spPr>
          <a:xfrm>
            <a:off x="8961675" y="60329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850" name="Line"/>
          <p:cNvSpPr/>
          <p:nvPr/>
        </p:nvSpPr>
        <p:spPr>
          <a:xfrm flipH="1">
            <a:off x="2751865" y="3523390"/>
            <a:ext cx="887016" cy="13385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51" name="Line"/>
          <p:cNvSpPr/>
          <p:nvPr/>
        </p:nvSpPr>
        <p:spPr>
          <a:xfrm>
            <a:off x="4053747" y="3497990"/>
            <a:ext cx="803739" cy="122330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52" name="Line"/>
          <p:cNvSpPr/>
          <p:nvPr/>
        </p:nvSpPr>
        <p:spPr>
          <a:xfrm flipH="1">
            <a:off x="4415697" y="5472800"/>
            <a:ext cx="442384" cy="140659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53" name="Line"/>
          <p:cNvSpPr/>
          <p:nvPr/>
        </p:nvSpPr>
        <p:spPr>
          <a:xfrm>
            <a:off x="5239080" y="5396600"/>
            <a:ext cx="608477" cy="82490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54" name="Line"/>
          <p:cNvSpPr/>
          <p:nvPr/>
        </p:nvSpPr>
        <p:spPr>
          <a:xfrm>
            <a:off x="4214613" y="3271467"/>
            <a:ext cx="1758290" cy="29613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55" name="Line"/>
          <p:cNvSpPr/>
          <p:nvPr/>
        </p:nvSpPr>
        <p:spPr>
          <a:xfrm>
            <a:off x="6559880" y="4041933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56" name="Line"/>
          <p:cNvSpPr/>
          <p:nvPr/>
        </p:nvSpPr>
        <p:spPr>
          <a:xfrm>
            <a:off x="8610490" y="5088477"/>
            <a:ext cx="492986" cy="9361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57" name="Line"/>
          <p:cNvSpPr/>
          <p:nvPr/>
        </p:nvSpPr>
        <p:spPr>
          <a:xfrm>
            <a:off x="6813880" y="3804867"/>
            <a:ext cx="1266496" cy="79818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58" name="J"/>
          <p:cNvSpPr/>
          <p:nvPr/>
        </p:nvSpPr>
        <p:spPr>
          <a:xfrm>
            <a:off x="2624078" y="6684881"/>
            <a:ext cx="667971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859" name="Line"/>
          <p:cNvSpPr/>
          <p:nvPr/>
        </p:nvSpPr>
        <p:spPr>
          <a:xfrm>
            <a:off x="2605947" y="5574400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60" name="K"/>
          <p:cNvSpPr/>
          <p:nvPr/>
        </p:nvSpPr>
        <p:spPr>
          <a:xfrm>
            <a:off x="7377211" y="6032948"/>
            <a:ext cx="667972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861" name="Line"/>
          <p:cNvSpPr/>
          <p:nvPr/>
        </p:nvSpPr>
        <p:spPr>
          <a:xfrm flipH="1">
            <a:off x="7929849" y="5063077"/>
            <a:ext cx="282708" cy="9318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62" name="I"/>
          <p:cNvSpPr/>
          <p:nvPr/>
        </p:nvSpPr>
        <p:spPr>
          <a:xfrm>
            <a:off x="10326647" y="82935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863" name="F"/>
          <p:cNvSpPr/>
          <p:nvPr/>
        </p:nvSpPr>
        <p:spPr>
          <a:xfrm>
            <a:off x="9384710" y="8293548"/>
            <a:ext cx="667972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864" name="J"/>
          <p:cNvSpPr/>
          <p:nvPr/>
        </p:nvSpPr>
        <p:spPr>
          <a:xfrm>
            <a:off x="8442774" y="8300701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865" name="K"/>
          <p:cNvSpPr/>
          <p:nvPr/>
        </p:nvSpPr>
        <p:spPr>
          <a:xfrm>
            <a:off x="7500838" y="8300701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866" name="H"/>
          <p:cNvSpPr/>
          <p:nvPr/>
        </p:nvSpPr>
        <p:spPr>
          <a:xfrm>
            <a:off x="6578011" y="82935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867" name="G"/>
          <p:cNvSpPr/>
          <p:nvPr/>
        </p:nvSpPr>
        <p:spPr>
          <a:xfrm>
            <a:off x="5655185" y="8291561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868" name="B"/>
          <p:cNvSpPr/>
          <p:nvPr/>
        </p:nvSpPr>
        <p:spPr>
          <a:xfrm>
            <a:off x="4758191" y="82935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869" name="E"/>
          <p:cNvSpPr/>
          <p:nvPr/>
        </p:nvSpPr>
        <p:spPr>
          <a:xfrm>
            <a:off x="3779685" y="8300701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870" name="By definition, all rooted trees have a topological ordering since they do not contain any cycles."/>
          <p:cNvSpPr txBox="1"/>
          <p:nvPr/>
        </p:nvSpPr>
        <p:spPr>
          <a:xfrm>
            <a:off x="198964" y="1223967"/>
            <a:ext cx="12606873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By definition, all rooted trees have a topological ordering since they do not contain any cycles.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A"/>
          <p:cNvSpPr/>
          <p:nvPr/>
        </p:nvSpPr>
        <p:spPr>
          <a:xfrm>
            <a:off x="3563878" y="2814610"/>
            <a:ext cx="667971" cy="66797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73" name="Directed Acyclic Graphs(DAG)"/>
          <p:cNvSpPr txBox="1"/>
          <p:nvPr>
            <p:ph type="title"/>
          </p:nvPr>
        </p:nvSpPr>
        <p:spPr>
          <a:xfrm>
            <a:off x="76589" y="96955"/>
            <a:ext cx="12851622" cy="1127013"/>
          </a:xfrm>
          <a:prstGeom prst="rect">
            <a:avLst/>
          </a:prstGeom>
        </p:spPr>
        <p:txBody>
          <a:bodyPr/>
          <a:lstStyle>
            <a:lvl1pPr defTabSz="432308">
              <a:defRPr b="1" sz="5920"/>
            </a:lvl1pPr>
          </a:lstStyle>
          <a:p>
            <a:pPr/>
            <a:r>
              <a:t>Directed Acyclic Graphs(DAG)</a:t>
            </a:r>
          </a:p>
        </p:txBody>
      </p:sp>
      <p:sp>
        <p:nvSpPr>
          <p:cNvPr id="874" name="B"/>
          <p:cNvSpPr/>
          <p:nvPr/>
        </p:nvSpPr>
        <p:spPr>
          <a:xfrm>
            <a:off x="2200744" y="4851682"/>
            <a:ext cx="667972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875" name="C"/>
          <p:cNvSpPr/>
          <p:nvPr/>
        </p:nvSpPr>
        <p:spPr>
          <a:xfrm>
            <a:off x="4664545" y="4758549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876" name="D"/>
          <p:cNvSpPr/>
          <p:nvPr/>
        </p:nvSpPr>
        <p:spPr>
          <a:xfrm>
            <a:off x="6078478" y="3344616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877" name="G"/>
          <p:cNvSpPr/>
          <p:nvPr/>
        </p:nvSpPr>
        <p:spPr>
          <a:xfrm>
            <a:off x="6578011" y="5152414"/>
            <a:ext cx="667971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878" name="F"/>
          <p:cNvSpPr/>
          <p:nvPr/>
        </p:nvSpPr>
        <p:spPr>
          <a:xfrm>
            <a:off x="3911011" y="6871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879" name="I"/>
          <p:cNvSpPr/>
          <p:nvPr/>
        </p:nvSpPr>
        <p:spPr>
          <a:xfrm>
            <a:off x="5792747" y="6236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880" name="E"/>
          <p:cNvSpPr/>
          <p:nvPr/>
        </p:nvSpPr>
        <p:spPr>
          <a:xfrm>
            <a:off x="8068144" y="4428349"/>
            <a:ext cx="667972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881" name="H"/>
          <p:cNvSpPr/>
          <p:nvPr/>
        </p:nvSpPr>
        <p:spPr>
          <a:xfrm>
            <a:off x="8961675" y="60329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882" name="Line"/>
          <p:cNvSpPr/>
          <p:nvPr/>
        </p:nvSpPr>
        <p:spPr>
          <a:xfrm flipH="1">
            <a:off x="2751865" y="3523390"/>
            <a:ext cx="887016" cy="13385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83" name="Line"/>
          <p:cNvSpPr/>
          <p:nvPr/>
        </p:nvSpPr>
        <p:spPr>
          <a:xfrm>
            <a:off x="4053747" y="3497990"/>
            <a:ext cx="803739" cy="122330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84" name="Line"/>
          <p:cNvSpPr/>
          <p:nvPr/>
        </p:nvSpPr>
        <p:spPr>
          <a:xfrm flipH="1">
            <a:off x="4415697" y="5472800"/>
            <a:ext cx="442384" cy="140659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85" name="Line"/>
          <p:cNvSpPr/>
          <p:nvPr/>
        </p:nvSpPr>
        <p:spPr>
          <a:xfrm>
            <a:off x="5239080" y="5396600"/>
            <a:ext cx="608477" cy="82490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86" name="Line"/>
          <p:cNvSpPr/>
          <p:nvPr/>
        </p:nvSpPr>
        <p:spPr>
          <a:xfrm>
            <a:off x="4214613" y="3271467"/>
            <a:ext cx="1758290" cy="29613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87" name="Line"/>
          <p:cNvSpPr/>
          <p:nvPr/>
        </p:nvSpPr>
        <p:spPr>
          <a:xfrm>
            <a:off x="6559880" y="4041933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88" name="Line"/>
          <p:cNvSpPr/>
          <p:nvPr/>
        </p:nvSpPr>
        <p:spPr>
          <a:xfrm>
            <a:off x="8610490" y="5088477"/>
            <a:ext cx="492986" cy="9361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89" name="Line"/>
          <p:cNvSpPr/>
          <p:nvPr/>
        </p:nvSpPr>
        <p:spPr>
          <a:xfrm>
            <a:off x="6813880" y="3804867"/>
            <a:ext cx="1266496" cy="79818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90" name="J"/>
          <p:cNvSpPr/>
          <p:nvPr/>
        </p:nvSpPr>
        <p:spPr>
          <a:xfrm>
            <a:off x="2624078" y="6684881"/>
            <a:ext cx="667971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891" name="Line"/>
          <p:cNvSpPr/>
          <p:nvPr/>
        </p:nvSpPr>
        <p:spPr>
          <a:xfrm>
            <a:off x="2605947" y="5574400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92" name="K"/>
          <p:cNvSpPr/>
          <p:nvPr/>
        </p:nvSpPr>
        <p:spPr>
          <a:xfrm>
            <a:off x="7377211" y="6032948"/>
            <a:ext cx="667972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893" name="Line"/>
          <p:cNvSpPr/>
          <p:nvPr/>
        </p:nvSpPr>
        <p:spPr>
          <a:xfrm flipH="1">
            <a:off x="7929849" y="5063077"/>
            <a:ext cx="282708" cy="9318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94" name="I"/>
          <p:cNvSpPr/>
          <p:nvPr/>
        </p:nvSpPr>
        <p:spPr>
          <a:xfrm>
            <a:off x="10326647" y="82935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895" name="F"/>
          <p:cNvSpPr/>
          <p:nvPr/>
        </p:nvSpPr>
        <p:spPr>
          <a:xfrm>
            <a:off x="9384710" y="8293548"/>
            <a:ext cx="667972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896" name="J"/>
          <p:cNvSpPr/>
          <p:nvPr/>
        </p:nvSpPr>
        <p:spPr>
          <a:xfrm>
            <a:off x="8442774" y="8300701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897" name="K"/>
          <p:cNvSpPr/>
          <p:nvPr/>
        </p:nvSpPr>
        <p:spPr>
          <a:xfrm>
            <a:off x="7500838" y="8300701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898" name="H"/>
          <p:cNvSpPr/>
          <p:nvPr/>
        </p:nvSpPr>
        <p:spPr>
          <a:xfrm>
            <a:off x="6578011" y="82935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899" name="G"/>
          <p:cNvSpPr/>
          <p:nvPr/>
        </p:nvSpPr>
        <p:spPr>
          <a:xfrm>
            <a:off x="5655185" y="8291561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900" name="B"/>
          <p:cNvSpPr/>
          <p:nvPr/>
        </p:nvSpPr>
        <p:spPr>
          <a:xfrm>
            <a:off x="4758191" y="82935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901" name="E"/>
          <p:cNvSpPr/>
          <p:nvPr/>
        </p:nvSpPr>
        <p:spPr>
          <a:xfrm>
            <a:off x="3779685" y="8300701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902" name="D"/>
          <p:cNvSpPr/>
          <p:nvPr/>
        </p:nvSpPr>
        <p:spPr>
          <a:xfrm>
            <a:off x="2869327" y="8300701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903" name="By definition, all rooted trees have a topological ordering since they do not contain any cycles."/>
          <p:cNvSpPr txBox="1"/>
          <p:nvPr/>
        </p:nvSpPr>
        <p:spPr>
          <a:xfrm>
            <a:off x="198964" y="1223967"/>
            <a:ext cx="12606873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By definition, all rooted trees have a topological ordering since they do not contain any cycles.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A"/>
          <p:cNvSpPr/>
          <p:nvPr/>
        </p:nvSpPr>
        <p:spPr>
          <a:xfrm>
            <a:off x="3563878" y="2814610"/>
            <a:ext cx="667971" cy="66797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906" name="Directed Acyclic Graphs(DAG)"/>
          <p:cNvSpPr txBox="1"/>
          <p:nvPr>
            <p:ph type="title"/>
          </p:nvPr>
        </p:nvSpPr>
        <p:spPr>
          <a:xfrm>
            <a:off x="76589" y="96955"/>
            <a:ext cx="12851622" cy="1127013"/>
          </a:xfrm>
          <a:prstGeom prst="rect">
            <a:avLst/>
          </a:prstGeom>
        </p:spPr>
        <p:txBody>
          <a:bodyPr/>
          <a:lstStyle>
            <a:lvl1pPr defTabSz="432308">
              <a:defRPr b="1" sz="5920"/>
            </a:lvl1pPr>
          </a:lstStyle>
          <a:p>
            <a:pPr/>
            <a:r>
              <a:t>Directed Acyclic Graphs(DAG)</a:t>
            </a:r>
          </a:p>
        </p:txBody>
      </p:sp>
      <p:sp>
        <p:nvSpPr>
          <p:cNvPr id="907" name="B"/>
          <p:cNvSpPr/>
          <p:nvPr/>
        </p:nvSpPr>
        <p:spPr>
          <a:xfrm>
            <a:off x="2200744" y="4851682"/>
            <a:ext cx="667972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908" name="C"/>
          <p:cNvSpPr/>
          <p:nvPr/>
        </p:nvSpPr>
        <p:spPr>
          <a:xfrm>
            <a:off x="4664545" y="4758549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909" name="D"/>
          <p:cNvSpPr/>
          <p:nvPr/>
        </p:nvSpPr>
        <p:spPr>
          <a:xfrm>
            <a:off x="6078478" y="3344616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910" name="G"/>
          <p:cNvSpPr/>
          <p:nvPr/>
        </p:nvSpPr>
        <p:spPr>
          <a:xfrm>
            <a:off x="6578011" y="5152414"/>
            <a:ext cx="667971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911" name="F"/>
          <p:cNvSpPr/>
          <p:nvPr/>
        </p:nvSpPr>
        <p:spPr>
          <a:xfrm>
            <a:off x="3911011" y="6871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912" name="I"/>
          <p:cNvSpPr/>
          <p:nvPr/>
        </p:nvSpPr>
        <p:spPr>
          <a:xfrm>
            <a:off x="5792747" y="6236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913" name="E"/>
          <p:cNvSpPr/>
          <p:nvPr/>
        </p:nvSpPr>
        <p:spPr>
          <a:xfrm>
            <a:off x="8068144" y="4428349"/>
            <a:ext cx="667972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914" name="H"/>
          <p:cNvSpPr/>
          <p:nvPr/>
        </p:nvSpPr>
        <p:spPr>
          <a:xfrm>
            <a:off x="8961675" y="60329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915" name="Line"/>
          <p:cNvSpPr/>
          <p:nvPr/>
        </p:nvSpPr>
        <p:spPr>
          <a:xfrm flipH="1">
            <a:off x="2751865" y="3523390"/>
            <a:ext cx="887016" cy="13385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16" name="Line"/>
          <p:cNvSpPr/>
          <p:nvPr/>
        </p:nvSpPr>
        <p:spPr>
          <a:xfrm>
            <a:off x="4053747" y="3497990"/>
            <a:ext cx="803739" cy="122330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17" name="Line"/>
          <p:cNvSpPr/>
          <p:nvPr/>
        </p:nvSpPr>
        <p:spPr>
          <a:xfrm flipH="1">
            <a:off x="4415697" y="5472800"/>
            <a:ext cx="442384" cy="140659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18" name="Line"/>
          <p:cNvSpPr/>
          <p:nvPr/>
        </p:nvSpPr>
        <p:spPr>
          <a:xfrm>
            <a:off x="5239080" y="5396600"/>
            <a:ext cx="608477" cy="82490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19" name="Line"/>
          <p:cNvSpPr/>
          <p:nvPr/>
        </p:nvSpPr>
        <p:spPr>
          <a:xfrm>
            <a:off x="4214613" y="3271467"/>
            <a:ext cx="1758290" cy="29613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20" name="Line"/>
          <p:cNvSpPr/>
          <p:nvPr/>
        </p:nvSpPr>
        <p:spPr>
          <a:xfrm>
            <a:off x="6559880" y="4041933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21" name="Line"/>
          <p:cNvSpPr/>
          <p:nvPr/>
        </p:nvSpPr>
        <p:spPr>
          <a:xfrm>
            <a:off x="8610490" y="5088477"/>
            <a:ext cx="492986" cy="9361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22" name="Line"/>
          <p:cNvSpPr/>
          <p:nvPr/>
        </p:nvSpPr>
        <p:spPr>
          <a:xfrm>
            <a:off x="6813880" y="3804867"/>
            <a:ext cx="1266496" cy="79818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23" name="J"/>
          <p:cNvSpPr/>
          <p:nvPr/>
        </p:nvSpPr>
        <p:spPr>
          <a:xfrm>
            <a:off x="2624078" y="6684881"/>
            <a:ext cx="667971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924" name="Line"/>
          <p:cNvSpPr/>
          <p:nvPr/>
        </p:nvSpPr>
        <p:spPr>
          <a:xfrm>
            <a:off x="2605947" y="5574400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25" name="K"/>
          <p:cNvSpPr/>
          <p:nvPr/>
        </p:nvSpPr>
        <p:spPr>
          <a:xfrm>
            <a:off x="7377211" y="6032948"/>
            <a:ext cx="667972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926" name="Line"/>
          <p:cNvSpPr/>
          <p:nvPr/>
        </p:nvSpPr>
        <p:spPr>
          <a:xfrm flipH="1">
            <a:off x="7929849" y="5063077"/>
            <a:ext cx="282708" cy="9318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27" name="I"/>
          <p:cNvSpPr/>
          <p:nvPr/>
        </p:nvSpPr>
        <p:spPr>
          <a:xfrm>
            <a:off x="10326647" y="8293548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928" name="F"/>
          <p:cNvSpPr/>
          <p:nvPr/>
        </p:nvSpPr>
        <p:spPr>
          <a:xfrm>
            <a:off x="9384710" y="8293548"/>
            <a:ext cx="667972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929" name="J"/>
          <p:cNvSpPr/>
          <p:nvPr/>
        </p:nvSpPr>
        <p:spPr>
          <a:xfrm>
            <a:off x="8442774" y="8300701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930" name="K"/>
          <p:cNvSpPr/>
          <p:nvPr/>
        </p:nvSpPr>
        <p:spPr>
          <a:xfrm>
            <a:off x="7500838" y="8300701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931" name="H"/>
          <p:cNvSpPr/>
          <p:nvPr/>
        </p:nvSpPr>
        <p:spPr>
          <a:xfrm>
            <a:off x="6578011" y="8293548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932" name="G"/>
          <p:cNvSpPr/>
          <p:nvPr/>
        </p:nvSpPr>
        <p:spPr>
          <a:xfrm>
            <a:off x="5655185" y="8291561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933" name="B"/>
          <p:cNvSpPr/>
          <p:nvPr/>
        </p:nvSpPr>
        <p:spPr>
          <a:xfrm>
            <a:off x="4758191" y="8293548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934" name="E"/>
          <p:cNvSpPr/>
          <p:nvPr/>
        </p:nvSpPr>
        <p:spPr>
          <a:xfrm>
            <a:off x="3779685" y="8300701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935" name="D"/>
          <p:cNvSpPr/>
          <p:nvPr/>
        </p:nvSpPr>
        <p:spPr>
          <a:xfrm>
            <a:off x="2869327" y="8300701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936" name="C"/>
          <p:cNvSpPr/>
          <p:nvPr/>
        </p:nvSpPr>
        <p:spPr>
          <a:xfrm>
            <a:off x="1925659" y="8293548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937" name="By definition, all rooted trees have a topological ordering since they do not contain any cycles."/>
          <p:cNvSpPr txBox="1"/>
          <p:nvPr/>
        </p:nvSpPr>
        <p:spPr>
          <a:xfrm>
            <a:off x="198964" y="1223967"/>
            <a:ext cx="12606873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By definition, all rooted trees have a topological ordering since they do not contain any cycles.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A"/>
          <p:cNvSpPr/>
          <p:nvPr/>
        </p:nvSpPr>
        <p:spPr>
          <a:xfrm>
            <a:off x="3563878" y="2814610"/>
            <a:ext cx="667971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940" name="Directed Acyclic Graphs(DAG)"/>
          <p:cNvSpPr txBox="1"/>
          <p:nvPr>
            <p:ph type="title"/>
          </p:nvPr>
        </p:nvSpPr>
        <p:spPr>
          <a:xfrm>
            <a:off x="76589" y="96955"/>
            <a:ext cx="12851622" cy="1127013"/>
          </a:xfrm>
          <a:prstGeom prst="rect">
            <a:avLst/>
          </a:prstGeom>
        </p:spPr>
        <p:txBody>
          <a:bodyPr/>
          <a:lstStyle>
            <a:lvl1pPr defTabSz="432308">
              <a:defRPr b="1" sz="5920"/>
            </a:lvl1pPr>
          </a:lstStyle>
          <a:p>
            <a:pPr/>
            <a:r>
              <a:t>Directed Acyclic Graphs(DAG)</a:t>
            </a:r>
          </a:p>
        </p:txBody>
      </p:sp>
      <p:sp>
        <p:nvSpPr>
          <p:cNvPr id="941" name="B"/>
          <p:cNvSpPr/>
          <p:nvPr/>
        </p:nvSpPr>
        <p:spPr>
          <a:xfrm>
            <a:off x="2200744" y="4851682"/>
            <a:ext cx="667972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942" name="C"/>
          <p:cNvSpPr/>
          <p:nvPr/>
        </p:nvSpPr>
        <p:spPr>
          <a:xfrm>
            <a:off x="4664545" y="4758549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943" name="D"/>
          <p:cNvSpPr/>
          <p:nvPr/>
        </p:nvSpPr>
        <p:spPr>
          <a:xfrm>
            <a:off x="6078478" y="3344616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944" name="G"/>
          <p:cNvSpPr/>
          <p:nvPr/>
        </p:nvSpPr>
        <p:spPr>
          <a:xfrm>
            <a:off x="6578011" y="5152414"/>
            <a:ext cx="667971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945" name="F"/>
          <p:cNvSpPr/>
          <p:nvPr/>
        </p:nvSpPr>
        <p:spPr>
          <a:xfrm>
            <a:off x="3911011" y="6871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946" name="I"/>
          <p:cNvSpPr/>
          <p:nvPr/>
        </p:nvSpPr>
        <p:spPr>
          <a:xfrm>
            <a:off x="5792747" y="6236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947" name="E"/>
          <p:cNvSpPr/>
          <p:nvPr/>
        </p:nvSpPr>
        <p:spPr>
          <a:xfrm>
            <a:off x="8068144" y="4428349"/>
            <a:ext cx="667972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948" name="H"/>
          <p:cNvSpPr/>
          <p:nvPr/>
        </p:nvSpPr>
        <p:spPr>
          <a:xfrm>
            <a:off x="8961675" y="60329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949" name="Line"/>
          <p:cNvSpPr/>
          <p:nvPr/>
        </p:nvSpPr>
        <p:spPr>
          <a:xfrm flipH="1">
            <a:off x="2751865" y="3523390"/>
            <a:ext cx="887016" cy="13385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50" name="Line"/>
          <p:cNvSpPr/>
          <p:nvPr/>
        </p:nvSpPr>
        <p:spPr>
          <a:xfrm>
            <a:off x="4053747" y="3497990"/>
            <a:ext cx="803739" cy="122330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51" name="Line"/>
          <p:cNvSpPr/>
          <p:nvPr/>
        </p:nvSpPr>
        <p:spPr>
          <a:xfrm flipH="1">
            <a:off x="4415697" y="5472800"/>
            <a:ext cx="442384" cy="140659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52" name="Line"/>
          <p:cNvSpPr/>
          <p:nvPr/>
        </p:nvSpPr>
        <p:spPr>
          <a:xfrm>
            <a:off x="5239080" y="5396600"/>
            <a:ext cx="608477" cy="82490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53" name="Line"/>
          <p:cNvSpPr/>
          <p:nvPr/>
        </p:nvSpPr>
        <p:spPr>
          <a:xfrm>
            <a:off x="4214613" y="3271467"/>
            <a:ext cx="1758290" cy="29613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54" name="Line"/>
          <p:cNvSpPr/>
          <p:nvPr/>
        </p:nvSpPr>
        <p:spPr>
          <a:xfrm>
            <a:off x="6559880" y="4041933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55" name="Line"/>
          <p:cNvSpPr/>
          <p:nvPr/>
        </p:nvSpPr>
        <p:spPr>
          <a:xfrm>
            <a:off x="8610490" y="5088477"/>
            <a:ext cx="492986" cy="9361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56" name="Line"/>
          <p:cNvSpPr/>
          <p:nvPr/>
        </p:nvSpPr>
        <p:spPr>
          <a:xfrm>
            <a:off x="6813880" y="3804867"/>
            <a:ext cx="1266496" cy="79818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57" name="J"/>
          <p:cNvSpPr/>
          <p:nvPr/>
        </p:nvSpPr>
        <p:spPr>
          <a:xfrm>
            <a:off x="2624078" y="6684881"/>
            <a:ext cx="667971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958" name="Line"/>
          <p:cNvSpPr/>
          <p:nvPr/>
        </p:nvSpPr>
        <p:spPr>
          <a:xfrm>
            <a:off x="2605947" y="5574400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59" name="K"/>
          <p:cNvSpPr/>
          <p:nvPr/>
        </p:nvSpPr>
        <p:spPr>
          <a:xfrm>
            <a:off x="7377211" y="6032948"/>
            <a:ext cx="667972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960" name="Line"/>
          <p:cNvSpPr/>
          <p:nvPr/>
        </p:nvSpPr>
        <p:spPr>
          <a:xfrm flipH="1">
            <a:off x="7929849" y="5063077"/>
            <a:ext cx="282708" cy="9318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61" name="I"/>
          <p:cNvSpPr/>
          <p:nvPr/>
        </p:nvSpPr>
        <p:spPr>
          <a:xfrm>
            <a:off x="10326647" y="8293548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962" name="F"/>
          <p:cNvSpPr/>
          <p:nvPr/>
        </p:nvSpPr>
        <p:spPr>
          <a:xfrm>
            <a:off x="9384710" y="8293548"/>
            <a:ext cx="667972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963" name="J"/>
          <p:cNvSpPr/>
          <p:nvPr/>
        </p:nvSpPr>
        <p:spPr>
          <a:xfrm>
            <a:off x="8442774" y="8300701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964" name="K"/>
          <p:cNvSpPr/>
          <p:nvPr/>
        </p:nvSpPr>
        <p:spPr>
          <a:xfrm>
            <a:off x="7500838" y="8300701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965" name="H"/>
          <p:cNvSpPr/>
          <p:nvPr/>
        </p:nvSpPr>
        <p:spPr>
          <a:xfrm>
            <a:off x="6578011" y="8293548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966" name="G"/>
          <p:cNvSpPr/>
          <p:nvPr/>
        </p:nvSpPr>
        <p:spPr>
          <a:xfrm>
            <a:off x="5655185" y="8291561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967" name="B"/>
          <p:cNvSpPr/>
          <p:nvPr/>
        </p:nvSpPr>
        <p:spPr>
          <a:xfrm>
            <a:off x="4758191" y="8293548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968" name="E"/>
          <p:cNvSpPr/>
          <p:nvPr/>
        </p:nvSpPr>
        <p:spPr>
          <a:xfrm>
            <a:off x="3779685" y="8300701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969" name="D"/>
          <p:cNvSpPr/>
          <p:nvPr/>
        </p:nvSpPr>
        <p:spPr>
          <a:xfrm>
            <a:off x="2869327" y="8300701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970" name="C"/>
          <p:cNvSpPr/>
          <p:nvPr/>
        </p:nvSpPr>
        <p:spPr>
          <a:xfrm>
            <a:off x="1925659" y="8293548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971" name="A"/>
          <p:cNvSpPr/>
          <p:nvPr/>
        </p:nvSpPr>
        <p:spPr>
          <a:xfrm>
            <a:off x="983722" y="8300701"/>
            <a:ext cx="667972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972" name="By definition, all rooted trees have a topological ordering since they do not contain any cycles."/>
          <p:cNvSpPr txBox="1"/>
          <p:nvPr/>
        </p:nvSpPr>
        <p:spPr>
          <a:xfrm>
            <a:off x="198964" y="1223967"/>
            <a:ext cx="12606873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By definition, all rooted trees have a topological ordering since they do not contain any cycles.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A"/>
          <p:cNvSpPr/>
          <p:nvPr/>
        </p:nvSpPr>
        <p:spPr>
          <a:xfrm>
            <a:off x="3563878" y="2814610"/>
            <a:ext cx="667971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975" name="Directed Acyclic Graphs(DAG)"/>
          <p:cNvSpPr txBox="1"/>
          <p:nvPr>
            <p:ph type="title"/>
          </p:nvPr>
        </p:nvSpPr>
        <p:spPr>
          <a:xfrm>
            <a:off x="76589" y="96955"/>
            <a:ext cx="12851622" cy="1127013"/>
          </a:xfrm>
          <a:prstGeom prst="rect">
            <a:avLst/>
          </a:prstGeom>
        </p:spPr>
        <p:txBody>
          <a:bodyPr/>
          <a:lstStyle>
            <a:lvl1pPr defTabSz="432308">
              <a:defRPr b="1" sz="5920"/>
            </a:lvl1pPr>
          </a:lstStyle>
          <a:p>
            <a:pPr/>
            <a:r>
              <a:t>Directed Acyclic Graphs(DAG)</a:t>
            </a:r>
          </a:p>
        </p:txBody>
      </p:sp>
      <p:sp>
        <p:nvSpPr>
          <p:cNvPr id="976" name="B"/>
          <p:cNvSpPr/>
          <p:nvPr/>
        </p:nvSpPr>
        <p:spPr>
          <a:xfrm>
            <a:off x="2200744" y="4851682"/>
            <a:ext cx="667972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977" name="C"/>
          <p:cNvSpPr/>
          <p:nvPr/>
        </p:nvSpPr>
        <p:spPr>
          <a:xfrm>
            <a:off x="4664545" y="4758549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978" name="D"/>
          <p:cNvSpPr/>
          <p:nvPr/>
        </p:nvSpPr>
        <p:spPr>
          <a:xfrm>
            <a:off x="6078478" y="3344616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979" name="G"/>
          <p:cNvSpPr/>
          <p:nvPr/>
        </p:nvSpPr>
        <p:spPr>
          <a:xfrm>
            <a:off x="6578011" y="5152414"/>
            <a:ext cx="667971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980" name="F"/>
          <p:cNvSpPr/>
          <p:nvPr/>
        </p:nvSpPr>
        <p:spPr>
          <a:xfrm>
            <a:off x="3911011" y="6871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981" name="I"/>
          <p:cNvSpPr/>
          <p:nvPr/>
        </p:nvSpPr>
        <p:spPr>
          <a:xfrm>
            <a:off x="5792747" y="6236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982" name="E"/>
          <p:cNvSpPr/>
          <p:nvPr/>
        </p:nvSpPr>
        <p:spPr>
          <a:xfrm>
            <a:off x="8068144" y="4428349"/>
            <a:ext cx="667972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983" name="H"/>
          <p:cNvSpPr/>
          <p:nvPr/>
        </p:nvSpPr>
        <p:spPr>
          <a:xfrm>
            <a:off x="8961675" y="60329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984" name="Line"/>
          <p:cNvSpPr/>
          <p:nvPr/>
        </p:nvSpPr>
        <p:spPr>
          <a:xfrm flipH="1">
            <a:off x="2751865" y="3523390"/>
            <a:ext cx="887016" cy="13385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85" name="Line"/>
          <p:cNvSpPr/>
          <p:nvPr/>
        </p:nvSpPr>
        <p:spPr>
          <a:xfrm>
            <a:off x="4053747" y="3497990"/>
            <a:ext cx="803739" cy="122330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86" name="Line"/>
          <p:cNvSpPr/>
          <p:nvPr/>
        </p:nvSpPr>
        <p:spPr>
          <a:xfrm flipH="1">
            <a:off x="4415697" y="5472800"/>
            <a:ext cx="442384" cy="140659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87" name="Line"/>
          <p:cNvSpPr/>
          <p:nvPr/>
        </p:nvSpPr>
        <p:spPr>
          <a:xfrm>
            <a:off x="5239080" y="5396600"/>
            <a:ext cx="608477" cy="82490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88" name="Line"/>
          <p:cNvSpPr/>
          <p:nvPr/>
        </p:nvSpPr>
        <p:spPr>
          <a:xfrm>
            <a:off x="4214613" y="3271467"/>
            <a:ext cx="1758290" cy="29613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89" name="Line"/>
          <p:cNvSpPr/>
          <p:nvPr/>
        </p:nvSpPr>
        <p:spPr>
          <a:xfrm>
            <a:off x="6559880" y="4041933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90" name="Line"/>
          <p:cNvSpPr/>
          <p:nvPr/>
        </p:nvSpPr>
        <p:spPr>
          <a:xfrm>
            <a:off x="8610490" y="5088477"/>
            <a:ext cx="492986" cy="9361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91" name="Line"/>
          <p:cNvSpPr/>
          <p:nvPr/>
        </p:nvSpPr>
        <p:spPr>
          <a:xfrm>
            <a:off x="6813880" y="3804867"/>
            <a:ext cx="1266496" cy="79818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92" name="J"/>
          <p:cNvSpPr/>
          <p:nvPr/>
        </p:nvSpPr>
        <p:spPr>
          <a:xfrm>
            <a:off x="2624078" y="6684881"/>
            <a:ext cx="667971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993" name="Line"/>
          <p:cNvSpPr/>
          <p:nvPr/>
        </p:nvSpPr>
        <p:spPr>
          <a:xfrm>
            <a:off x="2605947" y="5574400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94" name="K"/>
          <p:cNvSpPr/>
          <p:nvPr/>
        </p:nvSpPr>
        <p:spPr>
          <a:xfrm>
            <a:off x="7377211" y="6032948"/>
            <a:ext cx="667972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995" name="Line"/>
          <p:cNvSpPr/>
          <p:nvPr/>
        </p:nvSpPr>
        <p:spPr>
          <a:xfrm flipH="1">
            <a:off x="7929849" y="5063077"/>
            <a:ext cx="282708" cy="9318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96" name="I"/>
          <p:cNvSpPr/>
          <p:nvPr/>
        </p:nvSpPr>
        <p:spPr>
          <a:xfrm>
            <a:off x="10326647" y="8293548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997" name="F"/>
          <p:cNvSpPr/>
          <p:nvPr/>
        </p:nvSpPr>
        <p:spPr>
          <a:xfrm>
            <a:off x="9384710" y="8293548"/>
            <a:ext cx="667972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998" name="J"/>
          <p:cNvSpPr/>
          <p:nvPr/>
        </p:nvSpPr>
        <p:spPr>
          <a:xfrm>
            <a:off x="8442774" y="8300701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999" name="K"/>
          <p:cNvSpPr/>
          <p:nvPr/>
        </p:nvSpPr>
        <p:spPr>
          <a:xfrm>
            <a:off x="7500838" y="8300701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1000" name="H"/>
          <p:cNvSpPr/>
          <p:nvPr/>
        </p:nvSpPr>
        <p:spPr>
          <a:xfrm>
            <a:off x="6578011" y="8293548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001" name="G"/>
          <p:cNvSpPr/>
          <p:nvPr/>
        </p:nvSpPr>
        <p:spPr>
          <a:xfrm>
            <a:off x="5655185" y="8291561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002" name="B"/>
          <p:cNvSpPr/>
          <p:nvPr/>
        </p:nvSpPr>
        <p:spPr>
          <a:xfrm>
            <a:off x="4758191" y="8293548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003" name="E"/>
          <p:cNvSpPr/>
          <p:nvPr/>
        </p:nvSpPr>
        <p:spPr>
          <a:xfrm>
            <a:off x="3779685" y="8300701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004" name="D"/>
          <p:cNvSpPr/>
          <p:nvPr/>
        </p:nvSpPr>
        <p:spPr>
          <a:xfrm>
            <a:off x="2869327" y="8300701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005" name="C"/>
          <p:cNvSpPr/>
          <p:nvPr/>
        </p:nvSpPr>
        <p:spPr>
          <a:xfrm>
            <a:off x="1925659" y="8293548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006" name="A"/>
          <p:cNvSpPr/>
          <p:nvPr/>
        </p:nvSpPr>
        <p:spPr>
          <a:xfrm>
            <a:off x="983722" y="8300701"/>
            <a:ext cx="667972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007" name="Topological ordering from left to right:"/>
          <p:cNvSpPr txBox="1"/>
          <p:nvPr/>
        </p:nvSpPr>
        <p:spPr>
          <a:xfrm>
            <a:off x="426867" y="7521768"/>
            <a:ext cx="1112460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 from left to right:</a:t>
            </a:r>
          </a:p>
        </p:txBody>
      </p:sp>
      <p:sp>
        <p:nvSpPr>
          <p:cNvPr id="1008" name="By definition, all rooted trees have a topological ordering since they do not contain any cycles."/>
          <p:cNvSpPr txBox="1"/>
          <p:nvPr/>
        </p:nvSpPr>
        <p:spPr>
          <a:xfrm>
            <a:off x="198964" y="1223967"/>
            <a:ext cx="12606873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By definition, all rooted trees have a topological ordering since they do not contain any cycles.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Pick an unvisited node…"/>
          <p:cNvSpPr txBox="1"/>
          <p:nvPr/>
        </p:nvSpPr>
        <p:spPr>
          <a:xfrm>
            <a:off x="737763" y="2482850"/>
            <a:ext cx="11496707" cy="4787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/>
            <a:r>
              <a:t>Pick an unvisited node</a:t>
            </a:r>
          </a:p>
          <a:p>
            <a:pPr/>
          </a:p>
          <a:p>
            <a:pPr/>
            <a:r>
              <a:t>Beginning with the selected node, do a Depth First Search (DFS) exploring only unvisited nodes.</a:t>
            </a:r>
          </a:p>
          <a:p>
            <a:pPr/>
          </a:p>
          <a:p>
            <a:pPr/>
            <a:r>
              <a:t>On the recursive callback of the DFS, add the current node to the topological ordering in reverse order.</a:t>
            </a:r>
          </a:p>
        </p:txBody>
      </p:sp>
      <p:sp>
        <p:nvSpPr>
          <p:cNvPr id="1011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014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1015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016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017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018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019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020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021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1022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023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1024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1025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1026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27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28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29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30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31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32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33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34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35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36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37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38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39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40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41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42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43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44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1045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46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1047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1048" name="_ _ _ _ _ _ _ _ _ _ _ _ _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1049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lass B"/>
          <p:cNvSpPr/>
          <p:nvPr/>
        </p:nvSpPr>
        <p:spPr>
          <a:xfrm>
            <a:off x="741883" y="6816824"/>
            <a:ext cx="2406916" cy="10109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Class B</a:t>
            </a:r>
          </a:p>
        </p:txBody>
      </p:sp>
      <p:sp>
        <p:nvSpPr>
          <p:cNvPr id="146" name="Class E"/>
          <p:cNvSpPr/>
          <p:nvPr/>
        </p:nvSpPr>
        <p:spPr>
          <a:xfrm>
            <a:off x="5555277" y="6073376"/>
            <a:ext cx="2406916" cy="101092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Class E</a:t>
            </a:r>
          </a:p>
        </p:txBody>
      </p:sp>
      <p:sp>
        <p:nvSpPr>
          <p:cNvPr id="147" name="Class F"/>
          <p:cNvSpPr/>
          <p:nvPr/>
        </p:nvSpPr>
        <p:spPr>
          <a:xfrm>
            <a:off x="5431275" y="7751288"/>
            <a:ext cx="2406915" cy="10109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Class F</a:t>
            </a:r>
          </a:p>
        </p:txBody>
      </p:sp>
      <p:sp>
        <p:nvSpPr>
          <p:cNvPr id="148" name="Class A"/>
          <p:cNvSpPr/>
          <p:nvPr/>
        </p:nvSpPr>
        <p:spPr>
          <a:xfrm>
            <a:off x="741883" y="3922277"/>
            <a:ext cx="2406916" cy="10109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Class A</a:t>
            </a:r>
          </a:p>
        </p:txBody>
      </p:sp>
      <p:sp>
        <p:nvSpPr>
          <p:cNvPr id="149" name="Class C"/>
          <p:cNvSpPr/>
          <p:nvPr/>
        </p:nvSpPr>
        <p:spPr>
          <a:xfrm>
            <a:off x="5555277" y="2965611"/>
            <a:ext cx="2406916" cy="10109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Class C</a:t>
            </a:r>
          </a:p>
        </p:txBody>
      </p:sp>
      <p:sp>
        <p:nvSpPr>
          <p:cNvPr id="150" name="Class D"/>
          <p:cNvSpPr/>
          <p:nvPr/>
        </p:nvSpPr>
        <p:spPr>
          <a:xfrm>
            <a:off x="5555277" y="4518749"/>
            <a:ext cx="2406916" cy="10109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Class D</a:t>
            </a:r>
          </a:p>
        </p:txBody>
      </p:sp>
      <p:sp>
        <p:nvSpPr>
          <p:cNvPr id="151" name="Class H"/>
          <p:cNvSpPr/>
          <p:nvPr/>
        </p:nvSpPr>
        <p:spPr>
          <a:xfrm>
            <a:off x="9671232" y="6073376"/>
            <a:ext cx="2406916" cy="101092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Class H</a:t>
            </a:r>
          </a:p>
        </p:txBody>
      </p:sp>
      <p:sp>
        <p:nvSpPr>
          <p:cNvPr id="152" name="Class I"/>
          <p:cNvSpPr/>
          <p:nvPr/>
        </p:nvSpPr>
        <p:spPr>
          <a:xfrm>
            <a:off x="9671232" y="7751288"/>
            <a:ext cx="2406916" cy="10109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Class I</a:t>
            </a:r>
          </a:p>
        </p:txBody>
      </p:sp>
      <p:sp>
        <p:nvSpPr>
          <p:cNvPr id="153" name="Line"/>
          <p:cNvSpPr/>
          <p:nvPr/>
        </p:nvSpPr>
        <p:spPr>
          <a:xfrm flipV="1">
            <a:off x="3236940" y="3473260"/>
            <a:ext cx="2222426" cy="898659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4" name="Line"/>
          <p:cNvSpPr/>
          <p:nvPr/>
        </p:nvSpPr>
        <p:spPr>
          <a:xfrm flipV="1">
            <a:off x="3248596" y="5331396"/>
            <a:ext cx="2179497" cy="171351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5" name="Line"/>
          <p:cNvSpPr/>
          <p:nvPr/>
        </p:nvSpPr>
        <p:spPr>
          <a:xfrm>
            <a:off x="3253833" y="7315835"/>
            <a:ext cx="2047441" cy="102956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6" name="Line"/>
          <p:cNvSpPr/>
          <p:nvPr/>
        </p:nvSpPr>
        <p:spPr>
          <a:xfrm>
            <a:off x="8077091" y="5001763"/>
            <a:ext cx="1553865" cy="1493606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7" name="Line"/>
          <p:cNvSpPr/>
          <p:nvPr/>
        </p:nvSpPr>
        <p:spPr>
          <a:xfrm>
            <a:off x="7976689" y="8256751"/>
            <a:ext cx="155604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8" name="Class J"/>
          <p:cNvSpPr/>
          <p:nvPr/>
        </p:nvSpPr>
        <p:spPr>
          <a:xfrm>
            <a:off x="9671232" y="3700227"/>
            <a:ext cx="2406916" cy="101092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Class J</a:t>
            </a:r>
          </a:p>
        </p:txBody>
      </p:sp>
      <p:sp>
        <p:nvSpPr>
          <p:cNvPr id="159" name="Line"/>
          <p:cNvSpPr/>
          <p:nvPr/>
        </p:nvSpPr>
        <p:spPr>
          <a:xfrm>
            <a:off x="3218625" y="4480269"/>
            <a:ext cx="2257301" cy="72561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0" name="Line"/>
          <p:cNvSpPr/>
          <p:nvPr/>
        </p:nvSpPr>
        <p:spPr>
          <a:xfrm>
            <a:off x="8036200" y="6578840"/>
            <a:ext cx="1556043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1" name="Line"/>
          <p:cNvSpPr/>
          <p:nvPr/>
        </p:nvSpPr>
        <p:spPr>
          <a:xfrm flipV="1">
            <a:off x="8132199" y="4181340"/>
            <a:ext cx="1402251" cy="63345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2" name="Line"/>
          <p:cNvSpPr/>
          <p:nvPr/>
        </p:nvSpPr>
        <p:spPr>
          <a:xfrm>
            <a:off x="8011193" y="3438261"/>
            <a:ext cx="1503427" cy="621953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3" name="Suppose you’re a student at university X and you want to take Class H, then you must take classes A, B, D and E as prerequisites.…"/>
          <p:cNvSpPr txBox="1"/>
          <p:nvPr/>
        </p:nvSpPr>
        <p:spPr>
          <a:xfrm>
            <a:off x="251953" y="112660"/>
            <a:ext cx="12500894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Suppose you’re a student at university X and you want to take Class H, then you must take classes A, B, D and E as prerequisites.</a:t>
            </a:r>
          </a:p>
          <a:p>
            <a:pPr/>
            <a:r>
              <a:t>In this sense there is an </a:t>
            </a:r>
            <a:r>
              <a: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ordering</a:t>
            </a:r>
            <a:r>
              <a:t> on the nodes of the graph.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  <p:sp>
        <p:nvSpPr>
          <p:cNvPr id="1052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053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1054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055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056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057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058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059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060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1061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062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1063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1064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1065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66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67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68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69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70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71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72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73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74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75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76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77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78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79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80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81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82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83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1084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85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1086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1087" name="_ _ _ _ _ _ _ _ _ _ _ _ _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1088" name="Node H"/>
          <p:cNvSpPr txBox="1"/>
          <p:nvPr/>
        </p:nvSpPr>
        <p:spPr>
          <a:xfrm>
            <a:off x="960836" y="2595020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pPr/>
            <a:r>
              <a:t>Node 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091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1092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093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094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095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096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097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098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1099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100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1101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1102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1103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04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05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06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07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08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09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10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11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12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13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14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15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16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17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18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19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20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21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1122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23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1124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1125" name="_ _ _ _ _ _ _ _ _ _ _ _ _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1126" name="Node H"/>
          <p:cNvSpPr txBox="1"/>
          <p:nvPr/>
        </p:nvSpPr>
        <p:spPr>
          <a:xfrm>
            <a:off x="960836" y="2595020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pPr/>
            <a:r>
              <a:t>Node H</a:t>
            </a:r>
          </a:p>
        </p:txBody>
      </p:sp>
      <p:sp>
        <p:nvSpPr>
          <p:cNvPr id="1127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130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1131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132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133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134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135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136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137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1138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139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1140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1141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1142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43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44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45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46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47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48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49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50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51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52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53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54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55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56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57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58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59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60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1161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62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1163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1164" name="_ _ _ _ _ _ _ _ _ _ _ _ _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1165" name="Node H…"/>
          <p:cNvSpPr txBox="1"/>
          <p:nvPr/>
        </p:nvSpPr>
        <p:spPr>
          <a:xfrm>
            <a:off x="960836" y="2595020"/>
            <a:ext cx="20411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H</a:t>
            </a:r>
          </a:p>
          <a:p>
            <a:pPr algn="l"/>
            <a:r>
              <a:t>Node J</a:t>
            </a:r>
          </a:p>
        </p:txBody>
      </p:sp>
      <p:sp>
        <p:nvSpPr>
          <p:cNvPr id="1166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169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1170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171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172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173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174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175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176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1177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178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1179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1180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1181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82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83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84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85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86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87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88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89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90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91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92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93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94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95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96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97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98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99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1200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01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1202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1203" name="_ _ _ _ _ _ _ _ _ _ _ _ _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1204" name="Node H…"/>
          <p:cNvSpPr txBox="1"/>
          <p:nvPr/>
        </p:nvSpPr>
        <p:spPr>
          <a:xfrm>
            <a:off x="960836" y="2595020"/>
            <a:ext cx="20411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H</a:t>
            </a:r>
          </a:p>
          <a:p>
            <a:pPr algn="l"/>
            <a:r>
              <a:t>Node J</a:t>
            </a:r>
          </a:p>
        </p:txBody>
      </p:sp>
      <p:sp>
        <p:nvSpPr>
          <p:cNvPr id="1205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208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1209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210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211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212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213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214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215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1216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217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1218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1219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1220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21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22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23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24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25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26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27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28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29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30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31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32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33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34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35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36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37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38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1239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40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1241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1242" name="_ _ _ _ _ _ _ _ _ _ _ _ _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1243" name="Node H…"/>
          <p:cNvSpPr txBox="1"/>
          <p:nvPr/>
        </p:nvSpPr>
        <p:spPr>
          <a:xfrm>
            <a:off x="960836" y="2595020"/>
            <a:ext cx="2041105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H</a:t>
            </a:r>
          </a:p>
          <a:p>
            <a:pPr algn="l"/>
            <a:r>
              <a:t>Node J</a:t>
            </a:r>
          </a:p>
          <a:p>
            <a:pPr algn="l"/>
            <a:r>
              <a:t>Node M</a:t>
            </a:r>
          </a:p>
        </p:txBody>
      </p:sp>
      <p:sp>
        <p:nvSpPr>
          <p:cNvPr id="1244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247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1248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249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250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251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252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253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254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1255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256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1257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1258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1259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60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61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62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63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64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65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66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67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68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69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70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71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72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73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74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75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76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77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1278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79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1280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1281" name="_ _ _ _ _ _ _ _ _ _ _ _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M</a:t>
            </a:r>
          </a:p>
        </p:txBody>
      </p:sp>
      <p:sp>
        <p:nvSpPr>
          <p:cNvPr id="1282" name="Node H…"/>
          <p:cNvSpPr txBox="1"/>
          <p:nvPr/>
        </p:nvSpPr>
        <p:spPr>
          <a:xfrm>
            <a:off x="960836" y="2595020"/>
            <a:ext cx="20411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H</a:t>
            </a:r>
          </a:p>
          <a:p>
            <a:pPr algn="l"/>
            <a:r>
              <a:t>Node J</a:t>
            </a:r>
          </a:p>
        </p:txBody>
      </p:sp>
      <p:sp>
        <p:nvSpPr>
          <p:cNvPr id="1283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286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1287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288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289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290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291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292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293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1294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295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1296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1297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1298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99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00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01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02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03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04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05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06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07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08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09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10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11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12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13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14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15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16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1317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18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1319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1320" name="_ _ _ _ _ _ _ _ _ _ _ _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M</a:t>
            </a:r>
          </a:p>
        </p:txBody>
      </p:sp>
      <p:sp>
        <p:nvSpPr>
          <p:cNvPr id="1321" name="Node H…"/>
          <p:cNvSpPr txBox="1"/>
          <p:nvPr/>
        </p:nvSpPr>
        <p:spPr>
          <a:xfrm>
            <a:off x="960836" y="2595020"/>
            <a:ext cx="20411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H</a:t>
            </a:r>
          </a:p>
          <a:p>
            <a:pPr algn="l"/>
            <a:r>
              <a:t>Node J</a:t>
            </a:r>
          </a:p>
        </p:txBody>
      </p:sp>
      <p:sp>
        <p:nvSpPr>
          <p:cNvPr id="1322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325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1326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327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328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329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330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331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332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1333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334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1335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1336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1337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38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39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40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41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42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43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44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45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46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47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48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49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50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51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52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53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54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55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1356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57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1358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1359" name="_ _ _ _ _ _ _ _ _ _ _ _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M</a:t>
            </a:r>
          </a:p>
        </p:txBody>
      </p:sp>
      <p:sp>
        <p:nvSpPr>
          <p:cNvPr id="1360" name="Node H…"/>
          <p:cNvSpPr txBox="1"/>
          <p:nvPr/>
        </p:nvSpPr>
        <p:spPr>
          <a:xfrm>
            <a:off x="960836" y="2595020"/>
            <a:ext cx="2041105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H</a:t>
            </a:r>
          </a:p>
          <a:p>
            <a:pPr algn="l"/>
            <a:r>
              <a:t>Node J</a:t>
            </a:r>
          </a:p>
          <a:p>
            <a:pPr algn="l"/>
            <a:r>
              <a:t>Node L</a:t>
            </a:r>
          </a:p>
        </p:txBody>
      </p:sp>
      <p:sp>
        <p:nvSpPr>
          <p:cNvPr id="1361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364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1365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366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367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368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369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370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371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1372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373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1374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1375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1376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77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78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79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80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81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82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83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84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85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86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87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88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89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90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91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92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93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94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1395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96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1397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1398" name="_ _ _ _ _ _ _ _ _ _ _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L M</a:t>
            </a:r>
          </a:p>
        </p:txBody>
      </p:sp>
      <p:sp>
        <p:nvSpPr>
          <p:cNvPr id="1399" name="Node H…"/>
          <p:cNvSpPr txBox="1"/>
          <p:nvPr/>
        </p:nvSpPr>
        <p:spPr>
          <a:xfrm>
            <a:off x="960836" y="2595020"/>
            <a:ext cx="20411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H</a:t>
            </a:r>
          </a:p>
          <a:p>
            <a:pPr algn="l"/>
            <a:r>
              <a:t>Node J</a:t>
            </a:r>
          </a:p>
        </p:txBody>
      </p:sp>
      <p:sp>
        <p:nvSpPr>
          <p:cNvPr id="1400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403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1404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405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406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407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408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409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410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1411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412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1413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1414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1415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16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17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18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19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20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21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22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23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24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25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26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27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28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29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30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31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32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33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1434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35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1436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1437" name="_ _ _ _ _ _ _ _ _ _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J L M</a:t>
            </a:r>
          </a:p>
        </p:txBody>
      </p:sp>
      <p:sp>
        <p:nvSpPr>
          <p:cNvPr id="1438" name="Node H"/>
          <p:cNvSpPr txBox="1"/>
          <p:nvPr/>
        </p:nvSpPr>
        <p:spPr>
          <a:xfrm>
            <a:off x="960836" y="2595020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pPr/>
            <a:r>
              <a:t>Node H</a:t>
            </a:r>
          </a:p>
        </p:txBody>
      </p:sp>
      <p:sp>
        <p:nvSpPr>
          <p:cNvPr id="1439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lass B"/>
          <p:cNvSpPr/>
          <p:nvPr/>
        </p:nvSpPr>
        <p:spPr>
          <a:xfrm>
            <a:off x="741883" y="6816824"/>
            <a:ext cx="2406916" cy="10109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Class B</a:t>
            </a:r>
          </a:p>
        </p:txBody>
      </p:sp>
      <p:sp>
        <p:nvSpPr>
          <p:cNvPr id="166" name="Class E"/>
          <p:cNvSpPr/>
          <p:nvPr/>
        </p:nvSpPr>
        <p:spPr>
          <a:xfrm>
            <a:off x="5555277" y="6073376"/>
            <a:ext cx="2406916" cy="101092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Class E</a:t>
            </a:r>
          </a:p>
        </p:txBody>
      </p:sp>
      <p:sp>
        <p:nvSpPr>
          <p:cNvPr id="167" name="Class F"/>
          <p:cNvSpPr/>
          <p:nvPr/>
        </p:nvSpPr>
        <p:spPr>
          <a:xfrm>
            <a:off x="5431275" y="7751288"/>
            <a:ext cx="2406915" cy="10109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Class F</a:t>
            </a:r>
          </a:p>
        </p:txBody>
      </p:sp>
      <p:sp>
        <p:nvSpPr>
          <p:cNvPr id="168" name="Class A"/>
          <p:cNvSpPr/>
          <p:nvPr/>
        </p:nvSpPr>
        <p:spPr>
          <a:xfrm>
            <a:off x="741883" y="3922277"/>
            <a:ext cx="2406916" cy="10109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Class A</a:t>
            </a:r>
          </a:p>
        </p:txBody>
      </p:sp>
      <p:sp>
        <p:nvSpPr>
          <p:cNvPr id="169" name="Class C"/>
          <p:cNvSpPr/>
          <p:nvPr/>
        </p:nvSpPr>
        <p:spPr>
          <a:xfrm>
            <a:off x="5555277" y="2965611"/>
            <a:ext cx="2406916" cy="10109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Class C</a:t>
            </a:r>
          </a:p>
        </p:txBody>
      </p:sp>
      <p:sp>
        <p:nvSpPr>
          <p:cNvPr id="170" name="Class D"/>
          <p:cNvSpPr/>
          <p:nvPr/>
        </p:nvSpPr>
        <p:spPr>
          <a:xfrm>
            <a:off x="5555277" y="4518749"/>
            <a:ext cx="2406916" cy="101092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Class D</a:t>
            </a:r>
          </a:p>
        </p:txBody>
      </p:sp>
      <p:sp>
        <p:nvSpPr>
          <p:cNvPr id="171" name="Class H"/>
          <p:cNvSpPr/>
          <p:nvPr/>
        </p:nvSpPr>
        <p:spPr>
          <a:xfrm>
            <a:off x="9671232" y="6073376"/>
            <a:ext cx="2406916" cy="101092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Class H</a:t>
            </a:r>
          </a:p>
        </p:txBody>
      </p:sp>
      <p:sp>
        <p:nvSpPr>
          <p:cNvPr id="172" name="Class I"/>
          <p:cNvSpPr/>
          <p:nvPr/>
        </p:nvSpPr>
        <p:spPr>
          <a:xfrm>
            <a:off x="9671232" y="7751288"/>
            <a:ext cx="2406916" cy="10109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Class I</a:t>
            </a:r>
          </a:p>
        </p:txBody>
      </p:sp>
      <p:sp>
        <p:nvSpPr>
          <p:cNvPr id="173" name="Line"/>
          <p:cNvSpPr/>
          <p:nvPr/>
        </p:nvSpPr>
        <p:spPr>
          <a:xfrm flipV="1">
            <a:off x="3236940" y="3473260"/>
            <a:ext cx="2222426" cy="898659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4" name="Line"/>
          <p:cNvSpPr/>
          <p:nvPr/>
        </p:nvSpPr>
        <p:spPr>
          <a:xfrm flipV="1">
            <a:off x="3248596" y="5331396"/>
            <a:ext cx="2179497" cy="171351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5" name="Line"/>
          <p:cNvSpPr/>
          <p:nvPr/>
        </p:nvSpPr>
        <p:spPr>
          <a:xfrm>
            <a:off x="3253833" y="7315835"/>
            <a:ext cx="2047441" cy="102956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6" name="Line"/>
          <p:cNvSpPr/>
          <p:nvPr/>
        </p:nvSpPr>
        <p:spPr>
          <a:xfrm>
            <a:off x="8077091" y="5001763"/>
            <a:ext cx="1553865" cy="1493606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7" name="Line"/>
          <p:cNvSpPr/>
          <p:nvPr/>
        </p:nvSpPr>
        <p:spPr>
          <a:xfrm>
            <a:off x="7976689" y="8256751"/>
            <a:ext cx="155604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8" name="Class J"/>
          <p:cNvSpPr/>
          <p:nvPr/>
        </p:nvSpPr>
        <p:spPr>
          <a:xfrm>
            <a:off x="9671232" y="3700227"/>
            <a:ext cx="2406916" cy="101092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Class J</a:t>
            </a:r>
          </a:p>
        </p:txBody>
      </p:sp>
      <p:sp>
        <p:nvSpPr>
          <p:cNvPr id="179" name="Line"/>
          <p:cNvSpPr/>
          <p:nvPr/>
        </p:nvSpPr>
        <p:spPr>
          <a:xfrm>
            <a:off x="3218625" y="4480269"/>
            <a:ext cx="2257301" cy="72561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0" name="Line"/>
          <p:cNvSpPr/>
          <p:nvPr/>
        </p:nvSpPr>
        <p:spPr>
          <a:xfrm>
            <a:off x="8036200" y="6578840"/>
            <a:ext cx="1556043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1" name="Line"/>
          <p:cNvSpPr/>
          <p:nvPr/>
        </p:nvSpPr>
        <p:spPr>
          <a:xfrm flipV="1">
            <a:off x="8132199" y="4181340"/>
            <a:ext cx="1402251" cy="63345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2" name="Line"/>
          <p:cNvSpPr/>
          <p:nvPr/>
        </p:nvSpPr>
        <p:spPr>
          <a:xfrm>
            <a:off x="8011193" y="3438261"/>
            <a:ext cx="1503427" cy="621953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3" name="Suppose you’re a student at university X and you want to take Class H, then you must take classes A, B, D and E as prerequisites.…"/>
          <p:cNvSpPr txBox="1"/>
          <p:nvPr/>
        </p:nvSpPr>
        <p:spPr>
          <a:xfrm>
            <a:off x="251953" y="112660"/>
            <a:ext cx="12500894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Suppose you’re a student at university X and you want to take Class H, then you must take classes A, B, D and E as prerequisites.</a:t>
            </a:r>
          </a:p>
          <a:p>
            <a:pPr/>
            <a:r>
              <a:t>In this sense there is an </a:t>
            </a:r>
            <a:r>
              <a: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ordering</a:t>
            </a:r>
            <a:r>
              <a:t> on the nodes of the graph.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442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1443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444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445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446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447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448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449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1450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451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1452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1453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1454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55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56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57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58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59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60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61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62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63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64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65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66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67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68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69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70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71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72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1473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74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1475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1476" name="_ _ _ _ _ _ _ _ _ _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J L M</a:t>
            </a:r>
          </a:p>
        </p:txBody>
      </p:sp>
      <p:sp>
        <p:nvSpPr>
          <p:cNvPr id="1477" name="Node H"/>
          <p:cNvSpPr txBox="1"/>
          <p:nvPr/>
        </p:nvSpPr>
        <p:spPr>
          <a:xfrm>
            <a:off x="960836" y="2595020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pPr/>
            <a:r>
              <a:t>Node H</a:t>
            </a:r>
          </a:p>
        </p:txBody>
      </p:sp>
      <p:sp>
        <p:nvSpPr>
          <p:cNvPr id="1478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481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1482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483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484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485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486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487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488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1489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490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1491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1492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1493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94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95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96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97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98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99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00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01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02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03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04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05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06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07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08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09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10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11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1512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13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1514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1515" name="_ _ _ _ _ _ _ _ _ _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J L M</a:t>
            </a:r>
          </a:p>
        </p:txBody>
      </p:sp>
      <p:sp>
        <p:nvSpPr>
          <p:cNvPr id="1516" name="Node H…"/>
          <p:cNvSpPr txBox="1"/>
          <p:nvPr/>
        </p:nvSpPr>
        <p:spPr>
          <a:xfrm>
            <a:off x="960836" y="2595020"/>
            <a:ext cx="20411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H</a:t>
            </a:r>
          </a:p>
          <a:p>
            <a:pPr algn="l"/>
            <a:r>
              <a:t>Node I</a:t>
            </a:r>
          </a:p>
        </p:txBody>
      </p:sp>
      <p:sp>
        <p:nvSpPr>
          <p:cNvPr id="1517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520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1521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522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523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524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525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526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527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1528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529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1530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1531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1532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33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34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35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36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37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38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39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40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41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42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43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44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45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46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47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48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49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50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1551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52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1553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1554" name="_ _ _ _ _ _ _ _ _ _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J L M</a:t>
            </a:r>
          </a:p>
        </p:txBody>
      </p:sp>
      <p:sp>
        <p:nvSpPr>
          <p:cNvPr id="1555" name="Node H…"/>
          <p:cNvSpPr txBox="1"/>
          <p:nvPr/>
        </p:nvSpPr>
        <p:spPr>
          <a:xfrm>
            <a:off x="960836" y="2595020"/>
            <a:ext cx="20411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H</a:t>
            </a:r>
          </a:p>
          <a:p>
            <a:pPr algn="l"/>
            <a:r>
              <a:t>Node I</a:t>
            </a:r>
          </a:p>
        </p:txBody>
      </p:sp>
      <p:sp>
        <p:nvSpPr>
          <p:cNvPr id="1556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559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1560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561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562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563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564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565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566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1567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568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1569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1570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1571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72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73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74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75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76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77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78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79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80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81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82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83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84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85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86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87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88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89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1590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91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1592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1593" name="_ _ _ _ _ _ _ _ _ _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J L M</a:t>
            </a:r>
          </a:p>
        </p:txBody>
      </p:sp>
      <p:sp>
        <p:nvSpPr>
          <p:cNvPr id="1594" name="Node H…"/>
          <p:cNvSpPr txBox="1"/>
          <p:nvPr/>
        </p:nvSpPr>
        <p:spPr>
          <a:xfrm>
            <a:off x="960836" y="2595020"/>
            <a:ext cx="20411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H</a:t>
            </a:r>
          </a:p>
          <a:p>
            <a:pPr algn="l"/>
            <a:r>
              <a:t>Node I</a:t>
            </a:r>
          </a:p>
        </p:txBody>
      </p:sp>
      <p:sp>
        <p:nvSpPr>
          <p:cNvPr id="1595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598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1599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600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601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602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603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604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605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1606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607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1608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1609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1610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11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12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13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14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15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16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17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18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19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20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21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22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23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24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25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26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27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28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1629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30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1631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1632" name="_ _ _ _ _ _ _ _ _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I J L M</a:t>
            </a:r>
          </a:p>
        </p:txBody>
      </p:sp>
      <p:sp>
        <p:nvSpPr>
          <p:cNvPr id="1633" name="Node H"/>
          <p:cNvSpPr txBox="1"/>
          <p:nvPr/>
        </p:nvSpPr>
        <p:spPr>
          <a:xfrm>
            <a:off x="960836" y="2595020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pPr/>
            <a:r>
              <a:t>Node H</a:t>
            </a:r>
          </a:p>
        </p:txBody>
      </p:sp>
      <p:sp>
        <p:nvSpPr>
          <p:cNvPr id="1634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637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1638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639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640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641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642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643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644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1645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646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1647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1648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1649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50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51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52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53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54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55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56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57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58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59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60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61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62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63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64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65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66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67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1668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69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1670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1671" name="_ _ _ _ _ _ _ _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H I J L M</a:t>
            </a:r>
          </a:p>
        </p:txBody>
      </p:sp>
      <p:sp>
        <p:nvSpPr>
          <p:cNvPr id="1672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675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1676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677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678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679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680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681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682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1683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684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1685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1686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1687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88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89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90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91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92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93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94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95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96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97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98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99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00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01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02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03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04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05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1706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07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1708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1709" name="_ _ _ _ _ _ _ _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H I J L M</a:t>
            </a:r>
          </a:p>
        </p:txBody>
      </p:sp>
      <p:sp>
        <p:nvSpPr>
          <p:cNvPr id="1710" name="Node E"/>
          <p:cNvSpPr txBox="1"/>
          <p:nvPr/>
        </p:nvSpPr>
        <p:spPr>
          <a:xfrm>
            <a:off x="960836" y="2595020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pPr/>
            <a:r>
              <a:t>Node E</a:t>
            </a:r>
          </a:p>
        </p:txBody>
      </p:sp>
      <p:sp>
        <p:nvSpPr>
          <p:cNvPr id="1711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714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1715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716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717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718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719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720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721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1722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723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1724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1725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1726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27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28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29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30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31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32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33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34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35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36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37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38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39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40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41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42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43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44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1745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46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1747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1748" name="_ _ _ _ _ _ _ _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H I J L M</a:t>
            </a:r>
          </a:p>
        </p:txBody>
      </p:sp>
      <p:sp>
        <p:nvSpPr>
          <p:cNvPr id="1749" name="Node E"/>
          <p:cNvSpPr txBox="1"/>
          <p:nvPr/>
        </p:nvSpPr>
        <p:spPr>
          <a:xfrm>
            <a:off x="960836" y="2595020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pPr/>
            <a:r>
              <a:t>Node E</a:t>
            </a:r>
          </a:p>
        </p:txBody>
      </p:sp>
      <p:sp>
        <p:nvSpPr>
          <p:cNvPr id="1750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753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1754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755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756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757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758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759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760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1761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762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1763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1764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1765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66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67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68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69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70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71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72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73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74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75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76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77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78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79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80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81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82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83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1784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85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1786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1787" name="_ _ _ _ _ _ _ _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H I J L M</a:t>
            </a:r>
          </a:p>
        </p:txBody>
      </p:sp>
      <p:sp>
        <p:nvSpPr>
          <p:cNvPr id="1788" name="Node E…"/>
          <p:cNvSpPr txBox="1"/>
          <p:nvPr/>
        </p:nvSpPr>
        <p:spPr>
          <a:xfrm>
            <a:off x="960836" y="2595020"/>
            <a:ext cx="20411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E</a:t>
            </a:r>
          </a:p>
          <a:p>
            <a:pPr algn="l"/>
            <a:r>
              <a:t>Node A</a:t>
            </a:r>
          </a:p>
        </p:txBody>
      </p:sp>
      <p:sp>
        <p:nvSpPr>
          <p:cNvPr id="1789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792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1793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794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795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796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797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798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799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1800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801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1802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1803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1804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05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06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07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08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09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10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11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12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13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14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15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16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17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18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19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20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21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22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1823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24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1825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1826" name="_ _ _ _ _ _ _ _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H I J L M</a:t>
            </a:r>
          </a:p>
        </p:txBody>
      </p:sp>
      <p:sp>
        <p:nvSpPr>
          <p:cNvPr id="1827" name="Node E…"/>
          <p:cNvSpPr txBox="1"/>
          <p:nvPr/>
        </p:nvSpPr>
        <p:spPr>
          <a:xfrm>
            <a:off x="960836" y="2595020"/>
            <a:ext cx="20411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E</a:t>
            </a:r>
          </a:p>
          <a:p>
            <a:pPr algn="l"/>
            <a:r>
              <a:t>Node A</a:t>
            </a:r>
          </a:p>
        </p:txBody>
      </p:sp>
      <p:sp>
        <p:nvSpPr>
          <p:cNvPr id="1828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lass B"/>
          <p:cNvSpPr/>
          <p:nvPr/>
        </p:nvSpPr>
        <p:spPr>
          <a:xfrm>
            <a:off x="741883" y="6816824"/>
            <a:ext cx="2406916" cy="10109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Class B</a:t>
            </a:r>
          </a:p>
        </p:txBody>
      </p:sp>
      <p:sp>
        <p:nvSpPr>
          <p:cNvPr id="186" name="Class E"/>
          <p:cNvSpPr/>
          <p:nvPr/>
        </p:nvSpPr>
        <p:spPr>
          <a:xfrm>
            <a:off x="5555277" y="6073376"/>
            <a:ext cx="2406916" cy="101092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Class E</a:t>
            </a:r>
          </a:p>
        </p:txBody>
      </p:sp>
      <p:sp>
        <p:nvSpPr>
          <p:cNvPr id="187" name="Class F"/>
          <p:cNvSpPr/>
          <p:nvPr/>
        </p:nvSpPr>
        <p:spPr>
          <a:xfrm>
            <a:off x="5431275" y="7751288"/>
            <a:ext cx="2406915" cy="101092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Class F</a:t>
            </a:r>
          </a:p>
        </p:txBody>
      </p:sp>
      <p:sp>
        <p:nvSpPr>
          <p:cNvPr id="188" name="Class A"/>
          <p:cNvSpPr/>
          <p:nvPr/>
        </p:nvSpPr>
        <p:spPr>
          <a:xfrm>
            <a:off x="741883" y="3922277"/>
            <a:ext cx="2406916" cy="10109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Class A</a:t>
            </a:r>
          </a:p>
        </p:txBody>
      </p:sp>
      <p:sp>
        <p:nvSpPr>
          <p:cNvPr id="189" name="Class C"/>
          <p:cNvSpPr/>
          <p:nvPr/>
        </p:nvSpPr>
        <p:spPr>
          <a:xfrm>
            <a:off x="5555277" y="2965611"/>
            <a:ext cx="2406916" cy="101092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Class C</a:t>
            </a:r>
          </a:p>
        </p:txBody>
      </p:sp>
      <p:sp>
        <p:nvSpPr>
          <p:cNvPr id="190" name="Class D"/>
          <p:cNvSpPr/>
          <p:nvPr/>
        </p:nvSpPr>
        <p:spPr>
          <a:xfrm>
            <a:off x="5555277" y="4518749"/>
            <a:ext cx="2406916" cy="10109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Class D</a:t>
            </a:r>
          </a:p>
        </p:txBody>
      </p:sp>
      <p:sp>
        <p:nvSpPr>
          <p:cNvPr id="191" name="Class H"/>
          <p:cNvSpPr/>
          <p:nvPr/>
        </p:nvSpPr>
        <p:spPr>
          <a:xfrm>
            <a:off x="9671232" y="6073376"/>
            <a:ext cx="2406916" cy="101092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Class H</a:t>
            </a:r>
          </a:p>
        </p:txBody>
      </p:sp>
      <p:sp>
        <p:nvSpPr>
          <p:cNvPr id="192" name="Class I"/>
          <p:cNvSpPr/>
          <p:nvPr/>
        </p:nvSpPr>
        <p:spPr>
          <a:xfrm>
            <a:off x="9671232" y="7751288"/>
            <a:ext cx="2406916" cy="101092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Class I</a:t>
            </a:r>
          </a:p>
        </p:txBody>
      </p:sp>
      <p:sp>
        <p:nvSpPr>
          <p:cNvPr id="193" name="Line"/>
          <p:cNvSpPr/>
          <p:nvPr/>
        </p:nvSpPr>
        <p:spPr>
          <a:xfrm flipV="1">
            <a:off x="3236940" y="3473260"/>
            <a:ext cx="2222426" cy="898659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4" name="Line"/>
          <p:cNvSpPr/>
          <p:nvPr/>
        </p:nvSpPr>
        <p:spPr>
          <a:xfrm flipV="1">
            <a:off x="3248596" y="5331396"/>
            <a:ext cx="2179497" cy="171351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5" name="Line"/>
          <p:cNvSpPr/>
          <p:nvPr/>
        </p:nvSpPr>
        <p:spPr>
          <a:xfrm>
            <a:off x="3253833" y="7315835"/>
            <a:ext cx="2047441" cy="102956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6" name="Line"/>
          <p:cNvSpPr/>
          <p:nvPr/>
        </p:nvSpPr>
        <p:spPr>
          <a:xfrm>
            <a:off x="8077091" y="5001763"/>
            <a:ext cx="1553865" cy="1493606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7" name="Line"/>
          <p:cNvSpPr/>
          <p:nvPr/>
        </p:nvSpPr>
        <p:spPr>
          <a:xfrm>
            <a:off x="7976689" y="8256751"/>
            <a:ext cx="155604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8" name="Class J"/>
          <p:cNvSpPr/>
          <p:nvPr/>
        </p:nvSpPr>
        <p:spPr>
          <a:xfrm>
            <a:off x="9671232" y="3700227"/>
            <a:ext cx="2406916" cy="101092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Class J</a:t>
            </a:r>
          </a:p>
        </p:txBody>
      </p:sp>
      <p:sp>
        <p:nvSpPr>
          <p:cNvPr id="199" name="Line"/>
          <p:cNvSpPr/>
          <p:nvPr/>
        </p:nvSpPr>
        <p:spPr>
          <a:xfrm>
            <a:off x="3218625" y="4480269"/>
            <a:ext cx="2257301" cy="72561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0" name="Line"/>
          <p:cNvSpPr/>
          <p:nvPr/>
        </p:nvSpPr>
        <p:spPr>
          <a:xfrm>
            <a:off x="8036200" y="6578840"/>
            <a:ext cx="1556043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1" name="Line"/>
          <p:cNvSpPr/>
          <p:nvPr/>
        </p:nvSpPr>
        <p:spPr>
          <a:xfrm flipV="1">
            <a:off x="8132199" y="4181340"/>
            <a:ext cx="1402251" cy="63345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2" name="Line"/>
          <p:cNvSpPr/>
          <p:nvPr/>
        </p:nvSpPr>
        <p:spPr>
          <a:xfrm>
            <a:off x="8011193" y="3438261"/>
            <a:ext cx="1503427" cy="621953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3" name="Suppose you’re a student at university X and you want to take Class H, then you must take classes A, B, D and E as prerequisites.…"/>
          <p:cNvSpPr txBox="1"/>
          <p:nvPr/>
        </p:nvSpPr>
        <p:spPr>
          <a:xfrm>
            <a:off x="251953" y="112660"/>
            <a:ext cx="12500894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Suppose you’re a student at university X and you want to take Class H, then you must take classes A, B, D and E as prerequisites.</a:t>
            </a:r>
          </a:p>
          <a:p>
            <a:pPr/>
            <a:r>
              <a:t>In this sense there is an </a:t>
            </a:r>
            <a:r>
              <a: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ordering</a:t>
            </a:r>
            <a:r>
              <a:t> on the nodes of the graph.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831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1832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833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834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835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836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837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838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1839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840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1841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1842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1843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44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45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46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47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48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49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50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51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52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53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54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55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56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57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58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59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60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61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1862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63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1864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1865" name="_ _ _ _ _ _ _ _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H I J L M</a:t>
            </a:r>
          </a:p>
        </p:txBody>
      </p:sp>
      <p:sp>
        <p:nvSpPr>
          <p:cNvPr id="1866" name="Node E…"/>
          <p:cNvSpPr txBox="1"/>
          <p:nvPr/>
        </p:nvSpPr>
        <p:spPr>
          <a:xfrm>
            <a:off x="960836" y="2595020"/>
            <a:ext cx="2041105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E</a:t>
            </a:r>
          </a:p>
          <a:p>
            <a:pPr algn="l"/>
            <a:r>
              <a:t>Node A</a:t>
            </a:r>
          </a:p>
          <a:p>
            <a:pPr algn="l"/>
            <a:r>
              <a:t>Node D</a:t>
            </a:r>
          </a:p>
        </p:txBody>
      </p:sp>
      <p:sp>
        <p:nvSpPr>
          <p:cNvPr id="1867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870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1871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872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873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874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875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876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877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1878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879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1880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1881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1882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83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84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85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86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87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88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89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90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91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92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93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94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95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96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97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98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99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00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1901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02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1903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1904" name="_ _ _ _ _ _ _ _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H I J L M</a:t>
            </a:r>
          </a:p>
        </p:txBody>
      </p:sp>
      <p:sp>
        <p:nvSpPr>
          <p:cNvPr id="1905" name="Node E…"/>
          <p:cNvSpPr txBox="1"/>
          <p:nvPr/>
        </p:nvSpPr>
        <p:spPr>
          <a:xfrm>
            <a:off x="960836" y="2595020"/>
            <a:ext cx="2041105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E</a:t>
            </a:r>
          </a:p>
          <a:p>
            <a:pPr algn="l"/>
            <a:r>
              <a:t>Node A</a:t>
            </a:r>
          </a:p>
          <a:p>
            <a:pPr algn="l"/>
            <a:r>
              <a:t>Node D</a:t>
            </a:r>
          </a:p>
        </p:txBody>
      </p:sp>
      <p:sp>
        <p:nvSpPr>
          <p:cNvPr id="1906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909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1910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911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912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913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914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915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916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1917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918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1919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1920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1921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22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23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24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25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26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27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28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29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30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31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32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33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34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35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36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37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38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39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1940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41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1942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1943" name="_ _ _ _ _ _ _ _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H I J L M</a:t>
            </a:r>
          </a:p>
        </p:txBody>
      </p:sp>
      <p:sp>
        <p:nvSpPr>
          <p:cNvPr id="1944" name="Node E…"/>
          <p:cNvSpPr txBox="1"/>
          <p:nvPr/>
        </p:nvSpPr>
        <p:spPr>
          <a:xfrm>
            <a:off x="960836" y="2595020"/>
            <a:ext cx="2041105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E</a:t>
            </a:r>
          </a:p>
          <a:p>
            <a:pPr algn="l"/>
            <a:r>
              <a:t>Node A</a:t>
            </a:r>
          </a:p>
          <a:p>
            <a:pPr algn="l"/>
            <a:r>
              <a:t>Node D</a:t>
            </a:r>
          </a:p>
        </p:txBody>
      </p:sp>
      <p:sp>
        <p:nvSpPr>
          <p:cNvPr id="1945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948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1949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950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951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952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953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954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955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1956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957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1958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1959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1960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61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62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63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64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65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66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67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68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69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70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71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72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73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74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75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76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77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78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1979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80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1981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1982" name="_ _ _ _ _ _ _ _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H I J L M</a:t>
            </a:r>
          </a:p>
        </p:txBody>
      </p:sp>
      <p:sp>
        <p:nvSpPr>
          <p:cNvPr id="1983" name="Node E…"/>
          <p:cNvSpPr txBox="1"/>
          <p:nvPr/>
        </p:nvSpPr>
        <p:spPr>
          <a:xfrm>
            <a:off x="960836" y="2595020"/>
            <a:ext cx="2041105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E</a:t>
            </a:r>
          </a:p>
          <a:p>
            <a:pPr algn="l"/>
            <a:r>
              <a:t>Node A</a:t>
            </a:r>
          </a:p>
          <a:p>
            <a:pPr algn="l"/>
            <a:r>
              <a:t>Node D</a:t>
            </a:r>
          </a:p>
          <a:p>
            <a:pPr algn="l"/>
            <a:r>
              <a:t>Node G</a:t>
            </a:r>
          </a:p>
        </p:txBody>
      </p:sp>
      <p:sp>
        <p:nvSpPr>
          <p:cNvPr id="1984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987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1988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989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990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991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992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993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994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1995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996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1997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1998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1999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00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01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02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03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04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05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06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07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08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09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10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11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12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13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14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15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16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17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2018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19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2020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2021" name="_ _ _ _ _ _ _ _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H I J L M</a:t>
            </a:r>
          </a:p>
        </p:txBody>
      </p:sp>
      <p:sp>
        <p:nvSpPr>
          <p:cNvPr id="2022" name="Node E…"/>
          <p:cNvSpPr txBox="1"/>
          <p:nvPr/>
        </p:nvSpPr>
        <p:spPr>
          <a:xfrm>
            <a:off x="960836" y="2595020"/>
            <a:ext cx="2041105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E</a:t>
            </a:r>
          </a:p>
          <a:p>
            <a:pPr algn="l"/>
            <a:r>
              <a:t>Node A</a:t>
            </a:r>
          </a:p>
          <a:p>
            <a:pPr algn="l"/>
            <a:r>
              <a:t>Node D</a:t>
            </a:r>
          </a:p>
          <a:p>
            <a:pPr algn="l"/>
            <a:r>
              <a:t>Node G</a:t>
            </a:r>
          </a:p>
        </p:txBody>
      </p:sp>
      <p:sp>
        <p:nvSpPr>
          <p:cNvPr id="2023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026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2027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028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029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030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031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032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033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2034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035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2036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2037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2038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39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40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41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42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43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44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45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46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47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48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49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50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51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52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53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54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55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56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2057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58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2059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2060" name="_ _ _ _ _ _ _ _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H I J L M</a:t>
            </a:r>
          </a:p>
        </p:txBody>
      </p:sp>
      <p:sp>
        <p:nvSpPr>
          <p:cNvPr id="2061" name="Node E…"/>
          <p:cNvSpPr txBox="1"/>
          <p:nvPr/>
        </p:nvSpPr>
        <p:spPr>
          <a:xfrm>
            <a:off x="960836" y="2595020"/>
            <a:ext cx="2041105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E</a:t>
            </a:r>
          </a:p>
          <a:p>
            <a:pPr algn="l"/>
            <a:r>
              <a:t>Node A</a:t>
            </a:r>
          </a:p>
          <a:p>
            <a:pPr algn="l"/>
            <a:r>
              <a:t>Node D</a:t>
            </a:r>
          </a:p>
          <a:p>
            <a:pPr algn="l"/>
            <a:r>
              <a:t>Node G</a:t>
            </a:r>
          </a:p>
        </p:txBody>
      </p:sp>
      <p:sp>
        <p:nvSpPr>
          <p:cNvPr id="2062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065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2066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067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068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069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070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071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072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2073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074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2075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2076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2077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78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79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80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81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82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83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84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85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86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87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88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89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90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91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92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93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94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95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2096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97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2098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2099" name="_ _ _ _ _ _ _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G H I J L M</a:t>
            </a:r>
          </a:p>
        </p:txBody>
      </p:sp>
      <p:sp>
        <p:nvSpPr>
          <p:cNvPr id="2100" name="Node E…"/>
          <p:cNvSpPr txBox="1"/>
          <p:nvPr/>
        </p:nvSpPr>
        <p:spPr>
          <a:xfrm>
            <a:off x="960836" y="2595020"/>
            <a:ext cx="2041105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E</a:t>
            </a:r>
          </a:p>
          <a:p>
            <a:pPr algn="l"/>
            <a:r>
              <a:t>Node A</a:t>
            </a:r>
          </a:p>
          <a:p>
            <a:pPr algn="l"/>
            <a:r>
              <a:t>Node D</a:t>
            </a:r>
          </a:p>
        </p:txBody>
      </p:sp>
      <p:sp>
        <p:nvSpPr>
          <p:cNvPr id="2101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104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2105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106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107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108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109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110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111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2112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113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2114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2115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2116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17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18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19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20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21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22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23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24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25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26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27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28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29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30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31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32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33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34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2135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36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2137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2138" name="_ _ _ _ _ _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D G H I J L M</a:t>
            </a:r>
          </a:p>
        </p:txBody>
      </p:sp>
      <p:sp>
        <p:nvSpPr>
          <p:cNvPr id="2139" name="Node E…"/>
          <p:cNvSpPr txBox="1"/>
          <p:nvPr/>
        </p:nvSpPr>
        <p:spPr>
          <a:xfrm>
            <a:off x="960836" y="2595020"/>
            <a:ext cx="20411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E</a:t>
            </a:r>
          </a:p>
          <a:p>
            <a:pPr algn="l"/>
            <a:r>
              <a:t>Node A</a:t>
            </a:r>
          </a:p>
        </p:txBody>
      </p:sp>
      <p:sp>
        <p:nvSpPr>
          <p:cNvPr id="2140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143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2144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145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146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147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148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149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150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2151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152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2153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2154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2155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56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57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58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59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60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61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62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63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64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65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66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67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68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69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70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71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72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73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2174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75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2176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2177" name="_ _ _ _ _ A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A D G H I J L M</a:t>
            </a:r>
          </a:p>
        </p:txBody>
      </p:sp>
      <p:sp>
        <p:nvSpPr>
          <p:cNvPr id="2178" name="Node E"/>
          <p:cNvSpPr txBox="1"/>
          <p:nvPr/>
        </p:nvSpPr>
        <p:spPr>
          <a:xfrm>
            <a:off x="960836" y="2595020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pPr/>
            <a:r>
              <a:t>Node E</a:t>
            </a:r>
          </a:p>
        </p:txBody>
      </p:sp>
      <p:sp>
        <p:nvSpPr>
          <p:cNvPr id="2179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182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2183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184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185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186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187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188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189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2190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191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2192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2193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2194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95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96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97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98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99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00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01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02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03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04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05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06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07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08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09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10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11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12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2213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14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2215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2216" name="_ _ _ _ _ A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A D G H I J L M</a:t>
            </a:r>
          </a:p>
        </p:txBody>
      </p:sp>
      <p:sp>
        <p:nvSpPr>
          <p:cNvPr id="2217" name="Node E"/>
          <p:cNvSpPr txBox="1"/>
          <p:nvPr/>
        </p:nvSpPr>
        <p:spPr>
          <a:xfrm>
            <a:off x="960836" y="2595020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pPr/>
            <a:r>
              <a:t>Node E</a:t>
            </a:r>
          </a:p>
        </p:txBody>
      </p:sp>
      <p:sp>
        <p:nvSpPr>
          <p:cNvPr id="2218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Another canonical example where an ordering on the nodes of the graph matters is for program build dependencies. A program cannot be built unless its dependencies are first built."/>
          <p:cNvSpPr txBox="1"/>
          <p:nvPr/>
        </p:nvSpPr>
        <p:spPr>
          <a:xfrm>
            <a:off x="152444" y="237904"/>
            <a:ext cx="12699912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Another canonical example where an ordering on the nodes of the graph matters is for program build dependencies. A program cannot be built unless its dependencies are first built.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221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2222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223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224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225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226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227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228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2229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230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2231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2232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2233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34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35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36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37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38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39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40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41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42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43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44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45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46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47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48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49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50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51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2252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53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2254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2255" name="_ _ _ _ _ A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A D G H I J L M</a:t>
            </a:r>
          </a:p>
        </p:txBody>
      </p:sp>
      <p:sp>
        <p:nvSpPr>
          <p:cNvPr id="2256" name="Node E"/>
          <p:cNvSpPr txBox="1"/>
          <p:nvPr/>
        </p:nvSpPr>
        <p:spPr>
          <a:xfrm>
            <a:off x="960836" y="2595020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pPr/>
            <a:r>
              <a:t>Node E</a:t>
            </a:r>
          </a:p>
        </p:txBody>
      </p:sp>
      <p:sp>
        <p:nvSpPr>
          <p:cNvPr id="2257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260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2261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262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263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264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265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266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267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2268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269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2270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2271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2272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73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74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75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76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77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78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79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80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81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82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83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84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85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86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87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88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89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90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2291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92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2293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2294" name="_ _ _ _ _ A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A D G H I J L M</a:t>
            </a:r>
          </a:p>
        </p:txBody>
      </p:sp>
      <p:sp>
        <p:nvSpPr>
          <p:cNvPr id="2295" name="Node E…"/>
          <p:cNvSpPr txBox="1"/>
          <p:nvPr/>
        </p:nvSpPr>
        <p:spPr>
          <a:xfrm>
            <a:off x="960836" y="2595020"/>
            <a:ext cx="20411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E</a:t>
            </a:r>
          </a:p>
          <a:p>
            <a:pPr algn="l"/>
            <a:r>
              <a:t>Node F</a:t>
            </a:r>
          </a:p>
        </p:txBody>
      </p:sp>
      <p:sp>
        <p:nvSpPr>
          <p:cNvPr id="2296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299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2300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301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302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303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304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305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306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2307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308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2309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2310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2311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12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13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14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15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16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17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18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19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20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21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22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23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24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25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26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27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28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29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2330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31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2332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2333" name="_ _ _ _ _ A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A D G H I J L M</a:t>
            </a:r>
          </a:p>
        </p:txBody>
      </p:sp>
      <p:sp>
        <p:nvSpPr>
          <p:cNvPr id="2334" name="Node E…"/>
          <p:cNvSpPr txBox="1"/>
          <p:nvPr/>
        </p:nvSpPr>
        <p:spPr>
          <a:xfrm>
            <a:off x="960836" y="2595020"/>
            <a:ext cx="20411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E</a:t>
            </a:r>
          </a:p>
          <a:p>
            <a:pPr algn="l"/>
            <a:r>
              <a:t>Node F</a:t>
            </a:r>
          </a:p>
        </p:txBody>
      </p:sp>
      <p:sp>
        <p:nvSpPr>
          <p:cNvPr id="2335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338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2339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340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341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342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343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344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345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2346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347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2348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2349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2350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51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52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53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54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55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56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57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58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59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60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61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62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63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64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65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66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67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68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2369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70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2371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2372" name="_ _ _ _ _ A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A D G H I J L M</a:t>
            </a:r>
          </a:p>
        </p:txBody>
      </p:sp>
      <p:sp>
        <p:nvSpPr>
          <p:cNvPr id="2373" name="Node E…"/>
          <p:cNvSpPr txBox="1"/>
          <p:nvPr/>
        </p:nvSpPr>
        <p:spPr>
          <a:xfrm>
            <a:off x="960836" y="2595020"/>
            <a:ext cx="2041105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E</a:t>
            </a:r>
          </a:p>
          <a:p>
            <a:pPr algn="l"/>
            <a:r>
              <a:t>Node F</a:t>
            </a:r>
          </a:p>
          <a:p>
            <a:pPr algn="l"/>
            <a:r>
              <a:t>Node K</a:t>
            </a:r>
          </a:p>
        </p:txBody>
      </p:sp>
      <p:sp>
        <p:nvSpPr>
          <p:cNvPr id="2374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377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2378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379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380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381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382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383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384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2385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386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2387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2388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2389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90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91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92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93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94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95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96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97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98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99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00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01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02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03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04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05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06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07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2408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09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2410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2411" name="_ _ _ _ _ A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A D G H I J L M</a:t>
            </a:r>
          </a:p>
        </p:txBody>
      </p:sp>
      <p:sp>
        <p:nvSpPr>
          <p:cNvPr id="2412" name="Node E…"/>
          <p:cNvSpPr txBox="1"/>
          <p:nvPr/>
        </p:nvSpPr>
        <p:spPr>
          <a:xfrm>
            <a:off x="960836" y="2595020"/>
            <a:ext cx="2041105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E</a:t>
            </a:r>
          </a:p>
          <a:p>
            <a:pPr algn="l"/>
            <a:r>
              <a:t>Node F</a:t>
            </a:r>
          </a:p>
          <a:p>
            <a:pPr algn="l"/>
            <a:r>
              <a:t>Node K</a:t>
            </a:r>
          </a:p>
        </p:txBody>
      </p:sp>
      <p:sp>
        <p:nvSpPr>
          <p:cNvPr id="2413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416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2417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418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419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420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421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422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423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2424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425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2426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2427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2428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29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30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31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32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33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34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35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36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37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38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39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40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41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42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43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44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45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46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2447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48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2449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2450" name="_ _ _ _ _ A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A D G H I J L M</a:t>
            </a:r>
          </a:p>
        </p:txBody>
      </p:sp>
      <p:sp>
        <p:nvSpPr>
          <p:cNvPr id="2451" name="Node E…"/>
          <p:cNvSpPr txBox="1"/>
          <p:nvPr/>
        </p:nvSpPr>
        <p:spPr>
          <a:xfrm>
            <a:off x="960836" y="2595020"/>
            <a:ext cx="2041105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E</a:t>
            </a:r>
          </a:p>
          <a:p>
            <a:pPr algn="l"/>
            <a:r>
              <a:t>Node F</a:t>
            </a:r>
          </a:p>
          <a:p>
            <a:pPr algn="l"/>
            <a:r>
              <a:t>Node K</a:t>
            </a:r>
          </a:p>
        </p:txBody>
      </p:sp>
      <p:sp>
        <p:nvSpPr>
          <p:cNvPr id="2452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455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2456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457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458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459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460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461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462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2463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464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2465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2466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2467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68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69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70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71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72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73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74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75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76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77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78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79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80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81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82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83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84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85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2486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87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2488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2489" name="_ _ _ _ K A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K A D G H I J L M</a:t>
            </a:r>
          </a:p>
        </p:txBody>
      </p:sp>
      <p:sp>
        <p:nvSpPr>
          <p:cNvPr id="2490" name="Node E…"/>
          <p:cNvSpPr txBox="1"/>
          <p:nvPr/>
        </p:nvSpPr>
        <p:spPr>
          <a:xfrm>
            <a:off x="960836" y="2595020"/>
            <a:ext cx="20411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E</a:t>
            </a:r>
          </a:p>
          <a:p>
            <a:pPr algn="l"/>
            <a:r>
              <a:t>Node F</a:t>
            </a:r>
          </a:p>
        </p:txBody>
      </p:sp>
      <p:sp>
        <p:nvSpPr>
          <p:cNvPr id="2491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494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2495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496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497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498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499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500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501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2502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503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2504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2505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2506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07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08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09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10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11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12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13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14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15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16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17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18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19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20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21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22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23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24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2525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26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2527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2528" name="_ _ _ _ K A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K A D G H I J L M</a:t>
            </a:r>
          </a:p>
        </p:txBody>
      </p:sp>
      <p:sp>
        <p:nvSpPr>
          <p:cNvPr id="2529" name="Node E…"/>
          <p:cNvSpPr txBox="1"/>
          <p:nvPr/>
        </p:nvSpPr>
        <p:spPr>
          <a:xfrm>
            <a:off x="960836" y="2595020"/>
            <a:ext cx="20411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E</a:t>
            </a:r>
          </a:p>
          <a:p>
            <a:pPr algn="l"/>
            <a:r>
              <a:t>Node F</a:t>
            </a:r>
          </a:p>
        </p:txBody>
      </p:sp>
      <p:sp>
        <p:nvSpPr>
          <p:cNvPr id="2530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533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2534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535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536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537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538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539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540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2541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542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2543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2544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2545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46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47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48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49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50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51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52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53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54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55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56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57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58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59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60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61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62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63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2564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65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2566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2567" name="_ _ _ _ K A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K A D G H I J L M</a:t>
            </a:r>
          </a:p>
        </p:txBody>
      </p:sp>
      <p:sp>
        <p:nvSpPr>
          <p:cNvPr id="2568" name="Node E…"/>
          <p:cNvSpPr txBox="1"/>
          <p:nvPr/>
        </p:nvSpPr>
        <p:spPr>
          <a:xfrm>
            <a:off x="960836" y="2595020"/>
            <a:ext cx="20411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E</a:t>
            </a:r>
          </a:p>
          <a:p>
            <a:pPr algn="l"/>
            <a:r>
              <a:t>Node F</a:t>
            </a:r>
          </a:p>
        </p:txBody>
      </p:sp>
      <p:sp>
        <p:nvSpPr>
          <p:cNvPr id="2569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1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572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2573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574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575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576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577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578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579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2580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581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2582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2583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2584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85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86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87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88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89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90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91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92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93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94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95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96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97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98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99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00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01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02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2603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04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2605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2606" name="_ _ _ F K A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F K A D G H I J L M</a:t>
            </a:r>
          </a:p>
        </p:txBody>
      </p:sp>
      <p:sp>
        <p:nvSpPr>
          <p:cNvPr id="2607" name="Node E"/>
          <p:cNvSpPr txBox="1"/>
          <p:nvPr/>
        </p:nvSpPr>
        <p:spPr>
          <a:xfrm>
            <a:off x="960836" y="2595020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pPr/>
            <a:r>
              <a:t>Node E</a:t>
            </a:r>
          </a:p>
        </p:txBody>
      </p:sp>
      <p:sp>
        <p:nvSpPr>
          <p:cNvPr id="2608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A"/>
          <p:cNvSpPr/>
          <p:nvPr/>
        </p:nvSpPr>
        <p:spPr>
          <a:xfrm>
            <a:off x="595688" y="5585570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08" name="B"/>
          <p:cNvSpPr/>
          <p:nvPr/>
        </p:nvSpPr>
        <p:spPr>
          <a:xfrm>
            <a:off x="2476697" y="3313780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09" name="C"/>
          <p:cNvSpPr/>
          <p:nvPr/>
        </p:nvSpPr>
        <p:spPr>
          <a:xfrm>
            <a:off x="2307669" y="7702856"/>
            <a:ext cx="920793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10" name="D"/>
          <p:cNvSpPr/>
          <p:nvPr/>
        </p:nvSpPr>
        <p:spPr>
          <a:xfrm>
            <a:off x="4226565" y="5612885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11" name="E"/>
          <p:cNvSpPr/>
          <p:nvPr/>
        </p:nvSpPr>
        <p:spPr>
          <a:xfrm>
            <a:off x="6197436" y="3149854"/>
            <a:ext cx="920794" cy="92079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12" name="F"/>
          <p:cNvSpPr/>
          <p:nvPr/>
        </p:nvSpPr>
        <p:spPr>
          <a:xfrm>
            <a:off x="6484603" y="7702856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13" name="G"/>
          <p:cNvSpPr/>
          <p:nvPr/>
        </p:nvSpPr>
        <p:spPr>
          <a:xfrm>
            <a:off x="7857442" y="5438036"/>
            <a:ext cx="920793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14" name="H"/>
          <p:cNvSpPr/>
          <p:nvPr/>
        </p:nvSpPr>
        <p:spPr>
          <a:xfrm>
            <a:off x="9681161" y="3224992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15" name="I"/>
          <p:cNvSpPr/>
          <p:nvPr/>
        </p:nvSpPr>
        <p:spPr>
          <a:xfrm>
            <a:off x="9410598" y="7789393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216" name="Line"/>
          <p:cNvSpPr/>
          <p:nvPr/>
        </p:nvSpPr>
        <p:spPr>
          <a:xfrm flipV="1">
            <a:off x="1381060" y="4164701"/>
            <a:ext cx="1243043" cy="146376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7" name="Line"/>
          <p:cNvSpPr/>
          <p:nvPr/>
        </p:nvSpPr>
        <p:spPr>
          <a:xfrm>
            <a:off x="1584773" y="6020886"/>
            <a:ext cx="25735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8" name="Line"/>
          <p:cNvSpPr/>
          <p:nvPr/>
        </p:nvSpPr>
        <p:spPr>
          <a:xfrm>
            <a:off x="5101712" y="6447627"/>
            <a:ext cx="1451985" cy="139277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9" name="Line"/>
          <p:cNvSpPr/>
          <p:nvPr/>
        </p:nvSpPr>
        <p:spPr>
          <a:xfrm flipV="1">
            <a:off x="5028479" y="4004681"/>
            <a:ext cx="1352861" cy="168955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0" name="Line"/>
          <p:cNvSpPr/>
          <p:nvPr/>
        </p:nvSpPr>
        <p:spPr>
          <a:xfrm>
            <a:off x="3463519" y="3745965"/>
            <a:ext cx="2667888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1" name="Line"/>
          <p:cNvSpPr/>
          <p:nvPr/>
        </p:nvSpPr>
        <p:spPr>
          <a:xfrm>
            <a:off x="7459174" y="8249790"/>
            <a:ext cx="1881043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2" name="Line"/>
          <p:cNvSpPr/>
          <p:nvPr/>
        </p:nvSpPr>
        <p:spPr>
          <a:xfrm flipV="1">
            <a:off x="7225536" y="6353818"/>
            <a:ext cx="872224" cy="140005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3" name="Line"/>
          <p:cNvSpPr/>
          <p:nvPr/>
        </p:nvSpPr>
        <p:spPr>
          <a:xfrm>
            <a:off x="6999113" y="4000989"/>
            <a:ext cx="1049406" cy="1491898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4" name="Line"/>
          <p:cNvSpPr/>
          <p:nvPr/>
        </p:nvSpPr>
        <p:spPr>
          <a:xfrm>
            <a:off x="7175292" y="3685389"/>
            <a:ext cx="244880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5" name="Line"/>
          <p:cNvSpPr/>
          <p:nvPr/>
        </p:nvSpPr>
        <p:spPr>
          <a:xfrm>
            <a:off x="3295163" y="8176342"/>
            <a:ext cx="3122740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6" name="J"/>
          <p:cNvSpPr/>
          <p:nvPr/>
        </p:nvSpPr>
        <p:spPr>
          <a:xfrm>
            <a:off x="11488318" y="5438036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227" name="Line"/>
          <p:cNvSpPr/>
          <p:nvPr/>
        </p:nvSpPr>
        <p:spPr>
          <a:xfrm>
            <a:off x="8612952" y="6351150"/>
            <a:ext cx="970069" cy="148754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8" name="Line"/>
          <p:cNvSpPr/>
          <p:nvPr/>
        </p:nvSpPr>
        <p:spPr>
          <a:xfrm>
            <a:off x="8864124" y="5890649"/>
            <a:ext cx="25735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9" name="K"/>
          <p:cNvSpPr/>
          <p:nvPr/>
        </p:nvSpPr>
        <p:spPr>
          <a:xfrm>
            <a:off x="11488318" y="7789393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230" name="Line"/>
          <p:cNvSpPr/>
          <p:nvPr/>
        </p:nvSpPr>
        <p:spPr>
          <a:xfrm>
            <a:off x="10453637" y="4068362"/>
            <a:ext cx="1163937" cy="14322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1" name="Want to build…"/>
          <p:cNvSpPr txBox="1"/>
          <p:nvPr/>
        </p:nvSpPr>
        <p:spPr>
          <a:xfrm>
            <a:off x="10237498" y="2819715"/>
            <a:ext cx="28974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/>
            </a:pPr>
            <a:r>
              <a:t>Want to build</a:t>
            </a:r>
          </a:p>
          <a:p>
            <a:pPr>
              <a:defRPr sz="2600"/>
            </a:pPr>
            <a:r>
              <a:t>program J</a:t>
            </a:r>
          </a:p>
        </p:txBody>
      </p:sp>
      <p:sp>
        <p:nvSpPr>
          <p:cNvPr id="232" name="Line"/>
          <p:cNvSpPr/>
          <p:nvPr/>
        </p:nvSpPr>
        <p:spPr>
          <a:xfrm>
            <a:off x="11948714" y="3756170"/>
            <a:ext cx="1" cy="141323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3" name="Another canonical example where an ordering on the nodes of the graph matters is for program build dependencies. A program cannot be built unless its dependencies are first built."/>
          <p:cNvSpPr txBox="1"/>
          <p:nvPr/>
        </p:nvSpPr>
        <p:spPr>
          <a:xfrm>
            <a:off x="152444" y="237904"/>
            <a:ext cx="12699912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Another canonical example where an ordering on the nodes of the graph matters is for program build dependencies. A program cannot be built unless its dependencies are first built.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0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611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2612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613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614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615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616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617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618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2619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620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2621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2622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2623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24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25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26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27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28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29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30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31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32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33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34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35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36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37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38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39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40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41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2642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43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2644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2645" name="_ _ E F K A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E F K A D G H I J L M</a:t>
            </a:r>
          </a:p>
        </p:txBody>
      </p:sp>
      <p:sp>
        <p:nvSpPr>
          <p:cNvPr id="2646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649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2650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651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652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653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654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655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656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2657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658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2659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2660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2661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62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63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64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65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66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67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68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69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70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71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72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73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74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75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76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77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78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79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2680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81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2682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2683" name="_ _ E F K A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E F K A D G H I J L M</a:t>
            </a:r>
          </a:p>
        </p:txBody>
      </p:sp>
      <p:sp>
        <p:nvSpPr>
          <p:cNvPr id="2684" name="Node C"/>
          <p:cNvSpPr txBox="1"/>
          <p:nvPr/>
        </p:nvSpPr>
        <p:spPr>
          <a:xfrm>
            <a:off x="960836" y="2595020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pPr/>
            <a:r>
              <a:t>Node C</a:t>
            </a:r>
          </a:p>
        </p:txBody>
      </p:sp>
      <p:sp>
        <p:nvSpPr>
          <p:cNvPr id="2685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688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2689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690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691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692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693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694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695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2696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697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2698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2699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2700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01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02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03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04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05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06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07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08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09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10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11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12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13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14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15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16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17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18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2719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20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2721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2722" name="_ _ E F K A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E F K A D G H I J L M</a:t>
            </a:r>
          </a:p>
        </p:txBody>
      </p:sp>
      <p:sp>
        <p:nvSpPr>
          <p:cNvPr id="2723" name="Node C"/>
          <p:cNvSpPr txBox="1"/>
          <p:nvPr/>
        </p:nvSpPr>
        <p:spPr>
          <a:xfrm>
            <a:off x="960836" y="2595020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pPr/>
            <a:r>
              <a:t>Node C</a:t>
            </a:r>
          </a:p>
        </p:txBody>
      </p:sp>
      <p:sp>
        <p:nvSpPr>
          <p:cNvPr id="2724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727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2728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729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730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731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732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733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734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2735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736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2737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2738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2739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40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41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42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43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44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45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46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47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48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49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50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51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52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53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54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55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56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57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2758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59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2760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2761" name="_ _ E F K A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E F K A D G H I J L M</a:t>
            </a:r>
          </a:p>
        </p:txBody>
      </p:sp>
      <p:sp>
        <p:nvSpPr>
          <p:cNvPr id="2762" name="Node C…"/>
          <p:cNvSpPr txBox="1"/>
          <p:nvPr/>
        </p:nvSpPr>
        <p:spPr>
          <a:xfrm>
            <a:off x="960836" y="2595020"/>
            <a:ext cx="20411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C</a:t>
            </a:r>
          </a:p>
          <a:p>
            <a:pPr algn="l"/>
            <a:r>
              <a:t>Node B</a:t>
            </a:r>
          </a:p>
        </p:txBody>
      </p:sp>
      <p:sp>
        <p:nvSpPr>
          <p:cNvPr id="2763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766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2767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768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769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770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771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772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773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2774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775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2776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2777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2778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79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80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81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82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83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84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85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86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87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88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89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90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91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92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93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94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95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96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2797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98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2799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2800" name="_ _ E F K A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E F K A D G H I J L M</a:t>
            </a:r>
          </a:p>
        </p:txBody>
      </p:sp>
      <p:sp>
        <p:nvSpPr>
          <p:cNvPr id="2801" name="Node C…"/>
          <p:cNvSpPr txBox="1"/>
          <p:nvPr/>
        </p:nvSpPr>
        <p:spPr>
          <a:xfrm>
            <a:off x="960836" y="2595020"/>
            <a:ext cx="20411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C</a:t>
            </a:r>
          </a:p>
          <a:p>
            <a:pPr algn="l"/>
            <a:r>
              <a:t>Node B</a:t>
            </a:r>
          </a:p>
        </p:txBody>
      </p:sp>
      <p:sp>
        <p:nvSpPr>
          <p:cNvPr id="2802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4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805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2806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807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808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809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810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811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812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2813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814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2815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2816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2817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18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19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20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21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22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23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24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25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26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27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28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29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30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31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32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33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34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35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2836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37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2838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2839" name="_ _ E F K A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E F K A D G H I J L M</a:t>
            </a:r>
          </a:p>
        </p:txBody>
      </p:sp>
      <p:sp>
        <p:nvSpPr>
          <p:cNvPr id="2840" name="Node C…"/>
          <p:cNvSpPr txBox="1"/>
          <p:nvPr/>
        </p:nvSpPr>
        <p:spPr>
          <a:xfrm>
            <a:off x="960836" y="2595020"/>
            <a:ext cx="20411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C</a:t>
            </a:r>
          </a:p>
          <a:p>
            <a:pPr algn="l"/>
            <a:r>
              <a:t>Node B</a:t>
            </a:r>
          </a:p>
        </p:txBody>
      </p:sp>
      <p:sp>
        <p:nvSpPr>
          <p:cNvPr id="2841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3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844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2845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846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847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848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849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850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851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2852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853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2854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2855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2856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57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58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59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60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61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62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63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64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65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66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67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68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69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70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71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72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73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74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2875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76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2877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2878" name="_ B E F K A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B E F K A D G H I J L M</a:t>
            </a:r>
          </a:p>
        </p:txBody>
      </p:sp>
      <p:sp>
        <p:nvSpPr>
          <p:cNvPr id="2879" name="Node C"/>
          <p:cNvSpPr txBox="1"/>
          <p:nvPr/>
        </p:nvSpPr>
        <p:spPr>
          <a:xfrm>
            <a:off x="960836" y="2595020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pPr/>
            <a:r>
              <a:t>Node C</a:t>
            </a:r>
          </a:p>
        </p:txBody>
      </p:sp>
      <p:sp>
        <p:nvSpPr>
          <p:cNvPr id="2880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2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883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2884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885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886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887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888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889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890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2891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892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2893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2894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2895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96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97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98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99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00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01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02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03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04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05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06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07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08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09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10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11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12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13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2914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15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2916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2917" name="B E F K A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  B E F K A D G H I J L M</a:t>
            </a:r>
          </a:p>
        </p:txBody>
      </p:sp>
      <p:sp>
        <p:nvSpPr>
          <p:cNvPr id="2918" name="Node C"/>
          <p:cNvSpPr txBox="1"/>
          <p:nvPr/>
        </p:nvSpPr>
        <p:spPr>
          <a:xfrm>
            <a:off x="960836" y="2595020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pPr/>
            <a:r>
              <a:t>Node C</a:t>
            </a:r>
          </a:p>
        </p:txBody>
      </p:sp>
      <p:sp>
        <p:nvSpPr>
          <p:cNvPr id="2919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1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922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2923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924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925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926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927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928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929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2930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931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2932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2933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2934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35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36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37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38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39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40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41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42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43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44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45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46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47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48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49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50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51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52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2953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54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2955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2956" name="B E F K A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  B E F K A D G H I J L M</a:t>
            </a:r>
          </a:p>
        </p:txBody>
      </p:sp>
      <p:sp>
        <p:nvSpPr>
          <p:cNvPr id="2957" name="Node C"/>
          <p:cNvSpPr txBox="1"/>
          <p:nvPr/>
        </p:nvSpPr>
        <p:spPr>
          <a:xfrm>
            <a:off x="960836" y="2595020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pPr/>
            <a:r>
              <a:t>Node C</a:t>
            </a:r>
          </a:p>
        </p:txBody>
      </p:sp>
      <p:sp>
        <p:nvSpPr>
          <p:cNvPr id="2958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0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961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2962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963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964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965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966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967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968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2969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970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2971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2972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2973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74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75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76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77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78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79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80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81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82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83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84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85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86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87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88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89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90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91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DFS recursion </a:t>
            </a:r>
          </a:p>
          <a:p>
            <a:pPr/>
            <a:r>
              <a:t>call stack:</a:t>
            </a:r>
          </a:p>
        </p:txBody>
      </p:sp>
      <p:sp>
        <p:nvSpPr>
          <p:cNvPr id="2992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93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 ordering:</a:t>
            </a:r>
          </a:p>
        </p:txBody>
      </p:sp>
      <p:sp>
        <p:nvSpPr>
          <p:cNvPr id="2994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 _ _ _ _ _ _ _ _ _ _ _ _</a:t>
            </a:r>
          </a:p>
        </p:txBody>
      </p:sp>
      <p:sp>
        <p:nvSpPr>
          <p:cNvPr id="2995" name="C B E F K A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 B E F K A D G H I J L M</a:t>
            </a:r>
          </a:p>
        </p:txBody>
      </p:sp>
      <p:sp>
        <p:nvSpPr>
          <p:cNvPr id="2996" name="Topological Sort Algorithm"/>
          <p:cNvSpPr txBox="1"/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Topological Sort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A"/>
          <p:cNvSpPr/>
          <p:nvPr/>
        </p:nvSpPr>
        <p:spPr>
          <a:xfrm>
            <a:off x="595688" y="5585570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36" name="B"/>
          <p:cNvSpPr/>
          <p:nvPr/>
        </p:nvSpPr>
        <p:spPr>
          <a:xfrm>
            <a:off x="2476697" y="3313780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37" name="C"/>
          <p:cNvSpPr/>
          <p:nvPr/>
        </p:nvSpPr>
        <p:spPr>
          <a:xfrm>
            <a:off x="2307669" y="7702856"/>
            <a:ext cx="920793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38" name="D"/>
          <p:cNvSpPr/>
          <p:nvPr/>
        </p:nvSpPr>
        <p:spPr>
          <a:xfrm>
            <a:off x="4226565" y="5612885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39" name="E"/>
          <p:cNvSpPr/>
          <p:nvPr/>
        </p:nvSpPr>
        <p:spPr>
          <a:xfrm>
            <a:off x="6197436" y="3149854"/>
            <a:ext cx="920794" cy="92079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40" name="F"/>
          <p:cNvSpPr/>
          <p:nvPr/>
        </p:nvSpPr>
        <p:spPr>
          <a:xfrm>
            <a:off x="6484603" y="7702856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41" name="G"/>
          <p:cNvSpPr/>
          <p:nvPr/>
        </p:nvSpPr>
        <p:spPr>
          <a:xfrm>
            <a:off x="7857442" y="5438036"/>
            <a:ext cx="920793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42" name="H"/>
          <p:cNvSpPr/>
          <p:nvPr/>
        </p:nvSpPr>
        <p:spPr>
          <a:xfrm>
            <a:off x="9681161" y="3224992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43" name="I"/>
          <p:cNvSpPr/>
          <p:nvPr/>
        </p:nvSpPr>
        <p:spPr>
          <a:xfrm>
            <a:off x="9410598" y="7789393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244" name="Line"/>
          <p:cNvSpPr/>
          <p:nvPr/>
        </p:nvSpPr>
        <p:spPr>
          <a:xfrm flipV="1">
            <a:off x="1381060" y="4164701"/>
            <a:ext cx="1243043" cy="146376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5" name="Line"/>
          <p:cNvSpPr/>
          <p:nvPr/>
        </p:nvSpPr>
        <p:spPr>
          <a:xfrm>
            <a:off x="1584773" y="6020886"/>
            <a:ext cx="25735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6" name="Line"/>
          <p:cNvSpPr/>
          <p:nvPr/>
        </p:nvSpPr>
        <p:spPr>
          <a:xfrm>
            <a:off x="5101712" y="6447627"/>
            <a:ext cx="1451985" cy="139277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7" name="Line"/>
          <p:cNvSpPr/>
          <p:nvPr/>
        </p:nvSpPr>
        <p:spPr>
          <a:xfrm flipV="1">
            <a:off x="5028479" y="4004681"/>
            <a:ext cx="1352861" cy="168955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8" name="Line"/>
          <p:cNvSpPr/>
          <p:nvPr/>
        </p:nvSpPr>
        <p:spPr>
          <a:xfrm>
            <a:off x="3463519" y="3745965"/>
            <a:ext cx="2667888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9" name="Line"/>
          <p:cNvSpPr/>
          <p:nvPr/>
        </p:nvSpPr>
        <p:spPr>
          <a:xfrm>
            <a:off x="7459174" y="8249790"/>
            <a:ext cx="1881043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0" name="Line"/>
          <p:cNvSpPr/>
          <p:nvPr/>
        </p:nvSpPr>
        <p:spPr>
          <a:xfrm flipV="1">
            <a:off x="7225536" y="6353818"/>
            <a:ext cx="872224" cy="140005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1" name="Line"/>
          <p:cNvSpPr/>
          <p:nvPr/>
        </p:nvSpPr>
        <p:spPr>
          <a:xfrm>
            <a:off x="6999113" y="4000989"/>
            <a:ext cx="1049406" cy="1491898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2" name="Line"/>
          <p:cNvSpPr/>
          <p:nvPr/>
        </p:nvSpPr>
        <p:spPr>
          <a:xfrm>
            <a:off x="7175292" y="3685389"/>
            <a:ext cx="244880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3" name="Line"/>
          <p:cNvSpPr/>
          <p:nvPr/>
        </p:nvSpPr>
        <p:spPr>
          <a:xfrm>
            <a:off x="3295163" y="8176342"/>
            <a:ext cx="3122740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4" name="J"/>
          <p:cNvSpPr/>
          <p:nvPr/>
        </p:nvSpPr>
        <p:spPr>
          <a:xfrm>
            <a:off x="11488318" y="5438036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255" name="Line"/>
          <p:cNvSpPr/>
          <p:nvPr/>
        </p:nvSpPr>
        <p:spPr>
          <a:xfrm>
            <a:off x="8612952" y="6351150"/>
            <a:ext cx="970069" cy="148754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6" name="Line"/>
          <p:cNvSpPr/>
          <p:nvPr/>
        </p:nvSpPr>
        <p:spPr>
          <a:xfrm>
            <a:off x="8864124" y="5890649"/>
            <a:ext cx="25735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7" name="K"/>
          <p:cNvSpPr/>
          <p:nvPr/>
        </p:nvSpPr>
        <p:spPr>
          <a:xfrm>
            <a:off x="11488318" y="7789393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258" name="Line"/>
          <p:cNvSpPr/>
          <p:nvPr/>
        </p:nvSpPr>
        <p:spPr>
          <a:xfrm>
            <a:off x="10453637" y="4068362"/>
            <a:ext cx="1163937" cy="14322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9" name="Another canonical example where an ordering on the nodes of the graph matters is for program build dependencies. A program cannot be built unless its dependencies are first built."/>
          <p:cNvSpPr txBox="1"/>
          <p:nvPr/>
        </p:nvSpPr>
        <p:spPr>
          <a:xfrm>
            <a:off x="152444" y="237904"/>
            <a:ext cx="12699912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Another canonical example where an ordering on the nodes of the graph matters is for program build dependencies. A program cannot be built unless its dependencies are first built.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8" name="# Assumption: graph is stored as adjacency list…"/>
          <p:cNvSpPr txBox="1"/>
          <p:nvPr/>
        </p:nvSpPr>
        <p:spPr>
          <a:xfrm>
            <a:off x="413878" y="1132065"/>
            <a:ext cx="12144478" cy="782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32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t># Assumption: graph is stored as adjacency list</a:t>
            </a:r>
          </a:p>
          <a:p>
            <a:pPr algn="l">
              <a:defRPr sz="3200"/>
            </a:pP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function</a:t>
            </a:r>
            <a:r>
              <a:t> topsort(graph):</a:t>
            </a:r>
          </a:p>
          <a:p>
            <a:pPr algn="l">
              <a:defRPr sz="3200"/>
            </a:pPr>
            <a:r>
              <a:t>  </a:t>
            </a:r>
          </a:p>
          <a:p>
            <a:pPr algn="l">
              <a:defRPr sz="3200"/>
            </a:pPr>
            <a:r>
              <a:t>  N = graph.numberOfNodes()</a:t>
            </a:r>
          </a:p>
          <a:p>
            <a:pPr algn="l">
              <a:defRPr sz="3200"/>
            </a:pPr>
            <a:r>
              <a:t>  V = [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false</a:t>
            </a:r>
            <a:r>
              <a:t>,…,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false</a:t>
            </a:r>
            <a:r>
              <a:t>] 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# Length N</a:t>
            </a:r>
            <a:endParaRPr>
              <a:solidFill>
                <a:schemeClr val="accent1">
                  <a:hueOff val="-136794"/>
                  <a:satOff val="-2150"/>
                  <a:lumOff val="15693"/>
                </a:schemeClr>
              </a:solidFill>
            </a:endParaRPr>
          </a:p>
          <a:p>
            <a:pPr algn="l">
              <a:defRPr sz="3200"/>
            </a:pPr>
            <a:r>
              <a:t>  ordering = [0,…,0]  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# Length N</a:t>
            </a:r>
            <a:endParaRPr>
              <a:solidFill>
                <a:schemeClr val="accent1">
                  <a:hueOff val="-136794"/>
                  <a:satOff val="-2150"/>
                  <a:lumOff val="15693"/>
                </a:schemeClr>
              </a:solidFill>
            </a:endParaRPr>
          </a:p>
          <a:p>
            <a:pPr algn="l">
              <a:defRPr sz="3200"/>
            </a:pPr>
            <a:r>
              <a:t>  i = N - 1 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# Index for ordering array</a:t>
            </a:r>
            <a:endParaRPr>
              <a:solidFill>
                <a:schemeClr val="accent1">
                  <a:hueOff val="-136794"/>
                  <a:satOff val="-2150"/>
                  <a:lumOff val="15693"/>
                </a:schemeClr>
              </a:solidFill>
            </a:endParaRPr>
          </a:p>
          <a:p>
            <a:pPr algn="l">
              <a:defRPr sz="3200"/>
            </a:pPr>
            <a:r>
              <a:t>  </a:t>
            </a:r>
          </a:p>
          <a:p>
            <a:pPr algn="l">
              <a:defRPr sz="3200"/>
            </a:pPr>
            <a:r>
              <a:t>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for</a:t>
            </a:r>
            <a:r>
              <a:t>(at = 0; at &lt; N; at++):</a:t>
            </a:r>
          </a:p>
          <a:p>
            <a:pPr algn="l">
              <a:defRPr sz="3200"/>
            </a:pPr>
            <a:r>
              <a:t>  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if</a:t>
            </a:r>
            <a:r>
              <a:t> V[at] ==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false</a:t>
            </a:r>
            <a:r>
              <a:t>:</a:t>
            </a:r>
          </a:p>
          <a:p>
            <a:pPr algn="l">
              <a:defRPr sz="3200"/>
            </a:pPr>
            <a:r>
              <a:t>      visitedNodes = []</a:t>
            </a:r>
          </a:p>
          <a:p>
            <a:pPr algn="l">
              <a:defRPr sz="3200"/>
            </a:pPr>
            <a:r>
              <a:t>      dfs(at, V, visitedNodes, graph)</a:t>
            </a:r>
          </a:p>
          <a:p>
            <a:pPr algn="l">
              <a:defRPr sz="3200"/>
            </a:pPr>
            <a:r>
              <a:t>    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for</a:t>
            </a:r>
            <a:r>
              <a:t> nodeId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in</a:t>
            </a:r>
            <a:r>
              <a:t> visitedNodes:</a:t>
            </a:r>
          </a:p>
          <a:p>
            <a:pPr algn="l">
              <a:defRPr sz="3200"/>
            </a:pPr>
            <a:r>
              <a:t>        ordering[i] = nodeId</a:t>
            </a:r>
          </a:p>
          <a:p>
            <a:pPr algn="l">
              <a:defRPr sz="3200"/>
            </a:pPr>
            <a:r>
              <a:t>        i = i - 1</a:t>
            </a:r>
          </a:p>
          <a:p>
            <a:pPr algn="l">
              <a:defRPr sz="3200"/>
            </a:pPr>
            <a:r>
              <a:t>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return</a:t>
            </a:r>
            <a:r>
              <a:t> ordering</a:t>
            </a:r>
          </a:p>
        </p:txBody>
      </p:sp>
      <p:sp>
        <p:nvSpPr>
          <p:cNvPr id="2999" name="Topsort pseudocode"/>
          <p:cNvSpPr txBox="1"/>
          <p:nvPr>
            <p:ph type="title"/>
          </p:nvPr>
        </p:nvSpPr>
        <p:spPr>
          <a:xfrm>
            <a:off x="76589" y="-1"/>
            <a:ext cx="12851622" cy="988219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Topsort pseudocode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1" name="# Execute Depth First Search (DFS)…"/>
          <p:cNvSpPr txBox="1"/>
          <p:nvPr/>
        </p:nvSpPr>
        <p:spPr>
          <a:xfrm>
            <a:off x="411732" y="1276339"/>
            <a:ext cx="13352736" cy="635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</a:p>
          <a:p>
            <a:pPr algn="l">
              <a:def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t># Execute Depth First Search (DFS)</a:t>
            </a:r>
          </a:p>
          <a:p>
            <a:pPr algn="l"/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function</a:t>
            </a:r>
            <a:r>
              <a:t> dfs(at, V, visitedNodes, graph):</a:t>
            </a:r>
          </a:p>
          <a:p>
            <a:pPr algn="l"/>
            <a:r>
              <a:t>  </a:t>
            </a:r>
          </a:p>
          <a:p>
            <a:pPr algn="l"/>
            <a:r>
              <a:t>  V[at] =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true</a:t>
            </a:r>
          </a:p>
          <a:p>
            <a:pPr algn="l"/>
          </a:p>
          <a:p>
            <a:pPr algn="l"/>
            <a:r>
              <a:t>  edges = graph.getEdgesOutFromNode(at)</a:t>
            </a:r>
          </a:p>
          <a:p>
            <a:pPr algn="l"/>
            <a:r>
              <a:t>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for</a:t>
            </a:r>
            <a:r>
              <a:t> edge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in</a:t>
            </a:r>
            <a:r>
              <a:t> edges:</a:t>
            </a:r>
          </a:p>
          <a:p>
            <a:pPr algn="l"/>
            <a:r>
              <a:t>  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if</a:t>
            </a:r>
            <a:r>
              <a:t> V[edge.to] ==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false</a:t>
            </a:r>
            <a:r>
              <a:t>:</a:t>
            </a:r>
          </a:p>
          <a:p>
            <a:pPr algn="l"/>
            <a:r>
              <a:t>      dfs(edge.to, V, visitedNodes, graph)</a:t>
            </a:r>
          </a:p>
          <a:p>
            <a:pPr algn="l"/>
          </a:p>
          <a:p>
            <a:pPr algn="l"/>
            <a:r>
              <a:t>  visitedNodes.add(at)</a:t>
            </a:r>
          </a:p>
        </p:txBody>
      </p:sp>
      <p:sp>
        <p:nvSpPr>
          <p:cNvPr id="3002" name="Topsort pseudocode"/>
          <p:cNvSpPr txBox="1"/>
          <p:nvPr>
            <p:ph type="title"/>
          </p:nvPr>
        </p:nvSpPr>
        <p:spPr>
          <a:xfrm>
            <a:off x="76589" y="-1"/>
            <a:ext cx="12851622" cy="988219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Topsort pseudocode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" name="# Assumption: graph is stored as adjacency list…"/>
          <p:cNvSpPr txBox="1"/>
          <p:nvPr/>
        </p:nvSpPr>
        <p:spPr>
          <a:xfrm>
            <a:off x="413878" y="1132065"/>
            <a:ext cx="12144478" cy="782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32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t># Assumption: graph is stored as adjacency list</a:t>
            </a:r>
          </a:p>
          <a:p>
            <a:pPr algn="l">
              <a:defRPr sz="3200"/>
            </a:pP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function</a:t>
            </a:r>
            <a:r>
              <a:t> topsort(graph):</a:t>
            </a:r>
          </a:p>
          <a:p>
            <a:pPr algn="l">
              <a:defRPr sz="3200"/>
            </a:pPr>
            <a:r>
              <a:t>  </a:t>
            </a:r>
          </a:p>
          <a:p>
            <a:pPr algn="l">
              <a:defRPr sz="3200"/>
            </a:pPr>
            <a:r>
              <a:t>  N = graph.numberOfNodes()</a:t>
            </a:r>
          </a:p>
          <a:p>
            <a:pPr algn="l">
              <a:defRPr sz="3200"/>
            </a:pPr>
            <a:r>
              <a:t>  V = [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false</a:t>
            </a:r>
            <a:r>
              <a:t>,…,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false</a:t>
            </a:r>
            <a:r>
              <a:t>] 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# Length N</a:t>
            </a:r>
            <a:endParaRPr>
              <a:solidFill>
                <a:schemeClr val="accent1">
                  <a:hueOff val="-136794"/>
                  <a:satOff val="-2150"/>
                  <a:lumOff val="15693"/>
                </a:schemeClr>
              </a:solidFill>
            </a:endParaRPr>
          </a:p>
          <a:p>
            <a:pPr algn="l">
              <a:defRPr sz="3200"/>
            </a:pPr>
            <a:r>
              <a:t>  ordering = [0,…,0]  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# Length N</a:t>
            </a:r>
            <a:endParaRPr>
              <a:solidFill>
                <a:schemeClr val="accent1">
                  <a:hueOff val="-136794"/>
                  <a:satOff val="-2150"/>
                  <a:lumOff val="15693"/>
                </a:schemeClr>
              </a:solidFill>
            </a:endParaRPr>
          </a:p>
          <a:p>
            <a:pPr algn="l">
              <a:defRPr sz="3200"/>
            </a:pPr>
            <a:r>
              <a:t>  i = N - 1 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# Index for ordering array</a:t>
            </a:r>
            <a:endParaRPr>
              <a:solidFill>
                <a:schemeClr val="accent1">
                  <a:hueOff val="-136794"/>
                  <a:satOff val="-2150"/>
                  <a:lumOff val="15693"/>
                </a:schemeClr>
              </a:solidFill>
            </a:endParaRPr>
          </a:p>
          <a:p>
            <a:pPr algn="l">
              <a:defRPr sz="3200"/>
            </a:pPr>
            <a:r>
              <a:t>  </a:t>
            </a:r>
          </a:p>
          <a:p>
            <a:pPr algn="l">
              <a:defRPr sz="3200"/>
            </a:pPr>
            <a:r>
              <a:t>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for</a:t>
            </a:r>
            <a:r>
              <a:t>(at = 0; at &lt; N; at++):</a:t>
            </a:r>
          </a:p>
          <a:p>
            <a:pPr algn="l">
              <a:defRPr sz="3200"/>
            </a:pPr>
            <a:r>
              <a:t>  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if</a:t>
            </a:r>
            <a:r>
              <a:t> V[at] ==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false</a:t>
            </a:r>
            <a:r>
              <a:t>:</a:t>
            </a:r>
          </a:p>
          <a:p>
            <a:pPr algn="l">
              <a:defRPr sz="3200"/>
            </a:pPr>
            <a:r>
              <a:t>      visitedNodes = []</a:t>
            </a:r>
          </a:p>
          <a:p>
            <a:pPr algn="l">
              <a:defRPr sz="3200"/>
            </a:pPr>
            <a:r>
              <a:t>      dfs(at, V, visitedNodes, graph)</a:t>
            </a:r>
          </a:p>
          <a:p>
            <a:pPr algn="l">
              <a:defRPr sz="3200"/>
            </a:pPr>
            <a:r>
              <a:t>    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for</a:t>
            </a:r>
            <a:r>
              <a:t> nodeId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in</a:t>
            </a:r>
            <a:r>
              <a:t> visitedNodes:</a:t>
            </a:r>
          </a:p>
          <a:p>
            <a:pPr algn="l">
              <a:defRPr sz="3200"/>
            </a:pPr>
            <a:r>
              <a:t>        ordering[i] = nodeId</a:t>
            </a:r>
          </a:p>
          <a:p>
            <a:pPr algn="l">
              <a:defRPr sz="3200"/>
            </a:pPr>
            <a:r>
              <a:t>        i = i - 1</a:t>
            </a:r>
          </a:p>
          <a:p>
            <a:pPr algn="l">
              <a:defRPr sz="3200"/>
            </a:pPr>
            <a:r>
              <a:t>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return</a:t>
            </a:r>
            <a:r>
              <a:t> ordering</a:t>
            </a:r>
          </a:p>
        </p:txBody>
      </p:sp>
      <p:sp>
        <p:nvSpPr>
          <p:cNvPr id="3005" name="Topsort pseudocode"/>
          <p:cNvSpPr txBox="1"/>
          <p:nvPr>
            <p:ph type="title"/>
          </p:nvPr>
        </p:nvSpPr>
        <p:spPr>
          <a:xfrm>
            <a:off x="76589" y="-1"/>
            <a:ext cx="12851622" cy="988219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Topsort pseudocode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" name="# Assumption: graph is stored as adjacency list…"/>
          <p:cNvSpPr txBox="1"/>
          <p:nvPr/>
        </p:nvSpPr>
        <p:spPr>
          <a:xfrm>
            <a:off x="413878" y="1132065"/>
            <a:ext cx="12144478" cy="782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32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t># Assumption: graph is stored as adjacency list</a:t>
            </a:r>
          </a:p>
          <a:p>
            <a:pPr algn="l">
              <a:defRPr sz="3200"/>
            </a:pP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function</a:t>
            </a:r>
            <a:r>
              <a:t> topsort(graph):</a:t>
            </a:r>
          </a:p>
          <a:p>
            <a:pPr algn="l">
              <a:defRPr sz="3200"/>
            </a:pPr>
            <a:r>
              <a:t>  </a:t>
            </a:r>
          </a:p>
          <a:p>
            <a:pPr algn="l">
              <a:defRPr sz="3200"/>
            </a:pPr>
            <a:r>
              <a:t>  N = graph.numberOfNodes()</a:t>
            </a:r>
          </a:p>
          <a:p>
            <a:pPr algn="l">
              <a:defRPr sz="3200"/>
            </a:pPr>
            <a:r>
              <a:t>  V = [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false</a:t>
            </a:r>
            <a:r>
              <a:t>,…,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false</a:t>
            </a:r>
            <a:r>
              <a:t>] 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# Length N</a:t>
            </a:r>
            <a:endParaRPr>
              <a:solidFill>
                <a:schemeClr val="accent1">
                  <a:hueOff val="-136794"/>
                  <a:satOff val="-2150"/>
                  <a:lumOff val="15693"/>
                </a:schemeClr>
              </a:solidFill>
            </a:endParaRPr>
          </a:p>
          <a:p>
            <a:pPr algn="l">
              <a:defRPr sz="3200"/>
            </a:pPr>
            <a:r>
              <a:t>  ordering = [0,…,0]  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# Length N</a:t>
            </a:r>
            <a:endParaRPr>
              <a:solidFill>
                <a:schemeClr val="accent1">
                  <a:hueOff val="-136794"/>
                  <a:satOff val="-2150"/>
                  <a:lumOff val="15693"/>
                </a:schemeClr>
              </a:solidFill>
            </a:endParaRPr>
          </a:p>
          <a:p>
            <a:pPr algn="l">
              <a:defRPr sz="3200"/>
            </a:pPr>
            <a:r>
              <a:t>  i = N - 1 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# Index for ordering array</a:t>
            </a:r>
            <a:endParaRPr>
              <a:solidFill>
                <a:schemeClr val="accent1">
                  <a:hueOff val="-136794"/>
                  <a:satOff val="-2150"/>
                  <a:lumOff val="15693"/>
                </a:schemeClr>
              </a:solidFill>
            </a:endParaRPr>
          </a:p>
          <a:p>
            <a:pPr algn="l">
              <a:defRPr sz="3200"/>
            </a:pPr>
            <a:r>
              <a:t>  </a:t>
            </a:r>
          </a:p>
          <a:p>
            <a:pPr algn="l">
              <a:defRPr sz="3200"/>
            </a:pPr>
            <a:r>
              <a:t>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for</a:t>
            </a:r>
            <a:r>
              <a:t>(at = 0; at &lt; N; at++):</a:t>
            </a:r>
          </a:p>
          <a:p>
            <a:pPr algn="l">
              <a:defRPr sz="3200"/>
            </a:pPr>
            <a:r>
              <a:t>  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if</a:t>
            </a:r>
            <a:r>
              <a:t> V[at] ==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false</a:t>
            </a:r>
            <a:r>
              <a:t>:</a:t>
            </a:r>
          </a:p>
          <a:p>
            <a:pPr algn="l">
              <a:defRPr sz="3200"/>
            </a:pPr>
            <a:r>
              <a:t>      visitedNodes = []</a:t>
            </a:r>
          </a:p>
          <a:p>
            <a:pPr algn="l">
              <a:defRPr sz="3200"/>
            </a:pPr>
            <a:r>
              <a:t>      dfs(at, V, visitedNodes, graph)</a:t>
            </a:r>
          </a:p>
          <a:p>
            <a:pPr algn="l">
              <a:defRPr sz="3200"/>
            </a:pPr>
            <a:r>
              <a:t>    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for</a:t>
            </a:r>
            <a:r>
              <a:t> nodeId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in</a:t>
            </a:r>
            <a:r>
              <a:t> visitedNodes:</a:t>
            </a:r>
          </a:p>
          <a:p>
            <a:pPr algn="l">
              <a:defRPr sz="3200"/>
            </a:pPr>
            <a:r>
              <a:t>        ordering[i] = nodeId</a:t>
            </a:r>
          </a:p>
          <a:p>
            <a:pPr algn="l">
              <a:defRPr sz="3200"/>
            </a:pPr>
            <a:r>
              <a:t>        i = i - 1</a:t>
            </a:r>
          </a:p>
          <a:p>
            <a:pPr algn="l">
              <a:defRPr sz="3200"/>
            </a:pPr>
            <a:r>
              <a:t>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return</a:t>
            </a:r>
            <a:r>
              <a:t> ordering</a:t>
            </a:r>
          </a:p>
        </p:txBody>
      </p:sp>
      <p:sp>
        <p:nvSpPr>
          <p:cNvPr id="3008" name="Topsort pseudocode"/>
          <p:cNvSpPr txBox="1"/>
          <p:nvPr>
            <p:ph type="title"/>
          </p:nvPr>
        </p:nvSpPr>
        <p:spPr>
          <a:xfrm>
            <a:off x="76589" y="-1"/>
            <a:ext cx="12851622" cy="988219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Topsort pseudocode</a:t>
            </a:r>
          </a:p>
        </p:txBody>
      </p:sp>
      <p:sp>
        <p:nvSpPr>
          <p:cNvPr id="3009" name="Rectangle"/>
          <p:cNvSpPr/>
          <p:nvPr/>
        </p:nvSpPr>
        <p:spPr>
          <a:xfrm>
            <a:off x="1798809" y="5975250"/>
            <a:ext cx="4404908" cy="573812"/>
          </a:xfrm>
          <a:prstGeom prst="rect">
            <a:avLst/>
          </a:prstGeom>
          <a:ln w="508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10" name="Rectangle"/>
          <p:cNvSpPr/>
          <p:nvPr/>
        </p:nvSpPr>
        <p:spPr>
          <a:xfrm>
            <a:off x="1798809" y="7018604"/>
            <a:ext cx="6831178" cy="1424616"/>
          </a:xfrm>
          <a:prstGeom prst="rect">
            <a:avLst/>
          </a:prstGeom>
          <a:ln w="508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# Assumption: graph is stored as adjacency list…"/>
          <p:cNvSpPr txBox="1"/>
          <p:nvPr/>
        </p:nvSpPr>
        <p:spPr>
          <a:xfrm>
            <a:off x="447484" y="1689100"/>
            <a:ext cx="12077266" cy="637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32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t># Assumption: graph is stored as adjacency list</a:t>
            </a:r>
          </a:p>
          <a:p>
            <a:pPr algn="l">
              <a:defRPr sz="3200"/>
            </a:pP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function</a:t>
            </a:r>
            <a:r>
              <a:t> topsort(graph):</a:t>
            </a:r>
          </a:p>
          <a:p>
            <a:pPr algn="l">
              <a:defRPr sz="3200"/>
            </a:pPr>
            <a:r>
              <a:t>  </a:t>
            </a:r>
          </a:p>
          <a:p>
            <a:pPr algn="l">
              <a:defRPr sz="3200"/>
            </a:pPr>
            <a:r>
              <a:t>  N = graph.numberOfNodes()</a:t>
            </a:r>
          </a:p>
          <a:p>
            <a:pPr algn="l">
              <a:defRPr sz="3200"/>
            </a:pPr>
            <a:r>
              <a:t>  V = [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false</a:t>
            </a:r>
            <a:r>
              <a:t>,…,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false</a:t>
            </a:r>
            <a:r>
              <a:t>] 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# Length N</a:t>
            </a:r>
            <a:endParaRPr>
              <a:solidFill>
                <a:schemeClr val="accent1">
                  <a:hueOff val="-136794"/>
                  <a:satOff val="-2150"/>
                  <a:lumOff val="15693"/>
                </a:schemeClr>
              </a:solidFill>
            </a:endParaRPr>
          </a:p>
          <a:p>
            <a:pPr algn="l">
              <a:defRPr sz="3200"/>
            </a:pPr>
            <a:r>
              <a:t>  ordering = [0,…,0]  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# Length N</a:t>
            </a:r>
            <a:endParaRPr>
              <a:solidFill>
                <a:schemeClr val="accent1">
                  <a:hueOff val="-136794"/>
                  <a:satOff val="-2150"/>
                  <a:lumOff val="15693"/>
                </a:schemeClr>
              </a:solidFill>
            </a:endParaRPr>
          </a:p>
          <a:p>
            <a:pPr algn="l">
              <a:defRPr sz="3200"/>
            </a:pPr>
            <a:r>
              <a:t>  i = N - 1 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# Index for ordering array</a:t>
            </a:r>
            <a:endParaRPr>
              <a:solidFill>
                <a:schemeClr val="accent1">
                  <a:hueOff val="-136794"/>
                  <a:satOff val="-2150"/>
                  <a:lumOff val="15693"/>
                </a:schemeClr>
              </a:solidFill>
            </a:endParaRPr>
          </a:p>
          <a:p>
            <a:pPr algn="l">
              <a:defRPr sz="3200"/>
            </a:pPr>
            <a:r>
              <a:t>  </a:t>
            </a:r>
          </a:p>
          <a:p>
            <a:pPr algn="l">
              <a:defRPr sz="3200"/>
            </a:pPr>
            <a:r>
              <a:t>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for</a:t>
            </a:r>
            <a:r>
              <a:t>(at = 0; at &lt; N; at++):</a:t>
            </a:r>
          </a:p>
          <a:p>
            <a:pPr algn="l">
              <a:defRPr sz="3200"/>
            </a:pPr>
            <a:r>
              <a:t>  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if</a:t>
            </a:r>
            <a:r>
              <a:t> V[at] ==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false</a:t>
            </a:r>
            <a:r>
              <a:t>:</a:t>
            </a:r>
          </a:p>
          <a:p>
            <a:pPr algn="l">
              <a:defRPr sz="3200"/>
            </a:pPr>
            <a:r>
              <a:t>      i = dfs(</a:t>
            </a:r>
            <a:r>
              <a: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i</a:t>
            </a:r>
            <a:r>
              <a:t>, at, V, </a:t>
            </a:r>
            <a:r>
              <a: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ordering</a:t>
            </a:r>
            <a:r>
              <a:t>, graph)</a:t>
            </a:r>
          </a:p>
          <a:p>
            <a:pPr algn="l">
              <a:defRPr sz="3200"/>
            </a:pPr>
          </a:p>
          <a:p>
            <a:pPr algn="l">
              <a:defRPr sz="3200"/>
            </a:pPr>
            <a:r>
              <a:t>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return</a:t>
            </a:r>
            <a:r>
              <a:t> ordering</a:t>
            </a:r>
          </a:p>
        </p:txBody>
      </p:sp>
      <p:sp>
        <p:nvSpPr>
          <p:cNvPr id="3013" name="Topsort Optimization"/>
          <p:cNvSpPr txBox="1"/>
          <p:nvPr>
            <p:ph type="title"/>
          </p:nvPr>
        </p:nvSpPr>
        <p:spPr>
          <a:xfrm>
            <a:off x="60306" y="-1062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Topsort Optimization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# Execute Depth First Search (DFS)…"/>
          <p:cNvSpPr txBox="1"/>
          <p:nvPr/>
        </p:nvSpPr>
        <p:spPr>
          <a:xfrm>
            <a:off x="785566" y="1689100"/>
            <a:ext cx="11433669" cy="637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3200"/>
            </a:pPr>
          </a:p>
          <a:p>
            <a:pPr algn="l">
              <a:defRPr sz="32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t># Execute Depth First Search (DFS)</a:t>
            </a:r>
          </a:p>
          <a:p>
            <a:pPr algn="l">
              <a:defRPr sz="3200"/>
            </a:pP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function</a:t>
            </a:r>
            <a:r>
              <a:t> dfs(</a:t>
            </a:r>
            <a:r>
              <a: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i</a:t>
            </a:r>
            <a:r>
              <a:t>, at, V, </a:t>
            </a:r>
            <a:r>
              <a: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ordering</a:t>
            </a:r>
            <a:r>
              <a:t>, graph):</a:t>
            </a:r>
          </a:p>
          <a:p>
            <a:pPr algn="l">
              <a:defRPr sz="3200"/>
            </a:pPr>
            <a:r>
              <a:t>  </a:t>
            </a:r>
          </a:p>
          <a:p>
            <a:pPr algn="l">
              <a:defRPr sz="3200"/>
            </a:pPr>
            <a:r>
              <a:t>  V[at] =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true</a:t>
            </a:r>
          </a:p>
          <a:p>
            <a:pPr algn="l">
              <a:defRPr sz="3200"/>
            </a:pPr>
          </a:p>
          <a:p>
            <a:pPr algn="l">
              <a:defRPr sz="3200"/>
            </a:pPr>
            <a:r>
              <a:t>  edges = graph.getEdgesOutFromNode(at)</a:t>
            </a:r>
          </a:p>
          <a:p>
            <a:pPr algn="l">
              <a:defRPr sz="3200"/>
            </a:pPr>
            <a:r>
              <a:t>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for</a:t>
            </a:r>
            <a:r>
              <a:t> edge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in</a:t>
            </a:r>
            <a:r>
              <a:t> edges:</a:t>
            </a:r>
          </a:p>
          <a:p>
            <a:pPr algn="l">
              <a:defRPr sz="3200"/>
            </a:pPr>
            <a:r>
              <a:t>  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if</a:t>
            </a:r>
            <a:r>
              <a:t> V[edge.to] ==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false</a:t>
            </a:r>
            <a:r>
              <a:t>:</a:t>
            </a:r>
          </a:p>
          <a:p>
            <a:pPr algn="l">
              <a:defRPr sz="3200"/>
            </a:pPr>
            <a:r>
              <a:t>      i = dfs(</a:t>
            </a:r>
            <a:r>
              <a: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i</a:t>
            </a:r>
            <a:r>
              <a:t>, edge.to, V, </a:t>
            </a:r>
            <a:r>
              <a: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ordering</a:t>
            </a:r>
            <a:r>
              <a:t>, graph)</a:t>
            </a:r>
          </a:p>
          <a:p>
            <a:pPr algn="l">
              <a:defRPr sz="3200"/>
            </a:pPr>
            <a:r>
              <a:t>  </a:t>
            </a:r>
          </a:p>
          <a:p>
            <a:pPr algn="l">
              <a:defRPr sz="3200"/>
            </a:pPr>
            <a:r>
              <a:t>  ordering[i] = at</a:t>
            </a:r>
          </a:p>
          <a:p>
            <a:pPr algn="l">
              <a:defRPr sz="3200"/>
            </a:pPr>
            <a:r>
              <a:t>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return</a:t>
            </a:r>
            <a:r>
              <a:t> i - 1</a:t>
            </a:r>
          </a:p>
        </p:txBody>
      </p:sp>
      <p:sp>
        <p:nvSpPr>
          <p:cNvPr id="3016" name="Topsort Optimization"/>
          <p:cNvSpPr txBox="1"/>
          <p:nvPr>
            <p:ph type="title"/>
          </p:nvPr>
        </p:nvSpPr>
        <p:spPr>
          <a:xfrm>
            <a:off x="60306" y="-106245"/>
            <a:ext cx="12851622" cy="988218"/>
          </a:xfrm>
          <a:prstGeom prst="rect">
            <a:avLst/>
          </a:prstGeom>
        </p:spPr>
        <p:txBody>
          <a:bodyPr/>
          <a:lstStyle>
            <a:lvl1pPr defTabSz="443991">
              <a:defRPr b="1" sz="6080"/>
            </a:lvl1pPr>
          </a:lstStyle>
          <a:p>
            <a:pPr/>
            <a:r>
              <a:t>Topsort Optimization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" name="Source Code Link"/>
          <p:cNvSpPr txBox="1"/>
          <p:nvPr>
            <p:ph type="title"/>
          </p:nvPr>
        </p:nvSpPr>
        <p:spPr>
          <a:xfrm>
            <a:off x="-547693" y="0"/>
            <a:ext cx="14100186" cy="1548776"/>
          </a:xfrm>
          <a:prstGeom prst="rect">
            <a:avLst/>
          </a:prstGeom>
        </p:spPr>
        <p:txBody>
          <a:bodyPr/>
          <a:lstStyle>
            <a:lvl1pPr>
              <a:defRPr sz="9000"/>
            </a:lvl1pPr>
          </a:lstStyle>
          <a:p>
            <a:pPr/>
            <a:r>
              <a:t>Source Code Link</a:t>
            </a:r>
          </a:p>
        </p:txBody>
      </p:sp>
      <p:sp>
        <p:nvSpPr>
          <p:cNvPr id="3019" name="Implementation source code can be found at the following link:"/>
          <p:cNvSpPr txBox="1"/>
          <p:nvPr/>
        </p:nvSpPr>
        <p:spPr>
          <a:xfrm>
            <a:off x="935588" y="2000999"/>
            <a:ext cx="11133624" cy="1917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420624">
              <a:defRPr sz="4608"/>
            </a:lvl1pPr>
          </a:lstStyle>
          <a:p>
            <a:pPr/>
            <a:r>
              <a:t>Implementation source code can be found at the following link:</a:t>
            </a:r>
          </a:p>
        </p:txBody>
      </p:sp>
      <p:sp>
        <p:nvSpPr>
          <p:cNvPr id="3020" name="github.com/williamfiset/algorithms"/>
          <p:cNvSpPr txBox="1"/>
          <p:nvPr/>
        </p:nvSpPr>
        <p:spPr>
          <a:xfrm>
            <a:off x="206077" y="4164878"/>
            <a:ext cx="1259264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800" u="sng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github.com/williamfiset/algorithms</a:t>
            </a:r>
          </a:p>
        </p:txBody>
      </p:sp>
      <p:sp>
        <p:nvSpPr>
          <p:cNvPr id="3021" name="Link in the description:"/>
          <p:cNvSpPr txBox="1"/>
          <p:nvPr/>
        </p:nvSpPr>
        <p:spPr>
          <a:xfrm>
            <a:off x="935588" y="5629662"/>
            <a:ext cx="111336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443991">
              <a:defRPr sz="4864"/>
            </a:lvl1pPr>
          </a:lstStyle>
          <a:p>
            <a:pPr/>
            <a:r>
              <a:t>Link in the description:</a:t>
            </a:r>
          </a:p>
        </p:txBody>
      </p:sp>
      <p:sp>
        <p:nvSpPr>
          <p:cNvPr id="3022" name="Arrow"/>
          <p:cNvSpPr/>
          <p:nvPr/>
        </p:nvSpPr>
        <p:spPr>
          <a:xfrm rot="5400000">
            <a:off x="5256262" y="7112687"/>
            <a:ext cx="2492276" cy="1793831"/>
          </a:xfrm>
          <a:prstGeom prst="rightArrow">
            <a:avLst>
              <a:gd name="adj1" fmla="val 32000"/>
              <a:gd name="adj2" fmla="val 50985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enlo"/>
        <a:ea typeface="Menlo"/>
        <a:cs typeface="Menlo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normAutofit fontScale="100000" lnSpcReduction="0"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Menl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enlo"/>
        <a:ea typeface="Menlo"/>
        <a:cs typeface="Menlo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normAutofit fontScale="100000" lnSpcReduction="0"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Menl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