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handoutMasterIdLst>
    <p:handoutMasterId r:id="rId10"/>
  </p:handoutMasterIdLst>
  <p:sldIdLst>
    <p:sldId id="315" r:id="rId2"/>
    <p:sldId id="310" r:id="rId3"/>
    <p:sldId id="294" r:id="rId4"/>
    <p:sldId id="311" r:id="rId5"/>
    <p:sldId id="312" r:id="rId6"/>
    <p:sldId id="313" r:id="rId7"/>
    <p:sldId id="314" r:id="rId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 Gilbert"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090" autoAdjust="0"/>
    <p:restoredTop sz="77685" autoAdjust="0"/>
  </p:normalViewPr>
  <p:slideViewPr>
    <p:cSldViewPr snapToGrid="0">
      <p:cViewPr varScale="1">
        <p:scale>
          <a:sx n="89" d="100"/>
          <a:sy n="89" d="100"/>
        </p:scale>
        <p:origin x="678" y="78"/>
      </p:cViewPr>
      <p:guideLst>
        <p:guide orient="horz" pos="2160"/>
        <p:guide pos="3840"/>
      </p:guideLst>
    </p:cSldViewPr>
  </p:slideViewPr>
  <p:notesTextViewPr>
    <p:cViewPr>
      <p:scale>
        <a:sx n="1" d="1"/>
        <a:sy n="1" d="1"/>
      </p:scale>
      <p:origin x="0" y="0"/>
    </p:cViewPr>
  </p:notesTextViewPr>
  <p:notesViewPr>
    <p:cSldViewPr snapToGrid="0">
      <p:cViewPr varScale="1">
        <p:scale>
          <a:sx n="98" d="100"/>
          <a:sy n="98" d="100"/>
        </p:scale>
        <p:origin x="416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53" tIns="46579" rIns="93153" bIns="46579" rtlCol="0"/>
          <a:lstStyle>
            <a:lvl1pPr algn="l">
              <a:defRPr sz="1200"/>
            </a:lvl1pPr>
          </a:lstStyle>
          <a:p>
            <a:endParaRPr lang="en-US"/>
          </a:p>
        </p:txBody>
      </p:sp>
      <p:sp>
        <p:nvSpPr>
          <p:cNvPr id="3" name="Date Placeholder 2"/>
          <p:cNvSpPr>
            <a:spLocks noGrp="1"/>
          </p:cNvSpPr>
          <p:nvPr>
            <p:ph type="dt" sz="quarter" idx="1"/>
          </p:nvPr>
        </p:nvSpPr>
        <p:spPr>
          <a:xfrm>
            <a:off x="3970938" y="1"/>
            <a:ext cx="3037840" cy="466434"/>
          </a:xfrm>
          <a:prstGeom prst="rect">
            <a:avLst/>
          </a:prstGeom>
        </p:spPr>
        <p:txBody>
          <a:bodyPr vert="horz" lIns="93153" tIns="46579" rIns="93153" bIns="46579" rtlCol="0"/>
          <a:lstStyle>
            <a:lvl1pPr algn="r">
              <a:defRPr sz="1200"/>
            </a:lvl1pPr>
          </a:lstStyle>
          <a:p>
            <a:fld id="{858B2336-B689-45A2-80AA-9DBF2AFEA045}" type="datetimeFigureOut">
              <a:rPr lang="en-US" smtClean="0"/>
              <a:t>3/11/2017</a:t>
            </a:fld>
            <a:endParaRPr lang="en-US"/>
          </a:p>
        </p:txBody>
      </p:sp>
      <p:sp>
        <p:nvSpPr>
          <p:cNvPr id="4" name="Footer Placeholder 3"/>
          <p:cNvSpPr>
            <a:spLocks noGrp="1"/>
          </p:cNvSpPr>
          <p:nvPr>
            <p:ph type="ftr" sz="quarter" idx="2"/>
          </p:nvPr>
        </p:nvSpPr>
        <p:spPr>
          <a:xfrm>
            <a:off x="0" y="8829969"/>
            <a:ext cx="3037840" cy="466433"/>
          </a:xfrm>
          <a:prstGeom prst="rect">
            <a:avLst/>
          </a:prstGeom>
        </p:spPr>
        <p:txBody>
          <a:bodyPr vert="horz" lIns="93153" tIns="46579" rIns="93153" bIns="4657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9"/>
            <a:ext cx="3037840" cy="466433"/>
          </a:xfrm>
          <a:prstGeom prst="rect">
            <a:avLst/>
          </a:prstGeom>
        </p:spPr>
        <p:txBody>
          <a:bodyPr vert="horz" lIns="93153" tIns="46579" rIns="93153" bIns="46579" rtlCol="0" anchor="b"/>
          <a:lstStyle>
            <a:lvl1pPr algn="r">
              <a:defRPr sz="1200"/>
            </a:lvl1pPr>
          </a:lstStyle>
          <a:p>
            <a:fld id="{2E92C420-2A17-471A-B738-7F53086483E1}" type="slidenum">
              <a:rPr lang="en-US" smtClean="0"/>
              <a:t>‹#›</a:t>
            </a:fld>
            <a:endParaRPr lang="en-US"/>
          </a:p>
        </p:txBody>
      </p:sp>
    </p:spTree>
    <p:extLst>
      <p:ext uri="{BB962C8B-B14F-4D97-AF65-F5344CB8AC3E}">
        <p14:creationId xmlns:p14="http://schemas.microsoft.com/office/powerpoint/2010/main" val="23046483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53" tIns="46579" rIns="93153" bIns="46579"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53" tIns="46579" rIns="93153" bIns="46579" rtlCol="0"/>
          <a:lstStyle>
            <a:lvl1pPr algn="r">
              <a:defRPr sz="1200"/>
            </a:lvl1pPr>
          </a:lstStyle>
          <a:p>
            <a:fld id="{623A1F81-CC0F-4255-836F-25AEB130FD14}" type="datetimeFigureOut">
              <a:rPr lang="en-US" smtClean="0"/>
              <a:t>3/11/2017</a:t>
            </a:fld>
            <a:endParaRPr lang="en-US"/>
          </a:p>
        </p:txBody>
      </p:sp>
      <p:sp>
        <p:nvSpPr>
          <p:cNvPr id="4" name="Slide Image Placeholder 3"/>
          <p:cNvSpPr>
            <a:spLocks noGrp="1" noRot="1" noChangeAspect="1"/>
          </p:cNvSpPr>
          <p:nvPr>
            <p:ph type="sldImg" idx="2"/>
          </p:nvPr>
        </p:nvSpPr>
        <p:spPr>
          <a:xfrm>
            <a:off x="719138" y="1163638"/>
            <a:ext cx="5572125" cy="3135312"/>
          </a:xfrm>
          <a:prstGeom prst="rect">
            <a:avLst/>
          </a:prstGeom>
          <a:noFill/>
          <a:ln w="12700">
            <a:solidFill>
              <a:prstClr val="black"/>
            </a:solidFill>
          </a:ln>
        </p:spPr>
        <p:txBody>
          <a:bodyPr vert="horz" lIns="93153" tIns="46579" rIns="93153" bIns="4657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53" tIns="46579" rIns="93153" bIns="4657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9"/>
            <a:ext cx="3037840" cy="466433"/>
          </a:xfrm>
          <a:prstGeom prst="rect">
            <a:avLst/>
          </a:prstGeom>
        </p:spPr>
        <p:txBody>
          <a:bodyPr vert="horz" lIns="93153" tIns="46579" rIns="93153" bIns="4657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9"/>
            <a:ext cx="3037840" cy="466433"/>
          </a:xfrm>
          <a:prstGeom prst="rect">
            <a:avLst/>
          </a:prstGeom>
        </p:spPr>
        <p:txBody>
          <a:bodyPr vert="horz" lIns="93153" tIns="46579" rIns="93153" bIns="46579" rtlCol="0" anchor="b"/>
          <a:lstStyle>
            <a:lvl1pPr algn="r">
              <a:defRPr sz="1200"/>
            </a:lvl1pPr>
          </a:lstStyle>
          <a:p>
            <a:fld id="{9A0A01C2-9161-4C9B-A304-CC443BD61709}" type="slidenum">
              <a:rPr lang="en-US" smtClean="0"/>
              <a:t>‹#›</a:t>
            </a:fld>
            <a:endParaRPr lang="en-US"/>
          </a:p>
        </p:txBody>
      </p:sp>
    </p:spTree>
    <p:extLst>
      <p:ext uri="{BB962C8B-B14F-4D97-AF65-F5344CB8AC3E}">
        <p14:creationId xmlns:p14="http://schemas.microsoft.com/office/powerpoint/2010/main" val="126790675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quickbooks.intuit.com/r/marketing/essential-marketing-tips-how-to-find-your-target-marke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It’s hard to craft a successful go-to-market strategy if you don’t first </a:t>
            </a:r>
            <a:r>
              <a:rPr lang="en-US" sz="1200" u="none" strike="noStrike" kern="1200" dirty="0">
                <a:solidFill>
                  <a:schemeClr val="tx1"/>
                </a:solidFill>
                <a:effectLst/>
                <a:latin typeface="+mn-lt"/>
                <a:ea typeface="+mn-ea"/>
                <a:cs typeface="+mn-cs"/>
                <a:hlinkClick r:id="rId3"/>
              </a:rPr>
              <a:t>define your target audience</a:t>
            </a:r>
            <a:r>
              <a:rPr lang="en-US" sz="1200" kern="1200" dirty="0">
                <a:solidFill>
                  <a:schemeClr val="tx1"/>
                </a:solidFill>
                <a:effectLst/>
                <a:latin typeface="+mn-lt"/>
                <a:ea typeface="+mn-ea"/>
                <a:cs typeface="+mn-cs"/>
              </a:rPr>
              <a:t>. When introducing a new product, start by researching your ideal customer base, because few products are appropriate for all groups of people. Along with age and demographic factors, you should consider where clients are located, what jobs they hold and what spending power they have.</a:t>
            </a:r>
          </a:p>
          <a:p>
            <a:endParaRPr lang="en-US" dirty="0"/>
          </a:p>
        </p:txBody>
      </p:sp>
      <p:sp>
        <p:nvSpPr>
          <p:cNvPr id="4" name="Slide Number Placeholder 3"/>
          <p:cNvSpPr>
            <a:spLocks noGrp="1"/>
          </p:cNvSpPr>
          <p:nvPr>
            <p:ph type="sldNum" sz="quarter" idx="10"/>
          </p:nvPr>
        </p:nvSpPr>
        <p:spPr/>
        <p:txBody>
          <a:bodyPr/>
          <a:lstStyle/>
          <a:p>
            <a:fld id="{9A0A01C2-9161-4C9B-A304-CC443BD61709}" type="slidenum">
              <a:rPr lang="en-US" smtClean="0"/>
              <a:t>3</a:t>
            </a:fld>
            <a:endParaRPr lang="en-US"/>
          </a:p>
        </p:txBody>
      </p:sp>
    </p:spTree>
    <p:extLst>
      <p:ext uri="{BB962C8B-B14F-4D97-AF65-F5344CB8AC3E}">
        <p14:creationId xmlns:p14="http://schemas.microsoft.com/office/powerpoint/2010/main" val="2180977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Identifying your value proposition—also known as your unique selling proposition—enables you to find the right audience and set a reasonable price. Start by assessing the top benefits offered by your product or service. Once you’ve identified the various advantages of your product, determine the possible solutions that those advantages offer for your target customers. The goal is to think like the customer. Ask yourself what problems or challenges need solving. Once you do this, then you can figure out how customers will use your products to meet their needs and align your marketing efforts accordingly. Once you’ve identified your specific value proposition, start setting your pricing strategy. Depending on your customer base and goals for market penetration, you may want to use subscription-based pricing, value-based pricing or price skimming.</a:t>
            </a:r>
          </a:p>
          <a:p>
            <a:endParaRPr lang="en-US" dirty="0"/>
          </a:p>
        </p:txBody>
      </p:sp>
      <p:sp>
        <p:nvSpPr>
          <p:cNvPr id="4" name="Slide Number Placeholder 3"/>
          <p:cNvSpPr>
            <a:spLocks noGrp="1"/>
          </p:cNvSpPr>
          <p:nvPr>
            <p:ph type="sldNum" sz="quarter" idx="10"/>
          </p:nvPr>
        </p:nvSpPr>
        <p:spPr/>
        <p:txBody>
          <a:bodyPr/>
          <a:lstStyle/>
          <a:p>
            <a:fld id="{9A0A01C2-9161-4C9B-A304-CC443BD61709}" type="slidenum">
              <a:rPr lang="en-US" smtClean="0"/>
              <a:t>4</a:t>
            </a:fld>
            <a:endParaRPr lang="en-US"/>
          </a:p>
        </p:txBody>
      </p:sp>
    </p:spTree>
    <p:extLst>
      <p:ext uri="{BB962C8B-B14F-4D97-AF65-F5344CB8AC3E}">
        <p14:creationId xmlns:p14="http://schemas.microsoft.com/office/powerpoint/2010/main" val="939742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Naturally, a key aspect of a go-to-market strategy involves selecting products to sell and determining how you will position your offering. In most cases, you will want to create a unique product strategy for every one of your target markets. This step may include setting promotions or specifying bundling plans. Additionally, marketers should look for opportunities to differentiate their products from those of competitors and recognize that their strategies may need to shift after a launch based on customer reactions.</a:t>
            </a:r>
          </a:p>
        </p:txBody>
      </p:sp>
      <p:sp>
        <p:nvSpPr>
          <p:cNvPr id="4" name="Slide Number Placeholder 3"/>
          <p:cNvSpPr>
            <a:spLocks noGrp="1"/>
          </p:cNvSpPr>
          <p:nvPr>
            <p:ph type="sldNum" sz="quarter" idx="10"/>
          </p:nvPr>
        </p:nvSpPr>
        <p:spPr/>
        <p:txBody>
          <a:bodyPr/>
          <a:lstStyle/>
          <a:p>
            <a:fld id="{9A0A01C2-9161-4C9B-A304-CC443BD61709}" type="slidenum">
              <a:rPr lang="en-US" smtClean="0"/>
              <a:t>5</a:t>
            </a:fld>
            <a:endParaRPr lang="en-US"/>
          </a:p>
        </p:txBody>
      </p:sp>
    </p:spTree>
    <p:extLst>
      <p:ext uri="{BB962C8B-B14F-4D97-AF65-F5344CB8AC3E}">
        <p14:creationId xmlns:p14="http://schemas.microsoft.com/office/powerpoint/2010/main" val="3218241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doesn’t matter how great your product is if you don’t have a strategy for reaching your ideal marketplace. As a result, selecting the right channels, or places to promote and sell your products, is essential. Once you determine your target market, you can identify the places this group shops, including internet sites and online marketplaces, retail stores and trade shows. You may also want to consider using indirect sales channels or even sending sales staff door to door. Additionally, you should consider the type of product you sell and make sure the channel is logical. If your products are very expensive, such as diamond rings, you might see better returns through offline sales channels.</a:t>
            </a:r>
          </a:p>
          <a:p>
            <a:endParaRPr lang="en-US" dirty="0"/>
          </a:p>
        </p:txBody>
      </p:sp>
      <p:sp>
        <p:nvSpPr>
          <p:cNvPr id="4" name="Slide Number Placeholder 3"/>
          <p:cNvSpPr>
            <a:spLocks noGrp="1"/>
          </p:cNvSpPr>
          <p:nvPr>
            <p:ph type="sldNum" sz="quarter" idx="10"/>
          </p:nvPr>
        </p:nvSpPr>
        <p:spPr/>
        <p:txBody>
          <a:bodyPr/>
          <a:lstStyle/>
          <a:p>
            <a:fld id="{9A0A01C2-9161-4C9B-A304-CC443BD61709}" type="slidenum">
              <a:rPr lang="en-US" smtClean="0"/>
              <a:t>6</a:t>
            </a:fld>
            <a:endParaRPr lang="en-US"/>
          </a:p>
        </p:txBody>
      </p:sp>
    </p:spTree>
    <p:extLst>
      <p:ext uri="{BB962C8B-B14F-4D97-AF65-F5344CB8AC3E}">
        <p14:creationId xmlns:p14="http://schemas.microsoft.com/office/powerpoint/2010/main" val="1907256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Determining the objectives of your go-to-market strategy now makes it easier to measure success down the line. The fact is that many companies will need to adjust their tactics to achieve the desired results. Before you launch a product, determine what constitutes success. Is your goal to achieve a particular sales volume? Do you want to target early adopters? Be specific and clear to keep your sales team on target and boost your chances of success.</a:t>
            </a:r>
          </a:p>
        </p:txBody>
      </p:sp>
      <p:sp>
        <p:nvSpPr>
          <p:cNvPr id="4" name="Slide Number Placeholder 3"/>
          <p:cNvSpPr>
            <a:spLocks noGrp="1"/>
          </p:cNvSpPr>
          <p:nvPr>
            <p:ph type="sldNum" sz="quarter" idx="10"/>
          </p:nvPr>
        </p:nvSpPr>
        <p:spPr/>
        <p:txBody>
          <a:bodyPr/>
          <a:lstStyle/>
          <a:p>
            <a:fld id="{9A0A01C2-9161-4C9B-A304-CC443BD61709}" type="slidenum">
              <a:rPr lang="en-US" smtClean="0"/>
              <a:t>7</a:t>
            </a:fld>
            <a:endParaRPr lang="en-US"/>
          </a:p>
        </p:txBody>
      </p:sp>
    </p:spTree>
    <p:extLst>
      <p:ext uri="{BB962C8B-B14F-4D97-AF65-F5344CB8AC3E}">
        <p14:creationId xmlns:p14="http://schemas.microsoft.com/office/powerpoint/2010/main" val="3981822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4134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4178"/>
            <a:ext cx="12192000" cy="661941"/>
          </a:xfrm>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385011" y="908384"/>
            <a:ext cx="11430000" cy="526857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1" descr="main_logo.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29089" y="6252771"/>
            <a:ext cx="1185922" cy="461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5414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3058"/>
            <a:ext cx="12192000" cy="686190"/>
          </a:xfrm>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605307" y="878636"/>
            <a:ext cx="5414493" cy="529832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878634"/>
            <a:ext cx="5418786" cy="529832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1" descr="main_logo.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29089" y="6252771"/>
            <a:ext cx="1185922" cy="461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6511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04136"/>
          </a:xfrm>
        </p:spPr>
        <p:txBody>
          <a:bodyPr/>
          <a:lstStyle>
            <a:lvl1pPr algn="ctr">
              <a:defRPr/>
            </a:lvl1pPr>
          </a:lstStyle>
          <a:p>
            <a:r>
              <a:rPr lang="en-US" dirty="0"/>
              <a:t>Click to edit Master title style</a:t>
            </a:r>
          </a:p>
        </p:txBody>
      </p:sp>
      <p:sp>
        <p:nvSpPr>
          <p:cNvPr id="3" name="Text Placeholder 2"/>
          <p:cNvSpPr>
            <a:spLocks noGrp="1"/>
          </p:cNvSpPr>
          <p:nvPr>
            <p:ph type="body" idx="1"/>
          </p:nvPr>
        </p:nvSpPr>
        <p:spPr>
          <a:xfrm>
            <a:off x="611230" y="870824"/>
            <a:ext cx="5386345" cy="404184"/>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11230" y="1384481"/>
            <a:ext cx="5386345" cy="480518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0612" y="870824"/>
            <a:ext cx="5421610" cy="404184"/>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1384480"/>
            <a:ext cx="5421610" cy="480518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1" descr="main_logo.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29089" y="6252771"/>
            <a:ext cx="1185922" cy="461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2632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pic>
        <p:nvPicPr>
          <p:cNvPr id="6" name="Picture 1" descr="main_logo.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29089" y="6252771"/>
            <a:ext cx="1185922" cy="461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7833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1" descr="main_logo.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29089" y="6252771"/>
            <a:ext cx="1185922" cy="461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41663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26" y="1"/>
            <a:ext cx="12185073" cy="66990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96560" y="909511"/>
            <a:ext cx="10972800" cy="524789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Confidential—Work Product of LumaTax</a:t>
            </a:r>
          </a:p>
        </p:txBody>
      </p:sp>
    </p:spTree>
    <p:extLst>
      <p:ext uri="{BB962C8B-B14F-4D97-AF65-F5344CB8AC3E}">
        <p14:creationId xmlns:p14="http://schemas.microsoft.com/office/powerpoint/2010/main" val="1664130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in_logo.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75414" y="2048934"/>
            <a:ext cx="2841171"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0" y="4064000"/>
            <a:ext cx="12192000" cy="830997"/>
          </a:xfrm>
          <a:prstGeom prst="rect">
            <a:avLst/>
          </a:prstGeom>
          <a:noFill/>
        </p:spPr>
        <p:txBody>
          <a:bodyPr wrap="square" rtlCol="0">
            <a:spAutoFit/>
          </a:bodyPr>
          <a:lstStyle/>
          <a:p>
            <a:pPr algn="ctr"/>
            <a:r>
              <a:rPr lang="en-US" sz="2400" dirty="0"/>
              <a:t>Management 724 – Entrepreneurship</a:t>
            </a:r>
          </a:p>
          <a:p>
            <a:pPr algn="ctr"/>
            <a:r>
              <a:rPr lang="en-US" sz="2400" dirty="0"/>
              <a:t>Aligning the Delivery and Capture of Value</a:t>
            </a:r>
            <a:endParaRPr lang="en-US" dirty="0"/>
          </a:p>
        </p:txBody>
      </p:sp>
    </p:spTree>
    <p:extLst>
      <p:ext uri="{BB962C8B-B14F-4D97-AF65-F5344CB8AC3E}">
        <p14:creationId xmlns:p14="http://schemas.microsoft.com/office/powerpoint/2010/main" val="3770939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Go-to-Market Strategy</a:t>
            </a:r>
          </a:p>
        </p:txBody>
      </p:sp>
      <p:sp>
        <p:nvSpPr>
          <p:cNvPr id="3" name="Content Placeholder 2"/>
          <p:cNvSpPr>
            <a:spLocks noGrp="1"/>
          </p:cNvSpPr>
          <p:nvPr>
            <p:ph idx="1"/>
          </p:nvPr>
        </p:nvSpPr>
        <p:spPr/>
        <p:txBody>
          <a:bodyPr/>
          <a:lstStyle/>
          <a:p>
            <a:pPr marL="514350" indent="-514350">
              <a:buFont typeface="+mj-lt"/>
              <a:buAutoNum type="arabicPeriod"/>
            </a:pPr>
            <a:r>
              <a:rPr lang="en-US" dirty="0"/>
              <a:t>Define the Market</a:t>
            </a:r>
          </a:p>
          <a:p>
            <a:pPr marL="514350" indent="-514350">
              <a:buFont typeface="+mj-lt"/>
              <a:buAutoNum type="arabicPeriod"/>
            </a:pPr>
            <a:r>
              <a:rPr lang="en-US" dirty="0"/>
              <a:t>Determine Your Value Proposition</a:t>
            </a:r>
          </a:p>
          <a:p>
            <a:pPr marL="514350" indent="-514350">
              <a:buFont typeface="+mj-lt"/>
              <a:buAutoNum type="arabicPeriod"/>
            </a:pPr>
            <a:r>
              <a:rPr lang="en-US" dirty="0"/>
              <a:t>Define Product Strategy</a:t>
            </a:r>
          </a:p>
          <a:p>
            <a:pPr marL="514350" indent="-514350">
              <a:buFont typeface="+mj-lt"/>
              <a:buAutoNum type="arabicPeriod"/>
            </a:pPr>
            <a:r>
              <a:rPr lang="en-US" dirty="0"/>
              <a:t>Discuss your Channels</a:t>
            </a:r>
          </a:p>
          <a:p>
            <a:pPr marL="514350" indent="-514350">
              <a:buFont typeface="+mj-lt"/>
              <a:buAutoNum type="arabicPeriod"/>
            </a:pPr>
            <a:r>
              <a:rPr lang="en-US" dirty="0"/>
              <a:t>Evaluate the Results</a:t>
            </a:r>
          </a:p>
          <a:p>
            <a:pPr marL="514350" indent="-514350">
              <a:buFont typeface="+mj-lt"/>
              <a:buAutoNum type="arabicPeriod"/>
            </a:pPr>
            <a:endParaRPr lang="en-US" dirty="0"/>
          </a:p>
        </p:txBody>
      </p:sp>
      <p:sp>
        <p:nvSpPr>
          <p:cNvPr id="4" name="Footer Placeholder 3"/>
          <p:cNvSpPr>
            <a:spLocks noGrp="1"/>
          </p:cNvSpPr>
          <p:nvPr>
            <p:ph type="ftr" sz="quarter" idx="4294967295"/>
          </p:nvPr>
        </p:nvSpPr>
        <p:spPr>
          <a:xfrm>
            <a:off x="4038600" y="6404419"/>
            <a:ext cx="4114800" cy="317056"/>
          </a:xfrm>
        </p:spPr>
        <p:txBody>
          <a:bodyPr/>
          <a:lstStyle/>
          <a:p>
            <a:r>
              <a:rPr lang="en-US"/>
              <a:t>Confidential—Work Product of LumaTax</a:t>
            </a:r>
            <a:endParaRPr lang="en-US" dirty="0"/>
          </a:p>
        </p:txBody>
      </p:sp>
    </p:spTree>
    <p:extLst>
      <p:ext uri="{BB962C8B-B14F-4D97-AF65-F5344CB8AC3E}">
        <p14:creationId xmlns:p14="http://schemas.microsoft.com/office/powerpoint/2010/main" val="3412510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Define the Market</a:t>
            </a:r>
          </a:p>
        </p:txBody>
      </p:sp>
      <p:sp>
        <p:nvSpPr>
          <p:cNvPr id="9" name="Content Placeholder 8"/>
          <p:cNvSpPr>
            <a:spLocks noGrp="1"/>
          </p:cNvSpPr>
          <p:nvPr>
            <p:ph idx="1"/>
          </p:nvPr>
        </p:nvSpPr>
        <p:spPr/>
        <p:txBody>
          <a:bodyPr/>
          <a:lstStyle/>
          <a:p>
            <a:r>
              <a:rPr lang="en-US" dirty="0"/>
              <a:t>Total Available (Addressable) Market (TAM)</a:t>
            </a:r>
          </a:p>
          <a:p>
            <a:r>
              <a:rPr lang="en-US" dirty="0"/>
              <a:t>Served Available Market (SAM) </a:t>
            </a:r>
          </a:p>
          <a:p>
            <a:r>
              <a:rPr lang="en-US" dirty="0"/>
              <a:t>Primary Target Market</a:t>
            </a:r>
          </a:p>
          <a:p>
            <a:pPr lvl="1"/>
            <a:r>
              <a:rPr lang="en-US" dirty="0"/>
              <a:t>Segmentation</a:t>
            </a:r>
          </a:p>
          <a:p>
            <a:pPr lvl="2"/>
            <a:r>
              <a:rPr lang="en-US" dirty="0"/>
              <a:t>Who is your target audience?</a:t>
            </a:r>
          </a:p>
          <a:p>
            <a:pPr lvl="2"/>
            <a:r>
              <a:rPr lang="en-US" dirty="0"/>
              <a:t>Why?</a:t>
            </a:r>
          </a:p>
          <a:p>
            <a:pPr lvl="2"/>
            <a:r>
              <a:rPr lang="en-US" dirty="0"/>
              <a:t>How do you reach them?</a:t>
            </a:r>
          </a:p>
          <a:p>
            <a:endParaRPr lang="en-US" dirty="0"/>
          </a:p>
        </p:txBody>
      </p:sp>
      <p:sp>
        <p:nvSpPr>
          <p:cNvPr id="5" name="Footer Placeholder 4"/>
          <p:cNvSpPr>
            <a:spLocks noGrp="1"/>
          </p:cNvSpPr>
          <p:nvPr>
            <p:ph type="ftr" sz="quarter" idx="4294967295"/>
          </p:nvPr>
        </p:nvSpPr>
        <p:spPr>
          <a:xfrm>
            <a:off x="4038600" y="6404419"/>
            <a:ext cx="4114800" cy="317056"/>
          </a:xfrm>
        </p:spPr>
        <p:txBody>
          <a:bodyPr/>
          <a:lstStyle/>
          <a:p>
            <a:r>
              <a:rPr lang="en-US" dirty="0"/>
              <a:t>Confidential—Work Product of LumaTax</a:t>
            </a:r>
          </a:p>
        </p:txBody>
      </p:sp>
    </p:spTree>
    <p:extLst>
      <p:ext uri="{BB962C8B-B14F-4D97-AF65-F5344CB8AC3E}">
        <p14:creationId xmlns:p14="http://schemas.microsoft.com/office/powerpoint/2010/main" val="2895539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Determine Value Proposition</a:t>
            </a:r>
          </a:p>
        </p:txBody>
      </p:sp>
      <p:sp>
        <p:nvSpPr>
          <p:cNvPr id="3" name="Content Placeholder 2"/>
          <p:cNvSpPr>
            <a:spLocks noGrp="1"/>
          </p:cNvSpPr>
          <p:nvPr>
            <p:ph idx="1"/>
          </p:nvPr>
        </p:nvSpPr>
        <p:spPr/>
        <p:txBody>
          <a:bodyPr/>
          <a:lstStyle/>
          <a:p>
            <a:r>
              <a:rPr lang="en-US" altLang="en-US" dirty="0"/>
              <a:t>What unique set of benefits does your offering have?</a:t>
            </a:r>
          </a:p>
          <a:p>
            <a:pPr lvl="1"/>
            <a:r>
              <a:rPr lang="en-US" altLang="en-US" dirty="0"/>
              <a:t>Must be based on more than product features and benefits</a:t>
            </a:r>
          </a:p>
          <a:p>
            <a:r>
              <a:rPr lang="en-US" altLang="en-US" dirty="0"/>
              <a:t>Which customer needs and/or business problems do you solve?</a:t>
            </a:r>
          </a:p>
          <a:p>
            <a:pPr lvl="1"/>
            <a:r>
              <a:rPr lang="en-US" altLang="en-US" dirty="0"/>
              <a:t>Must be targeted to your customers</a:t>
            </a:r>
          </a:p>
          <a:p>
            <a:r>
              <a:rPr lang="en-US" altLang="en-US" dirty="0"/>
              <a:t>Do your target customers understand your value prop?</a:t>
            </a:r>
          </a:p>
          <a:p>
            <a:pPr lvl="1"/>
            <a:r>
              <a:rPr lang="en-US" altLang="en-US" dirty="0"/>
              <a:t>Why would customers be willing to pay?</a:t>
            </a:r>
          </a:p>
          <a:p>
            <a:pPr lvl="1"/>
            <a:r>
              <a:rPr lang="en-US" altLang="en-US" dirty="0"/>
              <a:t>Is your value proposition superior to every alternative being considered?</a:t>
            </a:r>
          </a:p>
          <a:p>
            <a:pPr lvl="1"/>
            <a:r>
              <a:rPr lang="en-US" altLang="en-US" dirty="0"/>
              <a:t>Customers</a:t>
            </a:r>
            <a:r>
              <a:rPr lang="ja-JP" altLang="en-US" dirty="0"/>
              <a:t>’</a:t>
            </a:r>
            <a:r>
              <a:rPr lang="en-US" altLang="ja-JP" dirty="0"/>
              <a:t> needs change – value proposition must be adaptable</a:t>
            </a:r>
          </a:p>
        </p:txBody>
      </p:sp>
      <p:sp>
        <p:nvSpPr>
          <p:cNvPr id="4" name="Footer Placeholder 3"/>
          <p:cNvSpPr>
            <a:spLocks noGrp="1"/>
          </p:cNvSpPr>
          <p:nvPr>
            <p:ph type="ftr" sz="quarter" idx="4294967295"/>
          </p:nvPr>
        </p:nvSpPr>
        <p:spPr>
          <a:xfrm>
            <a:off x="4038600" y="6404419"/>
            <a:ext cx="4114800" cy="317056"/>
          </a:xfrm>
        </p:spPr>
        <p:txBody>
          <a:bodyPr/>
          <a:lstStyle/>
          <a:p>
            <a:r>
              <a:rPr lang="en-US"/>
              <a:t>Confidential—Work Product of LumaTax</a:t>
            </a:r>
            <a:endParaRPr lang="en-US" dirty="0"/>
          </a:p>
        </p:txBody>
      </p:sp>
    </p:spTree>
    <p:extLst>
      <p:ext uri="{BB962C8B-B14F-4D97-AF65-F5344CB8AC3E}">
        <p14:creationId xmlns:p14="http://schemas.microsoft.com/office/powerpoint/2010/main" val="2356211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Define the Product Strategy</a:t>
            </a:r>
          </a:p>
        </p:txBody>
      </p:sp>
      <p:sp>
        <p:nvSpPr>
          <p:cNvPr id="3" name="Content Placeholder 2"/>
          <p:cNvSpPr>
            <a:spLocks noGrp="1"/>
          </p:cNvSpPr>
          <p:nvPr>
            <p:ph idx="1"/>
          </p:nvPr>
        </p:nvSpPr>
        <p:spPr/>
        <p:txBody>
          <a:bodyPr/>
          <a:lstStyle/>
          <a:p>
            <a:r>
              <a:rPr lang="en-US" dirty="0"/>
              <a:t>Pre-Launch Customer Development &amp; Research</a:t>
            </a:r>
          </a:p>
          <a:p>
            <a:r>
              <a:rPr lang="en-US" dirty="0"/>
              <a:t>Outline a Strategic Framework (Quickly)</a:t>
            </a:r>
          </a:p>
          <a:p>
            <a:r>
              <a:rPr lang="en-US" dirty="0"/>
              <a:t>Enumerate &amp; Test Hypothesis / Assumptions with your target audience</a:t>
            </a:r>
          </a:p>
          <a:p>
            <a:r>
              <a:rPr lang="en-US" dirty="0"/>
              <a:t>Iterate and Adapt based on learnings</a:t>
            </a:r>
          </a:p>
          <a:p>
            <a:r>
              <a:rPr lang="en-US" dirty="0"/>
              <a:t>Release CVP (beware of scope creep)</a:t>
            </a:r>
          </a:p>
          <a:p>
            <a:r>
              <a:rPr lang="en-US" dirty="0"/>
              <a:t>Rinse &amp; Repeat</a:t>
            </a:r>
          </a:p>
          <a:p>
            <a:endParaRPr lang="en-US" dirty="0"/>
          </a:p>
          <a:p>
            <a:endParaRPr lang="en-US" dirty="0"/>
          </a:p>
        </p:txBody>
      </p:sp>
      <p:sp>
        <p:nvSpPr>
          <p:cNvPr id="4" name="Footer Placeholder 3"/>
          <p:cNvSpPr>
            <a:spLocks noGrp="1"/>
          </p:cNvSpPr>
          <p:nvPr>
            <p:ph type="ftr" sz="quarter" idx="4294967295"/>
          </p:nvPr>
        </p:nvSpPr>
        <p:spPr>
          <a:xfrm>
            <a:off x="4038600" y="6404419"/>
            <a:ext cx="4114800" cy="317056"/>
          </a:xfrm>
        </p:spPr>
        <p:txBody>
          <a:bodyPr/>
          <a:lstStyle/>
          <a:p>
            <a:r>
              <a:rPr lang="en-US"/>
              <a:t>Confidential—Work Product of LumaTax</a:t>
            </a:r>
            <a:endParaRPr lang="en-US" dirty="0"/>
          </a:p>
        </p:txBody>
      </p:sp>
    </p:spTree>
    <p:extLst>
      <p:ext uri="{BB962C8B-B14F-4D97-AF65-F5344CB8AC3E}">
        <p14:creationId xmlns:p14="http://schemas.microsoft.com/office/powerpoint/2010/main" val="3951762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Evaluate the Channels</a:t>
            </a:r>
          </a:p>
        </p:txBody>
      </p:sp>
      <p:sp>
        <p:nvSpPr>
          <p:cNvPr id="3" name="Content Placeholder 2"/>
          <p:cNvSpPr>
            <a:spLocks noGrp="1"/>
          </p:cNvSpPr>
          <p:nvPr>
            <p:ph idx="1"/>
          </p:nvPr>
        </p:nvSpPr>
        <p:spPr/>
        <p:txBody>
          <a:bodyPr/>
          <a:lstStyle/>
          <a:p>
            <a:r>
              <a:rPr lang="en-US" dirty="0"/>
              <a:t>Identify aggregators of your target customer?</a:t>
            </a:r>
          </a:p>
          <a:p>
            <a:r>
              <a:rPr lang="en-US" dirty="0"/>
              <a:t>Identify the channels to reach your target audience.</a:t>
            </a:r>
          </a:p>
          <a:p>
            <a:pPr lvl="1"/>
            <a:r>
              <a:rPr lang="en-US" dirty="0"/>
              <a:t>Online</a:t>
            </a:r>
          </a:p>
          <a:p>
            <a:pPr lvl="1"/>
            <a:r>
              <a:rPr lang="en-US" dirty="0"/>
              <a:t>Retail</a:t>
            </a:r>
          </a:p>
          <a:p>
            <a:pPr lvl="1"/>
            <a:r>
              <a:rPr lang="en-US" dirty="0"/>
              <a:t>Direct sales</a:t>
            </a:r>
          </a:p>
          <a:p>
            <a:pPr lvl="1"/>
            <a:r>
              <a:rPr lang="en-US" dirty="0"/>
              <a:t>Inside sales</a:t>
            </a:r>
          </a:p>
          <a:p>
            <a:pPr lvl="1"/>
            <a:r>
              <a:rPr lang="en-US" dirty="0"/>
              <a:t>Partners</a:t>
            </a:r>
          </a:p>
          <a:p>
            <a:r>
              <a:rPr lang="en-US" dirty="0"/>
              <a:t>Does the channel make sense?</a:t>
            </a:r>
          </a:p>
        </p:txBody>
      </p:sp>
      <p:sp>
        <p:nvSpPr>
          <p:cNvPr id="4" name="Footer Placeholder 3"/>
          <p:cNvSpPr>
            <a:spLocks noGrp="1"/>
          </p:cNvSpPr>
          <p:nvPr>
            <p:ph type="ftr" sz="quarter" idx="4294967295"/>
          </p:nvPr>
        </p:nvSpPr>
        <p:spPr>
          <a:xfrm>
            <a:off x="4038600" y="6404419"/>
            <a:ext cx="4114800" cy="317056"/>
          </a:xfrm>
        </p:spPr>
        <p:txBody>
          <a:bodyPr/>
          <a:lstStyle/>
          <a:p>
            <a:r>
              <a:rPr lang="en-US"/>
              <a:t>Confidential—Work Product of LumaTax</a:t>
            </a:r>
            <a:endParaRPr lang="en-US" dirty="0"/>
          </a:p>
        </p:txBody>
      </p:sp>
    </p:spTree>
    <p:extLst>
      <p:ext uri="{BB962C8B-B14F-4D97-AF65-F5344CB8AC3E}">
        <p14:creationId xmlns:p14="http://schemas.microsoft.com/office/powerpoint/2010/main" val="1357127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Learn from the Results</a:t>
            </a:r>
          </a:p>
        </p:txBody>
      </p:sp>
      <p:sp>
        <p:nvSpPr>
          <p:cNvPr id="3" name="Content Placeholder 2"/>
          <p:cNvSpPr>
            <a:spLocks noGrp="1"/>
          </p:cNvSpPr>
          <p:nvPr>
            <p:ph idx="1"/>
          </p:nvPr>
        </p:nvSpPr>
        <p:spPr/>
        <p:txBody>
          <a:bodyPr/>
          <a:lstStyle/>
          <a:p>
            <a:r>
              <a:rPr lang="en-US" dirty="0"/>
              <a:t>Define your objectives clearly (write them down)</a:t>
            </a:r>
          </a:p>
          <a:p>
            <a:r>
              <a:rPr lang="en-US" dirty="0"/>
              <a:t>Define the measures of success</a:t>
            </a:r>
          </a:p>
          <a:p>
            <a:pPr lvl="1"/>
            <a:r>
              <a:rPr lang="en-US" dirty="0"/>
              <a:t>Sales volume</a:t>
            </a:r>
          </a:p>
          <a:p>
            <a:pPr lvl="1"/>
            <a:r>
              <a:rPr lang="en-US" dirty="0"/>
              <a:t>Downloads</a:t>
            </a:r>
          </a:p>
          <a:p>
            <a:pPr lvl="1"/>
            <a:r>
              <a:rPr lang="en-US" dirty="0"/>
              <a:t>MEU</a:t>
            </a:r>
          </a:p>
          <a:p>
            <a:r>
              <a:rPr lang="en-US" dirty="0"/>
              <a:t>M</a:t>
            </a:r>
            <a:r>
              <a:rPr lang="en-US" baseline="30000" dirty="0"/>
              <a:t>3 </a:t>
            </a:r>
            <a:r>
              <a:rPr lang="en-US" dirty="0"/>
              <a:t> </a:t>
            </a:r>
          </a:p>
          <a:p>
            <a:pPr lvl="1"/>
            <a:r>
              <a:rPr lang="en-US" dirty="0"/>
              <a:t>Measure, measure, measure!</a:t>
            </a:r>
          </a:p>
          <a:p>
            <a:r>
              <a:rPr lang="en-US"/>
              <a:t>Adapt</a:t>
            </a:r>
            <a:endParaRPr lang="en-US" dirty="0"/>
          </a:p>
        </p:txBody>
      </p:sp>
      <p:sp>
        <p:nvSpPr>
          <p:cNvPr id="4" name="Footer Placeholder 3"/>
          <p:cNvSpPr>
            <a:spLocks noGrp="1"/>
          </p:cNvSpPr>
          <p:nvPr>
            <p:ph type="ftr" sz="quarter" idx="4294967295"/>
          </p:nvPr>
        </p:nvSpPr>
        <p:spPr>
          <a:xfrm>
            <a:off x="4038600" y="6404419"/>
            <a:ext cx="4114800" cy="317056"/>
          </a:xfrm>
        </p:spPr>
        <p:txBody>
          <a:bodyPr/>
          <a:lstStyle/>
          <a:p>
            <a:r>
              <a:rPr lang="en-US"/>
              <a:t>Confidential—Work Product of LumaTax</a:t>
            </a:r>
            <a:endParaRPr lang="en-US" dirty="0"/>
          </a:p>
        </p:txBody>
      </p:sp>
    </p:spTree>
    <p:extLst>
      <p:ext uri="{BB962C8B-B14F-4D97-AF65-F5344CB8AC3E}">
        <p14:creationId xmlns:p14="http://schemas.microsoft.com/office/powerpoint/2010/main" val="959826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5506</TotalTime>
  <Words>748</Words>
  <Application>Microsoft Office PowerPoint</Application>
  <PresentationFormat>Widescreen</PresentationFormat>
  <Paragraphs>66</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メイリオ</vt:lpstr>
      <vt:lpstr>Arial</vt:lpstr>
      <vt:lpstr>Calibri</vt:lpstr>
      <vt:lpstr>Office Theme</vt:lpstr>
      <vt:lpstr>PowerPoint Presentation</vt:lpstr>
      <vt:lpstr>Go-to-Market Strategy</vt:lpstr>
      <vt:lpstr>Define the Market</vt:lpstr>
      <vt:lpstr>Determine Value Proposition</vt:lpstr>
      <vt:lpstr>Define the Product Strategy</vt:lpstr>
      <vt:lpstr>Evaluate the Channels</vt:lpstr>
      <vt:lpstr>Learn from the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Strassa PP Template</dc:title>
  <dc:creator>Robert Schulte</dc:creator>
  <cp:lastModifiedBy>Victor</cp:lastModifiedBy>
  <cp:revision>215</cp:revision>
  <cp:lastPrinted>2016-06-09T22:42:46Z</cp:lastPrinted>
  <dcterms:created xsi:type="dcterms:W3CDTF">2016-02-06T14:46:46Z</dcterms:created>
  <dcterms:modified xsi:type="dcterms:W3CDTF">2017-03-12T00:29:37Z</dcterms:modified>
</cp:coreProperties>
</file>