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56" r:id="rId5"/>
    <p:sldId id="272" r:id="rId6"/>
    <p:sldId id="274" r:id="rId7"/>
    <p:sldId id="275" r:id="rId8"/>
    <p:sldId id="276" r:id="rId9"/>
    <p:sldId id="280" r:id="rId10"/>
    <p:sldId id="279" r:id="rId11"/>
    <p:sldId id="278" r:id="rId12"/>
    <p:sldId id="277" r:id="rId13"/>
    <p:sldId id="283" r:id="rId14"/>
    <p:sldId id="282" r:id="rId15"/>
    <p:sldId id="281" r:id="rId16"/>
    <p:sldId id="264" r:id="rId17"/>
  </p:sldIdLst>
  <p:sldSz cx="9144000" cy="6858000" type="screen4x3"/>
  <p:notesSz cx="6858000" cy="16954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C83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86CED-2615-49F5-833E-25027BC51652}" v="310" dt="2019-12-01T22:27:01.366"/>
    <p1510:client id="{1DEDFADF-0383-41FF-8498-BCECD30305AD}" v="441" dt="2019-12-01T21:29:33.302"/>
    <p1510:client id="{28D5F29E-EC9D-4660-8CD3-4A827FFE4250}" v="438" dt="2019-12-01T21:24:37.034"/>
    <p1510:client id="{2B651934-2DDE-43FD-94BF-327B8DF9FE7A}" v="2128" dt="2019-12-02T01:33:35.658"/>
    <p1510:client id="{3C66685E-56E6-42E7-8A48-5D0104AA3597}" v="181" dt="2019-12-01T21:23:31.481"/>
    <p1510:client id="{6BC22695-2845-4807-B1B9-592C3E63FD4C}" v="36" dt="2019-12-01T21:17:37.299"/>
    <p1510:client id="{6BF37F1D-CAC5-4487-81E1-AB32A7DCBF0E}" v="18" dt="2019-12-01T21:29:32.748"/>
    <p1510:client id="{7B7A1361-C5F3-4482-BAC5-9EB41DD3BF06}" v="10" dt="2019-12-01T21:05:40.763"/>
    <p1510:client id="{8F17442D-E337-4639-9536-4FDA37CAAD90}" v="82" dt="2019-12-01T21:52:10.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4" autoAdjust="0"/>
    <p:restoredTop sz="85022" autoAdjust="0"/>
  </p:normalViewPr>
  <p:slideViewPr>
    <p:cSldViewPr snapToGrid="0">
      <p:cViewPr varScale="1">
        <p:scale>
          <a:sx n="139" d="100"/>
          <a:sy n="139" d="100"/>
        </p:scale>
        <p:origin x="1444" y="8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12/1/2019</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12/1/2019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Arian (part of 5min demo)</a:t>
            </a:r>
          </a:p>
          <a:p>
            <a:r>
              <a:rPr lang="en-CA" dirty="0"/>
              <a:t>Partner is Veronica, a teacher at a school in the Toronto district school board. She wants this app to be used for her classrooms as a replacement for the paper agenda.</a:t>
            </a:r>
          </a:p>
          <a:p>
            <a:r>
              <a:rPr lang="en-CA" dirty="0"/>
              <a:t>A key criterion was that they wanted integration with google classroom to pull data from all the assignments they have on their classes and to get their due dates.</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219246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Josh (2min total with last 2 slides)</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046804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30 seconds each</a:t>
            </a:r>
          </a:p>
          <a:p>
            <a:r>
              <a:rPr lang="en-CA" dirty="0"/>
              <a:t>Arian: Main contribution was calendar view. It takes in all the goals from firebase and displays them on the calendar based on their due dates. They show up as dots on the calendar. If you click on a day with goals, you see the goal title. The main lesson learned here was to learn how to use APIs with limited documentation. Flutter as a whole was new, but the calendar API is not a native API for flutter so reading about that with limited documentation was a challenge. Updating elements of the calendar was also new to me and I realized I was greatly limited by the attributes defined in the API. I had to work with the data structure the API used which in this case was a Map of events.</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48421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b="1"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Arian (part of 5min demo)</a:t>
            </a:r>
          </a:p>
          <a:p>
            <a:r>
              <a:rPr lang="en-CA" dirty="0"/>
              <a:t>The main idea is for students to improve on their goal setting and time management skills. Our partner also emphasized the important of self regulation, so they wanted limited intervention from the teachers to the students in the app.</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They also want to make use of students personal devices so they always have access to the goals they set and their upcoming assignments.</a:t>
            </a:r>
          </a:p>
          <a:p>
            <a:endParaRPr lang="en-CA"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6586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Arian 5min: We do a walkthrough of adding a goal, show how it updates on all screens.</a:t>
            </a:r>
          </a:p>
          <a:p>
            <a:r>
              <a:rPr lang="en-CA" dirty="0"/>
              <a:t>CLEAR GOALS FROM SETTINGS BEFORE START</a:t>
            </a:r>
          </a:p>
          <a:p>
            <a:r>
              <a:rPr lang="en-CA" dirty="0"/>
              <a:t>Make one goal in the past to show completed late. One goal on current day, and one goal in future.</a:t>
            </a:r>
          </a:p>
          <a:p>
            <a:r>
              <a:rPr lang="en-CA" dirty="0"/>
              <a:t>Show performance screen at each step, then when all goals are added show calendar screen.</a:t>
            </a:r>
          </a:p>
          <a:p>
            <a:r>
              <a:rPr lang="en-CA" dirty="0"/>
              <a:t>After all this, go the my courses view, click on one course where you are student to show assignments.</a:t>
            </a:r>
          </a:p>
          <a:p>
            <a:r>
              <a:rPr lang="en-CA" dirty="0"/>
              <a:t>Then click on course as a teacher to show you can see all students in that course.</a:t>
            </a:r>
          </a:p>
          <a:p>
            <a:r>
              <a:rPr lang="en-CA" dirty="0"/>
              <a:t>ADD DUMMY GOALS TO SETTINGS TO SHOW APP SCALES</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096694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Michael</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78269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Josh (1min)</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216826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Arian, will talk about the lack of documentation.</a:t>
            </a:r>
          </a:p>
          <a:p>
            <a:r>
              <a:rPr lang="en-CA" dirty="0"/>
              <a:t>Victor talks about futures</a:t>
            </a:r>
          </a:p>
          <a:p>
            <a:r>
              <a:rPr lang="en-CA" dirty="0"/>
              <a:t>1min</a:t>
            </a:r>
            <a:endParaRPr lang="en-CA" dirty="0">
              <a:cs typeface="Calibri"/>
            </a:endParaRPr>
          </a:p>
          <a:p>
            <a:endParaRPr lang="en-CA" dirty="0">
              <a:cs typeface="Calibri"/>
            </a:endParaRPr>
          </a:p>
          <a:p>
            <a:endParaRPr lang="en-CA" dirty="0">
              <a:cs typeface="Calibri"/>
            </a:endParaRPr>
          </a:p>
          <a:p>
            <a:r>
              <a:rPr lang="en-CA" dirty="0">
                <a:cs typeface="Calibri"/>
              </a:rPr>
              <a:t>FUTURES:</a:t>
            </a:r>
          </a:p>
          <a:p>
            <a:r>
              <a:rPr lang="en-CA" dirty="0">
                <a:cs typeface="Calibri"/>
              </a:rPr>
              <a:t>Our application had to communicate with a lot of technologies over the web from validating our sign in through OAth2 keys to making calls to the classroom API and making requests to Firebase. Futures were interesting to work with as they are a type/concept that none of us have really encountered before. The idea is that it is a type that wraps data that will be returned in the Future, but it is uncertain when exactly in the Future it will be returned. Think of a web API call like a call to Classroom API. The challenge with this was to sync our backend and front end so that the front end is only loaded once the backend data is available. Otherwise a lot of funny and </a:t>
            </a:r>
            <a:r>
              <a:rPr lang="en-CA" dirty="0" err="1">
                <a:cs typeface="Calibri"/>
              </a:rPr>
              <a:t>puzzlign</a:t>
            </a:r>
            <a:r>
              <a:rPr lang="en-CA" dirty="0">
                <a:cs typeface="Calibri"/>
              </a:rPr>
              <a:t> errors would occur. </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009838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cs typeface="Calibri"/>
              </a:rPr>
              <a:t>One of the challenges we faced was connecting our application to all of the services that we needed. ClassroomApiAccess is a singleton that has methods for comminocating with the Classroom API, its purpose is to abstract away the Google Classroom types returned by Classroom API calls. It basically handles data conversion into types that we can use in Dart. </a:t>
            </a:r>
          </a:p>
          <a:p>
            <a:endParaRPr lang="en-CA">
              <a:cs typeface="Calibri"/>
            </a:endParaRPr>
          </a:p>
          <a:p>
            <a:r>
              <a:rPr lang="en-CA">
                <a:cs typeface="Calibri"/>
              </a:rPr>
              <a:t>FirestoreManager is our DAO that abstracts away the database implementation from the rest of our code. It just communicates with our database and retrieves or sends the requested data.</a:t>
            </a:r>
          </a:p>
          <a:p>
            <a:endParaRPr lang="en-CA">
              <a:cs typeface="Calibri"/>
            </a:endParaRPr>
          </a:p>
          <a:p>
            <a:r>
              <a:rPr lang="en-CA">
                <a:cs typeface="Calibri"/>
              </a:rPr>
              <a:t>We chose a NoSQL database because it was very easy to set up and learn how to use. It also allowed us for a lot more flexibility since our requirements changed rather quickly and with them changes the types of data that we have to store.</a:t>
            </a:r>
          </a:p>
          <a:p>
            <a:endParaRPr lang="en-CA">
              <a:cs typeface="Calibri"/>
            </a:endParaRPr>
          </a:p>
          <a:p>
            <a:r>
              <a:rPr lang="en-CA">
                <a:cs typeface="Calibri"/>
              </a:rPr>
              <a:t>Very little data ends up being stored by the application, most of it resides in the database and is retrieved when necessary</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224708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Josh (2min)</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006883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Josh (2min)</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480502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12/1/2019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ECF21A4-E71B-4D3A-AF45-E989C23A7BB1}" type="datetimeFigureOut">
              <a:rPr lang="en-US" smtClean="0"/>
              <a:t>12/1/2019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5.png"/><Relationship Id="rId7" Type="http://schemas.openxmlformats.org/officeDocument/2006/relationships/image" Target="../media/image30.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5.png"/><Relationship Id="rId7" Type="http://schemas.openxmlformats.org/officeDocument/2006/relationships/image" Target="../media/image30.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10" Type="http://schemas.microsoft.com/office/2007/relationships/hdphoto" Target="../media/hdphoto1.wdp"/><Relationship Id="rId4" Type="http://schemas.openxmlformats.org/officeDocument/2006/relationships/image" Target="../media/image27.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6.sv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sv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019119" y="4357769"/>
            <a:ext cx="4206917" cy="1181363"/>
          </a:xfrm>
        </p:spPr>
        <p:txBody>
          <a:bodyPr anchor="t">
            <a:normAutofit/>
          </a:bodyPr>
          <a:lstStyle/>
          <a:p>
            <a:pPr algn="l"/>
            <a:r>
              <a:rPr lang="en-US" sz="3600">
                <a:latin typeface="Franklin Gothic Book" panose="020B0503020102020204" pitchFamily="34" charset="0"/>
                <a:cs typeface="Segoe UI" panose="020B0502040204020203" pitchFamily="34" charset="0"/>
              </a:rPr>
              <a:t>TDSB Education app</a:t>
            </a:r>
            <a:endParaRPr lang="en-US" sz="36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019119" y="3843541"/>
            <a:ext cx="4206914" cy="514228"/>
          </a:xfrm>
        </p:spPr>
        <p:txBody>
          <a:bodyPr anchor="b">
            <a:normAutofit/>
          </a:bodyPr>
          <a:lstStyle/>
          <a:p>
            <a:pPr algn="l"/>
            <a:r>
              <a:rPr lang="en-US" sz="1500">
                <a:latin typeface="Franklin Gothic Book" panose="020B0503020102020204" pitchFamily="34" charset="0"/>
              </a:rPr>
              <a:t>By: Arian, Brandon, Josh, Michael, Nikita, Robert, and Victor</a:t>
            </a:r>
            <a:endParaRPr lang="en-US" sz="1500" dirty="0">
              <a:latin typeface="Franklin Gothic Book" panose="020B0503020102020204" pitchFamily="34" charset="0"/>
            </a:endParaRPr>
          </a:p>
        </p:txBody>
      </p:sp>
      <p:sp>
        <p:nvSpPr>
          <p:cNvPr id="48" name="Freeform: Shape 47">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876" y="0"/>
            <a:ext cx="3182112" cy="1840619"/>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a:solidFill>
                <a:prstClr val="white"/>
              </a:solidFill>
              <a:latin typeface="Calibri" panose="020F0502020204030204"/>
            </a:endParaRPr>
          </a:p>
        </p:txBody>
      </p:sp>
      <p:sp>
        <p:nvSpPr>
          <p:cNvPr id="50" name="Freeform: Shape 49">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20" y="3249"/>
            <a:ext cx="2935224" cy="1713926"/>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a:solidFill>
                <a:prstClr val="white"/>
              </a:solidFill>
              <a:latin typeface="Calibri" panose="020F0502020204030204"/>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0328" y="126679"/>
            <a:ext cx="1227209" cy="1227209"/>
          </a:xfrm>
          <a:prstGeom prst="rect">
            <a:avLst/>
          </a:prstGeom>
        </p:spPr>
      </p:pic>
      <p:sp>
        <p:nvSpPr>
          <p:cNvPr id="52" name="Freeform: Shape 51">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0" y="2725706"/>
            <a:ext cx="3281479" cy="4165480"/>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a:solidFill>
                <a:prstClr val="white"/>
              </a:solidFill>
              <a:latin typeface="Calibri" panose="020F0502020204030204"/>
            </a:endParaRPr>
          </a:p>
        </p:txBody>
      </p:sp>
      <p:sp>
        <p:nvSpPr>
          <p:cNvPr id="54" name="Freeform: Shape 53">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1" y="2871815"/>
            <a:ext cx="3135370" cy="4019370"/>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a:solidFill>
                <a:prstClr val="white"/>
              </a:solidFill>
              <a:latin typeface="Calibri" panose="020F0502020204030204"/>
            </a:endParaRPr>
          </a:p>
        </p:txBody>
      </p:sp>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5799" y="957642"/>
            <a:ext cx="2748123" cy="2748123"/>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67565" y="1097586"/>
            <a:ext cx="2463834" cy="24638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1424" y="1"/>
            <a:ext cx="2579574" cy="2838868"/>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dirty="0">
              <a:solidFill>
                <a:prstClr val="white"/>
              </a:solidFill>
              <a:latin typeface="Calibri" panose="020F0502020204030204"/>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6070" y="0"/>
            <a:ext cx="2454929" cy="2714224"/>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783">
              <a:defRPr/>
            </a:pPr>
            <a:endParaRPr lang="en-US" sz="1350">
              <a:solidFill>
                <a:prstClr val="white"/>
              </a:solidFill>
              <a:latin typeface="Calibri" panose="020F0502020204030204"/>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935" y="4103129"/>
            <a:ext cx="2282399" cy="2282399"/>
          </a:xfrm>
          <a:prstGeom prst="rect">
            <a:avLst/>
          </a:prstGeom>
        </p:spPr>
      </p:pic>
      <p:pic>
        <p:nvPicPr>
          <p:cNvPr id="24" name="Picture 23" descr="A close up of a logo&#10;&#10;Description automatically generated">
            <a:extLst>
              <a:ext uri="{FF2B5EF4-FFF2-40B4-BE49-F238E27FC236}">
                <a16:creationId xmlns:a16="http://schemas.microsoft.com/office/drawing/2014/main" id="{AE71724E-8D79-43C3-ABF7-D6E8649785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6975" y="1318868"/>
            <a:ext cx="2106572" cy="1931024"/>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96868" y="101268"/>
            <a:ext cx="1670168" cy="1670168"/>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Team Workflow</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a:lstStyle/>
          <a:p>
            <a:r>
              <a:rPr lang="en-CA" dirty="0"/>
              <a:t>Pull requests through GitHub</a:t>
            </a:r>
          </a:p>
        </p:txBody>
      </p:sp>
      <p:pic>
        <p:nvPicPr>
          <p:cNvPr id="7" name="Graphic 6" descr="Cheers">
            <a:extLst>
              <a:ext uri="{FF2B5EF4-FFF2-40B4-BE49-F238E27FC236}">
                <a16:creationId xmlns:a16="http://schemas.microsoft.com/office/drawing/2014/main" id="{0AFD0EC5-7913-4588-9D89-195F12731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0749" y="4765097"/>
            <a:ext cx="1790054" cy="1790054"/>
          </a:xfrm>
          <a:prstGeom prst="rect">
            <a:avLst/>
          </a:prstGeom>
        </p:spPr>
      </p:pic>
      <p:pic>
        <p:nvPicPr>
          <p:cNvPr id="11" name="Graphic 10" descr="Group brainstorm">
            <a:extLst>
              <a:ext uri="{FF2B5EF4-FFF2-40B4-BE49-F238E27FC236}">
                <a16:creationId xmlns:a16="http://schemas.microsoft.com/office/drawing/2014/main" id="{6FE323D0-DCDA-43E3-9D81-CAC9F2C468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94889" y="4427532"/>
            <a:ext cx="2465185" cy="2465185"/>
          </a:xfrm>
          <a:prstGeom prst="rect">
            <a:avLst/>
          </a:prstGeom>
        </p:spPr>
      </p:pic>
      <p:pic>
        <p:nvPicPr>
          <p:cNvPr id="15" name="Picture 14" descr="A picture containing computer&#10;&#10;Description automatically generated">
            <a:extLst>
              <a:ext uri="{FF2B5EF4-FFF2-40B4-BE49-F238E27FC236}">
                <a16:creationId xmlns:a16="http://schemas.microsoft.com/office/drawing/2014/main" id="{ECFBC2A4-6F14-4FC7-AE37-158FC4E007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15175" y="185923"/>
            <a:ext cx="1572235" cy="1572235"/>
          </a:xfrm>
          <a:prstGeom prst="rect">
            <a:avLst/>
          </a:prstGeom>
        </p:spPr>
      </p:pic>
      <p:pic>
        <p:nvPicPr>
          <p:cNvPr id="3" name="Picture 2">
            <a:extLst>
              <a:ext uri="{FF2B5EF4-FFF2-40B4-BE49-F238E27FC236}">
                <a16:creationId xmlns:a16="http://schemas.microsoft.com/office/drawing/2014/main" id="{20DFE17C-F9DD-4A19-BC9E-36DDEBB398DF}"/>
              </a:ext>
            </a:extLst>
          </p:cNvPr>
          <p:cNvPicPr>
            <a:picLocks noChangeAspect="1"/>
          </p:cNvPicPr>
          <p:nvPr/>
        </p:nvPicPr>
        <p:blipFill>
          <a:blip r:embed="rId9"/>
          <a:stretch>
            <a:fillRect/>
          </a:stretch>
        </p:blipFill>
        <p:spPr>
          <a:xfrm>
            <a:off x="1933702" y="2624328"/>
            <a:ext cx="4446396" cy="18647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82818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50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Team Workflow</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a:lstStyle/>
          <a:p>
            <a:r>
              <a:rPr lang="en-CA" dirty="0"/>
              <a:t>Agile scrums bi-weekly</a:t>
            </a:r>
          </a:p>
        </p:txBody>
      </p:sp>
      <p:pic>
        <p:nvPicPr>
          <p:cNvPr id="7" name="Graphic 6" descr="Cheers">
            <a:extLst>
              <a:ext uri="{FF2B5EF4-FFF2-40B4-BE49-F238E27FC236}">
                <a16:creationId xmlns:a16="http://schemas.microsoft.com/office/drawing/2014/main" id="{0AFD0EC5-7913-4588-9D89-195F12731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0749" y="4765097"/>
            <a:ext cx="1790054" cy="1790054"/>
          </a:xfrm>
          <a:prstGeom prst="rect">
            <a:avLst/>
          </a:prstGeom>
        </p:spPr>
      </p:pic>
      <p:pic>
        <p:nvPicPr>
          <p:cNvPr id="11" name="Graphic 10" descr="Group brainstorm">
            <a:extLst>
              <a:ext uri="{FF2B5EF4-FFF2-40B4-BE49-F238E27FC236}">
                <a16:creationId xmlns:a16="http://schemas.microsoft.com/office/drawing/2014/main" id="{6FE323D0-DCDA-43E3-9D81-CAC9F2C468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94889" y="4427532"/>
            <a:ext cx="2465185" cy="2465185"/>
          </a:xfrm>
          <a:prstGeom prst="rect">
            <a:avLst/>
          </a:prstGeom>
        </p:spPr>
      </p:pic>
      <p:pic>
        <p:nvPicPr>
          <p:cNvPr id="15" name="Picture 14" descr="A picture containing computer&#10;&#10;Description automatically generated">
            <a:extLst>
              <a:ext uri="{FF2B5EF4-FFF2-40B4-BE49-F238E27FC236}">
                <a16:creationId xmlns:a16="http://schemas.microsoft.com/office/drawing/2014/main" id="{ECFBC2A4-6F14-4FC7-AE37-158FC4E007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15175" y="185923"/>
            <a:ext cx="1572235" cy="1572235"/>
          </a:xfrm>
          <a:prstGeom prst="rect">
            <a:avLst/>
          </a:prstGeom>
        </p:spPr>
      </p:pic>
      <p:pic>
        <p:nvPicPr>
          <p:cNvPr id="6" name="Picture 5" descr="A picture containing device, game&#10;&#10;Description automatically generated">
            <a:extLst>
              <a:ext uri="{FF2B5EF4-FFF2-40B4-BE49-F238E27FC236}">
                <a16:creationId xmlns:a16="http://schemas.microsoft.com/office/drawing/2014/main" id="{3C78F296-1B4F-4B6C-944A-86E80F191EF2}"/>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8116" b="91304" l="10000" r="90000">
                        <a14:foregroundMark x1="66809" y1="32464" x2="60638" y2="27536"/>
                        <a14:foregroundMark x1="46170" y1="18261" x2="35106" y2="26667"/>
                        <a14:foregroundMark x1="35106" y1="26667" x2="34255" y2="26667"/>
                        <a14:foregroundMark x1="29574" y1="35942" x2="26383" y2="53043"/>
                        <a14:foregroundMark x1="26383" y1="53043" x2="26170" y2="53333"/>
                        <a14:foregroundMark x1="31489" y1="71014" x2="37234" y2="78261"/>
                        <a14:foregroundMark x1="53617" y1="82029" x2="63191" y2="77681"/>
                        <a14:foregroundMark x1="54681" y1="47246" x2="44255" y2="41159"/>
                        <a14:foregroundMark x1="44255" y1="41159" x2="42553" y2="57391"/>
                        <a14:foregroundMark x1="42553" y1="57391" x2="52553" y2="62609"/>
                        <a14:foregroundMark x1="52553" y1="62609" x2="56383" y2="56812"/>
                        <a14:foregroundMark x1="50851" y1="39420" x2="58298" y2="53043"/>
                        <a14:foregroundMark x1="58298" y1="53043" x2="51277" y2="64638"/>
                        <a14:foregroundMark x1="51277" y1="64638" x2="51702" y2="48116"/>
                        <a14:foregroundMark x1="51702" y1="48116" x2="57660" y2="43188"/>
                        <a14:foregroundMark x1="60638" y1="42319" x2="59149" y2="58841"/>
                        <a14:foregroundMark x1="59149" y1="58841" x2="49149" y2="65217"/>
                        <a14:foregroundMark x1="49149" y1="65217" x2="38085" y2="59420"/>
                        <a14:foregroundMark x1="38085" y1="59420" x2="37447" y2="43768"/>
                        <a14:foregroundMark x1="37447" y1="43768" x2="47234" y2="38261"/>
                        <a14:foregroundMark x1="47234" y1="38261" x2="57447" y2="43768"/>
                        <a14:foregroundMark x1="57447" y1="43768" x2="59149" y2="45797"/>
                        <a14:foregroundMark x1="60213" y1="57681" x2="49787" y2="60870"/>
                        <a14:foregroundMark x1="49787" y1="60870" x2="40851" y2="55072"/>
                        <a14:foregroundMark x1="47447" y1="35072" x2="58298" y2="38261"/>
                        <a14:foregroundMark x1="63617" y1="44348" x2="63617" y2="59130"/>
                        <a14:foregroundMark x1="56809" y1="63478" x2="49787" y2="68116"/>
                        <a14:foregroundMark x1="42979" y1="66377" x2="34468" y2="57101"/>
                        <a14:foregroundMark x1="34468" y1="57101" x2="36170" y2="42029"/>
                        <a14:foregroundMark x1="36170" y1="42029" x2="40000" y2="40000"/>
                        <a14:foregroundMark x1="45319" y1="44348" x2="48298" y2="60870"/>
                        <a14:foregroundMark x1="48298" y1="60870" x2="59149" y2="64928"/>
                        <a14:foregroundMark x1="59149" y1="64928" x2="65319" y2="52754"/>
                        <a14:foregroundMark x1="65319" y1="52754" x2="62128" y2="35072"/>
                        <a14:foregroundMark x1="62128" y1="35072" x2="49787" y2="30725"/>
                        <a14:foregroundMark x1="49787" y1="30725" x2="48511" y2="31594"/>
                        <a14:foregroundMark x1="42979" y1="32174" x2="47234" y2="30435"/>
                        <a14:foregroundMark x1="46383" y1="32464" x2="40638" y2="37391"/>
                        <a14:foregroundMark x1="46170" y1="65507" x2="47234" y2="69275"/>
                        <a14:foregroundMark x1="24894" y1="48696" x2="23191" y2="41739"/>
                        <a14:foregroundMark x1="24681" y1="44638" x2="22340" y2="47246"/>
                        <a14:foregroundMark x1="34894" y1="72754" x2="37660" y2="80870"/>
                        <a14:foregroundMark x1="54043" y1="64058" x2="59149" y2="71014"/>
                        <a14:foregroundMark x1="77872" y1="52174" x2="77872" y2="51014"/>
                        <a14:foregroundMark x1="66809" y1="22319" x2="63830" y2="23478"/>
                        <a14:foregroundMark x1="35106" y1="76522" x2="40000" y2="78841"/>
                        <a14:foregroundMark x1="31277" y1="57101" x2="28085" y2="61159"/>
                        <a14:foregroundMark x1="26596" y1="57391" x2="29149" y2="59710"/>
                        <a14:foregroundMark x1="29787" y1="60580" x2="23830" y2="69855"/>
                        <a14:foregroundMark x1="48936" y1="88986" x2="50638" y2="73623"/>
                        <a14:foregroundMark x1="50638" y1="73623" x2="50851" y2="73333"/>
                        <a14:foregroundMark x1="45532" y1="78841" x2="51064" y2="88696"/>
                        <a14:foregroundMark x1="50851" y1="91594" x2="45106" y2="84638"/>
                        <a14:foregroundMark x1="78511" y1="49565" x2="78085" y2="60290"/>
                        <a14:foregroundMark x1="62766" y1="19420" x2="62128" y2="26377"/>
                        <a14:foregroundMark x1="53830" y1="17971" x2="54043" y2="18841"/>
                        <a14:foregroundMark x1="57660" y1="19420" x2="57872" y2="20000"/>
                        <a14:foregroundMark x1="54681" y1="15362" x2="52340" y2="13913"/>
                        <a14:foregroundMark x1="51489" y1="11594" x2="52553" y2="11884"/>
                        <a14:foregroundMark x1="71489" y1="39710" x2="75745" y2="48986"/>
                        <a14:foregroundMark x1="74468" y1="39710" x2="75106" y2="40290"/>
                        <a14:foregroundMark x1="74681" y1="40290" x2="69362" y2="64928"/>
                        <a14:foregroundMark x1="67021" y1="71304" x2="70213" y2="76522"/>
                        <a14:foregroundMark x1="72340" y1="69565" x2="71277" y2="73333"/>
                        <a14:foregroundMark x1="75106" y1="71304" x2="75319" y2="71014"/>
                        <a14:foregroundMark x1="75319" y1="70145" x2="64468" y2="66957"/>
                        <a14:foregroundMark x1="64468" y1="66957" x2="66596" y2="62899"/>
                        <a14:foregroundMark x1="76596" y1="70145" x2="76596" y2="70145"/>
                        <a14:foregroundMark x1="24043" y1="70435" x2="24043" y2="70435"/>
                        <a14:foregroundMark x1="33830" y1="36232" x2="24468" y2="29275"/>
                        <a14:foregroundMark x1="24468" y1="29275" x2="22340" y2="28986"/>
                        <a14:foregroundMark x1="33830" y1="34203" x2="27021" y2="26667"/>
                        <a14:foregroundMark x1="54043" y1="11884" x2="49787" y2="8116"/>
                        <a14:foregroundMark x1="74894" y1="38841" x2="76809" y2="29565"/>
                        <a14:backgroundMark x1="8511" y1="21739" x2="8511" y2="21739"/>
                        <a14:backgroundMark x1="18936" y1="87246" x2="7234" y2="53333"/>
                        <a14:backgroundMark x1="7234" y1="53333" x2="8723" y2="35652"/>
                        <a14:backgroundMark x1="8723" y1="35652" x2="17660" y2="13043"/>
                        <a14:backgroundMark x1="15957" y1="15072" x2="16383" y2="57101"/>
                      </a14:backgroundRemoval>
                    </a14:imgEffect>
                  </a14:imgLayer>
                </a14:imgProps>
              </a:ext>
              <a:ext uri="{28A0092B-C50C-407E-A947-70E740481C1C}">
                <a14:useLocalDpi xmlns:a14="http://schemas.microsoft.com/office/drawing/2010/main" val="0"/>
              </a:ext>
            </a:extLst>
          </a:blip>
          <a:stretch>
            <a:fillRect/>
          </a:stretch>
        </p:blipFill>
        <p:spPr>
          <a:xfrm>
            <a:off x="2832852" y="2403923"/>
            <a:ext cx="3609975" cy="2649875"/>
          </a:xfrm>
          <a:prstGeom prst="rect">
            <a:avLst/>
          </a:prstGeom>
        </p:spPr>
      </p:pic>
    </p:spTree>
    <p:extLst>
      <p:ext uri="{BB962C8B-B14F-4D97-AF65-F5344CB8AC3E}">
        <p14:creationId xmlns:p14="http://schemas.microsoft.com/office/powerpoint/2010/main" val="385615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1500"/>
                                  </p:stCondLst>
                                  <p:childTnLst>
                                    <p:animRot by="21600000">
                                      <p:cBhvr>
                                        <p:cTn id="6"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76700" y="-29359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Individual Contributions</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vert="horz" lIns="91440" tIns="45720" rIns="91440" bIns="45720" rtlCol="0" anchor="t">
            <a:normAutofit/>
          </a:bodyPr>
          <a:lstStyle/>
          <a:p>
            <a:r>
              <a:rPr lang="en-CA" dirty="0"/>
              <a:t>Arian: Calendar view, add goal button on task view</a:t>
            </a:r>
            <a:endParaRPr lang="en-CA" dirty="0">
              <a:cs typeface="Calibri"/>
            </a:endParaRPr>
          </a:p>
          <a:p>
            <a:r>
              <a:rPr lang="en-CA" dirty="0"/>
              <a:t>Victor: Backend APIs, Performance View, Course Dashboard</a:t>
            </a:r>
            <a:endParaRPr lang="en-CA" dirty="0">
              <a:cs typeface="Calibri"/>
            </a:endParaRPr>
          </a:p>
          <a:p>
            <a:r>
              <a:rPr lang="en-CA" dirty="0"/>
              <a:t>Brandon, Robert: Goal pages</a:t>
            </a:r>
            <a:r>
              <a:rPr lang="en-CA"/>
              <a:t> (Adding goals, listing goals, etc.)</a:t>
            </a:r>
            <a:endParaRPr lang="en-CA" dirty="0">
              <a:cs typeface="Calibri"/>
            </a:endParaRPr>
          </a:p>
          <a:p>
            <a:r>
              <a:rPr lang="en-CA" dirty="0"/>
              <a:t>Nikita: </a:t>
            </a:r>
            <a:r>
              <a:rPr lang="en-CA" dirty="0">
                <a:cs typeface="Calibri"/>
              </a:rPr>
              <a:t>Bottom Navigation, Notifications</a:t>
            </a:r>
            <a:endParaRPr lang="en-CA" dirty="0"/>
          </a:p>
          <a:p>
            <a:r>
              <a:rPr lang="en-CA" dirty="0">
                <a:cs typeface="Calibri"/>
              </a:rPr>
              <a:t>Michael: Teacher view</a:t>
            </a:r>
            <a:endParaRPr lang="en-CA" dirty="0"/>
          </a:p>
          <a:p>
            <a:r>
              <a:rPr lang="en-CA" dirty="0">
                <a:cs typeface="Calibri"/>
              </a:rPr>
              <a:t>Josh: Flutter/Firebase and Codebase setup, Login Page, Google Auth </a:t>
            </a:r>
          </a:p>
        </p:txBody>
      </p:sp>
      <p:pic>
        <p:nvPicPr>
          <p:cNvPr id="17" name="Graphic 16" descr="Cycle with people">
            <a:extLst>
              <a:ext uri="{FF2B5EF4-FFF2-40B4-BE49-F238E27FC236}">
                <a16:creationId xmlns:a16="http://schemas.microsoft.com/office/drawing/2014/main" id="{65522B81-306C-4CA5-8E0B-58E98F16D9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97580" y="4326949"/>
            <a:ext cx="2279208" cy="2279208"/>
          </a:xfrm>
          <a:prstGeom prst="rect">
            <a:avLst/>
          </a:prstGeom>
        </p:spPr>
      </p:pic>
    </p:spTree>
    <p:extLst>
      <p:ext uri="{BB962C8B-B14F-4D97-AF65-F5344CB8AC3E}">
        <p14:creationId xmlns:p14="http://schemas.microsoft.com/office/powerpoint/2010/main" val="3323289346"/>
      </p:ext>
    </p:extLst>
  </p:cSld>
  <p:clrMapOvr>
    <a:masterClrMapping/>
  </p:clrMapOvr>
  <p:transition spd="slow">
    <p:push dir="d"/>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0031" y="1594023"/>
            <a:ext cx="1994604" cy="1994604"/>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6957" y="1215562"/>
            <a:ext cx="0" cy="2743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3265" y="1215562"/>
            <a:ext cx="0" cy="2743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92646" y="1594025"/>
            <a:ext cx="1986278" cy="1986278"/>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99572" y="1215562"/>
            <a:ext cx="0" cy="27432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18952" y="1610758"/>
            <a:ext cx="1986279" cy="1986279"/>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2" y="4332410"/>
            <a:ext cx="8579095" cy="138319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395653" y="4424731"/>
            <a:ext cx="8354891" cy="697835"/>
          </a:xfrm>
        </p:spPr>
        <p:txBody>
          <a:bodyPr>
            <a:normAutofit/>
          </a:bodyPr>
          <a:lstStyle/>
          <a:p>
            <a:r>
              <a:rPr lang="en-US" sz="4050" dirty="0">
                <a:solidFill>
                  <a:srgbClr val="FFFFFF"/>
                </a:solidFill>
                <a:latin typeface="Franklin Gothic Book" panose="020B0503020102020204" pitchFamily="34" charset="0"/>
                <a:cs typeface="Segoe UI" panose="020B0502040204020203" pitchFamily="34" charset="0"/>
              </a:rPr>
              <a:t>Thank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5161268"/>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004522" y="5219024"/>
            <a:ext cx="6858000" cy="315001"/>
          </a:xfrm>
        </p:spPr>
        <p:txBody>
          <a:bodyPr>
            <a:normAutofit/>
          </a:bodyPr>
          <a:lstStyle/>
          <a:p>
            <a:endParaRPr lang="en-US" sz="1500" dirty="0">
              <a:solidFill>
                <a:srgbClr val="E7E6E6"/>
              </a:solidFill>
              <a:latin typeface="Segoe UI" panose="020B0502040204020203" pitchFamily="34" charset="0"/>
              <a:cs typeface="Segoe UI" panose="020B0502040204020203" pitchFamily="34" charset="0"/>
            </a:endParaRPr>
          </a:p>
        </p:txBody>
      </p:sp>
      <p:pic>
        <p:nvPicPr>
          <p:cNvPr id="13" name="Picture 12" descr="A close up of a logo&#10;&#10;Description automatically generated">
            <a:extLst>
              <a:ext uri="{FF2B5EF4-FFF2-40B4-BE49-F238E27FC236}">
                <a16:creationId xmlns:a16="http://schemas.microsoft.com/office/drawing/2014/main" id="{B8A86D7E-FA39-4A10-8E05-C8A4F4A85D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66337" y="1688872"/>
            <a:ext cx="1994604" cy="1830049"/>
          </a:xfrm>
          <a:prstGeom prst="rect">
            <a:avLst/>
          </a:prstGeom>
        </p:spPr>
      </p:pic>
    </p:spTree>
    <p:extLst>
      <p:ext uri="{BB962C8B-B14F-4D97-AF65-F5344CB8AC3E}">
        <p14:creationId xmlns:p14="http://schemas.microsoft.com/office/powerpoint/2010/main" val="23729688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Toronto District School Board</a:t>
            </a:r>
          </a:p>
        </p:txBody>
      </p:sp>
      <p:sp>
        <p:nvSpPr>
          <p:cNvPr id="3" name="Content Placeholder 2">
            <a:extLst>
              <a:ext uri="{FF2B5EF4-FFF2-40B4-BE49-F238E27FC236}">
                <a16:creationId xmlns:a16="http://schemas.microsoft.com/office/drawing/2014/main" id="{8BB476BE-9FA6-4DCA-AE37-EABB2B068F1A}"/>
              </a:ext>
            </a:extLst>
          </p:cNvPr>
          <p:cNvSpPr>
            <a:spLocks noGrp="1"/>
          </p:cNvSpPr>
          <p:nvPr>
            <p:ph idx="1"/>
          </p:nvPr>
        </p:nvSpPr>
        <p:spPr/>
        <p:txBody>
          <a:bodyPr/>
          <a:lstStyle/>
          <a:p>
            <a:r>
              <a:rPr lang="en-CA" dirty="0"/>
              <a:t>Partner is Veronica Broomfield</a:t>
            </a:r>
          </a:p>
          <a:p>
            <a:r>
              <a:rPr lang="en-CA" dirty="0"/>
              <a:t>Goal to replace paper agenda</a:t>
            </a:r>
          </a:p>
          <a:p>
            <a:r>
              <a:rPr lang="en-CA" dirty="0"/>
              <a:t>Integrate Google Classroom</a:t>
            </a:r>
          </a:p>
        </p:txBody>
      </p:sp>
      <p:pic>
        <p:nvPicPr>
          <p:cNvPr id="7" name="Graphic 6" descr="Pencil">
            <a:extLst>
              <a:ext uri="{FF2B5EF4-FFF2-40B4-BE49-F238E27FC236}">
                <a16:creationId xmlns:a16="http://schemas.microsoft.com/office/drawing/2014/main" id="{E0A56166-72E9-4A8A-988A-B88C87B6CB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19850" y="497322"/>
            <a:ext cx="914400" cy="914400"/>
          </a:xfrm>
          <a:prstGeom prst="rect">
            <a:avLst/>
          </a:prstGeom>
        </p:spPr>
      </p:pic>
      <p:pic>
        <p:nvPicPr>
          <p:cNvPr id="6" name="Graphic 5" descr="Open book">
            <a:extLst>
              <a:ext uri="{FF2B5EF4-FFF2-40B4-BE49-F238E27FC236}">
                <a16:creationId xmlns:a16="http://schemas.microsoft.com/office/drawing/2014/main" id="{77D97C0A-1D96-445C-B04F-F7F3BEFF80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2364" y="2967419"/>
            <a:ext cx="3209544" cy="3209544"/>
          </a:xfrm>
          <a:prstGeom prst="rect">
            <a:avLst/>
          </a:prstGeom>
        </p:spPr>
      </p:pic>
    </p:spTree>
    <p:extLst>
      <p:ext uri="{BB962C8B-B14F-4D97-AF65-F5344CB8AC3E}">
        <p14:creationId xmlns:p14="http://schemas.microsoft.com/office/powerpoint/2010/main" val="37021912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Users</a:t>
            </a:r>
          </a:p>
        </p:txBody>
      </p:sp>
      <p:sp>
        <p:nvSpPr>
          <p:cNvPr id="3" name="Content Placeholder 2">
            <a:extLst>
              <a:ext uri="{FF2B5EF4-FFF2-40B4-BE49-F238E27FC236}">
                <a16:creationId xmlns:a16="http://schemas.microsoft.com/office/drawing/2014/main" id="{8BB476BE-9FA6-4DCA-AE37-EABB2B068F1A}"/>
              </a:ext>
            </a:extLst>
          </p:cNvPr>
          <p:cNvSpPr>
            <a:spLocks noGrp="1"/>
          </p:cNvSpPr>
          <p:nvPr>
            <p:ph idx="1"/>
          </p:nvPr>
        </p:nvSpPr>
        <p:spPr/>
        <p:txBody>
          <a:bodyPr/>
          <a:lstStyle/>
          <a:p>
            <a:r>
              <a:rPr lang="en-CA" dirty="0"/>
              <a:t>Mainly used for students to set goals</a:t>
            </a:r>
          </a:p>
          <a:p>
            <a:r>
              <a:rPr lang="en-CA" dirty="0"/>
              <a:t>Idea is for them to be independent, little teacher interaction</a:t>
            </a:r>
          </a:p>
        </p:txBody>
      </p:sp>
      <p:pic>
        <p:nvPicPr>
          <p:cNvPr id="6" name="Graphic 5" descr="User">
            <a:extLst>
              <a:ext uri="{FF2B5EF4-FFF2-40B4-BE49-F238E27FC236}">
                <a16:creationId xmlns:a16="http://schemas.microsoft.com/office/drawing/2014/main" id="{39CC345E-D2F8-435A-8063-E32669FD62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59048" y="3236970"/>
            <a:ext cx="2988256" cy="2988256"/>
          </a:xfrm>
          <a:prstGeom prst="rect">
            <a:avLst/>
          </a:prstGeom>
        </p:spPr>
      </p:pic>
      <p:pic>
        <p:nvPicPr>
          <p:cNvPr id="7" name="Graphic 6" descr="Classroom">
            <a:extLst>
              <a:ext uri="{FF2B5EF4-FFF2-40B4-BE49-F238E27FC236}">
                <a16:creationId xmlns:a16="http://schemas.microsoft.com/office/drawing/2014/main" id="{F193BA68-A5D0-43E9-9D16-9BFE3FD7D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8700" y="3067812"/>
            <a:ext cx="3405218" cy="3405218"/>
          </a:xfrm>
          <a:prstGeom prst="rect">
            <a:avLst/>
          </a:prstGeom>
        </p:spPr>
      </p:pic>
    </p:spTree>
    <p:extLst>
      <p:ext uri="{BB962C8B-B14F-4D97-AF65-F5344CB8AC3E}">
        <p14:creationId xmlns:p14="http://schemas.microsoft.com/office/powerpoint/2010/main" val="235653390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Demo</a:t>
            </a:r>
          </a:p>
        </p:txBody>
      </p:sp>
      <p:pic>
        <p:nvPicPr>
          <p:cNvPr id="6" name="Content Placeholder 5" descr="Smart Phone">
            <a:extLst>
              <a:ext uri="{FF2B5EF4-FFF2-40B4-BE49-F238E27FC236}">
                <a16:creationId xmlns:a16="http://schemas.microsoft.com/office/drawing/2014/main" id="{A4058F9F-7B08-444F-9F85-F05A56D57A55}"/>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76146" y="1596325"/>
            <a:ext cx="4791708" cy="4791708"/>
          </a:xfrm>
        </p:spPr>
      </p:pic>
    </p:spTree>
    <p:extLst>
      <p:ext uri="{BB962C8B-B14F-4D97-AF65-F5344CB8AC3E}">
        <p14:creationId xmlns:p14="http://schemas.microsoft.com/office/powerpoint/2010/main" val="751738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Deployment/Handoff</a:t>
            </a:r>
          </a:p>
        </p:txBody>
      </p:sp>
      <p:pic>
        <p:nvPicPr>
          <p:cNvPr id="8" name="Content Placeholder 7" descr="Open hand">
            <a:extLst>
              <a:ext uri="{FF2B5EF4-FFF2-40B4-BE49-F238E27FC236}">
                <a16:creationId xmlns:a16="http://schemas.microsoft.com/office/drawing/2014/main" id="{1CD472DE-B5FB-4B7A-AA04-7FFD5E55F726}"/>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6472" y="4156503"/>
            <a:ext cx="2336369" cy="2336369"/>
          </a:xfrm>
        </p:spPr>
      </p:pic>
      <p:pic>
        <p:nvPicPr>
          <p:cNvPr id="10" name="Graphic 9" descr="Database">
            <a:extLst>
              <a:ext uri="{FF2B5EF4-FFF2-40B4-BE49-F238E27FC236}">
                <a16:creationId xmlns:a16="http://schemas.microsoft.com/office/drawing/2014/main" id="{04D02BE3-5E3E-49F3-9890-918011FAE9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11125" y="4494507"/>
            <a:ext cx="1716437" cy="1716437"/>
          </a:xfrm>
          <a:prstGeom prst="rect">
            <a:avLst/>
          </a:prstGeom>
        </p:spPr>
      </p:pic>
      <p:sp>
        <p:nvSpPr>
          <p:cNvPr id="6" name="Content Placeholder 4">
            <a:extLst>
              <a:ext uri="{FF2B5EF4-FFF2-40B4-BE49-F238E27FC236}">
                <a16:creationId xmlns:a16="http://schemas.microsoft.com/office/drawing/2014/main" id="{A3460A74-46C1-4160-B44E-3DD58ACB55E7}"/>
              </a:ext>
            </a:extLst>
          </p:cNvPr>
          <p:cNvSpPr txBox="1">
            <a:spLocks/>
          </p:cNvSpPr>
          <p:nvPr/>
        </p:nvSpPr>
        <p:spPr>
          <a:xfrm>
            <a:off x="628650" y="1825625"/>
            <a:ext cx="7886700" cy="450155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CA" dirty="0"/>
              <a:t>APK on Google Drive</a:t>
            </a:r>
          </a:p>
          <a:p>
            <a:r>
              <a:rPr lang="en-CA" dirty="0"/>
              <a:t>GitHub repo shared</a:t>
            </a:r>
          </a:p>
          <a:p>
            <a:r>
              <a:rPr lang="en-CA" dirty="0"/>
              <a:t>Option for partner to export to iOS in future</a:t>
            </a:r>
          </a:p>
        </p:txBody>
      </p:sp>
    </p:spTree>
    <p:extLst>
      <p:ext uri="{BB962C8B-B14F-4D97-AF65-F5344CB8AC3E}">
        <p14:creationId xmlns:p14="http://schemas.microsoft.com/office/powerpoint/2010/main" val="281520203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Technical Item 1</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a:lstStyle/>
          <a:p>
            <a:r>
              <a:rPr lang="en-CA" dirty="0"/>
              <a:t>Google authentication</a:t>
            </a:r>
          </a:p>
        </p:txBody>
      </p:sp>
      <p:pic>
        <p:nvPicPr>
          <p:cNvPr id="8" name="Picture 7" descr="A picture containing sign, drawing, light&#10;&#10;Description automatically generated">
            <a:extLst>
              <a:ext uri="{FF2B5EF4-FFF2-40B4-BE49-F238E27FC236}">
                <a16:creationId xmlns:a16="http://schemas.microsoft.com/office/drawing/2014/main" id="{9E289591-A333-4689-8F9E-7DD1226F7F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068" y="3952416"/>
            <a:ext cx="5177409" cy="1726107"/>
          </a:xfrm>
          <a:prstGeom prst="rect">
            <a:avLst/>
          </a:prstGeom>
        </p:spPr>
      </p:pic>
      <p:pic>
        <p:nvPicPr>
          <p:cNvPr id="10" name="Graphic 9" descr="Employee badge">
            <a:extLst>
              <a:ext uri="{FF2B5EF4-FFF2-40B4-BE49-F238E27FC236}">
                <a16:creationId xmlns:a16="http://schemas.microsoft.com/office/drawing/2014/main" id="{DC96CC61-0B47-4715-B5E2-6843D9F55E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82512" y="3546593"/>
            <a:ext cx="2264518" cy="2264518"/>
          </a:xfrm>
          <a:prstGeom prst="rect">
            <a:avLst/>
          </a:prstGeom>
        </p:spPr>
      </p:pic>
    </p:spTree>
    <p:extLst>
      <p:ext uri="{BB962C8B-B14F-4D97-AF65-F5344CB8AC3E}">
        <p14:creationId xmlns:p14="http://schemas.microsoft.com/office/powerpoint/2010/main" val="199333636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dirty="0">
                <a:latin typeface="Britannic Bold" panose="020B0903060703020204" pitchFamily="34" charset="0"/>
              </a:rPr>
              <a:t>Technical Item 2</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vert="horz" lIns="91440" tIns="45720" rIns="91440" bIns="45720" rtlCol="0" anchor="t">
            <a:normAutofit/>
          </a:bodyPr>
          <a:lstStyle/>
          <a:p>
            <a:r>
              <a:rPr lang="en-CA" dirty="0"/>
              <a:t>Flutter is a new framework only created recently</a:t>
            </a:r>
          </a:p>
          <a:p>
            <a:r>
              <a:rPr lang="en-CA" dirty="0"/>
              <a:t>Documentation and online support is limited</a:t>
            </a:r>
          </a:p>
          <a:p>
            <a:endParaRPr lang="en-CA"/>
          </a:p>
          <a:p>
            <a:endParaRPr lang="en-CA"/>
          </a:p>
          <a:p>
            <a:endParaRPr lang="en-CA"/>
          </a:p>
          <a:p>
            <a:endParaRPr lang="en-CA"/>
          </a:p>
          <a:p>
            <a:r>
              <a:rPr lang="en-CA" dirty="0"/>
              <a:t>Futures</a:t>
            </a:r>
            <a:endParaRPr lang="en-CA"/>
          </a:p>
          <a:p>
            <a:pPr lvl="1"/>
            <a:r>
              <a:rPr lang="en-CA">
                <a:cs typeface="Calibri"/>
              </a:rPr>
              <a:t>Type wrapping data to be available in the future</a:t>
            </a:r>
          </a:p>
          <a:p>
            <a:pPr lvl="1"/>
            <a:r>
              <a:rPr lang="en-CA">
                <a:cs typeface="Calibri"/>
              </a:rPr>
              <a:t>Uncertain when it will be available</a:t>
            </a:r>
          </a:p>
          <a:p>
            <a:pPr lvl="1"/>
            <a:r>
              <a:rPr lang="en-CA">
                <a:cs typeface="Calibri"/>
              </a:rPr>
              <a:t>Allows to sync backend with the frontend UI</a:t>
            </a:r>
          </a:p>
        </p:txBody>
      </p:sp>
      <p:pic>
        <p:nvPicPr>
          <p:cNvPr id="6" name="Picture 5" descr="A close up of a sign&#10;&#10;Description automatically generated">
            <a:extLst>
              <a:ext uri="{FF2B5EF4-FFF2-40B4-BE49-F238E27FC236}">
                <a16:creationId xmlns:a16="http://schemas.microsoft.com/office/drawing/2014/main" id="{D57B64B1-99B7-4866-836E-438888DE5B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7308" y="2665476"/>
            <a:ext cx="1527048" cy="1527048"/>
          </a:xfrm>
          <a:prstGeom prst="rect">
            <a:avLst/>
          </a:prstGeom>
        </p:spPr>
      </p:pic>
    </p:spTree>
    <p:extLst>
      <p:ext uri="{BB962C8B-B14F-4D97-AF65-F5344CB8AC3E}">
        <p14:creationId xmlns:p14="http://schemas.microsoft.com/office/powerpoint/2010/main" val="116668391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92D050"/>
            </a:gs>
            <a:gs pos="83000">
              <a:srgbClr val="92D050"/>
            </a:gs>
            <a:gs pos="100000">
              <a:srgbClr val="82C836"/>
            </a:gs>
          </a:gsLst>
          <a:lin ang="5400000" scaled="1"/>
        </a:gra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A101321E-B77C-4089-B439-BC624610E50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4490" y="-240225"/>
            <a:ext cx="7886700" cy="7236047"/>
          </a:xfrm>
          <a:prstGeom prst="rect">
            <a:avLst/>
          </a:prstGeom>
        </p:spPr>
      </p:pic>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p:txBody>
          <a:bodyPr/>
          <a:lstStyle/>
          <a:p>
            <a:r>
              <a:rPr lang="en-CA">
                <a:latin typeface="Britannic Bold"/>
              </a:rPr>
              <a:t>Technical Item 3 – Internal APIs</a:t>
            </a:r>
            <a:endParaRPr lang="en-CA" dirty="0">
              <a:latin typeface="Britannic Bold" panose="020B0903060703020204" pitchFamily="34" charset="0"/>
            </a:endParaRP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28650" y="1825625"/>
            <a:ext cx="7886700" cy="4501558"/>
          </a:xfrm>
        </p:spPr>
        <p:txBody>
          <a:bodyPr vert="horz" lIns="91440" tIns="45720" rIns="91440" bIns="45720" rtlCol="0" anchor="t">
            <a:normAutofit/>
          </a:bodyPr>
          <a:lstStyle/>
          <a:p>
            <a:r>
              <a:rPr lang="en-CA"/>
              <a:t>Creating internal APIs to connect Google Classroom and Cloud </a:t>
            </a:r>
            <a:r>
              <a:rPr lang="en-CA" err="1"/>
              <a:t>Firestore</a:t>
            </a:r>
            <a:r>
              <a:rPr lang="en-CA"/>
              <a:t> to our application</a:t>
            </a:r>
          </a:p>
          <a:p>
            <a:endParaRPr lang="en-CA">
              <a:cs typeface="Calibri"/>
            </a:endParaRPr>
          </a:p>
          <a:p>
            <a:r>
              <a:rPr lang="en-CA">
                <a:cs typeface="Calibri"/>
              </a:rPr>
              <a:t>Written in Dart</a:t>
            </a:r>
          </a:p>
          <a:p>
            <a:endParaRPr lang="en-CA">
              <a:cs typeface="Calibri"/>
            </a:endParaRPr>
          </a:p>
          <a:p>
            <a:r>
              <a:rPr lang="en-CA">
                <a:cs typeface="Calibri"/>
              </a:rPr>
              <a:t>ClassroomApiAccess – Wrapper for the Google Classroom API, allows us to pull information from Classroom</a:t>
            </a:r>
          </a:p>
          <a:p>
            <a:endParaRPr lang="en-CA">
              <a:cs typeface="Calibri"/>
            </a:endParaRPr>
          </a:p>
          <a:p>
            <a:r>
              <a:rPr lang="en-CA">
                <a:cs typeface="Calibri"/>
              </a:rPr>
              <a:t>FirestoreManager – DAO that communicates with out database</a:t>
            </a:r>
          </a:p>
          <a:p>
            <a:endParaRPr lang="en-CA">
              <a:cs typeface="Calibri"/>
            </a:endParaRPr>
          </a:p>
          <a:p>
            <a:r>
              <a:rPr lang="en-CA">
                <a:cs typeface="Calibri"/>
              </a:rPr>
              <a:t>Chose Firebase (NoSQL)</a:t>
            </a:r>
          </a:p>
          <a:p>
            <a:endParaRPr lang="en-CA">
              <a:cs typeface="Calibri"/>
            </a:endParaRPr>
          </a:p>
          <a:p>
            <a:endParaRPr lang="en-CA">
              <a:cs typeface="Calibri"/>
            </a:endParaRPr>
          </a:p>
          <a:p>
            <a:pPr marL="0" indent="0">
              <a:buNone/>
            </a:pPr>
            <a:endParaRPr lang="en-CA">
              <a:cs typeface="Calibri"/>
            </a:endParaRPr>
          </a:p>
        </p:txBody>
      </p:sp>
    </p:spTree>
    <p:extLst>
      <p:ext uri="{BB962C8B-B14F-4D97-AF65-F5344CB8AC3E}">
        <p14:creationId xmlns:p14="http://schemas.microsoft.com/office/powerpoint/2010/main" val="639185799"/>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78F2-7B95-4CF9-B3E3-BFBFD7218AC4}"/>
              </a:ext>
            </a:extLst>
          </p:cNvPr>
          <p:cNvSpPr>
            <a:spLocks noGrp="1"/>
          </p:cNvSpPr>
          <p:nvPr>
            <p:ph type="title"/>
          </p:nvPr>
        </p:nvSpPr>
        <p:spPr>
          <a:xfrm>
            <a:off x="603504" y="723578"/>
            <a:ext cx="2540329" cy="1645501"/>
          </a:xfrm>
        </p:spPr>
        <p:txBody>
          <a:bodyPr>
            <a:normAutofit/>
          </a:bodyPr>
          <a:lstStyle/>
          <a:p>
            <a:r>
              <a:rPr lang="en-CA" dirty="0">
                <a:latin typeface="Britannic Bold" panose="020B0903060703020204" pitchFamily="34" charset="0"/>
              </a:rPr>
              <a:t>Team Workflow</a:t>
            </a:r>
          </a:p>
        </p:txBody>
      </p:sp>
      <p:sp>
        <p:nvSpPr>
          <p:cNvPr id="5" name="Content Placeholder 4">
            <a:extLst>
              <a:ext uri="{FF2B5EF4-FFF2-40B4-BE49-F238E27FC236}">
                <a16:creationId xmlns:a16="http://schemas.microsoft.com/office/drawing/2014/main" id="{ACA5D209-A4E9-4FAE-BC74-26F4F18ADEA3}"/>
              </a:ext>
            </a:extLst>
          </p:cNvPr>
          <p:cNvSpPr>
            <a:spLocks noGrp="1"/>
          </p:cNvSpPr>
          <p:nvPr>
            <p:ph idx="1"/>
          </p:nvPr>
        </p:nvSpPr>
        <p:spPr>
          <a:xfrm>
            <a:off x="603504" y="2548467"/>
            <a:ext cx="2540328" cy="3628495"/>
          </a:xfrm>
        </p:spPr>
        <p:txBody>
          <a:bodyPr>
            <a:normAutofit/>
          </a:bodyPr>
          <a:lstStyle/>
          <a:p>
            <a:r>
              <a:rPr lang="en-CA" sz="1600"/>
              <a:t>Personal communication: Discord</a:t>
            </a:r>
          </a:p>
          <a:p>
            <a:r>
              <a:rPr lang="en-CA" sz="1600"/>
              <a:t>Organization and task distribution: Trello</a:t>
            </a:r>
          </a:p>
        </p:txBody>
      </p:sp>
      <p:sp>
        <p:nvSpPr>
          <p:cNvPr id="19" name="Rectangle 18">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3806" y="0"/>
            <a:ext cx="5740194"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5105" y="321732"/>
            <a:ext cx="3083291"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A close up of a logo&#10;&#10;Description automatically generated">
            <a:extLst>
              <a:ext uri="{FF2B5EF4-FFF2-40B4-BE49-F238E27FC236}">
                <a16:creationId xmlns:a16="http://schemas.microsoft.com/office/drawing/2014/main" id="{D7F1F7EB-DC37-4CFE-A22A-A7862684B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097" y="738962"/>
            <a:ext cx="2831924" cy="2831924"/>
          </a:xfrm>
          <a:prstGeom prst="rect">
            <a:avLst/>
          </a:prstGeom>
        </p:spPr>
      </p:pic>
      <p:sp>
        <p:nvSpPr>
          <p:cNvPr id="23" name="Rectangle 22">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8617" y="321732"/>
            <a:ext cx="2074512"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heers">
            <a:extLst>
              <a:ext uri="{FF2B5EF4-FFF2-40B4-BE49-F238E27FC236}">
                <a16:creationId xmlns:a16="http://schemas.microsoft.com/office/drawing/2014/main" id="{0AFD0EC5-7913-4588-9D89-195F12731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9729" y="918594"/>
            <a:ext cx="1828877" cy="1828877"/>
          </a:xfrm>
          <a:prstGeom prst="rect">
            <a:avLst/>
          </a:prstGeom>
        </p:spPr>
      </p:pic>
      <p:sp>
        <p:nvSpPr>
          <p:cNvPr id="25" name="Rectangle 24">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5105" y="4155753"/>
            <a:ext cx="3083291"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8617" y="3509431"/>
            <a:ext cx="2074512"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Group brainstorm">
            <a:extLst>
              <a:ext uri="{FF2B5EF4-FFF2-40B4-BE49-F238E27FC236}">
                <a16:creationId xmlns:a16="http://schemas.microsoft.com/office/drawing/2014/main" id="{6FE323D0-DCDA-43E3-9D81-CAC9F2C468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59729" y="4112642"/>
            <a:ext cx="1828877" cy="1828877"/>
          </a:xfrm>
          <a:prstGeom prst="rect">
            <a:avLst/>
          </a:prstGeom>
        </p:spPr>
      </p:pic>
      <p:pic>
        <p:nvPicPr>
          <p:cNvPr id="12" name="Picture 11" descr="A close up of a logo&#10;&#10;Description automatically generated">
            <a:extLst>
              <a:ext uri="{FF2B5EF4-FFF2-40B4-BE49-F238E27FC236}">
                <a16:creationId xmlns:a16="http://schemas.microsoft.com/office/drawing/2014/main" id="{C832B25F-435D-4892-9AEA-EC678E6B308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65828" y="4318312"/>
            <a:ext cx="2014462" cy="2014462"/>
          </a:xfrm>
          <a:prstGeom prst="rect">
            <a:avLst/>
          </a:prstGeom>
        </p:spPr>
      </p:pic>
    </p:spTree>
    <p:extLst>
      <p:ext uri="{BB962C8B-B14F-4D97-AF65-F5344CB8AC3E}">
        <p14:creationId xmlns:p14="http://schemas.microsoft.com/office/powerpoint/2010/main" val="16624207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1020</Words>
  <Application>Microsoft Office PowerPoint</Application>
  <PresentationFormat>On-screen Show (4:3)</PresentationFormat>
  <Paragraphs>99</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Britannic Bold</vt:lpstr>
      <vt:lpstr>Calibri</vt:lpstr>
      <vt:lpstr>Calibri Light</vt:lpstr>
      <vt:lpstr>Franklin Gothic Book</vt:lpstr>
      <vt:lpstr>Segoe UI</vt:lpstr>
      <vt:lpstr>Office Theme</vt:lpstr>
      <vt:lpstr>TDSB Education app</vt:lpstr>
      <vt:lpstr>Toronto District School Board</vt:lpstr>
      <vt:lpstr>Users</vt:lpstr>
      <vt:lpstr>Demo</vt:lpstr>
      <vt:lpstr>Deployment/Handoff</vt:lpstr>
      <vt:lpstr>Technical Item 1</vt:lpstr>
      <vt:lpstr>Technical Item 2</vt:lpstr>
      <vt:lpstr>Technical Item 3 – Internal APIs</vt:lpstr>
      <vt:lpstr>Team Workflow</vt:lpstr>
      <vt:lpstr>Team Workflow</vt:lpstr>
      <vt:lpstr>Team Workflow</vt:lpstr>
      <vt:lpstr>Individual Contributions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TDSB Education app</dc:title>
  <dc:creator/>
  <cp:lastModifiedBy/>
  <cp:revision>1</cp:revision>
  <dcterms:created xsi:type="dcterms:W3CDTF">2019-12-01T22:19:42Z</dcterms:created>
  <dcterms:modified xsi:type="dcterms:W3CDTF">2019-12-02T02:09:35Z</dcterms:modified>
</cp:coreProperties>
</file>