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6" r:id="rId9"/>
    <p:sldId id="263"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9092FE-E76B-4641-A5B9-8B62E5644DEC}" type="datetimeFigureOut">
              <a:rPr lang="en-IE" smtClean="0"/>
              <a:t>15/04/2021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633E1A5-8FD1-4ADD-ADED-6FF65D26E062}" type="slidenum">
              <a:rPr lang="en-IE" smtClean="0"/>
              <a:t>‹#›</a:t>
            </a:fld>
            <a:endParaRPr lang="en-IE"/>
          </a:p>
        </p:txBody>
      </p:sp>
    </p:spTree>
    <p:extLst>
      <p:ext uri="{BB962C8B-B14F-4D97-AF65-F5344CB8AC3E}">
        <p14:creationId xmlns:p14="http://schemas.microsoft.com/office/powerpoint/2010/main" val="3989855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9092FE-E76B-4641-A5B9-8B62E5644DEC}" type="datetimeFigureOut">
              <a:rPr lang="en-IE" smtClean="0"/>
              <a:t>15/04/2021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633E1A5-8FD1-4ADD-ADED-6FF65D26E062}" type="slidenum">
              <a:rPr lang="en-IE" smtClean="0"/>
              <a:t>‹#›</a:t>
            </a:fld>
            <a:endParaRPr lang="en-IE"/>
          </a:p>
        </p:txBody>
      </p:sp>
    </p:spTree>
    <p:extLst>
      <p:ext uri="{BB962C8B-B14F-4D97-AF65-F5344CB8AC3E}">
        <p14:creationId xmlns:p14="http://schemas.microsoft.com/office/powerpoint/2010/main" val="1404371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9092FE-E76B-4641-A5B9-8B62E5644DEC}" type="datetimeFigureOut">
              <a:rPr lang="en-IE" smtClean="0"/>
              <a:t>15/04/2021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633E1A5-8FD1-4ADD-ADED-6FF65D26E062}" type="slidenum">
              <a:rPr lang="en-IE" smtClean="0"/>
              <a:t>‹#›</a:t>
            </a:fld>
            <a:endParaRPr lang="en-I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61654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9092FE-E76B-4641-A5B9-8B62E5644DEC}" type="datetimeFigureOut">
              <a:rPr lang="en-IE" smtClean="0"/>
              <a:t>15/04/2021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633E1A5-8FD1-4ADD-ADED-6FF65D26E062}" type="slidenum">
              <a:rPr lang="en-IE" smtClean="0"/>
              <a:t>‹#›</a:t>
            </a:fld>
            <a:endParaRPr lang="en-IE"/>
          </a:p>
        </p:txBody>
      </p:sp>
    </p:spTree>
    <p:extLst>
      <p:ext uri="{BB962C8B-B14F-4D97-AF65-F5344CB8AC3E}">
        <p14:creationId xmlns:p14="http://schemas.microsoft.com/office/powerpoint/2010/main" val="581066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9092FE-E76B-4641-A5B9-8B62E5644DEC}" type="datetimeFigureOut">
              <a:rPr lang="en-IE" smtClean="0"/>
              <a:t>15/04/2021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633E1A5-8FD1-4ADD-ADED-6FF65D26E062}" type="slidenum">
              <a:rPr lang="en-IE" smtClean="0"/>
              <a:t>‹#›</a:t>
            </a:fld>
            <a:endParaRPr lang="en-I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63667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9092FE-E76B-4641-A5B9-8B62E5644DEC}" type="datetimeFigureOut">
              <a:rPr lang="en-IE" smtClean="0"/>
              <a:t>15/04/2021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633E1A5-8FD1-4ADD-ADED-6FF65D26E062}" type="slidenum">
              <a:rPr lang="en-IE" smtClean="0"/>
              <a:t>‹#›</a:t>
            </a:fld>
            <a:endParaRPr lang="en-IE"/>
          </a:p>
        </p:txBody>
      </p:sp>
    </p:spTree>
    <p:extLst>
      <p:ext uri="{BB962C8B-B14F-4D97-AF65-F5344CB8AC3E}">
        <p14:creationId xmlns:p14="http://schemas.microsoft.com/office/powerpoint/2010/main" val="1747545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9092FE-E76B-4641-A5B9-8B62E5644DEC}" type="datetimeFigureOut">
              <a:rPr lang="en-IE" smtClean="0"/>
              <a:t>15/04/2021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633E1A5-8FD1-4ADD-ADED-6FF65D26E062}" type="slidenum">
              <a:rPr lang="en-IE" smtClean="0"/>
              <a:t>‹#›</a:t>
            </a:fld>
            <a:endParaRPr lang="en-IE"/>
          </a:p>
        </p:txBody>
      </p:sp>
    </p:spTree>
    <p:extLst>
      <p:ext uri="{BB962C8B-B14F-4D97-AF65-F5344CB8AC3E}">
        <p14:creationId xmlns:p14="http://schemas.microsoft.com/office/powerpoint/2010/main" val="2982020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9092FE-E76B-4641-A5B9-8B62E5644DEC}" type="datetimeFigureOut">
              <a:rPr lang="en-IE" smtClean="0"/>
              <a:t>15/04/2021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633E1A5-8FD1-4ADD-ADED-6FF65D26E062}" type="slidenum">
              <a:rPr lang="en-IE" smtClean="0"/>
              <a:t>‹#›</a:t>
            </a:fld>
            <a:endParaRPr lang="en-IE"/>
          </a:p>
        </p:txBody>
      </p:sp>
    </p:spTree>
    <p:extLst>
      <p:ext uri="{BB962C8B-B14F-4D97-AF65-F5344CB8AC3E}">
        <p14:creationId xmlns:p14="http://schemas.microsoft.com/office/powerpoint/2010/main" val="6146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9092FE-E76B-4641-A5B9-8B62E5644DEC}" type="datetimeFigureOut">
              <a:rPr lang="en-IE" smtClean="0"/>
              <a:t>15/04/2021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633E1A5-8FD1-4ADD-ADED-6FF65D26E062}" type="slidenum">
              <a:rPr lang="en-IE" smtClean="0"/>
              <a:t>‹#›</a:t>
            </a:fld>
            <a:endParaRPr lang="en-IE"/>
          </a:p>
        </p:txBody>
      </p:sp>
    </p:spTree>
    <p:extLst>
      <p:ext uri="{BB962C8B-B14F-4D97-AF65-F5344CB8AC3E}">
        <p14:creationId xmlns:p14="http://schemas.microsoft.com/office/powerpoint/2010/main" val="12359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9092FE-E76B-4641-A5B9-8B62E5644DEC}" type="datetimeFigureOut">
              <a:rPr lang="en-IE" smtClean="0"/>
              <a:t>15/04/2021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633E1A5-8FD1-4ADD-ADED-6FF65D26E062}" type="slidenum">
              <a:rPr lang="en-IE" smtClean="0"/>
              <a:t>‹#›</a:t>
            </a:fld>
            <a:endParaRPr lang="en-IE"/>
          </a:p>
        </p:txBody>
      </p:sp>
    </p:spTree>
    <p:extLst>
      <p:ext uri="{BB962C8B-B14F-4D97-AF65-F5344CB8AC3E}">
        <p14:creationId xmlns:p14="http://schemas.microsoft.com/office/powerpoint/2010/main" val="198399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9092FE-E76B-4641-A5B9-8B62E5644DEC}" type="datetimeFigureOut">
              <a:rPr lang="en-IE" smtClean="0"/>
              <a:t>15/04/2021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633E1A5-8FD1-4ADD-ADED-6FF65D26E062}" type="slidenum">
              <a:rPr lang="en-IE" smtClean="0"/>
              <a:t>‹#›</a:t>
            </a:fld>
            <a:endParaRPr lang="en-IE"/>
          </a:p>
        </p:txBody>
      </p:sp>
    </p:spTree>
    <p:extLst>
      <p:ext uri="{BB962C8B-B14F-4D97-AF65-F5344CB8AC3E}">
        <p14:creationId xmlns:p14="http://schemas.microsoft.com/office/powerpoint/2010/main" val="212193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9092FE-E76B-4641-A5B9-8B62E5644DEC}" type="datetimeFigureOut">
              <a:rPr lang="en-IE" smtClean="0"/>
              <a:t>15/04/2021</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9633E1A5-8FD1-4ADD-ADED-6FF65D26E062}" type="slidenum">
              <a:rPr lang="en-IE" smtClean="0"/>
              <a:t>‹#›</a:t>
            </a:fld>
            <a:endParaRPr lang="en-IE"/>
          </a:p>
        </p:txBody>
      </p:sp>
    </p:spTree>
    <p:extLst>
      <p:ext uri="{BB962C8B-B14F-4D97-AF65-F5344CB8AC3E}">
        <p14:creationId xmlns:p14="http://schemas.microsoft.com/office/powerpoint/2010/main" val="3975068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9092FE-E76B-4641-A5B9-8B62E5644DEC}" type="datetimeFigureOut">
              <a:rPr lang="en-IE" smtClean="0"/>
              <a:t>15/04/2021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9633E1A5-8FD1-4ADD-ADED-6FF65D26E062}" type="slidenum">
              <a:rPr lang="en-IE" smtClean="0"/>
              <a:t>‹#›</a:t>
            </a:fld>
            <a:endParaRPr lang="en-IE"/>
          </a:p>
        </p:txBody>
      </p:sp>
    </p:spTree>
    <p:extLst>
      <p:ext uri="{BB962C8B-B14F-4D97-AF65-F5344CB8AC3E}">
        <p14:creationId xmlns:p14="http://schemas.microsoft.com/office/powerpoint/2010/main" val="3035218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9092FE-E76B-4641-A5B9-8B62E5644DEC}" type="datetimeFigureOut">
              <a:rPr lang="en-IE" smtClean="0"/>
              <a:t>15/04/2021</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9633E1A5-8FD1-4ADD-ADED-6FF65D26E062}" type="slidenum">
              <a:rPr lang="en-IE" smtClean="0"/>
              <a:t>‹#›</a:t>
            </a:fld>
            <a:endParaRPr lang="en-IE"/>
          </a:p>
        </p:txBody>
      </p:sp>
    </p:spTree>
    <p:extLst>
      <p:ext uri="{BB962C8B-B14F-4D97-AF65-F5344CB8AC3E}">
        <p14:creationId xmlns:p14="http://schemas.microsoft.com/office/powerpoint/2010/main" val="277404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9092FE-E76B-4641-A5B9-8B62E5644DEC}" type="datetimeFigureOut">
              <a:rPr lang="en-IE" smtClean="0"/>
              <a:t>15/04/2021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633E1A5-8FD1-4ADD-ADED-6FF65D26E062}" type="slidenum">
              <a:rPr lang="en-IE" smtClean="0"/>
              <a:t>‹#›</a:t>
            </a:fld>
            <a:endParaRPr lang="en-IE"/>
          </a:p>
        </p:txBody>
      </p:sp>
    </p:spTree>
    <p:extLst>
      <p:ext uri="{BB962C8B-B14F-4D97-AF65-F5344CB8AC3E}">
        <p14:creationId xmlns:p14="http://schemas.microsoft.com/office/powerpoint/2010/main" val="279531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9092FE-E76B-4641-A5B9-8B62E5644DEC}" type="datetimeFigureOut">
              <a:rPr lang="en-IE" smtClean="0"/>
              <a:t>15/04/2021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633E1A5-8FD1-4ADD-ADED-6FF65D26E062}" type="slidenum">
              <a:rPr lang="en-IE" smtClean="0"/>
              <a:t>‹#›</a:t>
            </a:fld>
            <a:endParaRPr lang="en-IE"/>
          </a:p>
        </p:txBody>
      </p:sp>
    </p:spTree>
    <p:extLst>
      <p:ext uri="{BB962C8B-B14F-4D97-AF65-F5344CB8AC3E}">
        <p14:creationId xmlns:p14="http://schemas.microsoft.com/office/powerpoint/2010/main" val="1663032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9092FE-E76B-4641-A5B9-8B62E5644DEC}" type="datetimeFigureOut">
              <a:rPr lang="en-IE" smtClean="0"/>
              <a:t>15/04/2021</a:t>
            </a:fld>
            <a:endParaRPr lang="en-I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633E1A5-8FD1-4ADD-ADED-6FF65D26E062}" type="slidenum">
              <a:rPr lang="en-IE" smtClean="0"/>
              <a:t>‹#›</a:t>
            </a:fld>
            <a:endParaRPr lang="en-IE"/>
          </a:p>
        </p:txBody>
      </p:sp>
    </p:spTree>
    <p:extLst>
      <p:ext uri="{BB962C8B-B14F-4D97-AF65-F5344CB8AC3E}">
        <p14:creationId xmlns:p14="http://schemas.microsoft.com/office/powerpoint/2010/main" val="19127935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7409-6F84-4EB9-8209-36488D04B6EA}"/>
              </a:ext>
            </a:extLst>
          </p:cNvPr>
          <p:cNvSpPr>
            <a:spLocks noGrp="1"/>
          </p:cNvSpPr>
          <p:nvPr>
            <p:ph type="ctrTitle"/>
          </p:nvPr>
        </p:nvSpPr>
        <p:spPr/>
        <p:txBody>
          <a:bodyPr/>
          <a:lstStyle/>
          <a:p>
            <a:r>
              <a:rPr lang="en-IE" dirty="0"/>
              <a:t>Dublin, Ireland</a:t>
            </a:r>
          </a:p>
        </p:txBody>
      </p:sp>
      <p:sp>
        <p:nvSpPr>
          <p:cNvPr id="3" name="Subtitle 2">
            <a:extLst>
              <a:ext uri="{FF2B5EF4-FFF2-40B4-BE49-F238E27FC236}">
                <a16:creationId xmlns:a16="http://schemas.microsoft.com/office/drawing/2014/main" id="{86881D34-3A43-4196-9C02-3AE0ACBEA007}"/>
              </a:ext>
            </a:extLst>
          </p:cNvPr>
          <p:cNvSpPr>
            <a:spLocks noGrp="1"/>
          </p:cNvSpPr>
          <p:nvPr>
            <p:ph type="subTitle" idx="1"/>
          </p:nvPr>
        </p:nvSpPr>
        <p:spPr/>
        <p:txBody>
          <a:bodyPr/>
          <a:lstStyle/>
          <a:p>
            <a:r>
              <a:rPr lang="en-IE" dirty="0"/>
              <a:t>Analysis of Postal Districts</a:t>
            </a:r>
          </a:p>
        </p:txBody>
      </p:sp>
    </p:spTree>
    <p:extLst>
      <p:ext uri="{BB962C8B-B14F-4D97-AF65-F5344CB8AC3E}">
        <p14:creationId xmlns:p14="http://schemas.microsoft.com/office/powerpoint/2010/main" val="303394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E5376-F5E0-4ADA-B9FF-FF9DF32CD652}"/>
              </a:ext>
            </a:extLst>
          </p:cNvPr>
          <p:cNvSpPr>
            <a:spLocks noGrp="1"/>
          </p:cNvSpPr>
          <p:nvPr>
            <p:ph type="title"/>
          </p:nvPr>
        </p:nvSpPr>
        <p:spPr/>
        <p:txBody>
          <a:bodyPr/>
          <a:lstStyle/>
          <a:p>
            <a:r>
              <a:rPr lang="en-IE" dirty="0"/>
              <a:t>Conclusion and Future Direction</a:t>
            </a:r>
          </a:p>
        </p:txBody>
      </p:sp>
      <p:sp>
        <p:nvSpPr>
          <p:cNvPr id="4" name="TextBox 3">
            <a:extLst>
              <a:ext uri="{FF2B5EF4-FFF2-40B4-BE49-F238E27FC236}">
                <a16:creationId xmlns:a16="http://schemas.microsoft.com/office/drawing/2014/main" id="{CA4F3422-59CA-4595-B767-111D3F182BC5}"/>
              </a:ext>
            </a:extLst>
          </p:cNvPr>
          <p:cNvSpPr txBox="1"/>
          <p:nvPr/>
        </p:nvSpPr>
        <p:spPr>
          <a:xfrm>
            <a:off x="784370" y="1414736"/>
            <a:ext cx="8661634" cy="3840731"/>
          </a:xfrm>
          <a:prstGeom prst="rect">
            <a:avLst/>
          </a:prstGeom>
          <a:noFill/>
        </p:spPr>
        <p:txBody>
          <a:bodyPr wrap="square">
            <a:spAutoFit/>
          </a:bodyPr>
          <a:lstStyle/>
          <a:p>
            <a:pPr algn="just">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The cluster analysis provided a good view of the postal districts in Dublin. Districts in dense, high population areas were clustered together. Clusters with just one districts are large areas which have industrial estates and less residentials, so they show opportunities for starting small to medium businesses. The large clusters are having opportunities for smaller businesses like café, coffee shops. Also, these larger clusters are tourist attractions. The analysis can provide information to first time visitors to city, where to book there Airbnb with all major venues nearby.</a:t>
            </a:r>
          </a:p>
          <a:p>
            <a:pPr algn="just">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This report can be advanced further by getting population and number of houses data in the postal districts and combined with venues can give a 360-degree view of the area. Also, adding crime data, it can help to find better district to buy a house for living, with all amenities nearby. </a:t>
            </a:r>
          </a:p>
          <a:p>
            <a:pPr>
              <a:lnSpc>
                <a:spcPct val="107000"/>
              </a:lnSpc>
              <a:spcAft>
                <a:spcPts val="800"/>
              </a:spcAft>
            </a:pP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89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8289-A40D-4AEA-A575-13BA6DB35727}"/>
              </a:ext>
            </a:extLst>
          </p:cNvPr>
          <p:cNvSpPr>
            <a:spLocks noGrp="1"/>
          </p:cNvSpPr>
          <p:nvPr>
            <p:ph type="title"/>
          </p:nvPr>
        </p:nvSpPr>
        <p:spPr/>
        <p:txBody>
          <a:bodyPr/>
          <a:lstStyle/>
          <a:p>
            <a:r>
              <a:rPr lang="en-IE" dirty="0"/>
              <a:t>Background for this analysis</a:t>
            </a:r>
          </a:p>
        </p:txBody>
      </p:sp>
      <p:sp>
        <p:nvSpPr>
          <p:cNvPr id="3" name="Content Placeholder 2">
            <a:extLst>
              <a:ext uri="{FF2B5EF4-FFF2-40B4-BE49-F238E27FC236}">
                <a16:creationId xmlns:a16="http://schemas.microsoft.com/office/drawing/2014/main" id="{7D4F11AC-53B7-465F-8F6F-06FEED3FF8A1}"/>
              </a:ext>
            </a:extLst>
          </p:cNvPr>
          <p:cNvSpPr>
            <a:spLocks noGrp="1"/>
          </p:cNvSpPr>
          <p:nvPr>
            <p:ph idx="1"/>
          </p:nvPr>
        </p:nvSpPr>
        <p:spPr/>
        <p:txBody>
          <a:bodyPr/>
          <a:lstStyle/>
          <a:p>
            <a:r>
              <a:rPr lang="en-IE" sz="1800" dirty="0">
                <a:effectLst/>
                <a:latin typeface="Calibri" panose="020F0502020204030204" pitchFamily="34" charset="0"/>
                <a:ea typeface="Calibri" panose="020F0502020204030204" pitchFamily="34" charset="0"/>
                <a:cs typeface="Times New Roman" panose="02020603050405020304" pitchFamily="18" charset="0"/>
              </a:rPr>
              <a:t>Dublin is the capital of Ireland. It is situated on a bay on the east coast, at the mouth of the River Liffey. </a:t>
            </a:r>
          </a:p>
          <a:p>
            <a:r>
              <a:rPr lang="en-IE" sz="1800" dirty="0">
                <a:effectLst/>
                <a:latin typeface="Calibri" panose="020F0502020204030204" pitchFamily="34" charset="0"/>
                <a:ea typeface="Calibri" panose="020F0502020204030204" pitchFamily="34" charset="0"/>
                <a:cs typeface="Times New Roman" panose="02020603050405020304" pitchFamily="18" charset="0"/>
              </a:rPr>
              <a:t>The city is divided into 22 postal districts.</a:t>
            </a:r>
          </a:p>
          <a:p>
            <a:r>
              <a:rPr lang="en-IE" sz="1800" dirty="0">
                <a:effectLst/>
                <a:latin typeface="Calibri" panose="020F0502020204030204" pitchFamily="34" charset="0"/>
                <a:ea typeface="Calibri" panose="020F0502020204030204" pitchFamily="34" charset="0"/>
                <a:cs typeface="Times New Roman" panose="02020603050405020304" pitchFamily="18" charset="0"/>
              </a:rPr>
              <a:t>There are more than 8000 listings for Dublin City on Airbnb. </a:t>
            </a:r>
          </a:p>
          <a:p>
            <a:r>
              <a:rPr lang="en-IE" sz="1800" dirty="0">
                <a:effectLst/>
                <a:latin typeface="Calibri" panose="020F0502020204030204" pitchFamily="34" charset="0"/>
                <a:ea typeface="Calibri" panose="020F0502020204030204" pitchFamily="34" charset="0"/>
                <a:cs typeface="Times New Roman" panose="02020603050405020304" pitchFamily="18" charset="0"/>
              </a:rPr>
              <a:t>Any first-time visitor should know which is the best district for short stay with all the amenities nearby. </a:t>
            </a:r>
            <a:endParaRPr lang="en-IE" dirty="0">
              <a:latin typeface="Calibri" panose="020F0502020204030204" pitchFamily="34" charset="0"/>
              <a:ea typeface="Calibri" panose="020F0502020204030204" pitchFamily="34" charset="0"/>
              <a:cs typeface="Times New Roman" panose="02020603050405020304" pitchFamily="18" charset="0"/>
            </a:endParaRPr>
          </a:p>
          <a:p>
            <a:r>
              <a:rPr lang="en-IE" sz="1800" dirty="0">
                <a:effectLst/>
                <a:latin typeface="Calibri" panose="020F0502020204030204" pitchFamily="34" charset="0"/>
                <a:ea typeface="Calibri" panose="020F0502020204030204" pitchFamily="34" charset="0"/>
                <a:cs typeface="Times New Roman" panose="02020603050405020304" pitchFamily="18" charset="0"/>
              </a:rPr>
              <a:t>With Dublin city becoming congested, multiple new residential and commercial developments have started outside the Dublin 1 and 2 districts.</a:t>
            </a:r>
          </a:p>
          <a:p>
            <a:r>
              <a:rPr lang="en-IE" sz="1800" dirty="0">
                <a:effectLst/>
                <a:latin typeface="Calibri" panose="020F0502020204030204" pitchFamily="34" charset="0"/>
                <a:ea typeface="Calibri" panose="020F0502020204030204" pitchFamily="34" charset="0"/>
                <a:cs typeface="Times New Roman" panose="02020603050405020304" pitchFamily="18" charset="0"/>
              </a:rPr>
              <a:t>This analysis will provide ample information for starting a new venture where very less venues are available. </a:t>
            </a:r>
          </a:p>
          <a:p>
            <a:endParaRPr lang="en-IE" dirty="0"/>
          </a:p>
        </p:txBody>
      </p:sp>
    </p:spTree>
    <p:extLst>
      <p:ext uri="{BB962C8B-B14F-4D97-AF65-F5344CB8AC3E}">
        <p14:creationId xmlns:p14="http://schemas.microsoft.com/office/powerpoint/2010/main" val="236610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E5376-F5E0-4ADA-B9FF-FF9DF32CD652}"/>
              </a:ext>
            </a:extLst>
          </p:cNvPr>
          <p:cNvSpPr>
            <a:spLocks noGrp="1"/>
          </p:cNvSpPr>
          <p:nvPr>
            <p:ph type="title"/>
          </p:nvPr>
        </p:nvSpPr>
        <p:spPr/>
        <p:txBody>
          <a:bodyPr/>
          <a:lstStyle/>
          <a:p>
            <a:r>
              <a:rPr lang="en-IE" dirty="0"/>
              <a:t>Dublin Area</a:t>
            </a:r>
          </a:p>
        </p:txBody>
      </p:sp>
      <p:pic>
        <p:nvPicPr>
          <p:cNvPr id="5" name="Picture 4">
            <a:extLst>
              <a:ext uri="{FF2B5EF4-FFF2-40B4-BE49-F238E27FC236}">
                <a16:creationId xmlns:a16="http://schemas.microsoft.com/office/drawing/2014/main" id="{5DAFD1F9-6531-4224-9E20-A8B09B228A98}"/>
              </a:ext>
            </a:extLst>
          </p:cNvPr>
          <p:cNvPicPr>
            <a:picLocks noChangeAspect="1"/>
          </p:cNvPicPr>
          <p:nvPr/>
        </p:nvPicPr>
        <p:blipFill>
          <a:blip r:embed="rId2"/>
          <a:stretch>
            <a:fillRect/>
          </a:stretch>
        </p:blipFill>
        <p:spPr>
          <a:xfrm>
            <a:off x="677334" y="1456495"/>
            <a:ext cx="6846194" cy="4336992"/>
          </a:xfrm>
          <a:prstGeom prst="rect">
            <a:avLst/>
          </a:prstGeom>
        </p:spPr>
      </p:pic>
    </p:spTree>
    <p:extLst>
      <p:ext uri="{BB962C8B-B14F-4D97-AF65-F5344CB8AC3E}">
        <p14:creationId xmlns:p14="http://schemas.microsoft.com/office/powerpoint/2010/main" val="2434457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E5376-F5E0-4ADA-B9FF-FF9DF32CD652}"/>
              </a:ext>
            </a:extLst>
          </p:cNvPr>
          <p:cNvSpPr>
            <a:spLocks noGrp="1"/>
          </p:cNvSpPr>
          <p:nvPr>
            <p:ph type="title"/>
          </p:nvPr>
        </p:nvSpPr>
        <p:spPr/>
        <p:txBody>
          <a:bodyPr/>
          <a:lstStyle/>
          <a:p>
            <a:r>
              <a:rPr lang="en-IE" dirty="0"/>
              <a:t>Dublin Postal Districts</a:t>
            </a:r>
          </a:p>
        </p:txBody>
      </p:sp>
      <p:pic>
        <p:nvPicPr>
          <p:cNvPr id="4" name="Picture 3">
            <a:extLst>
              <a:ext uri="{FF2B5EF4-FFF2-40B4-BE49-F238E27FC236}">
                <a16:creationId xmlns:a16="http://schemas.microsoft.com/office/drawing/2014/main" id="{878AD150-39BD-4FE2-815B-433A3826057B}"/>
              </a:ext>
            </a:extLst>
          </p:cNvPr>
          <p:cNvPicPr>
            <a:picLocks noChangeAspect="1"/>
          </p:cNvPicPr>
          <p:nvPr/>
        </p:nvPicPr>
        <p:blipFill>
          <a:blip r:embed="rId2"/>
          <a:stretch>
            <a:fillRect/>
          </a:stretch>
        </p:blipFill>
        <p:spPr>
          <a:xfrm>
            <a:off x="677334" y="1719918"/>
            <a:ext cx="6363269" cy="4589899"/>
          </a:xfrm>
          <a:prstGeom prst="rect">
            <a:avLst/>
          </a:prstGeom>
        </p:spPr>
      </p:pic>
    </p:spTree>
    <p:extLst>
      <p:ext uri="{BB962C8B-B14F-4D97-AF65-F5344CB8AC3E}">
        <p14:creationId xmlns:p14="http://schemas.microsoft.com/office/powerpoint/2010/main" val="4165699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E5376-F5E0-4ADA-B9FF-FF9DF32CD652}"/>
              </a:ext>
            </a:extLst>
          </p:cNvPr>
          <p:cNvSpPr>
            <a:spLocks noGrp="1"/>
          </p:cNvSpPr>
          <p:nvPr>
            <p:ph type="title"/>
          </p:nvPr>
        </p:nvSpPr>
        <p:spPr/>
        <p:txBody>
          <a:bodyPr/>
          <a:lstStyle/>
          <a:p>
            <a:r>
              <a:rPr lang="en-IE" dirty="0"/>
              <a:t>Venues in each postal districts</a:t>
            </a:r>
          </a:p>
        </p:txBody>
      </p:sp>
      <p:pic>
        <p:nvPicPr>
          <p:cNvPr id="4" name="Picture 3">
            <a:extLst>
              <a:ext uri="{FF2B5EF4-FFF2-40B4-BE49-F238E27FC236}">
                <a16:creationId xmlns:a16="http://schemas.microsoft.com/office/drawing/2014/main" id="{F8C67CBF-EAF3-494A-84AA-D9247B714CD9}"/>
              </a:ext>
            </a:extLst>
          </p:cNvPr>
          <p:cNvPicPr>
            <a:picLocks noChangeAspect="1"/>
          </p:cNvPicPr>
          <p:nvPr/>
        </p:nvPicPr>
        <p:blipFill>
          <a:blip r:embed="rId2"/>
          <a:stretch>
            <a:fillRect/>
          </a:stretch>
        </p:blipFill>
        <p:spPr>
          <a:xfrm>
            <a:off x="838811" y="2186555"/>
            <a:ext cx="6006816" cy="4231022"/>
          </a:xfrm>
          <a:prstGeom prst="rect">
            <a:avLst/>
          </a:prstGeom>
        </p:spPr>
      </p:pic>
      <p:sp>
        <p:nvSpPr>
          <p:cNvPr id="6" name="TextBox 5">
            <a:extLst>
              <a:ext uri="{FF2B5EF4-FFF2-40B4-BE49-F238E27FC236}">
                <a16:creationId xmlns:a16="http://schemas.microsoft.com/office/drawing/2014/main" id="{1C7F44B0-C813-4666-B71A-5DB2650DB108}"/>
              </a:ext>
            </a:extLst>
          </p:cNvPr>
          <p:cNvSpPr txBox="1"/>
          <p:nvPr/>
        </p:nvSpPr>
        <p:spPr>
          <a:xfrm>
            <a:off x="7105475" y="2186555"/>
            <a:ext cx="2600587" cy="2054473"/>
          </a:xfrm>
          <a:prstGeom prst="rect">
            <a:avLst/>
          </a:prstGeom>
          <a:noFill/>
        </p:spPr>
        <p:txBody>
          <a:bodyPr wrap="square" rtlCol="0">
            <a:spAutoFit/>
          </a:bodyPr>
          <a:lstStyle/>
          <a:p>
            <a:pPr lvl="0" algn="just">
              <a:lnSpc>
                <a:spcPct val="107000"/>
              </a:lnSpc>
              <a:spcAft>
                <a:spcPts val="800"/>
              </a:spcAft>
            </a:pPr>
            <a:r>
              <a:rPr lang="en-IE" sz="1200" dirty="0">
                <a:solidFill>
                  <a:schemeClr val="accent1"/>
                </a:solidFill>
                <a:latin typeface="+mj-lt"/>
                <a:ea typeface="+mj-ea"/>
                <a:cs typeface="+mj-cs"/>
              </a:rPr>
              <a:t>The map shows clusters in some of the districts such Dublin 1, Dublin 2, Dublin 6 and Dublin 15. Dublin 1 and Dublin 2 are in city centre and highly populated with both business and residences. Dublin 15 and Dublin 6 has large shopping centres. Dublin 13 is a harbour point with many seafood restaurants and cafes.</a:t>
            </a:r>
          </a:p>
        </p:txBody>
      </p:sp>
    </p:spTree>
    <p:extLst>
      <p:ext uri="{BB962C8B-B14F-4D97-AF65-F5344CB8AC3E}">
        <p14:creationId xmlns:p14="http://schemas.microsoft.com/office/powerpoint/2010/main" val="3832804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E5376-F5E0-4ADA-B9FF-FF9DF32CD652}"/>
              </a:ext>
            </a:extLst>
          </p:cNvPr>
          <p:cNvSpPr>
            <a:spLocks noGrp="1"/>
          </p:cNvSpPr>
          <p:nvPr>
            <p:ph type="title"/>
          </p:nvPr>
        </p:nvSpPr>
        <p:spPr/>
        <p:txBody>
          <a:bodyPr/>
          <a:lstStyle/>
          <a:p>
            <a:r>
              <a:rPr lang="en-IE" dirty="0"/>
              <a:t>Clusters after KNN clustering</a:t>
            </a:r>
          </a:p>
        </p:txBody>
      </p:sp>
      <p:pic>
        <p:nvPicPr>
          <p:cNvPr id="4" name="Picture 3">
            <a:extLst>
              <a:ext uri="{FF2B5EF4-FFF2-40B4-BE49-F238E27FC236}">
                <a16:creationId xmlns:a16="http://schemas.microsoft.com/office/drawing/2014/main" id="{A7B1F4D2-C26B-498C-A203-14ACD6F4AE61}"/>
              </a:ext>
            </a:extLst>
          </p:cNvPr>
          <p:cNvPicPr>
            <a:picLocks noChangeAspect="1"/>
          </p:cNvPicPr>
          <p:nvPr/>
        </p:nvPicPr>
        <p:blipFill>
          <a:blip r:embed="rId2"/>
          <a:stretch>
            <a:fillRect/>
          </a:stretch>
        </p:blipFill>
        <p:spPr>
          <a:xfrm>
            <a:off x="714375" y="1930400"/>
            <a:ext cx="5711592" cy="4437856"/>
          </a:xfrm>
          <a:prstGeom prst="rect">
            <a:avLst/>
          </a:prstGeom>
        </p:spPr>
      </p:pic>
    </p:spTree>
    <p:extLst>
      <p:ext uri="{BB962C8B-B14F-4D97-AF65-F5344CB8AC3E}">
        <p14:creationId xmlns:p14="http://schemas.microsoft.com/office/powerpoint/2010/main" val="145159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E5376-F5E0-4ADA-B9FF-FF9DF32CD652}"/>
              </a:ext>
            </a:extLst>
          </p:cNvPr>
          <p:cNvSpPr>
            <a:spLocks noGrp="1"/>
          </p:cNvSpPr>
          <p:nvPr>
            <p:ph type="title"/>
          </p:nvPr>
        </p:nvSpPr>
        <p:spPr/>
        <p:txBody>
          <a:bodyPr/>
          <a:lstStyle/>
          <a:p>
            <a:r>
              <a:rPr lang="en-IE" dirty="0"/>
              <a:t>Cluster 1</a:t>
            </a:r>
          </a:p>
        </p:txBody>
      </p:sp>
      <p:pic>
        <p:nvPicPr>
          <p:cNvPr id="4" name="Picture 3">
            <a:extLst>
              <a:ext uri="{FF2B5EF4-FFF2-40B4-BE49-F238E27FC236}">
                <a16:creationId xmlns:a16="http://schemas.microsoft.com/office/drawing/2014/main" id="{DC231D6B-02A5-48B4-8A6F-C976AD07AE79}"/>
              </a:ext>
            </a:extLst>
          </p:cNvPr>
          <p:cNvPicPr>
            <a:picLocks noChangeAspect="1"/>
          </p:cNvPicPr>
          <p:nvPr/>
        </p:nvPicPr>
        <p:blipFill>
          <a:blip r:embed="rId2"/>
          <a:stretch>
            <a:fillRect/>
          </a:stretch>
        </p:blipFill>
        <p:spPr>
          <a:xfrm>
            <a:off x="677334" y="2088859"/>
            <a:ext cx="5309367" cy="4046857"/>
          </a:xfrm>
          <a:prstGeom prst="rect">
            <a:avLst/>
          </a:prstGeom>
        </p:spPr>
      </p:pic>
      <p:sp>
        <p:nvSpPr>
          <p:cNvPr id="6" name="TextBox 5">
            <a:extLst>
              <a:ext uri="{FF2B5EF4-FFF2-40B4-BE49-F238E27FC236}">
                <a16:creationId xmlns:a16="http://schemas.microsoft.com/office/drawing/2014/main" id="{787BC869-E6AC-40DE-A8B8-F9CADD734831}"/>
              </a:ext>
            </a:extLst>
          </p:cNvPr>
          <p:cNvSpPr txBox="1"/>
          <p:nvPr/>
        </p:nvSpPr>
        <p:spPr>
          <a:xfrm>
            <a:off x="6283354" y="2248250"/>
            <a:ext cx="3078760" cy="1066382"/>
          </a:xfrm>
          <a:prstGeom prst="rect">
            <a:avLst/>
          </a:prstGeom>
          <a:noFill/>
        </p:spPr>
        <p:txBody>
          <a:bodyPr wrap="square" rtlCol="0">
            <a:spAutoFit/>
          </a:bodyPr>
          <a:lstStyle/>
          <a:p>
            <a:pPr lvl="0">
              <a:lnSpc>
                <a:spcPct val="107000"/>
              </a:lnSpc>
              <a:spcBef>
                <a:spcPct val="0"/>
              </a:spcBef>
              <a:spcAft>
                <a:spcPts val="800"/>
              </a:spcAft>
            </a:pPr>
            <a:r>
              <a:rPr lang="en-IE" sz="1200" dirty="0">
                <a:solidFill>
                  <a:schemeClr val="accent1"/>
                </a:solidFill>
                <a:latin typeface="+mj-lt"/>
                <a:ea typeface="+mj-ea"/>
                <a:cs typeface="+mj-cs"/>
              </a:rPr>
              <a:t>Cluster 1 have 6 postal districts, with top venues as supermarket, coffee shops. These districts are outside city centre limits and with good residential denseness and small and medium business</a:t>
            </a:r>
          </a:p>
        </p:txBody>
      </p:sp>
    </p:spTree>
    <p:extLst>
      <p:ext uri="{BB962C8B-B14F-4D97-AF65-F5344CB8AC3E}">
        <p14:creationId xmlns:p14="http://schemas.microsoft.com/office/powerpoint/2010/main" val="4094208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E5376-F5E0-4ADA-B9FF-FF9DF32CD652}"/>
              </a:ext>
            </a:extLst>
          </p:cNvPr>
          <p:cNvSpPr>
            <a:spLocks noGrp="1"/>
          </p:cNvSpPr>
          <p:nvPr>
            <p:ph type="title"/>
          </p:nvPr>
        </p:nvSpPr>
        <p:spPr/>
        <p:txBody>
          <a:bodyPr/>
          <a:lstStyle/>
          <a:p>
            <a:r>
              <a:rPr lang="en-IE" dirty="0"/>
              <a:t>Cluster 5</a:t>
            </a:r>
          </a:p>
        </p:txBody>
      </p:sp>
      <p:pic>
        <p:nvPicPr>
          <p:cNvPr id="4" name="Picture 3">
            <a:extLst>
              <a:ext uri="{FF2B5EF4-FFF2-40B4-BE49-F238E27FC236}">
                <a16:creationId xmlns:a16="http://schemas.microsoft.com/office/drawing/2014/main" id="{1CB15193-6DF1-49DB-B336-E73525CBF408}"/>
              </a:ext>
            </a:extLst>
          </p:cNvPr>
          <p:cNvPicPr>
            <a:picLocks noChangeAspect="1"/>
          </p:cNvPicPr>
          <p:nvPr/>
        </p:nvPicPr>
        <p:blipFill>
          <a:blip r:embed="rId2"/>
          <a:stretch>
            <a:fillRect/>
          </a:stretch>
        </p:blipFill>
        <p:spPr>
          <a:xfrm>
            <a:off x="677334" y="1795507"/>
            <a:ext cx="5958358" cy="4325455"/>
          </a:xfrm>
          <a:prstGeom prst="rect">
            <a:avLst/>
          </a:prstGeom>
        </p:spPr>
      </p:pic>
      <p:sp>
        <p:nvSpPr>
          <p:cNvPr id="5" name="TextBox 4">
            <a:extLst>
              <a:ext uri="{FF2B5EF4-FFF2-40B4-BE49-F238E27FC236}">
                <a16:creationId xmlns:a16="http://schemas.microsoft.com/office/drawing/2014/main" id="{67D1DEFD-49BF-4687-96CD-6A3CB1D390AF}"/>
              </a:ext>
            </a:extLst>
          </p:cNvPr>
          <p:cNvSpPr txBox="1"/>
          <p:nvPr/>
        </p:nvSpPr>
        <p:spPr>
          <a:xfrm>
            <a:off x="6971251" y="2147582"/>
            <a:ext cx="2575421" cy="1107996"/>
          </a:xfrm>
          <a:prstGeom prst="rect">
            <a:avLst/>
          </a:prstGeom>
          <a:noFill/>
        </p:spPr>
        <p:txBody>
          <a:bodyPr wrap="square" rtlCol="0">
            <a:spAutoFit/>
          </a:bodyPr>
          <a:lstStyle/>
          <a:p>
            <a:pPr>
              <a:spcBef>
                <a:spcPct val="0"/>
              </a:spcBef>
            </a:pPr>
            <a:r>
              <a:rPr lang="en-IE" sz="1200" dirty="0">
                <a:solidFill>
                  <a:schemeClr val="accent1"/>
                </a:solidFill>
                <a:latin typeface="+mj-lt"/>
                <a:ea typeface="+mj-ea"/>
                <a:cs typeface="+mj-cs"/>
              </a:rPr>
              <a:t>Cluster 5, the biggest cluster that covers Dublin city centre. Similarities of the venues has clustered these districts together.</a:t>
            </a:r>
          </a:p>
          <a:p>
            <a:endParaRPr lang="en-IE" dirty="0"/>
          </a:p>
        </p:txBody>
      </p:sp>
    </p:spTree>
    <p:extLst>
      <p:ext uri="{BB962C8B-B14F-4D97-AF65-F5344CB8AC3E}">
        <p14:creationId xmlns:p14="http://schemas.microsoft.com/office/powerpoint/2010/main" val="1160218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E5376-F5E0-4ADA-B9FF-FF9DF32CD652}"/>
              </a:ext>
            </a:extLst>
          </p:cNvPr>
          <p:cNvSpPr>
            <a:spLocks noGrp="1"/>
          </p:cNvSpPr>
          <p:nvPr>
            <p:ph type="title"/>
          </p:nvPr>
        </p:nvSpPr>
        <p:spPr/>
        <p:txBody>
          <a:bodyPr/>
          <a:lstStyle/>
          <a:p>
            <a:r>
              <a:rPr lang="en-IE" dirty="0"/>
              <a:t>Other Clusters</a:t>
            </a:r>
          </a:p>
        </p:txBody>
      </p:sp>
      <p:pic>
        <p:nvPicPr>
          <p:cNvPr id="4" name="Picture 3">
            <a:extLst>
              <a:ext uri="{FF2B5EF4-FFF2-40B4-BE49-F238E27FC236}">
                <a16:creationId xmlns:a16="http://schemas.microsoft.com/office/drawing/2014/main" id="{902D1235-68F6-4C5D-A6DD-4783AE0B78F5}"/>
              </a:ext>
            </a:extLst>
          </p:cNvPr>
          <p:cNvPicPr>
            <a:picLocks noChangeAspect="1"/>
          </p:cNvPicPr>
          <p:nvPr/>
        </p:nvPicPr>
        <p:blipFill>
          <a:blip r:embed="rId2"/>
          <a:stretch>
            <a:fillRect/>
          </a:stretch>
        </p:blipFill>
        <p:spPr>
          <a:xfrm>
            <a:off x="677335" y="1783315"/>
            <a:ext cx="5522130" cy="3578719"/>
          </a:xfrm>
          <a:prstGeom prst="rect">
            <a:avLst/>
          </a:prstGeom>
        </p:spPr>
      </p:pic>
      <p:sp>
        <p:nvSpPr>
          <p:cNvPr id="6" name="TextBox 5">
            <a:extLst>
              <a:ext uri="{FF2B5EF4-FFF2-40B4-BE49-F238E27FC236}">
                <a16:creationId xmlns:a16="http://schemas.microsoft.com/office/drawing/2014/main" id="{B2F94B59-FC57-457C-BCE3-97F22F1E22C3}"/>
              </a:ext>
            </a:extLst>
          </p:cNvPr>
          <p:cNvSpPr txBox="1"/>
          <p:nvPr/>
        </p:nvSpPr>
        <p:spPr>
          <a:xfrm>
            <a:off x="6744749" y="1930400"/>
            <a:ext cx="2642532" cy="646331"/>
          </a:xfrm>
          <a:prstGeom prst="rect">
            <a:avLst/>
          </a:prstGeom>
          <a:noFill/>
        </p:spPr>
        <p:txBody>
          <a:bodyPr wrap="square" rtlCol="0">
            <a:spAutoFit/>
          </a:bodyPr>
          <a:lstStyle/>
          <a:p>
            <a:pPr>
              <a:spcBef>
                <a:spcPct val="0"/>
              </a:spcBef>
            </a:pPr>
            <a:r>
              <a:rPr lang="en-IE" sz="1200" dirty="0">
                <a:solidFill>
                  <a:schemeClr val="accent1"/>
                </a:solidFill>
                <a:latin typeface="+mj-lt"/>
                <a:ea typeface="+mj-ea"/>
                <a:cs typeface="+mj-cs"/>
              </a:rPr>
              <a:t>These clusters are residential areas with good potential for starting new businesses </a:t>
            </a:r>
          </a:p>
        </p:txBody>
      </p:sp>
    </p:spTree>
    <p:extLst>
      <p:ext uri="{BB962C8B-B14F-4D97-AF65-F5344CB8AC3E}">
        <p14:creationId xmlns:p14="http://schemas.microsoft.com/office/powerpoint/2010/main" val="23811532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TotalTime>
  <Words>426</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Dublin, Ireland</vt:lpstr>
      <vt:lpstr>Background for this analysis</vt:lpstr>
      <vt:lpstr>Dublin Area</vt:lpstr>
      <vt:lpstr>Dublin Postal Districts</vt:lpstr>
      <vt:lpstr>Venues in each postal districts</vt:lpstr>
      <vt:lpstr>Clusters after KNN clustering</vt:lpstr>
      <vt:lpstr>Cluster 1</vt:lpstr>
      <vt:lpstr>Cluster 5</vt:lpstr>
      <vt:lpstr>Other Clusters</vt:lpstr>
      <vt:lpstr>Conclusion and Future Direction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Dublin, Ireland</dc:title>
  <dc:creator>Puneet Narula</dc:creator>
  <cp:lastModifiedBy>Puneet Narula</cp:lastModifiedBy>
  <cp:revision>6</cp:revision>
  <dcterms:created xsi:type="dcterms:W3CDTF">2021-04-15T19:14:41Z</dcterms:created>
  <dcterms:modified xsi:type="dcterms:W3CDTF">2021-04-15T20:22:02Z</dcterms:modified>
</cp:coreProperties>
</file>