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73" r:id="rId4"/>
    <p:sldId id="272" r:id="rId5"/>
    <p:sldId id="274" r:id="rId6"/>
    <p:sldId id="258" r:id="rId7"/>
    <p:sldId id="259" r:id="rId8"/>
    <p:sldId id="260" r:id="rId9"/>
    <p:sldId id="279" r:id="rId10"/>
    <p:sldId id="264" r:id="rId11"/>
    <p:sldId id="280" r:id="rId12"/>
    <p:sldId id="266" r:id="rId13"/>
    <p:sldId id="261" r:id="rId14"/>
    <p:sldId id="263" r:id="rId15"/>
    <p:sldId id="265" r:id="rId16"/>
    <p:sldId id="271" r:id="rId17"/>
    <p:sldId id="267" r:id="rId18"/>
    <p:sldId id="278" r:id="rId19"/>
    <p:sldId id="276" r:id="rId20"/>
    <p:sldId id="277"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97DB9A6-FB08-41C9-A770-1F674C5C573F}" type="datetimeFigureOut">
              <a:rPr lang="en-US" smtClean="0"/>
              <a:t>8/5/2019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1D0F8AA-093E-4225-8820-CE02E0DEF60E}" type="slidenum">
              <a:rPr lang="en-US" smtClean="0"/>
              <a:t>‹#›</a:t>
            </a:fld>
            <a:endParaRPr lang="en-US"/>
          </a:p>
        </p:txBody>
      </p:sp>
    </p:spTree>
    <p:extLst>
      <p:ext uri="{BB962C8B-B14F-4D97-AF65-F5344CB8AC3E}">
        <p14:creationId xmlns:p14="http://schemas.microsoft.com/office/powerpoint/2010/main" val="28357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7DB9A6-FB08-41C9-A770-1F674C5C573F}"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0F8AA-093E-4225-8820-CE02E0DEF60E}" type="slidenum">
              <a:rPr lang="en-US" smtClean="0"/>
              <a:t>‹#›</a:t>
            </a:fld>
            <a:endParaRPr lang="en-US"/>
          </a:p>
        </p:txBody>
      </p:sp>
    </p:spTree>
    <p:extLst>
      <p:ext uri="{BB962C8B-B14F-4D97-AF65-F5344CB8AC3E}">
        <p14:creationId xmlns:p14="http://schemas.microsoft.com/office/powerpoint/2010/main" val="2148324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97DB9A6-FB08-41C9-A770-1F674C5C573F}" type="datetimeFigureOut">
              <a:rPr lang="en-US" smtClean="0"/>
              <a:t>8/5/2019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1D0F8AA-093E-4225-8820-CE02E0DEF60E}" type="slidenum">
              <a:rPr lang="en-US" smtClean="0"/>
              <a:t>‹#›</a:t>
            </a:fld>
            <a:endParaRPr lang="en-US"/>
          </a:p>
        </p:txBody>
      </p:sp>
    </p:spTree>
    <p:extLst>
      <p:ext uri="{BB962C8B-B14F-4D97-AF65-F5344CB8AC3E}">
        <p14:creationId xmlns:p14="http://schemas.microsoft.com/office/powerpoint/2010/main" val="360295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7DB9A6-FB08-41C9-A770-1F674C5C573F}"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1D0F8AA-093E-4225-8820-CE02E0DEF60E}" type="slidenum">
              <a:rPr lang="en-US" smtClean="0"/>
              <a:t>‹#›</a:t>
            </a:fld>
            <a:endParaRPr lang="en-US"/>
          </a:p>
        </p:txBody>
      </p:sp>
    </p:spTree>
    <p:extLst>
      <p:ext uri="{BB962C8B-B14F-4D97-AF65-F5344CB8AC3E}">
        <p14:creationId xmlns:p14="http://schemas.microsoft.com/office/powerpoint/2010/main" val="300075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97DB9A6-FB08-41C9-A770-1F674C5C573F}" type="datetimeFigureOut">
              <a:rPr lang="en-US" smtClean="0"/>
              <a:t>8/5/2019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1D0F8AA-093E-4225-8820-CE02E0DEF60E}" type="slidenum">
              <a:rPr lang="en-US" smtClean="0"/>
              <a:t>‹#›</a:t>
            </a:fld>
            <a:endParaRPr lang="en-US"/>
          </a:p>
        </p:txBody>
      </p:sp>
    </p:spTree>
    <p:extLst>
      <p:ext uri="{BB962C8B-B14F-4D97-AF65-F5344CB8AC3E}">
        <p14:creationId xmlns:p14="http://schemas.microsoft.com/office/powerpoint/2010/main" val="238125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7DB9A6-FB08-41C9-A770-1F674C5C573F}"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0F8AA-093E-4225-8820-CE02E0DEF60E}" type="slidenum">
              <a:rPr lang="en-US" smtClean="0"/>
              <a:t>‹#›</a:t>
            </a:fld>
            <a:endParaRPr lang="en-US"/>
          </a:p>
        </p:txBody>
      </p:sp>
    </p:spTree>
    <p:extLst>
      <p:ext uri="{BB962C8B-B14F-4D97-AF65-F5344CB8AC3E}">
        <p14:creationId xmlns:p14="http://schemas.microsoft.com/office/powerpoint/2010/main" val="3150740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7DB9A6-FB08-41C9-A770-1F674C5C573F}" type="datetimeFigureOut">
              <a:rPr lang="en-US" smtClean="0"/>
              <a:t>8/5/2019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D0F8AA-093E-4225-8820-CE02E0DEF60E}" type="slidenum">
              <a:rPr lang="en-US" smtClean="0"/>
              <a:t>‹#›</a:t>
            </a:fld>
            <a:endParaRPr lang="en-US"/>
          </a:p>
        </p:txBody>
      </p:sp>
    </p:spTree>
    <p:extLst>
      <p:ext uri="{BB962C8B-B14F-4D97-AF65-F5344CB8AC3E}">
        <p14:creationId xmlns:p14="http://schemas.microsoft.com/office/powerpoint/2010/main" val="352760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7DB9A6-FB08-41C9-A770-1F674C5C573F}" type="datetimeFigureOut">
              <a:rPr lang="en-US" smtClean="0"/>
              <a:t>8/5/2019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D0F8AA-093E-4225-8820-CE02E0DEF60E}" type="slidenum">
              <a:rPr lang="en-US" smtClean="0"/>
              <a:t>‹#›</a:t>
            </a:fld>
            <a:endParaRPr lang="en-US"/>
          </a:p>
        </p:txBody>
      </p:sp>
    </p:spTree>
    <p:extLst>
      <p:ext uri="{BB962C8B-B14F-4D97-AF65-F5344CB8AC3E}">
        <p14:creationId xmlns:p14="http://schemas.microsoft.com/office/powerpoint/2010/main" val="101669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DB9A6-FB08-41C9-A770-1F674C5C573F}" type="datetimeFigureOut">
              <a:rPr lang="en-US" smtClean="0"/>
              <a:t>8/5/2019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D0F8AA-093E-4225-8820-CE02E0DEF60E}" type="slidenum">
              <a:rPr lang="en-US" smtClean="0"/>
              <a:t>‹#›</a:t>
            </a:fld>
            <a:endParaRPr lang="en-US"/>
          </a:p>
        </p:txBody>
      </p:sp>
    </p:spTree>
    <p:extLst>
      <p:ext uri="{BB962C8B-B14F-4D97-AF65-F5344CB8AC3E}">
        <p14:creationId xmlns:p14="http://schemas.microsoft.com/office/powerpoint/2010/main" val="525352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97DB9A6-FB08-41C9-A770-1F674C5C573F}" type="datetimeFigureOut">
              <a:rPr lang="en-US" smtClean="0"/>
              <a:t>8/5/2019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1D0F8AA-093E-4225-8820-CE02E0DEF60E}" type="slidenum">
              <a:rPr lang="en-US" smtClean="0"/>
              <a:t>‹#›</a:t>
            </a:fld>
            <a:endParaRPr lang="en-US"/>
          </a:p>
        </p:txBody>
      </p:sp>
    </p:spTree>
    <p:extLst>
      <p:ext uri="{BB962C8B-B14F-4D97-AF65-F5344CB8AC3E}">
        <p14:creationId xmlns:p14="http://schemas.microsoft.com/office/powerpoint/2010/main" val="1581860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7DB9A6-FB08-41C9-A770-1F674C5C573F}"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0F8AA-093E-4225-8820-CE02E0DEF60E}" type="slidenum">
              <a:rPr lang="en-US" smtClean="0"/>
              <a:t>‹#›</a:t>
            </a:fld>
            <a:endParaRPr lang="en-US"/>
          </a:p>
        </p:txBody>
      </p:sp>
    </p:spTree>
    <p:extLst>
      <p:ext uri="{BB962C8B-B14F-4D97-AF65-F5344CB8AC3E}">
        <p14:creationId xmlns:p14="http://schemas.microsoft.com/office/powerpoint/2010/main" val="772341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97DB9A6-FB08-41C9-A770-1F674C5C573F}" type="datetimeFigureOut">
              <a:rPr lang="en-US" smtClean="0"/>
              <a:t>8/5/2019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1D0F8AA-093E-4225-8820-CE02E0DEF60E}"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1815904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bmcgenomics.biomedcentral.com/articles/10.1186/s12864-019-5497-4" TargetMode="External"/><Relationship Id="rId3" Type="http://schemas.openxmlformats.org/officeDocument/2006/relationships/hyperlink" Target="https://medium.com/@williamkoehrsen/random-forest-simple-explanation-377895a60d2d" TargetMode="External"/><Relationship Id="rId7" Type="http://schemas.openxmlformats.org/officeDocument/2006/relationships/hyperlink" Target="https://medium.com/greyatom/decision-trees-a-simple-way-to-visualize-a-decision-dc506a403aeb" TargetMode="External"/><Relationship Id="rId2" Type="http://schemas.openxmlformats.org/officeDocument/2006/relationships/hyperlink" Target="http://www.biochemj.org/content/474/17/2925" TargetMode="External"/><Relationship Id="rId1" Type="http://schemas.openxmlformats.org/officeDocument/2006/relationships/slideLayout" Target="../slideLayouts/slideLayout2.xml"/><Relationship Id="rId6" Type="http://schemas.openxmlformats.org/officeDocument/2006/relationships/hyperlink" Target="https://www.biorxiv.org/content/10.1101/602656v2.full" TargetMode="External"/><Relationship Id="rId5" Type="http://schemas.openxmlformats.org/officeDocument/2006/relationships/hyperlink" Target="https://www.researchgate.net/figure/Translating-DNA-sequence-into-sequence-of-words_fig3_301703031" TargetMode="External"/><Relationship Id="rId4" Type="http://schemas.openxmlformats.org/officeDocument/2006/relationships/hyperlink" Target="https://en.wikipedia.org/wiki/Precision_and_recall" TargetMode="External"/><Relationship Id="rId9" Type="http://schemas.openxmlformats.org/officeDocument/2006/relationships/hyperlink" Target="https://www.nature.com/articles/s41598-018-34708-w"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bgudenas/DeepLncRN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1946148"/>
          </a:xfrm>
        </p:spPr>
        <p:txBody>
          <a:bodyPr>
            <a:noAutofit/>
          </a:bodyPr>
          <a:lstStyle/>
          <a:p>
            <a:r>
              <a:rPr lang="en-US" sz="3200" dirty="0"/>
              <a:t>Prediction of LncRNA Subcellular Localization with Deep Learning from Sequence Features</a:t>
            </a:r>
          </a:p>
        </p:txBody>
      </p:sp>
      <p:sp>
        <p:nvSpPr>
          <p:cNvPr id="3" name="Subtitle 2"/>
          <p:cNvSpPr>
            <a:spLocks noGrp="1"/>
          </p:cNvSpPr>
          <p:nvPr>
            <p:ph type="subTitle" idx="1"/>
          </p:nvPr>
        </p:nvSpPr>
        <p:spPr>
          <a:xfrm>
            <a:off x="1100051" y="5225240"/>
            <a:ext cx="10058400" cy="1143000"/>
          </a:xfrm>
        </p:spPr>
        <p:txBody>
          <a:bodyPr>
            <a:normAutofit/>
          </a:bodyPr>
          <a:lstStyle/>
          <a:p>
            <a:r>
              <a:rPr lang="en-US">
                <a:solidFill>
                  <a:srgbClr val="FFFFFF"/>
                </a:solidFill>
              </a:rPr>
              <a:t>Student: Vi Ly</a:t>
            </a:r>
          </a:p>
          <a:p>
            <a:r>
              <a:rPr lang="en-US">
                <a:solidFill>
                  <a:srgbClr val="FFFFFF"/>
                </a:solidFill>
              </a:rPr>
              <a:t>Mentor: Dr. Benjamin Soibam</a:t>
            </a:r>
          </a:p>
        </p:txBody>
      </p:sp>
    </p:spTree>
    <p:extLst>
      <p:ext uri="{BB962C8B-B14F-4D97-AF65-F5344CB8AC3E}">
        <p14:creationId xmlns:p14="http://schemas.microsoft.com/office/powerpoint/2010/main" val="739507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(RF)</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4216" y="3429000"/>
            <a:ext cx="4904317" cy="3678238"/>
          </a:xfrm>
        </p:spPr>
      </p:pic>
      <p:sp>
        <p:nvSpPr>
          <p:cNvPr id="5" name="Content Placeholder 2">
            <a:extLst>
              <a:ext uri="{FF2B5EF4-FFF2-40B4-BE49-F238E27FC236}">
                <a16:creationId xmlns:a16="http://schemas.microsoft.com/office/drawing/2014/main" id="{67E73F35-C6EE-4D39-96D9-2717AFC77008}"/>
              </a:ext>
            </a:extLst>
          </p:cNvPr>
          <p:cNvSpPr txBox="1">
            <a:spLocks/>
          </p:cNvSpPr>
          <p:nvPr/>
        </p:nvSpPr>
        <p:spPr>
          <a:xfrm>
            <a:off x="346230" y="1404365"/>
            <a:ext cx="11140291" cy="2108877"/>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endParaRPr lang="en-US" dirty="0"/>
          </a:p>
          <a:p>
            <a:r>
              <a:rPr lang="en-US" dirty="0"/>
              <a:t>A decision tree is a flowchart-like structure in which each internal node represents a “test” on an attribute, each branch represents the outcome of the test, and each leaf node represents a class label.</a:t>
            </a:r>
          </a:p>
          <a:p>
            <a:r>
              <a:rPr lang="en-US" dirty="0"/>
              <a:t>In a RF,  each decision tree produces a class prediction, after receiving the results of the forest, the most voted class is selected as the RF model’s prediction. </a:t>
            </a:r>
          </a:p>
        </p:txBody>
      </p:sp>
    </p:spTree>
    <p:extLst>
      <p:ext uri="{BB962C8B-B14F-4D97-AF65-F5344CB8AC3E}">
        <p14:creationId xmlns:p14="http://schemas.microsoft.com/office/powerpoint/2010/main" val="343376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5CB105-B5C6-47AB-B821-3D563544187C}"/>
              </a:ext>
            </a:extLst>
          </p:cNvPr>
          <p:cNvSpPr>
            <a:spLocks noGrp="1"/>
          </p:cNvSpPr>
          <p:nvPr>
            <p:ph type="title"/>
          </p:nvPr>
        </p:nvSpPr>
        <p:spPr>
          <a:xfrm>
            <a:off x="764110" y="826346"/>
            <a:ext cx="3171905" cy="1013800"/>
          </a:xfrm>
        </p:spPr>
        <p:txBody>
          <a:bodyPr>
            <a:normAutofit/>
          </a:bodyPr>
          <a:lstStyle/>
          <a:p>
            <a:r>
              <a:rPr lang="en-US" sz="2400" dirty="0">
                <a:solidFill>
                  <a:srgbClr val="FFFFFF"/>
                </a:solidFill>
              </a:rPr>
              <a:t>RF</a:t>
            </a:r>
          </a:p>
        </p:txBody>
      </p:sp>
      <p:grpSp>
        <p:nvGrpSpPr>
          <p:cNvPr id="17" name="Group 16">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10" name="Content Placeholder 9">
            <a:extLst>
              <a:ext uri="{FF2B5EF4-FFF2-40B4-BE49-F238E27FC236}">
                <a16:creationId xmlns:a16="http://schemas.microsoft.com/office/drawing/2014/main" id="{392ACACA-167D-4AAE-A609-37A5FF7D9FCC}"/>
              </a:ext>
            </a:extLst>
          </p:cNvPr>
          <p:cNvSpPr>
            <a:spLocks noGrp="1"/>
          </p:cNvSpPr>
          <p:nvPr>
            <p:ph idx="1"/>
          </p:nvPr>
        </p:nvSpPr>
        <p:spPr>
          <a:xfrm>
            <a:off x="764110" y="2052084"/>
            <a:ext cx="3033249" cy="3856229"/>
          </a:xfrm>
        </p:spPr>
        <p:txBody>
          <a:bodyPr anchor="t">
            <a:normAutofit/>
          </a:bodyPr>
          <a:lstStyle/>
          <a:p>
            <a:r>
              <a:rPr lang="en-US" sz="1600" dirty="0"/>
              <a:t>Number of variables available for splitting at each tree node. This is referred to as the </a:t>
            </a:r>
            <a:r>
              <a:rPr lang="en-US" sz="1600" b="1" dirty="0" err="1"/>
              <a:t>mtry</a:t>
            </a:r>
            <a:r>
              <a:rPr lang="en-US" sz="1600" dirty="0"/>
              <a:t> parameter</a:t>
            </a:r>
          </a:p>
          <a:p>
            <a:r>
              <a:rPr lang="en-US" sz="1600" dirty="0">
                <a:solidFill>
                  <a:srgbClr val="FFFFFF"/>
                </a:solidFill>
              </a:rPr>
              <a:t>The </a:t>
            </a:r>
            <a:r>
              <a:rPr lang="en-US" sz="1600" dirty="0" err="1">
                <a:solidFill>
                  <a:srgbClr val="FFFFFF"/>
                </a:solidFill>
              </a:rPr>
              <a:t>mtry</a:t>
            </a:r>
            <a:r>
              <a:rPr lang="en-US" sz="1600" dirty="0">
                <a:solidFill>
                  <a:srgbClr val="FFFFFF"/>
                </a:solidFill>
              </a:rPr>
              <a:t> is in range from 409 to 4090 splits. The accuracy is in consideration for taking the best model. </a:t>
            </a:r>
          </a:p>
        </p:txBody>
      </p:sp>
      <p:pic>
        <p:nvPicPr>
          <p:cNvPr id="8" name="Content Placeholder 4">
            <a:extLst>
              <a:ext uri="{FF2B5EF4-FFF2-40B4-BE49-F238E27FC236}">
                <a16:creationId xmlns:a16="http://schemas.microsoft.com/office/drawing/2014/main" id="{57111802-7488-4BBB-BA55-596B7B7A9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587" y="826346"/>
            <a:ext cx="6866506" cy="4452683"/>
          </a:xfrm>
          <a:prstGeom prst="rect">
            <a:avLst/>
          </a:prstGeom>
        </p:spPr>
      </p:pic>
    </p:spTree>
    <p:extLst>
      <p:ext uri="{BB962C8B-B14F-4D97-AF65-F5344CB8AC3E}">
        <p14:creationId xmlns:p14="http://schemas.microsoft.com/office/powerpoint/2010/main" val="75292023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a:t>
            </a:r>
            <a:br>
              <a:rPr lang="en-US" dirty="0"/>
            </a:br>
            <a:r>
              <a:rPr lang="en-US" dirty="0"/>
              <a:t>Data 2</a:t>
            </a:r>
          </a:p>
        </p:txBody>
      </p:sp>
      <p:sp>
        <p:nvSpPr>
          <p:cNvPr id="3" name="Content Placeholder 2"/>
          <p:cNvSpPr>
            <a:spLocks noGrp="1"/>
          </p:cNvSpPr>
          <p:nvPr>
            <p:ph idx="1"/>
          </p:nvPr>
        </p:nvSpPr>
        <p:spPr>
          <a:xfrm>
            <a:off x="468240" y="1609832"/>
            <a:ext cx="10731707" cy="2154300"/>
          </a:xfrm>
        </p:spPr>
        <p:txBody>
          <a:bodyPr>
            <a:normAutofit/>
          </a:bodyPr>
          <a:lstStyle/>
          <a:p>
            <a:r>
              <a:rPr lang="en-US" dirty="0"/>
              <a:t>One-hot vectors can be used to represent sequences, these sequences can conserve the position information of each nucleotide within the sequences. This popular model was created based on an inspiration of a deep learning text classification model. Performance improvements have been achieved in several validation datasets using this model.</a:t>
            </a:r>
          </a:p>
          <a:p>
            <a:endParaRPr lang="en-US" dirty="0"/>
          </a:p>
        </p:txBody>
      </p:sp>
      <p:pic>
        <p:nvPicPr>
          <p:cNvPr id="7" name="Picture 6">
            <a:extLst>
              <a:ext uri="{FF2B5EF4-FFF2-40B4-BE49-F238E27FC236}">
                <a16:creationId xmlns:a16="http://schemas.microsoft.com/office/drawing/2014/main" id="{54E7ACFD-8364-40CC-8AEC-C6899756AB11}"/>
              </a:ext>
            </a:extLst>
          </p:cNvPr>
          <p:cNvPicPr>
            <a:picLocks noChangeAspect="1"/>
          </p:cNvPicPr>
          <p:nvPr/>
        </p:nvPicPr>
        <p:blipFill>
          <a:blip r:embed="rId2"/>
          <a:stretch>
            <a:fillRect/>
          </a:stretch>
        </p:blipFill>
        <p:spPr>
          <a:xfrm>
            <a:off x="3819525" y="3276600"/>
            <a:ext cx="4552950" cy="3181350"/>
          </a:xfrm>
          <a:prstGeom prst="rect">
            <a:avLst/>
          </a:prstGeom>
        </p:spPr>
      </p:pic>
    </p:spTree>
    <p:extLst>
      <p:ext uri="{BB962C8B-B14F-4D97-AF65-F5344CB8AC3E}">
        <p14:creationId xmlns:p14="http://schemas.microsoft.com/office/powerpoint/2010/main" val="322687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4BC47B7B-D782-4475-A744-6F69A3CC051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029703" y="634618"/>
            <a:ext cx="6565912" cy="5815659"/>
          </a:xfrm>
          <a:prstGeom prst="rect">
            <a:avLst/>
          </a:prstGeom>
          <a:noFill/>
        </p:spPr>
      </p:pic>
      <p:sp>
        <p:nvSpPr>
          <p:cNvPr id="21" name="Rectangle 20">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353019" y="2124075"/>
            <a:ext cx="3081576" cy="2085869"/>
          </a:xfrm>
        </p:spPr>
        <p:txBody>
          <a:bodyPr vert="horz" lIns="91440" tIns="45720" rIns="91440" bIns="45720" rtlCol="0" anchor="b">
            <a:normAutofit/>
          </a:bodyPr>
          <a:lstStyle/>
          <a:p>
            <a:pPr>
              <a:lnSpc>
                <a:spcPct val="90000"/>
              </a:lnSpc>
            </a:pPr>
            <a:r>
              <a:rPr lang="en-US" dirty="0" err="1">
                <a:solidFill>
                  <a:srgbClr val="FFFFFF"/>
                </a:solidFill>
              </a:rPr>
              <a:t>Archtectures</a:t>
            </a:r>
            <a:r>
              <a:rPr lang="en-US" dirty="0">
                <a:solidFill>
                  <a:srgbClr val="FFFFFF"/>
                </a:solidFill>
              </a:rPr>
              <a:t> of Deep Learning Models</a:t>
            </a:r>
          </a:p>
        </p:txBody>
      </p:sp>
    </p:spTree>
    <p:extLst>
      <p:ext uri="{BB962C8B-B14F-4D97-AF65-F5344CB8AC3E}">
        <p14:creationId xmlns:p14="http://schemas.microsoft.com/office/powerpoint/2010/main" val="3351557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4110" y="826346"/>
            <a:ext cx="3171905" cy="1013800"/>
          </a:xfrm>
        </p:spPr>
        <p:txBody>
          <a:bodyPr>
            <a:normAutofit/>
          </a:bodyPr>
          <a:lstStyle/>
          <a:p>
            <a:pPr>
              <a:lnSpc>
                <a:spcPct val="90000"/>
              </a:lnSpc>
            </a:pPr>
            <a:r>
              <a:rPr lang="en-US" sz="2200">
                <a:solidFill>
                  <a:srgbClr val="FFFFFF"/>
                </a:solidFill>
              </a:rPr>
              <a:t>Permutations of Deep Learning Models</a:t>
            </a:r>
          </a:p>
        </p:txBody>
      </p:sp>
      <p:grpSp>
        <p:nvGrpSpPr>
          <p:cNvPr id="14" name="Group 13">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p:cNvSpPr>
            <a:spLocks noGrp="1"/>
          </p:cNvSpPr>
          <p:nvPr>
            <p:ph idx="1"/>
          </p:nvPr>
        </p:nvSpPr>
        <p:spPr>
          <a:xfrm>
            <a:off x="764110" y="2052084"/>
            <a:ext cx="3033249" cy="3856229"/>
          </a:xfrm>
        </p:spPr>
        <p:txBody>
          <a:bodyPr anchor="t">
            <a:normAutofit/>
          </a:bodyPr>
          <a:lstStyle/>
          <a:p>
            <a:r>
              <a:rPr lang="en-US" sz="1600">
                <a:solidFill>
                  <a:srgbClr val="FFFFFF"/>
                </a:solidFill>
              </a:rPr>
              <a:t>(A) Five different permutation sets of layers and hyper-parameters for CNN model. </a:t>
            </a:r>
          </a:p>
          <a:p>
            <a:r>
              <a:rPr lang="en-US" sz="1600">
                <a:solidFill>
                  <a:srgbClr val="FFFFFF"/>
                </a:solidFill>
              </a:rPr>
              <a:t>(B) Three different permutation sets of layers and hyper-parameters for LSTM model. </a:t>
            </a:r>
          </a:p>
          <a:p>
            <a:r>
              <a:rPr lang="en-US" sz="1600">
                <a:solidFill>
                  <a:srgbClr val="FFFFFF"/>
                </a:solidFill>
              </a:rPr>
              <a:t>(C) Four different permutation sets of layers and hyper-parameters for CNN-LSTM model.</a:t>
            </a:r>
          </a:p>
          <a:p>
            <a:endParaRPr lang="en-US" sz="1600">
              <a:solidFill>
                <a:srgbClr val="FFFFFF"/>
              </a:solidFill>
            </a:endParaRPr>
          </a:p>
        </p:txBody>
      </p:sp>
      <p:pic>
        <p:nvPicPr>
          <p:cNvPr id="4" name="Picture 3">
            <a:extLst>
              <a:ext uri="{FF2B5EF4-FFF2-40B4-BE49-F238E27FC236}">
                <a16:creationId xmlns:a16="http://schemas.microsoft.com/office/drawing/2014/main" id="{F3AD5E63-C53F-4BA7-88DD-2E9BEB79C3BF}"/>
              </a:ext>
            </a:extLst>
          </p:cNvPr>
          <p:cNvPicPr>
            <a:picLocks noChangeAspect="1"/>
          </p:cNvPicPr>
          <p:nvPr/>
        </p:nvPicPr>
        <p:blipFill rotWithShape="1">
          <a:blip r:embed="rId2"/>
          <a:srcRect l="15693" t="23333" r="51953" b="7181"/>
          <a:stretch/>
        </p:blipFill>
        <p:spPr>
          <a:xfrm>
            <a:off x="5338907" y="614407"/>
            <a:ext cx="4686227" cy="5661342"/>
          </a:xfrm>
          <a:prstGeom prst="rect">
            <a:avLst/>
          </a:prstGeom>
        </p:spPr>
      </p:pic>
    </p:spTree>
    <p:extLst>
      <p:ext uri="{BB962C8B-B14F-4D97-AF65-F5344CB8AC3E}">
        <p14:creationId xmlns:p14="http://schemas.microsoft.com/office/powerpoint/2010/main" val="245543457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Automating the Training Process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0450" y="4706144"/>
            <a:ext cx="3905250" cy="1809750"/>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380" y="1990940"/>
            <a:ext cx="6383046" cy="4346288"/>
          </a:xfrm>
          <a:prstGeom prst="rect">
            <a:avLst/>
          </a:prstGeom>
        </p:spPr>
      </p:pic>
      <p:sp>
        <p:nvSpPr>
          <p:cNvPr id="6" name="Content Placeholder 2">
            <a:extLst>
              <a:ext uri="{FF2B5EF4-FFF2-40B4-BE49-F238E27FC236}">
                <a16:creationId xmlns:a16="http://schemas.microsoft.com/office/drawing/2014/main" id="{BECDE97A-E8F1-4452-B3E6-E7EAAAEDD153}"/>
              </a:ext>
            </a:extLst>
          </p:cNvPr>
          <p:cNvSpPr txBox="1">
            <a:spLocks/>
          </p:cNvSpPr>
          <p:nvPr/>
        </p:nvSpPr>
        <p:spPr>
          <a:xfrm>
            <a:off x="6829426" y="1609832"/>
            <a:ext cx="5076824" cy="215430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Experiment output from </a:t>
            </a:r>
            <a:r>
              <a:rPr lang="en-US" dirty="0" err="1"/>
              <a:t>miniCNN</a:t>
            </a:r>
            <a:r>
              <a:rPr lang="en-US" dirty="0"/>
              <a:t>-LSTM model</a:t>
            </a:r>
          </a:p>
          <a:p>
            <a:pPr marL="0" indent="0">
              <a:buNone/>
            </a:pPr>
            <a:r>
              <a:rPr lang="en-US" dirty="0"/>
              <a:t>                                         (1x{CNN} + 1x{LSTM})</a:t>
            </a:r>
          </a:p>
          <a:p>
            <a:endParaRPr lang="en-US" dirty="0"/>
          </a:p>
        </p:txBody>
      </p:sp>
    </p:spTree>
    <p:extLst>
      <p:ext uri="{BB962C8B-B14F-4D97-AF65-F5344CB8AC3E}">
        <p14:creationId xmlns:p14="http://schemas.microsoft.com/office/powerpoint/2010/main" val="3971482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a:t>
            </a:r>
          </a:p>
        </p:txBody>
      </p:sp>
      <p:pic>
        <p:nvPicPr>
          <p:cNvPr id="6" name="Picture 5"/>
          <p:cNvPicPr>
            <a:picLocks noChangeAspect="1"/>
          </p:cNvPicPr>
          <p:nvPr/>
        </p:nvPicPr>
        <p:blipFill rotWithShape="1">
          <a:blip r:embed="rId2"/>
          <a:srcRect b="31092"/>
          <a:stretch/>
        </p:blipFill>
        <p:spPr>
          <a:xfrm>
            <a:off x="4141786" y="2536320"/>
            <a:ext cx="2694789" cy="3374296"/>
          </a:xfrm>
          <a:prstGeom prst="rect">
            <a:avLst/>
          </a:prstGeom>
        </p:spPr>
      </p:pic>
      <p:pic>
        <p:nvPicPr>
          <p:cNvPr id="10" name="image1.png">
            <a:extLst>
              <a:ext uri="{FF2B5EF4-FFF2-40B4-BE49-F238E27FC236}">
                <a16:creationId xmlns:a16="http://schemas.microsoft.com/office/drawing/2014/main" id="{A9DD7A85-0CD1-435E-979D-4D2358C4A8EF}"/>
              </a:ext>
            </a:extLst>
          </p:cNvPr>
          <p:cNvPicPr/>
          <p:nvPr/>
        </p:nvPicPr>
        <p:blipFill>
          <a:blip r:embed="rId3">
            <a:extLst>
              <a:ext uri="{28A0092B-C50C-407E-A947-70E740481C1C}">
                <a14:useLocalDpi xmlns:a14="http://schemas.microsoft.com/office/drawing/2010/main" val="0"/>
              </a:ext>
            </a:extLst>
          </a:blip>
          <a:srcRect/>
          <a:stretch>
            <a:fillRect/>
          </a:stretch>
        </p:blipFill>
        <p:spPr>
          <a:xfrm>
            <a:off x="6836575" y="2083410"/>
            <a:ext cx="4774233" cy="3827206"/>
          </a:xfrm>
          <a:prstGeom prst="rect">
            <a:avLst/>
          </a:prstGeom>
          <a:ln/>
        </p:spPr>
      </p:pic>
      <p:sp>
        <p:nvSpPr>
          <p:cNvPr id="5" name="Rectangle 4">
            <a:extLst>
              <a:ext uri="{FF2B5EF4-FFF2-40B4-BE49-F238E27FC236}">
                <a16:creationId xmlns:a16="http://schemas.microsoft.com/office/drawing/2014/main" id="{6755F73F-F3AC-4D4F-81F4-C91E7072A675}"/>
              </a:ext>
            </a:extLst>
          </p:cNvPr>
          <p:cNvSpPr/>
          <p:nvPr/>
        </p:nvSpPr>
        <p:spPr>
          <a:xfrm>
            <a:off x="401201" y="2083410"/>
            <a:ext cx="3744671" cy="4011419"/>
          </a:xfrm>
          <a:prstGeom prst="rect">
            <a:avLst/>
          </a:prstGeom>
        </p:spPr>
        <p:txBody>
          <a:bodyPr wrap="square">
            <a:spAutoFit/>
          </a:bodyPr>
          <a:lstStyle/>
          <a:p>
            <a:pPr marL="285750" indent="-285750">
              <a:lnSpc>
                <a:spcPct val="200000"/>
              </a:lnSpc>
              <a:spcAft>
                <a:spcPts val="800"/>
              </a:spcAft>
              <a:buFont typeface="Arial" panose="020B0604020202020204" pitchFamily="34" charset="0"/>
              <a:buChar char="•"/>
            </a:pPr>
            <a:r>
              <a:rPr lang="en-US" sz="1400" dirty="0">
                <a:solidFill>
                  <a:srgbClr val="222222"/>
                </a:solidFill>
                <a:latin typeface="Times" panose="02020603050405020304" pitchFamily="18" charset="0"/>
                <a:ea typeface="Times" panose="02020603050405020304" pitchFamily="18" charset="0"/>
                <a:cs typeface="Calibri" panose="020F0502020204030204" pitchFamily="34" charset="0"/>
              </a:rPr>
              <a:t>The best trained models from each machine learning algorithm is used to perform prediction on the testing dataset. The predicted results are compared with the labels to output the number of TP, TN, FP and FN. </a:t>
            </a:r>
          </a:p>
          <a:p>
            <a:pPr marL="285750" indent="-285750">
              <a:lnSpc>
                <a:spcPct val="200000"/>
              </a:lnSpc>
              <a:spcAft>
                <a:spcPts val="800"/>
              </a:spcAft>
              <a:buFont typeface="Arial" panose="020B0604020202020204" pitchFamily="34" charset="0"/>
              <a:buChar char="•"/>
            </a:pPr>
            <a:r>
              <a:rPr lang="en-US" sz="1400" dirty="0">
                <a:solidFill>
                  <a:srgbClr val="222222"/>
                </a:solidFill>
                <a:latin typeface="Times" panose="02020603050405020304" pitchFamily="18" charset="0"/>
                <a:ea typeface="Times" panose="02020603050405020304" pitchFamily="18" charset="0"/>
                <a:cs typeface="Calibri" panose="020F0502020204030204" pitchFamily="34" charset="0"/>
              </a:rPr>
              <a:t>We also use TP, TN, FP and FN to plot a </a:t>
            </a:r>
            <a:r>
              <a:rPr lang="en-US" sz="1400" dirty="0">
                <a:solidFill>
                  <a:srgbClr val="000000"/>
                </a:solidFill>
                <a:latin typeface="Times" panose="02020603050405020304" pitchFamily="18" charset="0"/>
                <a:ea typeface="Calibri" panose="020F0502020204030204" pitchFamily="34" charset="0"/>
                <a:cs typeface="Calibri" panose="020F0502020204030204" pitchFamily="34" charset="0"/>
              </a:rPr>
              <a:t>graph called a Receiver Operating Characteristic curve (or ROC curve) and then calculate the area under the curve (or AUC).</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3927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7744D18A-C5B2-45E1-98E8-3E9636E2F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849057"/>
            <a:ext cx="3703320" cy="94997"/>
          </a:xfrm>
          <a:prstGeom prst="rect">
            <a:avLst/>
          </a:prstGeom>
          <a:ln>
            <a:noFill/>
          </a:ln>
          <a:effectLst/>
        </p:spPr>
        <p:style>
          <a:lnRef idx="1">
            <a:schemeClr val="accent1"/>
          </a:lnRef>
          <a:fillRef idx="3">
            <a:schemeClr val="accent1"/>
          </a:fillRef>
          <a:effectRef idx="2">
            <a:schemeClr val="accent1"/>
          </a:effectRef>
          <a:fontRef idx="minor">
            <a:schemeClr val="lt1"/>
          </a:fontRef>
        </p:style>
      </p:sp>
      <p:sp useBgFill="1">
        <p:nvSpPr>
          <p:cNvPr id="45" name="Rectangle 44">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001486"/>
            <a:ext cx="3702134" cy="4213747"/>
          </a:xfrm>
          <a:prstGeom prst="rect">
            <a:avLst/>
          </a:prstGeom>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920507" y="1186426"/>
            <a:ext cx="3374265" cy="938766"/>
          </a:xfrm>
        </p:spPr>
        <p:txBody>
          <a:bodyPr>
            <a:normAutofit/>
          </a:bodyPr>
          <a:lstStyle/>
          <a:p>
            <a:r>
              <a:rPr lang="en-US" sz="2400" dirty="0">
                <a:solidFill>
                  <a:schemeClr val="tx2"/>
                </a:solidFill>
              </a:rPr>
              <a:t>Results</a:t>
            </a:r>
          </a:p>
        </p:txBody>
      </p:sp>
      <p:pic>
        <p:nvPicPr>
          <p:cNvPr id="34" name="image5.png">
            <a:extLst>
              <a:ext uri="{FF2B5EF4-FFF2-40B4-BE49-F238E27FC236}">
                <a16:creationId xmlns:a16="http://schemas.microsoft.com/office/drawing/2014/main" id="{47D1C796-83A3-45D6-BCE7-1F25CFCE16A6}"/>
              </a:ext>
            </a:extLst>
          </p:cNvPr>
          <p:cNvPicPr/>
          <p:nvPr/>
        </p:nvPicPr>
        <p:blipFill>
          <a:blip r:embed="rId2">
            <a:extLst>
              <a:ext uri="{28A0092B-C50C-407E-A947-70E740481C1C}">
                <a14:useLocalDpi xmlns:a14="http://schemas.microsoft.com/office/drawing/2010/main" val="0"/>
              </a:ext>
            </a:extLst>
          </a:blip>
          <a:srcRect/>
          <a:stretch>
            <a:fillRect/>
          </a:stretch>
        </p:blipFill>
        <p:spPr>
          <a:xfrm>
            <a:off x="581024" y="189441"/>
            <a:ext cx="6666589" cy="6192055"/>
          </a:xfrm>
          <a:prstGeom prst="rect">
            <a:avLst/>
          </a:prstGeom>
          <a:ln/>
        </p:spPr>
      </p:pic>
      <p:sp>
        <p:nvSpPr>
          <p:cNvPr id="5" name="Content Placeholder 4">
            <a:extLst>
              <a:ext uri="{FF2B5EF4-FFF2-40B4-BE49-F238E27FC236}">
                <a16:creationId xmlns:a16="http://schemas.microsoft.com/office/drawing/2014/main" id="{8961FD38-DED2-46CB-9BD6-D7015EF679CA}"/>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1FC8414A-ECD0-49D8-8F11-4EDA0AB7B5CD}"/>
              </a:ext>
            </a:extLst>
          </p:cNvPr>
          <p:cNvPicPr>
            <a:picLocks noChangeAspect="1"/>
          </p:cNvPicPr>
          <p:nvPr/>
        </p:nvPicPr>
        <p:blipFill>
          <a:blip r:embed="rId3"/>
          <a:stretch>
            <a:fillRect/>
          </a:stretch>
        </p:blipFill>
        <p:spPr>
          <a:xfrm>
            <a:off x="7823642" y="2400273"/>
            <a:ext cx="3533125" cy="2495577"/>
          </a:xfrm>
          <a:prstGeom prst="rect">
            <a:avLst/>
          </a:prstGeom>
        </p:spPr>
      </p:pic>
    </p:spTree>
    <p:extLst>
      <p:ext uri="{BB962C8B-B14F-4D97-AF65-F5344CB8AC3E}">
        <p14:creationId xmlns:p14="http://schemas.microsoft.com/office/powerpoint/2010/main" val="322244163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55AC138-9740-4218-B385-7212B0616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1"/>
            <a:ext cx="12188952"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9F6335-0371-4F3F-930B-392D6D1DC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5"/>
            <a:ext cx="3707477" cy="57626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FE8F9C0-567A-44EC-B961-3A5D24820A6E}"/>
              </a:ext>
            </a:extLst>
          </p:cNvPr>
          <p:cNvSpPr>
            <a:spLocks noGrp="1"/>
          </p:cNvSpPr>
          <p:nvPr>
            <p:ph type="title"/>
          </p:nvPr>
        </p:nvSpPr>
        <p:spPr>
          <a:xfrm>
            <a:off x="581193" y="782054"/>
            <a:ext cx="3421229" cy="1013800"/>
          </a:xfrm>
        </p:spPr>
        <p:txBody>
          <a:bodyPr>
            <a:normAutofit/>
          </a:bodyPr>
          <a:lstStyle/>
          <a:p>
            <a:pPr>
              <a:lnSpc>
                <a:spcPct val="90000"/>
              </a:lnSpc>
            </a:pPr>
            <a:r>
              <a:rPr lang="en-US" sz="2400" dirty="0">
                <a:solidFill>
                  <a:srgbClr val="FFFFFF"/>
                </a:solidFill>
              </a:rPr>
              <a:t>Variable importance and Motifs</a:t>
            </a:r>
          </a:p>
        </p:txBody>
      </p:sp>
      <p:grpSp>
        <p:nvGrpSpPr>
          <p:cNvPr id="14" name="Group 13">
            <a:extLst>
              <a:ext uri="{FF2B5EF4-FFF2-40B4-BE49-F238E27FC236}">
                <a16:creationId xmlns:a16="http://schemas.microsoft.com/office/drawing/2014/main" id="{F033A71F-15C6-4BDB-9350-DD59767312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807C5043-1EE4-420F-96A3-423C9A918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A54C521-59DB-482D-A453-A8EBB5E13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F02A08C-88B3-466E-9FF3-923E44959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FF2D17E5-7EF1-4661-911E-A134E7665F2D}"/>
              </a:ext>
            </a:extLst>
          </p:cNvPr>
          <p:cNvSpPr>
            <a:spLocks noGrp="1"/>
          </p:cNvSpPr>
          <p:nvPr>
            <p:ph idx="1"/>
          </p:nvPr>
        </p:nvSpPr>
        <p:spPr>
          <a:xfrm>
            <a:off x="581192" y="2057400"/>
            <a:ext cx="3415633" cy="4199518"/>
          </a:xfrm>
        </p:spPr>
        <p:txBody>
          <a:bodyPr>
            <a:normAutofit lnSpcReduction="10000"/>
          </a:bodyPr>
          <a:lstStyle/>
          <a:p>
            <a:r>
              <a:rPr lang="en-US" dirty="0"/>
              <a:t>After obtaining the best model in each scenario, we ranked the features by their importance in prediction, which is calculated for each parameter in the model. In order to identify the most important k-</a:t>
            </a:r>
            <a:r>
              <a:rPr lang="en-US" dirty="0" err="1"/>
              <a:t>mer</a:t>
            </a:r>
            <a:r>
              <a:rPr lang="en-US" dirty="0"/>
              <a:t> pattern that differentiate between the lncRNA at the Nucleus vs the Cytosol, we will quantify and rank the variable importance of each k-mer. After that, we use match the </a:t>
            </a:r>
            <a:r>
              <a:rPr lang="en-US" dirty="0" err="1"/>
              <a:t>kmer</a:t>
            </a:r>
            <a:r>
              <a:rPr lang="en-US" dirty="0"/>
              <a:t> pattern with the correct DNA and protein motifs using TOMTOM service.</a:t>
            </a:r>
          </a:p>
          <a:p>
            <a:endParaRPr lang="en-US" dirty="0">
              <a:solidFill>
                <a:srgbClr val="FFFFFF"/>
              </a:solidFill>
            </a:endParaRPr>
          </a:p>
        </p:txBody>
      </p:sp>
      <p:pic>
        <p:nvPicPr>
          <p:cNvPr id="5" name="Picture 4">
            <a:extLst>
              <a:ext uri="{FF2B5EF4-FFF2-40B4-BE49-F238E27FC236}">
                <a16:creationId xmlns:a16="http://schemas.microsoft.com/office/drawing/2014/main" id="{FEB00415-05C1-4E98-8D61-891EFD71FAED}"/>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8059857" y="1304632"/>
            <a:ext cx="3036768" cy="4781843"/>
          </a:xfrm>
          <a:prstGeom prst="rect">
            <a:avLst/>
          </a:prstGeom>
          <a:noFill/>
        </p:spPr>
      </p:pic>
      <p:pic>
        <p:nvPicPr>
          <p:cNvPr id="4" name="Picture 3">
            <a:extLst>
              <a:ext uri="{FF2B5EF4-FFF2-40B4-BE49-F238E27FC236}">
                <a16:creationId xmlns:a16="http://schemas.microsoft.com/office/drawing/2014/main" id="{17A24385-07D4-4C2A-811F-452F9E492547}"/>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349311" y="697835"/>
            <a:ext cx="3594952" cy="5521992"/>
          </a:xfrm>
          <a:prstGeom prst="rect">
            <a:avLst/>
          </a:prstGeom>
          <a:noFill/>
        </p:spPr>
      </p:pic>
      <p:sp>
        <p:nvSpPr>
          <p:cNvPr id="19" name="Rectangle 18">
            <a:extLst>
              <a:ext uri="{FF2B5EF4-FFF2-40B4-BE49-F238E27FC236}">
                <a16:creationId xmlns:a16="http://schemas.microsoft.com/office/drawing/2014/main" id="{DE382BA9-8DB2-490E-8211-937BEE4E4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8134" y="638173"/>
            <a:ext cx="3686129" cy="575516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B5933FC-E90C-4955-9297-DF099959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180" y="638174"/>
            <a:ext cx="3680469" cy="5755167"/>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6D77DE7-4275-48E9-8491-EE373DEC2EB0}"/>
              </a:ext>
            </a:extLst>
          </p:cNvPr>
          <p:cNvSpPr/>
          <p:nvPr/>
        </p:nvSpPr>
        <p:spPr>
          <a:xfrm>
            <a:off x="5977631" y="6418915"/>
            <a:ext cx="4364854" cy="413511"/>
          </a:xfrm>
          <a:prstGeom prst="rect">
            <a:avLst/>
          </a:prstGeom>
        </p:spPr>
        <p:txBody>
          <a:bodyPr wrap="square">
            <a:spAutoFit/>
          </a:bodyPr>
          <a:lstStyle/>
          <a:p>
            <a:pPr>
              <a:lnSpc>
                <a:spcPct val="107000"/>
              </a:lnSpc>
              <a:spcBef>
                <a:spcPts val="2400"/>
              </a:spcBef>
              <a:spcAft>
                <a:spcPts val="600"/>
              </a:spcAft>
            </a:pPr>
            <a:r>
              <a:rPr lang="en-US" sz="1000" b="1" dirty="0">
                <a:solidFill>
                  <a:srgbClr val="212121"/>
                </a:solidFill>
                <a:latin typeface="Times New Roman" panose="02020603050405020304" pitchFamily="18" charset="0"/>
                <a:ea typeface="Times New Roman" panose="02020603050405020304" pitchFamily="18" charset="0"/>
              </a:rPr>
              <a:t>Table 2: </a:t>
            </a:r>
            <a:r>
              <a:rPr lang="en-US" sz="1000" dirty="0">
                <a:solidFill>
                  <a:srgbClr val="212121"/>
                </a:solidFill>
                <a:latin typeface="Times New Roman" panose="02020603050405020304" pitchFamily="18" charset="0"/>
                <a:ea typeface="Times New Roman" panose="02020603050405020304" pitchFamily="18" charset="0"/>
              </a:rPr>
              <a:t>(A) shows the top 20  of 6-mers with highest </a:t>
            </a:r>
            <a:r>
              <a:rPr lang="en-US" sz="1000" dirty="0" err="1">
                <a:solidFill>
                  <a:srgbClr val="212121"/>
                </a:solidFill>
                <a:latin typeface="Times New Roman" panose="02020603050405020304" pitchFamily="18" charset="0"/>
                <a:ea typeface="Times New Roman" panose="02020603050405020304" pitchFamily="18" charset="0"/>
              </a:rPr>
              <a:t>VarImp</a:t>
            </a:r>
            <a:r>
              <a:rPr lang="en-US" sz="1000" dirty="0">
                <a:solidFill>
                  <a:srgbClr val="212121"/>
                </a:solidFill>
                <a:latin typeface="Times New Roman" panose="02020603050405020304" pitchFamily="18" charset="0"/>
                <a:ea typeface="Times New Roman" panose="02020603050405020304" pitchFamily="18" charset="0"/>
              </a:rPr>
              <a:t> score. (B) shows the matched motifs with the top 6-mers. </a:t>
            </a:r>
            <a:endParaRPr lang="en-US" sz="1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0395290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11CFA-E786-453C-9BEA-C2DF83B1756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E3D4A9C-5931-4E51-A268-2D400A4BE925}"/>
              </a:ext>
            </a:extLst>
          </p:cNvPr>
          <p:cNvSpPr>
            <a:spLocks noGrp="1"/>
          </p:cNvSpPr>
          <p:nvPr>
            <p:ph idx="1"/>
          </p:nvPr>
        </p:nvSpPr>
        <p:spPr/>
        <p:txBody>
          <a:bodyPr>
            <a:normAutofit/>
          </a:bodyPr>
          <a:lstStyle/>
          <a:p>
            <a:r>
              <a:rPr lang="en-US" dirty="0"/>
              <a:t>In summary, using feature-based and deep learning methods based on the acquired RNA-features information, we could predict the lncRNA localization in the nucleus or cytosol up to the accuracy o 76%. </a:t>
            </a:r>
          </a:p>
          <a:p>
            <a:r>
              <a:rPr lang="en-US" dirty="0"/>
              <a:t>By analyzing both feature-based models and deep learning models, we can see that </a:t>
            </a:r>
            <a:r>
              <a:rPr lang="en-US" dirty="0" err="1"/>
              <a:t>MiniCNN</a:t>
            </a:r>
            <a:r>
              <a:rPr lang="en-US" dirty="0"/>
              <a:t> with only one convolutional layer perform he best on all metrics. In contrast, the complex model of large CNN constantly rank the lowest in all the metrics. Therefore, we can conclude that training the deep learning model on simple patterns extracted from the first layer of CNN help is efficient enough to classify precisely the location of RNA. </a:t>
            </a:r>
          </a:p>
          <a:p>
            <a:r>
              <a:rPr lang="en-US" dirty="0"/>
              <a:t>Top three models with the best metrics are </a:t>
            </a:r>
            <a:r>
              <a:rPr lang="en-US" dirty="0" err="1"/>
              <a:t>miniCNN</a:t>
            </a:r>
            <a:r>
              <a:rPr lang="en-US" dirty="0"/>
              <a:t>, </a:t>
            </a:r>
            <a:r>
              <a:rPr lang="en-US" dirty="0" err="1"/>
              <a:t>miniCNN</a:t>
            </a:r>
            <a:r>
              <a:rPr lang="en-US" dirty="0"/>
              <a:t>-RNN and RF6, which all have very simple architecture. While the architecture of the model become more complex, the learning power of the models decrease and they classify less accurately on the localization task. </a:t>
            </a:r>
          </a:p>
          <a:p>
            <a:r>
              <a:rPr lang="en-US" dirty="0"/>
              <a:t>After extracting the features with highest score of variable importance to match with actual motifs in human cells, these results suggest that specific gene orientation could be useful for future RNA localization research. </a:t>
            </a:r>
          </a:p>
          <a:p>
            <a:endParaRPr lang="en-US" dirty="0"/>
          </a:p>
        </p:txBody>
      </p:sp>
    </p:spTree>
    <p:extLst>
      <p:ext uri="{BB962C8B-B14F-4D97-AF65-F5344CB8AC3E}">
        <p14:creationId xmlns:p14="http://schemas.microsoft.com/office/powerpoint/2010/main" val="4109042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076" r="3450" b="7"/>
          <a:stretch/>
        </p:blipFill>
        <p:spPr>
          <a:xfrm>
            <a:off x="720636" y="1287848"/>
            <a:ext cx="5476375" cy="5102717"/>
          </a:xfrm>
          <a:prstGeom prst="rect">
            <a:avLst/>
          </a:prstGeom>
        </p:spPr>
      </p:pic>
      <p:sp>
        <p:nvSpPr>
          <p:cNvPr id="45" name="Rectangle 44">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873606" y="938022"/>
            <a:ext cx="4597758" cy="952005"/>
          </a:xfrm>
        </p:spPr>
        <p:txBody>
          <a:bodyPr>
            <a:normAutofit/>
          </a:bodyPr>
          <a:lstStyle/>
          <a:p>
            <a:r>
              <a:rPr lang="en-US" dirty="0">
                <a:solidFill>
                  <a:schemeClr val="tx1"/>
                </a:solidFill>
              </a:rPr>
              <a:t>Problem</a:t>
            </a:r>
          </a:p>
        </p:txBody>
      </p:sp>
      <p:sp>
        <p:nvSpPr>
          <p:cNvPr id="3" name="Content Placeholder 2"/>
          <p:cNvSpPr>
            <a:spLocks noGrp="1"/>
          </p:cNvSpPr>
          <p:nvPr>
            <p:ph idx="1"/>
          </p:nvPr>
        </p:nvSpPr>
        <p:spPr>
          <a:xfrm>
            <a:off x="6873606" y="1942587"/>
            <a:ext cx="4597758" cy="3793237"/>
          </a:xfrm>
        </p:spPr>
        <p:txBody>
          <a:bodyPr>
            <a:normAutofit/>
          </a:bodyPr>
          <a:lstStyle/>
          <a:p>
            <a:r>
              <a:rPr lang="en-US" dirty="0"/>
              <a:t>Long non-coding RNAs (</a:t>
            </a:r>
            <a:r>
              <a:rPr lang="en-US" dirty="0" err="1"/>
              <a:t>lncRNAs</a:t>
            </a:r>
            <a:r>
              <a:rPr lang="en-US" dirty="0"/>
              <a:t>) </a:t>
            </a:r>
            <a:r>
              <a:rPr lang="en-US" dirty="0">
                <a:solidFill>
                  <a:schemeClr val="tx1"/>
                </a:solidFill>
              </a:rPr>
              <a:t>are large RNA transcripts which do not encode proteins and are estimated to outnumber protein-coding genes within the human genome</a:t>
            </a:r>
          </a:p>
          <a:p>
            <a:r>
              <a:rPr lang="en-US" dirty="0"/>
              <a:t>The </a:t>
            </a:r>
            <a:r>
              <a:rPr lang="en-US" dirty="0" err="1"/>
              <a:t>lncRNAs</a:t>
            </a:r>
            <a:r>
              <a:rPr lang="en-US" dirty="0"/>
              <a:t> are observed to play an active role in the biological process in the nucleus and cytosol.</a:t>
            </a:r>
            <a:endParaRPr lang="en-US" dirty="0">
              <a:solidFill>
                <a:schemeClr val="tx1"/>
              </a:solidFill>
            </a:endParaRPr>
          </a:p>
        </p:txBody>
      </p:sp>
    </p:spTree>
    <p:extLst>
      <p:ext uri="{BB962C8B-B14F-4D97-AF65-F5344CB8AC3E}">
        <p14:creationId xmlns:p14="http://schemas.microsoft.com/office/powerpoint/2010/main" val="310342696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531F-52FF-4363-9430-BBACB7FA26EF}"/>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0AC0C6AE-12A0-472D-8343-6E5FCEAF3623}"/>
              </a:ext>
            </a:extLst>
          </p:cNvPr>
          <p:cNvSpPr>
            <a:spLocks noGrp="1"/>
          </p:cNvSpPr>
          <p:nvPr>
            <p:ph idx="1"/>
          </p:nvPr>
        </p:nvSpPr>
        <p:spPr/>
        <p:txBody>
          <a:bodyPr/>
          <a:lstStyle/>
          <a:p>
            <a:r>
              <a:rPr lang="en-US" dirty="0"/>
              <a:t>From the lncRNA sequence alone, we can have achieved an AUC of 0.81 and accuracy of 0.76 in the RNA localization. This performance can be improved by adding other features such as length of the sequences.</a:t>
            </a:r>
          </a:p>
          <a:p>
            <a:r>
              <a:rPr lang="en-US" dirty="0"/>
              <a:t> To fully decipher the nature of interaction between these motifs is beyond the scope of this paper and will be addressed in future studies.</a:t>
            </a:r>
          </a:p>
          <a:p>
            <a:endParaRPr lang="en-US" dirty="0"/>
          </a:p>
        </p:txBody>
      </p:sp>
    </p:spTree>
    <p:extLst>
      <p:ext uri="{BB962C8B-B14F-4D97-AF65-F5344CB8AC3E}">
        <p14:creationId xmlns:p14="http://schemas.microsoft.com/office/powerpoint/2010/main" val="1103836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Citations</a:t>
            </a:r>
          </a:p>
        </p:txBody>
      </p:sp>
      <p:sp>
        <p:nvSpPr>
          <p:cNvPr id="3" name="Content Placeholder 2"/>
          <p:cNvSpPr>
            <a:spLocks noGrp="1"/>
          </p:cNvSpPr>
          <p:nvPr>
            <p:ph idx="1"/>
          </p:nvPr>
        </p:nvSpPr>
        <p:spPr>
          <a:xfrm>
            <a:off x="581192" y="2620416"/>
            <a:ext cx="11029615" cy="3678303"/>
          </a:xfrm>
        </p:spPr>
        <p:txBody>
          <a:bodyPr>
            <a:normAutofit fontScale="70000" lnSpcReduction="20000"/>
          </a:bodyPr>
          <a:lstStyle/>
          <a:p>
            <a:r>
              <a:rPr lang="en-US" dirty="0">
                <a:hlinkClick r:id="rId2"/>
              </a:rPr>
              <a:t>http://www.biochemj.org/content/474/17/2925</a:t>
            </a:r>
            <a:endParaRPr lang="en-US" dirty="0"/>
          </a:p>
          <a:p>
            <a:r>
              <a:rPr lang="en-US" dirty="0">
                <a:hlinkClick r:id="rId3"/>
              </a:rPr>
              <a:t>https://medium.com/@williamkoehrsen/random-forest-simple-explanation-377895a60d2d</a:t>
            </a:r>
            <a:endParaRPr lang="en-US" dirty="0"/>
          </a:p>
          <a:p>
            <a:r>
              <a:rPr lang="en-US" dirty="0">
                <a:hlinkClick r:id="rId4"/>
              </a:rPr>
              <a:t>https://en.wikipedia.org/wiki/Precision_and_recall</a:t>
            </a:r>
            <a:endParaRPr lang="en-US" dirty="0"/>
          </a:p>
          <a:p>
            <a:r>
              <a:rPr lang="en-US" dirty="0">
                <a:hlinkClick r:id="rId5"/>
              </a:rPr>
              <a:t>https://www.researchgate.net/figure/Translating-DNA-sequence-into-sequence-of-words_fig3_301703031</a:t>
            </a:r>
            <a:endParaRPr lang="en-US" dirty="0"/>
          </a:p>
          <a:p>
            <a:r>
              <a:rPr lang="en-US" dirty="0">
                <a:hlinkClick r:id="rId6"/>
              </a:rPr>
              <a:t>https://www.biorxiv.org/content/10.1101/602656v2.full</a:t>
            </a:r>
            <a:endParaRPr lang="en-US" dirty="0"/>
          </a:p>
          <a:p>
            <a:r>
              <a:rPr lang="en-US" u="sng" dirty="0">
                <a:hlinkClick r:id="rId7"/>
              </a:rPr>
              <a:t>https://medium.com/greyatom/decision-trees-a-simple-way-to-visualize-a-decision-dc506a403aeb</a:t>
            </a:r>
            <a:r>
              <a:rPr lang="en-US" dirty="0"/>
              <a:t> </a:t>
            </a:r>
          </a:p>
          <a:p>
            <a:r>
              <a:rPr lang="en-US" u="sng" dirty="0">
                <a:hlinkClick r:id="rId8"/>
              </a:rPr>
              <a:t>https://bmcgenomics.biomedcentral.com/articles/10.1186/s12864-019-5497-4</a:t>
            </a:r>
            <a:r>
              <a:rPr lang="en-US" dirty="0"/>
              <a:t> </a:t>
            </a:r>
          </a:p>
          <a:p>
            <a:r>
              <a:rPr lang="en-US" u="sng" dirty="0">
                <a:hlinkClick r:id="rId9"/>
              </a:rPr>
              <a:t>https://www.nature.com/articles/s41598-018-34708-w</a:t>
            </a:r>
            <a:endParaRPr lang="en-US" dirty="0"/>
          </a:p>
          <a:p>
            <a:r>
              <a:rPr lang="en-US" u="sng" dirty="0">
                <a:hlinkClick r:id="rId2"/>
              </a:rPr>
              <a:t>http://www.biochemj.org/content/474/17/2925</a:t>
            </a:r>
            <a:endParaRPr lang="en-US" dirty="0"/>
          </a:p>
          <a:p>
            <a:r>
              <a:rPr lang="en-US" u="sng" dirty="0">
                <a:hlinkClick r:id="rId3"/>
              </a:rPr>
              <a:t>https://medium.com/@williamkoehrsen/random-forest-simple-explanation-377895a60d2d</a:t>
            </a:r>
            <a:endParaRPr lang="en-US" dirty="0"/>
          </a:p>
          <a:p>
            <a:r>
              <a:rPr lang="en-US" u="sng" dirty="0">
                <a:hlinkClick r:id="rId4"/>
              </a:rPr>
              <a:t>https://en.wikipedia.org/wiki/Precision_and_recall</a:t>
            </a:r>
            <a:endParaRPr lang="en-US" dirty="0"/>
          </a:p>
          <a:p>
            <a:r>
              <a:rPr lang="en-US" u="sng" dirty="0">
                <a:hlinkClick r:id="rId5"/>
              </a:rPr>
              <a:t>https://www.researchgate.net/figure/Translating-DNA-sequence-into-sequence-of-words_fig3_301703031</a:t>
            </a:r>
            <a:endParaRPr lang="en-US" dirty="0"/>
          </a:p>
          <a:p>
            <a:r>
              <a:rPr lang="en-US" u="sng" dirty="0">
                <a:hlinkClick r:id="rId6"/>
              </a:rPr>
              <a:t>https://www.biorxiv.org/content/10.1101/602656v2.full</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68913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1026259" y="2087433"/>
            <a:ext cx="6910378" cy="4308107"/>
          </a:xfrm>
        </p:spPr>
        <p:txBody>
          <a:bodyPr>
            <a:normAutofit/>
          </a:bodyPr>
          <a:lstStyle/>
          <a:p>
            <a:r>
              <a:rPr lang="en-US" dirty="0"/>
              <a:t>Knowing the localization patterns of </a:t>
            </a:r>
            <a:r>
              <a:rPr lang="en-US" dirty="0" err="1"/>
              <a:t>lncRNAs</a:t>
            </a:r>
            <a:r>
              <a:rPr lang="en-US" dirty="0"/>
              <a:t> allows the generalization of their biological functional. Therefore, the possibility to learn where a given lncRNA localizes would provide valuable information regarding its biological function as well as the RNA localization mechanism.</a:t>
            </a:r>
          </a:p>
          <a:p>
            <a:r>
              <a:rPr lang="en-US" dirty="0"/>
              <a:t>LncRNA subcellular localization depends on two main factors: sequence and structural motifs. </a:t>
            </a:r>
          </a:p>
          <a:p>
            <a:r>
              <a:rPr lang="en-US" dirty="0"/>
              <a:t>Obtaining lncRNA structural data of motifs from manual biological process is a difficult task. </a:t>
            </a:r>
          </a:p>
          <a:p>
            <a:r>
              <a:rPr lang="en-US" dirty="0"/>
              <a:t>However, lncRNA transcript sequences are readily available publicly in large number. In this research, I use the feature-based machine learning and deep learning algorithms to perform predict </a:t>
            </a:r>
            <a:r>
              <a:rPr lang="en-US" dirty="0" err="1"/>
              <a:t>lncRNAs</a:t>
            </a:r>
            <a:r>
              <a:rPr lang="en-US" dirty="0"/>
              <a:t> localization and, therefore, obtain the motifs.  </a:t>
            </a:r>
          </a:p>
          <a:p>
            <a:endParaRPr lang="en-US" dirty="0"/>
          </a:p>
        </p:txBody>
      </p:sp>
      <p:pic>
        <p:nvPicPr>
          <p:cNvPr id="5" name="Picture 4">
            <a:extLst>
              <a:ext uri="{FF2B5EF4-FFF2-40B4-BE49-F238E27FC236}">
                <a16:creationId xmlns:a16="http://schemas.microsoft.com/office/drawing/2014/main" id="{89058257-7421-409C-AFCD-0F5368AA0A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092007" y="2328459"/>
            <a:ext cx="3271412" cy="3144624"/>
          </a:xfrm>
          <a:prstGeom prst="rect">
            <a:avLst/>
          </a:prstGeom>
          <a:noFill/>
          <a:ln>
            <a:noFill/>
          </a:ln>
        </p:spPr>
      </p:pic>
    </p:spTree>
    <p:extLst>
      <p:ext uri="{BB962C8B-B14F-4D97-AF65-F5344CB8AC3E}">
        <p14:creationId xmlns:p14="http://schemas.microsoft.com/office/powerpoint/2010/main" val="3465858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Thesis</a:t>
            </a:r>
          </a:p>
        </p:txBody>
      </p:sp>
      <p:sp>
        <p:nvSpPr>
          <p:cNvPr id="3" name="Content Placeholder 2"/>
          <p:cNvSpPr>
            <a:spLocks noGrp="1"/>
          </p:cNvSpPr>
          <p:nvPr>
            <p:ph idx="1"/>
          </p:nvPr>
        </p:nvSpPr>
        <p:spPr>
          <a:xfrm>
            <a:off x="1363980" y="2922059"/>
            <a:ext cx="10058400" cy="2219986"/>
          </a:xfrm>
        </p:spPr>
        <p:txBody>
          <a:bodyPr/>
          <a:lstStyle/>
          <a:p>
            <a:pPr marL="0" indent="0">
              <a:buNone/>
            </a:pPr>
            <a:r>
              <a:rPr lang="en-US" sz="2800" b="1" dirty="0"/>
              <a:t>“Can we accurately identify the motifs that associated with lncRNA localization directly from lncRNA transcript sequences?”</a:t>
            </a:r>
          </a:p>
          <a:p>
            <a:pPr marL="0" indent="0">
              <a:buNone/>
            </a:pPr>
            <a:endParaRPr lang="en-US" dirty="0"/>
          </a:p>
        </p:txBody>
      </p:sp>
    </p:spTree>
    <p:extLst>
      <p:ext uri="{BB962C8B-B14F-4D97-AF65-F5344CB8AC3E}">
        <p14:creationId xmlns:p14="http://schemas.microsoft.com/office/powerpoint/2010/main" val="3681809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99F2-F5A3-42B1-A23B-2AC68E0105AB}"/>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0AE8A111-D681-46A5-9C93-BCFA4A4EA4AF}"/>
              </a:ext>
            </a:extLst>
          </p:cNvPr>
          <p:cNvSpPr>
            <a:spLocks noGrp="1"/>
          </p:cNvSpPr>
          <p:nvPr>
            <p:ph idx="1"/>
          </p:nvPr>
        </p:nvSpPr>
        <p:spPr>
          <a:xfrm>
            <a:off x="581192" y="1091954"/>
            <a:ext cx="11029615" cy="5628442"/>
          </a:xfrm>
        </p:spPr>
        <p:txBody>
          <a:bodyPr/>
          <a:lstStyle/>
          <a:p>
            <a:r>
              <a:rPr lang="en-US" dirty="0"/>
              <a:t>Firstly, I utilized ENCODE project’s paired-end strand-specific RNA-sequencing of human cell lines. To separate the nucleus from the cytosol, cellular fractionation was performed on these samples. For further analysis, </a:t>
            </a:r>
            <a:r>
              <a:rPr lang="en-US" dirty="0" err="1"/>
              <a:t>gencode</a:t>
            </a:r>
            <a:r>
              <a:rPr lang="en-US" dirty="0"/>
              <a:t> (v28) long non-coding RNA annotations were used to identify </a:t>
            </a:r>
            <a:r>
              <a:rPr lang="en-US" dirty="0" err="1"/>
              <a:t>LncRNAs</a:t>
            </a:r>
            <a:r>
              <a:rPr lang="en-US" dirty="0"/>
              <a:t>. </a:t>
            </a:r>
          </a:p>
          <a:p>
            <a:r>
              <a:rPr lang="en-US" dirty="0"/>
              <a:t>In total, 7259 lncRNA strands sequences were found in our dataset, classifying into two classes: nuclear localization and cytosolic localization. 5806(80%) of samples strands were used to train our model. We saved 1453 (20%) other strands for evaluation process. </a:t>
            </a:r>
          </a:p>
          <a:p>
            <a:r>
              <a:rPr lang="en-US" dirty="0"/>
              <a:t>The raw </a:t>
            </a:r>
            <a:r>
              <a:rPr lang="en-US" dirty="0" err="1"/>
              <a:t>fasta</a:t>
            </a:r>
            <a:r>
              <a:rPr lang="en-US" dirty="0"/>
              <a:t> files of the RNA sequence data can be found on this </a:t>
            </a:r>
            <a:r>
              <a:rPr lang="en-US" dirty="0" err="1"/>
              <a:t>github</a:t>
            </a:r>
            <a:r>
              <a:rPr lang="en-US" dirty="0"/>
              <a:t> page: </a:t>
            </a:r>
            <a:r>
              <a:rPr lang="en-US" u="sng" dirty="0">
                <a:hlinkClick r:id="rId2"/>
              </a:rPr>
              <a:t>https://github.com/bgudenas/DeepLncRNA/</a:t>
            </a:r>
            <a:r>
              <a:rPr lang="en-US" dirty="0"/>
              <a:t>.</a:t>
            </a:r>
          </a:p>
          <a:p>
            <a:endParaRPr lang="en-US" dirty="0"/>
          </a:p>
        </p:txBody>
      </p:sp>
    </p:spTree>
    <p:extLst>
      <p:ext uri="{BB962C8B-B14F-4D97-AF65-F5344CB8AC3E}">
        <p14:creationId xmlns:p14="http://schemas.microsoft.com/office/powerpoint/2010/main" val="405362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Overview</a:t>
            </a:r>
          </a:p>
        </p:txBody>
      </p:sp>
      <p:sp>
        <p:nvSpPr>
          <p:cNvPr id="3" name="Content Placeholder 2"/>
          <p:cNvSpPr>
            <a:spLocks noGrp="1"/>
          </p:cNvSpPr>
          <p:nvPr>
            <p:ph idx="1"/>
          </p:nvPr>
        </p:nvSpPr>
        <p:spPr>
          <a:xfrm>
            <a:off x="581192" y="2180496"/>
            <a:ext cx="11029615" cy="4548778"/>
          </a:xfrm>
        </p:spPr>
        <p:txBody>
          <a:bodyPr>
            <a:normAutofit lnSpcReduction="10000"/>
          </a:bodyPr>
          <a:lstStyle/>
          <a:p>
            <a:r>
              <a:rPr lang="en-US" dirty="0"/>
              <a:t>Processing Data:</a:t>
            </a:r>
          </a:p>
          <a:p>
            <a:pPr marL="960120" lvl="1" indent="-457200">
              <a:buFont typeface="+mj-lt"/>
              <a:buAutoNum type="arabicPeriod"/>
            </a:pPr>
            <a:r>
              <a:rPr lang="en-US" dirty="0"/>
              <a:t>K-</a:t>
            </a:r>
            <a:r>
              <a:rPr lang="en-US" dirty="0" err="1"/>
              <a:t>mer</a:t>
            </a:r>
            <a:r>
              <a:rPr lang="en-US" dirty="0"/>
              <a:t> feature extraction</a:t>
            </a:r>
          </a:p>
          <a:p>
            <a:pPr marL="960120" lvl="1" indent="-457200">
              <a:buFont typeface="+mj-lt"/>
              <a:buAutoNum type="arabicPeriod"/>
            </a:pPr>
            <a:r>
              <a:rPr lang="en-US" dirty="0"/>
              <a:t>One-hot Encoding</a:t>
            </a:r>
          </a:p>
          <a:p>
            <a:r>
              <a:rPr lang="en-US" dirty="0"/>
              <a:t>Feature-based Models with Caret</a:t>
            </a:r>
          </a:p>
          <a:p>
            <a:pPr marL="960120" lvl="1" indent="-457200">
              <a:buFont typeface="+mj-lt"/>
              <a:buAutoNum type="arabicPeriod"/>
            </a:pPr>
            <a:r>
              <a:rPr lang="en-US" dirty="0"/>
              <a:t>K-nearest Neighbor (KNN)</a:t>
            </a:r>
          </a:p>
          <a:p>
            <a:pPr marL="960120" lvl="1" indent="-457200">
              <a:buFont typeface="+mj-lt"/>
              <a:buAutoNum type="arabicPeriod"/>
            </a:pPr>
            <a:r>
              <a:rPr lang="en-US" dirty="0"/>
              <a:t>Random Forest (RF)</a:t>
            </a:r>
          </a:p>
          <a:p>
            <a:r>
              <a:rPr lang="en-US" dirty="0"/>
              <a:t>Deep Learning Model with </a:t>
            </a:r>
            <a:r>
              <a:rPr lang="en-US" dirty="0" err="1"/>
              <a:t>Keras</a:t>
            </a:r>
            <a:endParaRPr lang="en-US" dirty="0"/>
          </a:p>
          <a:p>
            <a:pPr marL="960120" lvl="1" indent="-457200">
              <a:buFont typeface="+mj-lt"/>
              <a:buAutoNum type="arabicPeriod"/>
            </a:pPr>
            <a:r>
              <a:rPr lang="en-US" dirty="0"/>
              <a:t>Long Short-Term Memory Recurrent Network (LSTM)</a:t>
            </a:r>
          </a:p>
          <a:p>
            <a:pPr marL="960120" lvl="1" indent="-457200">
              <a:buFont typeface="+mj-lt"/>
              <a:buAutoNum type="arabicPeriod"/>
            </a:pPr>
            <a:r>
              <a:rPr lang="en-US" dirty="0"/>
              <a:t>Convolutional Neural Network (CNN)</a:t>
            </a:r>
          </a:p>
          <a:p>
            <a:pPr marL="960120" lvl="1" indent="-457200">
              <a:buFont typeface="+mj-lt"/>
              <a:buAutoNum type="arabicPeriod"/>
            </a:pPr>
            <a:r>
              <a:rPr lang="en-US" dirty="0"/>
              <a:t>CNN + LSTM Combined Model</a:t>
            </a:r>
          </a:p>
          <a:p>
            <a:pPr marL="960120" lvl="1" indent="-457200">
              <a:buFont typeface="+mj-lt"/>
              <a:buAutoNum type="arabicPeriod"/>
            </a:pPr>
            <a:r>
              <a:rPr lang="en-US" dirty="0">
                <a:solidFill>
                  <a:srgbClr val="333333"/>
                </a:solidFill>
                <a:latin typeface="-apple-system"/>
              </a:rPr>
              <a:t>Hyperparameter Optimization with </a:t>
            </a:r>
            <a:r>
              <a:rPr lang="en-US" dirty="0" err="1">
                <a:solidFill>
                  <a:srgbClr val="333333"/>
                </a:solidFill>
                <a:latin typeface="-apple-system"/>
              </a:rPr>
              <a:t>Talos</a:t>
            </a:r>
            <a:endParaRPr lang="en-US" dirty="0">
              <a:solidFill>
                <a:srgbClr val="333333"/>
              </a:solidFill>
              <a:latin typeface="-apple-system"/>
            </a:endParaRPr>
          </a:p>
          <a:p>
            <a:r>
              <a:rPr lang="en-US" dirty="0">
                <a:solidFill>
                  <a:srgbClr val="333333"/>
                </a:solidFill>
                <a:latin typeface="-apple-system"/>
              </a:rPr>
              <a:t>Performance Metrics Evaluation</a:t>
            </a:r>
          </a:p>
          <a:p>
            <a:pPr marL="960120" lvl="1" indent="-457200">
              <a:buFont typeface="+mj-lt"/>
              <a:buAutoNum type="arabicPeriod"/>
            </a:pPr>
            <a:endParaRPr lang="en-US" dirty="0"/>
          </a:p>
        </p:txBody>
      </p:sp>
    </p:spTree>
    <p:extLst>
      <p:ext uri="{BB962C8B-B14F-4D97-AF65-F5344CB8AC3E}">
        <p14:creationId xmlns:p14="http://schemas.microsoft.com/office/powerpoint/2010/main" val="255543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a:t>
            </a:r>
            <a:br>
              <a:rPr lang="en-US" dirty="0"/>
            </a:br>
            <a:r>
              <a:rPr lang="en-US" dirty="0"/>
              <a:t>Data </a:t>
            </a:r>
          </a:p>
        </p:txBody>
      </p:sp>
      <p:sp>
        <p:nvSpPr>
          <p:cNvPr id="3" name="Content Placeholder 2"/>
          <p:cNvSpPr>
            <a:spLocks noGrp="1"/>
          </p:cNvSpPr>
          <p:nvPr>
            <p:ph idx="1"/>
          </p:nvPr>
        </p:nvSpPr>
        <p:spPr>
          <a:xfrm>
            <a:off x="384009" y="2737705"/>
            <a:ext cx="3489308" cy="3025777"/>
          </a:xfrm>
        </p:spPr>
        <p:txBody>
          <a:bodyPr>
            <a:noAutofit/>
          </a:bodyPr>
          <a:lstStyle/>
          <a:p>
            <a:r>
              <a:rPr lang="en-US" dirty="0"/>
              <a:t>I use the function </a:t>
            </a:r>
            <a:r>
              <a:rPr lang="en-US" dirty="0" err="1"/>
              <a:t>oligonucleotideFrequency</a:t>
            </a:r>
            <a:r>
              <a:rPr lang="en-US" dirty="0"/>
              <a:t> in the </a:t>
            </a:r>
            <a:r>
              <a:rPr lang="en-US" dirty="0" err="1"/>
              <a:t>Biostrings</a:t>
            </a:r>
            <a:r>
              <a:rPr lang="en-US" dirty="0"/>
              <a:t> package to slice the raw RNA sequences. </a:t>
            </a:r>
          </a:p>
          <a:p>
            <a:r>
              <a:rPr lang="en-US" dirty="0"/>
              <a:t>In bioinformatics, k-</a:t>
            </a:r>
            <a:r>
              <a:rPr lang="en-US" dirty="0" err="1"/>
              <a:t>mers</a:t>
            </a:r>
            <a:r>
              <a:rPr lang="en-US" dirty="0"/>
              <a:t> are subsequences of length k contained within the RNA sequence.</a:t>
            </a:r>
          </a:p>
          <a:p>
            <a:r>
              <a:rPr lang="en-US" dirty="0"/>
              <a:t>I use length k of 4, 6 and 8 with the stride of 3.</a:t>
            </a:r>
            <a:endParaRPr lang="en-US" sz="800" dirty="0">
              <a:solidFill>
                <a:srgbClr val="0070C0"/>
              </a:solidFill>
              <a:latin typeface="Courier New" panose="02070309020205020404" pitchFamily="49" charset="0"/>
              <a:cs typeface="Courier New" panose="02070309020205020404" pitchFamily="49" charset="0"/>
            </a:endParaRPr>
          </a:p>
        </p:txBody>
      </p:sp>
      <p:pic>
        <p:nvPicPr>
          <p:cNvPr id="4" name="Picture 196" descr="RawData"/>
          <p:cNvPicPr>
            <a:picLocks noChangeAspect="1" noChangeArrowheads="1"/>
          </p:cNvPicPr>
          <p:nvPr/>
        </p:nvPicPr>
        <p:blipFill rotWithShape="1">
          <a:blip r:embed="rId2">
            <a:extLst>
              <a:ext uri="{28A0092B-C50C-407E-A947-70E740481C1C}">
                <a14:useLocalDpi xmlns:a14="http://schemas.microsoft.com/office/drawing/2010/main" val="0"/>
              </a:ext>
            </a:extLst>
          </a:blip>
          <a:srcRect r="35564" b="54604"/>
          <a:stretch/>
        </p:blipFill>
        <p:spPr bwMode="auto">
          <a:xfrm>
            <a:off x="3990684" y="1992027"/>
            <a:ext cx="3382774" cy="1967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2071" y="3377206"/>
            <a:ext cx="2940381" cy="10585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203"/>
          <p:cNvPicPr>
            <a:picLocks noChangeAspect="1" noChangeArrowheads="1"/>
          </p:cNvPicPr>
          <p:nvPr/>
        </p:nvPicPr>
        <p:blipFill>
          <a:blip r:embed="rId4" cstate="print">
            <a:extLst>
              <a:ext uri="{28A0092B-C50C-407E-A947-70E740481C1C}">
                <a14:useLocalDpi xmlns:a14="http://schemas.microsoft.com/office/drawing/2010/main" val="0"/>
              </a:ext>
            </a:extLst>
          </a:blip>
          <a:srcRect r="36945" b="14928"/>
          <a:stretch>
            <a:fillRect/>
          </a:stretch>
        </p:blipFill>
        <p:spPr bwMode="auto">
          <a:xfrm>
            <a:off x="7490825" y="3866019"/>
            <a:ext cx="3877074" cy="2595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spTree>
    <p:extLst>
      <p:ext uri="{BB962C8B-B14F-4D97-AF65-F5344CB8AC3E}">
        <p14:creationId xmlns:p14="http://schemas.microsoft.com/office/powerpoint/2010/main" val="4068304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2483" y="2633986"/>
            <a:ext cx="4919561" cy="3678238"/>
          </a:xfrm>
        </p:spPr>
      </p:pic>
      <p:sp>
        <p:nvSpPr>
          <p:cNvPr id="5" name="Content Placeholder 2"/>
          <p:cNvSpPr txBox="1">
            <a:spLocks/>
          </p:cNvSpPr>
          <p:nvPr/>
        </p:nvSpPr>
        <p:spPr>
          <a:xfrm>
            <a:off x="402357" y="1715956"/>
            <a:ext cx="6016198" cy="3322897"/>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endParaRPr lang="en-US" dirty="0"/>
          </a:p>
          <a:p>
            <a:r>
              <a:rPr lang="en-US" dirty="0"/>
              <a:t>K-Nearest Neighbor (also known as KNN) is part of the supervised machine learning algorithms family, in which a new class of data point are predicted from a labeled dataset. </a:t>
            </a:r>
          </a:p>
          <a:p>
            <a:r>
              <a:rPr lang="en-US" dirty="0"/>
              <a:t>The KNN model find the closest neighbors to the target point from training examples in the feature space.</a:t>
            </a:r>
          </a:p>
        </p:txBody>
      </p:sp>
    </p:spTree>
    <p:extLst>
      <p:ext uri="{BB962C8B-B14F-4D97-AF65-F5344CB8AC3E}">
        <p14:creationId xmlns:p14="http://schemas.microsoft.com/office/powerpoint/2010/main" val="3643862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27815D4-266B-497A-B41B-64ED081D4EAD}"/>
              </a:ext>
            </a:extLst>
          </p:cNvPr>
          <p:cNvSpPr>
            <a:spLocks noGrp="1"/>
          </p:cNvSpPr>
          <p:nvPr>
            <p:ph type="title"/>
          </p:nvPr>
        </p:nvSpPr>
        <p:spPr>
          <a:xfrm>
            <a:off x="764110" y="826346"/>
            <a:ext cx="3171905" cy="1013800"/>
          </a:xfrm>
        </p:spPr>
        <p:txBody>
          <a:bodyPr>
            <a:normAutofit/>
          </a:bodyPr>
          <a:lstStyle/>
          <a:p>
            <a:r>
              <a:rPr lang="en-US" sz="2400" dirty="0">
                <a:solidFill>
                  <a:srgbClr val="FFFFFF"/>
                </a:solidFill>
              </a:rPr>
              <a:t>KNN (cont.)</a:t>
            </a:r>
          </a:p>
        </p:txBody>
      </p:sp>
      <p:grpSp>
        <p:nvGrpSpPr>
          <p:cNvPr id="17" name="Group 16">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8" name="Content Placeholder 4">
            <a:extLst>
              <a:ext uri="{FF2B5EF4-FFF2-40B4-BE49-F238E27FC236}">
                <a16:creationId xmlns:a16="http://schemas.microsoft.com/office/drawing/2014/main" id="{00D7D608-BD9C-4FC8-AAC2-E07965F9D4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587" y="826346"/>
            <a:ext cx="6663145" cy="5326804"/>
          </a:xfrm>
          <a:prstGeom prst="rect">
            <a:avLst/>
          </a:prstGeom>
        </p:spPr>
      </p:pic>
      <p:sp>
        <p:nvSpPr>
          <p:cNvPr id="7" name="Content Placeholder 6">
            <a:extLst>
              <a:ext uri="{FF2B5EF4-FFF2-40B4-BE49-F238E27FC236}">
                <a16:creationId xmlns:a16="http://schemas.microsoft.com/office/drawing/2014/main" id="{4B1812BB-C66A-49DB-9067-7F6E2B8598F4}"/>
              </a:ext>
            </a:extLst>
          </p:cNvPr>
          <p:cNvSpPr>
            <a:spLocks noGrp="1"/>
          </p:cNvSpPr>
          <p:nvPr>
            <p:ph idx="1"/>
          </p:nvPr>
        </p:nvSpPr>
        <p:spPr>
          <a:xfrm>
            <a:off x="572314" y="1985187"/>
            <a:ext cx="3271717" cy="3678303"/>
          </a:xfrm>
        </p:spPr>
        <p:txBody>
          <a:bodyPr/>
          <a:lstStyle/>
          <a:p>
            <a:r>
              <a:rPr lang="en-US" dirty="0"/>
              <a:t>The k parameters tuned are in range 1 to 20.  The best model is selected based on the value of the accuracy. </a:t>
            </a:r>
          </a:p>
          <a:p>
            <a:endParaRPr lang="en-US" dirty="0"/>
          </a:p>
        </p:txBody>
      </p:sp>
    </p:spTree>
    <p:extLst>
      <p:ext uri="{BB962C8B-B14F-4D97-AF65-F5344CB8AC3E}">
        <p14:creationId xmlns:p14="http://schemas.microsoft.com/office/powerpoint/2010/main" val="370800789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107</TotalTime>
  <Words>1365</Words>
  <Application>Microsoft Office PowerPoint</Application>
  <PresentationFormat>Widescreen</PresentationFormat>
  <Paragraphs>88</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-apple-system</vt:lpstr>
      <vt:lpstr>Arial</vt:lpstr>
      <vt:lpstr>Calibri</vt:lpstr>
      <vt:lpstr>Courier New</vt:lpstr>
      <vt:lpstr>Gill Sans MT</vt:lpstr>
      <vt:lpstr>Times</vt:lpstr>
      <vt:lpstr>Times New Roman</vt:lpstr>
      <vt:lpstr>Wingdings 2</vt:lpstr>
      <vt:lpstr>Dividend</vt:lpstr>
      <vt:lpstr>Prediction of LncRNA Subcellular Localization with Deep Learning from Sequence Features</vt:lpstr>
      <vt:lpstr>Problem</vt:lpstr>
      <vt:lpstr>Problems</vt:lpstr>
      <vt:lpstr>Thesis</vt:lpstr>
      <vt:lpstr>Dataset</vt:lpstr>
      <vt:lpstr>Method Overview</vt:lpstr>
      <vt:lpstr>processing Data </vt:lpstr>
      <vt:lpstr>KNN</vt:lpstr>
      <vt:lpstr>KNN (cont.)</vt:lpstr>
      <vt:lpstr>Random Forest (RF)</vt:lpstr>
      <vt:lpstr>RF</vt:lpstr>
      <vt:lpstr>processing Data 2</vt:lpstr>
      <vt:lpstr>Archtectures of Deep Learning Models</vt:lpstr>
      <vt:lpstr>Permutations of Deep Learning Models</vt:lpstr>
      <vt:lpstr>Automating the Training Process</vt:lpstr>
      <vt:lpstr>Metrics</vt:lpstr>
      <vt:lpstr>Results</vt:lpstr>
      <vt:lpstr>Variable importance and Motifs</vt:lpstr>
      <vt:lpstr>Conclusion</vt:lpstr>
      <vt:lpstr>Future Works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LncRNA Subcellular Localization with Deep Learning from Sequence Features</dc:title>
  <dc:creator>Vi Ly</dc:creator>
  <cp:lastModifiedBy>Vi Ly</cp:lastModifiedBy>
  <cp:revision>10</cp:revision>
  <dcterms:created xsi:type="dcterms:W3CDTF">2019-08-06T21:27:25Z</dcterms:created>
  <dcterms:modified xsi:type="dcterms:W3CDTF">2019-08-06T23:15:12Z</dcterms:modified>
</cp:coreProperties>
</file>