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5a431bb7b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5a431bb7b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5a431bb7b7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5a431bb7b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5a431bb7b7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5a431bb7b7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59fcf4013f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59fcf4013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5a431bb7b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5a431bb7b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5a431bb7b7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5a431bb7b7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5a431bb7b7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5a431bb7b7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5a431bb7b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5a431bb7b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5a431bb7b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5a431bb7b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5a431bb7b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5a431bb7b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5a431bb7b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5a431bb7b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utlo_WebAcademy_V1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 amt="16000"/>
          </a:blip>
          <a:stretch>
            <a:fillRect/>
          </a:stretch>
        </p:blipFill>
        <p:spPr>
          <a:xfrm>
            <a:off x="2232390" y="0"/>
            <a:ext cx="467922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402883" y="15833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02875" y="36359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14" name="Google Shape;14;p2"/>
          <p:cNvCxnSpPr/>
          <p:nvPr/>
        </p:nvCxnSpPr>
        <p:spPr>
          <a:xfrm flipH="1" rot="10800000">
            <a:off x="1093775" y="3592075"/>
            <a:ext cx="7092900" cy="9000"/>
          </a:xfrm>
          <a:prstGeom prst="straightConnector1">
            <a:avLst/>
          </a:prstGeom>
          <a:noFill/>
          <a:ln cap="flat" cmpd="sng" w="7620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_Simples_WA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2" name="Google Shape;22;p4"/>
          <p:cNvPicPr preferRelativeResize="0"/>
          <p:nvPr/>
        </p:nvPicPr>
        <p:blipFill>
          <a:blip r:embed="rId2">
            <a:alphaModFix amt="16000"/>
          </a:blip>
          <a:stretch>
            <a:fillRect/>
          </a:stretch>
        </p:blipFill>
        <p:spPr>
          <a:xfrm>
            <a:off x="6575790" y="-1905000"/>
            <a:ext cx="4679220" cy="5143500"/>
          </a:xfrm>
          <a:prstGeom prst="rect">
            <a:avLst/>
          </a:prstGeom>
          <a:noFill/>
          <a:ln>
            <a:noFill/>
          </a:ln>
          <a:effectLst>
            <a:reflection blurRad="0" dir="5400000" dist="485775" endA="0" endPos="30000" fadeDir="5400012" kx="0" rotWithShape="0" algn="bl" stPos="0" sy="-100000" ky="0"/>
          </a:effectLst>
        </p:spPr>
      </p:pic>
      <p:cxnSp>
        <p:nvCxnSpPr>
          <p:cNvPr id="23" name="Google Shape;23;p4"/>
          <p:cNvCxnSpPr/>
          <p:nvPr/>
        </p:nvCxnSpPr>
        <p:spPr>
          <a:xfrm flipH="1" rot="10800000">
            <a:off x="-304800" y="1017725"/>
            <a:ext cx="7092900" cy="9000"/>
          </a:xfrm>
          <a:prstGeom prst="straightConnector1">
            <a:avLst/>
          </a:prstGeom>
          <a:noFill/>
          <a:ln cap="flat" cmpd="sng" w="7620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9" name="Google Shape;29;p5"/>
          <p:cNvPicPr preferRelativeResize="0"/>
          <p:nvPr/>
        </p:nvPicPr>
        <p:blipFill>
          <a:blip r:embed="rId2">
            <a:alphaModFix amt="16000"/>
          </a:blip>
          <a:stretch>
            <a:fillRect/>
          </a:stretch>
        </p:blipFill>
        <p:spPr>
          <a:xfrm>
            <a:off x="6575790" y="-1905000"/>
            <a:ext cx="4679220" cy="5143500"/>
          </a:xfrm>
          <a:prstGeom prst="rect">
            <a:avLst/>
          </a:prstGeom>
          <a:noFill/>
          <a:ln>
            <a:noFill/>
          </a:ln>
          <a:effectLst>
            <a:reflection blurRad="0" dir="5400000" dist="485775" endA="0" endPos="30000" fadeDir="5400012" kx="0" rotWithShape="0" algn="bl" stPos="0" sy="-100000" ky="0"/>
          </a:effectLst>
        </p:spPr>
      </p:pic>
      <p:cxnSp>
        <p:nvCxnSpPr>
          <p:cNvPr id="30" name="Google Shape;30;p5"/>
          <p:cNvCxnSpPr/>
          <p:nvPr/>
        </p:nvCxnSpPr>
        <p:spPr>
          <a:xfrm flipH="1" rot="10800000">
            <a:off x="-304800" y="1017725"/>
            <a:ext cx="7092900" cy="9000"/>
          </a:xfrm>
          <a:prstGeom prst="straightConnector1">
            <a:avLst/>
          </a:prstGeom>
          <a:noFill/>
          <a:ln cap="flat" cmpd="sng" w="7620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34" name="Google Shape;34;p6"/>
          <p:cNvPicPr preferRelativeResize="0"/>
          <p:nvPr/>
        </p:nvPicPr>
        <p:blipFill>
          <a:blip r:embed="rId2">
            <a:alphaModFix amt="16000"/>
          </a:blip>
          <a:stretch>
            <a:fillRect/>
          </a:stretch>
        </p:blipFill>
        <p:spPr>
          <a:xfrm>
            <a:off x="6575790" y="-1905000"/>
            <a:ext cx="4679220" cy="5143500"/>
          </a:xfrm>
          <a:prstGeom prst="rect">
            <a:avLst/>
          </a:prstGeom>
          <a:noFill/>
          <a:ln>
            <a:noFill/>
          </a:ln>
          <a:effectLst>
            <a:reflection blurRad="0" dir="5400000" dist="485775" endA="0" endPos="30000" fadeDir="5400012" kx="0" rotWithShape="0" algn="bl" stPos="0" sy="-100000" ky="0"/>
          </a:effectLst>
        </p:spPr>
      </p:pic>
      <p:cxnSp>
        <p:nvCxnSpPr>
          <p:cNvPr id="35" name="Google Shape;35;p6"/>
          <p:cNvCxnSpPr/>
          <p:nvPr/>
        </p:nvCxnSpPr>
        <p:spPr>
          <a:xfrm flipH="1" rot="10800000">
            <a:off x="-304800" y="1017725"/>
            <a:ext cx="7092900" cy="9000"/>
          </a:xfrm>
          <a:prstGeom prst="straightConnector1">
            <a:avLst/>
          </a:prstGeom>
          <a:noFill/>
          <a:ln cap="flat" cmpd="sng" w="7620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40" name="Google Shape;40;p7"/>
          <p:cNvPicPr preferRelativeResize="0"/>
          <p:nvPr/>
        </p:nvPicPr>
        <p:blipFill>
          <a:blip r:embed="rId2">
            <a:alphaModFix amt="16000"/>
          </a:blip>
          <a:stretch>
            <a:fillRect/>
          </a:stretch>
        </p:blipFill>
        <p:spPr>
          <a:xfrm>
            <a:off x="6575790" y="-1905000"/>
            <a:ext cx="4679220" cy="5143500"/>
          </a:xfrm>
          <a:prstGeom prst="rect">
            <a:avLst/>
          </a:prstGeom>
          <a:noFill/>
          <a:ln>
            <a:noFill/>
          </a:ln>
          <a:effectLst>
            <a:reflection blurRad="0" dir="5400000" dist="485775" endA="0" endPos="30000" fadeDir="5400012" kx="0" rotWithShape="0" algn="bl" stPos="0" sy="-100000" ky="0"/>
          </a:effectLst>
        </p:spPr>
      </p:pic>
      <p:cxnSp>
        <p:nvCxnSpPr>
          <p:cNvPr id="41" name="Google Shape;41;p7"/>
          <p:cNvCxnSpPr/>
          <p:nvPr/>
        </p:nvCxnSpPr>
        <p:spPr>
          <a:xfrm flipH="1" rot="10800000">
            <a:off x="-304800" y="1017725"/>
            <a:ext cx="7092900" cy="9000"/>
          </a:xfrm>
          <a:prstGeom prst="straightConnector1">
            <a:avLst/>
          </a:prstGeom>
          <a:noFill/>
          <a:ln cap="flat" cmpd="sng" w="7620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45" name="Google Shape;45;p8"/>
          <p:cNvPicPr preferRelativeResize="0"/>
          <p:nvPr/>
        </p:nvPicPr>
        <p:blipFill>
          <a:blip r:embed="rId2">
            <a:alphaModFix amt="16000"/>
          </a:blip>
          <a:stretch>
            <a:fillRect/>
          </a:stretch>
        </p:blipFill>
        <p:spPr>
          <a:xfrm>
            <a:off x="5737590" y="0"/>
            <a:ext cx="4679220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6" name="Google Shape;46;p8"/>
          <p:cNvCxnSpPr/>
          <p:nvPr/>
        </p:nvCxnSpPr>
        <p:spPr>
          <a:xfrm flipH="1" rot="10800000">
            <a:off x="-304800" y="3837125"/>
            <a:ext cx="7092900" cy="9000"/>
          </a:xfrm>
          <a:prstGeom prst="straightConnector1">
            <a:avLst/>
          </a:prstGeom>
          <a:noFill/>
          <a:ln cap="flat" cmpd="sng" w="7620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0" name="Google Shape;50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1" name="Google Shape;51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402883" y="15833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Web Academy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Banco de Dados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402875" y="36359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Módulo - Fundamentos de Banco de Dados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482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Experiência</a:t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Mercado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Analista de Sistemas/Arquiteto de Sistemas 2000/2005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Raytheon, Amazontech, Atech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Projeto SIVAM/SIPAM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Desenvolvimento, Implantação, Testes e Treinamento de Usuários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Controle de Tráfego Aéreo, Segurança Pública, Eletricidade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Analista de Sistemas/Arquiteto de Sistemas 2011/2013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Instituto Nokia de Tecnologia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Desenvolvimento de Sistemas Embarcados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Desenvolvimento de Plataforma  de Comércio Mobile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Pesquisa e Desenvolvimento de Sistemas em Nuvem.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Sócio Fundador - 2016/2023 - AkiryMedia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Consultor de IR, RS e BD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 se eu tiver dúvidas?</a:t>
            </a:r>
            <a:endParaRPr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Tanto o professor quanto o monitor estão disponíveis para tirar dúvidas, basta acionar a gente no Slack!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Obrigado!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Sumário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Ementa e Objetivos do Curso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Programação &amp; Organização das Aulas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Avaliações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Suporte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Ementa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I</a:t>
            </a:r>
            <a:r>
              <a:rPr lang="pt-BR"/>
              <a:t>ntrodução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Modelagem de Banco de Dados,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MySQL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ORM, PrisamORM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CRUD com Prisma, Relações e Associações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Qual o objetivo deste módulo?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152475"/>
            <a:ext cx="8520600" cy="38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Revisar com os alunos os conceitos fundamentais de banco de dados e apresentar uma abordagem ORM utilizando o framework Prisma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Capacitar ao aluno desenvolver aplicações web que fazem uso de banco de dados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Solidificar os conhecimentos sobre os conceitos aprendidos através de atividades práticas de programação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Este módulo assume que o aluno sabe programar (lógica de programação), feito o módulo de Introdução a Typescript e que tem conhecimento básico de POO (Programação Orientada a Objetos) e de banco de dados (nível de graduação)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O aluno vai precisar de uma conta no GitHub para entregar os resultados dos exercícios propostos!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Qual a programação</a:t>
            </a:r>
            <a:r>
              <a:rPr lang="pt-BR"/>
              <a:t>?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10</a:t>
            </a:r>
            <a:r>
              <a:rPr lang="pt-BR"/>
              <a:t>/10 (Terça)- Aula Presencial (UFAM/IComp 2)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Introdução, Revisão BD (Modelagem e Diagrama),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14/10 (Sábado)- Aula Remota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MySQL e PrismaORM - configuração básica, modelagem no Prisma e integração com MySQL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17/10 (Terça)- Aula Presencial (UFAM/IComp 2)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CRUD com Prisma em projeto exemplo.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são as aulas?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As aulas acontecem de forma presencial e remota!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São apresentados conceitos teóricos/demonstrações de programação nos primeiros 60 a 90 minutos.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Atividades práticas (laboratórios) são propostos para consolidação dos conceitos teóricos.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são as avaliações?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6446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Em todas as aulas acontecem avaliações, na forma de laboratórios de prática de conceitos.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Os entregáveis </a:t>
            </a:r>
            <a:r>
              <a:rPr lang="pt-BR"/>
              <a:t>solicitados, resultado </a:t>
            </a:r>
            <a:r>
              <a:rPr lang="pt-BR"/>
              <a:t>da realização dos laboratórios, devem ser enviados pelo Colabweb!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 nota do módulo é a média obtida pelo desempenho nos laboratórios.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As atividades dos laboratórios não </a:t>
            </a:r>
            <a:r>
              <a:rPr lang="pt-BR"/>
              <a:t>são</a:t>
            </a:r>
            <a:r>
              <a:rPr lang="pt-BR"/>
              <a:t> avaliadas de forma binária! Tente fazer o melhor que puder!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Procure o monitor da disciplina para tirar </a:t>
            </a:r>
            <a:r>
              <a:rPr lang="pt-BR"/>
              <a:t>dúvidas</a:t>
            </a:r>
            <a:r>
              <a:rPr lang="pt-BR"/>
              <a:t> e para alguma ajuda pontual!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Não deixe para fazer tudo no último dia!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Neste módulo, as atividades são individuais!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Plágio não é tolerado.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Quem é o professor</a:t>
            </a:r>
            <a:r>
              <a:rPr lang="pt-BR"/>
              <a:t>?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Moisés Gomes de Carvalho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moises@icomp.ufam.edu.br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Sala 1213 no IComp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Experiência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Acadêmica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Professor de Graduação: UFAM 2013-Atual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Coordenador do Curso de SI e ES: 2015-2019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Professor de Graduação/Pós-Graduação: Uninorte 2010/2011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Doutorado em Banco de Dados e Recuperação de Informação - UFMG/2009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Tema: Integração de Dados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Mestrado em Banco de Dados e Recuperação de Informação –  UFAM/2004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Tema: Máquinas de Busca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Especialização em Desenvolvimento de Sistemas – UFAM/2002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Tema: Otimização/Inteligência Artificial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Bacharelado em Processamento de Dados – UFAM/1999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Tema: Análise Formal de Sistemas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