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a4e8b3f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a4e8b3f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a4e8b3fb8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g28a4e8b3fb8_0_19:notes"/>
          <p:cNvSpPr/>
          <p:nvPr>
            <p:ph idx="2" type="sldImg"/>
          </p:nvPr>
        </p:nvSpPr>
        <p:spPr>
          <a:xfrm>
            <a:off x="139688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g28a4e8b3fb8_0_19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a4e8b3fb8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g28a4e8b3fb8_0_25:notes"/>
          <p:cNvSpPr/>
          <p:nvPr>
            <p:ph idx="2" type="sldImg"/>
          </p:nvPr>
        </p:nvSpPr>
        <p:spPr>
          <a:xfrm>
            <a:off x="139688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g28a4e8b3fb8_0_25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a4e8b3fb8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g28a4e8b3fb8_0_34:notes"/>
          <p:cNvSpPr/>
          <p:nvPr>
            <p:ph idx="2" type="sldImg"/>
          </p:nvPr>
        </p:nvSpPr>
        <p:spPr>
          <a:xfrm>
            <a:off x="139688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28a4e8b3fb8_0_34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a4e8b3fb8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g28a4e8b3fb8_0_40:notes"/>
          <p:cNvSpPr/>
          <p:nvPr>
            <p:ph idx="2" type="sldImg"/>
          </p:nvPr>
        </p:nvSpPr>
        <p:spPr>
          <a:xfrm>
            <a:off x="139688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g28a4e8b3fb8_0_40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a4e8b3fb8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Google Shape;170;g28a4e8b3fb8_0_51:notes"/>
          <p:cNvSpPr/>
          <p:nvPr>
            <p:ph idx="2" type="sldImg"/>
          </p:nvPr>
        </p:nvSpPr>
        <p:spPr>
          <a:xfrm>
            <a:off x="139688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g28a4e8b3fb8_0_51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a4e8b3fb8_0_3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g28a4e8b3fb8_0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28a4e8b3f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conceitual eh normalmente definido graficamente, a fim de poder visualizar os dados envolvidos e os relacionamentos entre eles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f67eede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f67eede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f67eede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f67eede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92a8ffe2d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92a8ffe2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a431bb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a431bb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92a8ffe2d_1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92a8ffe2d_1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a4e8b3fb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a4e8b3fb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a4e8b3fb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a4e8b3fb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92a8ffe2d_1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92a8ffe2d_1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7e490e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7e490e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a4e8b3fb8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a4e8b3fb8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a4e8b3fb8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a4e8b3fb8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a4e8b3fb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a4e8b3fb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a4e8b3fb8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a4e8b3fb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8a4e8b3f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8a4e8b3f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bc1c9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5bc1c9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a4e8b3f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a4e8b3f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a4e8b3f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a4e8b3f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a4e8b3fb8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8a4e8b3fb8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a4e8b3fb8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8a4e8b3fb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a4e8b3fb8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8a4e8b3fb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a4e8b3fb8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a4e8b3fb8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798c044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7798c044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7798c044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7798c044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2b9eab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2b9eab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5bc1c9ac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e5bc1c9ac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f5735e36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f5735e36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89a7f8be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89a7f8be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89a7f8be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89a7f8be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f67eed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f67eed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89a7f8be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89a7f8be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a4e8b3f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a4e8b3f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tlo_WebAcademy_V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2323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 flipH="1" rot="10800000">
            <a:off x="1093775" y="359207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Simples_WA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23" name="Google Shape;23;p4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0" name="Google Shape;30;p5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5" name="Google Shape;35;p6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41" name="Google Shape;41;p7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7375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 flipH="1" rot="10800000">
            <a:off x="-304800" y="38371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.mysql.com/doc/refman/8.1/en/introduction.html" TargetMode="External"/><Relationship Id="rId4" Type="http://schemas.openxmlformats.org/officeDocument/2006/relationships/hyperlink" Target="https://www.mysqltutorial.org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.mysql.com/doc/workbench/en/" TargetMode="External"/><Relationship Id="rId4" Type="http://schemas.openxmlformats.org/officeDocument/2006/relationships/hyperlink" Target="https://dev.mysql.com/doc/index-other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.mysql.com/doc/workbench/en/wb-sql-editor.html" TargetMode="External"/><Relationship Id="rId4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Academy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01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</a:t>
            </a:r>
            <a:r>
              <a:rPr lang="pt-BR"/>
              <a:t>Fundamentos de Banco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Abordagem BD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08300"/>
            <a:ext cx="651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Esquema e Instâncias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Esquema: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Descrição da estrutura do banco de dados;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Especificado no momento do projeto do BD;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Não muda “com freqüência”;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Diagrama: Representação Gráfica de um Esquema;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Instância ou Estado: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Conjunto dos dados existente em um BD num certo instante;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Muda frequentemente;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Cada mudança produz uma nova instância;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1" name="Google Shape;131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4294967295" type="title"/>
          </p:nvPr>
        </p:nvSpPr>
        <p:spPr>
          <a:xfrm>
            <a:off x="106325" y="550680"/>
            <a:ext cx="8229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7142"/>
              <a:buFont typeface="Calibri"/>
              <a:buNone/>
            </a:pPr>
            <a:r>
              <a:rPr lang="pt-BR"/>
              <a:t>Exemplo de um Esquema ER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7951" y="1121652"/>
            <a:ext cx="4770725" cy="41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4294967295" type="title"/>
          </p:nvPr>
        </p:nvSpPr>
        <p:spPr>
          <a:xfrm>
            <a:off x="201300" y="498355"/>
            <a:ext cx="8229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5714"/>
              <a:buFont typeface="Calibri"/>
              <a:buNone/>
            </a:pPr>
            <a:r>
              <a:rPr lang="pt-BR"/>
              <a:t>Esquema OO em Notação UML</a:t>
            </a:r>
            <a:endParaRPr/>
          </a:p>
        </p:txBody>
      </p:sp>
      <p:grpSp>
        <p:nvGrpSpPr>
          <p:cNvPr id="145" name="Google Shape;145;p25"/>
          <p:cNvGrpSpPr/>
          <p:nvPr/>
        </p:nvGrpSpPr>
        <p:grpSpPr>
          <a:xfrm>
            <a:off x="331600" y="1362825"/>
            <a:ext cx="6751025" cy="3448800"/>
            <a:chOff x="657" y="940"/>
            <a:chExt cx="5247" cy="2897"/>
          </a:xfrm>
        </p:grpSpPr>
        <p:pic>
          <p:nvPicPr>
            <p:cNvPr id="146" name="Google Shape;14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7" y="940"/>
              <a:ext cx="5161" cy="2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5"/>
            <p:cNvSpPr/>
            <p:nvPr/>
          </p:nvSpPr>
          <p:spPr>
            <a:xfrm>
              <a:off x="4104" y="3157"/>
              <a:ext cx="18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4240" y="1025"/>
              <a:ext cx="12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4294967295" type="title"/>
          </p:nvPr>
        </p:nvSpPr>
        <p:spPr>
          <a:xfrm>
            <a:off x="98950" y="498379"/>
            <a:ext cx="8229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5714"/>
              <a:buFont typeface="Calibri"/>
              <a:buNone/>
            </a:pPr>
            <a:r>
              <a:rPr lang="pt-BR"/>
              <a:t>Diagrama de Esquema Relacional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338" y="1196281"/>
            <a:ext cx="5185172" cy="370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4294967295" type="title"/>
          </p:nvPr>
        </p:nvSpPr>
        <p:spPr>
          <a:xfrm>
            <a:off x="90425" y="541005"/>
            <a:ext cx="8229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5714"/>
              <a:buFont typeface="Calibri"/>
              <a:buNone/>
            </a:pPr>
            <a:r>
              <a:rPr lang="pt-BR"/>
              <a:t>Esquema Relacional em SQL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38" y="1418035"/>
            <a:ext cx="2857501" cy="147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438" y="2950369"/>
            <a:ext cx="2903934" cy="86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688" y="3902869"/>
            <a:ext cx="3048001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6775" y="1418035"/>
            <a:ext cx="2852737" cy="7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2013" y="2284810"/>
            <a:ext cx="2668190" cy="71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67250" y="3127772"/>
            <a:ext cx="29527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15900" y="1059656"/>
            <a:ext cx="8244000" cy="351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 txBox="1"/>
          <p:nvPr>
            <p:ph idx="4294967295" type="title"/>
          </p:nvPr>
        </p:nvSpPr>
        <p:spPr>
          <a:xfrm>
            <a:off x="81875" y="583680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5714"/>
              <a:buFont typeface="Calibri"/>
              <a:buNone/>
            </a:pPr>
            <a:r>
              <a:rPr lang="pt-BR"/>
              <a:t>Instância de um BD Relacional</a:t>
            </a:r>
            <a:endParaRPr/>
          </a:p>
        </p:txBody>
      </p:sp>
      <p:grpSp>
        <p:nvGrpSpPr>
          <p:cNvPr id="175" name="Google Shape;175;p28"/>
          <p:cNvGrpSpPr/>
          <p:nvPr/>
        </p:nvGrpSpPr>
        <p:grpSpPr>
          <a:xfrm>
            <a:off x="375025" y="1147650"/>
            <a:ext cx="6485825" cy="3640050"/>
            <a:chOff x="68" y="900"/>
            <a:chExt cx="5397" cy="3391"/>
          </a:xfrm>
        </p:grpSpPr>
        <p:pic>
          <p:nvPicPr>
            <p:cNvPr id="176" name="Google Shape;17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9" y="900"/>
              <a:ext cx="5125" cy="10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177" name="Google Shape;17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" y="2478"/>
              <a:ext cx="1772" cy="1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178" name="Google Shape;178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" y="1972"/>
              <a:ext cx="3447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79" name="Google Shape;179;p28"/>
            <p:cNvSpPr/>
            <p:nvPr/>
          </p:nvSpPr>
          <p:spPr>
            <a:xfrm>
              <a:off x="3560" y="2160"/>
              <a:ext cx="6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" name="Google Shape;180;p28"/>
            <p:cNvGrpSpPr/>
            <p:nvPr/>
          </p:nvGrpSpPr>
          <p:grpSpPr>
            <a:xfrm>
              <a:off x="3606" y="1979"/>
              <a:ext cx="1768" cy="769"/>
              <a:chOff x="3606" y="1979"/>
              <a:chExt cx="1768" cy="769"/>
            </a:xfrm>
          </p:grpSpPr>
          <p:pic>
            <p:nvPicPr>
              <p:cNvPr id="181" name="Google Shape;181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607" y="1979"/>
                <a:ext cx="1767" cy="6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</p:pic>
          <p:sp>
            <p:nvSpPr>
              <p:cNvPr id="182" name="Google Shape;182;p28"/>
              <p:cNvSpPr/>
              <p:nvPr/>
            </p:nvSpPr>
            <p:spPr>
              <a:xfrm>
                <a:off x="3606" y="2148"/>
                <a:ext cx="60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83" name="Google Shape;183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89" y="2678"/>
              <a:ext cx="2676" cy="7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pic>
          <p:nvPicPr>
            <p:cNvPr id="184" name="Google Shape;184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91" y="3541"/>
              <a:ext cx="3083" cy="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/>
              <a:t>Abordagem BD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193525" y="1157775"/>
            <a:ext cx="65874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00037" lvl="0" marL="33813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/>
              <a:t>Modelo conceitual (projeto conceitual)</a:t>
            </a:r>
            <a:endParaRPr/>
          </a:p>
          <a:p>
            <a:pPr indent="-2555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/>
              <a:t>Modelo de dados abstrato que descreve a estrutura de um banco de dados independente de um SGBD</a:t>
            </a:r>
            <a:endParaRPr sz="1600"/>
          </a:p>
          <a:p>
            <a:pPr indent="0" lvl="0" marL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/>
          </a:p>
          <a:p>
            <a:pPr indent="-300037" lvl="0" marL="338137" rtl="0" algn="l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Modelo lógico (projeto lógico)‏</a:t>
            </a:r>
            <a:endParaRPr/>
          </a:p>
          <a:p>
            <a:pPr indent="-2682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/>
              <a:t>Modelo de dados que representa a estrutura dos dados de um banco de dados  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/>
              <a:t>Dependente do modelo do SGBD</a:t>
            </a:r>
            <a:endParaRPr sz="1800"/>
          </a:p>
          <a:p>
            <a:pPr indent="0" lvl="0" marL="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/>
          </a:p>
          <a:p>
            <a:pPr indent="-300037" lvl="0" marL="338137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Modelo físico (projeto físico)‏</a:t>
            </a:r>
            <a:endParaRPr/>
          </a:p>
          <a:p>
            <a:pPr indent="-2682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/>
              <a:t>Nível de Implementação </a:t>
            </a:r>
            <a:endParaRPr sz="1800"/>
          </a:p>
          <a:p>
            <a:pPr indent="-268287" lvl="1" marL="7381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/>
              <a:t>Depende do SGBD </a:t>
            </a:r>
            <a:endParaRPr sz="1800"/>
          </a:p>
          <a:p>
            <a:pPr indent="-268287" lvl="1" marL="738187" rtl="0" algn="l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pt-BR" sz="1800"/>
              <a:t>Ênfase na eficiência de acesso</a:t>
            </a:r>
            <a:endParaRPr sz="1800"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Modelo 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Relacionamentos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Cardinalidade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>
            <a:off x="2200900" y="3842425"/>
            <a:ext cx="1078500" cy="442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3799250" y="1918825"/>
            <a:ext cx="1308900" cy="507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496050" y="1262950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1393400" y="2408900"/>
            <a:ext cx="1760700" cy="44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</a:t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3928300" y="1966400"/>
            <a:ext cx="1078500" cy="442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4096450" y="2021625"/>
            <a:ext cx="7422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</a:t>
            </a:r>
            <a:r>
              <a:rPr lang="pt-BR" sz="1000"/>
              <a:t>tributo</a:t>
            </a:r>
            <a:r>
              <a:rPr lang="pt-BR" sz="1200"/>
              <a:t>s</a:t>
            </a:r>
            <a:endParaRPr sz="1200"/>
          </a:p>
        </p:txBody>
      </p:sp>
      <p:cxnSp>
        <p:nvCxnSpPr>
          <p:cNvPr id="215" name="Google Shape;215;p32"/>
          <p:cNvCxnSpPr>
            <a:stCxn id="212" idx="3"/>
            <a:endCxn id="213" idx="2"/>
          </p:cNvCxnSpPr>
          <p:nvPr/>
        </p:nvCxnSpPr>
        <p:spPr>
          <a:xfrm flipH="1" rot="10800000">
            <a:off x="3154100" y="2187650"/>
            <a:ext cx="774300" cy="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2"/>
          <p:cNvCxnSpPr/>
          <p:nvPr/>
        </p:nvCxnSpPr>
        <p:spPr>
          <a:xfrm>
            <a:off x="3209300" y="2868250"/>
            <a:ext cx="16131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2"/>
          <p:cNvSpPr/>
          <p:nvPr/>
        </p:nvSpPr>
        <p:spPr>
          <a:xfrm>
            <a:off x="4891850" y="1476325"/>
            <a:ext cx="1078500" cy="442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5062700" y="2129250"/>
            <a:ext cx="1078500" cy="442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2"/>
          <p:cNvCxnSpPr>
            <a:stCxn id="218" idx="1"/>
            <a:endCxn id="213" idx="6"/>
          </p:cNvCxnSpPr>
          <p:nvPr/>
        </p:nvCxnSpPr>
        <p:spPr>
          <a:xfrm rot="10800000">
            <a:off x="5006743" y="2187753"/>
            <a:ext cx="213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2"/>
          <p:cNvCxnSpPr>
            <a:stCxn id="217" idx="3"/>
            <a:endCxn id="213" idx="6"/>
          </p:cNvCxnSpPr>
          <p:nvPr/>
        </p:nvCxnSpPr>
        <p:spPr>
          <a:xfrm flipH="1">
            <a:off x="5006893" y="1854022"/>
            <a:ext cx="429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2"/>
          <p:cNvSpPr/>
          <p:nvPr/>
        </p:nvSpPr>
        <p:spPr>
          <a:xfrm>
            <a:off x="4822400" y="2965300"/>
            <a:ext cx="1078500" cy="442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2411900" y="3842425"/>
            <a:ext cx="7422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/>
              <a:t>a</a:t>
            </a:r>
            <a:r>
              <a:rPr lang="pt-BR" sz="1000" u="sng"/>
              <a:t>tributo</a:t>
            </a:r>
            <a:r>
              <a:rPr lang="pt-BR" sz="1200" u="sng"/>
              <a:t>s</a:t>
            </a:r>
            <a:endParaRPr sz="1200" u="sng"/>
          </a:p>
        </p:txBody>
      </p:sp>
      <p:cxnSp>
        <p:nvCxnSpPr>
          <p:cNvPr id="223" name="Google Shape;223;p32"/>
          <p:cNvCxnSpPr/>
          <p:nvPr/>
        </p:nvCxnSpPr>
        <p:spPr>
          <a:xfrm>
            <a:off x="2084750" y="2831375"/>
            <a:ext cx="159000" cy="11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Revisão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Modelagem de Banco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Linguagem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MySQL WorkBench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440200" y="2965300"/>
            <a:ext cx="1760700" cy="44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EntidadeB</a:t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5616275" y="2965300"/>
            <a:ext cx="1760700" cy="44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EntidadeA</a:t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3107900" y="2859250"/>
            <a:ext cx="1355100" cy="654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3458200" y="2965300"/>
            <a:ext cx="792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relaciA</a:t>
            </a:r>
            <a:endParaRPr/>
          </a:p>
        </p:txBody>
      </p:sp>
      <p:cxnSp>
        <p:nvCxnSpPr>
          <p:cNvPr id="233" name="Google Shape;233;p33"/>
          <p:cNvCxnSpPr>
            <a:stCxn id="229" idx="3"/>
            <a:endCxn id="231" idx="1"/>
          </p:cNvCxnSpPr>
          <p:nvPr/>
        </p:nvCxnSpPr>
        <p:spPr>
          <a:xfrm>
            <a:off x="2200900" y="3186550"/>
            <a:ext cx="9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3"/>
          <p:cNvCxnSpPr>
            <a:stCxn id="231" idx="3"/>
            <a:endCxn id="230" idx="1"/>
          </p:cNvCxnSpPr>
          <p:nvPr/>
        </p:nvCxnSpPr>
        <p:spPr>
          <a:xfrm>
            <a:off x="4463000" y="3186550"/>
            <a:ext cx="11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3"/>
          <p:cNvSpPr txBox="1"/>
          <p:nvPr/>
        </p:nvSpPr>
        <p:spPr>
          <a:xfrm>
            <a:off x="2250675" y="2768400"/>
            <a:ext cx="906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min,max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Modelo EER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Especialização/Generalização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Hierarquias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Exercício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locadora mantém um cadastro de todos seus usuários com as informações básicas: RG, nome, endereço, CNH e idade. Todo usuário cadastrado pelo menos realizou uma locação na empresa.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 carro da frota é registrado com vários atributos para sua descrição: número de chassi, placa, marca, modelo, ano e cor. Quando um usuário aloca um carro são registradas data e hora de locação.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banco de dados os carros da frota são organizados por categorias. Uma categoria é descrita por código, um nome de categoria (Ex: Primeira classe) , preço da diária da categoria e uma descrição das características dessa categoria. Todo carro pertence a uma categoria que define suas características e o preço da diária.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cada carro da frota é mantido um histórico dos concertos realizados, indicando dia, valor, descrição do serviço e oficina que o realizou.</a:t>
            </a: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440200" y="2965300"/>
            <a:ext cx="1063800" cy="35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USUARIO</a:t>
            </a:r>
            <a:endParaRPr sz="1100"/>
          </a:p>
        </p:txBody>
      </p:sp>
      <p:sp>
        <p:nvSpPr>
          <p:cNvPr id="254" name="Google Shape;254;p36"/>
          <p:cNvSpPr/>
          <p:nvPr/>
        </p:nvSpPr>
        <p:spPr>
          <a:xfrm>
            <a:off x="2126383" y="2922100"/>
            <a:ext cx="906900" cy="4425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231800" y="2910400"/>
            <a:ext cx="792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</a:t>
            </a:r>
            <a:r>
              <a:rPr lang="pt-BR" sz="1200"/>
              <a:t>oca</a:t>
            </a:r>
            <a:endParaRPr sz="1200"/>
          </a:p>
        </p:txBody>
      </p:sp>
      <p:cxnSp>
        <p:nvCxnSpPr>
          <p:cNvPr id="256" name="Google Shape;256;p36"/>
          <p:cNvCxnSpPr>
            <a:stCxn id="253" idx="3"/>
            <a:endCxn id="254" idx="1"/>
          </p:cNvCxnSpPr>
          <p:nvPr/>
        </p:nvCxnSpPr>
        <p:spPr>
          <a:xfrm>
            <a:off x="1504000" y="3143350"/>
            <a:ext cx="62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6"/>
          <p:cNvCxnSpPr>
            <a:stCxn id="254" idx="3"/>
          </p:cNvCxnSpPr>
          <p:nvPr/>
        </p:nvCxnSpPr>
        <p:spPr>
          <a:xfrm flipH="1" rot="10800000">
            <a:off x="3033283" y="2339350"/>
            <a:ext cx="18042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6"/>
          <p:cNvSpPr txBox="1"/>
          <p:nvPr/>
        </p:nvSpPr>
        <p:spPr>
          <a:xfrm>
            <a:off x="1490338" y="2850125"/>
            <a:ext cx="792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1</a:t>
            </a:r>
            <a:r>
              <a:rPr lang="pt-BR" sz="1100"/>
              <a:t>,N</a:t>
            </a:r>
            <a:endParaRPr sz="1100"/>
          </a:p>
        </p:txBody>
      </p:sp>
      <p:grpSp>
        <p:nvGrpSpPr>
          <p:cNvPr id="259" name="Google Shape;259;p36"/>
          <p:cNvGrpSpPr/>
          <p:nvPr/>
        </p:nvGrpSpPr>
        <p:grpSpPr>
          <a:xfrm>
            <a:off x="82625" y="2275500"/>
            <a:ext cx="906900" cy="442500"/>
            <a:chOff x="726050" y="2304075"/>
            <a:chExt cx="906900" cy="442500"/>
          </a:xfrm>
        </p:grpSpPr>
        <p:sp>
          <p:nvSpPr>
            <p:cNvPr id="260" name="Google Shape;260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n</a:t>
              </a:r>
              <a:r>
                <a:rPr lang="pt-BR" sz="1000">
                  <a:solidFill>
                    <a:schemeClr val="dk1"/>
                  </a:solidFill>
                </a:rPr>
                <a:t>ome</a:t>
              </a:r>
              <a:endParaRPr sz="1000"/>
            </a:p>
          </p:txBody>
        </p:sp>
      </p:grpSp>
      <p:grpSp>
        <p:nvGrpSpPr>
          <p:cNvPr id="262" name="Google Shape;262;p36"/>
          <p:cNvGrpSpPr/>
          <p:nvPr/>
        </p:nvGrpSpPr>
        <p:grpSpPr>
          <a:xfrm>
            <a:off x="82623" y="3407800"/>
            <a:ext cx="648796" cy="442500"/>
            <a:chOff x="726050" y="2304075"/>
            <a:chExt cx="906900" cy="442500"/>
          </a:xfrm>
        </p:grpSpPr>
        <p:sp>
          <p:nvSpPr>
            <p:cNvPr id="263" name="Google Shape;263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rg</a:t>
              </a:r>
              <a:endParaRPr sz="1000"/>
            </a:p>
          </p:txBody>
        </p:sp>
      </p:grpSp>
      <p:grpSp>
        <p:nvGrpSpPr>
          <p:cNvPr id="265" name="Google Shape;265;p36"/>
          <p:cNvGrpSpPr/>
          <p:nvPr/>
        </p:nvGrpSpPr>
        <p:grpSpPr>
          <a:xfrm>
            <a:off x="731425" y="1770263"/>
            <a:ext cx="906900" cy="442500"/>
            <a:chOff x="726050" y="2304075"/>
            <a:chExt cx="906900" cy="442500"/>
          </a:xfrm>
        </p:grpSpPr>
        <p:sp>
          <p:nvSpPr>
            <p:cNvPr id="266" name="Google Shape;266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endere</a:t>
              </a:r>
              <a:endParaRPr sz="1000"/>
            </a:p>
          </p:txBody>
        </p:sp>
      </p:grpSp>
      <p:grpSp>
        <p:nvGrpSpPr>
          <p:cNvPr id="268" name="Google Shape;268;p36"/>
          <p:cNvGrpSpPr/>
          <p:nvPr/>
        </p:nvGrpSpPr>
        <p:grpSpPr>
          <a:xfrm>
            <a:off x="882733" y="3513845"/>
            <a:ext cx="842510" cy="356080"/>
            <a:chOff x="726050" y="2304075"/>
            <a:chExt cx="906900" cy="442500"/>
          </a:xfrm>
        </p:grpSpPr>
        <p:sp>
          <p:nvSpPr>
            <p:cNvPr id="269" name="Google Shape;269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u="sng"/>
                <a:t>cnh</a:t>
              </a:r>
              <a:endParaRPr sz="1000" u="sng"/>
            </a:p>
          </p:txBody>
        </p:sp>
      </p:grpSp>
      <p:sp>
        <p:nvSpPr>
          <p:cNvPr id="271" name="Google Shape;271;p36"/>
          <p:cNvSpPr/>
          <p:nvPr/>
        </p:nvSpPr>
        <p:spPr>
          <a:xfrm>
            <a:off x="1343775" y="2275500"/>
            <a:ext cx="906900" cy="44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1343775" y="2339996"/>
            <a:ext cx="906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idade</a:t>
            </a:r>
            <a:endParaRPr sz="1000"/>
          </a:p>
        </p:txBody>
      </p:sp>
      <p:cxnSp>
        <p:nvCxnSpPr>
          <p:cNvPr id="273" name="Google Shape;273;p36"/>
          <p:cNvCxnSpPr>
            <a:stCxn id="261" idx="2"/>
          </p:cNvCxnSpPr>
          <p:nvPr/>
        </p:nvCxnSpPr>
        <p:spPr>
          <a:xfrm>
            <a:off x="536075" y="2653496"/>
            <a:ext cx="1293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6"/>
          <p:cNvCxnSpPr>
            <a:stCxn id="267" idx="2"/>
            <a:endCxn id="253" idx="0"/>
          </p:cNvCxnSpPr>
          <p:nvPr/>
        </p:nvCxnSpPr>
        <p:spPr>
          <a:xfrm flipH="1">
            <a:off x="972175" y="2148258"/>
            <a:ext cx="2127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6"/>
          <p:cNvCxnSpPr/>
          <p:nvPr/>
        </p:nvCxnSpPr>
        <p:spPr>
          <a:xfrm flipH="1">
            <a:off x="1199775" y="2731525"/>
            <a:ext cx="37800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6"/>
          <p:cNvCxnSpPr>
            <a:stCxn id="264" idx="0"/>
          </p:cNvCxnSpPr>
          <p:nvPr/>
        </p:nvCxnSpPr>
        <p:spPr>
          <a:xfrm flipH="1" rot="10800000">
            <a:off x="407021" y="3312396"/>
            <a:ext cx="2304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6"/>
          <p:cNvCxnSpPr>
            <a:stCxn id="270" idx="0"/>
            <a:endCxn id="253" idx="2"/>
          </p:cNvCxnSpPr>
          <p:nvPr/>
        </p:nvCxnSpPr>
        <p:spPr>
          <a:xfrm rot="10800000">
            <a:off x="972188" y="3321544"/>
            <a:ext cx="3318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6"/>
          <p:cNvSpPr txBox="1"/>
          <p:nvPr/>
        </p:nvSpPr>
        <p:spPr>
          <a:xfrm>
            <a:off x="4859800" y="2127100"/>
            <a:ext cx="1063800" cy="35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CARRO</a:t>
            </a:r>
            <a:endParaRPr sz="1100"/>
          </a:p>
        </p:txBody>
      </p:sp>
      <p:sp>
        <p:nvSpPr>
          <p:cNvPr id="279" name="Google Shape;279;p36"/>
          <p:cNvSpPr txBox="1"/>
          <p:nvPr/>
        </p:nvSpPr>
        <p:spPr>
          <a:xfrm>
            <a:off x="4453350" y="2067950"/>
            <a:ext cx="486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0,N</a:t>
            </a:r>
            <a:endParaRPr sz="1100"/>
          </a:p>
        </p:txBody>
      </p:sp>
      <p:grpSp>
        <p:nvGrpSpPr>
          <p:cNvPr id="280" name="Google Shape;280;p36"/>
          <p:cNvGrpSpPr/>
          <p:nvPr/>
        </p:nvGrpSpPr>
        <p:grpSpPr>
          <a:xfrm>
            <a:off x="4502225" y="1437300"/>
            <a:ext cx="906900" cy="442500"/>
            <a:chOff x="726050" y="2304075"/>
            <a:chExt cx="906900" cy="442500"/>
          </a:xfrm>
        </p:grpSpPr>
        <p:sp>
          <p:nvSpPr>
            <p:cNvPr id="281" name="Google Shape;281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chassi</a:t>
              </a:r>
              <a:endParaRPr sz="1000"/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4502223" y="2569600"/>
            <a:ext cx="648796" cy="442500"/>
            <a:chOff x="726050" y="2304075"/>
            <a:chExt cx="906900" cy="442500"/>
          </a:xfrm>
        </p:grpSpPr>
        <p:sp>
          <p:nvSpPr>
            <p:cNvPr id="284" name="Google Shape;284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u="sng"/>
                <a:t>placa</a:t>
              </a:r>
              <a:endParaRPr sz="1000" u="sng"/>
            </a:p>
          </p:txBody>
        </p:sp>
      </p:grpSp>
      <p:grpSp>
        <p:nvGrpSpPr>
          <p:cNvPr id="286" name="Google Shape;286;p36"/>
          <p:cNvGrpSpPr/>
          <p:nvPr/>
        </p:nvGrpSpPr>
        <p:grpSpPr>
          <a:xfrm>
            <a:off x="5151025" y="932063"/>
            <a:ext cx="906900" cy="442500"/>
            <a:chOff x="726050" y="2304075"/>
            <a:chExt cx="906900" cy="442500"/>
          </a:xfrm>
        </p:grpSpPr>
        <p:sp>
          <p:nvSpPr>
            <p:cNvPr id="287" name="Google Shape;287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modelo</a:t>
              </a:r>
              <a:endParaRPr sz="1000"/>
            </a:p>
          </p:txBody>
        </p:sp>
      </p:grpSp>
      <p:grpSp>
        <p:nvGrpSpPr>
          <p:cNvPr id="289" name="Google Shape;289;p36"/>
          <p:cNvGrpSpPr/>
          <p:nvPr/>
        </p:nvGrpSpPr>
        <p:grpSpPr>
          <a:xfrm>
            <a:off x="6670283" y="1437307"/>
            <a:ext cx="842510" cy="356080"/>
            <a:chOff x="726050" y="2304075"/>
            <a:chExt cx="906900" cy="442500"/>
          </a:xfrm>
        </p:grpSpPr>
        <p:sp>
          <p:nvSpPr>
            <p:cNvPr id="290" name="Google Shape;290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ano</a:t>
              </a:r>
              <a:endParaRPr sz="1000"/>
            </a:p>
          </p:txBody>
        </p:sp>
      </p:grpSp>
      <p:sp>
        <p:nvSpPr>
          <p:cNvPr id="292" name="Google Shape;292;p36"/>
          <p:cNvSpPr/>
          <p:nvPr/>
        </p:nvSpPr>
        <p:spPr>
          <a:xfrm>
            <a:off x="5763375" y="1437300"/>
            <a:ext cx="906900" cy="44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5683925" y="1415658"/>
            <a:ext cx="906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cor</a:t>
            </a:r>
            <a:endParaRPr sz="1000"/>
          </a:p>
        </p:txBody>
      </p:sp>
      <p:cxnSp>
        <p:nvCxnSpPr>
          <p:cNvPr id="294" name="Google Shape;294;p36"/>
          <p:cNvCxnSpPr>
            <a:stCxn id="282" idx="2"/>
          </p:cNvCxnSpPr>
          <p:nvPr/>
        </p:nvCxnSpPr>
        <p:spPr>
          <a:xfrm>
            <a:off x="4955675" y="1815296"/>
            <a:ext cx="1293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6"/>
          <p:cNvCxnSpPr>
            <a:stCxn id="288" idx="2"/>
            <a:endCxn id="278" idx="0"/>
          </p:cNvCxnSpPr>
          <p:nvPr/>
        </p:nvCxnSpPr>
        <p:spPr>
          <a:xfrm flipH="1">
            <a:off x="5391775" y="1310058"/>
            <a:ext cx="2127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6"/>
          <p:cNvCxnSpPr/>
          <p:nvPr/>
        </p:nvCxnSpPr>
        <p:spPr>
          <a:xfrm flipH="1">
            <a:off x="5619375" y="1893325"/>
            <a:ext cx="37800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6"/>
          <p:cNvCxnSpPr>
            <a:stCxn id="285" idx="0"/>
          </p:cNvCxnSpPr>
          <p:nvPr/>
        </p:nvCxnSpPr>
        <p:spPr>
          <a:xfrm flipH="1" rot="10800000">
            <a:off x="4826621" y="2474196"/>
            <a:ext cx="2304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6"/>
          <p:cNvCxnSpPr>
            <a:stCxn id="291" idx="2"/>
            <a:endCxn id="278" idx="3"/>
          </p:cNvCxnSpPr>
          <p:nvPr/>
        </p:nvCxnSpPr>
        <p:spPr>
          <a:xfrm flipH="1">
            <a:off x="5923638" y="1741480"/>
            <a:ext cx="11679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9" name="Google Shape;299;p36"/>
          <p:cNvGrpSpPr/>
          <p:nvPr/>
        </p:nvGrpSpPr>
        <p:grpSpPr>
          <a:xfrm>
            <a:off x="2346635" y="1871075"/>
            <a:ext cx="648796" cy="442500"/>
            <a:chOff x="726050" y="2304075"/>
            <a:chExt cx="906900" cy="442500"/>
          </a:xfrm>
        </p:grpSpPr>
        <p:sp>
          <p:nvSpPr>
            <p:cNvPr id="300" name="Google Shape;300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data</a:t>
              </a:r>
              <a:endParaRPr sz="1000"/>
            </a:p>
          </p:txBody>
        </p:sp>
      </p:grpSp>
      <p:grpSp>
        <p:nvGrpSpPr>
          <p:cNvPr id="302" name="Google Shape;302;p36"/>
          <p:cNvGrpSpPr/>
          <p:nvPr/>
        </p:nvGrpSpPr>
        <p:grpSpPr>
          <a:xfrm>
            <a:off x="3146746" y="1977120"/>
            <a:ext cx="842510" cy="356080"/>
            <a:chOff x="726050" y="2304075"/>
            <a:chExt cx="906900" cy="442500"/>
          </a:xfrm>
        </p:grpSpPr>
        <p:sp>
          <p:nvSpPr>
            <p:cNvPr id="303" name="Google Shape;303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hora</a:t>
              </a:r>
              <a:endParaRPr sz="1000"/>
            </a:p>
          </p:txBody>
        </p:sp>
      </p:grpSp>
      <p:cxnSp>
        <p:nvCxnSpPr>
          <p:cNvPr id="305" name="Google Shape;305;p36"/>
          <p:cNvCxnSpPr>
            <a:stCxn id="301" idx="2"/>
          </p:cNvCxnSpPr>
          <p:nvPr/>
        </p:nvCxnSpPr>
        <p:spPr>
          <a:xfrm>
            <a:off x="2671034" y="2249071"/>
            <a:ext cx="114300" cy="7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6"/>
          <p:cNvCxnSpPr>
            <a:stCxn id="304" idx="2"/>
          </p:cNvCxnSpPr>
          <p:nvPr/>
        </p:nvCxnSpPr>
        <p:spPr>
          <a:xfrm flipH="1">
            <a:off x="3329201" y="2281293"/>
            <a:ext cx="238800" cy="7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6"/>
          <p:cNvSpPr txBox="1"/>
          <p:nvPr/>
        </p:nvSpPr>
        <p:spPr>
          <a:xfrm>
            <a:off x="4478800" y="4184500"/>
            <a:ext cx="1063800" cy="35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CATEGORIA</a:t>
            </a:r>
            <a:endParaRPr sz="1100"/>
          </a:p>
        </p:txBody>
      </p:sp>
      <p:sp>
        <p:nvSpPr>
          <p:cNvPr id="308" name="Google Shape;308;p36"/>
          <p:cNvSpPr txBox="1"/>
          <p:nvPr/>
        </p:nvSpPr>
        <p:spPr>
          <a:xfrm>
            <a:off x="5319225" y="2444363"/>
            <a:ext cx="792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1,1</a:t>
            </a:r>
            <a:endParaRPr sz="1100"/>
          </a:p>
        </p:txBody>
      </p:sp>
      <p:grpSp>
        <p:nvGrpSpPr>
          <p:cNvPr id="309" name="Google Shape;309;p36"/>
          <p:cNvGrpSpPr/>
          <p:nvPr/>
        </p:nvGrpSpPr>
        <p:grpSpPr>
          <a:xfrm>
            <a:off x="3187000" y="3996475"/>
            <a:ext cx="906900" cy="442500"/>
            <a:chOff x="726050" y="2304075"/>
            <a:chExt cx="906900" cy="442500"/>
          </a:xfrm>
        </p:grpSpPr>
        <p:sp>
          <p:nvSpPr>
            <p:cNvPr id="310" name="Google Shape;310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descricao</a:t>
              </a:r>
              <a:endParaRPr sz="1000"/>
            </a:p>
          </p:txBody>
        </p:sp>
      </p:grpSp>
      <p:grpSp>
        <p:nvGrpSpPr>
          <p:cNvPr id="312" name="Google Shape;312;p36"/>
          <p:cNvGrpSpPr/>
          <p:nvPr/>
        </p:nvGrpSpPr>
        <p:grpSpPr>
          <a:xfrm>
            <a:off x="4121223" y="4627000"/>
            <a:ext cx="648796" cy="442500"/>
            <a:chOff x="726050" y="2304075"/>
            <a:chExt cx="906900" cy="442500"/>
          </a:xfrm>
        </p:grpSpPr>
        <p:sp>
          <p:nvSpPr>
            <p:cNvPr id="313" name="Google Shape;313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u="sng"/>
                <a:t>cod</a:t>
              </a:r>
              <a:endParaRPr sz="1000" u="sng"/>
            </a:p>
          </p:txBody>
        </p:sp>
      </p:grpSp>
      <p:grpSp>
        <p:nvGrpSpPr>
          <p:cNvPr id="315" name="Google Shape;315;p36"/>
          <p:cNvGrpSpPr/>
          <p:nvPr/>
        </p:nvGrpSpPr>
        <p:grpSpPr>
          <a:xfrm>
            <a:off x="6018083" y="4184507"/>
            <a:ext cx="842510" cy="356080"/>
            <a:chOff x="726050" y="2304075"/>
            <a:chExt cx="906900" cy="442500"/>
          </a:xfrm>
        </p:grpSpPr>
        <p:sp>
          <p:nvSpPr>
            <p:cNvPr id="316" name="Google Shape;316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nome</a:t>
              </a:r>
              <a:endParaRPr sz="1000"/>
            </a:p>
          </p:txBody>
        </p:sp>
      </p:grpSp>
      <p:sp>
        <p:nvSpPr>
          <p:cNvPr id="318" name="Google Shape;318;p36"/>
          <p:cNvSpPr/>
          <p:nvPr/>
        </p:nvSpPr>
        <p:spPr>
          <a:xfrm>
            <a:off x="5382375" y="3494700"/>
            <a:ext cx="906900" cy="44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5382375" y="3559196"/>
            <a:ext cx="906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valorDiaria</a:t>
            </a:r>
            <a:endParaRPr sz="1000"/>
          </a:p>
        </p:txBody>
      </p:sp>
      <p:cxnSp>
        <p:nvCxnSpPr>
          <p:cNvPr id="320" name="Google Shape;320;p36"/>
          <p:cNvCxnSpPr>
            <a:endCxn id="307" idx="1"/>
          </p:cNvCxnSpPr>
          <p:nvPr/>
        </p:nvCxnSpPr>
        <p:spPr>
          <a:xfrm>
            <a:off x="4090900" y="4280050"/>
            <a:ext cx="387900" cy="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6"/>
          <p:cNvCxnSpPr/>
          <p:nvPr/>
        </p:nvCxnSpPr>
        <p:spPr>
          <a:xfrm flipH="1">
            <a:off x="5238375" y="3950725"/>
            <a:ext cx="37800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6"/>
          <p:cNvCxnSpPr>
            <a:stCxn id="314" idx="0"/>
          </p:cNvCxnSpPr>
          <p:nvPr/>
        </p:nvCxnSpPr>
        <p:spPr>
          <a:xfrm flipH="1" rot="10800000">
            <a:off x="4445621" y="4531596"/>
            <a:ext cx="2304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6"/>
          <p:cNvCxnSpPr>
            <a:endCxn id="307" idx="3"/>
          </p:cNvCxnSpPr>
          <p:nvPr/>
        </p:nvCxnSpPr>
        <p:spPr>
          <a:xfrm flipH="1">
            <a:off x="5542600" y="4356850"/>
            <a:ext cx="486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6"/>
          <p:cNvSpPr txBox="1"/>
          <p:nvPr/>
        </p:nvSpPr>
        <p:spPr>
          <a:xfrm>
            <a:off x="4502225" y="3850288"/>
            <a:ext cx="792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0,N</a:t>
            </a:r>
            <a:endParaRPr sz="1100"/>
          </a:p>
        </p:txBody>
      </p:sp>
      <p:sp>
        <p:nvSpPr>
          <p:cNvPr id="325" name="Google Shape;325;p36"/>
          <p:cNvSpPr/>
          <p:nvPr/>
        </p:nvSpPr>
        <p:spPr>
          <a:xfrm>
            <a:off x="4508197" y="3058698"/>
            <a:ext cx="1063800" cy="572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4614400" y="3147338"/>
            <a:ext cx="792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possui</a:t>
            </a:r>
            <a:endParaRPr/>
          </a:p>
        </p:txBody>
      </p:sp>
      <p:cxnSp>
        <p:nvCxnSpPr>
          <p:cNvPr id="327" name="Google Shape;327;p36"/>
          <p:cNvCxnSpPr>
            <a:stCxn id="326" idx="0"/>
            <a:endCxn id="278" idx="2"/>
          </p:cNvCxnSpPr>
          <p:nvPr/>
        </p:nvCxnSpPr>
        <p:spPr>
          <a:xfrm flipH="1" rot="10800000">
            <a:off x="5010700" y="2483138"/>
            <a:ext cx="3810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6"/>
          <p:cNvCxnSpPr>
            <a:endCxn id="325" idx="2"/>
          </p:cNvCxnSpPr>
          <p:nvPr/>
        </p:nvCxnSpPr>
        <p:spPr>
          <a:xfrm rot="10800000">
            <a:off x="5040097" y="3631398"/>
            <a:ext cx="1890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6"/>
          <p:cNvSpPr txBox="1"/>
          <p:nvPr/>
        </p:nvSpPr>
        <p:spPr>
          <a:xfrm>
            <a:off x="7603000" y="3346300"/>
            <a:ext cx="1063800" cy="35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CONSERTO</a:t>
            </a:r>
            <a:endParaRPr sz="1100"/>
          </a:p>
        </p:txBody>
      </p:sp>
      <p:grpSp>
        <p:nvGrpSpPr>
          <p:cNvPr id="330" name="Google Shape;330;p36"/>
          <p:cNvGrpSpPr/>
          <p:nvPr/>
        </p:nvGrpSpPr>
        <p:grpSpPr>
          <a:xfrm>
            <a:off x="6311200" y="3158275"/>
            <a:ext cx="906900" cy="442500"/>
            <a:chOff x="726050" y="2304075"/>
            <a:chExt cx="906900" cy="442500"/>
          </a:xfrm>
        </p:grpSpPr>
        <p:sp>
          <p:nvSpPr>
            <p:cNvPr id="331" name="Google Shape;331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data</a:t>
              </a:r>
              <a:endParaRPr sz="1000"/>
            </a:p>
          </p:txBody>
        </p:sp>
      </p:grpSp>
      <p:grpSp>
        <p:nvGrpSpPr>
          <p:cNvPr id="333" name="Google Shape;333;p36"/>
          <p:cNvGrpSpPr/>
          <p:nvPr/>
        </p:nvGrpSpPr>
        <p:grpSpPr>
          <a:xfrm>
            <a:off x="7245423" y="3788800"/>
            <a:ext cx="648796" cy="442500"/>
            <a:chOff x="726050" y="2304075"/>
            <a:chExt cx="906900" cy="442500"/>
          </a:xfrm>
        </p:grpSpPr>
        <p:sp>
          <p:nvSpPr>
            <p:cNvPr id="334" name="Google Shape;334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u="sng"/>
                <a:t>cod</a:t>
              </a:r>
              <a:endParaRPr sz="1000" u="sng"/>
            </a:p>
          </p:txBody>
        </p:sp>
      </p:grpSp>
      <p:grpSp>
        <p:nvGrpSpPr>
          <p:cNvPr id="336" name="Google Shape;336;p36"/>
          <p:cNvGrpSpPr/>
          <p:nvPr/>
        </p:nvGrpSpPr>
        <p:grpSpPr>
          <a:xfrm>
            <a:off x="9142283" y="3346307"/>
            <a:ext cx="842510" cy="356080"/>
            <a:chOff x="726050" y="2304075"/>
            <a:chExt cx="906900" cy="442500"/>
          </a:xfrm>
        </p:grpSpPr>
        <p:sp>
          <p:nvSpPr>
            <p:cNvPr id="337" name="Google Shape;337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valor</a:t>
              </a:r>
              <a:endParaRPr sz="1000"/>
            </a:p>
          </p:txBody>
        </p:sp>
      </p:grpSp>
      <p:sp>
        <p:nvSpPr>
          <p:cNvPr id="339" name="Google Shape;339;p36"/>
          <p:cNvSpPr/>
          <p:nvPr/>
        </p:nvSpPr>
        <p:spPr>
          <a:xfrm>
            <a:off x="8506575" y="2656500"/>
            <a:ext cx="906900" cy="442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"/>
          <p:cNvSpPr txBox="1"/>
          <p:nvPr/>
        </p:nvSpPr>
        <p:spPr>
          <a:xfrm>
            <a:off x="8506575" y="2720996"/>
            <a:ext cx="906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oficina</a:t>
            </a:r>
            <a:endParaRPr sz="1000"/>
          </a:p>
        </p:txBody>
      </p:sp>
      <p:cxnSp>
        <p:nvCxnSpPr>
          <p:cNvPr id="341" name="Google Shape;341;p36"/>
          <p:cNvCxnSpPr>
            <a:endCxn id="329" idx="1"/>
          </p:cNvCxnSpPr>
          <p:nvPr/>
        </p:nvCxnSpPr>
        <p:spPr>
          <a:xfrm>
            <a:off x="7215100" y="3441850"/>
            <a:ext cx="387900" cy="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6"/>
          <p:cNvCxnSpPr/>
          <p:nvPr/>
        </p:nvCxnSpPr>
        <p:spPr>
          <a:xfrm flipH="1">
            <a:off x="8362575" y="3112525"/>
            <a:ext cx="37800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6"/>
          <p:cNvCxnSpPr>
            <a:stCxn id="335" idx="0"/>
          </p:cNvCxnSpPr>
          <p:nvPr/>
        </p:nvCxnSpPr>
        <p:spPr>
          <a:xfrm flipH="1" rot="10800000">
            <a:off x="7569821" y="3693396"/>
            <a:ext cx="2304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6"/>
          <p:cNvCxnSpPr>
            <a:endCxn id="329" idx="3"/>
          </p:cNvCxnSpPr>
          <p:nvPr/>
        </p:nvCxnSpPr>
        <p:spPr>
          <a:xfrm flipH="1">
            <a:off x="8666800" y="3518650"/>
            <a:ext cx="486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6"/>
          <p:cNvSpPr txBox="1"/>
          <p:nvPr/>
        </p:nvSpPr>
        <p:spPr>
          <a:xfrm>
            <a:off x="6115750" y="2136750"/>
            <a:ext cx="792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0, N</a:t>
            </a:r>
            <a:endParaRPr sz="1100"/>
          </a:p>
        </p:txBody>
      </p:sp>
      <p:sp>
        <p:nvSpPr>
          <p:cNvPr id="346" name="Google Shape;346;p36"/>
          <p:cNvSpPr/>
          <p:nvPr/>
        </p:nvSpPr>
        <p:spPr>
          <a:xfrm>
            <a:off x="7632397" y="2220498"/>
            <a:ext cx="1063800" cy="5727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 txBox="1"/>
          <p:nvPr/>
        </p:nvSpPr>
        <p:spPr>
          <a:xfrm>
            <a:off x="7738600" y="2309138"/>
            <a:ext cx="792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possui</a:t>
            </a:r>
            <a:endParaRPr/>
          </a:p>
        </p:txBody>
      </p:sp>
      <p:cxnSp>
        <p:nvCxnSpPr>
          <p:cNvPr id="348" name="Google Shape;348;p36"/>
          <p:cNvCxnSpPr>
            <a:endCxn id="346" idx="2"/>
          </p:cNvCxnSpPr>
          <p:nvPr/>
        </p:nvCxnSpPr>
        <p:spPr>
          <a:xfrm rot="10800000">
            <a:off x="8164297" y="2793198"/>
            <a:ext cx="18900" cy="5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6"/>
          <p:cNvCxnSpPr>
            <a:endCxn id="346" idx="1"/>
          </p:cNvCxnSpPr>
          <p:nvPr/>
        </p:nvCxnSpPr>
        <p:spPr>
          <a:xfrm>
            <a:off x="5914297" y="2392248"/>
            <a:ext cx="1718100" cy="1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6"/>
          <p:cNvSpPr txBox="1"/>
          <p:nvPr/>
        </p:nvSpPr>
        <p:spPr>
          <a:xfrm>
            <a:off x="7665200" y="3065400"/>
            <a:ext cx="792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1,1</a:t>
            </a:r>
            <a:endParaRPr sz="1100"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8761283" y="4032107"/>
            <a:ext cx="842510" cy="356080"/>
            <a:chOff x="726050" y="2304075"/>
            <a:chExt cx="906900" cy="442500"/>
          </a:xfrm>
        </p:grpSpPr>
        <p:sp>
          <p:nvSpPr>
            <p:cNvPr id="352" name="Google Shape;352;p36"/>
            <p:cNvSpPr/>
            <p:nvPr/>
          </p:nvSpPr>
          <p:spPr>
            <a:xfrm>
              <a:off x="726050" y="2304075"/>
              <a:ext cx="906900" cy="44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 txBox="1"/>
            <p:nvPr/>
          </p:nvSpPr>
          <p:spPr>
            <a:xfrm>
              <a:off x="726050" y="2368571"/>
              <a:ext cx="9069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descricao</a:t>
              </a:r>
              <a:endParaRPr sz="1000"/>
            </a:p>
          </p:txBody>
        </p:sp>
      </p:grpSp>
      <p:cxnSp>
        <p:nvCxnSpPr>
          <p:cNvPr id="354" name="Google Shape;354;p36"/>
          <p:cNvCxnSpPr/>
          <p:nvPr/>
        </p:nvCxnSpPr>
        <p:spPr>
          <a:xfrm rot="10800000">
            <a:off x="8375500" y="3695050"/>
            <a:ext cx="3963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sp>
        <p:nvSpPr>
          <p:cNvPr id="365" name="Google Shape;365;p38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Modelo </a:t>
            </a:r>
            <a:r>
              <a:rPr lang="pt-BR"/>
              <a:t>Relacional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Tuplas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Atributos e Domínios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RELACAO(</a:t>
            </a:r>
            <a:r>
              <a:rPr lang="pt-BR" u="sng"/>
              <a:t>ATR1</a:t>
            </a:r>
            <a:r>
              <a:rPr lang="pt-BR"/>
              <a:t>,ATR2,ATR…… #ATRN)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R1[FK] -&gt; R2[PK</a:t>
            </a:r>
            <a:r>
              <a:rPr lang="pt-BR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Operações Relacionais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Seleção, Projeção, Renomear, Produto </a:t>
            </a:r>
            <a:r>
              <a:rPr lang="pt-BR"/>
              <a:t>Cartesiano</a:t>
            </a:r>
            <a:r>
              <a:rPr lang="pt-BR"/>
              <a:t>, União, Subtração e Interseção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sp>
        <p:nvSpPr>
          <p:cNvPr id="371" name="Google Shape;371;p39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Passando do ER/EER para o Relacional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Relacionamentos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Olha a cardinalidade!!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Hierarquias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melhorar o desempenho?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 formas normais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3NF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Como as NF podem afetar o meu desempenho?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Linguagem SQL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- </a:t>
            </a:r>
            <a:r>
              <a:rPr lang="pt-BR"/>
              <a:t>Structured</a:t>
            </a:r>
            <a:r>
              <a:rPr lang="pt-BR"/>
              <a:t> Query Language</a:t>
            </a:r>
            <a:endParaRPr/>
          </a:p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</a:t>
            </a:r>
            <a:r>
              <a:rPr lang="pt-BR"/>
              <a:t>inguagem SQL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Considerada uma das principais razões para o sucesso dos bancos de dados relacionais.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SQL - Structured Query Language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Lê-se “Sequel”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Definições de dados, consultas e atualizações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DDL Data Definition Language e DML – Data Manipulation Language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Especificação básica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Além de extensões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SQL - Structured Query Language</a:t>
            </a:r>
            <a:endParaRPr/>
          </a:p>
        </p:txBody>
      </p:sp>
      <p:sp>
        <p:nvSpPr>
          <p:cNvPr id="394" name="Google Shape;394;p43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SQL = LDD + LMD + LCD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Principais comandos: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Linguagem de definição de dados, LDD: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CREATE DATABASE /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DROP DATABASE /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ALTER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Linguagem de manipulação de dados, LMD: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SELECT, INSERT, UPDATE, 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Linguagem de controle de dados, LCD: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GRANT, REVOKE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Conceitos: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Table = </a:t>
            </a:r>
            <a:r>
              <a:rPr lang="pt-BR"/>
              <a:t>Relação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Row = tupla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Column = atributo</a:t>
            </a: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My</a:t>
            </a:r>
            <a:r>
              <a:rPr lang="pt-BR"/>
              <a:t>SQL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MySQL</a:t>
            </a:r>
            <a:endParaRPr/>
          </a:p>
        </p:txBody>
      </p:sp>
      <p:sp>
        <p:nvSpPr>
          <p:cNvPr id="405" name="Google Shape;405;p45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Uma empresa sueca denominada MySQL AB concebeu o sistema de gerenciamento de banco de dados MySQL em 1994.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Posteriormente, a corporação norte-americana Sun Microsystems adquiriu integralmente o referido software por meio da aquisição da MySQL AB em 2008.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Em 2010, a renomada empresa Oracle, também sediada nos Estados Unidos, adquiriu a Sun Microsystems, consolidando assim a posse do MySQL, que desde então permanece sob o controle da Oracle.</a:t>
            </a: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MySQL</a:t>
            </a:r>
            <a:endParaRPr/>
          </a:p>
        </p:txBody>
      </p:sp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Instalando o MySQL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3"/>
              </a:rPr>
              <a:t>https://dev.mysql.com/doc/refman/8.1/en/introduction.html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4"/>
              </a:rPr>
              <a:t>https://www.mysqltutorial.org/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MySQL</a:t>
            </a:r>
            <a:endParaRPr/>
          </a:p>
        </p:txBody>
      </p:sp>
      <p:sp>
        <p:nvSpPr>
          <p:cNvPr id="417" name="Google Shape;417;p47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MySQL Workbench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Instalação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Configuração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Usos Básicos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https://dev.mysql.com/doc/workbench/en/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https://dev.mysql.com/doc/index-other.html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MySQL</a:t>
            </a:r>
            <a:endParaRPr/>
          </a:p>
        </p:txBody>
      </p:sp>
      <p:sp>
        <p:nvSpPr>
          <p:cNvPr id="423" name="Google Shape;423;p48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https://dev.mysql.com/doc/workbench/en/wb-sql-editor.html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223" y="1649375"/>
            <a:ext cx="5627599" cy="33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de Prática (LP) 01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01</a:t>
            </a:r>
            <a:endParaRPr/>
          </a:p>
        </p:txBody>
      </p:sp>
      <p:sp>
        <p:nvSpPr>
          <p:cNvPr id="435" name="Google Shape;435;p50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Tema: Modelo de Banco de Dados no MySQL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Objetivo</a:t>
            </a:r>
            <a:r>
              <a:rPr lang="pt-BR"/>
              <a:t>: Implementar uma pequena loja web para compra de produtos diversos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Descrição</a:t>
            </a:r>
            <a:r>
              <a:rPr lang="pt-BR"/>
              <a:t>:  Um grupo de empresários contratou você para modelar e implementar uma versão inicial do banco de dados para uma loja web de produtos em geral.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Para os clientes (consumidores), a loja deve armazenar o nome completo, cpf, </a:t>
            </a:r>
            <a:r>
              <a:rPr lang="pt-BR"/>
              <a:t>número</a:t>
            </a:r>
            <a:r>
              <a:rPr lang="pt-BR"/>
              <a:t> de celular,  email, data de nascimento e uma lista de endereços para </a:t>
            </a:r>
            <a:r>
              <a:rPr lang="pt-BR"/>
              <a:t>possíveis</a:t>
            </a:r>
            <a:r>
              <a:rPr lang="pt-BR"/>
              <a:t> envios de mercadorias.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A loja organiza os produtos em categorias (vestuário, cozinha, etc.) e </a:t>
            </a:r>
            <a:r>
              <a:rPr lang="pt-BR"/>
              <a:t>subcategorias</a:t>
            </a:r>
            <a:r>
              <a:rPr lang="pt-BR"/>
              <a:t> (em vestuário, por exemplo, temos esporte, trabalho, etc.). Para cada produto, a loja armazena o seu modelo, fabricante, preço base e quantidade </a:t>
            </a:r>
            <a:r>
              <a:rPr lang="pt-BR"/>
              <a:t>disponível</a:t>
            </a:r>
            <a:r>
              <a:rPr lang="pt-BR"/>
              <a:t>. Cada modelo pode estar associado a uma lista de </a:t>
            </a:r>
            <a:r>
              <a:rPr lang="pt-BR"/>
              <a:t>números</a:t>
            </a:r>
            <a:r>
              <a:rPr lang="pt-BR"/>
              <a:t> de </a:t>
            </a:r>
            <a:r>
              <a:rPr lang="pt-BR"/>
              <a:t>série</a:t>
            </a:r>
            <a:r>
              <a:rPr lang="pt-BR"/>
              <a:t> (no caso de </a:t>
            </a:r>
            <a:r>
              <a:rPr lang="pt-BR"/>
              <a:t>eletrônicos</a:t>
            </a:r>
            <a:r>
              <a:rPr lang="pt-BR"/>
              <a:t>, por exemplo).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Quando o cliente realiza uma compra, a loja registra a lista de produtos comprados, a data e hora da compra, </a:t>
            </a:r>
            <a:r>
              <a:rPr lang="pt-BR"/>
              <a:t>desconto</a:t>
            </a:r>
            <a:r>
              <a:rPr lang="pt-BR"/>
              <a:t> aplicado (caso tenha sido oferecido), forma de pagamento, total da compra e o endereço selecionado para envio.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01</a:t>
            </a:r>
            <a:endParaRPr/>
          </a:p>
        </p:txBody>
      </p:sp>
      <p:sp>
        <p:nvSpPr>
          <p:cNvPr id="441" name="Google Shape;441;p51"/>
          <p:cNvSpPr txBox="1"/>
          <p:nvPr>
            <p:ph idx="1" type="body"/>
          </p:nvPr>
        </p:nvSpPr>
        <p:spPr>
          <a:xfrm>
            <a:off x="311700" y="1152475"/>
            <a:ext cx="6403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Entregáveis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Apresentação do Google Presentation com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Modelo Conceitual em ER/EER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Print do MySQL WorkBench da implementação do modelo </a:t>
            </a:r>
            <a:r>
              <a:rPr lang="pt-BR"/>
              <a:t>relacional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Script SQL de criação do esquema gerado pelo MySQL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Arquivo .sql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Recomendações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Atentem as relacionamentos NxM e as chaves estrangeiras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Como é um exercício, sintam-se à vontade para tomar as decisões necessárias para implementar a sua versão da solução (obrigação de participação ou não em relacionamentos, tipos dados, etc).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Desafio (opcional)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Implementar scripts de preenchimento do banco usando casos de uso com dados sintéticos (TypeScript).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08300"/>
            <a:ext cx="651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Onde estão os Banco de Dados?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Não dá para evitá-los, eles estão em todos lugares!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Podemos de dizer que eles fazem parte de nossas vidas e da sociedade atual, no trabalho e em casa.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Bancos, Cartão de Crédito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Seguro, Impostos, Serviços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Compras, passagens aéreas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08300"/>
            <a:ext cx="3404700" cy="16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Onde estão os Banco de Dados?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095" l="0" r="0" t="1105"/>
          <a:stretch/>
        </p:blipFill>
        <p:spPr>
          <a:xfrm>
            <a:off x="446324" y="1596200"/>
            <a:ext cx="3966000" cy="24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5599" y="2020248"/>
            <a:ext cx="4975528" cy="27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5" y="2084872"/>
            <a:ext cx="4101376" cy="290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08300"/>
            <a:ext cx="651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Aplicações de banco de dados tradicionais.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Biblioteca, banco, loja, drogaria, passagens aéreas.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Novas aplicações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BD Multimídia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Sistemas de informação Geográficas (GIS)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Data Warehouses e Online Analytical Processing (OLAP)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Big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Streaming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Para entender o moderno, primeiro precisamos conhecer o tradicional!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BD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BD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08300"/>
            <a:ext cx="651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Principais Características da Abordagem de BD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Natureza auto-descritiva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O SGBD armazena dados e informações sobre os dados, ou metadados.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Isso permite que um SGBD possa trabalhar com diversos bancos de dados.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Isolamento entre programas e dados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Garante que mudanças na estrutura dos dados no BD não implica em alterações nos programas que acessam o SGBD.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Abstração de Dados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Modelos de dados são usados para fornecer aos usuários uma abstração do BD, escondendo os detalhes de como os dados são armazenados internamente.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Abordagem BD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08300"/>
            <a:ext cx="651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Principais Características da Abordagem de BD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Suporte a múltiplas visões dos dados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Cada usuário pode ter uma visão distinta do BD de acordo com o seu interesse.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Compartilhando dos dados e processamento de transações multi-usuário,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Permitir que um conjunto de usuários concorrentes possam recuperar e atualizar os dados.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Os mecanismos de controle de concorrência dos SGBDs garantem o isolamento e efetividade das ações das transações.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