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Lemon"/>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Lemon-regular.fnt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a3e60409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a3e60409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a3e60409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a3e60409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a3e60409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a3e60409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a3e60409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a3e6040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a9c5970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a9c5970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a3e60409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a3e60409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a3e6040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a3e6040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a3e60409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a3e60409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a3e6040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a3e60409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a3e60409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a3e60409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9fcf4013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9fcf4013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a3e60409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a3e60409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a3e60409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a3e60409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a3e60409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a3e60409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a3e60409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a3e60409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a3e60409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a3e60409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a3e60409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a3e60409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a3e60409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a3e60409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a3e60409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a3e60409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a3e60409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a3e60409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a3e60409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a3e60409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a3e60409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a3e60409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a3e60409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a3e60409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a3e60409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a3e60409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a9c5970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a9c5970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a9c5970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a9c5970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a9c5970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a9c5970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a9c5970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a9c5970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a9c59707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a9c59707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a9c59707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a9c59707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a9c5970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a9c5970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a9c59707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a9c59707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a3e6040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a3e6040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a9c59707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a9c59707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a9c59707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a9c59707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af5b6be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af5b6be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e52399b6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e52399b6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e52399b6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e52399b6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52399b6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52399b6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52399b6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52399b6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a9c59707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a9c59707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a3e6040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a3e6040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a3e6040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a3e6040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a3e60409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a3e60409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a3e60409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a3e60409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a3e60409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a3e6040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tlo_WebAcademy_V1"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mt="16000"/>
          </a:blip>
          <a:stretch>
            <a:fillRect/>
          </a:stretch>
        </p:blipFill>
        <p:spPr>
          <a:xfrm>
            <a:off x="2232390" y="0"/>
            <a:ext cx="4679220" cy="5143500"/>
          </a:xfrm>
          <a:prstGeom prst="rect">
            <a:avLst/>
          </a:prstGeom>
          <a:noFill/>
          <a:ln>
            <a:noFill/>
          </a:ln>
        </p:spPr>
      </p:pic>
      <p:sp>
        <p:nvSpPr>
          <p:cNvPr id="11" name="Google Shape;11;p2"/>
          <p:cNvSpPr txBox="1"/>
          <p:nvPr>
            <p:ph type="ctrTitle"/>
          </p:nvPr>
        </p:nvSpPr>
        <p:spPr>
          <a:xfrm>
            <a:off x="402883" y="1583300"/>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02875" y="3635900"/>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cxnSp>
        <p:nvCxnSpPr>
          <p:cNvPr id="14" name="Google Shape;14;p2"/>
          <p:cNvCxnSpPr/>
          <p:nvPr/>
        </p:nvCxnSpPr>
        <p:spPr>
          <a:xfrm flipH="1" rot="10800000">
            <a:off x="1093775" y="3592075"/>
            <a:ext cx="7092900" cy="90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Simples_WA"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22" name="Google Shape;22;p4"/>
          <p:cNvPicPr preferRelativeResize="0"/>
          <p:nvPr/>
        </p:nvPicPr>
        <p:blipFill>
          <a:blip r:embed="rId2">
            <a:alphaModFix amt="16000"/>
          </a:blip>
          <a:stretch>
            <a:fillRect/>
          </a:stretch>
        </p:blipFill>
        <p:spPr>
          <a:xfrm>
            <a:off x="6575790" y="-1905000"/>
            <a:ext cx="4679220" cy="5143500"/>
          </a:xfrm>
          <a:prstGeom prst="rect">
            <a:avLst/>
          </a:prstGeom>
          <a:noFill/>
          <a:ln>
            <a:noFill/>
          </a:ln>
          <a:effectLst>
            <a:reflection blurRad="0" dir="5400000" dist="485775" endA="0" endPos="30000" fadeDir="5400012" kx="0" rotWithShape="0" algn="bl" stPos="0" sy="-100000" ky="0"/>
          </a:effectLst>
        </p:spPr>
      </p:pic>
      <p:cxnSp>
        <p:nvCxnSpPr>
          <p:cNvPr id="23" name="Google Shape;23;p4"/>
          <p:cNvCxnSpPr/>
          <p:nvPr/>
        </p:nvCxnSpPr>
        <p:spPr>
          <a:xfrm flipH="1" rot="10800000">
            <a:off x="-304800" y="1017725"/>
            <a:ext cx="7092900" cy="90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29" name="Google Shape;29;p5"/>
          <p:cNvPicPr preferRelativeResize="0"/>
          <p:nvPr/>
        </p:nvPicPr>
        <p:blipFill>
          <a:blip r:embed="rId2">
            <a:alphaModFix amt="16000"/>
          </a:blip>
          <a:stretch>
            <a:fillRect/>
          </a:stretch>
        </p:blipFill>
        <p:spPr>
          <a:xfrm>
            <a:off x="6575790" y="-1905000"/>
            <a:ext cx="4679220" cy="5143500"/>
          </a:xfrm>
          <a:prstGeom prst="rect">
            <a:avLst/>
          </a:prstGeom>
          <a:noFill/>
          <a:ln>
            <a:noFill/>
          </a:ln>
          <a:effectLst>
            <a:reflection blurRad="0" dir="5400000" dist="485775" endA="0" endPos="30000" fadeDir="5400012" kx="0" rotWithShape="0" algn="bl" stPos="0" sy="-100000" ky="0"/>
          </a:effectLst>
        </p:spPr>
      </p:pic>
      <p:cxnSp>
        <p:nvCxnSpPr>
          <p:cNvPr id="30" name="Google Shape;30;p5"/>
          <p:cNvCxnSpPr/>
          <p:nvPr/>
        </p:nvCxnSpPr>
        <p:spPr>
          <a:xfrm flipH="1" rot="10800000">
            <a:off x="-304800" y="1017725"/>
            <a:ext cx="7092900" cy="90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34" name="Google Shape;34;p6"/>
          <p:cNvPicPr preferRelativeResize="0"/>
          <p:nvPr/>
        </p:nvPicPr>
        <p:blipFill>
          <a:blip r:embed="rId2">
            <a:alphaModFix amt="16000"/>
          </a:blip>
          <a:stretch>
            <a:fillRect/>
          </a:stretch>
        </p:blipFill>
        <p:spPr>
          <a:xfrm>
            <a:off x="6575790" y="-1905000"/>
            <a:ext cx="4679220" cy="5143500"/>
          </a:xfrm>
          <a:prstGeom prst="rect">
            <a:avLst/>
          </a:prstGeom>
          <a:noFill/>
          <a:ln>
            <a:noFill/>
          </a:ln>
          <a:effectLst>
            <a:reflection blurRad="0" dir="5400000" dist="485775" endA="0" endPos="30000" fadeDir="5400012" kx="0" rotWithShape="0" algn="bl" stPos="0" sy="-100000" ky="0"/>
          </a:effectLst>
        </p:spPr>
      </p:pic>
      <p:cxnSp>
        <p:nvCxnSpPr>
          <p:cNvPr id="35" name="Google Shape;35;p6"/>
          <p:cNvCxnSpPr/>
          <p:nvPr/>
        </p:nvCxnSpPr>
        <p:spPr>
          <a:xfrm flipH="1" rot="10800000">
            <a:off x="-304800" y="1017725"/>
            <a:ext cx="7092900" cy="90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40" name="Google Shape;40;p7"/>
          <p:cNvPicPr preferRelativeResize="0"/>
          <p:nvPr/>
        </p:nvPicPr>
        <p:blipFill>
          <a:blip r:embed="rId2">
            <a:alphaModFix amt="16000"/>
          </a:blip>
          <a:stretch>
            <a:fillRect/>
          </a:stretch>
        </p:blipFill>
        <p:spPr>
          <a:xfrm>
            <a:off x="6575790" y="-1905000"/>
            <a:ext cx="4679220" cy="5143500"/>
          </a:xfrm>
          <a:prstGeom prst="rect">
            <a:avLst/>
          </a:prstGeom>
          <a:noFill/>
          <a:ln>
            <a:noFill/>
          </a:ln>
          <a:effectLst>
            <a:reflection blurRad="0" dir="5400000" dist="485775" endA="0" endPos="30000" fadeDir="5400012" kx="0" rotWithShape="0" algn="bl" stPos="0" sy="-100000" ky="0"/>
          </a:effectLst>
        </p:spPr>
      </p:pic>
      <p:cxnSp>
        <p:nvCxnSpPr>
          <p:cNvPr id="41" name="Google Shape;41;p7"/>
          <p:cNvCxnSpPr/>
          <p:nvPr/>
        </p:nvCxnSpPr>
        <p:spPr>
          <a:xfrm flipH="1" rot="10800000">
            <a:off x="-304800" y="1017725"/>
            <a:ext cx="7092900" cy="90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45" name="Google Shape;45;p8"/>
          <p:cNvPicPr preferRelativeResize="0"/>
          <p:nvPr/>
        </p:nvPicPr>
        <p:blipFill>
          <a:blip r:embed="rId2">
            <a:alphaModFix amt="16000"/>
          </a:blip>
          <a:stretch>
            <a:fillRect/>
          </a:stretch>
        </p:blipFill>
        <p:spPr>
          <a:xfrm>
            <a:off x="5737590" y="0"/>
            <a:ext cx="4679220" cy="5143500"/>
          </a:xfrm>
          <a:prstGeom prst="rect">
            <a:avLst/>
          </a:prstGeom>
          <a:noFill/>
          <a:ln>
            <a:noFill/>
          </a:ln>
        </p:spPr>
      </p:pic>
      <p:cxnSp>
        <p:nvCxnSpPr>
          <p:cNvPr id="46" name="Google Shape;46;p8"/>
          <p:cNvCxnSpPr/>
          <p:nvPr/>
        </p:nvCxnSpPr>
        <p:spPr>
          <a:xfrm flipH="1" rot="10800000">
            <a:off x="-304800" y="3837125"/>
            <a:ext cx="7092900" cy="90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cs.github.com/actions" TargetMode="External"/><Relationship Id="rId4" Type="http://schemas.openxmlformats.org/officeDocument/2006/relationships/hyperlink" Target="https://learn.microsoft.com/en-us/training/modules/introduction-to-github-actions/" TargetMode="External"/><Relationship Id="rId5" Type="http://schemas.openxmlformats.org/officeDocument/2006/relationships/hyperlink" Target="https://docs.aws.amazon.com/pt_br/codepipeline/latest/userguide/concep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402883" y="1583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Web Academy</a:t>
            </a:r>
            <a:endParaRPr/>
          </a:p>
          <a:p>
            <a:pPr indent="0" lvl="0" marL="0" rtl="0" algn="ctr">
              <a:spcBef>
                <a:spcPts val="0"/>
              </a:spcBef>
              <a:spcAft>
                <a:spcPts val="0"/>
              </a:spcAft>
              <a:buNone/>
            </a:pPr>
            <a:r>
              <a:rPr lang="pt-BR"/>
              <a:t>CI/CD</a:t>
            </a:r>
            <a:endParaRPr/>
          </a:p>
        </p:txBody>
      </p:sp>
      <p:sp>
        <p:nvSpPr>
          <p:cNvPr id="67" name="Google Shape;67;p13"/>
          <p:cNvSpPr txBox="1"/>
          <p:nvPr>
            <p:ph idx="1" type="subTitle"/>
          </p:nvPr>
        </p:nvSpPr>
        <p:spPr>
          <a:xfrm>
            <a:off x="402875" y="3635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Aula 01 - Introdução e Fundamentos de CI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Manutenção não é fácil...</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t-BR"/>
              <a:t>Desafios do Desenvolvedor (Pessoa Olímpica)</a:t>
            </a:r>
            <a:endParaRPr/>
          </a:p>
          <a:p>
            <a:pPr indent="-317500" lvl="0" marL="457200" rtl="0" algn="l">
              <a:spcBef>
                <a:spcPts val="1200"/>
              </a:spcBef>
              <a:spcAft>
                <a:spcPts val="0"/>
              </a:spcAft>
              <a:buSzPts val="1400"/>
              <a:buChar char="●"/>
            </a:pPr>
            <a:r>
              <a:rPr lang="pt-BR"/>
              <a:t>Conhecimento limitado de hardware e software (mantenedor).</a:t>
            </a:r>
            <a:endParaRPr/>
          </a:p>
          <a:p>
            <a:pPr indent="-317500" lvl="0" marL="457200" rtl="0" algn="l">
              <a:spcBef>
                <a:spcPts val="0"/>
              </a:spcBef>
              <a:spcAft>
                <a:spcPts val="0"/>
              </a:spcAft>
              <a:buSzPts val="1400"/>
              <a:buChar char="●"/>
            </a:pPr>
            <a:r>
              <a:rPr lang="pt-BR"/>
              <a:t>Prioridades de gerenciamento (a manutenção pode ser de baixa prioridade).</a:t>
            </a:r>
            <a:endParaRPr/>
          </a:p>
          <a:p>
            <a:pPr indent="-317500" lvl="0" marL="457200" rtl="0" algn="l">
              <a:spcBef>
                <a:spcPts val="0"/>
              </a:spcBef>
              <a:spcAft>
                <a:spcPts val="0"/>
              </a:spcAft>
              <a:buSzPts val="1400"/>
              <a:buChar char="●"/>
            </a:pPr>
            <a:r>
              <a:rPr lang="pt-BR"/>
              <a:t>Problemas técnicos.</a:t>
            </a:r>
            <a:endParaRPr/>
          </a:p>
          <a:p>
            <a:pPr indent="-317500" lvl="0" marL="457200" rtl="0" algn="l">
              <a:spcBef>
                <a:spcPts val="0"/>
              </a:spcBef>
              <a:spcAft>
                <a:spcPts val="0"/>
              </a:spcAft>
              <a:buSzPts val="1400"/>
              <a:buChar char="●"/>
            </a:pPr>
            <a:r>
              <a:rPr lang="pt-BR"/>
              <a:t>Testando dificuldades (encontrando problemas).</a:t>
            </a:r>
            <a:endParaRPr/>
          </a:p>
          <a:p>
            <a:pPr indent="-317500" lvl="0" marL="457200" rtl="0" algn="l">
              <a:spcBef>
                <a:spcPts val="0"/>
              </a:spcBef>
              <a:spcAft>
                <a:spcPts val="0"/>
              </a:spcAft>
              <a:buSzPts val="1400"/>
              <a:buChar char="●"/>
            </a:pPr>
            <a:r>
              <a:rPr lang="pt-BR"/>
              <a:t>Problemas de moral (a manutenção é chata).</a:t>
            </a:r>
            <a:endParaRPr/>
          </a:p>
          <a:p>
            <a:pPr indent="-317500" lvl="0" marL="457200" rtl="0" algn="l">
              <a:spcBef>
                <a:spcPts val="0"/>
              </a:spcBef>
              <a:spcAft>
                <a:spcPts val="0"/>
              </a:spcAft>
              <a:buSzPts val="1400"/>
              <a:buChar char="●"/>
            </a:pPr>
            <a:r>
              <a:rPr lang="pt-BR"/>
              <a:t>Compromisso (problemas de tomada de decisão).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Manutenção não é fácil...</a:t>
            </a:r>
            <a:endParaRPr/>
          </a:p>
        </p:txBody>
      </p:sp>
      <p:sp>
        <p:nvSpPr>
          <p:cNvPr id="128" name="Google Shape;128;p23"/>
          <p:cNvSpPr txBox="1"/>
          <p:nvPr>
            <p:ph idx="1" type="body"/>
          </p:nvPr>
        </p:nvSpPr>
        <p:spPr>
          <a:xfrm>
            <a:off x="311700" y="1152475"/>
            <a:ext cx="8520600" cy="37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Custos da Manutenção</a:t>
            </a:r>
            <a:endParaRPr/>
          </a:p>
          <a:p>
            <a:pPr indent="-342900" lvl="0" marL="457200" rtl="0" algn="l">
              <a:spcBef>
                <a:spcPts val="1200"/>
              </a:spcBef>
              <a:spcAft>
                <a:spcPts val="0"/>
              </a:spcAft>
              <a:buSzPts val="1800"/>
              <a:buChar char="●"/>
            </a:pPr>
            <a:r>
              <a:rPr lang="pt-BR"/>
              <a:t>Rotatividade de pessoal</a:t>
            </a:r>
            <a:endParaRPr/>
          </a:p>
          <a:p>
            <a:pPr indent="-317500" lvl="1" marL="1371600" rtl="0" algn="l">
              <a:spcBef>
                <a:spcPts val="0"/>
              </a:spcBef>
              <a:spcAft>
                <a:spcPts val="0"/>
              </a:spcAft>
              <a:buSzPts val="1400"/>
              <a:buChar char="○"/>
            </a:pPr>
            <a:r>
              <a:rPr lang="pt-BR"/>
              <a:t>sem rotatividade geralmente significa custos de manutenção mais baixos</a:t>
            </a:r>
            <a:endParaRPr/>
          </a:p>
          <a:p>
            <a:pPr indent="-342900" lvl="0" marL="457200" rtl="0" algn="l">
              <a:spcBef>
                <a:spcPts val="0"/>
              </a:spcBef>
              <a:spcAft>
                <a:spcPts val="0"/>
              </a:spcAft>
              <a:buSzPts val="1800"/>
              <a:buChar char="●"/>
            </a:pPr>
            <a:r>
              <a:rPr lang="pt-BR"/>
              <a:t>Responsabilidade contratual</a:t>
            </a:r>
            <a:endParaRPr/>
          </a:p>
          <a:p>
            <a:pPr indent="-317500" lvl="1" marL="1371600" rtl="0" algn="l">
              <a:spcBef>
                <a:spcPts val="0"/>
              </a:spcBef>
              <a:spcAft>
                <a:spcPts val="0"/>
              </a:spcAft>
              <a:buSzPts val="1400"/>
              <a:buChar char="○"/>
            </a:pPr>
            <a:r>
              <a:rPr lang="pt-BR"/>
              <a:t>os desenvolvedores podem não ter obrigação contratual de manter o sistema entregue e nenhum incentivo para projetar mudanças futuras</a:t>
            </a:r>
            <a:endParaRPr/>
          </a:p>
          <a:p>
            <a:pPr indent="-342900" lvl="0" marL="457200" rtl="0" algn="l">
              <a:spcBef>
                <a:spcPts val="0"/>
              </a:spcBef>
              <a:spcAft>
                <a:spcPts val="0"/>
              </a:spcAft>
              <a:buSzPts val="1800"/>
              <a:buChar char="●"/>
            </a:pPr>
            <a:r>
              <a:rPr lang="pt-BR"/>
              <a:t>Competências do pessoal</a:t>
            </a:r>
            <a:endParaRPr/>
          </a:p>
          <a:p>
            <a:pPr indent="-317500" lvl="1" marL="1371600" rtl="0" algn="l">
              <a:spcBef>
                <a:spcPts val="0"/>
              </a:spcBef>
              <a:spcAft>
                <a:spcPts val="0"/>
              </a:spcAft>
              <a:buSzPts val="1400"/>
              <a:buChar char="○"/>
            </a:pPr>
            <a:r>
              <a:rPr lang="pt-BR"/>
              <a:t>A equipe de manutenção geralmente é inexperiente e possui conhecimento limitado no domínio do problema e solução</a:t>
            </a:r>
            <a:endParaRPr/>
          </a:p>
          <a:p>
            <a:pPr indent="-342900" lvl="0" marL="457200" rtl="0" algn="l">
              <a:spcBef>
                <a:spcPts val="0"/>
              </a:spcBef>
              <a:spcAft>
                <a:spcPts val="0"/>
              </a:spcAft>
              <a:buSzPts val="1800"/>
              <a:buChar char="●"/>
            </a:pPr>
            <a:r>
              <a:rPr lang="pt-BR"/>
              <a:t>Idade e estrutura do programa</a:t>
            </a:r>
            <a:endParaRPr/>
          </a:p>
          <a:p>
            <a:pPr indent="-317500" lvl="1" marL="1371600" rtl="0" algn="l">
              <a:spcBef>
                <a:spcPts val="0"/>
              </a:spcBef>
              <a:spcAft>
                <a:spcPts val="0"/>
              </a:spcAft>
              <a:buSzPts val="1400"/>
              <a:buChar char="○"/>
            </a:pPr>
            <a:r>
              <a:rPr lang="pt-BR"/>
              <a:t>À medida que os programas envelhecem, sua estrutura se deteriora, eles se tornam mais difíceis de entender e mudar (encontrar devs para as tecnologias)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Manutenção não é fácil...</a:t>
            </a:r>
            <a:endParaRPr/>
          </a:p>
        </p:txBody>
      </p:sp>
      <p:sp>
        <p:nvSpPr>
          <p:cNvPr id="134" name="Google Shape;134;p24"/>
          <p:cNvSpPr txBox="1"/>
          <p:nvPr>
            <p:ph idx="1" type="body"/>
          </p:nvPr>
        </p:nvSpPr>
        <p:spPr>
          <a:xfrm>
            <a:off x="311700" y="1152475"/>
            <a:ext cx="6484500" cy="37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Predição de Manutenção</a:t>
            </a:r>
            <a:endParaRPr/>
          </a:p>
          <a:p>
            <a:pPr indent="-342900" lvl="0" marL="457200" rtl="0" algn="l">
              <a:spcBef>
                <a:spcPts val="1200"/>
              </a:spcBef>
              <a:spcAft>
                <a:spcPts val="0"/>
              </a:spcAft>
              <a:buSzPts val="1800"/>
              <a:buChar char="●"/>
            </a:pPr>
            <a:r>
              <a:rPr lang="pt-BR"/>
              <a:t>Preocupado em determinar quais partes do sistema podem causar problemas e ter altos custos de manutenção</a:t>
            </a:r>
            <a:endParaRPr/>
          </a:p>
          <a:p>
            <a:pPr indent="-342900" lvl="0" marL="457200" rtl="0" algn="l">
              <a:spcBef>
                <a:spcPts val="0"/>
              </a:spcBef>
              <a:spcAft>
                <a:spcPts val="0"/>
              </a:spcAft>
              <a:buSzPts val="1800"/>
              <a:buChar char="●"/>
            </a:pPr>
            <a:r>
              <a:rPr lang="pt-BR"/>
              <a:t>A aceitação da mudança depende da manutenção dos componentes afetados pela mudança</a:t>
            </a:r>
            <a:endParaRPr/>
          </a:p>
          <a:p>
            <a:pPr indent="-342900" lvl="0" marL="457200" rtl="0" algn="l">
              <a:spcBef>
                <a:spcPts val="0"/>
              </a:spcBef>
              <a:spcAft>
                <a:spcPts val="0"/>
              </a:spcAft>
              <a:buSzPts val="1800"/>
              <a:buChar char="●"/>
            </a:pPr>
            <a:r>
              <a:rPr lang="pt-BR"/>
              <a:t>A implementação de alterações prejudica o sistema e reduz sua capacidade de manutenção</a:t>
            </a:r>
            <a:endParaRPr/>
          </a:p>
          <a:p>
            <a:pPr indent="-342900" lvl="0" marL="457200" rtl="0" algn="l">
              <a:spcBef>
                <a:spcPts val="0"/>
              </a:spcBef>
              <a:spcAft>
                <a:spcPts val="0"/>
              </a:spcAft>
              <a:buSzPts val="1800"/>
              <a:buChar char="●"/>
            </a:pPr>
            <a:r>
              <a:rPr lang="pt-BR"/>
              <a:t>Os custos de manutenção dependem do número de alterações</a:t>
            </a:r>
            <a:endParaRPr/>
          </a:p>
          <a:p>
            <a:pPr indent="-342900" lvl="0" marL="457200" rtl="0" algn="l">
              <a:spcBef>
                <a:spcPts val="0"/>
              </a:spcBef>
              <a:spcAft>
                <a:spcPts val="0"/>
              </a:spcAft>
              <a:buSzPts val="1800"/>
              <a:buChar char="●"/>
            </a:pPr>
            <a:r>
              <a:rPr lang="pt-BR"/>
              <a:t>Os custos da mudança dependem da manutenção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Manutenção não é fácil...</a:t>
            </a:r>
            <a:endParaRPr/>
          </a:p>
        </p:txBody>
      </p:sp>
      <p:sp>
        <p:nvSpPr>
          <p:cNvPr id="140" name="Google Shape;140;p25"/>
          <p:cNvSpPr txBox="1"/>
          <p:nvPr>
            <p:ph idx="1" type="body"/>
          </p:nvPr>
        </p:nvSpPr>
        <p:spPr>
          <a:xfrm>
            <a:off x="311700" y="1152475"/>
            <a:ext cx="8520600" cy="37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Predição de Manutenção</a:t>
            </a:r>
            <a:endParaRPr/>
          </a:p>
        </p:txBody>
      </p:sp>
      <p:pic>
        <p:nvPicPr>
          <p:cNvPr id="141" name="Google Shape;141;p25"/>
          <p:cNvPicPr preferRelativeResize="0"/>
          <p:nvPr/>
        </p:nvPicPr>
        <p:blipFill>
          <a:blip r:embed="rId3">
            <a:alphaModFix/>
          </a:blip>
          <a:stretch>
            <a:fillRect/>
          </a:stretch>
        </p:blipFill>
        <p:spPr>
          <a:xfrm>
            <a:off x="1521800" y="1674822"/>
            <a:ext cx="5905650" cy="30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Gerência de Configuração (SCM)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Gerência de Configuração</a:t>
            </a:r>
            <a:endParaRPr/>
          </a:p>
        </p:txBody>
      </p:sp>
      <p:sp>
        <p:nvSpPr>
          <p:cNvPr id="152" name="Google Shape;152;p27"/>
          <p:cNvSpPr txBox="1"/>
          <p:nvPr>
            <p:ph idx="1" type="body"/>
          </p:nvPr>
        </p:nvSpPr>
        <p:spPr>
          <a:xfrm>
            <a:off x="311700" y="1152475"/>
            <a:ext cx="8520600" cy="37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Os fatos:</a:t>
            </a:r>
            <a:endParaRPr/>
          </a:p>
          <a:p>
            <a:pPr indent="-342900" lvl="0" marL="457200" rtl="0" algn="l">
              <a:spcBef>
                <a:spcPts val="1200"/>
              </a:spcBef>
              <a:spcAft>
                <a:spcPts val="0"/>
              </a:spcAft>
              <a:buSzPts val="1800"/>
              <a:buChar char="●"/>
            </a:pPr>
            <a:r>
              <a:rPr lang="pt-BR"/>
              <a:t>A mudança </a:t>
            </a:r>
            <a:r>
              <a:rPr b="1" lang="pt-BR"/>
              <a:t>é inevitável</a:t>
            </a:r>
            <a:r>
              <a:rPr lang="pt-BR"/>
              <a:t> no software</a:t>
            </a:r>
            <a:endParaRPr/>
          </a:p>
          <a:p>
            <a:pPr indent="-342900" lvl="0" marL="457200" rtl="0" algn="l">
              <a:spcBef>
                <a:spcPts val="0"/>
              </a:spcBef>
              <a:spcAft>
                <a:spcPts val="0"/>
              </a:spcAft>
              <a:buSzPts val="1800"/>
              <a:buChar char="●"/>
            </a:pPr>
            <a:r>
              <a:rPr lang="pt-BR"/>
              <a:t>As mudanças precisam ser controladas</a:t>
            </a:r>
            <a:endParaRPr/>
          </a:p>
          <a:p>
            <a:pPr indent="-342900" lvl="0" marL="457200" rtl="0" algn="l">
              <a:spcBef>
                <a:spcPts val="0"/>
              </a:spcBef>
              <a:spcAft>
                <a:spcPts val="0"/>
              </a:spcAft>
              <a:buSzPts val="1800"/>
              <a:buChar char="●"/>
            </a:pPr>
            <a:r>
              <a:rPr lang="pt-BR"/>
              <a:t>As mudanças precisam ser gerenciadas</a:t>
            </a:r>
            <a:endParaRPr/>
          </a:p>
          <a:p>
            <a:pPr indent="0" lvl="0" marL="0" rtl="0" algn="l">
              <a:spcBef>
                <a:spcPts val="1200"/>
              </a:spcBef>
              <a:spcAft>
                <a:spcPts val="0"/>
              </a:spcAft>
              <a:buNone/>
            </a:pPr>
            <a:r>
              <a:rPr lang="pt-BR"/>
              <a:t>A solução:</a:t>
            </a:r>
            <a:endParaRPr/>
          </a:p>
          <a:p>
            <a:pPr indent="0" lvl="0" marL="0" rtl="0" algn="l">
              <a:spcBef>
                <a:spcPts val="1200"/>
              </a:spcBef>
              <a:spcAft>
                <a:spcPts val="1200"/>
              </a:spcAft>
              <a:buNone/>
            </a:pPr>
            <a:r>
              <a:rPr lang="pt-BR"/>
              <a:t>Gerenciamento de Configuração de Software (SCM)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Gerência de Configuração</a:t>
            </a:r>
            <a:endParaRPr/>
          </a:p>
        </p:txBody>
      </p:sp>
      <p:sp>
        <p:nvSpPr>
          <p:cNvPr id="158" name="Google Shape;158;p28"/>
          <p:cNvSpPr txBox="1"/>
          <p:nvPr>
            <p:ph idx="1" type="body"/>
          </p:nvPr>
        </p:nvSpPr>
        <p:spPr>
          <a:xfrm>
            <a:off x="311700" y="1152475"/>
            <a:ext cx="6376800" cy="379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Um objetivo da engenharia de software é melhorar o quão fácil é mudar o software</a:t>
            </a:r>
            <a:endParaRPr/>
          </a:p>
          <a:p>
            <a:pPr indent="-342900" lvl="0" marL="457200" rtl="0" algn="l">
              <a:spcBef>
                <a:spcPts val="0"/>
              </a:spcBef>
              <a:spcAft>
                <a:spcPts val="0"/>
              </a:spcAft>
              <a:buSzPts val="1800"/>
              <a:buChar char="●"/>
            </a:pPr>
            <a:r>
              <a:rPr lang="pt-BR"/>
              <a:t>O gerenciamento de configuração tem tudo a ver com controle de alterações.</a:t>
            </a:r>
            <a:endParaRPr/>
          </a:p>
          <a:p>
            <a:pPr indent="-342900" lvl="0" marL="457200" rtl="0" algn="l">
              <a:spcBef>
                <a:spcPts val="0"/>
              </a:spcBef>
              <a:spcAft>
                <a:spcPts val="0"/>
              </a:spcAft>
              <a:buSzPts val="1800"/>
              <a:buChar char="●"/>
            </a:pPr>
            <a:r>
              <a:rPr lang="pt-BR"/>
              <a:t>Todo engenheiro de software precisa se preocupar com o modo como as alterações feitas nos produtos de trabalho são rastreadas e propagadas ao longo de um projeto.</a:t>
            </a:r>
            <a:endParaRPr/>
          </a:p>
          <a:p>
            <a:pPr indent="-342900" lvl="0" marL="457200" rtl="0" algn="l">
              <a:spcBef>
                <a:spcPts val="0"/>
              </a:spcBef>
              <a:spcAft>
                <a:spcPts val="0"/>
              </a:spcAft>
              <a:buSzPts val="1800"/>
              <a:buChar char="●"/>
            </a:pPr>
            <a:r>
              <a:rPr lang="pt-BR"/>
              <a:t>Para garantir que a qualidade seja mantida, o processo de mudança deve ser auditado.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Gerência de Configuração</a:t>
            </a:r>
            <a:endParaRPr/>
          </a:p>
        </p:txBody>
      </p:sp>
      <p:sp>
        <p:nvSpPr>
          <p:cNvPr id="164" name="Google Shape;164;p29"/>
          <p:cNvSpPr txBox="1"/>
          <p:nvPr>
            <p:ph idx="1" type="body"/>
          </p:nvPr>
        </p:nvSpPr>
        <p:spPr>
          <a:xfrm>
            <a:off x="311700" y="1152475"/>
            <a:ext cx="8520600" cy="379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O SCM pode ajudar a determinar o impacto da mudança, bem como controlar o desenvolvimento paralelo</a:t>
            </a:r>
            <a:endParaRPr/>
          </a:p>
          <a:p>
            <a:pPr indent="-342900" lvl="0" marL="457200" rtl="0" algn="l">
              <a:spcBef>
                <a:spcPts val="0"/>
              </a:spcBef>
              <a:spcAft>
                <a:spcPts val="0"/>
              </a:spcAft>
              <a:buSzPts val="1800"/>
              <a:buChar char="●"/>
            </a:pPr>
            <a:r>
              <a:rPr lang="pt-BR"/>
              <a:t>Ele pode rastrear e controlar alterações em todos os aspectos do desenvolvimento de software</a:t>
            </a:r>
            <a:endParaRPr/>
          </a:p>
          <a:p>
            <a:pPr indent="-342900" lvl="0" marL="1371600" rtl="0" algn="l">
              <a:spcBef>
                <a:spcPts val="0"/>
              </a:spcBef>
              <a:spcAft>
                <a:spcPts val="0"/>
              </a:spcAft>
              <a:buSzPts val="1800"/>
              <a:buAutoNum type="arabicPeriod"/>
            </a:pPr>
            <a:r>
              <a:rPr lang="pt-BR"/>
              <a:t>Requisitos</a:t>
            </a:r>
            <a:endParaRPr/>
          </a:p>
          <a:p>
            <a:pPr indent="-342900" lvl="0" marL="1371600" rtl="0" algn="l">
              <a:spcBef>
                <a:spcPts val="0"/>
              </a:spcBef>
              <a:spcAft>
                <a:spcPts val="0"/>
              </a:spcAft>
              <a:buSzPts val="1800"/>
              <a:buAutoNum type="arabicPeriod"/>
            </a:pPr>
            <a:r>
              <a:rPr lang="pt-BR"/>
              <a:t>Projeto</a:t>
            </a:r>
            <a:endParaRPr/>
          </a:p>
          <a:p>
            <a:pPr indent="-342900" lvl="0" marL="1371600" rtl="0" algn="l">
              <a:spcBef>
                <a:spcPts val="0"/>
              </a:spcBef>
              <a:spcAft>
                <a:spcPts val="0"/>
              </a:spcAft>
              <a:buSzPts val="1800"/>
              <a:buAutoNum type="arabicPeriod"/>
            </a:pPr>
            <a:r>
              <a:rPr lang="pt-BR"/>
              <a:t>Código</a:t>
            </a:r>
            <a:endParaRPr/>
          </a:p>
          <a:p>
            <a:pPr indent="-342900" lvl="0" marL="1371600" rtl="0" algn="l">
              <a:spcBef>
                <a:spcPts val="0"/>
              </a:spcBef>
              <a:spcAft>
                <a:spcPts val="0"/>
              </a:spcAft>
              <a:buSzPts val="1800"/>
              <a:buAutoNum type="arabicPeriod"/>
            </a:pPr>
            <a:r>
              <a:rPr lang="pt-BR"/>
              <a:t>Testes</a:t>
            </a:r>
            <a:endParaRPr/>
          </a:p>
          <a:p>
            <a:pPr indent="-342900" lvl="0" marL="1371600" rtl="0" algn="l">
              <a:spcBef>
                <a:spcPts val="0"/>
              </a:spcBef>
              <a:spcAft>
                <a:spcPts val="0"/>
              </a:spcAft>
              <a:buSzPts val="1800"/>
              <a:buAutoNum type="arabicPeriod"/>
            </a:pPr>
            <a:r>
              <a:rPr lang="pt-BR"/>
              <a:t>Documentação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Gerência de Configuração</a:t>
            </a:r>
            <a:endParaRPr/>
          </a:p>
        </p:txBody>
      </p:sp>
      <p:sp>
        <p:nvSpPr>
          <p:cNvPr id="170" name="Google Shape;170;p30"/>
          <p:cNvSpPr txBox="1"/>
          <p:nvPr>
            <p:ph idx="1" type="body"/>
          </p:nvPr>
        </p:nvSpPr>
        <p:spPr>
          <a:xfrm>
            <a:off x="430725" y="1985625"/>
            <a:ext cx="3403500" cy="170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pt-BR"/>
              <a:t>Nível de Maturidade de uma empresa que produz software é diretamente proporcional ao quanto ela sabe fazer Gerência de Configuração</a:t>
            </a:r>
            <a:endParaRPr/>
          </a:p>
        </p:txBody>
      </p:sp>
      <p:pic>
        <p:nvPicPr>
          <p:cNvPr id="171" name="Google Shape;171;p30"/>
          <p:cNvPicPr preferRelativeResize="0"/>
          <p:nvPr/>
        </p:nvPicPr>
        <p:blipFill>
          <a:blip r:embed="rId3">
            <a:alphaModFix/>
          </a:blip>
          <a:stretch>
            <a:fillRect/>
          </a:stretch>
        </p:blipFill>
        <p:spPr>
          <a:xfrm>
            <a:off x="3867825" y="1017726"/>
            <a:ext cx="4536724" cy="3956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Gerência de Configuração</a:t>
            </a:r>
            <a:endParaRPr/>
          </a:p>
        </p:txBody>
      </p:sp>
      <p:sp>
        <p:nvSpPr>
          <p:cNvPr id="177" name="Google Shape;177;p31"/>
          <p:cNvSpPr txBox="1"/>
          <p:nvPr>
            <p:ph idx="1" type="body"/>
          </p:nvPr>
        </p:nvSpPr>
        <p:spPr>
          <a:xfrm>
            <a:off x="311700" y="1152475"/>
            <a:ext cx="8520600" cy="28599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Um bom SCM aumenta a confiança de que estamos:</a:t>
            </a:r>
            <a:endParaRPr/>
          </a:p>
          <a:p>
            <a:pPr indent="-317500" lvl="1" marL="1371600" rtl="0" algn="l">
              <a:spcBef>
                <a:spcPts val="0"/>
              </a:spcBef>
              <a:spcAft>
                <a:spcPts val="0"/>
              </a:spcAft>
              <a:buSzPts val="1400"/>
              <a:buChar char="○"/>
            </a:pPr>
            <a:r>
              <a:rPr lang="pt-BR"/>
              <a:t>Construindo o sistema certo</a:t>
            </a:r>
            <a:endParaRPr/>
          </a:p>
          <a:p>
            <a:pPr indent="-317500" lvl="1" marL="1371600" rtl="0" algn="l">
              <a:spcBef>
                <a:spcPts val="0"/>
              </a:spcBef>
              <a:spcAft>
                <a:spcPts val="0"/>
              </a:spcAft>
              <a:buSzPts val="1400"/>
              <a:buChar char="○"/>
            </a:pPr>
            <a:r>
              <a:rPr lang="pt-BR"/>
              <a:t>Testando o sistema o suficiente</a:t>
            </a:r>
            <a:endParaRPr/>
          </a:p>
          <a:p>
            <a:pPr indent="-317500" lvl="1" marL="1371600" rtl="0" algn="l">
              <a:spcBef>
                <a:spcPts val="0"/>
              </a:spcBef>
              <a:spcAft>
                <a:spcPts val="0"/>
              </a:spcAft>
              <a:buSzPts val="1400"/>
              <a:buChar char="○"/>
            </a:pPr>
            <a:r>
              <a:rPr lang="pt-BR"/>
              <a:t>Alterando-o corretamente e com cuidado</a:t>
            </a:r>
            <a:endParaRPr/>
          </a:p>
          <a:p>
            <a:pPr indent="-342900" lvl="0" marL="914400" rtl="0" algn="l">
              <a:spcBef>
                <a:spcPts val="0"/>
              </a:spcBef>
              <a:spcAft>
                <a:spcPts val="0"/>
              </a:spcAft>
              <a:buSzPts val="1800"/>
              <a:buChar char="●"/>
            </a:pPr>
            <a:r>
              <a:rPr lang="pt-BR"/>
              <a:t>E também:</a:t>
            </a:r>
            <a:endParaRPr/>
          </a:p>
          <a:p>
            <a:pPr indent="-317500" lvl="1" marL="1371600" rtl="0" algn="l">
              <a:spcBef>
                <a:spcPts val="0"/>
              </a:spcBef>
              <a:spcAft>
                <a:spcPts val="0"/>
              </a:spcAft>
              <a:buSzPts val="1400"/>
              <a:buChar char="○"/>
            </a:pPr>
            <a:r>
              <a:rPr lang="pt-BR"/>
              <a:t>Controlar alterações não essenciais</a:t>
            </a:r>
            <a:endParaRPr/>
          </a:p>
          <a:p>
            <a:pPr indent="-317500" lvl="1" marL="1371600" rtl="0" algn="l">
              <a:spcBef>
                <a:spcPts val="0"/>
              </a:spcBef>
              <a:spcAft>
                <a:spcPts val="0"/>
              </a:spcAft>
              <a:buSzPts val="1400"/>
              <a:buChar char="○"/>
            </a:pPr>
            <a:r>
              <a:rPr lang="pt-BR"/>
              <a:t>Garante que as decisões e mudanças sejam rastreáveis</a:t>
            </a:r>
            <a:endParaRPr/>
          </a:p>
          <a:p>
            <a:pPr indent="-317500" lvl="1" marL="1371600" rtl="0" algn="l">
              <a:spcBef>
                <a:spcPts val="0"/>
              </a:spcBef>
              <a:spcAft>
                <a:spcPts val="0"/>
              </a:spcAft>
              <a:buSzPts val="1400"/>
              <a:buChar char="○"/>
            </a:pPr>
            <a:r>
              <a:rPr lang="pt-BR"/>
              <a:t>Aumenta a responsabilidade das pessoas envolvidas</a:t>
            </a:r>
            <a:endParaRPr/>
          </a:p>
          <a:p>
            <a:pPr indent="-317500" lvl="1" marL="1371600" rtl="0" algn="l">
              <a:spcBef>
                <a:spcPts val="0"/>
              </a:spcBef>
              <a:spcAft>
                <a:spcPts val="0"/>
              </a:spcAft>
              <a:buSzPts val="1400"/>
              <a:buChar char="○"/>
            </a:pPr>
            <a:r>
              <a:rPr lang="pt-BR"/>
              <a:t>Melhora a qualidade geral do software</a:t>
            </a:r>
            <a:endParaRPr/>
          </a:p>
          <a:p>
            <a:pPr indent="-317500" lvl="1" marL="1371600" rtl="0" algn="l">
              <a:spcBef>
                <a:spcPts val="0"/>
              </a:spcBef>
              <a:spcAft>
                <a:spcPts val="0"/>
              </a:spcAft>
              <a:buSzPts val="1400"/>
              <a:buChar char="○"/>
            </a:pPr>
            <a:r>
              <a:rPr lang="pt-BR"/>
              <a:t>Fornece uma posição de retorno concreta quando as coisas não funcionam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Sumário</a:t>
            </a:r>
            <a:endParaRPr/>
          </a:p>
        </p:txBody>
      </p:sp>
      <p:sp>
        <p:nvSpPr>
          <p:cNvPr id="73" name="Google Shape;7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Motivação</a:t>
            </a:r>
            <a:endParaRPr/>
          </a:p>
          <a:p>
            <a:pPr indent="0" lvl="0" marL="0" rtl="0" algn="l">
              <a:spcBef>
                <a:spcPts val="1200"/>
              </a:spcBef>
              <a:spcAft>
                <a:spcPts val="0"/>
              </a:spcAft>
              <a:buNone/>
            </a:pPr>
            <a:r>
              <a:rPr lang="pt-BR"/>
              <a:t>Gerência de Configuração</a:t>
            </a:r>
            <a:endParaRPr/>
          </a:p>
          <a:p>
            <a:pPr indent="0" lvl="0" marL="0" rtl="0" algn="l">
              <a:spcBef>
                <a:spcPts val="1200"/>
              </a:spcBef>
              <a:spcAft>
                <a:spcPts val="0"/>
              </a:spcAft>
              <a:buNone/>
            </a:pPr>
            <a:r>
              <a:rPr lang="pt-BR"/>
              <a:t>Integração Contínua (CI)</a:t>
            </a:r>
            <a:endParaRPr/>
          </a:p>
          <a:p>
            <a:pPr indent="0" lvl="0" marL="0" rtl="0" algn="l">
              <a:spcBef>
                <a:spcPts val="1200"/>
              </a:spcBef>
              <a:spcAft>
                <a:spcPts val="1200"/>
              </a:spcAft>
              <a:buNone/>
            </a:pPr>
            <a:r>
              <a:rPr lang="pt-BR"/>
              <a:t>GitHub Actions</a:t>
            </a:r>
            <a:endParaRPr/>
          </a:p>
        </p:txBody>
      </p:sp>
      <p:sp>
        <p:nvSpPr>
          <p:cNvPr id="74" name="Google Shape;74;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54200" y="428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Gerência de Configuração</a:t>
            </a:r>
            <a:endParaRPr/>
          </a:p>
        </p:txBody>
      </p:sp>
      <p:sp>
        <p:nvSpPr>
          <p:cNvPr id="183" name="Google Shape;183;p32"/>
          <p:cNvSpPr txBox="1"/>
          <p:nvPr>
            <p:ph idx="1" type="body"/>
          </p:nvPr>
        </p:nvSpPr>
        <p:spPr>
          <a:xfrm>
            <a:off x="311700" y="1152475"/>
            <a:ext cx="4485000" cy="35745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pt-BR" sz="1400"/>
              <a:t>Por ser uma área fortemente calcada em controle, a Gerência de Configuração é referenciada em diversas normas, processos, procedimentos, políticas e padrões, como ISO 12207, CMMI e MPS.Br. </a:t>
            </a:r>
            <a:endParaRPr sz="1400"/>
          </a:p>
          <a:p>
            <a:pPr indent="0" lvl="0" marL="0" marR="0" rtl="0" algn="l">
              <a:lnSpc>
                <a:spcPct val="115000"/>
              </a:lnSpc>
              <a:spcBef>
                <a:spcPts val="1200"/>
              </a:spcBef>
              <a:spcAft>
                <a:spcPts val="0"/>
              </a:spcAft>
              <a:buNone/>
            </a:pPr>
            <a:r>
              <a:rPr lang="pt-BR" sz="1400"/>
              <a:t>Do ponto de vista gerencial, o processo de Gerência de Configuração de Software é dividido em cinco funções </a:t>
            </a:r>
            <a:endParaRPr sz="1400"/>
          </a:p>
          <a:p>
            <a:pPr indent="-342900" lvl="0" marL="914400" marR="0" rtl="0" algn="l">
              <a:lnSpc>
                <a:spcPct val="115000"/>
              </a:lnSpc>
              <a:spcBef>
                <a:spcPts val="1200"/>
              </a:spcBef>
              <a:spcAft>
                <a:spcPts val="0"/>
              </a:spcAft>
              <a:buSzPts val="1800"/>
              <a:buChar char="●"/>
            </a:pPr>
            <a:r>
              <a:rPr lang="pt-BR" sz="1400"/>
              <a:t>identificação da configuração, </a:t>
            </a:r>
            <a:endParaRPr sz="1400"/>
          </a:p>
          <a:p>
            <a:pPr indent="-342900" lvl="0" marL="914400" marR="0" rtl="0" algn="l">
              <a:lnSpc>
                <a:spcPct val="115000"/>
              </a:lnSpc>
              <a:spcBef>
                <a:spcPts val="0"/>
              </a:spcBef>
              <a:spcAft>
                <a:spcPts val="0"/>
              </a:spcAft>
              <a:buSzPts val="1800"/>
              <a:buChar char="●"/>
            </a:pPr>
            <a:r>
              <a:rPr lang="pt-BR" sz="1400"/>
              <a:t>controle da configuração, </a:t>
            </a:r>
            <a:endParaRPr sz="1400"/>
          </a:p>
          <a:p>
            <a:pPr indent="-342900" lvl="0" marL="914400" marR="0" rtl="0" algn="l">
              <a:lnSpc>
                <a:spcPct val="115000"/>
              </a:lnSpc>
              <a:spcBef>
                <a:spcPts val="0"/>
              </a:spcBef>
              <a:spcAft>
                <a:spcPts val="0"/>
              </a:spcAft>
              <a:buSzPts val="1800"/>
              <a:buChar char="●"/>
            </a:pPr>
            <a:r>
              <a:rPr lang="pt-BR" sz="1400"/>
              <a:t>acompanhamento da situação da configuração, </a:t>
            </a:r>
            <a:endParaRPr sz="1400"/>
          </a:p>
          <a:p>
            <a:pPr indent="-342900" lvl="0" marL="914400" marR="0" rtl="0" algn="l">
              <a:lnSpc>
                <a:spcPct val="115000"/>
              </a:lnSpc>
              <a:spcBef>
                <a:spcPts val="0"/>
              </a:spcBef>
              <a:spcAft>
                <a:spcPts val="0"/>
              </a:spcAft>
              <a:buSzPts val="1800"/>
              <a:buChar char="●"/>
            </a:pPr>
            <a:r>
              <a:rPr lang="pt-BR" sz="1400"/>
              <a:t>auditoria da configuração e </a:t>
            </a:r>
            <a:endParaRPr sz="1400"/>
          </a:p>
          <a:p>
            <a:pPr indent="-342900" lvl="0" marL="914400" marR="0" rtl="0" algn="l">
              <a:lnSpc>
                <a:spcPct val="115000"/>
              </a:lnSpc>
              <a:spcBef>
                <a:spcPts val="0"/>
              </a:spcBef>
              <a:spcAft>
                <a:spcPts val="0"/>
              </a:spcAft>
              <a:buSzPts val="1800"/>
              <a:buChar char="●"/>
            </a:pPr>
            <a:r>
              <a:rPr lang="pt-BR" sz="1400"/>
              <a:t>gerenciamento de entrega</a:t>
            </a:r>
            <a:endParaRPr sz="1400"/>
          </a:p>
        </p:txBody>
      </p:sp>
      <p:pic>
        <p:nvPicPr>
          <p:cNvPr id="184" name="Google Shape;184;p32"/>
          <p:cNvPicPr preferRelativeResize="0"/>
          <p:nvPr/>
        </p:nvPicPr>
        <p:blipFill>
          <a:blip r:embed="rId3">
            <a:alphaModFix/>
          </a:blip>
          <a:stretch>
            <a:fillRect/>
          </a:stretch>
        </p:blipFill>
        <p:spPr>
          <a:xfrm>
            <a:off x="4598225" y="1070650"/>
            <a:ext cx="4600800" cy="3576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Gerência de Configuração</a:t>
            </a:r>
            <a:endParaRPr/>
          </a:p>
        </p:txBody>
      </p:sp>
      <p:sp>
        <p:nvSpPr>
          <p:cNvPr id="190" name="Google Shape;190;p33"/>
          <p:cNvSpPr txBox="1"/>
          <p:nvPr>
            <p:ph idx="1" type="body"/>
          </p:nvPr>
        </p:nvSpPr>
        <p:spPr>
          <a:xfrm>
            <a:off x="311700" y="1152475"/>
            <a:ext cx="6561600" cy="379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pt-BR"/>
              <a:t>Organizando as funções em grupos, chegamos nas seguintes</a:t>
            </a:r>
            <a:r>
              <a:rPr lang="pt-BR"/>
              <a:t> atividades:</a:t>
            </a:r>
            <a:endParaRPr/>
          </a:p>
          <a:p>
            <a:pPr indent="-334327" lvl="0" marL="914400" rtl="0" algn="l">
              <a:spcBef>
                <a:spcPts val="1200"/>
              </a:spcBef>
              <a:spcAft>
                <a:spcPts val="0"/>
              </a:spcAft>
              <a:buSzPct val="100000"/>
              <a:buChar char="●"/>
            </a:pPr>
            <a:r>
              <a:rPr i="1" lang="pt-BR">
                <a:solidFill>
                  <a:schemeClr val="dk1"/>
                </a:solidFill>
              </a:rPr>
              <a:t>Gerência de mudanças</a:t>
            </a:r>
            <a:r>
              <a:rPr lang="pt-BR">
                <a:solidFill>
                  <a:schemeClr val="dk1"/>
                </a:solidFill>
              </a:rPr>
              <a:t>:</a:t>
            </a:r>
            <a:r>
              <a:rPr lang="pt-BR"/>
              <a:t> gerenciar as solicitações de alteração em projetos de software</a:t>
            </a:r>
            <a:endParaRPr/>
          </a:p>
          <a:p>
            <a:pPr indent="-334327" lvl="0" marL="914400" rtl="0" algn="l">
              <a:spcBef>
                <a:spcPts val="0"/>
              </a:spcBef>
              <a:spcAft>
                <a:spcPts val="0"/>
              </a:spcAft>
              <a:buSzPct val="100000"/>
              <a:buChar char="●"/>
            </a:pPr>
            <a:r>
              <a:rPr i="1" lang="pt-BR">
                <a:solidFill>
                  <a:schemeClr val="dk1"/>
                </a:solidFill>
              </a:rPr>
              <a:t>Gerência de versões:</a:t>
            </a:r>
            <a:r>
              <a:rPr lang="pt-BR"/>
              <a:t>  gerenciar as versões de todos os itens que compõem o software e assegurar que as modificações sobre esses itens ocorram de forma segura e controlada</a:t>
            </a:r>
            <a:endParaRPr/>
          </a:p>
          <a:p>
            <a:pPr indent="-334327" lvl="0" marL="914400" rtl="0" algn="l">
              <a:spcBef>
                <a:spcPts val="0"/>
              </a:spcBef>
              <a:spcAft>
                <a:spcPts val="0"/>
              </a:spcAft>
              <a:buSzPct val="100000"/>
              <a:buChar char="●"/>
            </a:pPr>
            <a:r>
              <a:rPr i="1" lang="pt-BR">
                <a:solidFill>
                  <a:schemeClr val="dk1"/>
                </a:solidFill>
              </a:rPr>
              <a:t>Integração contínua:</a:t>
            </a:r>
            <a:r>
              <a:rPr lang="pt-BR"/>
              <a:t> automatizar a integração de mudanças de código de vários desenvolvedores em um único projeto de software</a:t>
            </a:r>
            <a:endParaRPr/>
          </a:p>
          <a:p>
            <a:pPr indent="-334327" lvl="0" marL="914400" rtl="0" algn="l">
              <a:spcBef>
                <a:spcPts val="0"/>
              </a:spcBef>
              <a:spcAft>
                <a:spcPts val="0"/>
              </a:spcAft>
              <a:buSzPct val="100000"/>
              <a:buChar char="●"/>
            </a:pPr>
            <a:r>
              <a:rPr i="1" lang="pt-BR">
                <a:solidFill>
                  <a:schemeClr val="dk1"/>
                </a:solidFill>
              </a:rPr>
              <a:t>Automação de </a:t>
            </a:r>
            <a:r>
              <a:rPr i="1" lang="pt-BR">
                <a:solidFill>
                  <a:schemeClr val="dk1"/>
                </a:solidFill>
              </a:rPr>
              <a:t>infraestrutura</a:t>
            </a:r>
            <a:r>
              <a:rPr i="1" lang="pt-BR">
                <a:solidFill>
                  <a:schemeClr val="dk1"/>
                </a:solidFill>
              </a:rPr>
              <a:t>:</a:t>
            </a:r>
            <a:r>
              <a:rPr lang="pt-BR"/>
              <a:t> criar de forma automática ambientes de desenvolvimento, teste e produção uniformes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Gerência de Configuração</a:t>
            </a:r>
            <a:endParaRPr/>
          </a:p>
        </p:txBody>
      </p:sp>
      <p:sp>
        <p:nvSpPr>
          <p:cNvPr id="196" name="Google Shape;196;p34"/>
          <p:cNvSpPr txBox="1"/>
          <p:nvPr>
            <p:ph idx="1" type="body"/>
          </p:nvPr>
        </p:nvSpPr>
        <p:spPr>
          <a:xfrm>
            <a:off x="311700" y="1152475"/>
            <a:ext cx="6561600" cy="37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Existem muito assunto ainda sobre SGC, mas neste módulo vamos pular alguns desses assuntos (a saber) </a:t>
            </a:r>
            <a:endParaRPr/>
          </a:p>
          <a:p>
            <a:pPr indent="-342900" lvl="0" marL="457200" rtl="0" algn="l">
              <a:spcBef>
                <a:spcPts val="1200"/>
              </a:spcBef>
              <a:spcAft>
                <a:spcPts val="0"/>
              </a:spcAft>
              <a:buSzPts val="1800"/>
              <a:buChar char="●"/>
            </a:pPr>
            <a:r>
              <a:rPr lang="pt-BR"/>
              <a:t>Controle de Versão</a:t>
            </a:r>
            <a:endParaRPr/>
          </a:p>
          <a:p>
            <a:pPr indent="-342900" lvl="0" marL="457200" rtl="0" algn="l">
              <a:spcBef>
                <a:spcPts val="0"/>
              </a:spcBef>
              <a:spcAft>
                <a:spcPts val="0"/>
              </a:spcAft>
              <a:buSzPts val="1800"/>
              <a:buChar char="●"/>
            </a:pPr>
            <a:r>
              <a:rPr lang="pt-BR"/>
              <a:t>Controle de Mudanças</a:t>
            </a:r>
            <a:endParaRPr/>
          </a:p>
          <a:p>
            <a:pPr indent="-342900" lvl="0" marL="457200" rtl="0" algn="l">
              <a:spcBef>
                <a:spcPts val="0"/>
              </a:spcBef>
              <a:spcAft>
                <a:spcPts val="0"/>
              </a:spcAft>
              <a:buSzPts val="1800"/>
              <a:buChar char="●"/>
            </a:pPr>
            <a:r>
              <a:rPr lang="pt-BR"/>
              <a:t>Identificação de Itens de Configuração</a:t>
            </a:r>
            <a:endParaRPr/>
          </a:p>
          <a:p>
            <a:pPr indent="-342900" lvl="0" marL="457200" rtl="0" algn="l">
              <a:spcBef>
                <a:spcPts val="0"/>
              </a:spcBef>
              <a:spcAft>
                <a:spcPts val="0"/>
              </a:spcAft>
              <a:buSzPts val="1800"/>
              <a:buChar char="●"/>
            </a:pPr>
            <a:r>
              <a:rPr lang="pt-BR"/>
              <a:t>Estrutura e Tipos de Baseline</a:t>
            </a:r>
            <a:endParaRPr/>
          </a:p>
          <a:p>
            <a:pPr indent="0" lvl="0" marL="0" rtl="0" algn="l">
              <a:spcBef>
                <a:spcPts val="1200"/>
              </a:spcBef>
              <a:spcAft>
                <a:spcPts val="1200"/>
              </a:spcAft>
              <a:buNone/>
            </a:pPr>
            <a:r>
              <a:rPr lang="pt-BR"/>
              <a:t>para chegar ao nosso objetivo, que é </a:t>
            </a:r>
            <a:r>
              <a:rPr b="1" lang="pt-BR" sz="2000"/>
              <a:t>Integração Contínua!</a:t>
            </a:r>
            <a:endParaRPr b="1"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Integração </a:t>
            </a:r>
            <a:endParaRPr/>
          </a:p>
          <a:p>
            <a:pPr indent="0" lvl="0" marL="0" rtl="0" algn="l">
              <a:spcBef>
                <a:spcPts val="0"/>
              </a:spcBef>
              <a:spcAft>
                <a:spcPts val="0"/>
              </a:spcAft>
              <a:buNone/>
            </a:pPr>
            <a:r>
              <a:rPr lang="pt-BR"/>
              <a:t>Contínua (CI)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é </a:t>
            </a:r>
            <a:r>
              <a:rPr lang="pt-BR"/>
              <a:t>Integração Contínua (CI)</a:t>
            </a:r>
            <a:endParaRPr/>
          </a:p>
        </p:txBody>
      </p:sp>
      <p:sp>
        <p:nvSpPr>
          <p:cNvPr id="207" name="Google Shape;207;p36"/>
          <p:cNvSpPr txBox="1"/>
          <p:nvPr>
            <p:ph idx="1" type="body"/>
          </p:nvPr>
        </p:nvSpPr>
        <p:spPr>
          <a:xfrm>
            <a:off x="311700" y="1152475"/>
            <a:ext cx="6515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É</a:t>
            </a:r>
            <a:r>
              <a:rPr lang="pt-BR"/>
              <a:t> uma prática essencial no desenvolvimento de software moderno, </a:t>
            </a:r>
            <a:endParaRPr/>
          </a:p>
          <a:p>
            <a:pPr indent="-317500" lvl="1" marL="914400" rtl="0" algn="l">
              <a:spcBef>
                <a:spcPts val="0"/>
              </a:spcBef>
              <a:spcAft>
                <a:spcPts val="0"/>
              </a:spcAft>
              <a:buSzPts val="1400"/>
              <a:buChar char="○"/>
            </a:pPr>
            <a:r>
              <a:rPr lang="pt-BR"/>
              <a:t>Destinada a melhorar a eficiência, a qualidade e a colaboração entre as equipes de desenvolvimento</a:t>
            </a:r>
            <a:endParaRPr/>
          </a:p>
          <a:p>
            <a:pPr indent="-342900" lvl="0" marL="457200" rtl="0" algn="l">
              <a:spcBef>
                <a:spcPts val="0"/>
              </a:spcBef>
              <a:spcAft>
                <a:spcPts val="0"/>
              </a:spcAft>
              <a:buSzPts val="1800"/>
              <a:buChar char="●"/>
            </a:pPr>
            <a:r>
              <a:rPr lang="pt-BR"/>
              <a:t>É uma abordagem de desenvolvimento de software que enfatiza a automação de processos</a:t>
            </a:r>
            <a:endParaRPr/>
          </a:p>
          <a:p>
            <a:pPr indent="-317500" lvl="1" marL="914400" rtl="0" algn="l">
              <a:spcBef>
                <a:spcPts val="0"/>
              </a:spcBef>
              <a:spcAft>
                <a:spcPts val="0"/>
              </a:spcAft>
              <a:buSzPts val="1400"/>
              <a:buChar char="○"/>
            </a:pPr>
            <a:r>
              <a:rPr lang="pt-BR"/>
              <a:t>Objetivo de fundir o trabalho de diversos membros da equipe de desenvolvimento assim que as alterações são feitas. </a:t>
            </a:r>
            <a:endParaRPr/>
          </a:p>
          <a:p>
            <a:pPr indent="-342900" lvl="0" marL="457200" rtl="0" algn="l">
              <a:spcBef>
                <a:spcPts val="0"/>
              </a:spcBef>
              <a:spcAft>
                <a:spcPts val="0"/>
              </a:spcAft>
              <a:buSzPts val="1800"/>
              <a:buChar char="●"/>
            </a:pPr>
            <a:r>
              <a:rPr lang="pt-BR"/>
              <a:t>Foco na integração frequente de códigos </a:t>
            </a:r>
            <a:endParaRPr/>
          </a:p>
          <a:p>
            <a:pPr indent="-317500" lvl="1" marL="914400" rtl="0" algn="l">
              <a:spcBef>
                <a:spcPts val="0"/>
              </a:spcBef>
              <a:spcAft>
                <a:spcPts val="0"/>
              </a:spcAft>
              <a:buSzPts val="1400"/>
              <a:buChar char="○"/>
            </a:pPr>
            <a:r>
              <a:rPr lang="pt-BR"/>
              <a:t>Permite que a equipe identifique e corrija problemas rapidamente, bem como construa e teste o software com mais eficiência.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História</a:t>
            </a:r>
            <a:endParaRPr/>
          </a:p>
        </p:txBody>
      </p:sp>
      <p:sp>
        <p:nvSpPr>
          <p:cNvPr id="213" name="Google Shape;213;p37"/>
          <p:cNvSpPr txBox="1"/>
          <p:nvPr>
            <p:ph idx="1" type="body"/>
          </p:nvPr>
        </p:nvSpPr>
        <p:spPr>
          <a:xfrm>
            <a:off x="311700" y="1152475"/>
            <a:ext cx="8281500" cy="3934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pt-BR"/>
              <a:t>A CI foi desenvolvida pela primeira vez na década de 1970 por Barry Boehm, um engenheiro de software da IBM. </a:t>
            </a:r>
            <a:endParaRPr/>
          </a:p>
          <a:p>
            <a:pPr indent="-317500" lvl="1" marL="914400" rtl="0" algn="l">
              <a:spcBef>
                <a:spcPts val="0"/>
              </a:spcBef>
              <a:spcAft>
                <a:spcPts val="0"/>
              </a:spcAft>
              <a:buSzPts val="1400"/>
              <a:buChar char="○"/>
            </a:pPr>
            <a:r>
              <a:rPr lang="pt-BR"/>
              <a:t>Boehm argumentou que a CI era uma maneira eficaz de melhorar a qualidade do software e reduzir o risco de falhas.</a:t>
            </a:r>
            <a:endParaRPr/>
          </a:p>
          <a:p>
            <a:pPr indent="-342900" lvl="0" marL="457200" rtl="0" algn="l">
              <a:spcBef>
                <a:spcPts val="0"/>
              </a:spcBef>
              <a:spcAft>
                <a:spcPts val="0"/>
              </a:spcAft>
              <a:buSzPts val="1800"/>
              <a:buChar char="●"/>
            </a:pPr>
            <a:r>
              <a:rPr lang="pt-BR"/>
              <a:t>Na década de 1980, a CI começou a ser usada por empresas de software comerciais. </a:t>
            </a:r>
            <a:endParaRPr/>
          </a:p>
          <a:p>
            <a:pPr indent="-317500" lvl="1" marL="914400" rtl="0" algn="l">
              <a:spcBef>
                <a:spcPts val="0"/>
              </a:spcBef>
              <a:spcAft>
                <a:spcPts val="0"/>
              </a:spcAft>
              <a:buSzPts val="1400"/>
              <a:buChar char="○"/>
            </a:pPr>
            <a:r>
              <a:rPr lang="pt-BR"/>
              <a:t>Uma das primeiras empresas a adotar a CI foi a Sun Microsystems, que usou a prática para desenvolver o sistema operacional Solaris.</a:t>
            </a:r>
            <a:endParaRPr/>
          </a:p>
          <a:p>
            <a:pPr indent="-342900" lvl="0" marL="457200" rtl="0" algn="l">
              <a:spcBef>
                <a:spcPts val="0"/>
              </a:spcBef>
              <a:spcAft>
                <a:spcPts val="0"/>
              </a:spcAft>
              <a:buSzPts val="1800"/>
              <a:buChar char="●"/>
            </a:pPr>
            <a:r>
              <a:rPr lang="pt-BR"/>
              <a:t>Na década de 1990, a CI tornou-se mais popular à medida que o desenvolvimento de software se tornou mais complexo. </a:t>
            </a:r>
            <a:endParaRPr/>
          </a:p>
          <a:p>
            <a:pPr indent="-317500" lvl="1" marL="914400" rtl="0" algn="l">
              <a:spcBef>
                <a:spcPts val="0"/>
              </a:spcBef>
              <a:spcAft>
                <a:spcPts val="0"/>
              </a:spcAft>
              <a:buSzPts val="1400"/>
              <a:buChar char="○"/>
            </a:pPr>
            <a:r>
              <a:rPr lang="pt-BR"/>
              <a:t>Em 1994, o livro "Continuous Integration" de Grady Booch descreveu a importância da integração contínua no contexto da programação em equipe. </a:t>
            </a:r>
            <a:endParaRPr/>
          </a:p>
          <a:p>
            <a:pPr indent="-317500" lvl="1" marL="914400" rtl="0" algn="l">
              <a:spcBef>
                <a:spcPts val="0"/>
              </a:spcBef>
              <a:spcAft>
                <a:spcPts val="0"/>
              </a:spcAft>
              <a:buSzPts val="1400"/>
              <a:buChar char="○"/>
            </a:pPr>
            <a:r>
              <a:rPr lang="pt-BR"/>
              <a:t>No entanto, foi com Martin Fowler, em 2000, que o termo "Integração Contínua" ganhou ampla divulgação em seu artigo "Continuous Integration" no site da ThoughtWorks.</a:t>
            </a:r>
            <a:endParaRPr/>
          </a:p>
          <a:p>
            <a:pPr indent="-342900" lvl="0" marL="457200" rtl="0" algn="l">
              <a:spcBef>
                <a:spcPts val="0"/>
              </a:spcBef>
              <a:spcAft>
                <a:spcPts val="0"/>
              </a:spcAft>
              <a:buSzPts val="1800"/>
              <a:buChar char="●"/>
            </a:pPr>
            <a:r>
              <a:rPr lang="pt-BR"/>
              <a:t>Hoje, a CI é uma prática padrão em muitos departamentos de desenvolvimento de software.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História</a:t>
            </a:r>
            <a:endParaRPr/>
          </a:p>
        </p:txBody>
      </p:sp>
      <p:sp>
        <p:nvSpPr>
          <p:cNvPr id="219" name="Google Shape;219;p38"/>
          <p:cNvSpPr txBox="1"/>
          <p:nvPr>
            <p:ph idx="1" type="body"/>
          </p:nvPr>
        </p:nvSpPr>
        <p:spPr>
          <a:xfrm>
            <a:off x="311700" y="1152475"/>
            <a:ext cx="82815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BR"/>
              <a:t>No início, as equipes de desenvolvimento construíam seus próprios scripts de automação de integração, que muitas vezes eram específicos para cada projeto. </a:t>
            </a:r>
            <a:endParaRPr/>
          </a:p>
          <a:p>
            <a:pPr indent="-317500" lvl="1" marL="914400" rtl="0" algn="l">
              <a:spcBef>
                <a:spcPts val="0"/>
              </a:spcBef>
              <a:spcAft>
                <a:spcPts val="0"/>
              </a:spcAft>
              <a:buSzPts val="1400"/>
              <a:buChar char="○"/>
            </a:pPr>
            <a:r>
              <a:rPr lang="pt-BR"/>
              <a:t>No entanto, à medida que a prática do CI se tornava mais difundida, surgiram ferramentas dedicadas para facilitar a Integração Contínua.</a:t>
            </a:r>
            <a:endParaRPr/>
          </a:p>
          <a:p>
            <a:pPr indent="-342900" lvl="0" marL="457200" rtl="0" algn="l">
              <a:spcBef>
                <a:spcPts val="0"/>
              </a:spcBef>
              <a:spcAft>
                <a:spcPts val="0"/>
              </a:spcAft>
              <a:buSzPts val="1800"/>
              <a:buChar char="●"/>
            </a:pPr>
            <a:r>
              <a:rPr lang="pt-BR"/>
              <a:t>No final da década de 2000, ferramentas como Jenkins (anteriormente conhecida como Hudson), CruiseControl e Travis CI ganharam popularidade. </a:t>
            </a:r>
            <a:endParaRPr/>
          </a:p>
          <a:p>
            <a:pPr indent="-317500" lvl="1" marL="914400" rtl="0" algn="l">
              <a:spcBef>
                <a:spcPts val="0"/>
              </a:spcBef>
              <a:spcAft>
                <a:spcPts val="0"/>
              </a:spcAft>
              <a:buSzPts val="1400"/>
              <a:buChar char="○"/>
            </a:pPr>
            <a:r>
              <a:rPr lang="pt-BR"/>
              <a:t>Essas ferramentas permitiam a configuração de pipelines de CI mais avançados, com suporte para testes automatizados e implantação contínua em diversos ambientes.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História</a:t>
            </a:r>
            <a:endParaRPr/>
          </a:p>
        </p:txBody>
      </p:sp>
      <p:sp>
        <p:nvSpPr>
          <p:cNvPr id="225" name="Google Shape;225;p39"/>
          <p:cNvSpPr txBox="1"/>
          <p:nvPr>
            <p:ph idx="1" type="body"/>
          </p:nvPr>
        </p:nvSpPr>
        <p:spPr>
          <a:xfrm>
            <a:off x="311700" y="1152475"/>
            <a:ext cx="72558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pt-BR"/>
              <a:t>Com a ascensão do Git, a CI teve uma evolução significativa. </a:t>
            </a:r>
            <a:endParaRPr/>
          </a:p>
          <a:p>
            <a:pPr indent="-317500" lvl="1" marL="914400" rtl="0" algn="l">
              <a:spcBef>
                <a:spcPts val="0"/>
              </a:spcBef>
              <a:spcAft>
                <a:spcPts val="0"/>
              </a:spcAft>
              <a:buSzPts val="1400"/>
              <a:buChar char="○"/>
            </a:pPr>
            <a:r>
              <a:rPr lang="pt-BR"/>
              <a:t>O Git possibilitou o desenvolvimento de branches (ramos) de forma mais eficiente, permitindo que equipes trabalhassem em paralelo em diferentes funcionalidades sem comprometer a estabilidade do código principal.</a:t>
            </a:r>
            <a:endParaRPr/>
          </a:p>
          <a:p>
            <a:pPr indent="-342900" lvl="0" marL="457200" rtl="0" algn="l">
              <a:spcBef>
                <a:spcPts val="0"/>
              </a:spcBef>
              <a:spcAft>
                <a:spcPts val="0"/>
              </a:spcAft>
              <a:buSzPts val="1800"/>
              <a:buChar char="●"/>
            </a:pPr>
            <a:r>
              <a:rPr lang="pt-BR"/>
              <a:t>Isso abriu caminho para abordagens como o "Git Flow", que se tornou uma estratégia popular de organização do fluxo de trabalho com Git</a:t>
            </a:r>
            <a:endParaRPr/>
          </a:p>
          <a:p>
            <a:pPr indent="-317500" lvl="1" marL="914400" rtl="0" algn="l">
              <a:spcBef>
                <a:spcPts val="0"/>
              </a:spcBef>
              <a:spcAft>
                <a:spcPts val="0"/>
              </a:spcAft>
              <a:buSzPts val="1400"/>
              <a:buChar char="○"/>
            </a:pPr>
            <a:r>
              <a:rPr lang="pt-BR"/>
              <a:t>Essas abordagens facilitam a adoção de CI ao combinar diversas branches e suas funcionalidades de forma mais controlada.</a:t>
            </a:r>
            <a:endParaRPr/>
          </a:p>
          <a:p>
            <a:pPr indent="-342900" lvl="0" marL="457200" rtl="0" algn="l">
              <a:spcBef>
                <a:spcPts val="0"/>
              </a:spcBef>
              <a:spcAft>
                <a:spcPts val="0"/>
              </a:spcAft>
              <a:buSzPts val="1800"/>
              <a:buChar char="●"/>
            </a:pPr>
            <a:r>
              <a:rPr lang="pt-BR"/>
              <a:t>Ferramentas de automação como o GitHub Actions, GitLab CI/CD e CircleCI tornaram a CI mais acessível e fácil de ser configurada, mesmo para equipes com recursos limitados.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Vantagens da CI</a:t>
            </a:r>
            <a:endParaRPr/>
          </a:p>
        </p:txBody>
      </p:sp>
      <p:sp>
        <p:nvSpPr>
          <p:cNvPr id="231" name="Google Shape;231;p40"/>
          <p:cNvSpPr txBox="1"/>
          <p:nvPr>
            <p:ph idx="1" type="body"/>
          </p:nvPr>
        </p:nvSpPr>
        <p:spPr>
          <a:xfrm>
            <a:off x="311700" y="1152475"/>
            <a:ext cx="8520600" cy="3780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1200"/>
              </a:spcBef>
              <a:spcAft>
                <a:spcPts val="0"/>
              </a:spcAft>
              <a:buSzPct val="100000"/>
              <a:buChar char="●"/>
            </a:pPr>
            <a:r>
              <a:rPr b="1" lang="pt-BR"/>
              <a:t>Detecção precoce de erros:</a:t>
            </a:r>
            <a:r>
              <a:rPr lang="pt-BR"/>
              <a:t> CI permite que os bugs e conflitos de código sejam identificados logo após sua introdução, o que facilita a correção e evita que problemas se acumulem.</a:t>
            </a:r>
            <a:endParaRPr/>
          </a:p>
          <a:p>
            <a:pPr indent="-325755" lvl="0" marL="457200" rtl="0" algn="l">
              <a:spcBef>
                <a:spcPts val="0"/>
              </a:spcBef>
              <a:spcAft>
                <a:spcPts val="0"/>
              </a:spcAft>
              <a:buSzPct val="100000"/>
              <a:buChar char="●"/>
            </a:pPr>
            <a:r>
              <a:rPr b="1" lang="pt-BR"/>
              <a:t>Feedback rápido:</a:t>
            </a:r>
            <a:r>
              <a:rPr lang="pt-BR"/>
              <a:t> A automação de testes proporciona feedback rápido sobre a qualidade do código submetido, permitindo que os desenvolvedores corrijam problemas imediatamente.</a:t>
            </a:r>
            <a:endParaRPr/>
          </a:p>
          <a:p>
            <a:pPr indent="-325755" lvl="0" marL="457200" rtl="0" algn="l">
              <a:spcBef>
                <a:spcPts val="0"/>
              </a:spcBef>
              <a:spcAft>
                <a:spcPts val="0"/>
              </a:spcAft>
              <a:buSzPct val="100000"/>
              <a:buChar char="●"/>
            </a:pPr>
            <a:r>
              <a:rPr b="1" lang="pt-BR"/>
              <a:t>Aumento da qualidade do código:</a:t>
            </a:r>
            <a:r>
              <a:rPr lang="pt-BR"/>
              <a:t> Com a execução de testes automatizados e análises estáticas, a CI contribui para o aumento geral da qualidade do código, tornando-o mais robusto e confiável.</a:t>
            </a:r>
            <a:endParaRPr/>
          </a:p>
          <a:p>
            <a:pPr indent="-325755" lvl="0" marL="457200" rtl="0" algn="l">
              <a:spcBef>
                <a:spcPts val="0"/>
              </a:spcBef>
              <a:spcAft>
                <a:spcPts val="0"/>
              </a:spcAft>
              <a:buSzPct val="100000"/>
              <a:buChar char="●"/>
            </a:pPr>
            <a:r>
              <a:rPr b="1" lang="pt-BR"/>
              <a:t>Agilidade no desenvolvimento:</a:t>
            </a:r>
            <a:r>
              <a:rPr lang="pt-BR"/>
              <a:t> A CI agiliza o processo de desenvolvimento, uma vez que as mudanças são integradas ao repositório central com frequência, reduzindo atrasos e gargalos.</a:t>
            </a:r>
            <a:endParaRPr/>
          </a:p>
          <a:p>
            <a:pPr indent="-325755" lvl="0" marL="457200" rtl="0" algn="l">
              <a:spcBef>
                <a:spcPts val="0"/>
              </a:spcBef>
              <a:spcAft>
                <a:spcPts val="0"/>
              </a:spcAft>
              <a:buSzPct val="100000"/>
              <a:buChar char="●"/>
            </a:pPr>
            <a:r>
              <a:rPr b="1" lang="pt-BR"/>
              <a:t>Facilitação da colaboração:</a:t>
            </a:r>
            <a:r>
              <a:rPr lang="pt-BR"/>
              <a:t> Equipes de desenvolvimento podem trabalhar de forma mais colaborativa, sabendo que suas mudanças serão integradas de maneira suave e com testes de validação automáticos.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Requisito para algo maior - CDelivery e CDeployment!</a:t>
            </a:r>
            <a:endParaRPr/>
          </a:p>
        </p:txBody>
      </p:sp>
      <p:sp>
        <p:nvSpPr>
          <p:cNvPr id="237" name="Google Shape;237;p41"/>
          <p:cNvSpPr txBox="1"/>
          <p:nvPr>
            <p:ph idx="1" type="body"/>
          </p:nvPr>
        </p:nvSpPr>
        <p:spPr>
          <a:xfrm>
            <a:off x="311700" y="1152475"/>
            <a:ext cx="6515400" cy="37803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BR"/>
              <a:t>A CI é um requisito fundamental para a adoção da Entrega Contínua (CDel) e posterior Implantação Contínua (CDep). </a:t>
            </a:r>
            <a:endParaRPr/>
          </a:p>
          <a:p>
            <a:pPr indent="-342900" lvl="0" marL="457200" rtl="0" algn="l">
              <a:spcBef>
                <a:spcPts val="0"/>
              </a:spcBef>
              <a:spcAft>
                <a:spcPts val="0"/>
              </a:spcAft>
              <a:buSzPts val="1800"/>
              <a:buChar char="●"/>
            </a:pPr>
            <a:r>
              <a:rPr lang="pt-BR"/>
              <a:t>Quando a equipe pratica a CI, o código é constantemente integrado e testado, garantindo a qualidade e a estabilidade. </a:t>
            </a:r>
            <a:endParaRPr/>
          </a:p>
          <a:p>
            <a:pPr indent="-342900" lvl="0" marL="457200" rtl="0" algn="l">
              <a:spcBef>
                <a:spcPts val="0"/>
              </a:spcBef>
              <a:spcAft>
                <a:spcPts val="0"/>
              </a:spcAft>
              <a:buSzPts val="1800"/>
              <a:buChar char="●"/>
            </a:pPr>
            <a:r>
              <a:rPr lang="pt-BR"/>
              <a:t>Dessa forma, tanto CDel e CDep se tornam possíveis, pois o código está sempre pronto para ser </a:t>
            </a:r>
            <a:r>
              <a:rPr lang="pt-BR"/>
              <a:t>entregue</a:t>
            </a:r>
            <a:r>
              <a:rPr lang="pt-BR"/>
              <a:t> e implantado.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Motivação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Como começar?</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pt-BR"/>
              <a:t>Comece com uma pequena equipe e um projeto simples.</a:t>
            </a:r>
            <a:endParaRPr/>
          </a:p>
          <a:p>
            <a:pPr indent="-342900" lvl="0" marL="457200" rtl="0" algn="l">
              <a:spcBef>
                <a:spcPts val="0"/>
              </a:spcBef>
              <a:spcAft>
                <a:spcPts val="0"/>
              </a:spcAft>
              <a:buSzPts val="1800"/>
              <a:buChar char="●"/>
            </a:pPr>
            <a:r>
              <a:rPr lang="pt-BR"/>
              <a:t>Use uma ferramenta de CI que seja fácil de usar e configurar.</a:t>
            </a:r>
            <a:endParaRPr/>
          </a:p>
          <a:p>
            <a:pPr indent="-342900" lvl="0" marL="457200" rtl="0" algn="l">
              <a:spcBef>
                <a:spcPts val="0"/>
              </a:spcBef>
              <a:spcAft>
                <a:spcPts val="0"/>
              </a:spcAft>
              <a:buSzPts val="1800"/>
              <a:buChar char="●"/>
            </a:pPr>
            <a:r>
              <a:rPr lang="pt-BR"/>
              <a:t>Comece com um conjunto básico de testes e vá adicionando mais testes conforme necessário.</a:t>
            </a:r>
            <a:endParaRPr/>
          </a:p>
          <a:p>
            <a:pPr indent="-342900" lvl="0" marL="457200" rtl="0" algn="l">
              <a:spcBef>
                <a:spcPts val="0"/>
              </a:spcBef>
              <a:spcAft>
                <a:spcPts val="0"/>
              </a:spcAft>
              <a:buSzPts val="1800"/>
              <a:buChar char="●"/>
            </a:pPr>
            <a:r>
              <a:rPr b="1" lang="pt-BR"/>
              <a:t>Automatize o máximo de tarefas possível.</a:t>
            </a:r>
            <a:endParaRPr b="1"/>
          </a:p>
          <a:p>
            <a:pPr indent="-342900" lvl="0" marL="457200" rtl="0" algn="l">
              <a:spcBef>
                <a:spcPts val="0"/>
              </a:spcBef>
              <a:spcAft>
                <a:spcPts val="0"/>
              </a:spcAft>
              <a:buSzPts val="1800"/>
              <a:buChar char="●"/>
            </a:pPr>
            <a:r>
              <a:rPr lang="pt-BR"/>
              <a:t>Monitore o processo de CI e faça melhorias conforme necessário.</a:t>
            </a:r>
            <a:endParaRPr/>
          </a:p>
          <a:p>
            <a:pPr indent="0" lvl="0" marL="0" rtl="0" algn="l">
              <a:spcBef>
                <a:spcPts val="1200"/>
              </a:spcBef>
              <a:spcAft>
                <a:spcPts val="0"/>
              </a:spcAft>
              <a:buNone/>
            </a:pPr>
            <a:r>
              <a:rPr lang="pt-BR"/>
              <a:t>A CI é uma prática que pode ser adaptada às necessidades específicas de cada equipe. </a:t>
            </a:r>
            <a:endParaRPr/>
          </a:p>
          <a:p>
            <a:pPr indent="0" lvl="0" marL="0" rtl="0" algn="l">
              <a:spcBef>
                <a:spcPts val="1200"/>
              </a:spcBef>
              <a:spcAft>
                <a:spcPts val="1200"/>
              </a:spcAft>
              <a:buNone/>
            </a:pPr>
            <a:r>
              <a:rPr lang="pt-BR"/>
              <a:t>Para o nosso módulo, vamos apresentar o uso do </a:t>
            </a:r>
            <a:r>
              <a:rPr b="1" lang="pt-BR"/>
              <a:t>GitHub Actions</a:t>
            </a:r>
            <a:r>
              <a:rPr lang="pt-BR"/>
              <a:t> como ferramenta de CI para nossas práticas!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GitHub Actions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é o GitHub Actions?</a:t>
            </a:r>
            <a:endParaRPr/>
          </a:p>
        </p:txBody>
      </p:sp>
      <p:sp>
        <p:nvSpPr>
          <p:cNvPr id="254" name="Google Shape;254;p44"/>
          <p:cNvSpPr txBox="1"/>
          <p:nvPr>
            <p:ph idx="1" type="body"/>
          </p:nvPr>
        </p:nvSpPr>
        <p:spPr>
          <a:xfrm>
            <a:off x="311700" y="1152475"/>
            <a:ext cx="8520600" cy="37815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SzPts val="1800"/>
              <a:buChar char="●"/>
            </a:pPr>
            <a:r>
              <a:rPr lang="pt-BR"/>
              <a:t>GitHub Actions é uma funcionalidade do GitHub que permite aos usuários automatizar seus fluxos de trabalho. </a:t>
            </a:r>
            <a:endParaRPr/>
          </a:p>
          <a:p>
            <a:pPr indent="-317500" lvl="1" marL="914400" rtl="0" algn="l">
              <a:spcBef>
                <a:spcPts val="0"/>
              </a:spcBef>
              <a:spcAft>
                <a:spcPts val="0"/>
              </a:spcAft>
              <a:buSzPts val="1400"/>
              <a:buChar char="○"/>
            </a:pPr>
            <a:r>
              <a:rPr lang="pt-BR"/>
              <a:t>Isso permite que os desenvolvedores construam, testem e implantem seu código sem sair do GitHub. </a:t>
            </a:r>
            <a:endParaRPr/>
          </a:p>
          <a:p>
            <a:pPr indent="-342900" lvl="0" marL="457200" rtl="0" algn="l">
              <a:spcBef>
                <a:spcPts val="0"/>
              </a:spcBef>
              <a:spcAft>
                <a:spcPts val="0"/>
              </a:spcAft>
              <a:buSzPts val="1800"/>
              <a:buChar char="●"/>
            </a:pPr>
            <a:r>
              <a:rPr lang="pt-BR"/>
              <a:t>O GitHub Actions utiliza um arquivo YAML para definir as diversas etapas de um fluxo de trabalho. </a:t>
            </a:r>
            <a:endParaRPr/>
          </a:p>
          <a:p>
            <a:pPr indent="-317500" lvl="1" marL="914400" rtl="0" algn="l">
              <a:spcBef>
                <a:spcPts val="0"/>
              </a:spcBef>
              <a:spcAft>
                <a:spcPts val="0"/>
              </a:spcAft>
              <a:buSzPts val="1400"/>
              <a:buChar char="○"/>
            </a:pPr>
            <a:r>
              <a:rPr lang="pt-BR"/>
              <a:t>Um fluxo de trabalho do GitHub pode incluir uma série de etapas, como executar um script, realizar testes, implantar o código e enviar notificações.</a:t>
            </a:r>
            <a:endParaRPr/>
          </a:p>
          <a:p>
            <a:pPr indent="-342900" lvl="0" marL="457200" rtl="0" algn="l">
              <a:spcBef>
                <a:spcPts val="0"/>
              </a:spcBef>
              <a:spcAft>
                <a:spcPts val="0"/>
              </a:spcAft>
              <a:buSzPts val="1800"/>
              <a:buChar char="●"/>
            </a:pPr>
            <a:r>
              <a:rPr lang="pt-BR"/>
              <a:t>O GitHub Actions é integrado ao GitHub, o que significa que os usuários podem acionar ações com base em eventos que ocorrem em seus repositórios. </a:t>
            </a:r>
            <a:endParaRPr/>
          </a:p>
          <a:p>
            <a:pPr indent="-317500" lvl="1" marL="914400" rtl="0" algn="l">
              <a:spcBef>
                <a:spcPts val="0"/>
              </a:spcBef>
              <a:spcAft>
                <a:spcPts val="0"/>
              </a:spcAft>
              <a:buSzPts val="1400"/>
              <a:buChar char="○"/>
            </a:pPr>
            <a:r>
              <a:rPr lang="pt-BR"/>
              <a:t>Por exemplo, um usuário pode configurar uma ação para ser executada sempre que uma solicitação de pull é criada, mesclada ou fechada. </a:t>
            </a:r>
            <a:endParaRPr/>
          </a:p>
          <a:p>
            <a:pPr indent="-317500" lvl="1" marL="914400" rtl="0" algn="l">
              <a:spcBef>
                <a:spcPts val="0"/>
              </a:spcBef>
              <a:spcAft>
                <a:spcPts val="0"/>
              </a:spcAft>
              <a:buSzPts val="1400"/>
              <a:buChar char="○"/>
            </a:pPr>
            <a:r>
              <a:rPr lang="pt-BR"/>
              <a:t>Eles também podem configurar ações para serem executadas em um cronograma ou acioná-las manualmente.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é o GitHub Actions?</a:t>
            </a:r>
            <a:endParaRPr/>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BR"/>
              <a:t>O GitHub Actions suporta uma ampla variedade de linguagens de programação e plataformas. </a:t>
            </a:r>
            <a:endParaRPr/>
          </a:p>
          <a:p>
            <a:pPr indent="-317500" lvl="1" marL="914400" rtl="0" algn="l">
              <a:spcBef>
                <a:spcPts val="0"/>
              </a:spcBef>
              <a:spcAft>
                <a:spcPts val="0"/>
              </a:spcAft>
              <a:buSzPts val="1400"/>
              <a:buChar char="○"/>
            </a:pPr>
            <a:r>
              <a:rPr lang="pt-BR"/>
              <a:t>Isso significa que os usuários podem construir, testar e implantar código escrito em diferentes linguagens e executado em plataformas diferentes, tudo usando a mesma ferramenta de automação.</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Por que utilizar o</a:t>
            </a:r>
            <a:r>
              <a:rPr lang="pt-BR"/>
              <a:t> GitHub Actions?</a:t>
            </a:r>
            <a:endParaRPr/>
          </a:p>
        </p:txBody>
      </p:sp>
      <p:sp>
        <p:nvSpPr>
          <p:cNvPr id="266" name="Google Shape;266;p46"/>
          <p:cNvSpPr txBox="1"/>
          <p:nvPr>
            <p:ph idx="1" type="body"/>
          </p:nvPr>
        </p:nvSpPr>
        <p:spPr>
          <a:xfrm>
            <a:off x="311700" y="1152475"/>
            <a:ext cx="8520600" cy="3827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61111"/>
              <a:buFont typeface="Arial"/>
              <a:buNone/>
            </a:pPr>
            <a:r>
              <a:rPr lang="pt-BR"/>
              <a:t>Há várias vantagens em usar o GitHub Actions para automação.</a:t>
            </a:r>
            <a:endParaRPr/>
          </a:p>
          <a:p>
            <a:pPr indent="-334327" lvl="0" marL="457200" rtl="0" algn="l">
              <a:spcBef>
                <a:spcPts val="1200"/>
              </a:spcBef>
              <a:spcAft>
                <a:spcPts val="0"/>
              </a:spcAft>
              <a:buSzPct val="100000"/>
              <a:buChar char="●"/>
            </a:pPr>
            <a:r>
              <a:rPr lang="pt-BR"/>
              <a:t>Fluxos de trabalho simplificados</a:t>
            </a:r>
            <a:endParaRPr/>
          </a:p>
          <a:p>
            <a:pPr indent="-310832" lvl="1" marL="914400" rtl="0" algn="l">
              <a:spcBef>
                <a:spcPts val="0"/>
              </a:spcBef>
              <a:spcAft>
                <a:spcPts val="0"/>
              </a:spcAft>
              <a:buSzPct val="100000"/>
              <a:buChar char="○"/>
            </a:pPr>
            <a:r>
              <a:rPr lang="pt-BR"/>
              <a:t>O GitHub Actions simplifica o processo de construção, teste e implantação de código. Os usuários podem definir seus fluxos de trabalho usando arquivos YAML, o que torna fácil visualizar todo o processo em um único arquivo. Isso pode facilitar a gestão de fluxos de trabalho complexos e reduzir o risco de erros.</a:t>
            </a:r>
            <a:endParaRPr/>
          </a:p>
          <a:p>
            <a:pPr indent="-334327" lvl="0" marL="457200" rtl="0" algn="l">
              <a:spcBef>
                <a:spcPts val="0"/>
              </a:spcBef>
              <a:spcAft>
                <a:spcPts val="0"/>
              </a:spcAft>
              <a:buSzPct val="100000"/>
              <a:buChar char="●"/>
            </a:pPr>
            <a:r>
              <a:rPr lang="pt-BR"/>
              <a:t>Integração com o GitHub</a:t>
            </a:r>
            <a:endParaRPr/>
          </a:p>
          <a:p>
            <a:pPr indent="-310832" lvl="1" marL="914400" rtl="0" algn="l">
              <a:spcBef>
                <a:spcPts val="0"/>
              </a:spcBef>
              <a:spcAft>
                <a:spcPts val="0"/>
              </a:spcAft>
              <a:buSzPct val="100000"/>
              <a:buChar char="○"/>
            </a:pPr>
            <a:r>
              <a:rPr lang="pt-BR"/>
              <a:t>O GitHub Actions está intimamente integrado ao GitHub, o que significa que os usuários podem acionar ações com base em eventos que ocorrem em seus repositórios. Isso torna fácil automatizar tarefas comuns, como executar testes em solicitações de pull ou implantar código em um ambiente de staging.</a:t>
            </a:r>
            <a:endParaRPr/>
          </a:p>
          <a:p>
            <a:pPr indent="-334327" lvl="0" marL="457200" rtl="0" algn="l">
              <a:spcBef>
                <a:spcPts val="0"/>
              </a:spcBef>
              <a:spcAft>
                <a:spcPts val="0"/>
              </a:spcAft>
              <a:buSzPct val="100000"/>
              <a:buChar char="●"/>
            </a:pPr>
            <a:r>
              <a:rPr lang="pt-BR"/>
              <a:t>Grande ecossistema de ações</a:t>
            </a:r>
            <a:endParaRPr/>
          </a:p>
          <a:p>
            <a:pPr indent="-310832" lvl="1" marL="914400" rtl="0" algn="l">
              <a:spcBef>
                <a:spcPts val="0"/>
              </a:spcBef>
              <a:spcAft>
                <a:spcPts val="0"/>
              </a:spcAft>
              <a:buSzPct val="100000"/>
              <a:buChar char="○"/>
            </a:pPr>
            <a:r>
              <a:rPr lang="pt-BR"/>
              <a:t>O GitHub Actions possui um grande ecossistema de ações que os usuários podem utilizar para automatizar tarefas comuns. Essas ações são fornecidas pela comunidade do GitHub ou por provedores terceirizados, abrangendo uma ampla variedade de casos de uso. Isso significa que os usuários não precisam escrever seus próprios scripts para realizar tarefas comuns, o que pode economizar tempo e reduzir o risco de erros.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Por que utilizar o GitHub Actions?</a:t>
            </a:r>
            <a:endParaRPr/>
          </a:p>
        </p:txBody>
      </p:sp>
      <p:sp>
        <p:nvSpPr>
          <p:cNvPr id="272" name="Google Shape;272;p47"/>
          <p:cNvSpPr txBox="1"/>
          <p:nvPr>
            <p:ph idx="1" type="body"/>
          </p:nvPr>
        </p:nvSpPr>
        <p:spPr>
          <a:xfrm>
            <a:off x="311700" y="1152475"/>
            <a:ext cx="8520600" cy="38472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SzPts val="1800"/>
              <a:buChar char="●"/>
            </a:pPr>
            <a:r>
              <a:rPr lang="pt-BR"/>
              <a:t>Suporte a uma ampla variedade de plataformas e linguagens</a:t>
            </a:r>
            <a:endParaRPr/>
          </a:p>
          <a:p>
            <a:pPr indent="-317500" lvl="1" marL="914400" rtl="0" algn="l">
              <a:spcBef>
                <a:spcPts val="0"/>
              </a:spcBef>
              <a:spcAft>
                <a:spcPts val="0"/>
              </a:spcAft>
              <a:buSzPts val="1400"/>
              <a:buChar char="○"/>
            </a:pPr>
            <a:r>
              <a:rPr lang="pt-BR"/>
              <a:t>O GitHub Actions suporta uma ampla variedade de plataformas e linguagens. Isso significa que os usuários podem usar a mesma ferramenta de automação para diferentes projetos e linguagens, o que pode simplificar seus fluxos de trabalho e reduzir a necessidade de várias ferramentas.</a:t>
            </a:r>
            <a:endParaRPr/>
          </a:p>
          <a:p>
            <a:pPr indent="-342900" lvl="0" marL="457200" rtl="0" algn="l">
              <a:spcBef>
                <a:spcPts val="0"/>
              </a:spcBef>
              <a:spcAft>
                <a:spcPts val="0"/>
              </a:spcAft>
              <a:buSzPts val="1800"/>
              <a:buChar char="●"/>
            </a:pPr>
            <a:r>
              <a:rPr lang="pt-BR"/>
              <a:t>Seguro e confiável</a:t>
            </a:r>
            <a:endParaRPr/>
          </a:p>
          <a:p>
            <a:pPr indent="-317500" lvl="1" marL="914400" rtl="0" algn="l">
              <a:spcBef>
                <a:spcPts val="0"/>
              </a:spcBef>
              <a:spcAft>
                <a:spcPts val="0"/>
              </a:spcAft>
              <a:buSzPts val="1400"/>
              <a:buChar char="○"/>
            </a:pPr>
            <a:r>
              <a:rPr lang="pt-BR"/>
              <a:t>O GitHub Actions foi projetado para ser seguro e confiável. Os fluxos de trabalho são executados em ambientes isolados, o que significa que os usuários podem ter certeza de que seu código está sendo testado e implantado em um ambiente controlado e seguro. O GitHub Actions também oferece recursos de segurança integrados, como a capacidade de armazenar segredos de forma segura e controlar o acesso aos fluxos de trabalho.</a:t>
            </a:r>
            <a:endParaRPr/>
          </a:p>
          <a:p>
            <a:pPr indent="-342900" lvl="0" marL="457200" rtl="0" algn="l">
              <a:spcBef>
                <a:spcPts val="0"/>
              </a:spcBef>
              <a:spcAft>
                <a:spcPts val="0"/>
              </a:spcAft>
              <a:buSzPts val="1800"/>
              <a:buChar char="●"/>
            </a:pPr>
            <a:r>
              <a:rPr lang="pt-BR"/>
              <a:t>Custo-benefício</a:t>
            </a:r>
            <a:endParaRPr/>
          </a:p>
          <a:p>
            <a:pPr indent="-317500" lvl="1" marL="914400" rtl="0" algn="l">
              <a:spcBef>
                <a:spcPts val="0"/>
              </a:spcBef>
              <a:spcAft>
                <a:spcPts val="0"/>
              </a:spcAft>
              <a:buSzPts val="1400"/>
              <a:buChar char="○"/>
            </a:pPr>
            <a:r>
              <a:rPr lang="pt-BR"/>
              <a:t>O GitHub Actions é uma ferramenta de automação com bom custo-benefício. Os usuários podem usá-lo gratuitamente para repositórios públicos, e há uma generosa camada gratuita para repositórios privados. Isso o torna uma opção acessível para desenvolvedores que desejam automatizar seus fluxos de trabalho sem incorrer em altos custos.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Alternativas ao GitHub Action</a:t>
            </a:r>
            <a:endParaRPr/>
          </a:p>
        </p:txBody>
      </p:sp>
      <p:pic>
        <p:nvPicPr>
          <p:cNvPr id="278" name="Google Shape;278;p48"/>
          <p:cNvPicPr preferRelativeResize="0"/>
          <p:nvPr/>
        </p:nvPicPr>
        <p:blipFill rotWithShape="1">
          <a:blip r:embed="rId3">
            <a:alphaModFix/>
          </a:blip>
          <a:srcRect b="0" l="0" r="0" t="0"/>
          <a:stretch/>
        </p:blipFill>
        <p:spPr>
          <a:xfrm>
            <a:off x="3006105" y="1191575"/>
            <a:ext cx="1473390" cy="1323541"/>
          </a:xfrm>
          <a:prstGeom prst="rect">
            <a:avLst/>
          </a:prstGeom>
          <a:noFill/>
          <a:ln>
            <a:noFill/>
          </a:ln>
        </p:spPr>
      </p:pic>
      <p:pic>
        <p:nvPicPr>
          <p:cNvPr id="279" name="Google Shape;279;p48"/>
          <p:cNvPicPr preferRelativeResize="0"/>
          <p:nvPr/>
        </p:nvPicPr>
        <p:blipFill rotWithShape="1">
          <a:blip r:embed="rId4">
            <a:alphaModFix/>
          </a:blip>
          <a:srcRect b="0" l="0" r="0" t="0"/>
          <a:stretch/>
        </p:blipFill>
        <p:spPr>
          <a:xfrm>
            <a:off x="518075" y="1407185"/>
            <a:ext cx="1559520" cy="1623510"/>
          </a:xfrm>
          <a:prstGeom prst="rect">
            <a:avLst/>
          </a:prstGeom>
          <a:noFill/>
          <a:ln>
            <a:noFill/>
          </a:ln>
        </p:spPr>
      </p:pic>
      <p:pic>
        <p:nvPicPr>
          <p:cNvPr id="280" name="Google Shape;280;p48"/>
          <p:cNvPicPr preferRelativeResize="0"/>
          <p:nvPr/>
        </p:nvPicPr>
        <p:blipFill rotWithShape="1">
          <a:blip r:embed="rId5">
            <a:alphaModFix/>
          </a:blip>
          <a:srcRect b="0" l="0" r="0" t="0"/>
          <a:stretch/>
        </p:blipFill>
        <p:spPr>
          <a:xfrm>
            <a:off x="5548070" y="2688985"/>
            <a:ext cx="2372760" cy="2372760"/>
          </a:xfrm>
          <a:prstGeom prst="rect">
            <a:avLst/>
          </a:prstGeom>
          <a:noFill/>
          <a:ln>
            <a:noFill/>
          </a:ln>
        </p:spPr>
      </p:pic>
      <p:pic>
        <p:nvPicPr>
          <p:cNvPr id="281" name="Google Shape;281;p48"/>
          <p:cNvPicPr preferRelativeResize="0"/>
          <p:nvPr/>
        </p:nvPicPr>
        <p:blipFill rotWithShape="1">
          <a:blip r:embed="rId6">
            <a:alphaModFix/>
          </a:blip>
          <a:srcRect b="0" l="0" r="0" t="0"/>
          <a:stretch/>
        </p:blipFill>
        <p:spPr>
          <a:xfrm>
            <a:off x="488125" y="3822815"/>
            <a:ext cx="3338010" cy="945270"/>
          </a:xfrm>
          <a:prstGeom prst="rect">
            <a:avLst/>
          </a:prstGeom>
          <a:noFill/>
          <a:ln>
            <a:noFill/>
          </a:ln>
        </p:spPr>
      </p:pic>
      <p:sp>
        <p:nvSpPr>
          <p:cNvPr id="282" name="Google Shape;282;p48"/>
          <p:cNvSpPr txBox="1"/>
          <p:nvPr/>
        </p:nvSpPr>
        <p:spPr>
          <a:xfrm>
            <a:off x="2116320" y="2460630"/>
            <a:ext cx="2856900" cy="6174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0"/>
              </a:spcBef>
              <a:spcAft>
                <a:spcPts val="0"/>
              </a:spcAft>
              <a:buNone/>
            </a:pPr>
            <a:r>
              <a:rPr b="0" i="0" lang="pt-BR" sz="2400" u="none" cap="none" strike="noStrike">
                <a:solidFill>
                  <a:srgbClr val="000000"/>
                </a:solidFill>
                <a:latin typeface="Lemon"/>
                <a:ea typeface="Lemon"/>
                <a:cs typeface="Lemon"/>
                <a:sym typeface="Lemon"/>
              </a:rPr>
              <a:t>Google Cloud Build</a:t>
            </a:r>
            <a:endParaRPr b="0" i="0" sz="2400" u="none" cap="none" strike="noStrike">
              <a:solidFill>
                <a:srgbClr val="000000"/>
              </a:solidFill>
              <a:latin typeface="Arial"/>
              <a:ea typeface="Arial"/>
              <a:cs typeface="Arial"/>
              <a:sym typeface="Arial"/>
            </a:endParaRPr>
          </a:p>
        </p:txBody>
      </p:sp>
      <p:pic>
        <p:nvPicPr>
          <p:cNvPr id="283" name="Google Shape;283;p48"/>
          <p:cNvPicPr preferRelativeResize="0"/>
          <p:nvPr/>
        </p:nvPicPr>
        <p:blipFill>
          <a:blip r:embed="rId7">
            <a:alphaModFix/>
          </a:blip>
          <a:stretch>
            <a:fillRect/>
          </a:stretch>
        </p:blipFill>
        <p:spPr>
          <a:xfrm>
            <a:off x="5011950" y="1407175"/>
            <a:ext cx="3900876" cy="1196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Componentes do GitHub Actions</a:t>
            </a:r>
            <a:endParaRPr/>
          </a:p>
        </p:txBody>
      </p:sp>
      <p:sp>
        <p:nvSpPr>
          <p:cNvPr id="289" name="Google Shape;289;p49"/>
          <p:cNvSpPr txBox="1"/>
          <p:nvPr>
            <p:ph idx="1" type="body"/>
          </p:nvPr>
        </p:nvSpPr>
        <p:spPr>
          <a:xfrm>
            <a:off x="311700" y="1152475"/>
            <a:ext cx="8520600" cy="384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BR"/>
              <a:t>Workflows (Fluxos de Trabalho)</a:t>
            </a:r>
            <a:endParaRPr/>
          </a:p>
          <a:p>
            <a:pPr indent="-317500" lvl="1" marL="914400" rtl="0" algn="l">
              <a:spcBef>
                <a:spcPts val="0"/>
              </a:spcBef>
              <a:spcAft>
                <a:spcPts val="0"/>
              </a:spcAft>
              <a:buSzPts val="1400"/>
              <a:buChar char="○"/>
            </a:pPr>
            <a:r>
              <a:rPr lang="pt-BR"/>
              <a:t>É disparado quando um </a:t>
            </a:r>
            <a:r>
              <a:rPr b="1" lang="pt-BR"/>
              <a:t>evento </a:t>
            </a:r>
            <a:r>
              <a:rPr lang="pt-BR"/>
              <a:t>ocorrer no seu repositório, como a abertura de uma solicitação de pull ou a criação de um problema. </a:t>
            </a:r>
            <a:endParaRPr/>
          </a:p>
          <a:p>
            <a:pPr indent="-317500" lvl="1" marL="914400" rtl="0" algn="l">
              <a:spcBef>
                <a:spcPts val="0"/>
              </a:spcBef>
              <a:spcAft>
                <a:spcPts val="0"/>
              </a:spcAft>
              <a:buSzPts val="1400"/>
              <a:buChar char="○"/>
            </a:pPr>
            <a:r>
              <a:rPr lang="pt-BR"/>
              <a:t>Contém um ou mais </a:t>
            </a:r>
            <a:r>
              <a:rPr b="1" lang="pt-BR"/>
              <a:t>trabalhos </a:t>
            </a:r>
            <a:r>
              <a:rPr lang="pt-BR"/>
              <a:t>que podem ser executados em ordem sequencial ou em paralelo. </a:t>
            </a:r>
            <a:endParaRPr/>
          </a:p>
          <a:p>
            <a:pPr indent="-317500" lvl="2" marL="1371600" rtl="0" algn="l">
              <a:spcBef>
                <a:spcPts val="0"/>
              </a:spcBef>
              <a:spcAft>
                <a:spcPts val="0"/>
              </a:spcAft>
              <a:buSzPts val="1400"/>
              <a:buChar char="■"/>
            </a:pPr>
            <a:r>
              <a:rPr lang="pt-BR"/>
              <a:t>Cada trabalho será executado em um executor próprio de máquina virtual ou em um contêiner e tem uma ou mais etapas que executam um script definido por você ou uma ação, que é uma extensão reutilizável que pode simplificar o fluxo de trabalho.</a:t>
            </a:r>
            <a:endParaRPr/>
          </a:p>
          <a:p>
            <a:pPr indent="-342900" lvl="0" marL="457200" rtl="0" algn="l">
              <a:spcBef>
                <a:spcPts val="0"/>
              </a:spcBef>
              <a:spcAft>
                <a:spcPts val="0"/>
              </a:spcAft>
              <a:buSzPts val="1800"/>
              <a:buChar char="●"/>
            </a:pPr>
            <a:r>
              <a:rPr lang="pt-BR"/>
              <a:t>Events (Eventos)</a:t>
            </a:r>
            <a:endParaRPr/>
          </a:p>
          <a:p>
            <a:pPr indent="-317500" lvl="1" marL="914400" rtl="0" algn="l">
              <a:spcBef>
                <a:spcPts val="0"/>
              </a:spcBef>
              <a:spcAft>
                <a:spcPts val="0"/>
              </a:spcAft>
              <a:buSzPts val="1400"/>
              <a:buChar char="○"/>
            </a:pPr>
            <a:r>
              <a:rPr lang="pt-BR"/>
              <a:t>É</a:t>
            </a:r>
            <a:r>
              <a:rPr lang="pt-BR"/>
              <a:t> uma atividade específica em um repositório que aciona a execução de um fluxo de trabalho. </a:t>
            </a:r>
            <a:endParaRPr/>
          </a:p>
          <a:p>
            <a:pPr indent="-317500" lvl="1" marL="914400" rtl="0" algn="l">
              <a:spcBef>
                <a:spcPts val="0"/>
              </a:spcBef>
              <a:spcAft>
                <a:spcPts val="0"/>
              </a:spcAft>
              <a:buSzPts val="1400"/>
              <a:buChar char="○"/>
            </a:pPr>
            <a:r>
              <a:rPr lang="pt-BR"/>
              <a:t>Exemplos: Uma solicitação de pull request, abertura de um problema ou envio por push de um commit para um repositório, um agendamento, um POST em uma API REST ou manualmente.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Componentes do GitHub Actions</a:t>
            </a:r>
            <a:endParaRPr/>
          </a:p>
        </p:txBody>
      </p:sp>
      <p:sp>
        <p:nvSpPr>
          <p:cNvPr id="295" name="Google Shape;295;p50"/>
          <p:cNvSpPr txBox="1"/>
          <p:nvPr>
            <p:ph idx="1" type="body"/>
          </p:nvPr>
        </p:nvSpPr>
        <p:spPr>
          <a:xfrm>
            <a:off x="311700" y="1152475"/>
            <a:ext cx="8520600" cy="384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BR"/>
              <a:t>Jobs (Trabalhos)</a:t>
            </a:r>
            <a:endParaRPr/>
          </a:p>
          <a:p>
            <a:pPr indent="-317500" lvl="1" marL="914400" rtl="0" algn="l">
              <a:spcBef>
                <a:spcPts val="0"/>
              </a:spcBef>
              <a:spcAft>
                <a:spcPts val="0"/>
              </a:spcAft>
              <a:buSzPts val="1400"/>
              <a:buChar char="○"/>
            </a:pPr>
            <a:r>
              <a:rPr lang="pt-BR"/>
              <a:t>Um trabalho é um conjunto de </a:t>
            </a:r>
            <a:r>
              <a:rPr b="1" lang="pt-BR"/>
              <a:t>etapas </a:t>
            </a:r>
            <a:r>
              <a:rPr lang="pt-BR"/>
              <a:t>em um fluxo de trabalho executado no mesmo executor. </a:t>
            </a:r>
            <a:endParaRPr/>
          </a:p>
          <a:p>
            <a:pPr indent="-342900" lvl="0" marL="457200" rtl="0" algn="l">
              <a:spcBef>
                <a:spcPts val="0"/>
              </a:spcBef>
              <a:spcAft>
                <a:spcPts val="0"/>
              </a:spcAft>
              <a:buSzPts val="1800"/>
              <a:buChar char="●"/>
            </a:pPr>
            <a:r>
              <a:rPr lang="pt-BR"/>
              <a:t>Steps (Passos ou Etapas)</a:t>
            </a:r>
            <a:endParaRPr/>
          </a:p>
          <a:p>
            <a:pPr indent="-317500" lvl="1" marL="914400" rtl="0" algn="l">
              <a:spcBef>
                <a:spcPts val="0"/>
              </a:spcBef>
              <a:spcAft>
                <a:spcPts val="0"/>
              </a:spcAft>
              <a:buSzPts val="1400"/>
              <a:buChar char="○"/>
            </a:pPr>
            <a:r>
              <a:rPr lang="pt-BR"/>
              <a:t>É</a:t>
            </a:r>
            <a:r>
              <a:rPr lang="pt-BR"/>
              <a:t> um script de shell que será executado ou uma ação que será executada.</a:t>
            </a:r>
            <a:endParaRPr/>
          </a:p>
          <a:p>
            <a:pPr indent="-317500" lvl="1" marL="914400" rtl="0" algn="l">
              <a:spcBef>
                <a:spcPts val="0"/>
              </a:spcBef>
              <a:spcAft>
                <a:spcPts val="0"/>
              </a:spcAft>
              <a:buSzPts val="1400"/>
              <a:buChar char="○"/>
            </a:pPr>
            <a:r>
              <a:rPr lang="pt-BR"/>
              <a:t>São executadas em ordem e dependem uma da outra. </a:t>
            </a:r>
            <a:endParaRPr/>
          </a:p>
          <a:p>
            <a:pPr indent="-317500" lvl="1" marL="914400" rtl="0" algn="l">
              <a:spcBef>
                <a:spcPts val="0"/>
              </a:spcBef>
              <a:spcAft>
                <a:spcPts val="0"/>
              </a:spcAft>
              <a:buSzPts val="1400"/>
              <a:buChar char="○"/>
            </a:pPr>
            <a:r>
              <a:rPr lang="pt-BR"/>
              <a:t>Uma vez que cada etapa é executada no mesmo Job, você pode compartilhar dados de uma etapa para outra. </a:t>
            </a:r>
            <a:endParaRPr/>
          </a:p>
          <a:p>
            <a:pPr indent="-317500" lvl="1" marL="914400" rtl="0" algn="l">
              <a:spcBef>
                <a:spcPts val="0"/>
              </a:spcBef>
              <a:spcAft>
                <a:spcPts val="0"/>
              </a:spcAft>
              <a:buSzPts val="1400"/>
              <a:buChar char="○"/>
            </a:pPr>
            <a:r>
              <a:rPr lang="pt-BR"/>
              <a:t>Exemplo: ter uma etapa que compila a aplicação seguida de uma etapa que testa o aplicativo criado.</a:t>
            </a:r>
            <a:endParaRPr/>
          </a:p>
          <a:p>
            <a:pPr indent="0" lvl="0" marL="9144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Componentes do GitHub Actions</a:t>
            </a:r>
            <a:endParaRPr/>
          </a:p>
        </p:txBody>
      </p:sp>
      <p:pic>
        <p:nvPicPr>
          <p:cNvPr id="301" name="Google Shape;301;p51"/>
          <p:cNvPicPr preferRelativeResize="0"/>
          <p:nvPr/>
        </p:nvPicPr>
        <p:blipFill rotWithShape="1">
          <a:blip r:embed="rId3">
            <a:alphaModFix/>
          </a:blip>
          <a:srcRect b="0" l="0" r="0" t="21470"/>
          <a:stretch/>
        </p:blipFill>
        <p:spPr>
          <a:xfrm>
            <a:off x="551375" y="1186550"/>
            <a:ext cx="7180824" cy="3838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Evolução do Software</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pt-BR"/>
              <a:t>O software evoluiu ao longo de um período de tempo</a:t>
            </a:r>
            <a:endParaRPr/>
          </a:p>
          <a:p>
            <a:pPr indent="-342900" lvl="0" marL="457200" rtl="0" algn="l">
              <a:lnSpc>
                <a:spcPct val="100000"/>
              </a:lnSpc>
              <a:spcBef>
                <a:spcPts val="0"/>
              </a:spcBef>
              <a:spcAft>
                <a:spcPts val="0"/>
              </a:spcAft>
              <a:buSzPts val="1800"/>
              <a:buChar char="●"/>
            </a:pPr>
            <a:r>
              <a:rPr lang="pt-BR"/>
              <a:t>Muitos itens diferentes são produzidos ao longo da duração do projeto</a:t>
            </a:r>
            <a:endParaRPr/>
          </a:p>
          <a:p>
            <a:pPr indent="-342900" lvl="0" marL="457200" rtl="0" algn="l">
              <a:lnSpc>
                <a:spcPct val="100000"/>
              </a:lnSpc>
              <a:spcBef>
                <a:spcPts val="0"/>
              </a:spcBef>
              <a:spcAft>
                <a:spcPts val="0"/>
              </a:spcAft>
              <a:buSzPts val="1800"/>
              <a:buChar char="●"/>
            </a:pPr>
            <a:r>
              <a:rPr lang="pt-BR"/>
              <a:t>Versões diferentes são produzidas</a:t>
            </a:r>
            <a:endParaRPr/>
          </a:p>
          <a:p>
            <a:pPr indent="-342900" lvl="0" marL="457200" rtl="0" algn="l">
              <a:lnSpc>
                <a:spcPct val="100000"/>
              </a:lnSpc>
              <a:spcBef>
                <a:spcPts val="0"/>
              </a:spcBef>
              <a:spcAft>
                <a:spcPts val="0"/>
              </a:spcAft>
              <a:buSzPts val="1800"/>
              <a:buChar char="●"/>
            </a:pPr>
            <a:r>
              <a:rPr lang="pt-BR"/>
              <a:t>As equipes trabalham paralelamente para entregar o produto final</a:t>
            </a:r>
            <a:endParaRPr/>
          </a:p>
          <a:p>
            <a:pPr indent="-342900" lvl="0" marL="457200" rtl="0" algn="l">
              <a:lnSpc>
                <a:spcPct val="100000"/>
              </a:lnSpc>
              <a:spcBef>
                <a:spcPts val="0"/>
              </a:spcBef>
              <a:spcAft>
                <a:spcPts val="0"/>
              </a:spcAft>
              <a:buSzPts val="1800"/>
              <a:buChar char="●"/>
            </a:pPr>
            <a:r>
              <a:rPr lang="pt-BR"/>
              <a:t>Uma evolução do software implica um sistema em constante mudança</a:t>
            </a:r>
            <a:endParaRPr/>
          </a:p>
          <a:p>
            <a:pPr indent="0" lvl="0" marL="342900" rtl="0" algn="l">
              <a:lnSpc>
                <a:spcPct val="100000"/>
              </a:lnSpc>
              <a:spcBef>
                <a:spcPts val="0"/>
              </a:spcBef>
              <a:spcAft>
                <a:spcPts val="0"/>
              </a:spcAft>
              <a:buNone/>
            </a:pPr>
            <a:r>
              <a:t/>
            </a:r>
            <a:endParaRPr sz="1200"/>
          </a:p>
          <a:p>
            <a:pPr indent="0" lvl="0" marL="342900" rtl="0" algn="l">
              <a:lnSpc>
                <a:spcPct val="100000"/>
              </a:lnSpc>
              <a:spcBef>
                <a:spcPts val="0"/>
              </a:spcBef>
              <a:spcAft>
                <a:spcPts val="0"/>
              </a:spcAft>
              <a:buNone/>
            </a:pPr>
            <a:r>
              <a:rPr lang="pt-BR"/>
              <a:t>Os quatro aspectos da evolução/mudança do software são:</a:t>
            </a:r>
            <a:endParaRPr/>
          </a:p>
          <a:p>
            <a:pPr indent="0" lvl="0" marL="342900" rtl="0" algn="l">
              <a:lnSpc>
                <a:spcPct val="100000"/>
              </a:lnSpc>
              <a:spcBef>
                <a:spcPts val="0"/>
              </a:spcBef>
              <a:spcAft>
                <a:spcPts val="0"/>
              </a:spcAft>
              <a:buClr>
                <a:schemeClr val="dk1"/>
              </a:buClr>
              <a:buSzPts val="1100"/>
              <a:buFont typeface="Arial"/>
              <a:buNone/>
            </a:pPr>
            <a:r>
              <a:t/>
            </a:r>
            <a:endParaRPr/>
          </a:p>
          <a:p>
            <a:pPr indent="-317500" lvl="0" marL="914400" rtl="0" algn="l">
              <a:lnSpc>
                <a:spcPct val="100000"/>
              </a:lnSpc>
              <a:spcBef>
                <a:spcPts val="0"/>
              </a:spcBef>
              <a:spcAft>
                <a:spcPts val="0"/>
              </a:spcAft>
              <a:buSzPts val="1400"/>
              <a:buAutoNum type="arabicPeriod"/>
            </a:pPr>
            <a:r>
              <a:rPr lang="pt-BR" sz="1400"/>
              <a:t>Mudanças corretivas</a:t>
            </a:r>
            <a:endParaRPr sz="1400"/>
          </a:p>
          <a:p>
            <a:pPr indent="-317500" lvl="0" marL="914400" rtl="0" algn="l">
              <a:lnSpc>
                <a:spcPct val="100000"/>
              </a:lnSpc>
              <a:spcBef>
                <a:spcPts val="0"/>
              </a:spcBef>
              <a:spcAft>
                <a:spcPts val="0"/>
              </a:spcAft>
              <a:buSzPts val="1400"/>
              <a:buAutoNum type="arabicPeriod"/>
            </a:pPr>
            <a:r>
              <a:rPr lang="pt-BR" sz="1400"/>
              <a:t>Mudanças adaptativas</a:t>
            </a:r>
            <a:endParaRPr sz="1400"/>
          </a:p>
          <a:p>
            <a:pPr indent="-317500" lvl="0" marL="914400" rtl="0" algn="l">
              <a:lnSpc>
                <a:spcPct val="100000"/>
              </a:lnSpc>
              <a:spcBef>
                <a:spcPts val="0"/>
              </a:spcBef>
              <a:spcAft>
                <a:spcPts val="0"/>
              </a:spcAft>
              <a:buSzPts val="1400"/>
              <a:buAutoNum type="arabicPeriod"/>
            </a:pPr>
            <a:r>
              <a:rPr lang="pt-BR" sz="1400"/>
              <a:t>Mudanças aperfeiçoamento</a:t>
            </a:r>
            <a:endParaRPr sz="1400"/>
          </a:p>
          <a:p>
            <a:pPr indent="-317500" lvl="0" marL="914400" rtl="0" algn="l">
              <a:lnSpc>
                <a:spcPct val="100000"/>
              </a:lnSpc>
              <a:spcBef>
                <a:spcPts val="0"/>
              </a:spcBef>
              <a:spcAft>
                <a:spcPts val="0"/>
              </a:spcAft>
              <a:buSzPts val="1400"/>
              <a:buAutoNum type="arabicPeriod"/>
            </a:pPr>
            <a:r>
              <a:rPr lang="pt-BR" sz="1400"/>
              <a:t>Mudanças preventivas</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Potencial do GitHub Actions</a:t>
            </a:r>
            <a:endParaRPr/>
          </a:p>
        </p:txBody>
      </p:sp>
      <p:sp>
        <p:nvSpPr>
          <p:cNvPr id="307" name="Google Shape;307;p52"/>
          <p:cNvSpPr txBox="1"/>
          <p:nvPr>
            <p:ph idx="1" type="body"/>
          </p:nvPr>
        </p:nvSpPr>
        <p:spPr>
          <a:xfrm>
            <a:off x="311700" y="1152475"/>
            <a:ext cx="8520600" cy="384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pt-BR"/>
              <a:t>GitHub Actions vai além de apenas DevOps e permite que você execute fluxos de trabalho quando outros eventos ocorrerem no seu repositório. </a:t>
            </a:r>
            <a:endParaRPr/>
          </a:p>
          <a:p>
            <a:pPr indent="-317500" lvl="1" marL="914400" rtl="0" algn="l">
              <a:spcBef>
                <a:spcPts val="0"/>
              </a:spcBef>
              <a:spcAft>
                <a:spcPts val="0"/>
              </a:spcAft>
              <a:buSzPts val="1400"/>
              <a:buChar char="○"/>
            </a:pPr>
            <a:r>
              <a:rPr lang="pt-BR"/>
              <a:t>Por exemplo, você pode executar um fluxo de trabalho para adicionar automaticamente as etiquetas apropriadas sempre que alguém cria um novo problema no repositório.</a:t>
            </a:r>
            <a:endParaRPr/>
          </a:p>
          <a:p>
            <a:pPr indent="-342900" lvl="0" marL="457200" rtl="0" algn="l">
              <a:spcBef>
                <a:spcPts val="0"/>
              </a:spcBef>
              <a:spcAft>
                <a:spcPts val="0"/>
              </a:spcAft>
              <a:buSzPts val="1800"/>
              <a:buChar char="●"/>
            </a:pPr>
            <a:r>
              <a:rPr lang="pt-BR"/>
              <a:t>GitHub fornece máquinas virtuais do Linux, Windows e macOS para executar seus fluxos de trabalho, ou você pode hospedar seus próprios executores auto-hospedados na sua própria infraestrutura de dados ou na nuvem.</a:t>
            </a:r>
            <a:endParaRPr/>
          </a:p>
          <a:p>
            <a:pPr indent="0" lvl="0" marL="9144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Criando o primeiro Workflow</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Passos Iniciais</a:t>
            </a:r>
            <a:endParaRPr/>
          </a:p>
        </p:txBody>
      </p:sp>
      <p:sp>
        <p:nvSpPr>
          <p:cNvPr id="318" name="Google Shape;318;p54"/>
          <p:cNvSpPr txBox="1"/>
          <p:nvPr>
            <p:ph idx="1" type="body"/>
          </p:nvPr>
        </p:nvSpPr>
        <p:spPr>
          <a:xfrm>
            <a:off x="311700" y="1152475"/>
            <a:ext cx="8520600" cy="384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AutoNum type="arabicPeriod"/>
            </a:pPr>
            <a:r>
              <a:rPr lang="pt-BR"/>
              <a:t>Crie uma conta e logue no GitHub.com</a:t>
            </a:r>
            <a:endParaRPr/>
          </a:p>
          <a:p>
            <a:pPr indent="-342900" lvl="0" marL="457200" rtl="0" algn="l">
              <a:spcBef>
                <a:spcPts val="0"/>
              </a:spcBef>
              <a:spcAft>
                <a:spcPts val="0"/>
              </a:spcAft>
              <a:buSzPts val="1800"/>
              <a:buAutoNum type="arabicPeriod"/>
            </a:pPr>
            <a:r>
              <a:rPr lang="pt-BR"/>
              <a:t>Crie um novo repositório</a:t>
            </a:r>
            <a:endParaRPr/>
          </a:p>
          <a:p>
            <a:pPr indent="-342900" lvl="0" marL="457200" rtl="0" algn="l">
              <a:spcBef>
                <a:spcPts val="0"/>
              </a:spcBef>
              <a:spcAft>
                <a:spcPts val="0"/>
              </a:spcAft>
              <a:buSzPts val="1800"/>
              <a:buAutoNum type="arabicPeriod"/>
            </a:pPr>
            <a:r>
              <a:rPr lang="pt-BR"/>
              <a:t>No </a:t>
            </a:r>
            <a:r>
              <a:rPr lang="pt-BR"/>
              <a:t>repositório,</a:t>
            </a:r>
            <a:r>
              <a:rPr lang="pt-BR"/>
              <a:t> crie um </a:t>
            </a:r>
            <a:r>
              <a:rPr lang="pt-BR"/>
              <a:t>diretório</a:t>
            </a:r>
            <a:r>
              <a:rPr lang="pt-BR"/>
              <a:t> .github/workflows</a:t>
            </a:r>
            <a:endParaRPr/>
          </a:p>
          <a:p>
            <a:pPr indent="-342900" lvl="0" marL="457200" rtl="0" algn="l">
              <a:spcBef>
                <a:spcPts val="0"/>
              </a:spcBef>
              <a:spcAft>
                <a:spcPts val="0"/>
              </a:spcAft>
              <a:buSzPts val="1800"/>
              <a:buAutoNum type="arabicPeriod"/>
            </a:pPr>
            <a:r>
              <a:rPr lang="pt-BR"/>
              <a:t>No diretório, crie um arquivo .YAML (use a extensão .yml)</a:t>
            </a:r>
            <a:endParaRPr/>
          </a:p>
          <a:p>
            <a:pPr indent="-342900" lvl="0" marL="457200" rtl="0" algn="l">
              <a:spcBef>
                <a:spcPts val="0"/>
              </a:spcBef>
              <a:spcAft>
                <a:spcPts val="0"/>
              </a:spcAft>
              <a:buSzPts val="1800"/>
              <a:buAutoNum type="arabicPeriod"/>
            </a:pPr>
            <a:r>
              <a:rPr lang="pt-BR"/>
              <a:t>Edite o arquivo com as atividades desejadas </a:t>
            </a:r>
            <a:endParaRPr/>
          </a:p>
          <a:p>
            <a:pPr indent="-342900" lvl="0" marL="457200" rtl="0" algn="l">
              <a:spcBef>
                <a:spcPts val="0"/>
              </a:spcBef>
              <a:spcAft>
                <a:spcPts val="0"/>
              </a:spcAft>
              <a:buSzPts val="1800"/>
              <a:buAutoNum type="arabicPeriod"/>
            </a:pPr>
            <a:r>
              <a:rPr lang="pt-BR"/>
              <a:t>Execute </a:t>
            </a:r>
            <a:endParaRPr/>
          </a:p>
          <a:p>
            <a:pPr indent="0" lvl="0" marL="45720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Vendo na prática</a:t>
            </a:r>
            <a:endParaRPr/>
          </a:p>
        </p:txBody>
      </p:sp>
      <p:sp>
        <p:nvSpPr>
          <p:cNvPr id="324" name="Google Shape;324;p55"/>
          <p:cNvSpPr txBox="1"/>
          <p:nvPr>
            <p:ph idx="1" type="body"/>
          </p:nvPr>
        </p:nvSpPr>
        <p:spPr>
          <a:xfrm>
            <a:off x="311700" y="1152475"/>
            <a:ext cx="8520600" cy="38472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pt-BR"/>
              <a:t>Professor apresentando 3 workflows básicos….</a:t>
            </a:r>
            <a:endParaRPr/>
          </a:p>
          <a:p>
            <a:pPr indent="0" lvl="0" marL="45720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Laboratório de Prática (LP) 01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Laboratório 01</a:t>
            </a:r>
            <a:endParaRPr/>
          </a:p>
        </p:txBody>
      </p:sp>
      <p:sp>
        <p:nvSpPr>
          <p:cNvPr id="335" name="Google Shape;335;p57"/>
          <p:cNvSpPr txBox="1"/>
          <p:nvPr>
            <p:ph idx="1" type="body"/>
          </p:nvPr>
        </p:nvSpPr>
        <p:spPr>
          <a:xfrm>
            <a:off x="311700" y="1152475"/>
            <a:ext cx="8520600" cy="38472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a:p>
          <a:p>
            <a:pPr indent="0" lvl="0" marL="457200" rtl="0" algn="l">
              <a:spcBef>
                <a:spcPts val="1200"/>
              </a:spcBef>
              <a:spcAft>
                <a:spcPts val="0"/>
              </a:spcAft>
              <a:buNone/>
            </a:pPr>
            <a:r>
              <a:rPr lang="pt-BR"/>
              <a:t>Realizar os passos necessários para criar os seguintes workflows básicos no GitHub:</a:t>
            </a:r>
            <a:endParaRPr/>
          </a:p>
          <a:p>
            <a:pPr indent="-342900" lvl="0" marL="457200" rtl="0" algn="l">
              <a:spcBef>
                <a:spcPts val="1200"/>
              </a:spcBef>
              <a:spcAft>
                <a:spcPts val="0"/>
              </a:spcAft>
              <a:buSzPts val="1800"/>
              <a:buAutoNum type="arabicPeriod"/>
            </a:pPr>
            <a:r>
              <a:rPr lang="pt-BR"/>
              <a:t>O primeiro deve ser o hello world disparado de forma manual</a:t>
            </a:r>
            <a:endParaRPr/>
          </a:p>
          <a:p>
            <a:pPr indent="-342900" lvl="0" marL="457200" rtl="0" algn="l">
              <a:spcBef>
                <a:spcPts val="0"/>
              </a:spcBef>
              <a:spcAft>
                <a:spcPts val="0"/>
              </a:spcAft>
              <a:buSzPts val="1800"/>
              <a:buAutoNum type="arabicPeriod"/>
            </a:pPr>
            <a:r>
              <a:rPr lang="pt-BR"/>
              <a:t>O segundo deve ser um hello world a ser disparado de forma programada</a:t>
            </a:r>
            <a:endParaRPr/>
          </a:p>
          <a:p>
            <a:pPr indent="-342900" lvl="0" marL="457200" rtl="0" algn="l">
              <a:spcBef>
                <a:spcPts val="0"/>
              </a:spcBef>
              <a:spcAft>
                <a:spcPts val="0"/>
              </a:spcAft>
              <a:buSzPts val="1800"/>
              <a:buAutoNum type="arabicPeriod"/>
            </a:pPr>
            <a:r>
              <a:rPr lang="pt-BR"/>
              <a:t>O terceiro deve ser um workflow básico de compilação via push</a:t>
            </a:r>
            <a:endParaRPr/>
          </a:p>
          <a:p>
            <a:pPr indent="0" lvl="0" marL="45720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Laboratório 01</a:t>
            </a:r>
            <a:endParaRPr/>
          </a:p>
        </p:txBody>
      </p:sp>
      <p:sp>
        <p:nvSpPr>
          <p:cNvPr id="341" name="Google Shape;341;p58"/>
          <p:cNvSpPr txBox="1"/>
          <p:nvPr>
            <p:ph idx="1" type="body"/>
          </p:nvPr>
        </p:nvSpPr>
        <p:spPr>
          <a:xfrm>
            <a:off x="311700" y="1152475"/>
            <a:ext cx="8520600" cy="3847200"/>
          </a:xfrm>
          <a:prstGeom prst="rect">
            <a:avLst/>
          </a:prstGeom>
        </p:spPr>
        <p:txBody>
          <a:bodyPr anchorCtr="0" anchor="t" bIns="91425" lIns="91425" spcFirstLastPara="1" rIns="91425" wrap="square" tIns="91425">
            <a:normAutofit lnSpcReduction="10000"/>
          </a:bodyPr>
          <a:lstStyle/>
          <a:p>
            <a:pPr indent="0" lvl="0" marL="457200" rtl="0" algn="l">
              <a:spcBef>
                <a:spcPts val="1200"/>
              </a:spcBef>
              <a:spcAft>
                <a:spcPts val="0"/>
              </a:spcAft>
              <a:buNone/>
            </a:pPr>
            <a:r>
              <a:t/>
            </a:r>
            <a:endParaRPr/>
          </a:p>
          <a:p>
            <a:pPr indent="0" lvl="0" marL="457200" rtl="0" algn="l">
              <a:spcBef>
                <a:spcPts val="1200"/>
              </a:spcBef>
              <a:spcAft>
                <a:spcPts val="0"/>
              </a:spcAft>
              <a:buNone/>
            </a:pPr>
            <a:r>
              <a:rPr lang="pt-BR"/>
              <a:t>Entregável da Atividade</a:t>
            </a:r>
            <a:endParaRPr/>
          </a:p>
          <a:p>
            <a:pPr indent="0" lvl="0" marL="457200" rtl="0" algn="l">
              <a:spcBef>
                <a:spcPts val="1200"/>
              </a:spcBef>
              <a:spcAft>
                <a:spcPts val="0"/>
              </a:spcAft>
              <a:buNone/>
            </a:pPr>
            <a:r>
              <a:rPr lang="pt-BR"/>
              <a:t>	Documento (Google Doc - obrigatório) </a:t>
            </a:r>
            <a:endParaRPr/>
          </a:p>
          <a:p>
            <a:pPr indent="-342900" lvl="0" marL="457200" rtl="0" algn="l">
              <a:spcBef>
                <a:spcPts val="1200"/>
              </a:spcBef>
              <a:spcAft>
                <a:spcPts val="0"/>
              </a:spcAft>
              <a:buSzPts val="1800"/>
              <a:buChar char="●"/>
            </a:pPr>
            <a:r>
              <a:rPr lang="pt-BR"/>
              <a:t>Link do seu </a:t>
            </a:r>
            <a:r>
              <a:rPr lang="pt-BR"/>
              <a:t>reportório aberto onde estão os workflows</a:t>
            </a:r>
            <a:endParaRPr/>
          </a:p>
          <a:p>
            <a:pPr indent="-342900" lvl="0" marL="457200" rtl="0" algn="l">
              <a:spcBef>
                <a:spcPts val="0"/>
              </a:spcBef>
              <a:spcAft>
                <a:spcPts val="0"/>
              </a:spcAft>
              <a:buSzPts val="1800"/>
              <a:buChar char="●"/>
            </a:pPr>
            <a:r>
              <a:rPr lang="pt-BR"/>
              <a:t>Fonte dos seus arquivos YML</a:t>
            </a:r>
            <a:endParaRPr/>
          </a:p>
          <a:p>
            <a:pPr indent="-342900" lvl="0" marL="457200" rtl="0" algn="l">
              <a:spcBef>
                <a:spcPts val="0"/>
              </a:spcBef>
              <a:spcAft>
                <a:spcPts val="0"/>
              </a:spcAft>
              <a:buSzPts val="1800"/>
              <a:buChar char="●"/>
            </a:pPr>
            <a:r>
              <a:rPr lang="pt-BR"/>
              <a:t>Print da Tela de Execução de cada um dos pipelines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r">
              <a:spcBef>
                <a:spcPts val="1200"/>
              </a:spcBef>
              <a:spcAft>
                <a:spcPts val="1200"/>
              </a:spcAft>
              <a:buNone/>
            </a:pPr>
            <a:r>
              <a:rPr lang="pt-BR"/>
              <a:t>		</a:t>
            </a:r>
            <a:r>
              <a:rPr b="1" lang="pt-BR"/>
              <a:t>Boa Diversão!</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Referências</a:t>
            </a:r>
            <a:endParaRPr/>
          </a:p>
        </p:txBody>
      </p:sp>
      <p:sp>
        <p:nvSpPr>
          <p:cNvPr id="347" name="Google Shape;34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u="sng">
                <a:solidFill>
                  <a:schemeClr val="hlink"/>
                </a:solidFill>
                <a:hlinkClick r:id="rId3"/>
              </a:rPr>
              <a:t>https://docs.github.com/actions</a:t>
            </a:r>
            <a:endParaRPr/>
          </a:p>
          <a:p>
            <a:pPr indent="-342900" lvl="0" marL="457200" rtl="0" algn="l">
              <a:spcBef>
                <a:spcPts val="0"/>
              </a:spcBef>
              <a:spcAft>
                <a:spcPts val="0"/>
              </a:spcAft>
              <a:buSzPts val="1800"/>
              <a:buChar char="●"/>
            </a:pPr>
            <a:r>
              <a:rPr lang="pt-BR"/>
              <a:t>Material do professor David Fernandes!</a:t>
            </a:r>
            <a:endParaRPr/>
          </a:p>
          <a:p>
            <a:pPr indent="-342900" lvl="0" marL="457200" rtl="0" algn="l">
              <a:spcBef>
                <a:spcPts val="0"/>
              </a:spcBef>
              <a:spcAft>
                <a:spcPts val="0"/>
              </a:spcAft>
              <a:buSzPts val="1800"/>
              <a:buChar char="●"/>
            </a:pPr>
            <a:r>
              <a:rPr lang="pt-BR" u="sng">
                <a:solidFill>
                  <a:schemeClr val="hlink"/>
                </a:solidFill>
                <a:hlinkClick r:id="rId4"/>
              </a:rPr>
              <a:t>https://learn.microsoft.com/en-us/training/modules/introduction-to-github-actions/</a:t>
            </a:r>
            <a:endParaRPr/>
          </a:p>
          <a:p>
            <a:pPr indent="-342900" lvl="0" marL="457200" rtl="0" algn="l">
              <a:spcBef>
                <a:spcPts val="0"/>
              </a:spcBef>
              <a:spcAft>
                <a:spcPts val="0"/>
              </a:spcAft>
              <a:buSzPts val="1800"/>
              <a:buChar char="●"/>
            </a:pPr>
            <a:r>
              <a:rPr lang="pt-BR" u="sng">
                <a:solidFill>
                  <a:schemeClr val="hlink"/>
                </a:solidFill>
                <a:hlinkClick r:id="rId5"/>
              </a:rPr>
              <a:t>https://docs.aws.amazon.com/pt_br/codepipeline/latest/userguide/concepts.html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Evolução do Software</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pt-BR" sz="1400"/>
              <a:t>Manutenção corretiva (21%)</a:t>
            </a:r>
            <a:endParaRPr sz="1400"/>
          </a:p>
          <a:p>
            <a:pPr indent="-317500" lvl="1" marL="914400" rtl="0" algn="l">
              <a:lnSpc>
                <a:spcPct val="100000"/>
              </a:lnSpc>
              <a:spcBef>
                <a:spcPts val="0"/>
              </a:spcBef>
              <a:spcAft>
                <a:spcPts val="0"/>
              </a:spcAft>
              <a:buSzPts val="1400"/>
              <a:buChar char="○"/>
            </a:pPr>
            <a:r>
              <a:rPr lang="pt-BR"/>
              <a:t>Necessária para manter o controle sobre as funções diárias do sistema</a:t>
            </a:r>
            <a:endParaRPr/>
          </a:p>
          <a:p>
            <a:pPr indent="-317500" lvl="1" marL="914400" rtl="0" algn="l">
              <a:lnSpc>
                <a:spcPct val="100000"/>
              </a:lnSpc>
              <a:spcBef>
                <a:spcPts val="0"/>
              </a:spcBef>
              <a:spcAft>
                <a:spcPts val="0"/>
              </a:spcAft>
              <a:buSzPts val="1400"/>
              <a:buChar char="○"/>
            </a:pPr>
            <a:r>
              <a:rPr lang="pt-BR"/>
              <a:t>Essas alterações são feitas quando falhas (ou) são encontradas durante o tempo de desenvolvimento</a:t>
            </a:r>
            <a:endParaRPr/>
          </a:p>
          <a:p>
            <a:pPr indent="-317500" lvl="1" marL="914400" rtl="0" algn="l">
              <a:lnSpc>
                <a:spcPct val="100000"/>
              </a:lnSpc>
              <a:spcBef>
                <a:spcPts val="0"/>
              </a:spcBef>
              <a:spcAft>
                <a:spcPts val="0"/>
              </a:spcAft>
              <a:buSzPts val="1400"/>
              <a:buChar char="○"/>
            </a:pPr>
            <a:r>
              <a:rPr lang="pt-BR"/>
              <a:t>Algumas mudanças podem ser de longo prazo e fundamentais, outras podem ser patches para manter o sistema em operação (correções de emergência)</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pt-BR" sz="1400"/>
              <a:t>Manutenção Adaptativa (25%)</a:t>
            </a:r>
            <a:endParaRPr sz="1400"/>
          </a:p>
          <a:p>
            <a:pPr indent="-317500" lvl="1" marL="914400" rtl="0" algn="l">
              <a:lnSpc>
                <a:spcPct val="100000"/>
              </a:lnSpc>
              <a:spcBef>
                <a:spcPts val="0"/>
              </a:spcBef>
              <a:spcAft>
                <a:spcPts val="0"/>
              </a:spcAft>
              <a:buSzPts val="1400"/>
              <a:buChar char="○"/>
            </a:pPr>
            <a:r>
              <a:rPr lang="pt-BR"/>
              <a:t>Manutenção essencial do controle das modificações do sistema</a:t>
            </a:r>
            <a:endParaRPr/>
          </a:p>
          <a:p>
            <a:pPr indent="-317500" lvl="1" marL="914400" rtl="0" algn="l">
              <a:lnSpc>
                <a:spcPct val="100000"/>
              </a:lnSpc>
              <a:spcBef>
                <a:spcPts val="0"/>
              </a:spcBef>
              <a:spcAft>
                <a:spcPts val="0"/>
              </a:spcAft>
              <a:buSzPts val="1400"/>
              <a:buChar char="○"/>
            </a:pPr>
            <a:r>
              <a:rPr lang="pt-BR"/>
              <a:t>À medida que uma parte do sistema muda, outras áreas impactadas precisarão ser atualizadas (Atualizações de banco de dados, Uso de um novo compilador ou ferramenta de desenvolvimento)</a:t>
            </a:r>
            <a:endParaRPr/>
          </a:p>
          <a:p>
            <a:pPr indent="0" lvl="0" marL="457200" rtl="0" algn="l">
              <a:lnSpc>
                <a:spcPct val="100000"/>
              </a:lnSpc>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Evolução do Software</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pt-BR" sz="1400"/>
              <a:t>Manutenção Aperfeiçoamento (50%)</a:t>
            </a:r>
            <a:endParaRPr sz="1400"/>
          </a:p>
          <a:p>
            <a:pPr indent="-317500" lvl="1" marL="914400" rtl="0" algn="l">
              <a:lnSpc>
                <a:spcPct val="100000"/>
              </a:lnSpc>
              <a:spcBef>
                <a:spcPts val="0"/>
              </a:spcBef>
              <a:spcAft>
                <a:spcPts val="0"/>
              </a:spcAft>
              <a:buSzPts val="1400"/>
              <a:buChar char="○"/>
            </a:pPr>
            <a:r>
              <a:rPr lang="pt-BR"/>
              <a:t>Aperfeiçoando as funções aceitáveis existentes</a:t>
            </a:r>
            <a:endParaRPr/>
          </a:p>
          <a:p>
            <a:pPr indent="-317500" lvl="1" marL="914400" rtl="0" algn="l">
              <a:lnSpc>
                <a:spcPct val="100000"/>
              </a:lnSpc>
              <a:spcBef>
                <a:spcPts val="0"/>
              </a:spcBef>
              <a:spcAft>
                <a:spcPts val="0"/>
              </a:spcAft>
              <a:buSzPts val="1400"/>
              <a:buChar char="○"/>
            </a:pPr>
            <a:r>
              <a:rPr lang="pt-BR"/>
              <a:t>O domínio dos projetos de refatoração se enquadra nessa categoria</a:t>
            </a:r>
            <a:endParaRPr/>
          </a:p>
          <a:p>
            <a:pPr indent="-317500" lvl="1" marL="914400" rtl="0" algn="l">
              <a:lnSpc>
                <a:spcPct val="100000"/>
              </a:lnSpc>
              <a:spcBef>
                <a:spcPts val="0"/>
              </a:spcBef>
              <a:spcAft>
                <a:spcPts val="0"/>
              </a:spcAft>
              <a:buSzPts val="1400"/>
              <a:buChar char="○"/>
            </a:pPr>
            <a:r>
              <a:rPr lang="pt-BR"/>
              <a:t>Alterações de aperfeiçoamento são feitas para aumentar a manutenção ou elegância a longo prazo da solução</a:t>
            </a:r>
            <a:endParaRPr/>
          </a:p>
          <a:p>
            <a:pPr indent="-317500" lvl="1" marL="914400" rtl="0" algn="l">
              <a:lnSpc>
                <a:spcPct val="100000"/>
              </a:lnSpc>
              <a:spcBef>
                <a:spcPts val="0"/>
              </a:spcBef>
              <a:spcAft>
                <a:spcPts val="0"/>
              </a:spcAft>
              <a:buSzPts val="1400"/>
              <a:buChar char="○"/>
            </a:pPr>
            <a:r>
              <a:rPr lang="pt-BR"/>
              <a:t>Envolve alterações no design ou nas estruturas de dados para melhor eficiência</a:t>
            </a:r>
            <a:endParaRPr/>
          </a:p>
          <a:p>
            <a:pPr indent="-317500" lvl="2" marL="1371600" rtl="0" algn="l">
              <a:lnSpc>
                <a:spcPct val="100000"/>
              </a:lnSpc>
              <a:spcBef>
                <a:spcPts val="0"/>
              </a:spcBef>
              <a:spcAft>
                <a:spcPts val="0"/>
              </a:spcAft>
              <a:buSzPts val="1400"/>
              <a:buChar char="■"/>
            </a:pPr>
            <a:r>
              <a:rPr lang="pt-BR"/>
              <a:t>Atualizações na documentação para melhorar sua qualidade</a:t>
            </a:r>
            <a:endParaRPr/>
          </a:p>
          <a:p>
            <a:pPr indent="-317500" lvl="2" marL="1371600" rtl="0" algn="l">
              <a:lnSpc>
                <a:spcPct val="100000"/>
              </a:lnSpc>
              <a:spcBef>
                <a:spcPts val="0"/>
              </a:spcBef>
              <a:spcAft>
                <a:spcPts val="0"/>
              </a:spcAft>
              <a:buSzPts val="1400"/>
              <a:buChar char="■"/>
            </a:pPr>
            <a:r>
              <a:rPr lang="pt-BR"/>
              <a:t>Aprimorando o código para torná-lo mais legível</a:t>
            </a:r>
            <a:endParaRPr/>
          </a:p>
          <a:p>
            <a:pPr indent="0" lvl="0" marL="13716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pt-BR" sz="1400"/>
              <a:t>Manutenção Preventiva (4%)</a:t>
            </a:r>
            <a:endParaRPr sz="1400"/>
          </a:p>
          <a:p>
            <a:pPr indent="-317500" lvl="1" marL="914400" rtl="0" algn="l">
              <a:lnSpc>
                <a:spcPct val="100000"/>
              </a:lnSpc>
              <a:spcBef>
                <a:spcPts val="0"/>
              </a:spcBef>
              <a:spcAft>
                <a:spcPts val="0"/>
              </a:spcAft>
              <a:buSzPts val="1400"/>
              <a:buChar char="○"/>
            </a:pPr>
            <a:r>
              <a:rPr lang="pt-BR"/>
              <a:t>Impedindo a degradação do desempenho do sistema para níveis inaceitáveis</a:t>
            </a:r>
            <a:endParaRPr/>
          </a:p>
          <a:p>
            <a:pPr indent="-317500" lvl="1" marL="914400" rtl="0" algn="l">
              <a:lnSpc>
                <a:spcPct val="100000"/>
              </a:lnSpc>
              <a:spcBef>
                <a:spcPts val="0"/>
              </a:spcBef>
              <a:spcAft>
                <a:spcPts val="0"/>
              </a:spcAft>
              <a:buSzPts val="1400"/>
              <a:buChar char="○"/>
            </a:pPr>
            <a:r>
              <a:rPr lang="pt-BR"/>
              <a:t>Envolve alterações feitas para garantir que o sistema tenha uma defesa contra possíveis falhas (Adicionando módulos de redundância extras para garantir que todas as transações sejam registradas corretamente)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Manutenção não é fácil...</a:t>
            </a:r>
            <a:endParaRPr/>
          </a:p>
        </p:txBody>
      </p:sp>
      <p:sp>
        <p:nvSpPr>
          <p:cNvPr id="103" name="Google Shape;103;p19"/>
          <p:cNvSpPr txBox="1"/>
          <p:nvPr>
            <p:ph idx="1" type="body"/>
          </p:nvPr>
        </p:nvSpPr>
        <p:spPr>
          <a:xfrm>
            <a:off x="311700" y="1152475"/>
            <a:ext cx="6500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Se as mudanças não são controladas em um projeto - as coisas podem e ficarão fora de controle</a:t>
            </a:r>
            <a:endParaRPr/>
          </a:p>
          <a:p>
            <a:pPr indent="-342900" lvl="0" marL="457200" rtl="0" algn="l">
              <a:spcBef>
                <a:spcPts val="0"/>
              </a:spcBef>
              <a:spcAft>
                <a:spcPts val="0"/>
              </a:spcAft>
              <a:buSzPts val="1800"/>
              <a:buChar char="●"/>
            </a:pPr>
            <a:r>
              <a:rPr lang="pt-BR"/>
              <a:t>A questão do gerenciamento de mudanças é ainda mais importante quando várias pessoas trabalham em um projeto e também na mesma entrega</a:t>
            </a:r>
            <a:endParaRPr/>
          </a:p>
          <a:p>
            <a:pPr indent="-342900" lvl="0" marL="457200" rtl="0" algn="l">
              <a:spcBef>
                <a:spcPts val="0"/>
              </a:spcBef>
              <a:spcAft>
                <a:spcPts val="0"/>
              </a:spcAft>
              <a:buSzPts val="1800"/>
              <a:buChar char="●"/>
            </a:pPr>
            <a:r>
              <a:rPr lang="pt-BR"/>
              <a:t>Sem estratégias e mecanismos adequados para controlar as alterações - nunca se pode voltar a uma cópia mais antiga e estável do software</a:t>
            </a:r>
            <a:endParaRPr/>
          </a:p>
          <a:p>
            <a:pPr indent="-342900" lvl="0" marL="457200" rtl="0" algn="l">
              <a:spcBef>
                <a:spcPts val="0"/>
              </a:spcBef>
              <a:spcAft>
                <a:spcPts val="0"/>
              </a:spcAft>
              <a:buSzPts val="1800"/>
              <a:buChar char="●"/>
            </a:pPr>
            <a:r>
              <a:rPr lang="pt-BR"/>
              <a:t>Importante, pois </a:t>
            </a:r>
            <a:r>
              <a:rPr b="1" lang="pt-BR">
                <a:solidFill>
                  <a:srgbClr val="FF0000"/>
                </a:solidFill>
              </a:rPr>
              <a:t>todas </a:t>
            </a:r>
            <a:r>
              <a:rPr lang="pt-BR"/>
              <a:t>as alterações introduzem </a:t>
            </a:r>
            <a:r>
              <a:rPr b="1" lang="pt-BR">
                <a:solidFill>
                  <a:srgbClr val="FF0000"/>
                </a:solidFill>
              </a:rPr>
              <a:t>riscos</a:t>
            </a:r>
            <a:r>
              <a:rPr lang="pt-BR"/>
              <a:t> no projeto!!!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Manutenção não é fácil...</a:t>
            </a:r>
            <a:endParaRPr/>
          </a:p>
        </p:txBody>
      </p:sp>
      <p:sp>
        <p:nvSpPr>
          <p:cNvPr id="109" name="Google Shape;109;p20"/>
          <p:cNvSpPr txBox="1"/>
          <p:nvPr>
            <p:ph idx="1" type="body"/>
          </p:nvPr>
        </p:nvSpPr>
        <p:spPr>
          <a:xfrm>
            <a:off x="311700" y="1152475"/>
            <a:ext cx="4304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pt-BR" sz="1400">
                <a:solidFill>
                  <a:srgbClr val="FF0000"/>
                </a:solidFill>
              </a:rPr>
              <a:t>É provável</a:t>
            </a:r>
            <a:r>
              <a:rPr lang="pt-BR" sz="1400"/>
              <a:t> que os requisitos do sistema sejam alterados enquanto o sistema estiver sendo desenvolvido porque seu ambiente está mudando</a:t>
            </a:r>
            <a:endParaRPr sz="1400"/>
          </a:p>
          <a:p>
            <a:pPr indent="-317500" lvl="0" marL="457200" rtl="0" algn="l">
              <a:spcBef>
                <a:spcPts val="0"/>
              </a:spcBef>
              <a:spcAft>
                <a:spcPts val="0"/>
              </a:spcAft>
              <a:buSzPts val="1400"/>
              <a:buChar char="●"/>
            </a:pPr>
            <a:r>
              <a:rPr lang="pt-BR" sz="1400"/>
              <a:t>Os sistemas estão fortemente acoplados ao seu ambiente</a:t>
            </a:r>
            <a:endParaRPr sz="1400"/>
          </a:p>
          <a:p>
            <a:pPr indent="-317500" lvl="0" marL="457200" rtl="0" algn="l">
              <a:spcBef>
                <a:spcPts val="0"/>
              </a:spcBef>
              <a:spcAft>
                <a:spcPts val="0"/>
              </a:spcAft>
              <a:buSzPts val="1400"/>
              <a:buChar char="●"/>
            </a:pPr>
            <a:r>
              <a:rPr lang="pt-BR" sz="1400"/>
              <a:t>Quando um sistema é instalado, ele altera o ambiente e isso pode alterar os requisitos do sistema</a:t>
            </a:r>
            <a:endParaRPr sz="1400"/>
          </a:p>
          <a:p>
            <a:pPr indent="-317500" lvl="0" marL="457200" rtl="0" algn="l">
              <a:spcBef>
                <a:spcPts val="0"/>
              </a:spcBef>
              <a:spcAft>
                <a:spcPts val="0"/>
              </a:spcAft>
              <a:buSzPts val="1400"/>
              <a:buChar char="●"/>
            </a:pPr>
            <a:r>
              <a:rPr lang="pt-BR" sz="1400"/>
              <a:t>O sistema entregue pode não atender aos seus requisitos</a:t>
            </a:r>
            <a:endParaRPr sz="1400"/>
          </a:p>
          <a:p>
            <a:pPr indent="-317500" lvl="0" marL="457200" rtl="0" algn="l">
              <a:spcBef>
                <a:spcPts val="0"/>
              </a:spcBef>
              <a:spcAft>
                <a:spcPts val="0"/>
              </a:spcAft>
              <a:buSzPts val="1400"/>
              <a:buChar char="●"/>
            </a:pPr>
            <a:r>
              <a:rPr lang="pt-BR" sz="1400"/>
              <a:t>Os sistemas devem ser mantidos para permanecerem úteis em seu ambiente</a:t>
            </a:r>
            <a:endParaRPr sz="1400"/>
          </a:p>
        </p:txBody>
      </p:sp>
      <p:pic>
        <p:nvPicPr>
          <p:cNvPr id="110" name="Google Shape;110;p20"/>
          <p:cNvPicPr preferRelativeResize="0"/>
          <p:nvPr/>
        </p:nvPicPr>
        <p:blipFill>
          <a:blip r:embed="rId3">
            <a:alphaModFix/>
          </a:blip>
          <a:stretch>
            <a:fillRect/>
          </a:stretch>
        </p:blipFill>
        <p:spPr>
          <a:xfrm>
            <a:off x="4616400" y="1291779"/>
            <a:ext cx="4215900" cy="3161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Manutenção não é fácil...</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Tarefas do Desenvolvedor (Pessoa Olímpica)</a:t>
            </a:r>
            <a:endParaRPr/>
          </a:p>
          <a:p>
            <a:pPr indent="-317500" lvl="0" marL="457200" rtl="0" algn="l">
              <a:spcBef>
                <a:spcPts val="1200"/>
              </a:spcBef>
              <a:spcAft>
                <a:spcPts val="0"/>
              </a:spcAft>
              <a:buSzPts val="1400"/>
              <a:buChar char="●"/>
            </a:pPr>
            <a:r>
              <a:rPr lang="pt-BR" sz="1400"/>
              <a:t>Entenda o sistema.</a:t>
            </a:r>
            <a:endParaRPr sz="1400"/>
          </a:p>
          <a:p>
            <a:pPr indent="-317500" lvl="0" marL="457200" rtl="0" algn="l">
              <a:spcBef>
                <a:spcPts val="0"/>
              </a:spcBef>
              <a:spcAft>
                <a:spcPts val="0"/>
              </a:spcAft>
              <a:buSzPts val="1400"/>
              <a:buChar char="●"/>
            </a:pPr>
            <a:r>
              <a:rPr lang="pt-BR" sz="1400"/>
              <a:t>Localize as informações na documentação.</a:t>
            </a:r>
            <a:endParaRPr sz="1400"/>
          </a:p>
          <a:p>
            <a:pPr indent="-317500" lvl="0" marL="457200" rtl="0" algn="l">
              <a:spcBef>
                <a:spcPts val="0"/>
              </a:spcBef>
              <a:spcAft>
                <a:spcPts val="0"/>
              </a:spcAft>
              <a:buSzPts val="1400"/>
              <a:buChar char="●"/>
            </a:pPr>
            <a:r>
              <a:rPr lang="pt-BR" sz="1400"/>
              <a:t>Mantenha a documentação do sistema atualizada.</a:t>
            </a:r>
            <a:endParaRPr sz="1400"/>
          </a:p>
          <a:p>
            <a:pPr indent="-317500" lvl="0" marL="457200" rtl="0" algn="l">
              <a:spcBef>
                <a:spcPts val="0"/>
              </a:spcBef>
              <a:spcAft>
                <a:spcPts val="0"/>
              </a:spcAft>
              <a:buSzPts val="1400"/>
              <a:buChar char="●"/>
            </a:pPr>
            <a:r>
              <a:rPr lang="pt-BR" sz="1400"/>
              <a:t>Estenda as funções existentes.</a:t>
            </a:r>
            <a:endParaRPr sz="1400"/>
          </a:p>
          <a:p>
            <a:pPr indent="-317500" lvl="0" marL="457200" rtl="0" algn="l">
              <a:spcBef>
                <a:spcPts val="0"/>
              </a:spcBef>
              <a:spcAft>
                <a:spcPts val="0"/>
              </a:spcAft>
              <a:buSzPts val="1400"/>
              <a:buChar char="●"/>
            </a:pPr>
            <a:r>
              <a:rPr lang="pt-BR" sz="1400"/>
              <a:t>Adicione novas funções.</a:t>
            </a:r>
            <a:endParaRPr sz="1400"/>
          </a:p>
          <a:p>
            <a:pPr indent="-317500" lvl="0" marL="457200" rtl="0" algn="l">
              <a:spcBef>
                <a:spcPts val="0"/>
              </a:spcBef>
              <a:spcAft>
                <a:spcPts val="0"/>
              </a:spcAft>
              <a:buSzPts val="1400"/>
              <a:buChar char="●"/>
            </a:pPr>
            <a:r>
              <a:rPr lang="pt-BR" sz="1400"/>
              <a:t>Encontre fontes de erros.</a:t>
            </a:r>
            <a:endParaRPr sz="1400"/>
          </a:p>
          <a:p>
            <a:pPr indent="-317500" lvl="0" marL="457200" rtl="0" algn="l">
              <a:spcBef>
                <a:spcPts val="0"/>
              </a:spcBef>
              <a:spcAft>
                <a:spcPts val="0"/>
              </a:spcAft>
              <a:buSzPts val="1400"/>
              <a:buChar char="●"/>
            </a:pPr>
            <a:r>
              <a:rPr lang="pt-BR" sz="1400"/>
              <a:t>Corrija os erros do sistema.</a:t>
            </a:r>
            <a:endParaRPr sz="1400"/>
          </a:p>
          <a:p>
            <a:pPr indent="-317500" lvl="0" marL="457200" rtl="0" algn="l">
              <a:spcBef>
                <a:spcPts val="0"/>
              </a:spcBef>
              <a:spcAft>
                <a:spcPts val="0"/>
              </a:spcAft>
              <a:buSzPts val="1400"/>
              <a:buChar char="●"/>
            </a:pPr>
            <a:r>
              <a:rPr lang="pt-BR" sz="1400"/>
              <a:t>Responda às perguntas de operações.</a:t>
            </a:r>
            <a:endParaRPr sz="1400"/>
          </a:p>
          <a:p>
            <a:pPr indent="-317500" lvl="0" marL="457200" rtl="0" algn="l">
              <a:spcBef>
                <a:spcPts val="0"/>
              </a:spcBef>
              <a:spcAft>
                <a:spcPts val="0"/>
              </a:spcAft>
              <a:buSzPts val="1400"/>
              <a:buChar char="●"/>
            </a:pPr>
            <a:r>
              <a:rPr lang="pt-BR" sz="1400"/>
              <a:t>Reestruture o design e o código.</a:t>
            </a:r>
            <a:endParaRPr sz="1400"/>
          </a:p>
          <a:p>
            <a:pPr indent="-317500" lvl="0" marL="457200" rtl="0" algn="l">
              <a:spcBef>
                <a:spcPts val="0"/>
              </a:spcBef>
              <a:spcAft>
                <a:spcPts val="0"/>
              </a:spcAft>
              <a:buSzPts val="1400"/>
              <a:buChar char="●"/>
            </a:pPr>
            <a:r>
              <a:rPr lang="pt-BR" sz="1400"/>
              <a:t>Exclua o design e o código obsoletos.</a:t>
            </a:r>
            <a:endParaRPr sz="1400"/>
          </a:p>
          <a:p>
            <a:pPr indent="-317500" lvl="0" marL="457200" rtl="0" algn="l">
              <a:spcBef>
                <a:spcPts val="0"/>
              </a:spcBef>
              <a:spcAft>
                <a:spcPts val="0"/>
              </a:spcAft>
              <a:buSzPts val="1400"/>
              <a:buChar char="●"/>
            </a:pPr>
            <a:r>
              <a:rPr lang="pt-BR" sz="1400"/>
              <a:t>Gerenciar alterações.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