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3" r:id="rId14"/>
    <p:sldId id="269" r:id="rId15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0C90B-7E17-4921-81C5-9E044E0F2B7E}" v="21" dt="2018-11-26T22:04:36.427"/>
    <p1510:client id="{E8E2989A-3B37-4FE1-9D3D-092B11966DA2}" v="263" dt="2018-11-27T06:33:22.419"/>
    <p1510:client id="{3939BC09-29DA-4CCD-8B25-EB949868D59E}" v="182" dt="2018-11-27T04:30:04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0" y="3802680"/>
            <a:ext cx="992520" cy="17064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1004" y="0"/>
                </a:moveTo>
                <a:lnTo>
                  <a:pt x="0" y="0"/>
                </a:lnTo>
                <a:lnTo>
                  <a:pt x="0" y="98"/>
                </a:lnTo>
                <a:lnTo>
                  <a:pt x="906" y="98"/>
                </a:lnTo>
                <a:lnTo>
                  <a:pt x="1004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/>
          <p:cNvSpPr/>
          <p:nvPr/>
        </p:nvSpPr>
        <p:spPr>
          <a:xfrm>
            <a:off x="0" y="1758960"/>
            <a:ext cx="403920" cy="170640"/>
          </a:xfrm>
          <a:custGeom>
            <a:avLst/>
            <a:gdLst/>
            <a:ahLst/>
            <a:cxnLst/>
            <a:rect l="l" t="t" r="r" b="b"/>
            <a:pathLst>
              <a:path w="410" h="99">
                <a:moveTo>
                  <a:pt x="311" y="0"/>
                </a:moveTo>
                <a:lnTo>
                  <a:pt x="0" y="0"/>
                </a:lnTo>
                <a:lnTo>
                  <a:pt x="0" y="98"/>
                </a:lnTo>
                <a:lnTo>
                  <a:pt x="409" y="98"/>
                </a:lnTo>
                <a:lnTo>
                  <a:pt x="311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4400" y="4845960"/>
            <a:ext cx="413280" cy="186480"/>
          </a:xfrm>
          <a:custGeom>
            <a:avLst/>
            <a:gdLst/>
            <a:ahLst/>
            <a:cxnLst/>
            <a:rect l="l" t="t" r="r" b="b"/>
            <a:pathLst>
              <a:path w="419" h="108">
                <a:moveTo>
                  <a:pt x="418" y="0"/>
                </a:moveTo>
                <a:lnTo>
                  <a:pt x="0" y="0"/>
                </a:lnTo>
                <a:lnTo>
                  <a:pt x="0" y="107"/>
                </a:lnTo>
                <a:lnTo>
                  <a:pt x="311" y="107"/>
                </a:lnTo>
                <a:lnTo>
                  <a:pt x="418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2773800"/>
            <a:ext cx="992520" cy="17064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906" y="0"/>
                </a:moveTo>
                <a:lnTo>
                  <a:pt x="0" y="0"/>
                </a:lnTo>
                <a:lnTo>
                  <a:pt x="0" y="98"/>
                </a:lnTo>
                <a:lnTo>
                  <a:pt x="1004" y="98"/>
                </a:lnTo>
                <a:lnTo>
                  <a:pt x="90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2117880"/>
            <a:ext cx="2241000" cy="498240"/>
          </a:xfrm>
          <a:custGeom>
            <a:avLst/>
            <a:gdLst/>
            <a:ahLst/>
            <a:cxnLst/>
            <a:rect l="l" t="t" r="r" b="b"/>
            <a:pathLst>
              <a:path w="2267" h="286">
                <a:moveTo>
                  <a:pt x="0" y="285"/>
                </a:moveTo>
                <a:lnTo>
                  <a:pt x="2266" y="285"/>
                </a:lnTo>
                <a:lnTo>
                  <a:pt x="1982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160160"/>
            <a:ext cx="2250360" cy="498240"/>
          </a:xfrm>
          <a:custGeom>
            <a:avLst/>
            <a:gdLst/>
            <a:ahLst/>
            <a:cxnLst/>
            <a:rect l="l" t="t" r="r" b="b"/>
            <a:pathLst>
              <a:path w="2276" h="286">
                <a:moveTo>
                  <a:pt x="0" y="285"/>
                </a:moveTo>
                <a:lnTo>
                  <a:pt x="1991" y="285"/>
                </a:lnTo>
                <a:lnTo>
                  <a:pt x="227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3132720"/>
            <a:ext cx="2698200" cy="498240"/>
          </a:xfrm>
          <a:custGeom>
            <a:avLst/>
            <a:gdLst/>
            <a:ahLst/>
            <a:cxnLst/>
            <a:rect l="l" t="t" r="r" b="b"/>
            <a:pathLst>
              <a:path w="2729" h="286">
                <a:moveTo>
                  <a:pt x="2586" y="0"/>
                </a:moveTo>
                <a:lnTo>
                  <a:pt x="0" y="0"/>
                </a:lnTo>
                <a:lnTo>
                  <a:pt x="0" y="285"/>
                </a:lnTo>
                <a:lnTo>
                  <a:pt x="2586" y="285"/>
                </a:lnTo>
                <a:lnTo>
                  <a:pt x="2728" y="142"/>
                </a:lnTo>
                <a:lnTo>
                  <a:pt x="258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400" y="5203080"/>
            <a:ext cx="1652400" cy="498240"/>
          </a:xfrm>
          <a:custGeom>
            <a:avLst/>
            <a:gdLst/>
            <a:ahLst/>
            <a:cxnLst/>
            <a:rect l="l" t="t" r="r" b="b"/>
            <a:pathLst>
              <a:path w="1672" h="286">
                <a:moveTo>
                  <a:pt x="0" y="285"/>
                </a:moveTo>
                <a:lnTo>
                  <a:pt x="1386" y="285"/>
                </a:lnTo>
                <a:lnTo>
                  <a:pt x="1671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4400" y="6237000"/>
            <a:ext cx="1054080" cy="496080"/>
          </a:xfrm>
          <a:custGeom>
            <a:avLst/>
            <a:gdLst/>
            <a:ahLst/>
            <a:cxnLst/>
            <a:rect l="l" t="t" r="r" b="b"/>
            <a:pathLst>
              <a:path w="1067" h="285">
                <a:moveTo>
                  <a:pt x="0" y="284"/>
                </a:moveTo>
                <a:lnTo>
                  <a:pt x="782" y="284"/>
                </a:lnTo>
                <a:lnTo>
                  <a:pt x="1066" y="0"/>
                </a:lnTo>
                <a:lnTo>
                  <a:pt x="0" y="0"/>
                </a:lnTo>
                <a:lnTo>
                  <a:pt x="0" y="284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16200"/>
            <a:ext cx="1072080" cy="498240"/>
          </a:xfrm>
          <a:custGeom>
            <a:avLst/>
            <a:gdLst/>
            <a:ahLst/>
            <a:cxnLst/>
            <a:rect l="l" t="t" r="r" b="b"/>
            <a:pathLst>
              <a:path w="1085" h="286">
                <a:moveTo>
                  <a:pt x="0" y="285"/>
                </a:moveTo>
                <a:lnTo>
                  <a:pt x="1084" y="285"/>
                </a:lnTo>
                <a:lnTo>
                  <a:pt x="800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1059120"/>
            <a:ext cx="1661400" cy="498240"/>
          </a:xfrm>
          <a:custGeom>
            <a:avLst/>
            <a:gdLst/>
            <a:ahLst/>
            <a:cxnLst/>
            <a:rect l="l" t="t" r="r" b="b"/>
            <a:pathLst>
              <a:path w="1681" h="286">
                <a:moveTo>
                  <a:pt x="0" y="285"/>
                </a:moveTo>
                <a:lnTo>
                  <a:pt x="1680" y="285"/>
                </a:lnTo>
                <a:lnTo>
                  <a:pt x="139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6825600"/>
            <a:ext cx="10079640" cy="7336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s-CL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DCI – Departamento de Ciencias de Computación e Informática</a:t>
            </a:r>
            <a:endParaRPr lang="es-CL" sz="1800" b="0" strike="noStrike" spc="-1">
              <a:latin typeface="Arial"/>
            </a:endParaRPr>
          </a:p>
        </p:txBody>
      </p:sp>
      <p:pic>
        <p:nvPicPr>
          <p:cNvPr id="12" name="Imagen 55"/>
          <p:cNvPicPr/>
          <p:nvPr/>
        </p:nvPicPr>
        <p:blipFill>
          <a:blip r:embed="rId14"/>
          <a:stretch/>
        </p:blipFill>
        <p:spPr>
          <a:xfrm>
            <a:off x="3684240" y="235800"/>
            <a:ext cx="1950480" cy="1747800"/>
          </a:xfrm>
          <a:prstGeom prst="rect">
            <a:avLst/>
          </a:prstGeom>
          <a:ln>
            <a:noFill/>
          </a:ln>
        </p:spPr>
      </p:pic>
      <p:sp>
        <p:nvSpPr>
          <p:cNvPr id="13" name="CustomShape 13"/>
          <p:cNvSpPr/>
          <p:nvPr/>
        </p:nvSpPr>
        <p:spPr>
          <a:xfrm rot="1057800">
            <a:off x="8893440" y="6700680"/>
            <a:ext cx="677160" cy="658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 rot="5348400">
            <a:off x="8876160" y="6612480"/>
            <a:ext cx="860040" cy="8218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" name="Imagen 58"/>
          <p:cNvPicPr/>
          <p:nvPr/>
        </p:nvPicPr>
        <p:blipFill>
          <a:blip r:embed="rId15"/>
          <a:stretch/>
        </p:blipFill>
        <p:spPr>
          <a:xfrm>
            <a:off x="5952600" y="212400"/>
            <a:ext cx="3989880" cy="1691640"/>
          </a:xfrm>
          <a:prstGeom prst="rect">
            <a:avLst/>
          </a:prstGeom>
          <a:ln>
            <a:noFill/>
          </a:ln>
        </p:spPr>
      </p:pic>
      <p:sp>
        <p:nvSpPr>
          <p:cNvPr id="16" name="CustomShape 15"/>
          <p:cNvSpPr/>
          <p:nvPr/>
        </p:nvSpPr>
        <p:spPr>
          <a:xfrm>
            <a:off x="6666840" y="4127040"/>
            <a:ext cx="3094920" cy="7884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6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_tradnl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6825600"/>
            <a:ext cx="10079640" cy="7336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793440" cy="6825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Imagen 98"/>
          <p:cNvPicPr/>
          <p:nvPr/>
        </p:nvPicPr>
        <p:blipFill>
          <a:blip r:embed="rId14"/>
          <a:stretch/>
        </p:blipFill>
        <p:spPr>
          <a:xfrm>
            <a:off x="7976520" y="6865200"/>
            <a:ext cx="1666080" cy="706320"/>
          </a:xfrm>
          <a:prstGeom prst="rect">
            <a:avLst/>
          </a:prstGeom>
          <a:ln>
            <a:noFill/>
          </a:ln>
        </p:spPr>
      </p:pic>
      <p:pic>
        <p:nvPicPr>
          <p:cNvPr id="58" name="Imagen 99"/>
          <p:cNvPicPr/>
          <p:nvPr/>
        </p:nvPicPr>
        <p:blipFill>
          <a:blip r:embed="rId15"/>
          <a:stretch/>
        </p:blipFill>
        <p:spPr>
          <a:xfrm>
            <a:off x="9286200" y="6865200"/>
            <a:ext cx="759960" cy="68112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79200" y="6911280"/>
            <a:ext cx="738108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DCI – Departamento de Ciencias de Computación e Informática</a:t>
            </a:r>
            <a:endParaRPr lang="es-C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006699"/>
                </a:solidFill>
                <a:latin typeface="Arial"/>
                <a:ea typeface="DejaVu Sans"/>
              </a:rPr>
              <a:t>Universidad de La Frontera – Temuco - Chile</a:t>
            </a:r>
            <a:endParaRPr lang="es-CL" sz="1400" b="0" strike="noStrike" spc="-1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6587640" y="1666440"/>
            <a:ext cx="3094920" cy="7884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5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_tradnl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2" name="PlaceHolder 6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936520" y="2619000"/>
            <a:ext cx="66668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CL" sz="3600" b="0" strike="noStrike" spc="-1">
                <a:solidFill>
                  <a:srgbClr val="000000"/>
                </a:solidFill>
                <a:latin typeface="Bitstream Vera Sans"/>
                <a:ea typeface="DejaVu Sans"/>
              </a:rPr>
              <a:t>Proyecto Semestral ICC258</a:t>
            </a:r>
            <a:endParaRPr lang="es-CL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latin typeface="Bitstream Vera Sans"/>
                <a:ea typeface="DejaVu Sans"/>
              </a:rPr>
              <a:t>AVANCE - 3</a:t>
            </a:r>
            <a:endParaRPr lang="es-CL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254040" y="4762080"/>
            <a:ext cx="634932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CL" sz="2000" b="0" strike="noStrike" spc="-1">
                <a:solidFill>
                  <a:srgbClr val="006699"/>
                </a:solidFill>
                <a:latin typeface="Arial"/>
                <a:ea typeface="DejaVu Sans"/>
              </a:rPr>
              <a:t>Integrantes</a:t>
            </a:r>
            <a:r>
              <a:rPr lang="es-CL" sz="2000" spc="-1">
                <a:solidFill>
                  <a:srgbClr val="006699"/>
                </a:solidFill>
                <a:latin typeface="Arial"/>
                <a:ea typeface="DejaVu Sans"/>
              </a:rPr>
              <a:t>: </a:t>
            </a:r>
            <a:r>
              <a:rPr lang="es-CL" sz="2000" spc="-1">
                <a:solidFill>
                  <a:srgbClr val="006699"/>
                </a:solidFill>
                <a:latin typeface="Arial"/>
                <a:cs typeface="Arial"/>
              </a:rPr>
              <a:t>Sebastian opazo – Vicente Ferrari</a:t>
            </a:r>
            <a:endParaRPr lang="es-CL" sz="2000" b="0" strike="noStrike" spc="-1">
              <a:latin typeface="Arial"/>
            </a:endParaRPr>
          </a:p>
          <a:p>
            <a:r>
              <a:rPr lang="es-CL" sz="2000" b="1" spc="-1">
                <a:solidFill>
                  <a:srgbClr val="009999"/>
                </a:solidFill>
                <a:latin typeface="Arial"/>
              </a:rPr>
              <a:t>Fecha</a:t>
            </a:r>
            <a:r>
              <a:rPr lang="es-CL" sz="2000" b="1" spc="-1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lang="es-CL" sz="2000" b="1" spc="-1">
                <a:solidFill>
                  <a:srgbClr val="009999"/>
                </a:solidFill>
                <a:cs typeface="Arial"/>
              </a:rPr>
              <a:t> 27/11/18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DC96-5A90-4E3E-BE9A-F1E76290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Implementación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FF807-84E7-4C2F-AF84-51DBD089783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21F922-19B7-4BF3-B4E8-2E180C85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1" y="1662270"/>
            <a:ext cx="7145918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B6F4-E089-4C7D-91B3-C60409AA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Implementación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C60D923-145C-45AF-8D01-E7E24EBE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6" y="2583147"/>
            <a:ext cx="9561504" cy="28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sin resolver</a:t>
            </a:r>
            <a:endParaRPr lang="es-C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02798" y="2156757"/>
            <a:ext cx="6931080" cy="2012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s-CL" sz="1800" b="0" strike="noStrike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endParaRPr lang="es-CL" spc="-1">
              <a:latin typeface="Arial"/>
              <a:cs typeface="Arial"/>
            </a:endParaRPr>
          </a:p>
          <a:p>
            <a:r>
              <a:rPr lang="es-CL" sz="2000" spc="-1">
                <a:latin typeface="Arial"/>
                <a:cs typeface="Arial"/>
              </a:rPr>
              <a:t>- Al usar el algoritmo nos quedan nodos que tienen los mismos vecinos como indistinguibles. Esto no siempre es el caso.</a:t>
            </a:r>
          </a:p>
          <a:p>
            <a:endParaRPr lang="es-CL" spc="-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7588-4778-4A71-BA3D-B21AAB9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Repositorio</a:t>
            </a:r>
            <a:r>
              <a:rPr lang="en-US" dirty="0">
                <a:cs typeface="Arial"/>
              </a:rPr>
              <a:t> 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F798C-E48C-4CA8-8C94-04759D89B1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3277" y="1758233"/>
            <a:ext cx="9072000" cy="4384080"/>
          </a:xfrm>
        </p:spPr>
        <p:txBody>
          <a:bodyPr/>
          <a:lstStyle/>
          <a:p>
            <a:r>
              <a:rPr lang="en-US" sz="3600" dirty="0">
                <a:cs typeface="Arial"/>
              </a:rPr>
              <a:t>https://github.com/vicenteferrari/maze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3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Resumen del Problema</a:t>
            </a:r>
            <a:endParaRPr lang="es-CL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138680" y="1609920"/>
            <a:ext cx="8543880" cy="8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endParaRPr lang="es-CL" sz="35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CL" sz="3500" b="0" strike="noStrike" spc="-1"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076321-DB25-41D2-83F4-1B691CCA5FCF}"/>
              </a:ext>
            </a:extLst>
          </p:cNvPr>
          <p:cNvSpPr txBox="1"/>
          <p:nvPr/>
        </p:nvSpPr>
        <p:spPr>
          <a:xfrm>
            <a:off x="1132178" y="2023166"/>
            <a:ext cx="833826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/>
              <a:t>- En</a:t>
            </a:r>
            <a:r>
              <a:rPr lang="es-ES" sz="2000">
                <a:cs typeface="Arial"/>
              </a:rPr>
              <a:t> el problema abordado se tiene un laberinto y se desea minimizar su tamaño sin que los participantes se den cuentan, para esto se eliminaran las salas que se estimen idénticas.</a:t>
            </a:r>
            <a:endParaRPr lang="es-ES" sz="2000"/>
          </a:p>
        </p:txBody>
      </p:sp>
      <p:pic>
        <p:nvPicPr>
          <p:cNvPr id="3" name="Imagen 3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5970618F-0C83-4D43-83E2-73631746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97" y="3037639"/>
            <a:ext cx="5960757" cy="371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 aproximación teórica</a:t>
            </a:r>
            <a:endParaRPr lang="es-CL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68960" y="3030480"/>
            <a:ext cx="7153560" cy="19868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s-CL" sz="2200" spc="-1">
                <a:solidFill>
                  <a:srgbClr val="000000"/>
                </a:solidFill>
                <a:latin typeface="Arial"/>
                <a:ea typeface="Arial"/>
              </a:rPr>
              <a:t>Usaremos un algoritmo inspirado por la minimización de AFD, en específico</a:t>
            </a:r>
            <a:r>
              <a:rPr lang="es-CL" sz="2200" b="0" strike="noStrike" spc="-1">
                <a:latin typeface="Arial"/>
                <a:ea typeface="Arial"/>
              </a:rPr>
              <a:t>, </a:t>
            </a:r>
            <a:r>
              <a:rPr lang="es-CL" sz="2200" spc="-1">
                <a:latin typeface="Arial"/>
                <a:ea typeface="Arial"/>
              </a:rPr>
              <a:t>el </a:t>
            </a:r>
            <a:r>
              <a:rPr lang="es-CL" sz="2200" b="0" strike="noStrike" spc="-1">
                <a:latin typeface="Arial"/>
                <a:ea typeface="Arial"/>
              </a:rPr>
              <a:t>algoritmo</a:t>
            </a:r>
            <a:r>
              <a:rPr lang="es-CL" sz="2200" spc="-1">
                <a:latin typeface="Arial"/>
                <a:ea typeface="Arial"/>
              </a:rPr>
              <a:t> de Hopcroft</a:t>
            </a:r>
            <a:r>
              <a:rPr lang="es-CL" sz="2200" spc="-1">
                <a:cs typeface="Arial"/>
              </a:rPr>
              <a:t>. El objetivo de este es descartar estados 'redundantes' en un ADF, esto se determina a través de la cantidad de clases de equivalencia de un estado.</a:t>
            </a:r>
            <a:endParaRPr lang="es-ES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Fundamento de la elección</a:t>
            </a:r>
            <a:endParaRPr lang="es-C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3552" y="2626395"/>
            <a:ext cx="6931080" cy="2265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s-CL" sz="1900" spc="-1">
                <a:cs typeface="Arial"/>
              </a:rPr>
              <a:t>La minimización de AFD es ideal para este problema ya que las salas del laberinto se pueden interpretar como conjuntos y nodos, es tanto así que se puede usar el mismo mecanismo para reducir un AFD en nuestro problema de reducción del laberinto.</a:t>
            </a:r>
            <a:endParaRPr lang="es-ES">
              <a:cs typeface="Arial"/>
            </a:endParaRPr>
          </a:p>
          <a:p>
            <a:endParaRPr lang="es-CL" sz="1900" spc="-1">
              <a:cs typeface="Arial"/>
            </a:endParaRPr>
          </a:p>
          <a:p>
            <a:endParaRPr lang="es-CL" sz="1900" spc="-1">
              <a:latin typeface="Arial"/>
              <a:cs typeface="Arial"/>
            </a:endParaRPr>
          </a:p>
          <a:p>
            <a:endParaRPr lang="es-CL" sz="1900" spc="-1">
              <a:latin typeface="Arial"/>
              <a:cs typeface="Arial"/>
            </a:endParaRPr>
          </a:p>
          <a:p>
            <a:endParaRPr lang="es-CL" spc="-1">
              <a:latin typeface="Arial"/>
              <a:cs typeface="Arial"/>
            </a:endParaRPr>
          </a:p>
          <a:p>
            <a:endParaRPr lang="es-CL" spc="-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 clásico</a:t>
            </a:r>
            <a:endParaRPr lang="es-C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203609" y="2678108"/>
            <a:ext cx="595476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s-CL" spc="-1">
                <a:solidFill>
                  <a:srgbClr val="000000"/>
                </a:solidFill>
                <a:latin typeface="Arial"/>
              </a:rPr>
              <a:t>Al realizar </a:t>
            </a:r>
            <a:r>
              <a:rPr lang="es-CL" spc="-1">
                <a:latin typeface="Arial"/>
              </a:rPr>
              <a:t>una</a:t>
            </a:r>
            <a:r>
              <a:rPr lang="es-CL" spc="-1">
                <a:cs typeface="Arial"/>
              </a:rPr>
              <a:t> minimización AFD se pueden resolver problemas en los cuales se desea reducir a su estado más simple, en el caso de nuestros laberintos, a un estado donde no hay salas indistinguibles de otras.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08360" y="301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Implementación</a:t>
            </a:r>
            <a:endParaRPr lang="es-CL" sz="4400" b="0" strike="noStrike" spc="-1">
              <a:latin typeface="Arial"/>
            </a:endParaRP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9A36C5-CF37-478C-B307-D145F5F1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3" y="2337925"/>
            <a:ext cx="9749731" cy="301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65C-C54D-45CF-B8CE-F770937B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Implementación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01513E-7D02-4FB9-8FFC-0A96603B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51" y="1267981"/>
            <a:ext cx="7198203" cy="61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373-F9B3-4AE9-9504-14D04E17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Implementación</a:t>
            </a:r>
            <a:endParaRPr lang="en-US"/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83EB579-3D43-4AF1-BB16-8358F1BE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7" y="1385554"/>
            <a:ext cx="8787680" cy="6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1035-306C-4416-B4BE-37914B1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Implementación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D3BD79-4902-45F5-B916-5D527524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86" y="2435004"/>
            <a:ext cx="9195506" cy="27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0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Custom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Bitstream Vera Sans</vt:lpstr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Implementación</vt:lpstr>
      <vt:lpstr>Implementación</vt:lpstr>
      <vt:lpstr>Implementación </vt:lpstr>
      <vt:lpstr>Implementación </vt:lpstr>
      <vt:lpstr>Implementación </vt:lpstr>
      <vt:lpstr>PowerPoint Presentation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Carlos Cares</dc:creator>
  <dc:description/>
  <cp:lastModifiedBy>Vincent Ferrari</cp:lastModifiedBy>
  <cp:revision>64</cp:revision>
  <dcterms:created xsi:type="dcterms:W3CDTF">2017-03-15T18:49:32Z</dcterms:created>
  <dcterms:modified xsi:type="dcterms:W3CDTF">2018-11-27T06:35:27Z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