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3" r:id="rId2"/>
    <p:sldId id="334" r:id="rId3"/>
    <p:sldId id="339" r:id="rId4"/>
    <p:sldId id="267" r:id="rId5"/>
    <p:sldId id="335" r:id="rId6"/>
    <p:sldId id="342" r:id="rId7"/>
    <p:sldId id="340" r:id="rId8"/>
    <p:sldId id="341" r:id="rId9"/>
    <p:sldId id="337" r:id="rId10"/>
    <p:sldId id="277" r:id="rId11"/>
    <p:sldId id="278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94A77D-B7F5-49E5-B57A-D1FE854411AF}" v="94" dt="2020-11-18T19:04:52.1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029B3-E118-4387-AC8C-093193F0DC02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D5BA8-1CB9-4CDC-AEDD-BB44899B2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4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6d7f18b5c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6d7f18b5c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d820db0bb_17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6d820db0bb_17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umbrella, accessory, table, rain&#10;&#10;Description automatically generated">
            <a:extLst>
              <a:ext uri="{FF2B5EF4-FFF2-40B4-BE49-F238E27FC236}">
                <a16:creationId xmlns:a16="http://schemas.microsoft.com/office/drawing/2014/main" id="{3F4A2CB2-8FF3-4C49-8A67-F6A727E1CE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881" y="-4561"/>
            <a:ext cx="9149861" cy="686239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dirty="0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86774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B84E2238-D864-4C1A-8D96-C20FBDC32F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4871" y="-1937"/>
            <a:ext cx="9174996" cy="686187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7459" y="1188098"/>
            <a:ext cx="2949178" cy="1088571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2" y="1268818"/>
            <a:ext cx="4320944" cy="415378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276669"/>
            <a:ext cx="2949178" cy="327815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01358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7459" y="1242398"/>
            <a:ext cx="2949178" cy="1069974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1242398"/>
            <a:ext cx="4629150" cy="437320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326433"/>
            <a:ext cx="2949178" cy="328917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1194318"/>
            <a:ext cx="1971675" cy="4372948"/>
          </a:xfrm>
        </p:spPr>
        <p:txBody>
          <a:bodyPr vert="eaVert"/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1194317"/>
            <a:ext cx="5800725" cy="4372948"/>
          </a:xfrm>
        </p:spPr>
        <p:txBody>
          <a:bodyPr vert="eaVer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and Content">
  <p:cSld name="4_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9565" y="161111"/>
            <a:ext cx="83295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561770" y="1889864"/>
            <a:ext cx="8277300" cy="38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L="457200" marR="0" lvl="0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9630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card&#10;&#10;Description automatically generated">
            <a:extLst>
              <a:ext uri="{FF2B5EF4-FFF2-40B4-BE49-F238E27FC236}">
                <a16:creationId xmlns:a16="http://schemas.microsoft.com/office/drawing/2014/main" id="{C5FC3E11-9423-4CBE-8F01-96FAA4856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646" y="4574"/>
            <a:ext cx="9153292" cy="6850439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D767876-53C9-484F-BAA5-BBAD77846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167601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A96DF62F-CFB4-49EE-A8FE-D119A2167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979865"/>
            <a:ext cx="7886700" cy="1003262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4796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259635"/>
            <a:ext cx="7886700" cy="656252"/>
          </a:xfrm>
        </p:spPr>
        <p:txBody>
          <a:bodyPr/>
          <a:lstStyle>
            <a:lvl1pPr>
              <a:defRPr sz="2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2021633"/>
            <a:ext cx="3886200" cy="357673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2021633"/>
            <a:ext cx="3886200" cy="357673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umbrella&#10;&#10;Description automatically generated">
            <a:extLst>
              <a:ext uri="{FF2B5EF4-FFF2-40B4-BE49-F238E27FC236}">
                <a16:creationId xmlns:a16="http://schemas.microsoft.com/office/drawing/2014/main" id="{2D4AD7D5-A342-4B83-BA1A-E0D3530091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75" y="-1937"/>
            <a:ext cx="9136250" cy="686187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820156"/>
            <a:ext cx="7886700" cy="656252"/>
          </a:xfrm>
        </p:spPr>
        <p:txBody>
          <a:bodyPr/>
          <a:lstStyle>
            <a:lvl1pPr>
              <a:defRPr sz="2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01059" y="1716833"/>
            <a:ext cx="3702346" cy="334426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940597" y="1716833"/>
            <a:ext cx="3646192" cy="334426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08604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2" y="1237862"/>
            <a:ext cx="7886700" cy="508811"/>
          </a:xfrm>
        </p:spPr>
        <p:txBody>
          <a:bodyPr/>
          <a:lstStyle>
            <a:lvl1pPr>
              <a:defRPr sz="2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925751"/>
            <a:ext cx="3868340" cy="619708"/>
          </a:xfrm>
        </p:spPr>
        <p:txBody>
          <a:bodyPr anchor="b">
            <a:normAutofit/>
          </a:bodyPr>
          <a:lstStyle>
            <a:lvl1pPr marL="0" indent="0">
              <a:buNone/>
              <a:defRPr sz="1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780521"/>
            <a:ext cx="3868340" cy="283961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6767" y="1925750"/>
            <a:ext cx="3887391" cy="619709"/>
          </a:xfrm>
        </p:spPr>
        <p:txBody>
          <a:bodyPr anchor="b">
            <a:normAutofit/>
          </a:bodyPr>
          <a:lstStyle>
            <a:lvl1pPr marL="0" indent="0">
              <a:buNone/>
              <a:defRPr sz="1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6767" y="2811947"/>
            <a:ext cx="3887391" cy="27767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259635"/>
            <a:ext cx="7886700" cy="606488"/>
          </a:xfrm>
        </p:spPr>
        <p:txBody>
          <a:bodyPr/>
          <a:lstStyle>
            <a:lvl1pPr>
              <a:defRPr sz="2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7459" y="1188098"/>
            <a:ext cx="2949178" cy="1088571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1188097"/>
            <a:ext cx="4578585" cy="436672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276669"/>
            <a:ext cx="2949178" cy="327815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A picture containing umbrella, shirt&#10;&#10;Description automatically generated">
            <a:extLst>
              <a:ext uri="{FF2B5EF4-FFF2-40B4-BE49-F238E27FC236}">
                <a16:creationId xmlns:a16="http://schemas.microsoft.com/office/drawing/2014/main" id="{D02F7691-13F1-4106-B4B9-1761D4A30EB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875" y="-1937"/>
            <a:ext cx="9136250" cy="6861875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1259634"/>
            <a:ext cx="7886700" cy="9050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2320212"/>
            <a:ext cx="7886700" cy="3278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1041F009-F3C2-41FA-BBD0-1B028528D500}"/>
              </a:ext>
            </a:extLst>
          </p:cNvPr>
          <p:cNvSpPr txBox="1">
            <a:spLocks/>
          </p:cNvSpPr>
          <p:nvPr userDrawn="1"/>
        </p:nvSpPr>
        <p:spPr>
          <a:xfrm>
            <a:off x="8322905" y="5674834"/>
            <a:ext cx="4879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1556C4-DFC3-4611-A7CC-780699185E26}" type="slidenum">
              <a:rPr lang="es-ES" sz="1600" b="1" smtClean="0">
                <a:solidFill>
                  <a:srgbClr val="7030A0"/>
                </a:solidFill>
                <a:latin typeface="Montserrat"/>
              </a:rPr>
              <a:pPr/>
              <a:t>‹#›</a:t>
            </a:fld>
            <a:endParaRPr lang="en-US" sz="1600" b="1" dirty="0">
              <a:solidFill>
                <a:srgbClr val="7030A0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0" r:id="rId3"/>
    <p:sldLayoutId id="2147483652" r:id="rId4"/>
    <p:sldLayoutId id="2147483663" r:id="rId5"/>
    <p:sldLayoutId id="2147483653" r:id="rId6"/>
    <p:sldLayoutId id="2147483654" r:id="rId7"/>
    <p:sldLayoutId id="2147483655" r:id="rId8"/>
    <p:sldLayoutId id="2147483656" r:id="rId9"/>
    <p:sldLayoutId id="2147483662" r:id="rId10"/>
    <p:sldLayoutId id="2147483657" r:id="rId11"/>
    <p:sldLayoutId id="2147483658" r:id="rId12"/>
    <p:sldLayoutId id="2147483659" r:id="rId13"/>
    <p:sldLayoutId id="214748366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tualbox.org/" TargetMode="External"/><Relationship Id="rId2" Type="http://schemas.openxmlformats.org/officeDocument/2006/relationships/hyperlink" Target="https://www.vagrantup.com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sysdiglabs/falco-workshop" TargetMode="External"/><Relationship Id="rId4" Type="http://schemas.openxmlformats.org/officeDocument/2006/relationships/hyperlink" Target="https://git-scm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falco.org/docs/installation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falco.org/docs/installation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7E2700-1148-4913-85C5-E788376776C4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4000">
                <a:schemeClr val="tx1">
                  <a:lumMod val="50000"/>
                  <a:lumOff val="50000"/>
                </a:schemeClr>
              </a:gs>
              <a:gs pos="53000">
                <a:schemeClr val="bg1">
                  <a:lumMod val="85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icture containing umbrella, room, rain&#10;&#10;Description automatically generated">
            <a:extLst>
              <a:ext uri="{FF2B5EF4-FFF2-40B4-BE49-F238E27FC236}">
                <a16:creationId xmlns:a16="http://schemas.microsoft.com/office/drawing/2014/main" id="{12E7BB31-3B9D-41E7-87E8-EAD8D3721F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406434-1021-4139-9AC6-D26A0C20D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375795"/>
            <a:ext cx="6858000" cy="4211274"/>
          </a:xfrm>
        </p:spPr>
        <p:txBody>
          <a:bodyPr anchor="ctr"/>
          <a:lstStyle/>
          <a:p>
            <a:r>
              <a:rPr lang="en-US" b="1" dirty="0">
                <a:solidFill>
                  <a:schemeClr val="bg1"/>
                </a:solidFill>
              </a:rPr>
              <a:t>Falco para </a:t>
            </a:r>
            <a:r>
              <a:rPr lang="en-US" b="1" dirty="0" err="1">
                <a:solidFill>
                  <a:schemeClr val="bg1"/>
                </a:solidFill>
              </a:rPr>
              <a:t>seguridad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en</a:t>
            </a:r>
            <a:r>
              <a:rPr lang="en-US" b="1" dirty="0">
                <a:solidFill>
                  <a:schemeClr val="bg1"/>
                </a:solidFill>
              </a:rPr>
              <a:t> kernel de host y </a:t>
            </a:r>
            <a:r>
              <a:rPr lang="en-US" b="1" dirty="0" err="1">
                <a:solidFill>
                  <a:schemeClr val="bg1"/>
                </a:solidFill>
              </a:rPr>
              <a:t>contenedores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988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9"/>
          <p:cNvSpPr txBox="1">
            <a:spLocks noGrp="1"/>
          </p:cNvSpPr>
          <p:nvPr>
            <p:ph type="body" idx="1"/>
          </p:nvPr>
        </p:nvSpPr>
        <p:spPr>
          <a:xfrm>
            <a:off x="972775" y="1392500"/>
            <a:ext cx="7866600" cy="4854300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sudo touch /var/log/falco_events.log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sudo nano /etc/falco/falco.y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ml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i="1" dirty="0"/>
              <a:t># </a:t>
            </a:r>
            <a:r>
              <a:rPr lang="en-US" i="1" dirty="0" err="1"/>
              <a:t>Cambiar</a:t>
            </a:r>
            <a:r>
              <a:rPr lang="en" i="1" dirty="0"/>
              <a:t>:</a:t>
            </a:r>
            <a:endParaRPr i="1"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ile_output: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nabled: true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eep_alive: true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ilename: /var/log/falco_events.log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i="1" dirty="0"/>
              <a:t># </a:t>
            </a:r>
            <a:r>
              <a:rPr lang="en-US" i="1" dirty="0" err="1"/>
              <a:t>Reiniciar</a:t>
            </a:r>
            <a:r>
              <a:rPr lang="en-US" i="1" dirty="0"/>
              <a:t> </a:t>
            </a:r>
            <a:r>
              <a:rPr lang="en-US" i="1" dirty="0" err="1"/>
              <a:t>servicio</a:t>
            </a:r>
            <a:r>
              <a:rPr lang="en" i="1" dirty="0"/>
              <a:t>:</a:t>
            </a:r>
            <a:endParaRPr i="1"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sudo /etc/init.d/falco restart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sz="13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9" name="Google Shape;339;p39"/>
          <p:cNvSpPr/>
          <p:nvPr/>
        </p:nvSpPr>
        <p:spPr>
          <a:xfrm>
            <a:off x="841575" y="2223083"/>
            <a:ext cx="5055411" cy="2888617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9"/>
          <p:cNvSpPr txBox="1"/>
          <p:nvPr/>
        </p:nvSpPr>
        <p:spPr>
          <a:xfrm>
            <a:off x="6224675" y="3429000"/>
            <a:ext cx="2745900" cy="18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3565A"/>
                </a:solidFill>
              </a:rPr>
              <a:t>Output targets:</a:t>
            </a:r>
            <a:endParaRPr sz="1600">
              <a:solidFill>
                <a:srgbClr val="53565A"/>
              </a:solidFill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3565A"/>
              </a:buClr>
              <a:buSzPts val="1600"/>
              <a:buChar char="➔"/>
            </a:pPr>
            <a:r>
              <a:rPr lang="en" sz="1600">
                <a:solidFill>
                  <a:srgbClr val="53565A"/>
                </a:solidFill>
              </a:rPr>
              <a:t>file_output (log file)</a:t>
            </a:r>
            <a:endParaRPr sz="1600">
              <a:solidFill>
                <a:srgbClr val="53565A"/>
              </a:solidFill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65A"/>
              </a:buClr>
              <a:buSzPts val="1600"/>
              <a:buChar char="➔"/>
            </a:pPr>
            <a:r>
              <a:rPr lang="en" sz="1600">
                <a:solidFill>
                  <a:srgbClr val="53565A"/>
                </a:solidFill>
              </a:rPr>
              <a:t>gRPC</a:t>
            </a:r>
            <a:endParaRPr sz="1600">
              <a:solidFill>
                <a:srgbClr val="53565A"/>
              </a:solidFill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65A"/>
              </a:buClr>
              <a:buSzPts val="1600"/>
              <a:buChar char="➔"/>
            </a:pPr>
            <a:r>
              <a:rPr lang="en" sz="1600">
                <a:solidFill>
                  <a:srgbClr val="53565A"/>
                </a:solidFill>
              </a:rPr>
              <a:t>HTTP output (POST)</a:t>
            </a:r>
            <a:endParaRPr sz="1600">
              <a:solidFill>
                <a:srgbClr val="53565A"/>
              </a:solidFill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65A"/>
              </a:buClr>
              <a:buSzPts val="1600"/>
              <a:buChar char="➔"/>
            </a:pPr>
            <a:r>
              <a:rPr lang="en" sz="1600">
                <a:solidFill>
                  <a:srgbClr val="53565A"/>
                </a:solidFill>
              </a:rPr>
              <a:t>syslog output</a:t>
            </a:r>
            <a:endParaRPr sz="1600">
              <a:solidFill>
                <a:srgbClr val="53565A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sz="1600">
              <a:solidFill>
                <a:srgbClr val="53565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0"/>
          <p:cNvSpPr txBox="1">
            <a:spLocks noGrp="1"/>
          </p:cNvSpPr>
          <p:nvPr>
            <p:ph type="title"/>
          </p:nvPr>
        </p:nvSpPr>
        <p:spPr>
          <a:xfrm>
            <a:off x="509375" y="1392572"/>
            <a:ext cx="8329500" cy="609922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probar</a:t>
            </a:r>
            <a:r>
              <a:rPr lang="en-US" dirty="0"/>
              <a:t> que Falco </a:t>
            </a:r>
            <a:r>
              <a:rPr lang="en-US" dirty="0" err="1"/>
              <a:t>funciona</a:t>
            </a:r>
            <a:endParaRPr dirty="0"/>
          </a:p>
        </p:txBody>
      </p:sp>
      <p:sp>
        <p:nvSpPr>
          <p:cNvPr id="346" name="Google Shape;346;p40"/>
          <p:cNvSpPr txBox="1">
            <a:spLocks noGrp="1"/>
          </p:cNvSpPr>
          <p:nvPr>
            <p:ph type="body" idx="1"/>
          </p:nvPr>
        </p:nvSpPr>
        <p:spPr>
          <a:xfrm>
            <a:off x="660275" y="2231471"/>
            <a:ext cx="8178600" cy="3525695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su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sudo echo "hello" &gt; /var/log/falco_events.log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exit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cat /var/log/falco_events.log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6:15:59.922240449: Warning Log files were tampered (user=root command=bash file=/var/log/falco_events.log container_id=host image=&lt;NA&gt;)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F47A7-A892-4D50-AB18-D841FFA96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778371"/>
          </a:xfrm>
        </p:spPr>
        <p:txBody>
          <a:bodyPr/>
          <a:lstStyle/>
          <a:p>
            <a:pPr algn="ctr"/>
            <a:r>
              <a:rPr lang="en-US" dirty="0" err="1"/>
              <a:t>Operativa</a:t>
            </a:r>
            <a:r>
              <a:rPr lang="en-US" dirty="0"/>
              <a:t> de Falco </a:t>
            </a:r>
            <a:r>
              <a:rPr lang="en-US" dirty="0" err="1"/>
              <a:t>en</a:t>
            </a:r>
            <a:r>
              <a:rPr lang="en-US" dirty="0"/>
              <a:t> Kernel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039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D2C03-0EA8-46CF-AF5F-D23F13970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Arquitectura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04B718-9926-4618-BE53-17BFB648A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05" y="1866123"/>
            <a:ext cx="8137321" cy="368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09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DF3A87-3852-42F1-80B9-9BEC576B4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96" y="1366235"/>
            <a:ext cx="8318369" cy="399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929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AE800-33A5-41AA-A9A1-94387116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Instalación</a:t>
            </a:r>
            <a:r>
              <a:rPr lang="en-US" dirty="0"/>
              <a:t> </a:t>
            </a:r>
            <a:r>
              <a:rPr lang="en-US" dirty="0" err="1"/>
              <a:t>directa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host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E4E10-A8BF-4EC5-8234-7CC9FDD0EE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21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EABCE-1DF9-4BC9-87FD-EF2841B05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Prerequisitos</a:t>
            </a:r>
            <a:r>
              <a:rPr lang="en-US" dirty="0"/>
              <a:t> para </a:t>
            </a:r>
            <a:r>
              <a:rPr lang="en-US" dirty="0" err="1"/>
              <a:t>practicar</a:t>
            </a:r>
            <a:endParaRPr lang="en-US" dirty="0"/>
          </a:p>
        </p:txBody>
      </p:sp>
      <p:sp>
        <p:nvSpPr>
          <p:cNvPr id="3" name="Google Shape;330;p38">
            <a:extLst>
              <a:ext uri="{FF2B5EF4-FFF2-40B4-BE49-F238E27FC236}">
                <a16:creationId xmlns:a16="http://schemas.microsoft.com/office/drawing/2014/main" id="{7CF717EE-F37D-42A1-8241-2F6DB085075C}"/>
              </a:ext>
            </a:extLst>
          </p:cNvPr>
          <p:cNvSpPr txBox="1">
            <a:spLocks/>
          </p:cNvSpPr>
          <p:nvPr/>
        </p:nvSpPr>
        <p:spPr>
          <a:xfrm>
            <a:off x="729185" y="2289273"/>
            <a:ext cx="7866600" cy="2844790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00"/>
              </a:spcBef>
            </a:pPr>
            <a:r>
              <a:rPr lang="en-US" dirty="0">
                <a:solidFill>
                  <a:srgbClr val="000000"/>
                </a:solidFill>
                <a:ea typeface="Consolas"/>
                <a:cs typeface="Consolas"/>
                <a:sym typeface="Consolas"/>
              </a:rPr>
              <a:t>Vagrant : </a:t>
            </a:r>
            <a:r>
              <a:rPr lang="en-US" dirty="0">
                <a:solidFill>
                  <a:srgbClr val="000000"/>
                </a:solidFill>
                <a:ea typeface="Consolas"/>
                <a:cs typeface="Consolas"/>
                <a:sym typeface="Consolas"/>
                <a:hlinkClick r:id="rId2"/>
              </a:rPr>
              <a:t>www.vagrantup.com</a:t>
            </a:r>
            <a:r>
              <a:rPr lang="en-US" dirty="0">
                <a:solidFill>
                  <a:srgbClr val="000000"/>
                </a:solidFill>
                <a:ea typeface="Consolas"/>
                <a:cs typeface="Consolas"/>
                <a:sym typeface="Consolas"/>
              </a:rPr>
              <a:t> </a:t>
            </a:r>
          </a:p>
          <a:p>
            <a:pPr>
              <a:spcBef>
                <a:spcPts val="400"/>
              </a:spcBef>
            </a:pPr>
            <a:r>
              <a:rPr lang="en-US" dirty="0">
                <a:solidFill>
                  <a:srgbClr val="000000"/>
                </a:solidFill>
                <a:ea typeface="Consolas"/>
                <a:cs typeface="Consolas"/>
                <a:sym typeface="Consolas"/>
              </a:rPr>
              <a:t>Virtual Box : </a:t>
            </a:r>
            <a:r>
              <a:rPr lang="en-US" dirty="0">
                <a:solidFill>
                  <a:srgbClr val="000000"/>
                </a:solidFill>
                <a:ea typeface="Consolas"/>
                <a:cs typeface="Consolas"/>
                <a:sym typeface="Consolas"/>
                <a:hlinkClick r:id="rId3"/>
              </a:rPr>
              <a:t>www.virtualbox.org</a:t>
            </a:r>
            <a:r>
              <a:rPr lang="en-US" dirty="0">
                <a:solidFill>
                  <a:srgbClr val="000000"/>
                </a:solidFill>
                <a:ea typeface="Consolas"/>
                <a:cs typeface="Consolas"/>
                <a:sym typeface="Consolas"/>
              </a:rPr>
              <a:t> </a:t>
            </a:r>
          </a:p>
          <a:p>
            <a:pPr>
              <a:spcBef>
                <a:spcPts val="400"/>
              </a:spcBef>
            </a:pPr>
            <a:r>
              <a:rPr lang="en-US" dirty="0">
                <a:solidFill>
                  <a:srgbClr val="000000"/>
                </a:solidFill>
                <a:ea typeface="Consolas"/>
                <a:cs typeface="Consolas"/>
                <a:sym typeface="Consolas"/>
              </a:rPr>
              <a:t>Git : </a:t>
            </a:r>
            <a:r>
              <a:rPr lang="en-US" dirty="0">
                <a:solidFill>
                  <a:srgbClr val="000000"/>
                </a:solidFill>
                <a:ea typeface="Consolas"/>
                <a:cs typeface="Consolas"/>
                <a:sym typeface="Consolas"/>
                <a:hlinkClick r:id="rId4"/>
              </a:rPr>
              <a:t>git-scm.com</a:t>
            </a:r>
            <a:r>
              <a:rPr lang="en-US" dirty="0">
                <a:solidFill>
                  <a:srgbClr val="000000"/>
                </a:solidFill>
                <a:ea typeface="Consolas"/>
                <a:cs typeface="Consolas"/>
                <a:sym typeface="Consolas"/>
              </a:rPr>
              <a:t> 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endParaRPr lang="en-US" dirty="0">
              <a:solidFill>
                <a:srgbClr val="000000"/>
              </a:solidFill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 err="1">
                <a:solidFill>
                  <a:srgbClr val="000000"/>
                </a:solidFill>
                <a:ea typeface="Consolas"/>
                <a:cs typeface="Consolas"/>
                <a:sym typeface="Consolas"/>
              </a:rPr>
              <a:t>Repositorio</a:t>
            </a:r>
            <a:r>
              <a:rPr lang="en-US" dirty="0">
                <a:solidFill>
                  <a:srgbClr val="000000"/>
                </a:solidFill>
                <a:ea typeface="Consolas"/>
                <a:cs typeface="Consolas"/>
                <a:sym typeface="Consolas"/>
              </a:rPr>
              <a:t> con MV Vagrant con </a:t>
            </a:r>
            <a:r>
              <a:rPr lang="en-US" dirty="0" err="1">
                <a:solidFill>
                  <a:srgbClr val="000000"/>
                </a:solidFill>
                <a:ea typeface="Consolas"/>
                <a:cs typeface="Consolas"/>
                <a:sym typeface="Consolas"/>
              </a:rPr>
              <a:t>ejemplos</a:t>
            </a:r>
            <a:r>
              <a:rPr lang="en-US" dirty="0">
                <a:solidFill>
                  <a:srgbClr val="000000"/>
                </a:solidFill>
                <a:ea typeface="Consolas"/>
                <a:cs typeface="Consolas"/>
                <a:sym typeface="Consolas"/>
              </a:rPr>
              <a:t> de </a:t>
            </a:r>
            <a:r>
              <a:rPr lang="en-US" dirty="0" err="1">
                <a:solidFill>
                  <a:srgbClr val="000000"/>
                </a:solidFill>
                <a:ea typeface="Consolas"/>
                <a:cs typeface="Consolas"/>
                <a:sym typeface="Consolas"/>
              </a:rPr>
              <a:t>uso</a:t>
            </a:r>
            <a:r>
              <a:rPr lang="en-US" dirty="0">
                <a:solidFill>
                  <a:srgbClr val="000000"/>
                </a:solidFill>
                <a:ea typeface="Consolas"/>
                <a:cs typeface="Consolas"/>
                <a:sym typeface="Consolas"/>
              </a:rPr>
              <a:t> de Falco:</a:t>
            </a:r>
            <a:br>
              <a:rPr lang="en-US" dirty="0">
                <a:solidFill>
                  <a:srgbClr val="000000"/>
                </a:solidFill>
                <a:ea typeface="Consolas"/>
                <a:cs typeface="Consolas"/>
                <a:sym typeface="Consolas"/>
              </a:rPr>
            </a:br>
            <a:r>
              <a:rPr lang="en-US" dirty="0">
                <a:solidFill>
                  <a:srgbClr val="000000"/>
                </a:solidFill>
                <a:ea typeface="Consolas"/>
                <a:cs typeface="Consolas"/>
                <a:sym typeface="Consolas"/>
                <a:hlinkClick r:id="rId5"/>
              </a:rPr>
              <a:t>https://github.com/sysdiglabs/falco-workshop</a:t>
            </a:r>
            <a:r>
              <a:rPr lang="en-US" dirty="0">
                <a:solidFill>
                  <a:srgbClr val="000000"/>
                </a:solidFill>
                <a:ea typeface="Consolas"/>
                <a:cs typeface="Consolas"/>
                <a:sym typeface="Consolas"/>
              </a:rPr>
              <a:t> </a:t>
            </a:r>
            <a:br>
              <a:rPr lang="en-US" dirty="0">
                <a:solidFill>
                  <a:srgbClr val="000000"/>
                </a:solidFill>
                <a:ea typeface="Consolas"/>
                <a:cs typeface="Consolas"/>
                <a:sym typeface="Consolas"/>
              </a:rPr>
            </a:b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git clone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git@github.com:sysdiglabs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falco-workshop.git</a:t>
            </a:r>
            <a:b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99730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EABCE-1DF9-4BC9-87FD-EF2841B05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Instalación</a:t>
            </a:r>
            <a:r>
              <a:rPr lang="en-US" dirty="0"/>
              <a:t> Debian</a:t>
            </a:r>
          </a:p>
        </p:txBody>
      </p:sp>
      <p:sp>
        <p:nvSpPr>
          <p:cNvPr id="3" name="Google Shape;330;p38">
            <a:extLst>
              <a:ext uri="{FF2B5EF4-FFF2-40B4-BE49-F238E27FC236}">
                <a16:creationId xmlns:a16="http://schemas.microsoft.com/office/drawing/2014/main" id="{7CF717EE-F37D-42A1-8241-2F6DB085075C}"/>
              </a:ext>
            </a:extLst>
          </p:cNvPr>
          <p:cNvSpPr txBox="1">
            <a:spLocks/>
          </p:cNvSpPr>
          <p:nvPr/>
        </p:nvSpPr>
        <p:spPr>
          <a:xfrm>
            <a:off x="729185" y="1853112"/>
            <a:ext cx="7866600" cy="4189930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13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sudo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apt-get update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13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sudo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apt-get -y install </a:t>
            </a:r>
            <a:r>
              <a:rPr lang="en-US" sz="13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gpg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curl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curl -o install-falco.sh -s \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https://s3.amazonaws.com/download.draios.com/stable/install-falco</a:t>
            </a:r>
            <a:br>
              <a:rPr lang="en-US" sz="13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-US" sz="13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sudo</a:t>
            </a:r>
            <a:r>
              <a:rPr lang="en-US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bash install-falco.sh</a:t>
            </a:r>
            <a:endParaRPr lang="en-US" sz="13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endParaRPr lang="en-US" sz="13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endParaRPr lang="en-US" sz="13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1300" i="1" dirty="0">
                <a:latin typeface="Consolas"/>
                <a:ea typeface="Consolas"/>
                <a:cs typeface="Consolas"/>
                <a:sym typeface="Consolas"/>
              </a:rPr>
              <a:t># install-falco.sh *equivalent* instructions (</a:t>
            </a:r>
            <a:r>
              <a:rPr lang="en-US" sz="1300" i="1" dirty="0" err="1">
                <a:latin typeface="Consolas"/>
                <a:ea typeface="Consolas"/>
                <a:cs typeface="Consolas"/>
                <a:sym typeface="Consolas"/>
              </a:rPr>
              <a:t>sudo</a:t>
            </a:r>
            <a:r>
              <a:rPr lang="en-US" sz="1300" i="1" dirty="0"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curl -s https://s3.amazonaws.com/download.draios.com/DRAIOS-GPG-KEY.public | \</a:t>
            </a:r>
          </a:p>
          <a:p>
            <a:pPr marL="0" indent="0">
              <a:spcBef>
                <a:spcPts val="4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apt-key add -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curl -s -o /</a:t>
            </a:r>
            <a:r>
              <a:rPr lang="en-US" sz="13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etc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/apt/</a:t>
            </a:r>
            <a:r>
              <a:rPr lang="en-US" sz="13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sources.list.d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13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draios.list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\</a:t>
            </a:r>
          </a:p>
          <a:p>
            <a:pPr marL="0" indent="0">
              <a:spcBef>
                <a:spcPts val="4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https://s3.amazonaws.com/download.draios.com/stable/deb/draios.list</a:t>
            </a:r>
          </a:p>
          <a:p>
            <a:pPr marL="0" indent="0">
              <a:spcBef>
                <a:spcPts val="4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apt-get update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apt-get -y install </a:t>
            </a:r>
            <a:r>
              <a:rPr lang="en-US" sz="13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linux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-headers-$(</a:t>
            </a:r>
            <a:r>
              <a:rPr lang="en-US" sz="13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uname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-r)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apt-get install -y </a:t>
            </a:r>
            <a:r>
              <a:rPr lang="en-US" sz="13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falco</a:t>
            </a:r>
            <a:endParaRPr lang="en-US" sz="13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" name="Google Shape;332;p38">
            <a:extLst>
              <a:ext uri="{FF2B5EF4-FFF2-40B4-BE49-F238E27FC236}">
                <a16:creationId xmlns:a16="http://schemas.microsoft.com/office/drawing/2014/main" id="{2F019D0E-B2F8-467B-8B6A-1E0F2BA7F381}"/>
              </a:ext>
            </a:extLst>
          </p:cNvPr>
          <p:cNvCxnSpPr>
            <a:cxnSpLocks/>
          </p:cNvCxnSpPr>
          <p:nvPr/>
        </p:nvCxnSpPr>
        <p:spPr>
          <a:xfrm>
            <a:off x="-5100" y="3519929"/>
            <a:ext cx="914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331;p38">
            <a:extLst>
              <a:ext uri="{FF2B5EF4-FFF2-40B4-BE49-F238E27FC236}">
                <a16:creationId xmlns:a16="http://schemas.microsoft.com/office/drawing/2014/main" id="{30D6A96A-DFE2-4355-8A11-E8B94D1307BB}"/>
              </a:ext>
            </a:extLst>
          </p:cNvPr>
          <p:cNvSpPr txBox="1"/>
          <p:nvPr/>
        </p:nvSpPr>
        <p:spPr>
          <a:xfrm>
            <a:off x="5559459" y="836485"/>
            <a:ext cx="36453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chemeClr val="hlink"/>
                </a:solidFill>
                <a:hlinkClick r:id="rId2"/>
              </a:rPr>
              <a:t>https://falco.org/docs/installation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218297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2E240-8480-4F86-839D-3B096AF37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host </a:t>
            </a:r>
            <a:r>
              <a:rPr lang="en-US" dirty="0" err="1"/>
              <a:t>mediante</a:t>
            </a:r>
            <a:r>
              <a:rPr lang="en-US" dirty="0"/>
              <a:t> Docker</a:t>
            </a:r>
          </a:p>
        </p:txBody>
      </p:sp>
      <p:sp>
        <p:nvSpPr>
          <p:cNvPr id="3" name="Google Shape;323;p37">
            <a:extLst>
              <a:ext uri="{FF2B5EF4-FFF2-40B4-BE49-F238E27FC236}">
                <a16:creationId xmlns:a16="http://schemas.microsoft.com/office/drawing/2014/main" id="{4E54D327-E4C1-444F-9D80-A63B9E7FA4BC}"/>
              </a:ext>
            </a:extLst>
          </p:cNvPr>
          <p:cNvSpPr txBox="1">
            <a:spLocks/>
          </p:cNvSpPr>
          <p:nvPr/>
        </p:nvSpPr>
        <p:spPr>
          <a:xfrm>
            <a:off x="561775" y="1866122"/>
            <a:ext cx="8277300" cy="3890877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1700" i="1" dirty="0"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-US" sz="1700" i="1" dirty="0" err="1">
                <a:latin typeface="Consolas"/>
                <a:ea typeface="Consolas"/>
                <a:cs typeface="Consolas"/>
                <a:sym typeface="Consolas"/>
              </a:rPr>
              <a:t>Requiere</a:t>
            </a:r>
            <a:r>
              <a:rPr lang="en-US" sz="1700" i="1" dirty="0">
                <a:latin typeface="Consolas"/>
                <a:ea typeface="Consolas"/>
                <a:cs typeface="Consolas"/>
                <a:sym typeface="Consolas"/>
              </a:rPr>
              <a:t> Kernel de </a:t>
            </a:r>
            <a:r>
              <a:rPr lang="en-US" sz="1700" i="1" dirty="0" err="1">
                <a:latin typeface="Consolas"/>
                <a:ea typeface="Consolas"/>
                <a:cs typeface="Consolas"/>
                <a:sym typeface="Consolas"/>
              </a:rPr>
              <a:t>linux</a:t>
            </a:r>
            <a:r>
              <a:rPr lang="en-US" sz="1700" i="1" dirty="0">
                <a:latin typeface="Consolas"/>
                <a:ea typeface="Consolas"/>
                <a:cs typeface="Consolas"/>
                <a:sym typeface="Consolas"/>
              </a:rPr>
              <a:t> compatible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endParaRPr lang="en-US" sz="17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17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17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sudo</a:t>
            </a:r>
            <a:r>
              <a:rPr lang="en-US" sz="17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apt-get -y install </a:t>
            </a:r>
            <a:r>
              <a:rPr lang="en-US" sz="17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linux</a:t>
            </a:r>
            <a:r>
              <a:rPr lang="en-US" sz="17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-headers-$(</a:t>
            </a:r>
            <a:r>
              <a:rPr lang="en-US" sz="17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uname</a:t>
            </a:r>
            <a:r>
              <a:rPr lang="en-US" sz="17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-r)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17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docker pull </a:t>
            </a:r>
            <a:r>
              <a:rPr lang="en-US" sz="17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falcosecurity</a:t>
            </a:r>
            <a:r>
              <a:rPr lang="en-US" sz="17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17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falco</a:t>
            </a:r>
            <a:endParaRPr lang="en-US" sz="17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4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docker run -</a:t>
            </a:r>
            <a:r>
              <a:rPr lang="en-US" sz="17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7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-t --name </a:t>
            </a:r>
            <a:r>
              <a:rPr lang="en-US" sz="17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falco</a:t>
            </a:r>
            <a:r>
              <a:rPr lang="en-US" sz="17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--privileged \</a:t>
            </a:r>
          </a:p>
          <a:p>
            <a:pPr marL="0" indent="0">
              <a:spcBef>
                <a:spcPts val="4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-v /var/run/</a:t>
            </a:r>
            <a:r>
              <a:rPr lang="en-US" sz="17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docker.sock</a:t>
            </a:r>
            <a:r>
              <a:rPr lang="en-US" sz="17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:/host/var/run/</a:t>
            </a:r>
            <a:r>
              <a:rPr lang="en-US" sz="17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docker.sock</a:t>
            </a:r>
            <a:r>
              <a:rPr lang="en-US" sz="17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\</a:t>
            </a:r>
          </a:p>
          <a:p>
            <a:pPr marL="0" indent="0">
              <a:spcBef>
                <a:spcPts val="4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-v /dev:/host/dev \</a:t>
            </a:r>
          </a:p>
          <a:p>
            <a:pPr marL="0" indent="0">
              <a:spcBef>
                <a:spcPts val="4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-v /proc:/host/</a:t>
            </a:r>
            <a:r>
              <a:rPr lang="en-US" sz="17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proc:ro</a:t>
            </a:r>
            <a:r>
              <a:rPr lang="en-US" sz="17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\</a:t>
            </a:r>
          </a:p>
          <a:p>
            <a:pPr marL="0" indent="0">
              <a:spcBef>
                <a:spcPts val="4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-v /boot:/host/</a:t>
            </a:r>
            <a:r>
              <a:rPr lang="en-US" sz="17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boot:ro</a:t>
            </a:r>
            <a:r>
              <a:rPr lang="en-US" sz="17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\</a:t>
            </a:r>
          </a:p>
          <a:p>
            <a:pPr marL="0" indent="0">
              <a:spcBef>
                <a:spcPts val="4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-v /lib/modules:/host/lib/</a:t>
            </a:r>
            <a:r>
              <a:rPr lang="en-US" sz="17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modules:ro</a:t>
            </a:r>
            <a:r>
              <a:rPr lang="en-US" sz="17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\</a:t>
            </a:r>
          </a:p>
          <a:p>
            <a:pPr marL="0" indent="0">
              <a:spcBef>
                <a:spcPts val="4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-v /</a:t>
            </a:r>
            <a:r>
              <a:rPr lang="en-US" sz="17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usr</a:t>
            </a:r>
            <a:r>
              <a:rPr lang="en-US" sz="17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:/host/</a:t>
            </a:r>
            <a:r>
              <a:rPr lang="en-US" sz="17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usr:ro</a:t>
            </a:r>
            <a:r>
              <a:rPr lang="en-US" sz="17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\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falcosecurity</a:t>
            </a:r>
            <a:r>
              <a:rPr lang="en-US" sz="17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17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falco</a:t>
            </a:r>
            <a:endParaRPr lang="en-US" sz="1700" dirty="0">
              <a:solidFill>
                <a:srgbClr val="000000"/>
              </a:solidFill>
            </a:endParaRPr>
          </a:p>
        </p:txBody>
      </p:sp>
      <p:sp>
        <p:nvSpPr>
          <p:cNvPr id="4" name="Google Shape;324;p37">
            <a:extLst>
              <a:ext uri="{FF2B5EF4-FFF2-40B4-BE49-F238E27FC236}">
                <a16:creationId xmlns:a16="http://schemas.microsoft.com/office/drawing/2014/main" id="{DE938731-F57D-47A2-80B5-3AE5B95CA3CF}"/>
              </a:ext>
            </a:extLst>
          </p:cNvPr>
          <p:cNvSpPr txBox="1"/>
          <p:nvPr/>
        </p:nvSpPr>
        <p:spPr>
          <a:xfrm>
            <a:off x="5275375" y="825779"/>
            <a:ext cx="3563700" cy="7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chemeClr val="hlink"/>
                </a:solidFill>
                <a:hlinkClick r:id="rId2"/>
              </a:rPr>
              <a:t>https://falco.org/docs/installation/</a:t>
            </a:r>
            <a:r>
              <a:rPr lang="en" sz="1800" dirty="0"/>
              <a:t> 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60541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A65A5-3DA4-409B-A20D-F0B883C5A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Configuración</a:t>
            </a:r>
            <a:r>
              <a:rPr lang="en-US" dirty="0"/>
              <a:t> de </a:t>
            </a:r>
            <a:r>
              <a:rPr lang="en-US" dirty="0" err="1"/>
              <a:t>salida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logs y </a:t>
            </a:r>
            <a:r>
              <a:rPr lang="en-US" dirty="0" err="1"/>
              <a:t>reinicio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930FB-9980-484B-B601-F0379C0ECF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504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</TotalTime>
  <Words>551</Words>
  <Application>Microsoft Office PowerPoint</Application>
  <PresentationFormat>On-screen Show (4:3)</PresentationFormat>
  <Paragraphs>67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Consolas</vt:lpstr>
      <vt:lpstr>Montserrat</vt:lpstr>
      <vt:lpstr>Tema de Office</vt:lpstr>
      <vt:lpstr>Falco para seguridad en kernel de host y contenedores</vt:lpstr>
      <vt:lpstr>Operativa de Falco en Kernel  </vt:lpstr>
      <vt:lpstr>Arquitectura</vt:lpstr>
      <vt:lpstr>PowerPoint Presentation</vt:lpstr>
      <vt:lpstr>Instalación directa en host</vt:lpstr>
      <vt:lpstr>Prerequisitos para practicar</vt:lpstr>
      <vt:lpstr>Instalación Debian</vt:lpstr>
      <vt:lpstr>Instalación en host mediante Docker</vt:lpstr>
      <vt:lpstr>Configuración de salida,  logs y reinicio</vt:lpstr>
      <vt:lpstr>PowerPoint Presentation</vt:lpstr>
      <vt:lpstr>Cómo probar que Falco funciona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Vicente Herrera</dc:creator>
  <cp:lastModifiedBy>Vicente Herrera Garcia</cp:lastModifiedBy>
  <cp:revision>99</cp:revision>
  <dcterms:created xsi:type="dcterms:W3CDTF">2012-07-30T22:48:03Z</dcterms:created>
  <dcterms:modified xsi:type="dcterms:W3CDTF">2020-11-25T15:54:43Z</dcterms:modified>
</cp:coreProperties>
</file>