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42" r:id="rId2"/>
    <p:sldId id="343" r:id="rId3"/>
    <p:sldId id="280" r:id="rId4"/>
    <p:sldId id="344" r:id="rId5"/>
    <p:sldId id="282" r:id="rId6"/>
    <p:sldId id="283" r:id="rId7"/>
    <p:sldId id="284" r:id="rId8"/>
    <p:sldId id="285" r:id="rId9"/>
    <p:sldId id="286" r:id="rId10"/>
    <p:sldId id="345" r:id="rId11"/>
    <p:sldId id="287" r:id="rId12"/>
    <p:sldId id="288" r:id="rId13"/>
    <p:sldId id="289" r:id="rId14"/>
    <p:sldId id="290" r:id="rId15"/>
    <p:sldId id="291" r:id="rId16"/>
    <p:sldId id="292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4A77D-B7F5-49E5-B57A-D1FE854411AF}" v="94" dt="2020-11-18T19:04:52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029B3-E118-4387-AC8C-093193F0DC0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D5BA8-1CB9-4CDC-AEDD-BB44899B2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d786556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d786556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dd5ddc5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dd5ddc5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d820db0bb_1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d820db0bb_1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dd5ddc54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dd5ddc54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da98544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da98544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da985444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da985444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d602e44ce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d602e44ce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da985444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6da985444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6da98544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6da985444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da985444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6da985444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d78655630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6d78655630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d820db0bb_1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6d820db0bb_1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umbrella, accessory, table, rain&#10;&#10;Description automatically generated">
            <a:extLst>
              <a:ext uri="{FF2B5EF4-FFF2-40B4-BE49-F238E27FC236}">
                <a16:creationId xmlns:a16="http://schemas.microsoft.com/office/drawing/2014/main" id="{3F4A2CB2-8FF3-4C49-8A67-F6A727E1CE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881" y="-4561"/>
            <a:ext cx="9149861" cy="68623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6774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B84E2238-D864-4C1A-8D96-C20FBDC32F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871" y="-1937"/>
            <a:ext cx="9174996" cy="68618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188098"/>
            <a:ext cx="2949178" cy="108857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2" y="1268818"/>
            <a:ext cx="4320944" cy="41537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276669"/>
            <a:ext cx="2949178" cy="32781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0135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242398"/>
            <a:ext cx="2949178" cy="106997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1242398"/>
            <a:ext cx="4629150" cy="437320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326433"/>
            <a:ext cx="2949178" cy="32891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1194318"/>
            <a:ext cx="1971675" cy="4372948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194317"/>
            <a:ext cx="5800725" cy="4372948"/>
          </a:xfrm>
        </p:spPr>
        <p:txBody>
          <a:bodyPr vert="eaVer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9565" y="161111"/>
            <a:ext cx="83295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561770" y="1889864"/>
            <a:ext cx="8277300" cy="3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marR="0" lvl="0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963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ard&#10;&#10;Description automatically generated">
            <a:extLst>
              <a:ext uri="{FF2B5EF4-FFF2-40B4-BE49-F238E27FC236}">
                <a16:creationId xmlns:a16="http://schemas.microsoft.com/office/drawing/2014/main" id="{C5FC3E11-9423-4CBE-8F01-96FAA4856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646" y="4574"/>
            <a:ext cx="9153292" cy="685043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D767876-53C9-484F-BAA5-BBAD7784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167601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A96DF62F-CFB4-49EE-A8FE-D119A216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979865"/>
            <a:ext cx="7886700" cy="100326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4796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59635"/>
            <a:ext cx="7886700" cy="656252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2021633"/>
            <a:ext cx="3886200" cy="357673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2021633"/>
            <a:ext cx="3886200" cy="357673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2D4AD7D5-A342-4B83-BA1A-E0D353009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5" y="-1937"/>
            <a:ext cx="9136250" cy="68618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820156"/>
            <a:ext cx="7886700" cy="656252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1059" y="1716833"/>
            <a:ext cx="3702346" cy="334426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940597" y="1716833"/>
            <a:ext cx="3646192" cy="334426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860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2" y="1237862"/>
            <a:ext cx="7886700" cy="508811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925751"/>
            <a:ext cx="3868340" cy="619708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780521"/>
            <a:ext cx="3868340" cy="283961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6767" y="1925750"/>
            <a:ext cx="3887391" cy="619709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6767" y="2811947"/>
            <a:ext cx="3887391" cy="27767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59635"/>
            <a:ext cx="7886700" cy="606488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188098"/>
            <a:ext cx="2949178" cy="108857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1188097"/>
            <a:ext cx="4578585" cy="43667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276669"/>
            <a:ext cx="2949178" cy="32781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D02F7691-13F1-4106-B4B9-1761D4A30EB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875" y="-1937"/>
            <a:ext cx="9136250" cy="6861875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1259634"/>
            <a:ext cx="7886700" cy="905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2320212"/>
            <a:ext cx="7886700" cy="3278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1041F009-F3C2-41FA-BBD0-1B028528D500}"/>
              </a:ext>
            </a:extLst>
          </p:cNvPr>
          <p:cNvSpPr txBox="1">
            <a:spLocks/>
          </p:cNvSpPr>
          <p:nvPr userDrawn="1"/>
        </p:nvSpPr>
        <p:spPr>
          <a:xfrm>
            <a:off x="8322905" y="5674834"/>
            <a:ext cx="487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1556C4-DFC3-4611-A7CC-780699185E26}" type="slidenum">
              <a:rPr lang="es-ES" sz="1600" b="1" smtClean="0">
                <a:solidFill>
                  <a:srgbClr val="7030A0"/>
                </a:solidFill>
                <a:latin typeface="Montserrat"/>
              </a:rPr>
              <a:pPr/>
              <a:t>‹#›</a:t>
            </a:fld>
            <a:endParaRPr lang="en-US" sz="1600" b="1" dirty="0">
              <a:solidFill>
                <a:srgbClr val="7030A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  <p:sldLayoutId id="2147483652" r:id="rId4"/>
    <p:sldLayoutId id="2147483663" r:id="rId5"/>
    <p:sldLayoutId id="2147483653" r:id="rId6"/>
    <p:sldLayoutId id="2147483654" r:id="rId7"/>
    <p:sldLayoutId id="2147483655" r:id="rId8"/>
    <p:sldLayoutId id="2147483656" r:id="rId9"/>
    <p:sldLayoutId id="2147483662" r:id="rId10"/>
    <p:sldLayoutId id="2147483657" r:id="rId11"/>
    <p:sldLayoutId id="2147483658" r:id="rId12"/>
    <p:sldLayoutId id="2147483659" r:id="rId13"/>
    <p:sldLayoutId id="214748366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alco.org/docs/rules/supported-field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falco.org/docs/event-sources/kubernetes-audit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lob_(programming)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falcosecurity/falco/blob/master/userspace/engine/lua/parser.lua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alco.org/docs/rul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reference_appendices/YAMLSynta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alco.org/docs/rul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7E2700-1148-4913-85C5-E788376776C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4000">
                <a:schemeClr val="tx1">
                  <a:lumMod val="50000"/>
                  <a:lumOff val="50000"/>
                </a:schemeClr>
              </a:gs>
              <a:gs pos="53000">
                <a:schemeClr val="bg1">
                  <a:lumMod val="8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umbrella, room, rain&#10;&#10;Description automatically generated">
            <a:extLst>
              <a:ext uri="{FF2B5EF4-FFF2-40B4-BE49-F238E27FC236}">
                <a16:creationId xmlns:a16="http://schemas.microsoft.com/office/drawing/2014/main" id="{12E7BB31-3B9D-41E7-87E8-EAD8D3721F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06434-1021-4139-9AC6-D26A0C20D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75795"/>
            <a:ext cx="6858000" cy="4211274"/>
          </a:xfrm>
        </p:spPr>
        <p:txBody>
          <a:bodyPr anchor="ctr"/>
          <a:lstStyle/>
          <a:p>
            <a:r>
              <a:rPr lang="es-ES" b="1" dirty="0">
                <a:solidFill>
                  <a:schemeClr val="bg1"/>
                </a:solidFill>
              </a:rPr>
              <a:t>Sintaxis de reglas 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de Falco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y reglas 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para </a:t>
            </a:r>
            <a:r>
              <a:rPr lang="es-ES" b="1" dirty="0" err="1">
                <a:solidFill>
                  <a:schemeClr val="bg1"/>
                </a:solidFill>
              </a:rPr>
              <a:t>kernel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1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65DD-767B-4090-8423-6DABAC0C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65" y="1224793"/>
            <a:ext cx="8329500" cy="696286"/>
          </a:xfrm>
        </p:spPr>
        <p:txBody>
          <a:bodyPr/>
          <a:lstStyle/>
          <a:p>
            <a:r>
              <a:rPr lang="en-US" dirty="0"/>
              <a:t>Tipo de </a:t>
            </a:r>
            <a:r>
              <a:rPr lang="en-US" dirty="0" err="1"/>
              <a:t>evento</a:t>
            </a:r>
            <a:r>
              <a:rPr lang="en-US" dirty="0"/>
              <a:t> y </a:t>
            </a:r>
            <a:r>
              <a:rPr lang="en-US" dirty="0" err="1"/>
              <a:t>filtros</a:t>
            </a:r>
            <a:r>
              <a:rPr lang="en-US" dirty="0"/>
              <a:t> </a:t>
            </a:r>
            <a:r>
              <a:rPr lang="en-US" dirty="0" err="1"/>
              <a:t>conocidos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7A7BA-7D07-44D3-9D3F-AAD48E79E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770" y="2306972"/>
            <a:ext cx="8277300" cy="3449892"/>
          </a:xfrm>
        </p:spPr>
        <p:txBody>
          <a:bodyPr/>
          <a:lstStyle/>
          <a:p>
            <a:r>
              <a:rPr lang="en-US" dirty="0"/>
              <a:t>Para optimizer el </a:t>
            </a:r>
            <a:r>
              <a:rPr lang="en-US" dirty="0" err="1"/>
              <a:t>rendimiento</a:t>
            </a:r>
            <a:r>
              <a:rPr lang="en-US" dirty="0"/>
              <a:t>, Falco </a:t>
            </a:r>
            <a:r>
              <a:rPr lang="en-US" dirty="0" err="1"/>
              <a:t>intenta</a:t>
            </a:r>
            <a:r>
              <a:rPr lang="en-US" dirty="0"/>
              <a:t> </a:t>
            </a:r>
            <a:r>
              <a:rPr lang="en-US" dirty="0" err="1"/>
              <a:t>agrupar</a:t>
            </a:r>
            <a:r>
              <a:rPr lang="en-US" dirty="0"/>
              <a:t> las </a:t>
            </a:r>
            <a:r>
              <a:rPr lang="en-US" dirty="0" err="1"/>
              <a:t>reglas</a:t>
            </a:r>
            <a:r>
              <a:rPr lang="en-US" dirty="0"/>
              <a:t> por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evento</a:t>
            </a:r>
            <a:r>
              <a:rPr lang="en-US" dirty="0"/>
              <a:t>, para </a:t>
            </a:r>
            <a:r>
              <a:rPr lang="en-US" dirty="0" err="1"/>
              <a:t>ello</a:t>
            </a:r>
            <a:r>
              <a:rPr lang="en-US" dirty="0"/>
              <a:t> la </a:t>
            </a:r>
            <a:r>
              <a:rPr lang="en-US" dirty="0" err="1"/>
              <a:t>condición</a:t>
            </a:r>
            <a:r>
              <a:rPr lang="en-US" dirty="0"/>
              <a:t> debe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b="1" dirty="0"/>
              <a:t>al principio </a:t>
            </a:r>
            <a:r>
              <a:rPr lang="en-US" dirty="0"/>
              <a:t>un </a:t>
            </a:r>
            <a:r>
              <a:rPr lang="en-US" dirty="0" err="1"/>
              <a:t>operador</a:t>
            </a:r>
            <a:r>
              <a:rPr lang="en-US" dirty="0"/>
              <a:t> </a:t>
            </a:r>
            <a:r>
              <a:rPr lang="en-US" b="1" dirty="0" err="1">
                <a:latin typeface="Consolas" panose="020B0609020204030204" pitchFamily="49" charset="0"/>
              </a:rPr>
              <a:t>evt.type</a:t>
            </a:r>
            <a:r>
              <a:rPr lang="en-US" b="1" dirty="0">
                <a:latin typeface="Consolas" panose="020B0609020204030204" pitchFamily="49" charset="0"/>
              </a:rPr>
              <a:t>= </a:t>
            </a:r>
            <a:r>
              <a:rPr lang="en-US" dirty="0"/>
              <a:t>antes que </a:t>
            </a:r>
            <a:r>
              <a:rPr lang="en-US" dirty="0" err="1"/>
              <a:t>ningún</a:t>
            </a:r>
            <a:r>
              <a:rPr lang="en-US" dirty="0"/>
              <a:t> </a:t>
            </a:r>
            <a:r>
              <a:rPr lang="en-US" dirty="0" err="1"/>
              <a:t>operador</a:t>
            </a:r>
            <a:r>
              <a:rPr lang="en-US" dirty="0"/>
              <a:t> de </a:t>
            </a:r>
            <a:r>
              <a:rPr lang="en-US" dirty="0" err="1"/>
              <a:t>negación</a:t>
            </a:r>
            <a:r>
              <a:rPr lang="en-US" dirty="0"/>
              <a:t> (por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o </a:t>
            </a:r>
            <a:r>
              <a:rPr lang="en-US" dirty="0">
                <a:latin typeface="Consolas" panose="020B0609020204030204" pitchFamily="49" charset="0"/>
              </a:rPr>
              <a:t>!=</a:t>
            </a:r>
            <a:r>
              <a:rPr lang="en-US" dirty="0"/>
              <a:t>).</a:t>
            </a:r>
          </a:p>
          <a:p>
            <a:r>
              <a:rPr lang="en-US" dirty="0"/>
              <a:t>De lo </a:t>
            </a:r>
            <a:r>
              <a:rPr lang="en-US" dirty="0" err="1"/>
              <a:t>contrario</a:t>
            </a:r>
            <a:r>
              <a:rPr lang="en-US" dirty="0"/>
              <a:t> se </a:t>
            </a:r>
            <a:r>
              <a:rPr lang="en-US" dirty="0" err="1"/>
              <a:t>mostrará</a:t>
            </a:r>
            <a:r>
              <a:rPr lang="en-US" dirty="0"/>
              <a:t> por la </a:t>
            </a:r>
            <a:r>
              <a:rPr lang="en-US" dirty="0" err="1"/>
              <a:t>salida</a:t>
            </a:r>
            <a:r>
              <a:rPr lang="en-US" dirty="0"/>
              <a:t> un </a:t>
            </a:r>
            <a:r>
              <a:rPr lang="en-US" dirty="0" err="1"/>
              <a:t>mensaje</a:t>
            </a:r>
            <a:r>
              <a:rPr lang="en-US" dirty="0"/>
              <a:t> de aviso, a </a:t>
            </a:r>
            <a:r>
              <a:rPr lang="en-US" dirty="0" err="1"/>
              <a:t>menos</a:t>
            </a:r>
            <a:r>
              <a:rPr lang="en-US" dirty="0"/>
              <a:t> que la </a:t>
            </a:r>
            <a:r>
              <a:rPr lang="en-US" dirty="0" err="1"/>
              <a:t>regla</a:t>
            </a:r>
            <a:r>
              <a:rPr lang="en-US" dirty="0"/>
              <a:t> </a:t>
            </a:r>
            <a:r>
              <a:rPr lang="en-US" dirty="0" err="1"/>
              <a:t>especifique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warn_evttypes</a:t>
            </a:r>
            <a:r>
              <a:rPr lang="en-US" dirty="0">
                <a:latin typeface="Consolas" panose="020B0609020204030204" pitchFamily="49" charset="0"/>
              </a:rPr>
              <a:t>: true</a:t>
            </a:r>
            <a:r>
              <a:rPr lang="en-US" dirty="0"/>
              <a:t>   </a:t>
            </a:r>
          </a:p>
          <a:p>
            <a:r>
              <a:rPr lang="en-US" dirty="0"/>
              <a:t>Si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salida</a:t>
            </a:r>
            <a:r>
              <a:rPr lang="en-US" dirty="0"/>
              <a:t> se </a:t>
            </a:r>
            <a:r>
              <a:rPr lang="en-US" dirty="0" err="1"/>
              <a:t>especifica</a:t>
            </a:r>
            <a:r>
              <a:rPr lang="en-US" dirty="0"/>
              <a:t> un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desconocido</a:t>
            </a:r>
            <a:r>
              <a:rPr lang="en-US" dirty="0"/>
              <a:t>, se </a:t>
            </a:r>
            <a:r>
              <a:rPr lang="en-US" dirty="0" err="1"/>
              <a:t>muestra</a:t>
            </a:r>
            <a:r>
              <a:rPr lang="en-US" dirty="0"/>
              <a:t> un </a:t>
            </a:r>
            <a:r>
              <a:rPr lang="en-US" dirty="0" err="1"/>
              <a:t>mensaje</a:t>
            </a:r>
            <a:r>
              <a:rPr lang="en-US" dirty="0"/>
              <a:t> de aviso a </a:t>
            </a:r>
            <a:r>
              <a:rPr lang="en-US" dirty="0" err="1"/>
              <a:t>menos</a:t>
            </a:r>
            <a:r>
              <a:rPr lang="en-US" dirty="0"/>
              <a:t> que se </a:t>
            </a:r>
            <a:r>
              <a:rPr lang="en-US" dirty="0" err="1"/>
              <a:t>establezca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skip-if-unknown-filter: true</a:t>
            </a:r>
          </a:p>
        </p:txBody>
      </p:sp>
    </p:spTree>
    <p:extLst>
      <p:ext uri="{BB962C8B-B14F-4D97-AF65-F5344CB8AC3E}">
        <p14:creationId xmlns:p14="http://schemas.microsoft.com/office/powerpoint/2010/main" val="531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9"/>
          <p:cNvSpPr txBox="1">
            <a:spLocks noGrp="1"/>
          </p:cNvSpPr>
          <p:nvPr>
            <p:ph type="title"/>
          </p:nvPr>
        </p:nvSpPr>
        <p:spPr>
          <a:xfrm>
            <a:off x="509575" y="1375794"/>
            <a:ext cx="8329500" cy="90353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Comillas</a:t>
            </a:r>
            <a:r>
              <a:rPr lang="en-US" dirty="0"/>
              <a:t> </a:t>
            </a:r>
            <a:r>
              <a:rPr lang="en-US" dirty="0" err="1"/>
              <a:t>dobles</a:t>
            </a:r>
            <a:r>
              <a:rPr lang="en-US" dirty="0"/>
              <a:t> y simples</a:t>
            </a:r>
            <a:endParaRPr dirty="0"/>
          </a:p>
        </p:txBody>
      </p:sp>
      <p:sp>
        <p:nvSpPr>
          <p:cNvPr id="404" name="Google Shape;404;p49"/>
          <p:cNvSpPr txBox="1">
            <a:spLocks noGrp="1"/>
          </p:cNvSpPr>
          <p:nvPr>
            <p:ph type="body" idx="1"/>
          </p:nvPr>
        </p:nvSpPr>
        <p:spPr>
          <a:xfrm>
            <a:off x="561775" y="2348916"/>
            <a:ext cx="8277300" cy="3408083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Las </a:t>
            </a:r>
            <a:r>
              <a:rPr lang="en-US" dirty="0" err="1"/>
              <a:t>reglas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contener</a:t>
            </a:r>
            <a:r>
              <a:rPr lang="en-US" dirty="0"/>
              <a:t> </a:t>
            </a:r>
            <a:r>
              <a:rPr lang="en-US" dirty="0" err="1"/>
              <a:t>carácteres</a:t>
            </a:r>
            <a:r>
              <a:rPr lang="en-US" dirty="0"/>
              <a:t> </a:t>
            </a:r>
            <a:r>
              <a:rPr lang="en-US" dirty="0" err="1"/>
              <a:t>especiales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paréntesis</a:t>
            </a:r>
            <a:r>
              <a:rPr lang="en-US" dirty="0"/>
              <a:t>, </a:t>
            </a:r>
            <a:r>
              <a:rPr lang="en-US" dirty="0" err="1"/>
              <a:t>espacios</a:t>
            </a:r>
            <a:r>
              <a:rPr lang="en-US" dirty="0"/>
              <a:t>, etc. Por </a:t>
            </a:r>
            <a:r>
              <a:rPr lang="en-US" dirty="0" err="1"/>
              <a:t>ejemplo</a:t>
            </a:r>
            <a:r>
              <a:rPr lang="en-US" dirty="0"/>
              <a:t>, el </a:t>
            </a:r>
            <a:r>
              <a:rPr lang="en-US" dirty="0" err="1"/>
              <a:t>nombre</a:t>
            </a:r>
            <a:r>
              <a:rPr lang="en-US" dirty="0"/>
              <a:t> de un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ser (</a:t>
            </a:r>
            <a:r>
              <a:rPr lang="en-US" dirty="0" err="1"/>
              <a:t>systemd</a:t>
            </a:r>
            <a:r>
              <a:rPr lang="en-US" dirty="0"/>
              <a:t>) </a:t>
            </a:r>
            <a:r>
              <a:rPr lang="en-US" dirty="0" err="1"/>
              <a:t>incluidos</a:t>
            </a:r>
            <a:r>
              <a:rPr lang="en-US" dirty="0"/>
              <a:t> los </a:t>
            </a:r>
            <a:r>
              <a:rPr lang="en-US" dirty="0" err="1"/>
              <a:t>paréntesis</a:t>
            </a:r>
            <a:r>
              <a:rPr lang="en-US" dirty="0"/>
              <a:t>. Para </a:t>
            </a:r>
            <a:r>
              <a:rPr lang="en-US" dirty="0" err="1"/>
              <a:t>especificar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usaremos</a:t>
            </a:r>
            <a:r>
              <a:rPr lang="en-US" dirty="0"/>
              <a:t> </a:t>
            </a:r>
            <a:r>
              <a:rPr lang="en-US" dirty="0" err="1"/>
              <a:t>comillas</a:t>
            </a:r>
            <a:r>
              <a:rPr lang="en-US" dirty="0"/>
              <a:t> </a:t>
            </a:r>
            <a:r>
              <a:rPr lang="en-US" dirty="0" err="1"/>
              <a:t>dobles</a:t>
            </a:r>
            <a:r>
              <a:rPr lang="en-US" dirty="0"/>
              <a:t> </a:t>
            </a:r>
            <a:r>
              <a:rPr lang="en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proc.name="(systemd)"</a:t>
            </a:r>
            <a:endParaRPr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incluyan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</a:t>
            </a:r>
            <a:r>
              <a:rPr lang="en-US" dirty="0" err="1"/>
              <a:t>lista</a:t>
            </a:r>
            <a:r>
              <a:rPr lang="en-US" dirty="0"/>
              <a:t>,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asegurarnos</a:t>
            </a:r>
            <a:r>
              <a:rPr lang="en-US" dirty="0"/>
              <a:t> que las </a:t>
            </a:r>
            <a:r>
              <a:rPr lang="en-US" dirty="0" err="1"/>
              <a:t>comillas</a:t>
            </a:r>
            <a:r>
              <a:rPr lang="en-US" dirty="0"/>
              <a:t> </a:t>
            </a:r>
            <a:r>
              <a:rPr lang="en-US" dirty="0" err="1"/>
              <a:t>dobles</a:t>
            </a:r>
            <a:r>
              <a:rPr lang="en-US" dirty="0"/>
              <a:t> no son </a:t>
            </a:r>
            <a:r>
              <a:rPr lang="en-US" dirty="0" err="1"/>
              <a:t>interpretadas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del YAML </a:t>
            </a:r>
            <a:r>
              <a:rPr lang="en-US" dirty="0" err="1"/>
              <a:t>rodeándolas</a:t>
            </a:r>
            <a:r>
              <a:rPr lang="en-US" dirty="0"/>
              <a:t> de </a:t>
            </a:r>
            <a:r>
              <a:rPr lang="en-US" dirty="0" err="1"/>
              <a:t>comillas</a:t>
            </a:r>
            <a:r>
              <a:rPr lang="en-US" dirty="0"/>
              <a:t> simples</a:t>
            </a:r>
            <a:r>
              <a:rPr lang="en" dirty="0"/>
              <a:t>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- list: systemd_procs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items: </a:t>
            </a:r>
            <a:r>
              <a:rPr lang="en" sz="1400" dirty="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[systemd, '"(systemd)"']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"/>
          <p:cNvSpPr txBox="1">
            <a:spLocks noGrp="1"/>
          </p:cNvSpPr>
          <p:nvPr>
            <p:ph type="title"/>
          </p:nvPr>
        </p:nvSpPr>
        <p:spPr>
          <a:xfrm>
            <a:off x="509565" y="1124124"/>
            <a:ext cx="8329500" cy="671119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Rule: MySQL </a:t>
            </a:r>
            <a:r>
              <a:rPr lang="en-US" dirty="0"/>
              <a:t>genera una</a:t>
            </a:r>
            <a:r>
              <a:rPr lang="en" dirty="0"/>
              <a:t> shell</a:t>
            </a:r>
            <a:endParaRPr dirty="0"/>
          </a:p>
        </p:txBody>
      </p:sp>
      <p:sp>
        <p:nvSpPr>
          <p:cNvPr id="410" name="Google Shape;410;p50"/>
          <p:cNvSpPr txBox="1">
            <a:spLocks noGrp="1"/>
          </p:cNvSpPr>
          <p:nvPr>
            <p:ph type="body" idx="1"/>
          </p:nvPr>
        </p:nvSpPr>
        <p:spPr>
          <a:xfrm>
            <a:off x="955365" y="1728131"/>
            <a:ext cx="7883700" cy="3942827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rule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Database spawns a shell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 dirty="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AF00D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proc.pname in (db_server_binaries) and spawned_process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and not proc.name in (db_server_binaries)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and not postgres_running_wal_e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 dirty="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AF00D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Database-related program spawned process other than itself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(user=%user.name program=%proc.cmdline parent=%proc.pname)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syscall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&gt;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Database-server program spawned a new process other than itself.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 shouldn't occur and is a follow on from some SQL injection attacks.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priority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WARNING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tags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1"/>
          <p:cNvSpPr txBox="1">
            <a:spLocks noGrp="1"/>
          </p:cNvSpPr>
          <p:nvPr>
            <p:ph type="title"/>
          </p:nvPr>
        </p:nvSpPr>
        <p:spPr>
          <a:xfrm>
            <a:off x="509675" y="1248189"/>
            <a:ext cx="8329500" cy="56383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Campos </a:t>
            </a:r>
            <a:r>
              <a:rPr lang="en-US" dirty="0" err="1"/>
              <a:t>soportados</a:t>
            </a:r>
            <a:endParaRPr dirty="0"/>
          </a:p>
        </p:txBody>
      </p:sp>
      <p:sp>
        <p:nvSpPr>
          <p:cNvPr id="416" name="Google Shape;416;p51"/>
          <p:cNvSpPr txBox="1">
            <a:spLocks noGrp="1"/>
          </p:cNvSpPr>
          <p:nvPr>
            <p:ph type="body" idx="1"/>
          </p:nvPr>
        </p:nvSpPr>
        <p:spPr>
          <a:xfrm>
            <a:off x="831275" y="1812021"/>
            <a:ext cx="8007900" cy="3944945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/>
              <a:t>System Calls: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https://falco.org/docs/rules/supported-fields/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fd</a:t>
            </a:r>
            <a:r>
              <a:rPr lang="en" sz="1800" dirty="0"/>
              <a:t>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r>
              <a:rPr lang="en" sz="1800" dirty="0"/>
              <a:t> &amp; </a:t>
            </a:r>
            <a:r>
              <a:rPr lang="en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" sz="1800" dirty="0"/>
              <a:t>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evt</a:t>
            </a:r>
            <a:r>
              <a:rPr lang="en" sz="1800" dirty="0"/>
              <a:t>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" dirty="0"/>
              <a:t> &amp; </a:t>
            </a:r>
            <a:r>
              <a:rPr lang="en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" sz="1800" dirty="0"/>
              <a:t>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syslog</a:t>
            </a:r>
            <a:r>
              <a:rPr lang="en" sz="1800" dirty="0"/>
              <a:t> </a:t>
            </a:r>
            <a:endParaRPr sz="18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/>
              <a:t>Containers, Kubernetes, Mesos, JSON</a:t>
            </a:r>
            <a:endParaRPr sz="1800" dirty="0"/>
          </a:p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k8s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mesos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jevt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/>
              <a:t>Kubernetes audit: </a:t>
            </a:r>
            <a:r>
              <a:rPr lang="en" sz="1400" u="sng" dirty="0">
                <a:solidFill>
                  <a:schemeClr val="hlink"/>
                </a:solidFill>
                <a:hlinkClick r:id="rId4"/>
              </a:rPr>
              <a:t>https://falco.org/docs/event-sources/kubernetes-audit/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>
            <a:spLocks noGrp="1"/>
          </p:cNvSpPr>
          <p:nvPr>
            <p:ph type="title"/>
          </p:nvPr>
        </p:nvSpPr>
        <p:spPr>
          <a:xfrm>
            <a:off x="492787" y="1108555"/>
            <a:ext cx="8329500" cy="678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</a:t>
            </a:r>
            <a:r>
              <a:rPr lang="en-US" dirty="0"/>
              <a:t>d</a:t>
            </a:r>
            <a:r>
              <a:rPr lang="en" dirty="0"/>
              <a:t>or</a:t>
            </a:r>
            <a:r>
              <a:rPr lang="en-US" dirty="0"/>
              <a:t>e</a:t>
            </a:r>
            <a:r>
              <a:rPr lang="en" dirty="0"/>
              <a:t>s</a:t>
            </a:r>
            <a:endParaRPr dirty="0"/>
          </a:p>
        </p:txBody>
      </p:sp>
      <p:sp>
        <p:nvSpPr>
          <p:cNvPr id="422" name="Google Shape;422;p52"/>
          <p:cNvSpPr txBox="1">
            <a:spLocks noGrp="1"/>
          </p:cNvSpPr>
          <p:nvPr>
            <p:ph type="body" idx="1"/>
          </p:nvPr>
        </p:nvSpPr>
        <p:spPr>
          <a:xfrm>
            <a:off x="660525" y="1786855"/>
            <a:ext cx="7796400" cy="4504378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dirty="0"/>
              <a:t>A </a:t>
            </a:r>
            <a:r>
              <a:rPr lang="en" sz="2400" b="1" dirty="0"/>
              <a:t>pmatch</a:t>
            </a:r>
            <a:r>
              <a:rPr lang="en" sz="2400" dirty="0"/>
              <a:t> B</a:t>
            </a:r>
            <a:r>
              <a:rPr lang="en" dirty="0"/>
              <a:t> : </a:t>
            </a:r>
            <a:r>
              <a:rPr lang="en" i="1" dirty="0"/>
              <a:t>A partial match any element in list B, returns bool </a:t>
            </a:r>
            <a:br>
              <a:rPr lang="en" dirty="0"/>
            </a:br>
            <a:r>
              <a:rPr lang="en" sz="2400" dirty="0"/>
              <a:t>A </a:t>
            </a:r>
            <a:r>
              <a:rPr lang="en" sz="2400" b="1" dirty="0"/>
              <a:t>intersects</a:t>
            </a:r>
            <a:r>
              <a:rPr lang="en" sz="2400" dirty="0"/>
              <a:t> B</a:t>
            </a:r>
            <a:r>
              <a:rPr lang="en" dirty="0"/>
              <a:t> : elements of A that also are in B, returns list</a:t>
            </a:r>
            <a:br>
              <a:rPr lang="en" dirty="0"/>
            </a:br>
            <a:r>
              <a:rPr lang="en" sz="2400" dirty="0"/>
              <a:t>A </a:t>
            </a:r>
            <a:r>
              <a:rPr lang="en" sz="2400" b="1" dirty="0"/>
              <a:t>in</a:t>
            </a:r>
            <a:r>
              <a:rPr lang="en" sz="2400" dirty="0"/>
              <a:t> B</a:t>
            </a:r>
            <a:r>
              <a:rPr lang="en" dirty="0"/>
              <a:t> : is element A in list B? returns a bool </a:t>
            </a:r>
            <a:br>
              <a:rPr lang="en" dirty="0"/>
            </a:br>
            <a:r>
              <a:rPr lang="en" sz="2400" dirty="0"/>
              <a:t>A </a:t>
            </a:r>
            <a:r>
              <a:rPr lang="en" sz="2400" b="1" dirty="0"/>
              <a:t>endswith</a:t>
            </a:r>
            <a:r>
              <a:rPr lang="en" sz="2400" dirty="0"/>
              <a:t> B</a:t>
            </a:r>
            <a:r>
              <a:rPr lang="en" dirty="0"/>
              <a:t> : string A ends with string B, returns bool </a:t>
            </a:r>
            <a:br>
              <a:rPr lang="en" dirty="0"/>
            </a:br>
            <a:r>
              <a:rPr lang="en" sz="2400" dirty="0"/>
              <a:t>A </a:t>
            </a:r>
            <a:r>
              <a:rPr lang="en" sz="2400" b="1" dirty="0"/>
              <a:t>startswith</a:t>
            </a:r>
            <a:r>
              <a:rPr lang="en" sz="2400" dirty="0"/>
              <a:t> B</a:t>
            </a:r>
            <a:r>
              <a:rPr lang="en" dirty="0"/>
              <a:t> : string A starts with string B, returns bool </a:t>
            </a:r>
            <a:br>
              <a:rPr lang="en" dirty="0"/>
            </a:br>
            <a:r>
              <a:rPr lang="en" sz="2400" dirty="0">
                <a:solidFill>
                  <a:srgbClr val="000000"/>
                </a:solidFill>
              </a:rPr>
              <a:t>A </a:t>
            </a:r>
            <a:r>
              <a:rPr lang="en" sz="2400" b="1" u="sng" dirty="0">
                <a:solidFill>
                  <a:schemeClr val="hlink"/>
                </a:solidFill>
                <a:hlinkClick r:id="rId3"/>
              </a:rPr>
              <a:t>glob</a:t>
            </a:r>
            <a:r>
              <a:rPr lang="en" sz="2400" dirty="0">
                <a:solidFill>
                  <a:srgbClr val="000000"/>
                </a:solidFill>
              </a:rPr>
              <a:t> B</a:t>
            </a:r>
            <a:r>
              <a:rPr lang="en" dirty="0">
                <a:solidFill>
                  <a:srgbClr val="000000"/>
                </a:solidFill>
              </a:rPr>
              <a:t> : string A checks with expandable pathname B, return bool</a:t>
            </a:r>
            <a:br>
              <a:rPr lang="en" dirty="0"/>
            </a:br>
            <a:r>
              <a:rPr lang="en" sz="2400" dirty="0"/>
              <a:t>A </a:t>
            </a:r>
            <a:r>
              <a:rPr lang="en" sz="2400" b="1" dirty="0"/>
              <a:t>icontains</a:t>
            </a:r>
            <a:r>
              <a:rPr lang="en" sz="2400" dirty="0"/>
              <a:t> B</a:t>
            </a:r>
            <a:r>
              <a:rPr lang="en" dirty="0"/>
              <a:t> : string A contains string B, case insensitive, returns bool</a:t>
            </a:r>
            <a:br>
              <a:rPr lang="en" dirty="0"/>
            </a:br>
            <a:r>
              <a:rPr lang="en" sz="2400" dirty="0"/>
              <a:t>A </a:t>
            </a:r>
            <a:r>
              <a:rPr lang="en" sz="2400" b="1" dirty="0"/>
              <a:t>contains</a:t>
            </a:r>
            <a:r>
              <a:rPr lang="en" sz="2400" dirty="0"/>
              <a:t> B</a:t>
            </a:r>
            <a:r>
              <a:rPr lang="en" dirty="0"/>
              <a:t> : string A contains string B, case matter, returns bool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dirty="0"/>
              <a:t>A </a:t>
            </a:r>
            <a:r>
              <a:rPr lang="en" sz="2400" b="1" dirty="0"/>
              <a:t>exists</a:t>
            </a:r>
            <a:r>
              <a:rPr lang="en" dirty="0"/>
              <a:t> : string A is defined and not empty, returns bool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2400" b="1" dirty="0"/>
              <a:t>not</a:t>
            </a:r>
            <a:r>
              <a:rPr lang="en" sz="2400" dirty="0"/>
              <a:t> A</a:t>
            </a:r>
            <a:r>
              <a:rPr lang="en" dirty="0"/>
              <a:t> : negation of bool value A</a:t>
            </a:r>
            <a:br>
              <a:rPr lang="en" dirty="0"/>
            </a:br>
            <a:r>
              <a:rPr lang="en" sz="2400" b="1" dirty="0"/>
              <a:t>&gt;  &lt;  &gt;=  &lt;= !=  =</a:t>
            </a:r>
            <a:r>
              <a:rPr lang="en" dirty="0"/>
              <a:t> : number comparison</a:t>
            </a:r>
            <a:endParaRPr dirty="0"/>
          </a:p>
        </p:txBody>
      </p:sp>
      <p:sp>
        <p:nvSpPr>
          <p:cNvPr id="423" name="Google Shape;423;p52"/>
          <p:cNvSpPr txBox="1"/>
          <p:nvPr/>
        </p:nvSpPr>
        <p:spPr>
          <a:xfrm>
            <a:off x="3183550" y="519767"/>
            <a:ext cx="51447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Grammar reference in code: </a:t>
            </a:r>
            <a:r>
              <a:rPr lang="en" sz="9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https://github.com/falcosecurity/falco/blob/master/userspace/engine/lua/parser.lua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>
            <a:spLocks noGrp="1"/>
          </p:cNvSpPr>
          <p:nvPr>
            <p:ph type="title"/>
          </p:nvPr>
        </p:nvSpPr>
        <p:spPr>
          <a:xfrm>
            <a:off x="509575" y="1235655"/>
            <a:ext cx="8329500" cy="50086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</a:t>
            </a:r>
            <a:r>
              <a:rPr lang="en-US" dirty="0"/>
              <a:t>r</a:t>
            </a:r>
            <a:r>
              <a:rPr lang="en" dirty="0"/>
              <a:t> </a:t>
            </a:r>
            <a:r>
              <a:rPr lang="en-US" dirty="0" err="1"/>
              <a:t>reglas</a:t>
            </a:r>
            <a:endParaRPr dirty="0"/>
          </a:p>
        </p:txBody>
      </p:sp>
      <p:sp>
        <p:nvSpPr>
          <p:cNvPr id="429" name="Google Shape;429;p53"/>
          <p:cNvSpPr txBox="1">
            <a:spLocks noGrp="1"/>
          </p:cNvSpPr>
          <p:nvPr>
            <p:ph type="body" idx="1"/>
          </p:nvPr>
        </p:nvSpPr>
        <p:spPr>
          <a:xfrm>
            <a:off x="561775" y="1736520"/>
            <a:ext cx="8277300" cy="5056079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 dirty="0" err="1"/>
              <a:t>Probar</a:t>
            </a:r>
            <a:r>
              <a:rPr lang="en-US" sz="1700" dirty="0"/>
              <a:t> </a:t>
            </a:r>
            <a:r>
              <a:rPr lang="en-US" sz="1700" dirty="0" err="1"/>
              <a:t>reglas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directorio</a:t>
            </a:r>
            <a:r>
              <a:rPr lang="en-US" sz="1700" dirty="0"/>
              <a:t> por </a:t>
            </a:r>
            <a:r>
              <a:rPr lang="en-US" sz="1700" dirty="0" err="1"/>
              <a:t>defecto</a:t>
            </a:r>
            <a:r>
              <a:rPr lang="en" sz="1700" dirty="0"/>
              <a:t>:</a:t>
            </a:r>
            <a:br>
              <a:rPr lang="en" sz="1700" dirty="0"/>
            </a:br>
            <a:r>
              <a:rPr lang="en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falco -L</a:t>
            </a:r>
            <a:endParaRPr sz="17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1700" dirty="0" err="1"/>
              <a:t>Probar</a:t>
            </a:r>
            <a:r>
              <a:rPr lang="en-US" sz="1700" dirty="0"/>
              <a:t> </a:t>
            </a:r>
            <a:r>
              <a:rPr lang="en-US" sz="1700" dirty="0" err="1"/>
              <a:t>reglas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directorio</a:t>
            </a:r>
            <a:r>
              <a:rPr lang="en-US" sz="1700" dirty="0"/>
              <a:t> por </a:t>
            </a:r>
            <a:r>
              <a:rPr lang="en-US" sz="1700" dirty="0" err="1"/>
              <a:t>defecto</a:t>
            </a:r>
            <a:r>
              <a:rPr lang="en" sz="1700" dirty="0"/>
              <a:t>(no </a:t>
            </a:r>
            <a:r>
              <a:rPr lang="en-US" sz="1700" dirty="0" err="1"/>
              <a:t>mostrar</a:t>
            </a:r>
            <a:r>
              <a:rPr lang="en-US" sz="1700" dirty="0"/>
              <a:t> </a:t>
            </a:r>
            <a:r>
              <a:rPr lang="en-US" sz="1700" dirty="0" err="1"/>
              <a:t>lista</a:t>
            </a:r>
            <a:r>
              <a:rPr lang="en-US" sz="1700" dirty="0"/>
              <a:t> complete </a:t>
            </a:r>
            <a:r>
              <a:rPr lang="en-US" sz="1700" dirty="0" err="1"/>
              <a:t>después</a:t>
            </a:r>
            <a:r>
              <a:rPr lang="en" sz="1700" dirty="0"/>
              <a:t>):</a:t>
            </a:r>
            <a:br>
              <a:rPr lang="en" sz="1700" dirty="0"/>
            </a:br>
            <a:r>
              <a:rPr lang="en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falco -L &gt;/dev/null</a:t>
            </a:r>
            <a:endParaRPr sz="17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dirty="0"/>
              <a:t>Docker / Kubernetes </a:t>
            </a:r>
            <a:r>
              <a:rPr lang="en-US" sz="1700" dirty="0" err="1"/>
              <a:t>probar</a:t>
            </a:r>
            <a:r>
              <a:rPr lang="en-US" sz="1700" dirty="0"/>
              <a:t> </a:t>
            </a:r>
            <a:r>
              <a:rPr lang="en-US" sz="1700" dirty="0" err="1"/>
              <a:t>reglas</a:t>
            </a:r>
            <a:r>
              <a:rPr lang="en-US" sz="1700" dirty="0"/>
              <a:t> por </a:t>
            </a:r>
            <a:r>
              <a:rPr lang="en-US" sz="1700" dirty="0" err="1"/>
              <a:t>defecto</a:t>
            </a:r>
            <a:r>
              <a:rPr lang="en" sz="1700" dirty="0"/>
              <a:t>:</a:t>
            </a:r>
            <a:br>
              <a:rPr lang="en" sz="1700" dirty="0"/>
            </a:br>
            <a:r>
              <a:rPr lang="en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docker exec falco sh -c "falco -L &gt;/dev/null"</a:t>
            </a:r>
            <a:br>
              <a:rPr lang="en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kubectl exec -it $falco_pod -n falco -- sh -c "falco -L &gt;/dev/null"</a:t>
            </a:r>
            <a:endParaRPr sz="17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 err="1"/>
              <a:t>Probar</a:t>
            </a:r>
            <a:r>
              <a:rPr lang="en-US" sz="1700" dirty="0"/>
              <a:t> </a:t>
            </a:r>
            <a:r>
              <a:rPr lang="en-US" sz="1700" dirty="0" err="1"/>
              <a:t>fichero</a:t>
            </a:r>
            <a:r>
              <a:rPr lang="en-US" sz="1700" dirty="0"/>
              <a:t> individual de </a:t>
            </a:r>
            <a:r>
              <a:rPr lang="en-US" sz="1700" dirty="0" err="1"/>
              <a:t>reglas</a:t>
            </a:r>
            <a:r>
              <a:rPr lang="en-US" sz="1700" dirty="0"/>
              <a:t> </a:t>
            </a:r>
            <a:r>
              <a:rPr lang="en" sz="1700" dirty="0"/>
              <a:t>(</a:t>
            </a:r>
            <a:r>
              <a:rPr lang="en-US" sz="1700" dirty="0"/>
              <a:t>debe </a:t>
            </a:r>
            <a:r>
              <a:rPr lang="en-US" sz="1700" dirty="0" err="1"/>
              <a:t>incluir</a:t>
            </a:r>
            <a:r>
              <a:rPr lang="en-US" sz="1700" dirty="0"/>
              <a:t> </a:t>
            </a:r>
            <a:r>
              <a:rPr lang="en-US" sz="1700" dirty="0" err="1"/>
              <a:t>todas</a:t>
            </a:r>
            <a:r>
              <a:rPr lang="en-US" sz="1700" dirty="0"/>
              <a:t> sus </a:t>
            </a:r>
            <a:r>
              <a:rPr lang="en-US" sz="1700" dirty="0" err="1"/>
              <a:t>listas</a:t>
            </a:r>
            <a:r>
              <a:rPr lang="en-US" sz="1700" dirty="0"/>
              <a:t> y macros</a:t>
            </a:r>
            <a:r>
              <a:rPr lang="en" sz="1700" dirty="0"/>
              <a:t>)</a:t>
            </a:r>
            <a:br>
              <a:rPr lang="en" sz="1700" dirty="0"/>
            </a:br>
            <a:r>
              <a:rPr lang="en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falco -V filename1.yaml -V filename2.yaml</a:t>
            </a:r>
            <a:endParaRPr sz="17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 err="1"/>
              <a:t>Probar</a:t>
            </a:r>
            <a:r>
              <a:rPr lang="en-US" sz="1700" dirty="0"/>
              <a:t> </a:t>
            </a:r>
            <a:r>
              <a:rPr lang="en-US" sz="1700" dirty="0" err="1"/>
              <a:t>todos</a:t>
            </a:r>
            <a:r>
              <a:rPr lang="en-US" sz="1700" dirty="0"/>
              <a:t> los </a:t>
            </a:r>
            <a:r>
              <a:rPr lang="en-US" sz="1700" dirty="0" err="1"/>
              <a:t>ficheros</a:t>
            </a:r>
            <a:r>
              <a:rPr lang="en-US" sz="1700" dirty="0"/>
              <a:t> </a:t>
            </a:r>
            <a:r>
              <a:rPr lang="en" sz="1700" dirty="0"/>
              <a:t>*.yaml usando imagen de Falco </a:t>
            </a:r>
            <a:r>
              <a:rPr lang="en-US" sz="1700" dirty="0"/>
              <a:t>sin </a:t>
            </a:r>
            <a:r>
              <a:rPr lang="en-US" sz="1700" dirty="0" err="1"/>
              <a:t>instalar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kernel</a:t>
            </a:r>
            <a:br>
              <a:rPr lang="en" sz="1700" dirty="0"/>
            </a:br>
            <a:r>
              <a:rPr lang="en" sz="1700" dirty="0"/>
              <a:t>$ </a:t>
            </a:r>
            <a:r>
              <a:rPr lang="en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docker run -v `pwd`/rules:/rules --rm -i -t \ </a:t>
            </a:r>
            <a:br>
              <a:rPr lang="en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falcosecurity/falco-no-driver:latest falco \</a:t>
            </a:r>
            <a:br>
              <a:rPr lang="en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`ls rules/*.yaml | xargs -I {} echo -V {} | xargs`</a:t>
            </a:r>
            <a:endParaRPr sz="17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4"/>
          <p:cNvSpPr txBox="1">
            <a:spLocks noGrp="1"/>
          </p:cNvSpPr>
          <p:nvPr>
            <p:ph type="title"/>
          </p:nvPr>
        </p:nvSpPr>
        <p:spPr>
          <a:xfrm>
            <a:off x="509570" y="1265042"/>
            <a:ext cx="8329500" cy="58475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Recargar</a:t>
            </a:r>
            <a:r>
              <a:rPr lang="en" dirty="0"/>
              <a:t> </a:t>
            </a:r>
            <a:r>
              <a:rPr lang="en-US" dirty="0" err="1"/>
              <a:t>reglas</a:t>
            </a:r>
            <a:endParaRPr dirty="0"/>
          </a:p>
        </p:txBody>
      </p:sp>
      <p:sp>
        <p:nvSpPr>
          <p:cNvPr id="435" name="Google Shape;435;p54"/>
          <p:cNvSpPr txBox="1">
            <a:spLocks noGrp="1"/>
          </p:cNvSpPr>
          <p:nvPr>
            <p:ph type="body" idx="1"/>
          </p:nvPr>
        </p:nvSpPr>
        <p:spPr>
          <a:xfrm>
            <a:off x="561770" y="1889864"/>
            <a:ext cx="8277300" cy="38673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 err="1"/>
              <a:t>Reiniciar</a:t>
            </a:r>
            <a:r>
              <a:rPr lang="en-US" dirty="0"/>
              <a:t> </a:t>
            </a:r>
            <a:r>
              <a:rPr lang="en-US" dirty="0" err="1"/>
              <a:t>servicio</a:t>
            </a:r>
            <a:r>
              <a:rPr lang="en-US" dirty="0"/>
              <a:t> con Falco </a:t>
            </a:r>
            <a:r>
              <a:rPr lang="en-US" dirty="0" err="1"/>
              <a:t>instalado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host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etc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init.d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falco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restart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 err="1"/>
              <a:t>Recargar</a:t>
            </a:r>
            <a:r>
              <a:rPr lang="en-US" dirty="0"/>
              <a:t> </a:t>
            </a:r>
            <a:r>
              <a:rPr lang="en-US" dirty="0" err="1"/>
              <a:t>reglas</a:t>
            </a:r>
            <a:r>
              <a:rPr lang="en-US" dirty="0"/>
              <a:t> con Falco </a:t>
            </a:r>
            <a:r>
              <a:rPr lang="en-US" dirty="0" err="1"/>
              <a:t>ejecutado</a:t>
            </a:r>
            <a:r>
              <a:rPr lang="en-US" dirty="0"/>
              <a:t> por Docker</a:t>
            </a:r>
            <a:br>
              <a:rPr lang="en" dirty="0"/>
            </a:b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docker restart falco</a:t>
            </a: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 err="1"/>
              <a:t>Recargar</a:t>
            </a:r>
            <a:r>
              <a:rPr lang="en-US" dirty="0"/>
              <a:t> </a:t>
            </a:r>
            <a:r>
              <a:rPr lang="en-US" dirty="0" err="1"/>
              <a:t>reglas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Kubernetes</a:t>
            </a:r>
            <a:r>
              <a:rPr lang="en" dirty="0"/>
              <a:t>:</a:t>
            </a:r>
            <a:br>
              <a:rPr lang="en" dirty="0"/>
            </a:b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./rules2helm.sh falco_rules.local.yaml &gt;rule_update_falco.yaml</a:t>
            </a: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helm upgrade falco stable/falco \</a:t>
            </a: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-f rule_update_falco.yaml \ </a:t>
            </a: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--namespace falco \</a:t>
            </a: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--wait --timeout 40s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7FA3-6A27-4224-B2F7-1D9779E1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Ficheros de reglas y </a:t>
            </a:r>
            <a:br>
              <a:rPr lang="es-ES" dirty="0"/>
            </a:br>
            <a:r>
              <a:rPr lang="es-ES" dirty="0"/>
              <a:t>carpetas predefinidas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4690E-448D-45B5-BC94-97E0401A1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1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>
            <a:spLocks noGrp="1"/>
          </p:cNvSpPr>
          <p:nvPr>
            <p:ph type="title"/>
          </p:nvPr>
        </p:nvSpPr>
        <p:spPr>
          <a:xfrm>
            <a:off x="509575" y="1411392"/>
            <a:ext cx="8329500" cy="431711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Ficheros</a:t>
            </a:r>
            <a:r>
              <a:rPr lang="en-US" dirty="0"/>
              <a:t> y </a:t>
            </a:r>
            <a:r>
              <a:rPr lang="en-US" dirty="0" err="1"/>
              <a:t>carpetas</a:t>
            </a:r>
            <a:r>
              <a:rPr lang="en-US" dirty="0"/>
              <a:t> </a:t>
            </a:r>
            <a:r>
              <a:rPr lang="en-US" dirty="0" err="1"/>
              <a:t>predefinidas</a:t>
            </a:r>
            <a:endParaRPr dirty="0"/>
          </a:p>
        </p:txBody>
      </p:sp>
      <p:sp>
        <p:nvSpPr>
          <p:cNvPr id="358" name="Google Shape;358;p42"/>
          <p:cNvSpPr txBox="1">
            <a:spLocks noGrp="1"/>
          </p:cNvSpPr>
          <p:nvPr>
            <p:ph type="body" idx="1"/>
          </p:nvPr>
        </p:nvSpPr>
        <p:spPr>
          <a:xfrm>
            <a:off x="561775" y="1904300"/>
            <a:ext cx="8277300" cy="3852699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📂 </a:t>
            </a:r>
            <a:r>
              <a:rPr lang="en" sz="2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/etc/falco/</a:t>
            </a:r>
            <a:endParaRPr sz="2400"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📄 </a:t>
            </a:r>
            <a:r>
              <a:rPr lang="en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falco_rules</a:t>
            </a:r>
            <a:r>
              <a:rPr lang="en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.yaml</a:t>
            </a:r>
            <a:r>
              <a:rPr lang="en" sz="1800" dirty="0"/>
              <a:t>: default rules, overwritten on Falco upgrade</a:t>
            </a:r>
            <a:endParaRPr sz="1800" dirty="0"/>
          </a:p>
          <a:p>
            <a:pPr marL="0" lvl="0" indent="4572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📄 </a:t>
            </a:r>
            <a:r>
              <a:rPr lang="en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falco_rules.local.yaml</a:t>
            </a:r>
            <a:r>
              <a:rPr lang="en" sz="1800" dirty="0"/>
              <a:t>: never overwritten, put your rules here</a:t>
            </a:r>
            <a:endParaRPr sz="1800" dirty="0"/>
          </a:p>
          <a:p>
            <a:pPr marL="0" lvl="0" indent="4572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📄 </a:t>
            </a:r>
            <a:r>
              <a:rPr lang="en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k8s_audit_rules</a:t>
            </a:r>
            <a:r>
              <a:rPr lang="en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.yaml</a:t>
            </a:r>
            <a:r>
              <a:rPr lang="en" sz="1800" dirty="0"/>
              <a:t>: default Kubernetes related rules</a:t>
            </a:r>
            <a:endParaRPr sz="1800" dirty="0"/>
          </a:p>
          <a:p>
            <a:pPr marL="0" lvl="0" indent="4572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📄 </a:t>
            </a:r>
            <a:r>
              <a:rPr lang="en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falco.yaml</a:t>
            </a:r>
            <a:r>
              <a:rPr lang="en" sz="1800" dirty="0"/>
              <a:t>: General Falco configuration</a:t>
            </a:r>
            <a:endParaRPr sz="1800" dirty="0"/>
          </a:p>
          <a:p>
            <a:pPr marL="0" lvl="0" indent="4572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📂</a:t>
            </a: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rules.available/application_rules.yaml</a:t>
            </a:r>
            <a:r>
              <a:rPr lang="en" sz="1800" dirty="0"/>
              <a:t>: </a:t>
            </a:r>
            <a:r>
              <a:rPr lang="en" sz="1400" dirty="0"/>
              <a:t>Move to rules.d to activate</a:t>
            </a:r>
            <a:endParaRPr sz="1400" dirty="0"/>
          </a:p>
          <a:p>
            <a:pPr marL="0" lvl="0" indent="457200" algn="l" rtl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📂 </a:t>
            </a:r>
            <a:r>
              <a:rPr lang="en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rules.d/</a:t>
            </a:r>
            <a:r>
              <a:rPr lang="en" sz="1800" dirty="0"/>
              <a:t>: </a:t>
            </a:r>
            <a:r>
              <a:rPr lang="en" sz="1700" dirty="0"/>
              <a:t>Files in this dir will be processed as rules in alphabetical order</a:t>
            </a:r>
            <a:endParaRPr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6B7B-933B-48E3-AEE5-F4F52D45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Sintaxis</a:t>
            </a:r>
            <a:r>
              <a:rPr lang="en-US" dirty="0"/>
              <a:t> de </a:t>
            </a:r>
            <a:r>
              <a:rPr lang="en-US" dirty="0" err="1"/>
              <a:t>reglas</a:t>
            </a:r>
            <a:r>
              <a:rPr lang="en-US" dirty="0"/>
              <a:t> de Falco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31602-8D7E-45AE-A4DD-F12D02A1E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 txBox="1">
            <a:spLocks noGrp="1"/>
          </p:cNvSpPr>
          <p:nvPr>
            <p:ph type="title"/>
          </p:nvPr>
        </p:nvSpPr>
        <p:spPr>
          <a:xfrm>
            <a:off x="509570" y="1409141"/>
            <a:ext cx="8329500" cy="552901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Ficheros</a:t>
            </a:r>
            <a:r>
              <a:rPr lang="en-US" dirty="0"/>
              <a:t> de </a:t>
            </a:r>
            <a:r>
              <a:rPr lang="en-US" dirty="0" err="1"/>
              <a:t>reglas</a:t>
            </a:r>
            <a:r>
              <a:rPr lang="en-US" dirty="0"/>
              <a:t> Falco</a:t>
            </a:r>
            <a:endParaRPr dirty="0"/>
          </a:p>
        </p:txBody>
      </p:sp>
      <p:sp>
        <p:nvSpPr>
          <p:cNvPr id="371" name="Google Shape;371;p44"/>
          <p:cNvSpPr txBox="1">
            <a:spLocks noGrp="1"/>
          </p:cNvSpPr>
          <p:nvPr>
            <p:ph type="body" idx="1"/>
          </p:nvPr>
        </p:nvSpPr>
        <p:spPr>
          <a:xfrm>
            <a:off x="561770" y="2230494"/>
            <a:ext cx="8277300" cy="3048497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FF"/>
                </a:highlight>
              </a:rPr>
              <a:t>Un </a:t>
            </a:r>
            <a:r>
              <a:rPr lang="en-US" dirty="0" err="1">
                <a:highlight>
                  <a:srgbClr val="FFFFFF"/>
                </a:highlight>
              </a:rPr>
              <a:t>fichero</a:t>
            </a:r>
            <a:r>
              <a:rPr lang="en-US" dirty="0">
                <a:highlight>
                  <a:srgbClr val="FFFFFF"/>
                </a:highlight>
              </a:rPr>
              <a:t> de </a:t>
            </a:r>
            <a:r>
              <a:rPr lang="en-US" dirty="0" err="1">
                <a:highlight>
                  <a:srgbClr val="FFFFFF"/>
                </a:highlight>
              </a:rPr>
              <a:t>reglas</a:t>
            </a:r>
            <a:r>
              <a:rPr lang="en-US" dirty="0">
                <a:highlight>
                  <a:srgbClr val="FFFFFF"/>
                </a:highlight>
              </a:rPr>
              <a:t> de Falco </a:t>
            </a:r>
            <a:r>
              <a:rPr lang="en-US" dirty="0" err="1">
                <a:highlight>
                  <a:srgbClr val="FFFFFF"/>
                </a:highlight>
              </a:rPr>
              <a:t>usa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formato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" i="1" dirty="0">
                <a:highlight>
                  <a:srgbClr val="FFFFFF"/>
                </a:highlight>
              </a:rPr>
              <a:t>YAML</a:t>
            </a:r>
            <a:r>
              <a:rPr lang="en" dirty="0">
                <a:highlight>
                  <a:srgbClr val="FFFFFF"/>
                </a:highlight>
              </a:rPr>
              <a:t> </a:t>
            </a:r>
            <a:r>
              <a:rPr lang="en-US" dirty="0">
                <a:highlight>
                  <a:srgbClr val="FFFFFF"/>
                </a:highlight>
              </a:rPr>
              <a:t>y </a:t>
            </a:r>
            <a:r>
              <a:rPr lang="en-US" dirty="0" err="1">
                <a:highlight>
                  <a:srgbClr val="FFFFFF"/>
                </a:highlight>
              </a:rPr>
              <a:t>contiene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tres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tipos</a:t>
            </a:r>
            <a:r>
              <a:rPr lang="en-US" dirty="0">
                <a:highlight>
                  <a:srgbClr val="FFFFFF"/>
                </a:highlight>
              </a:rPr>
              <a:t> de </a:t>
            </a:r>
            <a:r>
              <a:rPr lang="en-US" dirty="0" err="1">
                <a:highlight>
                  <a:srgbClr val="FFFFFF"/>
                </a:highlight>
              </a:rPr>
              <a:t>elementos</a:t>
            </a:r>
            <a:r>
              <a:rPr lang="en" dirty="0">
                <a:highlight>
                  <a:srgbClr val="FFFFFF"/>
                </a:highlight>
              </a:rPr>
              <a:t>:</a:t>
            </a: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b="1" dirty="0">
                <a:solidFill>
                  <a:schemeClr val="accent1"/>
                </a:solidFill>
                <a:highlight>
                  <a:srgbClr val="FFFFFF"/>
                </a:highlight>
              </a:rPr>
              <a:t>r</a:t>
            </a:r>
            <a:r>
              <a:rPr lang="en" b="1" dirty="0">
                <a:solidFill>
                  <a:schemeClr val="accent1"/>
                </a:solidFill>
                <a:highlight>
                  <a:srgbClr val="FFFFFF"/>
                </a:highlight>
              </a:rPr>
              <a:t>ule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regla</a:t>
            </a:r>
            <a:r>
              <a:rPr lang="en-US" dirty="0">
                <a:highlight>
                  <a:srgbClr val="FFFFFF"/>
                </a:highlight>
              </a:rPr>
              <a:t>, </a:t>
            </a:r>
            <a:r>
              <a:rPr lang="en-US" dirty="0" err="1">
                <a:highlight>
                  <a:srgbClr val="FFFFFF"/>
                </a:highlight>
              </a:rPr>
              <a:t>ondición</a:t>
            </a:r>
            <a:r>
              <a:rPr lang="en-US" dirty="0">
                <a:highlight>
                  <a:srgbClr val="FFFFFF"/>
                </a:highlight>
              </a:rPr>
              <a:t> bajo la </a:t>
            </a:r>
            <a:r>
              <a:rPr lang="en-US" dirty="0" err="1">
                <a:highlight>
                  <a:srgbClr val="FFFFFF"/>
                </a:highlight>
              </a:rPr>
              <a:t>cual</a:t>
            </a:r>
            <a:r>
              <a:rPr lang="en-US" dirty="0">
                <a:highlight>
                  <a:srgbClr val="FFFFFF"/>
                </a:highlight>
              </a:rPr>
              <a:t> se </a:t>
            </a:r>
            <a:r>
              <a:rPr lang="en-US" dirty="0" err="1">
                <a:highlight>
                  <a:srgbClr val="FFFFFF"/>
                </a:highlight>
              </a:rPr>
              <a:t>dispara</a:t>
            </a:r>
            <a:r>
              <a:rPr lang="en-US" dirty="0">
                <a:highlight>
                  <a:srgbClr val="FFFFFF"/>
                </a:highlight>
              </a:rPr>
              <a:t> una </a:t>
            </a:r>
            <a:r>
              <a:rPr lang="en-US" dirty="0" err="1">
                <a:highlight>
                  <a:srgbClr val="FFFFFF"/>
                </a:highlight>
              </a:rPr>
              <a:t>alerta</a:t>
            </a:r>
            <a:r>
              <a:rPr lang="en-US" dirty="0">
                <a:highlight>
                  <a:srgbClr val="FFFFFF"/>
                </a:highlight>
              </a:rPr>
              <a:t> con una </a:t>
            </a:r>
            <a:r>
              <a:rPr lang="en-US" dirty="0" err="1">
                <a:highlight>
                  <a:srgbClr val="FFFFFF"/>
                </a:highlight>
              </a:rPr>
              <a:t>salida</a:t>
            </a:r>
            <a:r>
              <a:rPr lang="en-US" dirty="0">
                <a:highlight>
                  <a:srgbClr val="FFFFFF"/>
                </a:highlight>
              </a:rPr>
              <a:t> informative a </a:t>
            </a:r>
            <a:r>
              <a:rPr lang="en-US" dirty="0" err="1">
                <a:highlight>
                  <a:srgbClr val="FFFFFF"/>
                </a:highlight>
              </a:rPr>
              <a:t>enviar</a:t>
            </a:r>
            <a:r>
              <a:rPr lang="en-US" dirty="0">
                <a:highlight>
                  <a:srgbClr val="FFFFFF"/>
                </a:highlight>
              </a:rPr>
              <a:t> a la </a:t>
            </a:r>
            <a:r>
              <a:rPr lang="en-US" dirty="0" err="1">
                <a:highlight>
                  <a:srgbClr val="FFFFFF"/>
                </a:highlight>
              </a:rPr>
              <a:t>salida</a:t>
            </a:r>
            <a:r>
              <a:rPr lang="en" dirty="0">
                <a:highlight>
                  <a:srgbClr val="FFFFFF"/>
                </a:highlight>
              </a:rPr>
              <a:t>.</a:t>
            </a: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 dirty="0">
                <a:solidFill>
                  <a:schemeClr val="accent1"/>
                </a:solidFill>
                <a:highlight>
                  <a:srgbClr val="FFFFFF"/>
                </a:highlight>
              </a:rPr>
              <a:t>macro </a:t>
            </a:r>
            <a:r>
              <a:rPr lang="en" dirty="0">
                <a:highlight>
                  <a:srgbClr val="FFFFFF"/>
                </a:highlight>
              </a:rPr>
              <a:t>: </a:t>
            </a:r>
            <a:r>
              <a:rPr lang="en-US" dirty="0" err="1">
                <a:highlight>
                  <a:srgbClr val="FFFFFF"/>
                </a:highlight>
              </a:rPr>
              <a:t>condición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booleana</a:t>
            </a:r>
            <a:r>
              <a:rPr lang="en-US" dirty="0">
                <a:highlight>
                  <a:srgbClr val="FFFFFF"/>
                </a:highlight>
              </a:rPr>
              <a:t> a </a:t>
            </a:r>
            <a:r>
              <a:rPr lang="en-US" dirty="0" err="1">
                <a:highlight>
                  <a:srgbClr val="FFFFFF"/>
                </a:highlight>
              </a:rPr>
              <a:t>evaluar</a:t>
            </a:r>
            <a:r>
              <a:rPr lang="en-US" dirty="0">
                <a:highlight>
                  <a:srgbClr val="FFFFFF"/>
                </a:highlight>
              </a:rPr>
              <a:t> para </a:t>
            </a:r>
            <a:r>
              <a:rPr lang="en-US" dirty="0" err="1">
                <a:highlight>
                  <a:srgbClr val="FFFFFF"/>
                </a:highlight>
              </a:rPr>
              <a:t>combinar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en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otras</a:t>
            </a:r>
            <a:r>
              <a:rPr lang="en-US" dirty="0">
                <a:highlight>
                  <a:srgbClr val="FFFFFF"/>
                </a:highlight>
              </a:rPr>
              <a:t> macros y </a:t>
            </a:r>
            <a:r>
              <a:rPr lang="en-US" dirty="0" err="1">
                <a:highlight>
                  <a:srgbClr val="FFFFFF"/>
                </a:highlight>
              </a:rPr>
              <a:t>reglas</a:t>
            </a:r>
            <a:r>
              <a:rPr lang="en-US" dirty="0">
                <a:highlight>
                  <a:srgbClr val="FFFFFF"/>
                </a:highlight>
              </a:rPr>
              <a:t>, de forma que se </a:t>
            </a:r>
            <a:r>
              <a:rPr lang="en-US" dirty="0" err="1">
                <a:highlight>
                  <a:srgbClr val="FFFFFF"/>
                </a:highlight>
              </a:rPr>
              <a:t>puedan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reutilizar</a:t>
            </a:r>
            <a:r>
              <a:rPr lang="en" dirty="0">
                <a:highlight>
                  <a:srgbClr val="FFFFFF"/>
                </a:highlight>
              </a:rPr>
              <a:t>.</a:t>
            </a: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b="1" dirty="0">
                <a:solidFill>
                  <a:schemeClr val="accent1"/>
                </a:solidFill>
                <a:highlight>
                  <a:srgbClr val="FFFFFF"/>
                </a:highlight>
              </a:rPr>
              <a:t>l</a:t>
            </a:r>
            <a:r>
              <a:rPr lang="en" b="1" dirty="0">
                <a:solidFill>
                  <a:schemeClr val="accent1"/>
                </a:solidFill>
                <a:highlight>
                  <a:srgbClr val="FFFFFF"/>
                </a:highlight>
              </a:rPr>
              <a:t>ist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 : </a:t>
            </a:r>
            <a:r>
              <a:rPr lang="en-US" dirty="0" err="1">
                <a:highlight>
                  <a:srgbClr val="FFFFFF"/>
                </a:highlight>
              </a:rPr>
              <a:t>lista</a:t>
            </a:r>
            <a:r>
              <a:rPr lang="en-US" dirty="0">
                <a:highlight>
                  <a:srgbClr val="FFFFFF"/>
                </a:highlight>
              </a:rPr>
              <a:t> de </a:t>
            </a:r>
            <a:r>
              <a:rPr lang="en-US" dirty="0" err="1">
                <a:highlight>
                  <a:srgbClr val="FFFFFF"/>
                </a:highlight>
              </a:rPr>
              <a:t>elementos</a:t>
            </a:r>
            <a:r>
              <a:rPr lang="en-US" dirty="0">
                <a:highlight>
                  <a:srgbClr val="FFFFFF"/>
                </a:highlight>
              </a:rPr>
              <a:t> para </a:t>
            </a:r>
            <a:r>
              <a:rPr lang="en-US" dirty="0" err="1">
                <a:highlight>
                  <a:srgbClr val="FFFFFF"/>
                </a:highlight>
              </a:rPr>
              <a:t>utilizar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en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reglas</a:t>
            </a:r>
            <a:r>
              <a:rPr lang="en-US" dirty="0">
                <a:highlight>
                  <a:srgbClr val="FFFFFF"/>
                </a:highlight>
              </a:rPr>
              <a:t>, macros u </a:t>
            </a:r>
            <a:r>
              <a:rPr lang="en-US" dirty="0" err="1">
                <a:highlight>
                  <a:srgbClr val="FFFFFF"/>
                </a:highlight>
              </a:rPr>
              <a:t>otras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listas</a:t>
            </a:r>
            <a:r>
              <a:rPr lang="en-US" dirty="0">
                <a:highlight>
                  <a:srgbClr val="FFFFFF"/>
                </a:highlight>
              </a:rPr>
              <a:t>.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400"/>
              </a:spcAft>
              <a:buNone/>
            </a:pPr>
            <a:endParaRPr dirty="0"/>
          </a:p>
        </p:txBody>
      </p:sp>
      <p:sp>
        <p:nvSpPr>
          <p:cNvPr id="372" name="Google Shape;372;p44"/>
          <p:cNvSpPr txBox="1"/>
          <p:nvPr/>
        </p:nvSpPr>
        <p:spPr>
          <a:xfrm>
            <a:off x="6081731" y="722015"/>
            <a:ext cx="3062269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https://falco.org/docs/rules/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>
            <a:spLocks noGrp="1"/>
          </p:cNvSpPr>
          <p:nvPr>
            <p:ph type="title"/>
          </p:nvPr>
        </p:nvSpPr>
        <p:spPr>
          <a:xfrm>
            <a:off x="509570" y="1279413"/>
            <a:ext cx="8329500" cy="43187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YAML</a:t>
            </a:r>
            <a:endParaRPr dirty="0"/>
          </a:p>
        </p:txBody>
      </p:sp>
      <p:sp>
        <p:nvSpPr>
          <p:cNvPr id="378" name="Google Shape;378;p45"/>
          <p:cNvSpPr txBox="1">
            <a:spLocks noGrp="1"/>
          </p:cNvSpPr>
          <p:nvPr>
            <p:ph type="body" idx="1"/>
          </p:nvPr>
        </p:nvSpPr>
        <p:spPr>
          <a:xfrm>
            <a:off x="561770" y="2147582"/>
            <a:ext cx="8277300" cy="3609582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 err="1"/>
              <a:t>Acostúmbrate</a:t>
            </a:r>
            <a:r>
              <a:rPr lang="en-US" dirty="0"/>
              <a:t> a la </a:t>
            </a:r>
            <a:r>
              <a:rPr lang="en-US" dirty="0" err="1"/>
              <a:t>sintaxis</a:t>
            </a:r>
            <a:r>
              <a:rPr lang="en-US" dirty="0"/>
              <a:t> de </a:t>
            </a:r>
            <a:r>
              <a:rPr lang="en" dirty="0"/>
              <a:t>YAML: 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Debes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doble </a:t>
            </a:r>
            <a:r>
              <a:rPr lang="en-US" dirty="0" err="1"/>
              <a:t>espacio</a:t>
            </a:r>
            <a:r>
              <a:rPr lang="en-US" dirty="0"/>
              <a:t> para </a:t>
            </a:r>
            <a:r>
              <a:rPr lang="en-US" dirty="0" err="1"/>
              <a:t>identar</a:t>
            </a:r>
            <a:r>
              <a:rPr lang="en-US" dirty="0"/>
              <a:t> (los editors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convertirán</a:t>
            </a:r>
            <a:r>
              <a:rPr lang="en-US" dirty="0"/>
              <a:t> tabs </a:t>
            </a:r>
            <a:r>
              <a:rPr lang="en-US" dirty="0" err="1"/>
              <a:t>correctamente</a:t>
            </a:r>
            <a:r>
              <a:rPr lang="en-US" dirty="0"/>
              <a:t> por </a:t>
            </a:r>
            <a:r>
              <a:rPr lang="en-US" dirty="0" err="1"/>
              <a:t>ti</a:t>
            </a:r>
            <a:r>
              <a:rPr lang="en-US" dirty="0"/>
              <a:t>).</a:t>
            </a:r>
          </a:p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Un error de </a:t>
            </a:r>
            <a:r>
              <a:rPr lang="en-US" dirty="0" err="1"/>
              <a:t>identación</a:t>
            </a:r>
            <a:r>
              <a:rPr lang="en-US" dirty="0"/>
              <a:t> o </a:t>
            </a:r>
            <a:r>
              <a:rPr lang="en-US" dirty="0" err="1"/>
              <a:t>espacios</a:t>
            </a:r>
            <a:r>
              <a:rPr lang="en-US" dirty="0"/>
              <a:t> de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provocarán</a:t>
            </a:r>
            <a:r>
              <a:rPr lang="en-US" dirty="0"/>
              <a:t> error.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Los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comienzan</a:t>
            </a:r>
            <a:r>
              <a:rPr lang="en-US" dirty="0"/>
              <a:t> con</a:t>
            </a:r>
            <a:r>
              <a:rPr lang="en" dirty="0"/>
              <a:t> </a:t>
            </a:r>
            <a:r>
              <a:rPr lang="en" dirty="0">
                <a:solidFill>
                  <a:schemeClr val="accent1"/>
                </a:solidFill>
              </a:rPr>
              <a:t>-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/>
              <a:t>(</a:t>
            </a:r>
            <a:r>
              <a:rPr lang="en-US" dirty="0" err="1"/>
              <a:t>guión</a:t>
            </a:r>
            <a:r>
              <a:rPr lang="en-US" dirty="0"/>
              <a:t> medio</a:t>
            </a:r>
            <a:r>
              <a:rPr lang="en" dirty="0"/>
              <a:t>).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Usar</a:t>
            </a:r>
            <a:r>
              <a:rPr lang="en" dirty="0"/>
              <a:t> </a:t>
            </a:r>
            <a:r>
              <a:rPr lang="en" dirty="0">
                <a:solidFill>
                  <a:schemeClr val="accent1"/>
                </a:solidFill>
              </a:rPr>
              <a:t>\</a:t>
            </a:r>
            <a:r>
              <a:rPr lang="en" dirty="0"/>
              <a:t> a</a:t>
            </a:r>
            <a:r>
              <a:rPr lang="en-US" dirty="0"/>
              <a:t>l final de una </a:t>
            </a:r>
            <a:r>
              <a:rPr lang="en-US" dirty="0" err="1"/>
              <a:t>linea</a:t>
            </a:r>
            <a:r>
              <a:rPr lang="en-US" dirty="0"/>
              <a:t> para </a:t>
            </a:r>
            <a:r>
              <a:rPr lang="en-US" dirty="0" err="1"/>
              <a:t>continuar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.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dirty="0"/>
              <a:t>Us</a:t>
            </a:r>
            <a:r>
              <a:rPr lang="en-US" dirty="0" err="1"/>
              <a:t>ar</a:t>
            </a:r>
            <a:r>
              <a:rPr lang="en" dirty="0"/>
              <a:t> </a:t>
            </a:r>
            <a:r>
              <a:rPr lang="en" dirty="0">
                <a:solidFill>
                  <a:schemeClr val="accent1"/>
                </a:solidFill>
              </a:rPr>
              <a:t>&gt;</a:t>
            </a:r>
            <a:r>
              <a:rPr lang="en" dirty="0"/>
              <a:t> </a:t>
            </a:r>
            <a:r>
              <a:rPr lang="en-US" dirty="0"/>
              <a:t>al principio de un valor para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lineas</a:t>
            </a:r>
            <a:r>
              <a:rPr lang="en-US" dirty="0"/>
              <a:t>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añadir</a:t>
            </a:r>
            <a:r>
              <a:rPr lang="en-US" dirty="0"/>
              <a:t> </a:t>
            </a:r>
            <a:r>
              <a:rPr lang="en" dirty="0"/>
              <a:t>\ </a:t>
            </a:r>
            <a:r>
              <a:rPr lang="en-US" dirty="0"/>
              <a:t>al final.</a:t>
            </a:r>
            <a:endParaRPr dirty="0"/>
          </a:p>
        </p:txBody>
      </p:sp>
      <p:sp>
        <p:nvSpPr>
          <p:cNvPr id="379" name="Google Shape;379;p45"/>
          <p:cNvSpPr txBox="1"/>
          <p:nvPr/>
        </p:nvSpPr>
        <p:spPr>
          <a:xfrm>
            <a:off x="4700420" y="1036282"/>
            <a:ext cx="3978540" cy="76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https://docs.ansible.com/ansible/latest/reference_appendices/YAMLSyntax.html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>
            <a:spLocks noGrp="1"/>
          </p:cNvSpPr>
          <p:nvPr>
            <p:ph type="title"/>
          </p:nvPr>
        </p:nvSpPr>
        <p:spPr>
          <a:xfrm>
            <a:off x="509570" y="1335727"/>
            <a:ext cx="8329500" cy="43187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Lists</a:t>
            </a:r>
            <a:endParaRPr dirty="0"/>
          </a:p>
        </p:txBody>
      </p:sp>
      <p:sp>
        <p:nvSpPr>
          <p:cNvPr id="385" name="Google Shape;385;p46"/>
          <p:cNvSpPr txBox="1">
            <a:spLocks noGrp="1"/>
          </p:cNvSpPr>
          <p:nvPr>
            <p:ph type="body" idx="1"/>
          </p:nvPr>
        </p:nvSpPr>
        <p:spPr>
          <a:xfrm>
            <a:off x="561770" y="1889864"/>
            <a:ext cx="8277300" cy="38673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4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sensitive_file_names</a:t>
            </a:r>
            <a:endParaRPr sz="1400" dirty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/etc/shadow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/etc/sudoers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/etc/pam.conf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/etc/security/pwquality.conf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highlight>
                  <a:srgbClr val="FFFFFF"/>
                </a:highlight>
              </a:rPr>
              <a:t>Especificando</a:t>
            </a:r>
            <a:r>
              <a:rPr lang="en" sz="1400" dirty="0">
                <a:highlight>
                  <a:srgbClr val="FFFFFF"/>
                </a:highlight>
              </a:rPr>
              <a:t> </a:t>
            </a:r>
            <a:r>
              <a:rPr lang="en" sz="1400" dirty="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append:true</a:t>
            </a:r>
            <a:r>
              <a:rPr lang="en" sz="1400" dirty="0">
                <a:highlight>
                  <a:srgbClr val="FFFFFF"/>
                </a:highlight>
              </a:rPr>
              <a:t> </a:t>
            </a:r>
            <a:r>
              <a:rPr lang="en-US" sz="1400" dirty="0" err="1">
                <a:highlight>
                  <a:srgbClr val="FFFFFF"/>
                </a:highlight>
              </a:rPr>
              <a:t>añadimos</a:t>
            </a:r>
            <a:r>
              <a:rPr lang="en-US" sz="1400" dirty="0">
                <a:highlight>
                  <a:srgbClr val="FFFFFF"/>
                </a:highlight>
              </a:rPr>
              <a:t> </a:t>
            </a:r>
            <a:r>
              <a:rPr lang="en-US" sz="1400" dirty="0" err="1">
                <a:highlight>
                  <a:srgbClr val="FFFFFF"/>
                </a:highlight>
              </a:rPr>
              <a:t>elementos</a:t>
            </a:r>
            <a:r>
              <a:rPr lang="en-US" sz="1400" dirty="0">
                <a:highlight>
                  <a:srgbClr val="FFFFFF"/>
                </a:highlight>
              </a:rPr>
              <a:t> a una </a:t>
            </a:r>
            <a:r>
              <a:rPr lang="en-US" sz="1400" dirty="0" err="1">
                <a:highlight>
                  <a:srgbClr val="FFFFFF"/>
                </a:highlight>
              </a:rPr>
              <a:t>lista</a:t>
            </a:r>
            <a:r>
              <a:rPr lang="en-US" sz="1400" dirty="0">
                <a:highlight>
                  <a:srgbClr val="FFFFFF"/>
                </a:highlight>
              </a:rPr>
              <a:t> anterior</a:t>
            </a:r>
            <a:r>
              <a:rPr lang="en" sz="1400" dirty="0">
                <a:highlight>
                  <a:srgbClr val="FFFFFF"/>
                </a:highlight>
              </a:rPr>
              <a:t>.</a:t>
            </a:r>
            <a:endParaRPr sz="14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list: </a:t>
            </a:r>
            <a:r>
              <a:rPr lang="en" sz="1400" dirty="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sensitive_file_names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append: true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items: [</a:t>
            </a:r>
            <a:r>
              <a:rPr lang="en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/etc/ssh/ssh_host_ecdsa_key, /etc/ssh/ssh_host_rsa_key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"/>
          <p:cNvSpPr txBox="1">
            <a:spLocks noGrp="1"/>
          </p:cNvSpPr>
          <p:nvPr>
            <p:ph type="title"/>
          </p:nvPr>
        </p:nvSpPr>
        <p:spPr>
          <a:xfrm>
            <a:off x="509570" y="1330276"/>
            <a:ext cx="8329500" cy="559588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Macros</a:t>
            </a:r>
            <a:endParaRPr dirty="0"/>
          </a:p>
        </p:txBody>
      </p:sp>
      <p:sp>
        <p:nvSpPr>
          <p:cNvPr id="391" name="Google Shape;391;p47"/>
          <p:cNvSpPr txBox="1">
            <a:spLocks noGrp="1"/>
          </p:cNvSpPr>
          <p:nvPr>
            <p:ph type="body" idx="1"/>
          </p:nvPr>
        </p:nvSpPr>
        <p:spPr>
          <a:xfrm>
            <a:off x="561770" y="1889864"/>
            <a:ext cx="8277300" cy="38673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macro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sensitive_files</a:t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AF00D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fd.name startswith /etc and</a:t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(fd.name in (sensitive_file_names)</a:t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or fd.directory in (/etc/sudoers.d, /etc/pam.d))</a:t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400">
                <a:solidFill>
                  <a:srgbClr val="8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macro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sensitive_files</a:t>
            </a:r>
            <a:endParaRPr sz="14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append: true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8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or fd.name startswith /root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 txBox="1">
            <a:spLocks noGrp="1"/>
          </p:cNvSpPr>
          <p:nvPr>
            <p:ph type="title"/>
          </p:nvPr>
        </p:nvSpPr>
        <p:spPr>
          <a:xfrm>
            <a:off x="509575" y="1256261"/>
            <a:ext cx="8329500" cy="552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</a:t>
            </a:r>
            <a:endParaRPr dirty="0"/>
          </a:p>
        </p:txBody>
      </p:sp>
      <p:sp>
        <p:nvSpPr>
          <p:cNvPr id="397" name="Google Shape;397;p48"/>
          <p:cNvSpPr txBox="1">
            <a:spLocks noGrp="1"/>
          </p:cNvSpPr>
          <p:nvPr>
            <p:ph type="body" idx="1"/>
          </p:nvPr>
        </p:nvSpPr>
        <p:spPr>
          <a:xfrm>
            <a:off x="561775" y="1870744"/>
            <a:ext cx="8277300" cy="3886255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highlight>
                  <a:srgbClr val="FFFFFF"/>
                </a:highlight>
              </a:rPr>
              <a:t>Una </a:t>
            </a:r>
            <a:r>
              <a:rPr lang="en-US" sz="1700" dirty="0" err="1">
                <a:highlight>
                  <a:srgbClr val="FFFFFF"/>
                </a:highlight>
              </a:rPr>
              <a:t>regla</a:t>
            </a:r>
            <a:r>
              <a:rPr lang="en-US" sz="1700" dirty="0">
                <a:highlight>
                  <a:srgbClr val="FFFFFF"/>
                </a:highlight>
              </a:rPr>
              <a:t> es un </a:t>
            </a:r>
            <a:r>
              <a:rPr lang="en" sz="1700" dirty="0">
                <a:highlight>
                  <a:srgbClr val="FFFFFF"/>
                </a:highlight>
              </a:rPr>
              <a:t>nod</a:t>
            </a:r>
            <a:r>
              <a:rPr lang="en-US" sz="1700" dirty="0">
                <a:highlight>
                  <a:srgbClr val="FFFFFF"/>
                </a:highlight>
              </a:rPr>
              <a:t>o</a:t>
            </a:r>
            <a:r>
              <a:rPr lang="en" sz="1700" dirty="0">
                <a:highlight>
                  <a:srgbClr val="FFFFFF"/>
                </a:highlight>
              </a:rPr>
              <a:t> </a:t>
            </a:r>
            <a:r>
              <a:rPr lang="en-US" sz="1700" dirty="0" err="1">
                <a:highlight>
                  <a:srgbClr val="FFFFFF"/>
                </a:highlight>
              </a:rPr>
              <a:t>en</a:t>
            </a:r>
            <a:r>
              <a:rPr lang="en-US" sz="1700" dirty="0">
                <a:highlight>
                  <a:srgbClr val="FFFFFF"/>
                </a:highlight>
              </a:rPr>
              <a:t> el </a:t>
            </a:r>
            <a:r>
              <a:rPr lang="en-US" sz="1700" dirty="0" err="1">
                <a:highlight>
                  <a:srgbClr val="FFFFFF"/>
                </a:highlight>
              </a:rPr>
              <a:t>fichero</a:t>
            </a:r>
            <a:r>
              <a:rPr lang="en-US" sz="1700" dirty="0">
                <a:highlight>
                  <a:srgbClr val="FFFFFF"/>
                </a:highlight>
              </a:rPr>
              <a:t> </a:t>
            </a:r>
            <a:r>
              <a:rPr lang="en" sz="1700" dirty="0">
                <a:highlight>
                  <a:srgbClr val="FFFFFF"/>
                </a:highlight>
              </a:rPr>
              <a:t>YAML </a:t>
            </a:r>
            <a:r>
              <a:rPr lang="en-US" sz="1700" dirty="0">
                <a:highlight>
                  <a:srgbClr val="FFFFFF"/>
                </a:highlight>
              </a:rPr>
              <a:t>que </a:t>
            </a:r>
            <a:r>
              <a:rPr lang="en-US" sz="1700" dirty="0" err="1">
                <a:highlight>
                  <a:srgbClr val="FFFFFF"/>
                </a:highlight>
              </a:rPr>
              <a:t>contiene</a:t>
            </a:r>
            <a:r>
              <a:rPr lang="en-US" sz="1700" dirty="0">
                <a:highlight>
                  <a:srgbClr val="FFFFFF"/>
                </a:highlight>
              </a:rPr>
              <a:t> los </a:t>
            </a:r>
            <a:r>
              <a:rPr lang="en-US" sz="1700" dirty="0" err="1">
                <a:highlight>
                  <a:srgbClr val="FFFFFF"/>
                </a:highlight>
              </a:rPr>
              <a:t>siguientes</a:t>
            </a:r>
            <a:r>
              <a:rPr lang="en-US" sz="1700" dirty="0">
                <a:highlight>
                  <a:srgbClr val="FFFFFF"/>
                </a:highlight>
              </a:rPr>
              <a:t> </a:t>
            </a:r>
            <a:r>
              <a:rPr lang="en-US" sz="1700" dirty="0" err="1">
                <a:highlight>
                  <a:srgbClr val="FFFFFF"/>
                </a:highlight>
              </a:rPr>
              <a:t>atributos</a:t>
            </a:r>
            <a:r>
              <a:rPr lang="en" sz="1700" dirty="0">
                <a:highlight>
                  <a:srgbClr val="FFFFFF"/>
                </a:highlight>
              </a:rPr>
              <a:t>:</a:t>
            </a:r>
            <a:endParaRPr sz="1700" dirty="0"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rule</a:t>
            </a:r>
            <a:r>
              <a:rPr lang="en" sz="1700" dirty="0">
                <a:highlight>
                  <a:srgbClr val="FFFFFF"/>
                </a:highlight>
              </a:rPr>
              <a:t>: nombre único de la regla</a:t>
            </a:r>
            <a:endParaRPr sz="1700" dirty="0"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1700" dirty="0">
                <a:highlight>
                  <a:srgbClr val="FFFFFF"/>
                </a:highlight>
              </a:rPr>
              <a:t>: </a:t>
            </a:r>
            <a:r>
              <a:rPr lang="en-US" sz="1700" dirty="0">
                <a:highlight>
                  <a:srgbClr val="FFFFFF"/>
                </a:highlight>
              </a:rPr>
              <a:t>expression </a:t>
            </a:r>
            <a:r>
              <a:rPr lang="en-US" sz="1700" dirty="0" err="1">
                <a:highlight>
                  <a:srgbClr val="FFFFFF"/>
                </a:highlight>
              </a:rPr>
              <a:t>booleana</a:t>
            </a:r>
            <a:r>
              <a:rPr lang="en-US" sz="1700" dirty="0">
                <a:highlight>
                  <a:srgbClr val="FFFFFF"/>
                </a:highlight>
              </a:rPr>
              <a:t> que filtra los </a:t>
            </a:r>
            <a:r>
              <a:rPr lang="en-US" sz="1700" dirty="0" err="1">
                <a:highlight>
                  <a:srgbClr val="FFFFFF"/>
                </a:highlight>
              </a:rPr>
              <a:t>eventos</a:t>
            </a:r>
            <a:r>
              <a:rPr lang="en-US" sz="1700" dirty="0">
                <a:highlight>
                  <a:srgbClr val="FFFFFF"/>
                </a:highlight>
              </a:rPr>
              <a:t> </a:t>
            </a:r>
            <a:r>
              <a:rPr lang="en-US" sz="1700" dirty="0" err="1">
                <a:highlight>
                  <a:srgbClr val="FFFFFF"/>
                </a:highlight>
              </a:rPr>
              <a:t>entrantes</a:t>
            </a:r>
            <a:r>
              <a:rPr lang="en" sz="1700" dirty="0">
                <a:highlight>
                  <a:srgbClr val="FFFFFF"/>
                </a:highlight>
              </a:rPr>
              <a:t>.</a:t>
            </a:r>
            <a:endParaRPr sz="1700" dirty="0"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" sz="1700" dirty="0">
                <a:highlight>
                  <a:srgbClr val="FFFFFF"/>
                </a:highlight>
              </a:rPr>
              <a:t>: </a:t>
            </a:r>
            <a:r>
              <a:rPr lang="en-US" sz="1700" dirty="0" err="1">
                <a:highlight>
                  <a:srgbClr val="FFFFFF"/>
                </a:highlight>
              </a:rPr>
              <a:t>descripción</a:t>
            </a:r>
            <a:r>
              <a:rPr lang="en-US" sz="1700" dirty="0">
                <a:highlight>
                  <a:srgbClr val="FFFFFF"/>
                </a:highlight>
              </a:rPr>
              <a:t> </a:t>
            </a:r>
            <a:r>
              <a:rPr lang="en-US" sz="1700" dirty="0" err="1">
                <a:highlight>
                  <a:srgbClr val="FFFFFF"/>
                </a:highlight>
              </a:rPr>
              <a:t>larga</a:t>
            </a:r>
            <a:r>
              <a:rPr lang="en-US" sz="1700" dirty="0">
                <a:highlight>
                  <a:srgbClr val="FFFFFF"/>
                </a:highlight>
              </a:rPr>
              <a:t> de </a:t>
            </a:r>
            <a:r>
              <a:rPr lang="en-US" sz="1700" dirty="0" err="1">
                <a:highlight>
                  <a:srgbClr val="FFFFFF"/>
                </a:highlight>
              </a:rPr>
              <a:t>qué</a:t>
            </a:r>
            <a:r>
              <a:rPr lang="en-US" sz="1700" dirty="0">
                <a:highlight>
                  <a:srgbClr val="FFFFFF"/>
                </a:highlight>
              </a:rPr>
              <a:t> </a:t>
            </a:r>
            <a:r>
              <a:rPr lang="en-US" sz="1700" dirty="0" err="1">
                <a:highlight>
                  <a:srgbClr val="FFFFFF"/>
                </a:highlight>
              </a:rPr>
              <a:t>detecta</a:t>
            </a:r>
            <a:r>
              <a:rPr lang="en-US" sz="1700" dirty="0">
                <a:highlight>
                  <a:srgbClr val="FFFFFF"/>
                </a:highlight>
              </a:rPr>
              <a:t> la </a:t>
            </a:r>
            <a:r>
              <a:rPr lang="en-US" sz="1700" dirty="0" err="1">
                <a:highlight>
                  <a:srgbClr val="FFFFFF"/>
                </a:highlight>
              </a:rPr>
              <a:t>regla</a:t>
            </a:r>
            <a:endParaRPr sz="1700" dirty="0"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1700" dirty="0">
                <a:highlight>
                  <a:srgbClr val="FFFFFF"/>
                </a:highlight>
              </a:rPr>
              <a:t>: </a:t>
            </a:r>
            <a:r>
              <a:rPr lang="en-US" sz="1700" dirty="0" err="1">
                <a:highlight>
                  <a:srgbClr val="FFFFFF"/>
                </a:highlight>
              </a:rPr>
              <a:t>mensaje</a:t>
            </a:r>
            <a:r>
              <a:rPr lang="en-US" sz="1700" dirty="0">
                <a:highlight>
                  <a:srgbClr val="FFFFFF"/>
                </a:highlight>
              </a:rPr>
              <a:t> a </a:t>
            </a:r>
            <a:r>
              <a:rPr lang="en-US" sz="1700" dirty="0" err="1">
                <a:highlight>
                  <a:srgbClr val="FFFFFF"/>
                </a:highlight>
              </a:rPr>
              <a:t>enviar</a:t>
            </a:r>
            <a:r>
              <a:rPr lang="en-US" sz="1700" dirty="0">
                <a:highlight>
                  <a:srgbClr val="FFFFFF"/>
                </a:highlight>
              </a:rPr>
              <a:t> por el canal de </a:t>
            </a:r>
            <a:r>
              <a:rPr lang="en-US" sz="1700" dirty="0" err="1">
                <a:highlight>
                  <a:srgbClr val="FFFFFF"/>
                </a:highlight>
              </a:rPr>
              <a:t>notificación</a:t>
            </a:r>
            <a:r>
              <a:rPr lang="en-US" sz="1700" dirty="0">
                <a:highlight>
                  <a:srgbClr val="FFFFFF"/>
                </a:highlight>
              </a:rPr>
              <a:t> </a:t>
            </a:r>
            <a:r>
              <a:rPr lang="en-US" sz="1700" dirty="0" err="1">
                <a:highlight>
                  <a:srgbClr val="FFFFFF"/>
                </a:highlight>
              </a:rPr>
              <a:t>cuando</a:t>
            </a:r>
            <a:r>
              <a:rPr lang="en-US" sz="1700" dirty="0">
                <a:highlight>
                  <a:srgbClr val="FFFFFF"/>
                </a:highlight>
              </a:rPr>
              <a:t> </a:t>
            </a:r>
            <a:r>
              <a:rPr lang="en-US" sz="1700" dirty="0" err="1">
                <a:highlight>
                  <a:srgbClr val="FFFFFF"/>
                </a:highlight>
              </a:rPr>
              <a:t>ocurre</a:t>
            </a:r>
            <a:r>
              <a:rPr lang="en-US" sz="1700" dirty="0">
                <a:highlight>
                  <a:srgbClr val="FFFFFF"/>
                </a:highlight>
              </a:rPr>
              <a:t> una </a:t>
            </a:r>
            <a:r>
              <a:rPr lang="en-US" sz="1700" dirty="0" err="1">
                <a:highlight>
                  <a:srgbClr val="FFFFFF"/>
                </a:highlight>
              </a:rPr>
              <a:t>detección</a:t>
            </a:r>
            <a:r>
              <a:rPr lang="en-US" sz="1700" dirty="0">
                <a:highlight>
                  <a:srgbClr val="FFFFFF"/>
                </a:highlight>
              </a:rPr>
              <a:t> del </a:t>
            </a:r>
            <a:r>
              <a:rPr lang="en-US" sz="1700" dirty="0" err="1">
                <a:highlight>
                  <a:srgbClr val="FFFFFF"/>
                </a:highlight>
              </a:rPr>
              <a:t>evento</a:t>
            </a:r>
            <a:r>
              <a:rPr lang="en" sz="1700" dirty="0">
                <a:highlight>
                  <a:srgbClr val="FFFFFF"/>
                </a:highlight>
              </a:rPr>
              <a:t>.</a:t>
            </a:r>
            <a:endParaRPr sz="1700" dirty="0"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priority</a:t>
            </a:r>
            <a:r>
              <a:rPr lang="en" sz="1700" dirty="0">
                <a:highlight>
                  <a:srgbClr val="FFFFFF"/>
                </a:highlight>
              </a:rPr>
              <a:t>: </a:t>
            </a:r>
            <a:r>
              <a:rPr lang="en-US" sz="1700" dirty="0" err="1">
                <a:highlight>
                  <a:srgbClr val="FFFFFF"/>
                </a:highlight>
              </a:rPr>
              <a:t>representa</a:t>
            </a:r>
            <a:r>
              <a:rPr lang="en-US" sz="1700" dirty="0">
                <a:highlight>
                  <a:srgbClr val="FFFFFF"/>
                </a:highlight>
              </a:rPr>
              <a:t> el </a:t>
            </a:r>
            <a:r>
              <a:rPr lang="en-US" sz="1700" dirty="0" err="1">
                <a:highlight>
                  <a:srgbClr val="FFFFFF"/>
                </a:highlight>
              </a:rPr>
              <a:t>nivel</a:t>
            </a:r>
            <a:r>
              <a:rPr lang="en-US" sz="1700" dirty="0">
                <a:highlight>
                  <a:srgbClr val="FFFFFF"/>
                </a:highlight>
              </a:rPr>
              <a:t> de </a:t>
            </a:r>
            <a:r>
              <a:rPr lang="en-US" sz="1700" dirty="0" err="1">
                <a:highlight>
                  <a:srgbClr val="FFFFFF"/>
                </a:highlight>
              </a:rPr>
              <a:t>importancia</a:t>
            </a:r>
            <a:r>
              <a:rPr lang="en-US" sz="1700" dirty="0">
                <a:highlight>
                  <a:srgbClr val="FFFFFF"/>
                </a:highlight>
              </a:rPr>
              <a:t> del </a:t>
            </a:r>
            <a:r>
              <a:rPr lang="en-US" sz="1700" dirty="0" err="1">
                <a:highlight>
                  <a:srgbClr val="FFFFFF"/>
                </a:highlight>
              </a:rPr>
              <a:t>evento</a:t>
            </a:r>
            <a:r>
              <a:rPr lang="en-US" sz="1700" dirty="0">
                <a:highlight>
                  <a:srgbClr val="FFFFFF"/>
                </a:highlight>
              </a:rPr>
              <a:t> </a:t>
            </a:r>
            <a:r>
              <a:rPr lang="en-US" sz="1700" dirty="0" err="1">
                <a:highlight>
                  <a:srgbClr val="FFFFFF"/>
                </a:highlight>
              </a:rPr>
              <a:t>detectado</a:t>
            </a:r>
            <a:r>
              <a:rPr lang="en-US" sz="1700" dirty="0">
                <a:highlight>
                  <a:srgbClr val="FFFFFF"/>
                </a:highlight>
              </a:rPr>
              <a:t>:</a:t>
            </a:r>
            <a:br>
              <a:rPr lang="en" sz="1700" dirty="0">
                <a:highlight>
                  <a:srgbClr val="FFFFFF"/>
                </a:highlight>
              </a:rPr>
            </a:br>
            <a:r>
              <a:rPr lang="en" sz="1700" dirty="0">
                <a:highlight>
                  <a:srgbClr val="FFFFFF"/>
                </a:highlight>
                <a:latin typeface="Consolas" panose="020B0609020204030204" pitchFamily="49" charset="0"/>
              </a:rPr>
              <a:t>"emergency", "alert", "critical", "error", "warning", "notice", "informational", o "debug</a:t>
            </a:r>
            <a:r>
              <a:rPr lang="en" sz="1700" dirty="0">
                <a:highlight>
                  <a:srgbClr val="FFFFFF"/>
                </a:highlight>
              </a:rPr>
              <a:t>".</a:t>
            </a:r>
            <a:endParaRPr sz="17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dirty="0" err="1">
                <a:solidFill>
                  <a:schemeClr val="dk1"/>
                </a:solidFill>
                <a:highlight>
                  <a:srgbClr val="FFFFFF"/>
                </a:highlight>
              </a:rPr>
              <a:t>Atributos</a:t>
            </a:r>
            <a:r>
              <a:rPr lang="en-US" sz="125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50" dirty="0" err="1">
                <a:solidFill>
                  <a:schemeClr val="dk1"/>
                </a:solidFill>
                <a:highlight>
                  <a:srgbClr val="FFFFFF"/>
                </a:highlight>
              </a:rPr>
              <a:t>opcionales</a:t>
            </a:r>
            <a:r>
              <a:rPr lang="en-US" sz="1250" dirty="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en" sz="125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100" dirty="0">
                <a:solidFill>
                  <a:schemeClr val="dk1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enabled</a:t>
            </a:r>
            <a:r>
              <a:rPr lang="en" sz="125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100" dirty="0">
                <a:solidFill>
                  <a:schemeClr val="dk1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tags</a:t>
            </a:r>
            <a:r>
              <a:rPr lang="en" sz="125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100" dirty="0">
                <a:solidFill>
                  <a:schemeClr val="dk1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warn_evttypes</a:t>
            </a:r>
            <a:r>
              <a:rPr lang="en" sz="125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100" dirty="0">
                <a:solidFill>
                  <a:schemeClr val="dk1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skip-if-unknown-filter</a:t>
            </a:r>
            <a:r>
              <a:rPr lang="en" sz="125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-US" sz="1250" dirty="0">
                <a:solidFill>
                  <a:schemeClr val="dk1"/>
                </a:solidFill>
                <a:highlight>
                  <a:srgbClr val="FFFFFF"/>
                </a:highlight>
              </a:rPr>
              <a:t>y</a:t>
            </a:r>
            <a:r>
              <a:rPr lang="en" sz="125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100" dirty="0">
                <a:solidFill>
                  <a:schemeClr val="dk1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required_engine_version</a:t>
            </a:r>
            <a:r>
              <a:rPr lang="en" sz="1250" dirty="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2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400"/>
              </a:spcAft>
              <a:buNone/>
            </a:pPr>
            <a:endParaRPr dirty="0"/>
          </a:p>
        </p:txBody>
      </p:sp>
      <p:sp>
        <p:nvSpPr>
          <p:cNvPr id="398" name="Google Shape;398;p48"/>
          <p:cNvSpPr txBox="1"/>
          <p:nvPr/>
        </p:nvSpPr>
        <p:spPr>
          <a:xfrm>
            <a:off x="2232025" y="570500"/>
            <a:ext cx="49368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https://falco.org/docs/rules/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1428</Words>
  <Application>Microsoft Office PowerPoint</Application>
  <PresentationFormat>On-screen Show (4:3)</PresentationFormat>
  <Paragraphs>110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Consolas</vt:lpstr>
      <vt:lpstr>Courier New</vt:lpstr>
      <vt:lpstr>Montserrat</vt:lpstr>
      <vt:lpstr>Tema de Office</vt:lpstr>
      <vt:lpstr>Sintaxis de reglas  de Falco y reglas  para kernel</vt:lpstr>
      <vt:lpstr>Ficheros de reglas y  carpetas predefinidas</vt:lpstr>
      <vt:lpstr>Ficheros y carpetas predefinidas</vt:lpstr>
      <vt:lpstr>Sintaxis de reglas de Falco</vt:lpstr>
      <vt:lpstr>Ficheros de reglas Falco</vt:lpstr>
      <vt:lpstr>YAML</vt:lpstr>
      <vt:lpstr>Lists</vt:lpstr>
      <vt:lpstr>Macros</vt:lpstr>
      <vt:lpstr>Rules</vt:lpstr>
      <vt:lpstr>Tipo de evento y filtros conocidos</vt:lpstr>
      <vt:lpstr>Comillas dobles y simples</vt:lpstr>
      <vt:lpstr>Rule: MySQL genera una shell</vt:lpstr>
      <vt:lpstr>Campos soportados</vt:lpstr>
      <vt:lpstr>Operadores</vt:lpstr>
      <vt:lpstr>Validar reglas</vt:lpstr>
      <vt:lpstr>Recargar reglas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Vicente Herrera</dc:creator>
  <cp:lastModifiedBy>Vicente Herrera Garcia</cp:lastModifiedBy>
  <cp:revision>99</cp:revision>
  <dcterms:created xsi:type="dcterms:W3CDTF">2012-07-30T22:48:03Z</dcterms:created>
  <dcterms:modified xsi:type="dcterms:W3CDTF">2020-11-25T15:31:58Z</dcterms:modified>
</cp:coreProperties>
</file>