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6"/>
  </p:notesMasterIdLst>
  <p:sldIdLst>
    <p:sldId id="342" r:id="rId3"/>
    <p:sldId id="343" r:id="rId4"/>
    <p:sldId id="347" r:id="rId5"/>
    <p:sldId id="294" r:id="rId6"/>
    <p:sldId id="345" r:id="rId7"/>
    <p:sldId id="295" r:id="rId8"/>
    <p:sldId id="296" r:id="rId9"/>
    <p:sldId id="297" r:id="rId10"/>
    <p:sldId id="298" r:id="rId11"/>
    <p:sldId id="291" r:id="rId12"/>
    <p:sldId id="299" r:id="rId13"/>
    <p:sldId id="348" r:id="rId14"/>
    <p:sldId id="34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ente Herrera Garcia" initials="VHG" lastIdx="1" clrIdx="0">
    <p:extLst>
      <p:ext uri="{19B8F6BF-5375-455C-9EA6-DF929625EA0E}">
        <p15:presenceInfo xmlns:p15="http://schemas.microsoft.com/office/powerpoint/2012/main" userId="Vicente Herrera Gar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4A77D-B7F5-49E5-B57A-D1FE854411AF}" v="94" dt="2020-11-18T19:04:5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da9854448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da9854448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21dfeed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21dfeed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b043554e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b043554e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21dfeed3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21dfeed3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b043554e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b043554e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21dfeed3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21dfeed3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We are a community-driven nonprofit, responsible for the CIS Controls® and CIS Benchmarks™, globally recognized best practices for securing IT systems and data. We lead a global community of IT professionals to continuously evolve these standards and provide products and services to proactively safeguard against emerging threats. Our CIS Hardened Images® provide secure, on-demand, scalable computing environments in the cloud.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CIS is home to the Multi-State Information Sharing and Analysis Center® (MS-ISAC®), the trusted resource for cyber threat prevention, protection, response, and recovery for U.S. State, Local, Tribal, and Territorial government entities, and the Elections Infrastructure Information Sharing and Analysis Center® (EI-ISAC®), which supports the rapidly changing cybersecurity needs of U.S. elections offices.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21dfeed3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21dfeed3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9565" y="161111"/>
            <a:ext cx="8329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63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33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  <p:sldLayoutId id="2147483665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49828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curit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hyperlink" Target="https://www.cisecurity.org/cis-benchmark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pa.org/interestareas/frc/assuranceadvisoryservices/aicpasoc2repor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dpr-info.eu/" TargetMode="External"/><Relationship Id="rId4" Type="http://schemas.openxmlformats.org/officeDocument/2006/relationships/hyperlink" Target="http://www.hhs.gov/hipaa/for-professionals/security/laws-regulations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cosecurity/falco" TargetMode="External"/><Relationship Id="rId2" Type="http://schemas.openxmlformats.org/officeDocument/2006/relationships/hyperlink" Target="https://docs.github.com/en/free-pro-team@latest/github/authenticating-to-github/signing-commit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ttack.mitre.org/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github.com/falcosecurity/falco/blob/9a5efd60735b7766165c7c242f7f4bb3258aeb07/rules/falco_rules.yaml#L2225" TargetMode="External"/><Relationship Id="rId18" Type="http://schemas.openxmlformats.org/officeDocument/2006/relationships/hyperlink" Target="https://github.com/falcosecurity/falco/blob/9a5efd60735b7766165c7c242f7f4bb3258aeb07/rules/falco_rules.yaml#L1744" TargetMode="External"/><Relationship Id="rId26" Type="http://schemas.openxmlformats.org/officeDocument/2006/relationships/hyperlink" Target="https://github.com/falcosecurity/falco/blob/9a5efd60735b7766165c7c242f7f4bb3258aeb07/rules/falco_rules.yaml#L2125" TargetMode="External"/><Relationship Id="rId3" Type="http://schemas.openxmlformats.org/officeDocument/2006/relationships/hyperlink" Target="https://github.com/falcosecurity/falco/blob/9a5efd60735b7766165c7c242f7f4bb3258aeb07/rules/falco_rules.yaml#L1391" TargetMode="External"/><Relationship Id="rId21" Type="http://schemas.openxmlformats.org/officeDocument/2006/relationships/hyperlink" Target="https://github.com/falcosecurity/falco/blob/9a5efd60735b7766165c7c242f7f4bb3258aeb07/rules/falco_rules.yaml#L1724" TargetMode="External"/><Relationship Id="rId7" Type="http://schemas.openxmlformats.org/officeDocument/2006/relationships/hyperlink" Target="https://github.com/falcosecurity/falco/blob/9a5efd60735b7766165c7c242f7f4bb3258aeb07/rules/falco_rules.yaml#L1297" TargetMode="External"/><Relationship Id="rId12" Type="http://schemas.openxmlformats.org/officeDocument/2006/relationships/hyperlink" Target="https://github.com/falcosecurity/falco/blob/9a5efd60735b7766165c7c242f7f4bb3258aeb07/rules/falco_rules.yaml#L1970" TargetMode="External"/><Relationship Id="rId17" Type="http://schemas.openxmlformats.org/officeDocument/2006/relationships/hyperlink" Target="https://github.com/falcosecurity/falco/blob/9a5efd60735b7766165c7c242f7f4bb3258aeb07/rules/falco_rules.yaml#L1868" TargetMode="External"/><Relationship Id="rId25" Type="http://schemas.openxmlformats.org/officeDocument/2006/relationships/hyperlink" Target="https://github.com/falcosecurity/falco/blob/9a5efd60735b7766165c7c242f7f4bb3258aeb07/rules/falco_rules.yaml#L1922" TargetMode="External"/><Relationship Id="rId33" Type="http://schemas.openxmlformats.org/officeDocument/2006/relationships/hyperlink" Target="https://sysdig.com/blog/mitre-attck-framework-for-container-runtime-security-with-sysdig-falco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falcosecurity/falco/blob/9a5efd60735b7766165c7c242f7f4bb3258aeb07/rules/falco_rules.yaml#L1699" TargetMode="External"/><Relationship Id="rId20" Type="http://schemas.openxmlformats.org/officeDocument/2006/relationships/hyperlink" Target="https://github.com/falcosecurity/falco/blob/9a5efd60735b7766165c7c242f7f4bb3258aeb07/rules/falco_rules.yaml#L2175" TargetMode="External"/><Relationship Id="rId29" Type="http://schemas.openxmlformats.org/officeDocument/2006/relationships/hyperlink" Target="https://github.com/falcosecurity/falco/blob/9a5efd60735b7766165c7c242f7f4bb3258aeb07/rules/falco_rules.yaml#L2022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falcosecurity/falco/blob/9a5efd60735b7766165c7c242f7f4bb3258aeb07/rules/falco_rules.yaml#L2200" TargetMode="External"/><Relationship Id="rId11" Type="http://schemas.openxmlformats.org/officeDocument/2006/relationships/hyperlink" Target="https://github.com/falcosecurity/falco/blob/9a5efd60735b7766165c7c242f7f4bb3258aeb07/rules/falco_rules.yaml#L467" TargetMode="External"/><Relationship Id="rId24" Type="http://schemas.openxmlformats.org/officeDocument/2006/relationships/hyperlink" Target="https://github.com/falcosecurity/falco/blob/9a5efd60735b7766165c7c242f7f4bb3258aeb07/rules/falco_rules.yaml#L2072" TargetMode="External"/><Relationship Id="rId32" Type="http://schemas.openxmlformats.org/officeDocument/2006/relationships/hyperlink" Target="https://github.com/falcosecurity/falco/blob/9a5efd60735b7766165c7c242f7f4bb3258aeb07/rules/falco_rules.yaml#L2239" TargetMode="External"/><Relationship Id="rId5" Type="http://schemas.openxmlformats.org/officeDocument/2006/relationships/hyperlink" Target="https://github.com/falcosecurity/falco/blob/9a5efd60735b7766165c7c242f7f4bb3258aeb07/rules/falco_rules.yaml#L1661" TargetMode="External"/><Relationship Id="rId15" Type="http://schemas.openxmlformats.org/officeDocument/2006/relationships/hyperlink" Target="https://github.com/falcosecurity/falco/blob/9a5efd60735b7766165c7c242f7f4bb3258aeb07/rules/falco_rules.yaml#L972" TargetMode="External"/><Relationship Id="rId23" Type="http://schemas.openxmlformats.org/officeDocument/2006/relationships/hyperlink" Target="https://github.com/falcosecurity/falco/blob/9a5efd60735b7766165c7c242f7f4bb3258aeb07/rules/falco_rules.yaml#L2112" TargetMode="External"/><Relationship Id="rId28" Type="http://schemas.openxmlformats.org/officeDocument/2006/relationships/hyperlink" Target="https://github.com/falcosecurity/falco/blob/9a5efd60735b7766165c7c242f7f4bb3258aeb07/rules/falco_rules.yaml#L1990" TargetMode="External"/><Relationship Id="rId10" Type="http://schemas.openxmlformats.org/officeDocument/2006/relationships/hyperlink" Target="https://github.com/falcosecurity/falco/blob/9a5efd60735b7766165c7c242f7f4bb3258aeb07/rules/falco_rules.yaml#L1559" TargetMode="External"/><Relationship Id="rId19" Type="http://schemas.openxmlformats.org/officeDocument/2006/relationships/hyperlink" Target="https://github.com/falcosecurity/falco/blob/9a5efd60735b7766165c7c242f7f4bb3258aeb07/rules/falco_rules.yaml#L884" TargetMode="External"/><Relationship Id="rId31" Type="http://schemas.openxmlformats.org/officeDocument/2006/relationships/hyperlink" Target="https://github.com/falcosecurity/falco/blob/9a5efd60735b7766165c7c242f7f4bb3258aeb07/rules/falco_rules.yaml#L2259" TargetMode="External"/><Relationship Id="rId4" Type="http://schemas.openxmlformats.org/officeDocument/2006/relationships/hyperlink" Target="https://github.com/falcosecurity/falco/blob/9a5efd60735b7766165c7c242f7f4bb3258aeb07/rules/falco_rules.yaml#L428" TargetMode="External"/><Relationship Id="rId9" Type="http://schemas.openxmlformats.org/officeDocument/2006/relationships/hyperlink" Target="https://github.com/falcosecurity/falco/blob/9a5efd60735b7766165c7c242f7f4bb3258aeb07/rules/falco_rules.yaml#L1817" TargetMode="External"/><Relationship Id="rId14" Type="http://schemas.openxmlformats.org/officeDocument/2006/relationships/hyperlink" Target="https://github.com/falcosecurity/falco/blob/9a5efd60735b7766165c7c242f7f4bb3258aeb07/rules/falco_rules.yaml#L1330" TargetMode="External"/><Relationship Id="rId22" Type="http://schemas.openxmlformats.org/officeDocument/2006/relationships/hyperlink" Target="https://github.com/falcosecurity/falco/blob/9a5efd60735b7766165c7c242f7f4bb3258aeb07/rules/falco_rules.yaml#L1879" TargetMode="External"/><Relationship Id="rId27" Type="http://schemas.openxmlformats.org/officeDocument/2006/relationships/hyperlink" Target="https://github.com/falcosecurity/falco/blob/9a5efd60735b7766165c7c242f7f4bb3258aeb07/rules/falco_rules.yaml#L2141" TargetMode="External"/><Relationship Id="rId30" Type="http://schemas.openxmlformats.org/officeDocument/2006/relationships/hyperlink" Target="https://github.com/falcosecurity/falco/blob/9a5efd60735b7766165c7c242f7f4bb3258aeb07/rules/falco_rules.yaml#L2102" TargetMode="External"/><Relationship Id="rId8" Type="http://schemas.openxmlformats.org/officeDocument/2006/relationships/hyperlink" Target="https://github.com/falcosecurity/falco/blob/9a5efd60735b7766165c7c242f7f4bb3258aeb07/rules/falco_rules.yaml#L44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isecuritystandard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sysdig.com/resources/whitepapers/a-guide-to-pci-compliance-in-containers-and-kubernetes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800-5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5795"/>
            <a:ext cx="6858000" cy="4211274"/>
          </a:xfrm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MITRE ATT&amp;CK matrix y </a:t>
            </a:r>
            <a:r>
              <a:rPr lang="en-US" b="1" dirty="0" err="1">
                <a:solidFill>
                  <a:schemeClr val="bg1"/>
                </a:solidFill>
              </a:rPr>
              <a:t>reglas</a:t>
            </a:r>
            <a:r>
              <a:rPr lang="en-US" b="1" dirty="0">
                <a:solidFill>
                  <a:schemeClr val="bg1"/>
                </a:solidFill>
              </a:rPr>
              <a:t> out-of-the-box para </a:t>
            </a:r>
            <a:r>
              <a:rPr lang="en-US" b="1" dirty="0" err="1">
                <a:solidFill>
                  <a:schemeClr val="bg1"/>
                </a:solidFill>
              </a:rPr>
              <a:t>syscalls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9"/>
          <p:cNvSpPr txBox="1">
            <a:spLocks noGrp="1"/>
          </p:cNvSpPr>
          <p:nvPr>
            <p:ph type="body" idx="1"/>
          </p:nvPr>
        </p:nvSpPr>
        <p:spPr>
          <a:xfrm>
            <a:off x="1526796" y="2030136"/>
            <a:ext cx="5511567" cy="3473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lang="en-US" sz="24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lang="es" sz="24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w.cisecurity.org</a:t>
            </a:r>
            <a:r>
              <a:rPr lang="es" sz="3200" dirty="0"/>
              <a:t>  </a:t>
            </a:r>
            <a:endParaRPr sz="32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Linux Benchmark</a:t>
            </a:r>
            <a:endParaRPr lang="es" sz="32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3200" dirty="0"/>
              <a:t>Docker Benchmark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3200" dirty="0"/>
              <a:t>Kubernetes Benchmark</a:t>
            </a:r>
            <a:endParaRPr sz="32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" sz="16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https://www.cisecurity.org/cis-benchmarks/</a:t>
            </a:r>
            <a:endParaRPr sz="3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200" dirty="0"/>
          </a:p>
        </p:txBody>
      </p:sp>
      <p:pic>
        <p:nvPicPr>
          <p:cNvPr id="451" name="Google Shape;45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388" y="1234626"/>
            <a:ext cx="3495475" cy="9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7"/>
          <p:cNvSpPr txBox="1">
            <a:spLocks noGrp="1"/>
          </p:cNvSpPr>
          <p:nvPr>
            <p:ph type="title"/>
          </p:nvPr>
        </p:nvSpPr>
        <p:spPr>
          <a:xfrm>
            <a:off x="311700" y="1239320"/>
            <a:ext cx="8520600" cy="664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estándares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endParaRPr dirty="0"/>
          </a:p>
        </p:txBody>
      </p:sp>
      <p:sp>
        <p:nvSpPr>
          <p:cNvPr id="504" name="Google Shape;504;p77"/>
          <p:cNvSpPr txBox="1">
            <a:spLocks noGrp="1"/>
          </p:cNvSpPr>
          <p:nvPr>
            <p:ph type="body" idx="1"/>
          </p:nvPr>
        </p:nvSpPr>
        <p:spPr>
          <a:xfrm>
            <a:off x="311700" y="1904301"/>
            <a:ext cx="8520600" cy="4187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System and Organization Controls (SOC)</a:t>
            </a:r>
            <a:endParaRPr sz="30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AICPA, </a:t>
            </a:r>
            <a:r>
              <a:rPr lang="es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aicpa.org/interestareas/frc/assuranceadvisoryservices/aicpasoc2report.html</a:t>
            </a:r>
            <a:endParaRPr sz="21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Designed for service providers storing customer data in the cloud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Customized to each company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 dirty="0"/>
              <a:t>Health Insurance Portability and Accountability Act (HIPAA)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u="sng" dirty="0">
                <a:solidFill>
                  <a:schemeClr val="hlink"/>
                </a:solidFill>
                <a:hlinkClick r:id="rId4"/>
              </a:rPr>
              <a:t>hhs.gov/hipaa/for-professionals/security/laws-regulations/index.html</a:t>
            </a:r>
            <a:r>
              <a:rPr lang="es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 dirty="0"/>
              <a:t>(UE) General Data Protection Regulation (GDPR)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 dirty="0">
                <a:solidFill>
                  <a:schemeClr val="hlink"/>
                </a:solidFill>
                <a:hlinkClick r:id="rId5"/>
              </a:rPr>
              <a:t>gdpr-info.eu</a:t>
            </a:r>
            <a:r>
              <a:rPr lang="es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C42B-E3C6-4D8A-9E14-8BDA4501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Aportando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al </a:t>
            </a:r>
            <a:br>
              <a:rPr lang="en-US" dirty="0"/>
            </a:b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Flaco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DBA8B-0616-4B6B-BA83-067E02E40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0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4F91-FD28-4A45-B77B-C94597B6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enviar</a:t>
            </a:r>
            <a:r>
              <a:rPr lang="en-US" dirty="0"/>
              <a:t> una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regla</a:t>
            </a:r>
            <a:r>
              <a:rPr lang="en-US" dirty="0"/>
              <a:t> a Falco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2E1C-6726-467E-B50A-C2783D79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un ticket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r>
              <a:rPr lang="en-US" dirty="0"/>
              <a:t> de Falco para </a:t>
            </a:r>
            <a:r>
              <a:rPr lang="en-US" dirty="0" err="1"/>
              <a:t>discutir</a:t>
            </a:r>
            <a:r>
              <a:rPr lang="en-US" dirty="0"/>
              <a:t> la idea de la </a:t>
            </a:r>
            <a:r>
              <a:rPr lang="en-US" dirty="0" err="1"/>
              <a:t>necesidad</a:t>
            </a:r>
            <a:r>
              <a:rPr lang="en-US" dirty="0"/>
              <a:t> de la </a:t>
            </a:r>
            <a:r>
              <a:rPr lang="en-US" dirty="0" err="1"/>
              <a:t>regla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gpg</a:t>
            </a:r>
            <a:r>
              <a:rPr lang="en-US" dirty="0"/>
              <a:t> con git y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https://docs.github.com/en/free-pro-team@latest/github/authenticating-to-github/signing-commits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un fork del </a:t>
            </a:r>
            <a:r>
              <a:rPr lang="en-US" dirty="0" err="1"/>
              <a:t>repositorio</a:t>
            </a:r>
            <a:br>
              <a:rPr lang="en-US" dirty="0"/>
            </a:br>
            <a:r>
              <a:rPr lang="en-US" sz="1700" dirty="0">
                <a:hlinkClick r:id="rId3"/>
              </a:rPr>
              <a:t>https://github.com/falcosecurity/falco</a:t>
            </a:r>
            <a:r>
              <a:rPr lang="en-US" sz="1700"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la </a:t>
            </a:r>
            <a:r>
              <a:rPr lang="en-US" dirty="0" err="1"/>
              <a:t>regla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falco_rules.yaml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Hacer</a:t>
            </a:r>
            <a:r>
              <a:rPr lang="en-US" dirty="0"/>
              <a:t> commit con las </a:t>
            </a:r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-s -S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Enviar</a:t>
            </a:r>
            <a:r>
              <a:rPr lang="en-US" dirty="0"/>
              <a:t> Pull Request </a:t>
            </a:r>
            <a:r>
              <a:rPr lang="en-US" dirty="0" err="1"/>
              <a:t>hacia</a:t>
            </a:r>
            <a:r>
              <a:rPr lang="en-US" dirty="0"/>
              <a:t> el repo principal, </a:t>
            </a:r>
            <a:r>
              <a:rPr lang="en-US" dirty="0" err="1"/>
              <a:t>indicando</a:t>
            </a:r>
            <a:r>
              <a:rPr lang="en-US" dirty="0"/>
              <a:t> el ticket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Comentarios</a:t>
            </a:r>
            <a:r>
              <a:rPr lang="en-US" dirty="0"/>
              <a:t> de Pull Request: </a:t>
            </a:r>
            <a:r>
              <a:rPr lang="en-US" dirty="0" err="1"/>
              <a:t>aceptar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de la Cloud Native Computing Foundation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9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7FA3-6A27-4224-B2F7-1D9779E1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Recomendaciones </a:t>
            </a:r>
            <a:br>
              <a:rPr lang="es-ES" dirty="0"/>
            </a:br>
            <a:r>
              <a:rPr lang="es-ES" dirty="0"/>
              <a:t>MITRE ATT&amp;ACK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4690E-448D-45B5-BC94-97E0401A1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4D8-E8C4-4977-B512-35BA290A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81265"/>
            <a:ext cx="8520600" cy="831300"/>
          </a:xfrm>
        </p:spPr>
        <p:txBody>
          <a:bodyPr/>
          <a:lstStyle/>
          <a:p>
            <a:r>
              <a:rPr lang="en-US" dirty="0"/>
              <a:t>MITRE ATT&amp;ACK enterprise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D014-83DF-4762-ADCC-A7731A177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315361"/>
            <a:ext cx="8520600" cy="3776472"/>
          </a:xfrm>
        </p:spPr>
        <p:txBody>
          <a:bodyPr/>
          <a:lstStyle/>
          <a:p>
            <a:pPr marL="114300" indent="0">
              <a:buNone/>
            </a:pPr>
            <a:r>
              <a:rPr lang="en-US" sz="1800" b="1" dirty="0" err="1"/>
              <a:t>Mitre</a:t>
            </a:r>
            <a:r>
              <a:rPr lang="en-US" sz="1800" b="1" dirty="0"/>
              <a:t> Corporation:</a:t>
            </a:r>
            <a:r>
              <a:rPr lang="en-US" sz="1800" dirty="0"/>
              <a:t> </a:t>
            </a:r>
            <a:r>
              <a:rPr lang="en-US" sz="1800" dirty="0" err="1"/>
              <a:t>organismo</a:t>
            </a:r>
            <a:r>
              <a:rPr lang="en-US" sz="1800" dirty="0"/>
              <a:t> sin </a:t>
            </a:r>
            <a:r>
              <a:rPr lang="en-US" sz="1800" dirty="0" err="1"/>
              <a:t>ánimo</a:t>
            </a:r>
            <a:r>
              <a:rPr lang="en-US" sz="1800" dirty="0"/>
              <a:t> de </a:t>
            </a:r>
            <a:r>
              <a:rPr lang="en-US" sz="1800" dirty="0" err="1"/>
              <a:t>lucro</a:t>
            </a:r>
            <a:r>
              <a:rPr lang="en-US" sz="1800" dirty="0"/>
              <a:t> </a:t>
            </a:r>
            <a:r>
              <a:rPr lang="en-US" sz="1800" dirty="0" err="1"/>
              <a:t>financiado</a:t>
            </a:r>
            <a:r>
              <a:rPr lang="en-US" sz="1800" dirty="0"/>
              <a:t> por el </a:t>
            </a:r>
            <a:r>
              <a:rPr lang="en-US" sz="1800" dirty="0" err="1"/>
              <a:t>gobierno</a:t>
            </a:r>
            <a:r>
              <a:rPr lang="en-US" sz="1800" dirty="0"/>
              <a:t> federal de EEUU para </a:t>
            </a:r>
            <a:r>
              <a:rPr lang="en-US" sz="1800" dirty="0" err="1"/>
              <a:t>dar</a:t>
            </a:r>
            <a:r>
              <a:rPr lang="en-US" sz="1800" dirty="0"/>
              <a:t> </a:t>
            </a:r>
            <a:r>
              <a:rPr lang="en-US" sz="1800" dirty="0" err="1"/>
              <a:t>soporte</a:t>
            </a:r>
            <a:r>
              <a:rPr lang="en-US" sz="1800" dirty="0"/>
              <a:t> a </a:t>
            </a:r>
            <a:r>
              <a:rPr lang="en-US" sz="1800" dirty="0" err="1"/>
              <a:t>varias</a:t>
            </a:r>
            <a:r>
              <a:rPr lang="en-US" sz="1800" dirty="0"/>
              <a:t> de sus </a:t>
            </a:r>
            <a:r>
              <a:rPr lang="en-US" sz="1800" dirty="0" err="1"/>
              <a:t>agencias</a:t>
            </a:r>
            <a:r>
              <a:rPr lang="en-US" sz="1800" dirty="0"/>
              <a:t> </a:t>
            </a:r>
            <a:r>
              <a:rPr lang="en-US" sz="1800" dirty="0" err="1"/>
              <a:t>gubernamentales</a:t>
            </a:r>
            <a:r>
              <a:rPr lang="en-US" sz="1800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MITRE ATT&amp;ACK</a:t>
            </a:r>
            <a:br>
              <a:rPr lang="en-US" dirty="0"/>
            </a:br>
            <a:endParaRPr lang="en-US" sz="900" b="1" u="sng" dirty="0">
              <a:solidFill>
                <a:schemeClr val="hlink"/>
              </a:solidFill>
              <a:latin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https://attack.mitre.org/</a:t>
            </a:r>
            <a:endParaRPr lang="en-US" dirty="0"/>
          </a:p>
          <a:p>
            <a:r>
              <a:rPr lang="en-US" dirty="0"/>
              <a:t>Tactics</a:t>
            </a:r>
          </a:p>
          <a:p>
            <a:r>
              <a:rPr lang="en-US" dirty="0"/>
              <a:t>Techniques / </a:t>
            </a:r>
            <a:r>
              <a:rPr lang="en-US" dirty="0" err="1"/>
              <a:t>Subtechniques</a:t>
            </a:r>
            <a:endParaRPr lang="en-US" dirty="0"/>
          </a:p>
          <a:p>
            <a:r>
              <a:rPr lang="en-US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142038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0E2823-D340-41B3-ACCD-8E3977D46A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6" name="Google Shape;446;p56"/>
          <p:cNvGraphicFramePr/>
          <p:nvPr>
            <p:extLst>
              <p:ext uri="{D42A27DB-BD31-4B8C-83A1-F6EECF244321}">
                <p14:modId xmlns:p14="http://schemas.microsoft.com/office/powerpoint/2010/main" val="3845316040"/>
              </p:ext>
            </p:extLst>
          </p:nvPr>
        </p:nvGraphicFramePr>
        <p:xfrm>
          <a:off x="600075" y="315472"/>
          <a:ext cx="7943850" cy="58783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7843">
                <a:tc gridSpan="8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01820"/>
                          </a:solidFill>
                        </a:rPr>
                        <a:t>Falco MITRE Rule Matrix</a:t>
                      </a:r>
                      <a:endParaRPr sz="1100" b="1">
                        <a:solidFill>
                          <a:srgbClr val="101820"/>
                        </a:solidFill>
                      </a:endParaRPr>
                    </a:p>
                  </a:txBody>
                  <a:tcPr marL="28575" marR="28575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01820"/>
                          </a:solidFill>
                        </a:rPr>
                        <a:t>Execution</a:t>
                      </a:r>
                      <a:endParaRPr sz="1000" b="1">
                        <a:solidFill>
                          <a:srgbClr val="101820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01820"/>
                          </a:solidFill>
                        </a:rPr>
                        <a:t>Persistence</a:t>
                      </a:r>
                      <a:endParaRPr sz="1000" b="1">
                        <a:solidFill>
                          <a:srgbClr val="101820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01820"/>
                          </a:solidFill>
                        </a:rPr>
                        <a:t>Privilege Escalation</a:t>
                      </a:r>
                      <a:endParaRPr sz="1000" b="1">
                        <a:solidFill>
                          <a:srgbClr val="101820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01820"/>
                          </a:solidFill>
                        </a:rPr>
                        <a:t>Defense Evasion</a:t>
                      </a:r>
                      <a:endParaRPr sz="1000" b="1">
                        <a:solidFill>
                          <a:srgbClr val="101820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01820"/>
                          </a:solidFill>
                        </a:rPr>
                        <a:t>Credential Access</a:t>
                      </a:r>
                      <a:endParaRPr sz="1000" b="1">
                        <a:solidFill>
                          <a:srgbClr val="101820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01820"/>
                          </a:solidFill>
                        </a:rPr>
                        <a:t>Discovery</a:t>
                      </a:r>
                      <a:endParaRPr sz="1000" b="1">
                        <a:solidFill>
                          <a:srgbClr val="101820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01820"/>
                          </a:solidFill>
                        </a:rPr>
                        <a:t>Lateral Movement</a:t>
                      </a:r>
                      <a:endParaRPr sz="1000" b="1">
                        <a:solidFill>
                          <a:srgbClr val="101820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01820"/>
                          </a:solidFill>
                        </a:rPr>
                        <a:t>Exfiltration</a:t>
                      </a:r>
                      <a:endParaRPr sz="1000" b="1">
                        <a:solidFill>
                          <a:srgbClr val="101820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26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3"/>
                        </a:rPr>
                        <a:t>DB program spawned process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4"/>
                        </a:rPr>
                        <a:t>Modify Shell Configuration File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5"/>
                        </a:rPr>
                        <a:t>Launch Privileged Container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6"/>
                        </a:rPr>
                        <a:t>Clear Log Activities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7"/>
                        </a:rPr>
                        <a:t>Read sensitive file trusted after startup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8"/>
                        </a:rPr>
                        <a:t>Read Shell Configuration File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5"/>
                        </a:rPr>
                        <a:t>Launch Privileged Container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9"/>
                        </a:rPr>
                        <a:t>System procs network activity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7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10"/>
                        </a:rPr>
                        <a:t>Run shell untrusted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11"/>
                        </a:rPr>
                        <a:t>Schedule Cron Jobs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>
                          <a:solidFill>
                            <a:schemeClr val="hlink"/>
                          </a:solidFill>
                          <a:hlinkClick r:id="rId12"/>
                        </a:rPr>
                        <a:t>Non sudo setuid</a:t>
                      </a:r>
                      <a:endParaRPr sz="900" b="1" u="sng" dirty="0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13"/>
                        </a:rPr>
                        <a:t>Delete Bash History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14"/>
                        </a:rPr>
                        <a:t>Read sensitive file untrusted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15"/>
                        </a:rPr>
                        <a:t>Read ssh information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16"/>
                        </a:rPr>
                        <a:t>Launch Sensitive Mount Container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17"/>
                        </a:rPr>
                        <a:t>Interpreted procs inbound network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26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>
                          <a:solidFill>
                            <a:schemeClr val="hlink"/>
                          </a:solidFill>
                          <a:hlinkClick r:id="rId18"/>
                        </a:rPr>
                        <a:t>Terminal shell in container</a:t>
                      </a:r>
                      <a:endParaRPr sz="900" b="1" u="sng" dirty="0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dirty="0">
                          <a:solidFill>
                            <a:schemeClr val="hlink"/>
                          </a:solidFill>
                          <a:hlinkClick r:id="rId19"/>
                        </a:rPr>
                        <a:t>Update Package Repository</a:t>
                      </a:r>
                      <a:endParaRPr sz="900" b="1" u="sng" dirty="0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0"/>
                        </a:rPr>
                        <a:t>Search Private Keys or Passwords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14"/>
                        </a:rPr>
                        <a:t>Read sensitive file untrusted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1"/>
                        </a:rPr>
                        <a:t>Launch Disallowed Container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2"/>
                        </a:rPr>
                        <a:t>Interpreted procs outbound network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94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3"/>
                        </a:rPr>
                        <a:t>Netcat Remote Code Execution in Container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kern="120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Write below binary dir</a:t>
                      </a:r>
                      <a:endParaRPr sz="900" b="1" u="sng" kern="1200" dirty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kern="120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Write below monitored dir</a:t>
                      </a:r>
                      <a:endParaRPr sz="900" b="1" u="sng" kern="1200" dirty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4"/>
                        </a:rPr>
                        <a:t>Contact K8S API Server From Container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5"/>
                        </a:rPr>
                        <a:t>Unexpected UDP Traffic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94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kern="120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Write below etc</a:t>
                      </a:r>
                      <a:endParaRPr sz="900" b="1" u="sng" kern="1200" dirty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kern="120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Write below root</a:t>
                      </a:r>
                      <a:endParaRPr sz="900" b="1" u="sng" kern="1200" dirty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kern="120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Write below rpm database</a:t>
                      </a:r>
                      <a:endParaRPr sz="900" b="1" u="sng" kern="1200" dirty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6"/>
                        </a:rPr>
                        <a:t>Launch Suspicious Network Tool in Container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6"/>
                        </a:rPr>
                        <a:t>Launch Suspicious Network Tool in Container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26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kern="120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Modify binary dirs</a:t>
                      </a:r>
                      <a:endParaRPr sz="900" b="1" u="sng" kern="1200" dirty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kern="120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Mkdir binary dirs</a:t>
                      </a:r>
                      <a:endParaRPr sz="900" b="1" u="sng" kern="1200" dirty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7"/>
                        </a:rPr>
                        <a:t>Launch Suspicious Network Tool on Host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7"/>
                        </a:rPr>
                        <a:t>Launch Suspicious Network Tool on Host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7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8"/>
                        </a:rPr>
                        <a:t>User mgmt binaries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29"/>
                        </a:rPr>
                        <a:t>Create files below dev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095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30"/>
                        </a:rPr>
                        <a:t>Launch Package Management Process in Container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 kern="120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cs"/>
                        </a:rPr>
                        <a:t>Remove Bulk Data from Disk Set</a:t>
                      </a:r>
                      <a:endParaRPr sz="900" b="1" u="sng" kern="1200" dirty="0">
                        <a:solidFill>
                          <a:schemeClr val="hlin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31"/>
                        </a:rPr>
                        <a:t>Create Hidden Files or Directories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7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sng">
                          <a:solidFill>
                            <a:schemeClr val="hlink"/>
                          </a:solidFill>
                          <a:hlinkClick r:id="rId32"/>
                        </a:rPr>
                        <a:t>Setuid or Setgid bit</a:t>
                      </a:r>
                      <a:endParaRPr sz="900" b="1" u="sng">
                        <a:solidFill>
                          <a:schemeClr val="hlink"/>
                        </a:solidFill>
                      </a:endParaRPr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575" marR="28575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7" name="Google Shape;447;p56"/>
          <p:cNvSpPr txBox="1"/>
          <p:nvPr/>
        </p:nvSpPr>
        <p:spPr>
          <a:xfrm>
            <a:off x="3254927" y="5050171"/>
            <a:ext cx="5775641" cy="38063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3"/>
              </a:rPr>
              <a:t>https://sysdig.com/blog/mitre-attck-framework-for-container-runtime-security-with-sysdig-falco/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1AA9-99D0-4F2D-BCDF-481DC252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estándares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NIST, PCI, CIS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8CEF-AF0A-4E65-BD64-A0CC23918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3"/>
          <p:cNvSpPr txBox="1">
            <a:spLocks noGrp="1"/>
          </p:cNvSpPr>
          <p:nvPr>
            <p:ph type="title"/>
          </p:nvPr>
        </p:nvSpPr>
        <p:spPr>
          <a:xfrm>
            <a:off x="311700" y="128965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PCI</a:t>
            </a:r>
            <a:endParaRPr dirty="0"/>
          </a:p>
        </p:txBody>
      </p:sp>
      <p:sp>
        <p:nvSpPr>
          <p:cNvPr id="477" name="Google Shape;477;p73"/>
          <p:cNvSpPr txBox="1">
            <a:spLocks noGrp="1"/>
          </p:cNvSpPr>
          <p:nvPr>
            <p:ph type="body" idx="1"/>
          </p:nvPr>
        </p:nvSpPr>
        <p:spPr>
          <a:xfrm>
            <a:off x="311700" y="2120954"/>
            <a:ext cx="8520600" cy="3970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/>
              <a:t>Payment Card Industry (</a:t>
            </a:r>
            <a:r>
              <a:rPr lang="es" sz="2200" b="1" dirty="0"/>
              <a:t>PCI</a:t>
            </a:r>
            <a:r>
              <a:rPr lang="es" sz="2200" dirty="0"/>
              <a:t>)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 dirty="0"/>
              <a:t>PCI Security Standards Council (</a:t>
            </a:r>
            <a:r>
              <a:rPr lang="es" sz="2200" b="1" dirty="0"/>
              <a:t>PCI SSC</a:t>
            </a:r>
            <a:r>
              <a:rPr lang="es" sz="2200" dirty="0"/>
              <a:t>)</a:t>
            </a:r>
            <a:br>
              <a:rPr lang="e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s" sz="2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pcisecuritystandards.org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 dirty="0"/>
              <a:t>PCI Data Security Standard (</a:t>
            </a:r>
            <a:r>
              <a:rPr lang="es" sz="2200" b="1" dirty="0"/>
              <a:t>PCI DSS</a:t>
            </a:r>
            <a:r>
              <a:rPr lang="es" sz="2200" dirty="0"/>
              <a:t>)</a:t>
            </a:r>
            <a:endParaRPr sz="22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15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https://es.pcisecuritystandards.org/index.php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12" y="2047472"/>
            <a:ext cx="4247775" cy="34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00" y="2047472"/>
            <a:ext cx="4312800" cy="30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74"/>
          <p:cNvSpPr txBox="1"/>
          <p:nvPr/>
        </p:nvSpPr>
        <p:spPr>
          <a:xfrm>
            <a:off x="1988191" y="1079372"/>
            <a:ext cx="7013954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u="sng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sysdig.com/resources/whitepapers/a-guide-to-pci-compliance-in-containers-and-kubernetes</a:t>
            </a:r>
            <a:endParaRPr sz="1300" dirty="0"/>
          </a:p>
        </p:txBody>
      </p:sp>
      <p:sp>
        <p:nvSpPr>
          <p:cNvPr id="485" name="Google Shape;485;p74"/>
          <p:cNvSpPr txBox="1">
            <a:spLocks noGrp="1"/>
          </p:cNvSpPr>
          <p:nvPr>
            <p:ph type="title"/>
          </p:nvPr>
        </p:nvSpPr>
        <p:spPr>
          <a:xfrm>
            <a:off x="328479" y="118132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PCI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5"/>
          <p:cNvSpPr txBox="1">
            <a:spLocks noGrp="1"/>
          </p:cNvSpPr>
          <p:nvPr>
            <p:ph type="title"/>
          </p:nvPr>
        </p:nvSpPr>
        <p:spPr>
          <a:xfrm>
            <a:off x="311700" y="1352288"/>
            <a:ext cx="8520600" cy="719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NIST</a:t>
            </a:r>
            <a:endParaRPr dirty="0"/>
          </a:p>
        </p:txBody>
      </p:sp>
      <p:sp>
        <p:nvSpPr>
          <p:cNvPr id="491" name="Google Shape;491;p75"/>
          <p:cNvSpPr txBox="1">
            <a:spLocks noGrp="1"/>
          </p:cNvSpPr>
          <p:nvPr>
            <p:ph type="body" idx="1"/>
          </p:nvPr>
        </p:nvSpPr>
        <p:spPr>
          <a:xfrm>
            <a:off x="311700" y="2072081"/>
            <a:ext cx="8520600" cy="3816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National Institute of Standards and Technology (NIST)</a:t>
            </a:r>
            <a:endParaRPr sz="24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s" sz="2400" b="1" dirty="0"/>
              <a:t>NIST 800-190</a:t>
            </a:r>
            <a:br>
              <a:rPr lang="es" sz="2400" dirty="0"/>
            </a:br>
            <a:r>
              <a:rPr lang="en-US" sz="1800" u="sng" dirty="0">
                <a:solidFill>
                  <a:schemeClr val="hlink"/>
                </a:solidFill>
              </a:rPr>
              <a:t>https://nvlpubs.nist.gov/nistpubs/SpecialPublications/NIST.SP.800-190.pdf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 b="1" dirty="0"/>
              <a:t>NIST 800-53</a:t>
            </a:r>
            <a:br>
              <a:rPr lang="es" sz="2400" b="1" dirty="0"/>
            </a:br>
            <a:r>
              <a:rPr lang="en-US" sz="1800" dirty="0">
                <a:hlinkClick r:id="rId3"/>
              </a:rPr>
              <a:t>https://nvd.nist.gov/800-53</a:t>
            </a:r>
            <a:r>
              <a:rPr lang="en-US" sz="1800" b="1" dirty="0"/>
              <a:t> </a:t>
            </a:r>
            <a:br>
              <a:rPr lang="es" sz="2400" dirty="0"/>
            </a:br>
            <a:r>
              <a:rPr lang="es" sz="2400" dirty="0"/>
              <a:t>Más de 500 controles de seguridad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6"/>
          <p:cNvSpPr txBox="1">
            <a:spLocks noGrp="1"/>
          </p:cNvSpPr>
          <p:nvPr>
            <p:ph type="title"/>
          </p:nvPr>
        </p:nvSpPr>
        <p:spPr>
          <a:xfrm>
            <a:off x="311700" y="138002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NIST 800-190</a:t>
            </a:r>
            <a:endParaRPr dirty="0"/>
          </a:p>
        </p:txBody>
      </p:sp>
      <p:pic>
        <p:nvPicPr>
          <p:cNvPr id="498" name="Google Shape;49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115" y="593367"/>
            <a:ext cx="4229326" cy="48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736</Words>
  <Application>Microsoft Office PowerPoint</Application>
  <PresentationFormat>On-screen Show (4:3)</PresentationFormat>
  <Paragraphs>102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Montserrat</vt:lpstr>
      <vt:lpstr>Raleway</vt:lpstr>
      <vt:lpstr>Tema de Office</vt:lpstr>
      <vt:lpstr>Custom Design</vt:lpstr>
      <vt:lpstr>MITRE ATT&amp;CK matrix y reglas out-of-the-box para syscalls</vt:lpstr>
      <vt:lpstr>Recomendaciones  MITRE ATT&amp;ACK</vt:lpstr>
      <vt:lpstr>MITRE ATT&amp;ACK enterprise matrix</vt:lpstr>
      <vt:lpstr>PowerPoint Presentation</vt:lpstr>
      <vt:lpstr>Otros estándares de seguridad: NIST, PCI, CIS</vt:lpstr>
      <vt:lpstr>PCI</vt:lpstr>
      <vt:lpstr>PCI</vt:lpstr>
      <vt:lpstr>NIST</vt:lpstr>
      <vt:lpstr>NIST 800-190</vt:lpstr>
      <vt:lpstr>PowerPoint Presentation</vt:lpstr>
      <vt:lpstr>Otros estándares de seguridad</vt:lpstr>
      <vt:lpstr>Aportando reglas al  proyecto Flaco</vt:lpstr>
      <vt:lpstr>Para enviar una nueva regla a Falco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 Garcia</cp:lastModifiedBy>
  <cp:revision>104</cp:revision>
  <dcterms:created xsi:type="dcterms:W3CDTF">2012-07-30T22:48:03Z</dcterms:created>
  <dcterms:modified xsi:type="dcterms:W3CDTF">2020-11-25T17:49:08Z</dcterms:modified>
</cp:coreProperties>
</file>