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2" r:id="rId2"/>
    <p:sldId id="343" r:id="rId3"/>
    <p:sldId id="350" r:id="rId4"/>
    <p:sldId id="351" r:id="rId5"/>
    <p:sldId id="352" r:id="rId6"/>
    <p:sldId id="349" r:id="rId7"/>
    <p:sldId id="356" r:id="rId8"/>
    <p:sldId id="269" r:id="rId9"/>
    <p:sldId id="348" r:id="rId10"/>
    <p:sldId id="35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9" autoAdjust="0"/>
    <p:restoredTop sz="96949" autoAdjust="0"/>
  </p:normalViewPr>
  <p:slideViewPr>
    <p:cSldViewPr snapToGrid="0">
      <p:cViewPr varScale="1">
        <p:scale>
          <a:sx n="148" d="100"/>
          <a:sy n="148" d="100"/>
        </p:scale>
        <p:origin x="13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nkinfosecurity.com/nsa-warns-over-hacking-tactics-that-target-cloud-resources-a-15635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bankinfosecurity.com/nsa-warns-over-hacking-tactics-that-target-cloud-resources-a-1563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ysdiglabs.github.io/cloud-connector/" TargetMode="External"/><Relationship Id="rId2" Type="http://schemas.openxmlformats.org/officeDocument/2006/relationships/hyperlink" Target="https://docs.sysdig.com/en/aws-cloud-auditing-with-sysdig-cloud-connecto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ysdig.com/blog/aws-threat-detection-cloudtrail/" TargetMode="External"/><Relationship Id="rId5" Type="http://schemas.openxmlformats.org/officeDocument/2006/relationships/hyperlink" Target="https://sysdiglabs.github.io/cloud-connector/rules/cloudtrail.html" TargetMode="External"/><Relationship Id="rId4" Type="http://schemas.openxmlformats.org/officeDocument/2006/relationships/hyperlink" Target="https://sysdiglabs.github.io/cloud-connector/deployment-cloudform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noProof="0" dirty="0">
                <a:solidFill>
                  <a:schemeClr val="bg1"/>
                </a:solidFill>
              </a:rPr>
              <a:t>Falco, </a:t>
            </a:r>
            <a:r>
              <a:rPr lang="en-US" b="1" dirty="0">
                <a:solidFill>
                  <a:schemeClr val="bg1"/>
                </a:solidFill>
              </a:rPr>
              <a:t>Cloud Connector </a:t>
            </a:r>
            <a:r>
              <a:rPr lang="es-ES" b="1" noProof="0" dirty="0">
                <a:solidFill>
                  <a:schemeClr val="bg1"/>
                </a:solidFill>
              </a:rPr>
              <a:t>y seguridad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endParaRPr lang="es-E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58C-F303-43BC-ACDD-43EEA55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de Cloud Connector </a:t>
            </a:r>
            <a:r>
              <a:rPr lang="en-US" dirty="0" err="1"/>
              <a:t>en</a:t>
            </a:r>
            <a:r>
              <a:rPr lang="en-US" dirty="0"/>
              <a:t>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5814-2E63-4F2F-B22D-71F42050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Activar</a:t>
            </a:r>
            <a:r>
              <a:rPr lang="en-US" dirty="0"/>
              <a:t> AWS Security Hub</a:t>
            </a:r>
          </a:p>
          <a:p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plantilla</a:t>
            </a:r>
            <a:r>
              <a:rPr lang="en-US" dirty="0"/>
              <a:t> CloudFormation</a:t>
            </a:r>
          </a:p>
          <a:p>
            <a:r>
              <a:rPr lang="en-US" dirty="0"/>
              <a:t>AWS </a:t>
            </a:r>
            <a:r>
              <a:rPr lang="en-US" dirty="0" err="1"/>
              <a:t>tarda</a:t>
            </a:r>
            <a:r>
              <a:rPr lang="en-US" dirty="0"/>
              <a:t> 10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CloudTrail y </a:t>
            </a:r>
            <a:r>
              <a:rPr lang="en-US" dirty="0" err="1"/>
              <a:t>comenzar</a:t>
            </a:r>
            <a:r>
              <a:rPr lang="en-US" dirty="0"/>
              <a:t> 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, los </a:t>
            </a:r>
            <a:r>
              <a:rPr lang="en-US" dirty="0" err="1"/>
              <a:t>eventos</a:t>
            </a:r>
            <a:r>
              <a:rPr lang="en-US" dirty="0"/>
              <a:t> se </a:t>
            </a:r>
            <a:r>
              <a:rPr lang="en-US" dirty="0" err="1"/>
              <a:t>detectan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B091-5C40-4EF4-B3CC-328BED0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Connector </a:t>
            </a:r>
            <a:r>
              <a:rPr lang="es-ES" noProof="0" dirty="0"/>
              <a:t>con Falco: Seguridad </a:t>
            </a:r>
            <a:r>
              <a:rPr lang="en-US" dirty="0"/>
              <a:t>runtime</a:t>
            </a:r>
            <a:r>
              <a:rPr lang="es-ES" noProof="0" dirty="0"/>
              <a:t> </a:t>
            </a:r>
            <a:br>
              <a:rPr lang="es-ES" noProof="0" dirty="0"/>
            </a:br>
            <a:r>
              <a:rPr lang="es-ES" noProof="0" dirty="0"/>
              <a:t>en </a:t>
            </a:r>
            <a:r>
              <a:rPr lang="en-US" dirty="0"/>
              <a:t>cloud</a:t>
            </a:r>
            <a:r>
              <a:rPr lang="es-ES" noProof="0" dirty="0"/>
              <a:t>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2BC7-8FE0-4EFD-9E56-728AA31F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8C9-B58A-4407-9572-B627E80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¿Qué es seguridad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6EE-04C7-49FC-96B9-19307111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0212"/>
            <a:ext cx="7886700" cy="3278154"/>
          </a:xfrm>
        </p:spPr>
        <p:txBody>
          <a:bodyPr>
            <a:normAutofit/>
          </a:bodyPr>
          <a:lstStyle/>
          <a:p>
            <a:r>
              <a:rPr lang="es-ES" noProof="0" dirty="0"/>
              <a:t>Detectar el uso de recursos Cloud de uso no intencionado</a:t>
            </a:r>
          </a:p>
          <a:p>
            <a:r>
              <a:rPr lang="es-ES" dirty="0"/>
              <a:t>Salvaguarda en caso de fallos de seguridad en mecanismos de autenticación de cuentas Cloud, errores de configuración, permisos y roles demasiado permisivos, etc.</a:t>
            </a:r>
          </a:p>
          <a:p>
            <a:r>
              <a:rPr lang="es-ES" noProof="0" dirty="0"/>
              <a:t>Un actor malicioso podría:</a:t>
            </a:r>
          </a:p>
          <a:p>
            <a:pPr lvl="1"/>
            <a:r>
              <a:rPr lang="es-ES" dirty="0"/>
              <a:t>Crear recursos de computación con coste</a:t>
            </a:r>
          </a:p>
          <a:p>
            <a:pPr lvl="1"/>
            <a:r>
              <a:rPr lang="es-ES" dirty="0"/>
              <a:t>Emplear recursos de computación existentes, disminuyendo rendimiento</a:t>
            </a:r>
          </a:p>
          <a:p>
            <a:pPr lvl="1"/>
            <a:r>
              <a:rPr lang="es-ES" dirty="0"/>
              <a:t>Acceder y exfiltrar datos privados</a:t>
            </a:r>
          </a:p>
          <a:p>
            <a:pPr lvl="1"/>
            <a:r>
              <a:rPr lang="es-ES" dirty="0"/>
              <a:t>Cifrar y destruir datos, interrumpir procesos de trabajo</a:t>
            </a:r>
          </a:p>
          <a:p>
            <a:pPr lvl="1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22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8C9-B58A-4407-9572-B627E80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Caso: </a:t>
            </a:r>
            <a:r>
              <a:rPr lang="es-ES" noProof="0" dirty="0" err="1"/>
              <a:t>Solarwinds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6EE-04C7-49FC-96B9-19307111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noProof="0" dirty="0" err="1"/>
              <a:t>Hack</a:t>
            </a:r>
            <a:r>
              <a:rPr lang="es-ES" noProof="0" dirty="0"/>
              <a:t> a </a:t>
            </a:r>
            <a:r>
              <a:rPr lang="es-ES" noProof="0" dirty="0" err="1"/>
              <a:t>Solarwinds</a:t>
            </a:r>
            <a:r>
              <a:rPr lang="es-ES" noProof="0" dirty="0"/>
              <a:t> </a:t>
            </a:r>
            <a:r>
              <a:rPr lang="es-ES" noProof="0" dirty="0" err="1"/>
              <a:t>Orion</a:t>
            </a:r>
            <a:r>
              <a:rPr lang="es-ES" noProof="0" dirty="0"/>
              <a:t> en 2020</a:t>
            </a:r>
          </a:p>
          <a:p>
            <a:pPr lvl="2"/>
            <a:r>
              <a:rPr lang="es-ES" dirty="0" err="1"/>
              <a:t>Orion</a:t>
            </a:r>
            <a:r>
              <a:rPr lang="es-ES" dirty="0"/>
              <a:t>: Gestión de redes, utilizada por Microsoft, US </a:t>
            </a:r>
            <a:r>
              <a:rPr lang="es-ES" dirty="0" err="1"/>
              <a:t>Army</a:t>
            </a:r>
            <a:r>
              <a:rPr lang="es-ES" dirty="0"/>
              <a:t>, NSA, US </a:t>
            </a:r>
            <a:r>
              <a:rPr lang="es-ES" dirty="0" err="1"/>
              <a:t>Treasury</a:t>
            </a:r>
            <a:r>
              <a:rPr lang="es-ES" dirty="0"/>
              <a:t>, 425 empresas de la lista </a:t>
            </a:r>
            <a:r>
              <a:rPr lang="es-ES" dirty="0" err="1"/>
              <a:t>Fortune</a:t>
            </a:r>
            <a:r>
              <a:rPr lang="es-ES" dirty="0"/>
              <a:t> 500</a:t>
            </a:r>
          </a:p>
          <a:p>
            <a:pPr lvl="2"/>
            <a:r>
              <a:rPr lang="es-ES" noProof="0" dirty="0"/>
              <a:t>SVR (antigua KGB), objetivo espionaje</a:t>
            </a:r>
          </a:p>
          <a:p>
            <a:pPr lvl="2"/>
            <a:r>
              <a:rPr lang="es-ES" dirty="0"/>
              <a:t>“</a:t>
            </a:r>
            <a:r>
              <a:rPr lang="es-ES" dirty="0" err="1"/>
              <a:t>Supply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”, instalan backdoor en </a:t>
            </a:r>
            <a:r>
              <a:rPr lang="es-ES" dirty="0" err="1"/>
              <a:t>Orion</a:t>
            </a:r>
            <a:endParaRPr lang="es-ES" noProof="0" dirty="0"/>
          </a:p>
          <a:p>
            <a:pPr lvl="2"/>
            <a:r>
              <a:rPr lang="en-US" noProof="0" dirty="0" err="1"/>
              <a:t>Comprometen</a:t>
            </a:r>
            <a:r>
              <a:rPr lang="en-US" noProof="0" dirty="0"/>
              <a:t> </a:t>
            </a:r>
            <a:r>
              <a:rPr lang="en-US" noProof="0" dirty="0" err="1"/>
              <a:t>sistema</a:t>
            </a:r>
            <a:r>
              <a:rPr lang="en-US" noProof="0" dirty="0"/>
              <a:t> on-premise de </a:t>
            </a:r>
            <a:r>
              <a:rPr lang="en-US" noProof="0" dirty="0" err="1"/>
              <a:t>autenticación</a:t>
            </a:r>
            <a:r>
              <a:rPr lang="en-US" noProof="0" dirty="0"/>
              <a:t> Single Sign On </a:t>
            </a:r>
            <a:r>
              <a:rPr lang="en-US" noProof="0" dirty="0" err="1"/>
              <a:t>en</a:t>
            </a:r>
            <a:r>
              <a:rPr lang="en-US" noProof="0" dirty="0"/>
              <a:t> cloud, </a:t>
            </a:r>
            <a:r>
              <a:rPr lang="en-US" noProof="0" dirty="0" err="1"/>
              <a:t>falsifican</a:t>
            </a:r>
            <a:r>
              <a:rPr lang="en-US" noProof="0" dirty="0"/>
              <a:t> tokens de </a:t>
            </a:r>
            <a:r>
              <a:rPr lang="en-US" noProof="0" dirty="0" err="1"/>
              <a:t>autenticación</a:t>
            </a:r>
            <a:endParaRPr lang="en-US" noProof="0" dirty="0"/>
          </a:p>
          <a:p>
            <a:pPr lvl="2"/>
            <a:r>
              <a:rPr lang="en-US" dirty="0" err="1"/>
              <a:t>Persistencia</a:t>
            </a:r>
            <a:r>
              <a:rPr lang="en-US" dirty="0"/>
              <a:t>, </a:t>
            </a:r>
            <a:r>
              <a:rPr lang="en-US" dirty="0" err="1"/>
              <a:t>movimiento</a:t>
            </a:r>
            <a:r>
              <a:rPr lang="en-US" dirty="0"/>
              <a:t> lateral,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endParaRPr lang="en-US" dirty="0"/>
          </a:p>
          <a:p>
            <a:pPr lvl="1"/>
            <a:r>
              <a:rPr lang="es-ES" noProof="0" dirty="0">
                <a:hlinkClick r:id="rId2"/>
              </a:rPr>
              <a:t>https://www.bankinfosecurity.com/nsa-warns-over-hacking-tactics-that-target-cloud-resources-a-15635</a:t>
            </a:r>
            <a:r>
              <a:rPr lang="es-E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FB07-E95E-46EC-A7FF-93CFE645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72" y="5014685"/>
            <a:ext cx="7315200" cy="428172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https://www.bankinfosecurity.com/nsa-warns-over-hacking-tactics-that-target-cloud-resources-a-15635</a:t>
            </a:r>
            <a:r>
              <a:rPr lang="en-US" sz="1800" dirty="0"/>
              <a:t> 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EE7F187D-EE62-476C-999D-62C182DC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" y="1244364"/>
            <a:ext cx="7239159" cy="36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8C9-B58A-4407-9572-B627E80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¿Qué es Cloud </a:t>
            </a:r>
            <a:r>
              <a:rPr lang="es-ES" noProof="0" dirty="0" err="1"/>
              <a:t>Connector</a:t>
            </a:r>
            <a:r>
              <a:rPr lang="es-ES" noProof="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6EE-04C7-49FC-96B9-19307111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Detección de eventos de seguridad </a:t>
            </a:r>
            <a:r>
              <a:rPr lang="es-ES" dirty="0" err="1"/>
              <a:t>runtime</a:t>
            </a:r>
            <a:r>
              <a:rPr lang="es-ES" dirty="0"/>
              <a:t> en Cloud</a:t>
            </a:r>
          </a:p>
          <a:p>
            <a:pPr lvl="1"/>
            <a:r>
              <a:rPr lang="es-ES" noProof="0" dirty="0"/>
              <a:t>Los eventos se detectan en cuanto ocurren:</a:t>
            </a:r>
          </a:p>
          <a:p>
            <a:pPr lvl="2"/>
            <a:r>
              <a:rPr lang="es-ES" dirty="0"/>
              <a:t>Creación de nuevos recursos no habituales, convertir recursos privados en públicos, eliminar encriptación de datos, crear recursos para exponer a Internet recursos internos.</a:t>
            </a:r>
            <a:endParaRPr lang="es-ES" noProof="0" dirty="0"/>
          </a:p>
          <a:p>
            <a:pPr lvl="1"/>
            <a:r>
              <a:rPr lang="es-ES" dirty="0"/>
              <a:t>Complementa a herramientas de análisis estático</a:t>
            </a:r>
            <a:endParaRPr lang="es-ES" noProof="0" dirty="0"/>
          </a:p>
          <a:p>
            <a:r>
              <a:rPr lang="es-ES" noProof="0" dirty="0"/>
              <a:t>Proyecto de uso gratuito creado por </a:t>
            </a:r>
            <a:r>
              <a:rPr lang="es-ES" noProof="0" dirty="0" err="1"/>
              <a:t>Sysdig</a:t>
            </a:r>
            <a:endParaRPr lang="es-ES" noProof="0" dirty="0"/>
          </a:p>
          <a:p>
            <a:pPr lvl="1"/>
            <a:r>
              <a:rPr lang="es-ES" dirty="0"/>
              <a:t>De momento no es </a:t>
            </a:r>
            <a:r>
              <a:rPr lang="es-ES" i="1" dirty="0"/>
              <a:t>open </a:t>
            </a:r>
            <a:r>
              <a:rPr lang="es-ES" i="1" dirty="0" err="1"/>
              <a:t>source</a:t>
            </a:r>
            <a:endParaRPr lang="es-ES" i="1" noProof="0" dirty="0"/>
          </a:p>
          <a:p>
            <a:r>
              <a:rPr lang="es-ES" dirty="0"/>
              <a:t>Compatible con:</a:t>
            </a:r>
          </a:p>
          <a:p>
            <a:pPr lvl="1"/>
            <a:r>
              <a:rPr lang="es-ES" dirty="0"/>
              <a:t>AWS, soporte completo, despliegue con </a:t>
            </a:r>
            <a:r>
              <a:rPr lang="es-ES" dirty="0" err="1"/>
              <a:t>CloudFormation</a:t>
            </a:r>
            <a:endParaRPr lang="es-ES" i="1" dirty="0"/>
          </a:p>
          <a:p>
            <a:pPr lvl="1"/>
            <a:r>
              <a:rPr lang="es-ES" i="1" dirty="0"/>
              <a:t>Google Cloud </a:t>
            </a:r>
            <a:r>
              <a:rPr lang="es-ES" i="1" dirty="0" err="1"/>
              <a:t>Platform</a:t>
            </a:r>
            <a:r>
              <a:rPr lang="es-ES" i="1" dirty="0"/>
              <a:t>, versión preliminar, despliegue Helm chart</a:t>
            </a:r>
          </a:p>
          <a:p>
            <a:pPr lvl="1"/>
            <a:r>
              <a:rPr lang="es-ES" noProof="0" dirty="0"/>
              <a:t>En desarrollo para </a:t>
            </a:r>
            <a:r>
              <a:rPr lang="es-ES" i="1" noProof="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30790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FBBE8CB-4DAA-497E-9E4A-A62F1F2B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86" y="975425"/>
            <a:ext cx="7116953" cy="4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BA6A05-E9FD-43FD-B754-A99405C3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5" y="905068"/>
            <a:ext cx="3106085" cy="4763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6F523-4AAC-45C9-9CA1-F15E3E9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" y="1132061"/>
            <a:ext cx="8541488" cy="42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8C9-B58A-4407-9572-B627E80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Documentación Cloud </a:t>
            </a:r>
            <a:r>
              <a:rPr lang="es-ES" noProof="0" dirty="0" err="1"/>
              <a:t>Connector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6EE-04C7-49FC-96B9-19307111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noProof="0" dirty="0"/>
              <a:t>Documentación oficial:</a:t>
            </a:r>
            <a:br>
              <a:rPr lang="es-ES" noProof="0" dirty="0"/>
            </a:br>
            <a:r>
              <a:rPr lang="es-ES" noProof="0" dirty="0">
                <a:hlinkClick r:id="rId2"/>
              </a:rPr>
              <a:t>https://docs.sysdig.com/en/aws-cloud-auditing-with-sysdig-cloud-connector.html</a:t>
            </a:r>
            <a:r>
              <a:rPr lang="es-ES" noProof="0" dirty="0"/>
              <a:t> </a:t>
            </a:r>
          </a:p>
          <a:p>
            <a:r>
              <a:rPr lang="es-ES" noProof="0" dirty="0"/>
              <a:t>Documentación proyecto:</a:t>
            </a:r>
            <a:br>
              <a:rPr lang="es-ES" noProof="0" dirty="0"/>
            </a:br>
            <a:r>
              <a:rPr lang="es-ES" noProof="0" dirty="0">
                <a:hlinkClick r:id="rId3"/>
              </a:rPr>
              <a:t>https://sysdiglabs.github.io/cloud-connector/</a:t>
            </a:r>
            <a:r>
              <a:rPr lang="es-ES" noProof="0" dirty="0"/>
              <a:t> </a:t>
            </a:r>
          </a:p>
          <a:p>
            <a:pPr lvl="1"/>
            <a:r>
              <a:rPr lang="es-ES" dirty="0"/>
              <a:t>Instalación:</a:t>
            </a:r>
            <a:br>
              <a:rPr lang="es-ES" dirty="0"/>
            </a:br>
            <a:r>
              <a:rPr lang="es-ES" sz="1400" dirty="0">
                <a:hlinkClick r:id="rId4"/>
              </a:rPr>
              <a:t>https://sysdiglabs.github.io/cloud-connector/deployment-cloudformation.html</a:t>
            </a:r>
            <a:r>
              <a:rPr lang="es-ES" sz="1400" dirty="0"/>
              <a:t> </a:t>
            </a:r>
            <a:endParaRPr lang="es-ES" noProof="0" dirty="0"/>
          </a:p>
          <a:p>
            <a:pPr lvl="1"/>
            <a:r>
              <a:rPr lang="es-ES" dirty="0"/>
              <a:t>Listado de reglas incluidas:</a:t>
            </a:r>
            <a:br>
              <a:rPr lang="es-ES" dirty="0"/>
            </a:br>
            <a:r>
              <a:rPr lang="es-ES" sz="1600" dirty="0">
                <a:hlinkClick r:id="rId5"/>
              </a:rPr>
              <a:t>https://sysdiglabs.github.io/cloud-connector/rules/cloudtrail.html</a:t>
            </a:r>
            <a:r>
              <a:rPr lang="es-ES" sz="1600" dirty="0"/>
              <a:t> </a:t>
            </a:r>
            <a:endParaRPr lang="es-ES" noProof="0" dirty="0"/>
          </a:p>
          <a:p>
            <a:r>
              <a:rPr lang="es-ES" noProof="0" dirty="0"/>
              <a:t>Artículo de Blog</a:t>
            </a:r>
            <a:br>
              <a:rPr lang="es-ES" noProof="0" dirty="0"/>
            </a:br>
            <a:r>
              <a:rPr lang="es-ES" noProof="0" dirty="0">
                <a:hlinkClick r:id="rId6"/>
              </a:rPr>
              <a:t>https://sysdig.com/blog/aws-threat-detection-cloudtrail/</a:t>
            </a:r>
            <a:r>
              <a:rPr lang="es-E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22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398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Montserrat</vt:lpstr>
      <vt:lpstr>Tema de Office</vt:lpstr>
      <vt:lpstr>Falco, Cloud Connector y seguridad cloud</vt:lpstr>
      <vt:lpstr>Cloud Connector con Falco: Seguridad runtime  en cloud AWS</vt:lpstr>
      <vt:lpstr>¿Qué es seguridad Cloud?</vt:lpstr>
      <vt:lpstr>Caso: Solarwinds</vt:lpstr>
      <vt:lpstr>https://www.bankinfosecurity.com/nsa-warns-over-hacking-tactics-that-target-cloud-resources-a-15635 </vt:lpstr>
      <vt:lpstr>¿Qué es Cloud Connector?</vt:lpstr>
      <vt:lpstr>PowerPoint Presentation</vt:lpstr>
      <vt:lpstr>PowerPoint Presentation</vt:lpstr>
      <vt:lpstr>Documentación Cloud Connector</vt:lpstr>
      <vt:lpstr>Instalación de Cloud Connector en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</cp:lastModifiedBy>
  <cp:revision>117</cp:revision>
  <dcterms:created xsi:type="dcterms:W3CDTF">2012-07-30T22:48:03Z</dcterms:created>
  <dcterms:modified xsi:type="dcterms:W3CDTF">2020-12-29T19:20:14Z</dcterms:modified>
</cp:coreProperties>
</file>