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42" r:id="rId2"/>
    <p:sldId id="343" r:id="rId3"/>
    <p:sldId id="356" r:id="rId4"/>
    <p:sldId id="353" r:id="rId5"/>
    <p:sldId id="358" r:id="rId6"/>
    <p:sldId id="354" r:id="rId7"/>
    <p:sldId id="357" r:id="rId8"/>
    <p:sldId id="362" r:id="rId9"/>
    <p:sldId id="355" r:id="rId10"/>
    <p:sldId id="359" r:id="rId11"/>
    <p:sldId id="360" r:id="rId12"/>
    <p:sldId id="365" r:id="rId13"/>
    <p:sldId id="361" r:id="rId14"/>
    <p:sldId id="363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9" autoAdjust="0"/>
    <p:restoredTop sz="96949" autoAdjust="0"/>
  </p:normalViewPr>
  <p:slideViewPr>
    <p:cSldViewPr snapToGrid="0">
      <p:cViewPr varScale="1">
        <p:scale>
          <a:sx n="148" d="100"/>
          <a:sy n="148" d="100"/>
        </p:scale>
        <p:origin x="132" y="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029B3-E118-4387-AC8C-093193F0DC02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D5BA8-1CB9-4CDC-AEDD-BB44899B2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4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umbrella, accessory, table, rain&#10;&#10;Description automatically generated">
            <a:extLst>
              <a:ext uri="{FF2B5EF4-FFF2-40B4-BE49-F238E27FC236}">
                <a16:creationId xmlns:a16="http://schemas.microsoft.com/office/drawing/2014/main" id="{3F4A2CB2-8FF3-4C49-8A67-F6A727E1CE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881" y="-4561"/>
            <a:ext cx="9149861" cy="686239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86774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B84E2238-D864-4C1A-8D96-C20FBDC32F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4871" y="-1937"/>
            <a:ext cx="9174996" cy="686187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7459" y="1188098"/>
            <a:ext cx="2949178" cy="1088571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2" y="1268818"/>
            <a:ext cx="4320944" cy="41537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276669"/>
            <a:ext cx="2949178" cy="327815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01358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7459" y="1242398"/>
            <a:ext cx="2949178" cy="1069974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1242398"/>
            <a:ext cx="4629150" cy="437320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326433"/>
            <a:ext cx="2949178" cy="32891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1194318"/>
            <a:ext cx="1971675" cy="4372948"/>
          </a:xfrm>
        </p:spPr>
        <p:txBody>
          <a:bodyPr vert="eaVert"/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194317"/>
            <a:ext cx="5800725" cy="4372948"/>
          </a:xfrm>
        </p:spPr>
        <p:txBody>
          <a:bodyPr vert="eaVer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card&#10;&#10;Description automatically generated">
            <a:extLst>
              <a:ext uri="{FF2B5EF4-FFF2-40B4-BE49-F238E27FC236}">
                <a16:creationId xmlns:a16="http://schemas.microsoft.com/office/drawing/2014/main" id="{C5FC3E11-9423-4CBE-8F01-96FAA4856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646" y="4574"/>
            <a:ext cx="9153292" cy="6850439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D767876-53C9-484F-BAA5-BBAD77846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167601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A96DF62F-CFB4-49EE-A8FE-D119A2167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979865"/>
            <a:ext cx="7886700" cy="100326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4796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259635"/>
            <a:ext cx="7886700" cy="656252"/>
          </a:xfrm>
        </p:spPr>
        <p:txBody>
          <a:bodyPr/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2021633"/>
            <a:ext cx="3886200" cy="357673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2021633"/>
            <a:ext cx="3886200" cy="357673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umbrella&#10;&#10;Description automatically generated">
            <a:extLst>
              <a:ext uri="{FF2B5EF4-FFF2-40B4-BE49-F238E27FC236}">
                <a16:creationId xmlns:a16="http://schemas.microsoft.com/office/drawing/2014/main" id="{2D4AD7D5-A342-4B83-BA1A-E0D3530091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75" y="-1937"/>
            <a:ext cx="9136250" cy="686187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820156"/>
            <a:ext cx="7886700" cy="656252"/>
          </a:xfrm>
        </p:spPr>
        <p:txBody>
          <a:bodyPr/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01059" y="1716833"/>
            <a:ext cx="3702346" cy="334426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940597" y="1716833"/>
            <a:ext cx="3646192" cy="334426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0860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2" y="1237862"/>
            <a:ext cx="7886700" cy="508811"/>
          </a:xfrm>
        </p:spPr>
        <p:txBody>
          <a:bodyPr/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925751"/>
            <a:ext cx="3868340" cy="619708"/>
          </a:xfr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780521"/>
            <a:ext cx="3868340" cy="283961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6767" y="1925750"/>
            <a:ext cx="3887391" cy="619709"/>
          </a:xfr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6767" y="2811947"/>
            <a:ext cx="3887391" cy="27767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259635"/>
            <a:ext cx="7886700" cy="606488"/>
          </a:xfrm>
        </p:spPr>
        <p:txBody>
          <a:bodyPr/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7459" y="1188098"/>
            <a:ext cx="2949178" cy="1088571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1188097"/>
            <a:ext cx="4578585" cy="436672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276669"/>
            <a:ext cx="2949178" cy="327815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A picture containing umbrella, shirt&#10;&#10;Description automatically generated">
            <a:extLst>
              <a:ext uri="{FF2B5EF4-FFF2-40B4-BE49-F238E27FC236}">
                <a16:creationId xmlns:a16="http://schemas.microsoft.com/office/drawing/2014/main" id="{D02F7691-13F1-4106-B4B9-1761D4A30EB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875" y="-1937"/>
            <a:ext cx="9136250" cy="6861875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1259634"/>
            <a:ext cx="7886700" cy="9050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2320212"/>
            <a:ext cx="7886700" cy="3278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1041F009-F3C2-41FA-BBD0-1B028528D500}"/>
              </a:ext>
            </a:extLst>
          </p:cNvPr>
          <p:cNvSpPr txBox="1">
            <a:spLocks/>
          </p:cNvSpPr>
          <p:nvPr userDrawn="1"/>
        </p:nvSpPr>
        <p:spPr>
          <a:xfrm>
            <a:off x="8322905" y="5674834"/>
            <a:ext cx="4879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1556C4-DFC3-4611-A7CC-780699185E26}" type="slidenum">
              <a:rPr lang="es-ES" sz="1600" b="1" smtClean="0">
                <a:solidFill>
                  <a:srgbClr val="7030A0"/>
                </a:solidFill>
                <a:latin typeface="Montserrat"/>
              </a:rPr>
              <a:pPr/>
              <a:t>‹#›</a:t>
            </a:fld>
            <a:endParaRPr lang="en-US" sz="1600" b="1" dirty="0">
              <a:solidFill>
                <a:srgbClr val="7030A0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0" r:id="rId3"/>
    <p:sldLayoutId id="2147483652" r:id="rId4"/>
    <p:sldLayoutId id="2147483663" r:id="rId5"/>
    <p:sldLayoutId id="2147483653" r:id="rId6"/>
    <p:sldLayoutId id="2147483654" r:id="rId7"/>
    <p:sldLayoutId id="2147483655" r:id="rId8"/>
    <p:sldLayoutId id="2147483656" r:id="rId9"/>
    <p:sldLayoutId id="2147483662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es_es/AWSEC2/latest/UserGuide/using-regions-availability-zones.html#concepts-available-regions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ysdiglabs.github.io/cloud-connector/" TargetMode="External"/><Relationship Id="rId2" Type="http://schemas.openxmlformats.org/officeDocument/2006/relationships/hyperlink" Target="https://docs.sysdig.com/en/aws-cloud-auditing-with-sysdig-cloud-connector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ysdig.com/blog/aws-threat-detection-cloudtrail/" TargetMode="External"/><Relationship Id="rId5" Type="http://schemas.openxmlformats.org/officeDocument/2006/relationships/hyperlink" Target="https://sysdiglabs.github.io/cloud-connector/rules/cloudtrail.html" TargetMode="External"/><Relationship Id="rId4" Type="http://schemas.openxmlformats.org/officeDocument/2006/relationships/hyperlink" Target="https://sysdiglabs.github.io/cloud-connector/deployment-cloudformation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aws.amazon.com/securityhub/home" TargetMode="External"/><Relationship Id="rId2" Type="http://schemas.openxmlformats.org/officeDocument/2006/relationships/hyperlink" Target="https://aws.amazon.com/security-hub/pricing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nsole.aws.amazon.com/cloudformation/home#/stacks/create/template?stackName=CloudConnector&amp;templateURL=https://cf-templates-cloud-connector.s3.amazonaws.com/cloud-connector.templat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wsworkshop.io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ysdiglabs.github.io/cloud-connector/rules/cloudtrail.htm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AWSEC2/latest/UserGuide/monitor-with-cloudtrail.html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premiumsupport/knowledge-center/cloudtrail-search-api-calls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7E2700-1148-4913-85C5-E788376776C4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4000">
                <a:schemeClr val="tx1">
                  <a:lumMod val="50000"/>
                  <a:lumOff val="50000"/>
                </a:schemeClr>
              </a:gs>
              <a:gs pos="53000">
                <a:schemeClr val="bg1">
                  <a:lumMod val="85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umbrella, room, rain&#10;&#10;Description automatically generated">
            <a:extLst>
              <a:ext uri="{FF2B5EF4-FFF2-40B4-BE49-F238E27FC236}">
                <a16:creationId xmlns:a16="http://schemas.microsoft.com/office/drawing/2014/main" id="{12E7BB31-3B9D-41E7-87E8-EAD8D3721F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406434-1021-4139-9AC6-D26A0C20D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375795"/>
            <a:ext cx="6858000" cy="4211274"/>
          </a:xfrm>
        </p:spPr>
        <p:txBody>
          <a:bodyPr anchor="ctr"/>
          <a:lstStyle/>
          <a:p>
            <a:r>
              <a:rPr lang="en-US" b="1" dirty="0">
                <a:solidFill>
                  <a:schemeClr val="bg1"/>
                </a:solidFill>
              </a:rPr>
              <a:t>Cloud Connector,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 err="1">
                <a:solidFill>
                  <a:schemeClr val="bg1"/>
                </a:solidFill>
              </a:rPr>
              <a:t>instalación</a:t>
            </a:r>
            <a:r>
              <a:rPr lang="en-US" b="1" dirty="0">
                <a:solidFill>
                  <a:schemeClr val="bg1"/>
                </a:solidFill>
              </a:rPr>
              <a:t> y </a:t>
            </a:r>
            <a:r>
              <a:rPr lang="en-US" b="1" dirty="0" err="1">
                <a:solidFill>
                  <a:schemeClr val="bg1"/>
                </a:solidFill>
              </a:rPr>
              <a:t>uso</a:t>
            </a:r>
            <a:endParaRPr lang="es-ES" b="1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418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AB857-ED59-4C09-A510-F444CDDA6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Regla</a:t>
            </a:r>
            <a:r>
              <a:rPr lang="en-US" dirty="0"/>
              <a:t> </a:t>
            </a:r>
            <a:r>
              <a:rPr lang="en-US" dirty="0" err="1"/>
              <a:t>existente</a:t>
            </a:r>
            <a:r>
              <a:rPr lang="en-US" dirty="0"/>
              <a:t>: region no </a:t>
            </a:r>
            <a:r>
              <a:rPr lang="en-US" dirty="0" err="1"/>
              <a:t>permitida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333ED-56A5-47F6-B05A-C90427FBF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438" y="2164701"/>
            <a:ext cx="6693124" cy="3234613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0" i="0" dirty="0">
                <a:solidFill>
                  <a:srgbClr val="61AEE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list: </a:t>
            </a:r>
            <a:r>
              <a:rPr lang="en-US" sz="1400" b="0" i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disallowed_aws_regions</a:t>
            </a:r>
            <a:br>
              <a:rPr lang="en-US" sz="1400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1400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[]</a:t>
            </a:r>
            <a:br>
              <a:rPr lang="en-US" sz="1400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61AEE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rule: AWS command executed on unused region</a:t>
            </a:r>
            <a:br>
              <a:rPr lang="en-US" sz="1400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en-US" sz="1400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Detect AWS command execution on unused regions</a:t>
            </a:r>
            <a:br>
              <a:rPr lang="en-US" sz="1400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sz="1400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sz="1400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400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jevt.value</a:t>
            </a:r>
            <a:r>
              <a:rPr lang="en-US" sz="1400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[/</a:t>
            </a:r>
            <a:r>
              <a:rPr lang="en-US" sz="1400" b="0" i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errorCode</a:t>
            </a:r>
            <a:r>
              <a:rPr lang="en-US" sz="1400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] exists and</a:t>
            </a:r>
            <a:r>
              <a:rPr lang="en-US" sz="1400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sz="1400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98C379"/>
                </a:solidFill>
                <a:latin typeface="Consolas" panose="020B0609020204030204" pitchFamily="49" charset="0"/>
              </a:rPr>
              <a:t>jevt.value</a:t>
            </a:r>
            <a:r>
              <a:rPr 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[/</a:t>
            </a:r>
            <a:r>
              <a:rPr lang="en-US" sz="1400" dirty="0" err="1">
                <a:solidFill>
                  <a:srgbClr val="98C379"/>
                </a:solidFill>
                <a:latin typeface="Consolas" panose="020B0609020204030204" pitchFamily="49" charset="0"/>
              </a:rPr>
              <a:t>awsRegion</a:t>
            </a:r>
            <a:r>
              <a:rPr 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] </a:t>
            </a:r>
            <a:r>
              <a:rPr lang="en-US" sz="1400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in (</a:t>
            </a:r>
            <a:r>
              <a:rPr lang="en-US" sz="1400" b="0" i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disallowed_aws_regions</a:t>
            </a:r>
            <a:r>
              <a:rPr lang="en-US" sz="1400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400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1400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sz="1400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An</a:t>
            </a:r>
            <a:r>
              <a:rPr lang="en-US" sz="1400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AWS command has been executed on an unused region</a:t>
            </a:r>
            <a:r>
              <a:rPr lang="en-US" sz="1400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sz="1400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i="0" dirty="0">
                <a:solidFill>
                  <a:srgbClr val="61AEEE"/>
                </a:solidFill>
                <a:effectLst/>
                <a:latin typeface="Consolas" panose="020B0609020204030204" pitchFamily="49" charset="0"/>
              </a:rPr>
              <a:t>(requesting</a:t>
            </a:r>
            <a:r>
              <a:rPr lang="en-US" sz="1400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user=%</a:t>
            </a:r>
            <a:r>
              <a:rPr lang="en-US" sz="1400" b="0" i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jevt.value</a:t>
            </a:r>
            <a:r>
              <a:rPr lang="en-US" sz="1400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[/</a:t>
            </a:r>
            <a:r>
              <a:rPr lang="en-US" sz="1400" b="0" i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userIdentity</a:t>
            </a:r>
            <a:r>
              <a:rPr lang="en-US" sz="1400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i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arn</a:t>
            </a:r>
            <a:r>
              <a:rPr lang="en-US" sz="1400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sz="1400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sz="1400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requesting</a:t>
            </a:r>
            <a:r>
              <a:rPr lang="en-US" sz="1400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IP=%</a:t>
            </a:r>
            <a:r>
              <a:rPr lang="en-US" sz="1400" b="0" i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jevt.value</a:t>
            </a:r>
            <a:r>
              <a:rPr lang="en-US" sz="1400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[/</a:t>
            </a:r>
            <a:r>
              <a:rPr lang="en-US" sz="1400" b="0" i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sourceIPAddress</a:t>
            </a:r>
            <a:r>
              <a:rPr lang="en-US" sz="1400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sz="1400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sz="1400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AWS</a:t>
            </a:r>
            <a:r>
              <a:rPr lang="en-US" sz="1400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region=%</a:t>
            </a:r>
            <a:r>
              <a:rPr lang="en-US" sz="1400" b="0" i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jevt.value</a:t>
            </a:r>
            <a:r>
              <a:rPr lang="en-US" sz="1400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[/</a:t>
            </a:r>
            <a:r>
              <a:rPr lang="en-US" sz="1400" b="0" i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awsRegion</a:t>
            </a:r>
            <a:r>
              <a:rPr lang="en-US" sz="1400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sz="1400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priority</a:t>
            </a:r>
            <a:r>
              <a:rPr lang="en-US" sz="1400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CRITICAL</a:t>
            </a:r>
            <a:br>
              <a:rPr lang="en-US" sz="1400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tags</a:t>
            </a:r>
            <a:r>
              <a:rPr lang="en-US" sz="1400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[cloud, source=</a:t>
            </a:r>
            <a:r>
              <a:rPr lang="en-US" sz="1400" b="0" i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cloudtrail</a:t>
            </a:r>
            <a:r>
              <a:rPr lang="en-US" sz="1400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i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aws</a:t>
            </a:r>
            <a:r>
              <a:rPr lang="en-US" sz="1400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sz="1400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sz="1400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k8s_audit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23649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AB857-ED59-4C09-A510-F444CDDA6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Actualizamos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regiones</a:t>
            </a:r>
            <a:r>
              <a:rPr lang="en-US" dirty="0"/>
              <a:t> no </a:t>
            </a:r>
            <a:r>
              <a:rPr lang="en-US" dirty="0" err="1"/>
              <a:t>permitidas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333ED-56A5-47F6-B05A-C90427FBF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778" y="2164701"/>
            <a:ext cx="8081492" cy="2063860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- list: </a:t>
            </a:r>
            <a:r>
              <a:rPr lang="en-US" sz="1400" dirty="0" err="1">
                <a:solidFill>
                  <a:srgbClr val="98C379"/>
                </a:solidFill>
                <a:latin typeface="Consolas" panose="020B0609020204030204" pitchFamily="49" charset="0"/>
              </a:rPr>
              <a:t>disallowed_aws_regions</a:t>
            </a:r>
            <a:br>
              <a:rPr 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  items: [us-east-2, us-west-1, us-west-2, af-south-1, ap-east-1, ap-south-1, ap-northeast-3, ap-northeast-2, ap-southeast-1, ap-southeast-2, ap-northeast-1, ca-central-1, eu-central-1, eu-west-1, eu-west-2, eu-south-1, eu-west-3, eu-north-1, me-south-1, sa-east-1]</a:t>
            </a:r>
            <a:br>
              <a:rPr 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  append: true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- rule: AWS Command Executed on Unused Region</a:t>
            </a:r>
            <a:br>
              <a:rPr 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  condition: and not </a:t>
            </a:r>
            <a:r>
              <a:rPr lang="en-US" sz="1400" dirty="0" err="1">
                <a:solidFill>
                  <a:srgbClr val="98C379"/>
                </a:solidFill>
                <a:latin typeface="Consolas" panose="020B0609020204030204" pitchFamily="49" charset="0"/>
              </a:rPr>
              <a:t>jevt.value</a:t>
            </a:r>
            <a:r>
              <a:rPr 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[/</a:t>
            </a:r>
            <a:r>
              <a:rPr lang="en-US" sz="1400" dirty="0" err="1">
                <a:solidFill>
                  <a:srgbClr val="98C379"/>
                </a:solidFill>
                <a:latin typeface="Consolas" panose="020B0609020204030204" pitchFamily="49" charset="0"/>
              </a:rPr>
              <a:t>sourceIPAddress</a:t>
            </a:r>
            <a:r>
              <a:rPr 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]="autoscaling.amazonaws.com"</a:t>
            </a:r>
            <a:br>
              <a:rPr 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  append: true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07E4CC-507C-4485-B4BA-D2918130615F}"/>
              </a:ext>
            </a:extLst>
          </p:cNvPr>
          <p:cNvSpPr txBox="1"/>
          <p:nvPr/>
        </p:nvSpPr>
        <p:spPr>
          <a:xfrm>
            <a:off x="628650" y="4867663"/>
            <a:ext cx="77328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Regiones</a:t>
            </a:r>
            <a:r>
              <a:rPr lang="en-US" dirty="0"/>
              <a:t> </a:t>
            </a:r>
            <a:r>
              <a:rPr lang="en-US" dirty="0" err="1"/>
              <a:t>disponibles</a:t>
            </a:r>
            <a:r>
              <a:rPr lang="en-US" dirty="0"/>
              <a:t>: 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https://docs.aws.amazon.com/es_es/AWSEC2/latest/UserGuide/using-regions-availability-zones.html#concepts-available-regions</a:t>
            </a:r>
            <a:endParaRPr lang="en-US" sz="1400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4C43E-CBF4-44E1-A913-068A00A67492}"/>
              </a:ext>
            </a:extLst>
          </p:cNvPr>
          <p:cNvSpPr txBox="1"/>
          <p:nvPr/>
        </p:nvSpPr>
        <p:spPr>
          <a:xfrm>
            <a:off x="628650" y="4396154"/>
            <a:ext cx="762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están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</a:t>
            </a:r>
            <a:r>
              <a:rPr lang="en-US" dirty="0" err="1"/>
              <a:t>menos</a:t>
            </a:r>
            <a:r>
              <a:rPr lang="en-US" dirty="0"/>
              <a:t> us-east-1</a:t>
            </a:r>
          </a:p>
        </p:txBody>
      </p:sp>
    </p:spTree>
    <p:extLst>
      <p:ext uri="{BB962C8B-B14F-4D97-AF65-F5344CB8AC3E}">
        <p14:creationId xmlns:p14="http://schemas.microsoft.com/office/powerpoint/2010/main" val="725917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AB857-ED59-4C09-A510-F444CDDA6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Nueva </a:t>
            </a:r>
            <a:r>
              <a:rPr lang="en-US" dirty="0" err="1"/>
              <a:t>regla</a:t>
            </a:r>
            <a:r>
              <a:rPr lang="en-US" dirty="0"/>
              <a:t> </a:t>
            </a:r>
            <a:r>
              <a:rPr lang="en-US" dirty="0" err="1"/>
              <a:t>existente</a:t>
            </a:r>
            <a:r>
              <a:rPr lang="en-US" dirty="0"/>
              <a:t>: terminate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333ED-56A5-47F6-B05A-C90427FBF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692" y="2222657"/>
            <a:ext cx="8010658" cy="2755642"/>
          </a:xfr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- rule: Terminate AWS Instances</a:t>
            </a:r>
            <a:br>
              <a:rPr 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  desc: Detect terminating AWS instances.</a:t>
            </a:r>
            <a:br>
              <a:rPr 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  condition:</a:t>
            </a:r>
            <a:br>
              <a:rPr 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98C379"/>
                </a:solidFill>
                <a:latin typeface="Consolas" panose="020B0609020204030204" pitchFamily="49" charset="0"/>
              </a:rPr>
              <a:t>jevt.value</a:t>
            </a:r>
            <a:r>
              <a:rPr 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[/</a:t>
            </a:r>
            <a:r>
              <a:rPr lang="en-US" sz="1400" dirty="0" err="1">
                <a:solidFill>
                  <a:srgbClr val="98C379"/>
                </a:solidFill>
                <a:latin typeface="Consolas" panose="020B0609020204030204" pitchFamily="49" charset="0"/>
              </a:rPr>
              <a:t>eventName</a:t>
            </a:r>
            <a:r>
              <a:rPr 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]="</a:t>
            </a:r>
            <a:r>
              <a:rPr lang="en-US" sz="1400" dirty="0" err="1">
                <a:solidFill>
                  <a:srgbClr val="98C379"/>
                </a:solidFill>
                <a:latin typeface="Consolas" panose="020B0609020204030204" pitchFamily="49" charset="0"/>
              </a:rPr>
              <a:t>TerminateInstances</a:t>
            </a:r>
            <a:r>
              <a:rPr 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" and not </a:t>
            </a:r>
            <a:r>
              <a:rPr lang="en-US" sz="1400" dirty="0" err="1">
                <a:solidFill>
                  <a:srgbClr val="98C379"/>
                </a:solidFill>
                <a:latin typeface="Consolas" panose="020B0609020204030204" pitchFamily="49" charset="0"/>
              </a:rPr>
              <a:t>jevt.value</a:t>
            </a:r>
            <a:r>
              <a:rPr 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[/</a:t>
            </a:r>
            <a:r>
              <a:rPr lang="en-US" sz="1400" dirty="0" err="1">
                <a:solidFill>
                  <a:srgbClr val="98C379"/>
                </a:solidFill>
                <a:latin typeface="Consolas" panose="020B0609020204030204" pitchFamily="49" charset="0"/>
              </a:rPr>
              <a:t>errorCode</a:t>
            </a:r>
            <a:r>
              <a:rPr 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] exists</a:t>
            </a:r>
            <a:br>
              <a:rPr 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  output:</a:t>
            </a:r>
            <a:br>
              <a:rPr 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    A number of AWS EC2 instances have been terminated.</a:t>
            </a:r>
            <a:br>
              <a:rPr 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    (requesting user=%</a:t>
            </a:r>
            <a:r>
              <a:rPr lang="en-US" sz="1400" dirty="0" err="1">
                <a:solidFill>
                  <a:srgbClr val="98C379"/>
                </a:solidFill>
                <a:latin typeface="Consolas" panose="020B0609020204030204" pitchFamily="49" charset="0"/>
              </a:rPr>
              <a:t>jevt.value</a:t>
            </a:r>
            <a:r>
              <a:rPr 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[/</a:t>
            </a:r>
            <a:r>
              <a:rPr lang="en-US" sz="1400" dirty="0" err="1">
                <a:solidFill>
                  <a:srgbClr val="98C379"/>
                </a:solidFill>
                <a:latin typeface="Consolas" panose="020B0609020204030204" pitchFamily="49" charset="0"/>
              </a:rPr>
              <a:t>userIdentity</a:t>
            </a:r>
            <a:r>
              <a:rPr 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/</a:t>
            </a:r>
            <a:r>
              <a:rPr lang="en-US" sz="1400" dirty="0" err="1">
                <a:solidFill>
                  <a:srgbClr val="98C379"/>
                </a:solidFill>
                <a:latin typeface="Consolas" panose="020B0609020204030204" pitchFamily="49" charset="0"/>
              </a:rPr>
              <a:t>arn</a:t>
            </a:r>
            <a:r>
              <a:rPr 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],</a:t>
            </a:r>
            <a:br>
              <a:rPr 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     requesting IP=%</a:t>
            </a:r>
            <a:r>
              <a:rPr lang="en-US" sz="1400" dirty="0" err="1">
                <a:solidFill>
                  <a:srgbClr val="98C379"/>
                </a:solidFill>
                <a:latin typeface="Consolas" panose="020B0609020204030204" pitchFamily="49" charset="0"/>
              </a:rPr>
              <a:t>jevt.value</a:t>
            </a:r>
            <a:r>
              <a:rPr 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[/</a:t>
            </a:r>
            <a:r>
              <a:rPr lang="en-US" sz="1400" dirty="0" err="1">
                <a:solidFill>
                  <a:srgbClr val="98C379"/>
                </a:solidFill>
                <a:latin typeface="Consolas" panose="020B0609020204030204" pitchFamily="49" charset="0"/>
              </a:rPr>
              <a:t>sourceIPAddress</a:t>
            </a:r>
            <a:r>
              <a:rPr 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],</a:t>
            </a:r>
            <a:br>
              <a:rPr 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     AWS region=%</a:t>
            </a:r>
            <a:r>
              <a:rPr lang="en-US" sz="1400" dirty="0" err="1">
                <a:solidFill>
                  <a:srgbClr val="98C379"/>
                </a:solidFill>
                <a:latin typeface="Consolas" panose="020B0609020204030204" pitchFamily="49" charset="0"/>
              </a:rPr>
              <a:t>jevt.value</a:t>
            </a:r>
            <a:r>
              <a:rPr 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[/</a:t>
            </a:r>
            <a:r>
              <a:rPr lang="en-US" sz="1400" dirty="0" err="1">
                <a:solidFill>
                  <a:srgbClr val="98C379"/>
                </a:solidFill>
                <a:latin typeface="Consolas" panose="020B0609020204030204" pitchFamily="49" charset="0"/>
              </a:rPr>
              <a:t>awsRegion</a:t>
            </a:r>
            <a:r>
              <a:rPr 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])</a:t>
            </a:r>
            <a:br>
              <a:rPr 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  priority: WARNING</a:t>
            </a:r>
            <a:br>
              <a:rPr 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  tags:</a:t>
            </a:r>
            <a:br>
              <a:rPr 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    - cloud</a:t>
            </a:r>
            <a:br>
              <a:rPr 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    - source=</a:t>
            </a:r>
            <a:r>
              <a:rPr lang="en-US" sz="1400" dirty="0" err="1">
                <a:solidFill>
                  <a:srgbClr val="98C379"/>
                </a:solidFill>
                <a:latin typeface="Consolas" panose="020B0609020204030204" pitchFamily="49" charset="0"/>
              </a:rPr>
              <a:t>cloudtrail</a:t>
            </a:r>
            <a:br>
              <a:rPr 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    - </a:t>
            </a:r>
            <a:r>
              <a:rPr lang="en-US" sz="1400" dirty="0" err="1">
                <a:solidFill>
                  <a:srgbClr val="98C379"/>
                </a:solidFill>
                <a:latin typeface="Consolas" panose="020B0609020204030204" pitchFamily="49" charset="0"/>
              </a:rPr>
              <a:t>aws</a:t>
            </a:r>
            <a:br>
              <a:rPr 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    - aws_ec2</a:t>
            </a:r>
            <a:br>
              <a:rPr 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  source: k8s_audit</a:t>
            </a:r>
          </a:p>
        </p:txBody>
      </p:sp>
    </p:spTree>
    <p:extLst>
      <p:ext uri="{BB962C8B-B14F-4D97-AF65-F5344CB8AC3E}">
        <p14:creationId xmlns:p14="http://schemas.microsoft.com/office/powerpoint/2010/main" val="1894597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333ED-56A5-47F6-B05A-C90427FBF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386149"/>
            <a:ext cx="7886700" cy="2638697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200" b="0" i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Subimos</a:t>
            </a:r>
            <a:r>
              <a:rPr lang="en-US" sz="1200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 la </a:t>
            </a:r>
            <a:r>
              <a:rPr lang="en-US" sz="1200" b="0" i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carpeta</a:t>
            </a:r>
            <a:r>
              <a:rPr lang="en-US" sz="1200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 con el </a:t>
            </a:r>
            <a:r>
              <a:rPr lang="en-US" sz="1200" b="0" i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archivo</a:t>
            </a:r>
            <a:br>
              <a:rPr lang="en-US" sz="1200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 err="1">
                <a:solidFill>
                  <a:srgbClr val="ABB2BF"/>
                </a:solidFill>
                <a:latin typeface="Consolas" panose="020B0609020204030204" pitchFamily="49" charset="0"/>
              </a:rPr>
              <a:t>cc_bucket</a:t>
            </a:r>
            <a:r>
              <a:rPr lang="en-US" sz="1200" dirty="0">
                <a:solidFill>
                  <a:srgbClr val="ABB2BF"/>
                </a:solidFill>
                <a:latin typeface="Consolas" panose="020B0609020204030204" pitchFamily="49" charset="0"/>
              </a:rPr>
              <a:t>=$(</a:t>
            </a:r>
            <a:r>
              <a:rPr lang="en-US" sz="1200" dirty="0" err="1">
                <a:solidFill>
                  <a:srgbClr val="ABB2BF"/>
                </a:solidFill>
                <a:latin typeface="Consolas" panose="020B0609020204030204" pitchFamily="49" charset="0"/>
              </a:rPr>
              <a:t>aws</a:t>
            </a:r>
            <a:r>
              <a:rPr lang="en-US" sz="12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ABB2BF"/>
                </a:solidFill>
                <a:latin typeface="Consolas" panose="020B0609020204030204" pitchFamily="49" charset="0"/>
              </a:rPr>
              <a:t>cloudformation</a:t>
            </a:r>
            <a:r>
              <a:rPr lang="en-US" sz="1200" dirty="0">
                <a:solidFill>
                  <a:srgbClr val="ABB2BF"/>
                </a:solidFill>
                <a:latin typeface="Consolas" panose="020B0609020204030204" pitchFamily="49" charset="0"/>
              </a:rPr>
              <a:t> list-stack-resources --stack-name </a:t>
            </a:r>
            <a:r>
              <a:rPr lang="en-US" sz="1200" dirty="0" err="1">
                <a:solidFill>
                  <a:srgbClr val="ABB2BF"/>
                </a:solidFill>
                <a:latin typeface="Consolas" panose="020B0609020204030204" pitchFamily="49" charset="0"/>
              </a:rPr>
              <a:t>CloudConnector</a:t>
            </a:r>
            <a:r>
              <a:rPr lang="en-US" sz="1200" dirty="0">
                <a:solidFill>
                  <a:srgbClr val="ABB2BF"/>
                </a:solidFill>
                <a:latin typeface="Consolas" panose="020B0609020204030204" pitchFamily="49" charset="0"/>
              </a:rPr>
              <a:t> --output json | </a:t>
            </a:r>
            <a:r>
              <a:rPr lang="en-US" sz="1200" dirty="0" err="1">
                <a:solidFill>
                  <a:srgbClr val="ABB2BF"/>
                </a:solidFill>
                <a:latin typeface="Consolas" panose="020B0609020204030204" pitchFamily="49" charset="0"/>
              </a:rPr>
              <a:t>jq</a:t>
            </a:r>
            <a:r>
              <a:rPr lang="en-US" sz="1200" dirty="0">
                <a:solidFill>
                  <a:srgbClr val="ABB2BF"/>
                </a:solidFill>
                <a:latin typeface="Consolas" panose="020B0609020204030204" pitchFamily="49" charset="0"/>
              </a:rPr>
              <a:t> '.</a:t>
            </a:r>
            <a:r>
              <a:rPr lang="en-US" sz="1200" dirty="0" err="1">
                <a:solidFill>
                  <a:srgbClr val="ABB2BF"/>
                </a:solidFill>
                <a:latin typeface="Consolas" panose="020B0609020204030204" pitchFamily="49" charset="0"/>
              </a:rPr>
              <a:t>StackResourceSummaries</a:t>
            </a:r>
            <a:r>
              <a:rPr lang="en-US" sz="1200" dirty="0">
                <a:solidFill>
                  <a:srgbClr val="ABB2BF"/>
                </a:solidFill>
                <a:latin typeface="Consolas" panose="020B0609020204030204" pitchFamily="49" charset="0"/>
              </a:rPr>
              <a:t>[] | select(.</a:t>
            </a:r>
            <a:r>
              <a:rPr lang="en-US" sz="1200" dirty="0" err="1">
                <a:solidFill>
                  <a:srgbClr val="ABB2BF"/>
                </a:solidFill>
                <a:latin typeface="Consolas" panose="020B0609020204030204" pitchFamily="49" charset="0"/>
              </a:rPr>
              <a:t>LogicalResourceId</a:t>
            </a:r>
            <a:r>
              <a:rPr lang="en-US" sz="1200" dirty="0">
                <a:solidFill>
                  <a:srgbClr val="ABB2BF"/>
                </a:solidFill>
                <a:latin typeface="Consolas" panose="020B0609020204030204" pitchFamily="49" charset="0"/>
              </a:rPr>
              <a:t>=="</a:t>
            </a:r>
            <a:r>
              <a:rPr lang="en-US" sz="1200" dirty="0" err="1">
                <a:solidFill>
                  <a:srgbClr val="ABB2BF"/>
                </a:solidFill>
                <a:latin typeface="Consolas" panose="020B0609020204030204" pitchFamily="49" charset="0"/>
              </a:rPr>
              <a:t>CloudConnectorCloudTrailBucket</a:t>
            </a:r>
            <a:r>
              <a:rPr lang="en-US" sz="1200" dirty="0">
                <a:solidFill>
                  <a:srgbClr val="ABB2BF"/>
                </a:solidFill>
                <a:latin typeface="Consolas" panose="020B0609020204030204" pitchFamily="49" charset="0"/>
              </a:rPr>
              <a:t>").</a:t>
            </a:r>
            <a:r>
              <a:rPr lang="en-US" sz="1200" dirty="0" err="1">
                <a:solidFill>
                  <a:srgbClr val="ABB2BF"/>
                </a:solidFill>
                <a:latin typeface="Consolas" panose="020B0609020204030204" pitchFamily="49" charset="0"/>
              </a:rPr>
              <a:t>PhysicalResourceId</a:t>
            </a:r>
            <a:r>
              <a:rPr lang="en-US" sz="1200" dirty="0">
                <a:solidFill>
                  <a:srgbClr val="ABB2BF"/>
                </a:solidFill>
                <a:latin typeface="Consolas" panose="020B0609020204030204" pitchFamily="49" charset="0"/>
              </a:rPr>
              <a:t>' | </a:t>
            </a:r>
            <a:r>
              <a:rPr lang="en-US" sz="1200" dirty="0" err="1">
                <a:solidFill>
                  <a:srgbClr val="ABB2BF"/>
                </a:solidFill>
                <a:latin typeface="Consolas" panose="020B0609020204030204" pitchFamily="49" charset="0"/>
              </a:rPr>
              <a:t>xargs</a:t>
            </a:r>
            <a:r>
              <a:rPr lang="en-US" sz="1200" dirty="0">
                <a:solidFill>
                  <a:srgbClr val="ABB2BF"/>
                </a:solidFill>
                <a:latin typeface="Consolas" panose="020B0609020204030204" pitchFamily="49" charset="0"/>
              </a:rPr>
              <a:t>) echo $</a:t>
            </a:r>
            <a:r>
              <a:rPr lang="en-US" sz="1200" dirty="0" err="1">
                <a:solidFill>
                  <a:srgbClr val="ABB2BF"/>
                </a:solidFill>
                <a:latin typeface="Consolas" panose="020B0609020204030204" pitchFamily="49" charset="0"/>
              </a:rPr>
              <a:t>cc_bucket</a:t>
            </a:r>
            <a:br>
              <a:rPr lang="en-US" sz="1200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</a:br>
            <a:br>
              <a:rPr lang="en-US" sz="1200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 err="1">
                <a:solidFill>
                  <a:srgbClr val="ABB2BF"/>
                </a:solidFill>
                <a:latin typeface="Consolas" panose="020B0609020204030204" pitchFamily="49" charset="0"/>
              </a:rPr>
              <a:t>aws</a:t>
            </a:r>
            <a:r>
              <a:rPr lang="en-US" sz="1200" dirty="0">
                <a:solidFill>
                  <a:srgbClr val="ABB2BF"/>
                </a:solidFill>
                <a:latin typeface="Consolas" panose="020B0609020204030204" pitchFamily="49" charset="0"/>
              </a:rPr>
              <a:t> s3 sync "./rules/" s3://$cc_bucket/rules --delete</a:t>
            </a:r>
            <a:br>
              <a:rPr lang="en-US" sz="1200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endParaRPr lang="en-US" sz="1200" b="0" i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D19A66"/>
                </a:solidFill>
                <a:latin typeface="Consolas" panose="020B0609020204030204" pitchFamily="49" charset="0"/>
              </a:rPr>
              <a:t># </a:t>
            </a:r>
            <a:r>
              <a:rPr lang="en-US" sz="1200" dirty="0" err="1">
                <a:solidFill>
                  <a:srgbClr val="D19A66"/>
                </a:solidFill>
                <a:latin typeface="Consolas" panose="020B0609020204030204" pitchFamily="49" charset="0"/>
              </a:rPr>
              <a:t>Reiniciamos</a:t>
            </a:r>
            <a:r>
              <a:rPr lang="en-US" sz="1200" dirty="0">
                <a:solidFill>
                  <a:srgbClr val="D19A66"/>
                </a:solidFill>
                <a:latin typeface="Consolas" panose="020B0609020204030204" pitchFamily="49" charset="0"/>
              </a:rPr>
              <a:t> Cloud Connector para que lea </a:t>
            </a:r>
            <a:r>
              <a:rPr lang="en-US" sz="1200" dirty="0" err="1">
                <a:solidFill>
                  <a:srgbClr val="D19A66"/>
                </a:solidFill>
                <a:latin typeface="Consolas" panose="020B0609020204030204" pitchFamily="49" charset="0"/>
              </a:rPr>
              <a:t>fichero</a:t>
            </a:r>
            <a:r>
              <a:rPr lang="en-US" sz="1200" dirty="0">
                <a:solidFill>
                  <a:srgbClr val="D19A66"/>
                </a:solidFill>
                <a:latin typeface="Consolas" panose="020B0609020204030204" pitchFamily="49" charset="0"/>
              </a:rPr>
              <a:t> de </a:t>
            </a:r>
            <a:r>
              <a:rPr lang="en-US" sz="1200" dirty="0" err="1">
                <a:solidFill>
                  <a:srgbClr val="D19A66"/>
                </a:solidFill>
                <a:latin typeface="Consolas" panose="020B0609020204030204" pitchFamily="49" charset="0"/>
              </a:rPr>
              <a:t>reglas</a:t>
            </a:r>
            <a:br>
              <a:rPr lang="en-US" sz="1200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 err="1">
                <a:solidFill>
                  <a:srgbClr val="ABB2BF"/>
                </a:solidFill>
                <a:latin typeface="Consolas" panose="020B0609020204030204" pitchFamily="49" charset="0"/>
              </a:rPr>
              <a:t>task_id</a:t>
            </a:r>
            <a:r>
              <a:rPr lang="en-US" sz="1200" dirty="0">
                <a:solidFill>
                  <a:srgbClr val="ABB2BF"/>
                </a:solidFill>
                <a:latin typeface="Consolas" panose="020B0609020204030204" pitchFamily="49" charset="0"/>
              </a:rPr>
              <a:t>=$(</a:t>
            </a:r>
            <a:r>
              <a:rPr lang="en-US" sz="1200" dirty="0" err="1">
                <a:solidFill>
                  <a:srgbClr val="ABB2BF"/>
                </a:solidFill>
                <a:latin typeface="Consolas" panose="020B0609020204030204" pitchFamily="49" charset="0"/>
              </a:rPr>
              <a:t>aws</a:t>
            </a:r>
            <a:r>
              <a:rPr lang="en-US" sz="12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ABB2BF"/>
                </a:solidFill>
                <a:latin typeface="Consolas" panose="020B0609020204030204" pitchFamily="49" charset="0"/>
              </a:rPr>
              <a:t>ecs</a:t>
            </a:r>
            <a:r>
              <a:rPr lang="en-US" sz="1200" dirty="0">
                <a:solidFill>
                  <a:srgbClr val="ABB2BF"/>
                </a:solidFill>
                <a:latin typeface="Consolas" panose="020B0609020204030204" pitchFamily="49" charset="0"/>
              </a:rPr>
              <a:t> list-tasks --cluster </a:t>
            </a:r>
            <a:r>
              <a:rPr lang="en-US" sz="1200" dirty="0" err="1">
                <a:solidFill>
                  <a:srgbClr val="ABB2BF"/>
                </a:solidFill>
                <a:latin typeface="Consolas" panose="020B0609020204030204" pitchFamily="49" charset="0"/>
              </a:rPr>
              <a:t>CloudConnector</a:t>
            </a:r>
            <a:r>
              <a:rPr lang="en-US" sz="1200" dirty="0">
                <a:solidFill>
                  <a:srgbClr val="ABB2BF"/>
                </a:solidFill>
                <a:latin typeface="Consolas" panose="020B0609020204030204" pitchFamily="49" charset="0"/>
              </a:rPr>
              <a:t> --output json | </a:t>
            </a:r>
            <a:r>
              <a:rPr lang="en-US" sz="1200" dirty="0" err="1">
                <a:solidFill>
                  <a:srgbClr val="ABB2BF"/>
                </a:solidFill>
                <a:latin typeface="Consolas" panose="020B0609020204030204" pitchFamily="49" charset="0"/>
              </a:rPr>
              <a:t>jq</a:t>
            </a:r>
            <a:r>
              <a:rPr lang="en-US" sz="1200" dirty="0">
                <a:solidFill>
                  <a:srgbClr val="ABB2BF"/>
                </a:solidFill>
                <a:latin typeface="Consolas" panose="020B0609020204030204" pitchFamily="49" charset="0"/>
              </a:rPr>
              <a:t> '.</a:t>
            </a:r>
            <a:r>
              <a:rPr lang="en-US" sz="1200" dirty="0" err="1">
                <a:solidFill>
                  <a:srgbClr val="ABB2BF"/>
                </a:solidFill>
                <a:latin typeface="Consolas" panose="020B0609020204030204" pitchFamily="49" charset="0"/>
              </a:rPr>
              <a:t>taskArns</a:t>
            </a:r>
            <a:r>
              <a:rPr lang="en-US" sz="1200" dirty="0">
                <a:solidFill>
                  <a:srgbClr val="ABB2BF"/>
                </a:solidFill>
                <a:latin typeface="Consolas" panose="020B0609020204030204" pitchFamily="49" charset="0"/>
              </a:rPr>
              <a:t>[0]' | </a:t>
            </a:r>
            <a:r>
              <a:rPr lang="en-US" sz="1200" dirty="0" err="1">
                <a:solidFill>
                  <a:srgbClr val="ABB2BF"/>
                </a:solidFill>
                <a:latin typeface="Consolas" panose="020B0609020204030204" pitchFamily="49" charset="0"/>
              </a:rPr>
              <a:t>xargs</a:t>
            </a:r>
            <a:r>
              <a:rPr lang="en-US" sz="1200" dirty="0">
                <a:solidFill>
                  <a:srgbClr val="ABB2BF"/>
                </a:solidFill>
                <a:latin typeface="Consolas" panose="020B0609020204030204" pitchFamily="49" charset="0"/>
              </a:rPr>
              <a:t> | sed -E 's/.*\/(.+)/\1/’) </a:t>
            </a:r>
            <a:br>
              <a:rPr lang="en-US" sz="1200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ABB2BF"/>
                </a:solidFill>
                <a:latin typeface="Consolas" panose="020B0609020204030204" pitchFamily="49" charset="0"/>
              </a:rPr>
              <a:t>echo $</a:t>
            </a:r>
            <a:r>
              <a:rPr lang="en-US" sz="1200" dirty="0" err="1">
                <a:solidFill>
                  <a:srgbClr val="ABB2BF"/>
                </a:solidFill>
                <a:latin typeface="Consolas" panose="020B0609020204030204" pitchFamily="49" charset="0"/>
              </a:rPr>
              <a:t>task_id</a:t>
            </a:r>
            <a:r>
              <a:rPr lang="en-US" sz="12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br>
              <a:rPr lang="en-US" sz="1200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ABB2BF"/>
                </a:solidFill>
                <a:latin typeface="Consolas" panose="020B0609020204030204" pitchFamily="49" charset="0"/>
              </a:rPr>
              <a:t>AWS_PAGER="" </a:t>
            </a:r>
            <a:r>
              <a:rPr lang="en-US" sz="1200" dirty="0" err="1">
                <a:solidFill>
                  <a:srgbClr val="ABB2BF"/>
                </a:solidFill>
                <a:latin typeface="Consolas" panose="020B0609020204030204" pitchFamily="49" charset="0"/>
              </a:rPr>
              <a:t>aws</a:t>
            </a:r>
            <a:r>
              <a:rPr lang="en-US" sz="12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ABB2BF"/>
                </a:solidFill>
                <a:latin typeface="Consolas" panose="020B0609020204030204" pitchFamily="49" charset="0"/>
              </a:rPr>
              <a:t>ecs</a:t>
            </a:r>
            <a:r>
              <a:rPr lang="en-US" sz="1200" dirty="0">
                <a:solidFill>
                  <a:srgbClr val="ABB2BF"/>
                </a:solidFill>
                <a:latin typeface="Consolas" panose="020B0609020204030204" pitchFamily="49" charset="0"/>
              </a:rPr>
              <a:t> stop-task --cluster </a:t>
            </a:r>
            <a:r>
              <a:rPr lang="en-US" sz="1200" dirty="0" err="1">
                <a:solidFill>
                  <a:srgbClr val="ABB2BF"/>
                </a:solidFill>
                <a:latin typeface="Consolas" panose="020B0609020204030204" pitchFamily="49" charset="0"/>
              </a:rPr>
              <a:t>CloudConnector</a:t>
            </a:r>
            <a:r>
              <a:rPr lang="en-US" sz="1200" dirty="0">
                <a:solidFill>
                  <a:srgbClr val="ABB2BF"/>
                </a:solidFill>
                <a:latin typeface="Consolas" panose="020B0609020204030204" pitchFamily="49" charset="0"/>
              </a:rPr>
              <a:t> --task $</a:t>
            </a:r>
            <a:r>
              <a:rPr lang="en-US" sz="1200" dirty="0" err="1">
                <a:solidFill>
                  <a:srgbClr val="ABB2BF"/>
                </a:solidFill>
                <a:latin typeface="Consolas" panose="020B0609020204030204" pitchFamily="49" charset="0"/>
              </a:rPr>
              <a:t>task_id</a:t>
            </a:r>
            <a:endParaRPr lang="en-US" sz="1200" dirty="0">
              <a:solidFill>
                <a:srgbClr val="ABB2B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565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333ED-56A5-47F6-B05A-C90427FBF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" y="1471749"/>
            <a:ext cx="7886700" cy="2420983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200" b="0" i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Consultamos</a:t>
            </a:r>
            <a:r>
              <a:rPr lang="en-US" sz="1200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cuál</a:t>
            </a:r>
            <a:r>
              <a:rPr lang="en-US" sz="1200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 es el nuevo log stream </a:t>
            </a:r>
            <a:r>
              <a:rPr lang="en-US" sz="1200" b="0" i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tras</a:t>
            </a:r>
            <a:r>
              <a:rPr lang="en-US" sz="1200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reiniciar</a:t>
            </a:r>
            <a:r>
              <a:rPr lang="en-US" sz="1200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 Cloud Connector</a:t>
            </a:r>
            <a:br>
              <a:rPr lang="en-US" sz="1200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 err="1">
                <a:solidFill>
                  <a:srgbClr val="ABB2BF"/>
                </a:solidFill>
                <a:latin typeface="Consolas" panose="020B0609020204030204" pitchFamily="49" charset="0"/>
              </a:rPr>
              <a:t>cc_log_stream</a:t>
            </a:r>
            <a:r>
              <a:rPr lang="en-US" sz="1200" dirty="0">
                <a:solidFill>
                  <a:srgbClr val="ABB2BF"/>
                </a:solidFill>
                <a:latin typeface="Consolas" panose="020B0609020204030204" pitchFamily="49" charset="0"/>
              </a:rPr>
              <a:t>=$(</a:t>
            </a:r>
            <a:r>
              <a:rPr lang="en-US" sz="1200" dirty="0" err="1">
                <a:solidFill>
                  <a:srgbClr val="ABB2BF"/>
                </a:solidFill>
                <a:latin typeface="Consolas" panose="020B0609020204030204" pitchFamily="49" charset="0"/>
              </a:rPr>
              <a:t>aws</a:t>
            </a:r>
            <a:r>
              <a:rPr lang="en-US" sz="1200" dirty="0">
                <a:solidFill>
                  <a:srgbClr val="ABB2BF"/>
                </a:solidFill>
                <a:latin typeface="Consolas" panose="020B0609020204030204" pitchFamily="49" charset="0"/>
              </a:rPr>
              <a:t> logs describe-log-streams --log-group-name cloud-connector --order-by </a:t>
            </a:r>
            <a:r>
              <a:rPr lang="en-US" sz="1200" dirty="0" err="1">
                <a:solidFill>
                  <a:srgbClr val="ABB2BF"/>
                </a:solidFill>
                <a:latin typeface="Consolas" panose="020B0609020204030204" pitchFamily="49" charset="0"/>
              </a:rPr>
              <a:t>LastEventTime</a:t>
            </a:r>
            <a:r>
              <a:rPr lang="en-US" sz="1200" dirty="0">
                <a:solidFill>
                  <a:srgbClr val="ABB2BF"/>
                </a:solidFill>
                <a:latin typeface="Consolas" panose="020B0609020204030204" pitchFamily="49" charset="0"/>
              </a:rPr>
              <a:t> --descending | grep -m1 "</a:t>
            </a:r>
            <a:r>
              <a:rPr lang="en-US" sz="1200" dirty="0" err="1">
                <a:solidFill>
                  <a:srgbClr val="ABB2BF"/>
                </a:solidFill>
                <a:latin typeface="Consolas" panose="020B0609020204030204" pitchFamily="49" charset="0"/>
              </a:rPr>
              <a:t>ecs</a:t>
            </a:r>
            <a:r>
              <a:rPr lang="en-US" sz="1200" dirty="0">
                <a:solidFill>
                  <a:srgbClr val="ABB2BF"/>
                </a:solidFill>
                <a:latin typeface="Consolas" panose="020B0609020204030204" pitchFamily="49" charset="0"/>
              </a:rPr>
              <a:t>/</a:t>
            </a:r>
            <a:r>
              <a:rPr lang="en-US" sz="1200" dirty="0" err="1">
                <a:solidFill>
                  <a:srgbClr val="ABB2BF"/>
                </a:solidFill>
                <a:latin typeface="Consolas" panose="020B0609020204030204" pitchFamily="49" charset="0"/>
              </a:rPr>
              <a:t>CloudConnector</a:t>
            </a:r>
            <a:r>
              <a:rPr lang="en-US" sz="1200" dirty="0">
                <a:solidFill>
                  <a:srgbClr val="ABB2BF"/>
                </a:solidFill>
                <a:latin typeface="Consolas" panose="020B0609020204030204" pitchFamily="49" charset="0"/>
              </a:rPr>
              <a:t>/" | sed 's/"\(.*\)".*"\(.*\)",/\2/' | </a:t>
            </a:r>
            <a:r>
              <a:rPr lang="en-US" sz="1200" dirty="0" err="1">
                <a:solidFill>
                  <a:srgbClr val="ABB2BF"/>
                </a:solidFill>
                <a:latin typeface="Consolas" panose="020B0609020204030204" pitchFamily="49" charset="0"/>
              </a:rPr>
              <a:t>xargs</a:t>
            </a:r>
            <a:r>
              <a:rPr lang="en-US" sz="1200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  <a:br>
              <a:rPr lang="en-US" sz="1200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ABB2BF"/>
                </a:solidFill>
                <a:latin typeface="Consolas" panose="020B0609020204030204" pitchFamily="49" charset="0"/>
              </a:rPr>
              <a:t>echo $</a:t>
            </a:r>
            <a:r>
              <a:rPr lang="en-US" sz="1200" dirty="0" err="1">
                <a:solidFill>
                  <a:srgbClr val="ABB2BF"/>
                </a:solidFill>
                <a:latin typeface="Consolas" panose="020B0609020204030204" pitchFamily="49" charset="0"/>
              </a:rPr>
              <a:t>cc_log_stream</a:t>
            </a:r>
            <a:endParaRPr lang="en-US" sz="12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D19A66"/>
                </a:solidFill>
                <a:latin typeface="Consolas" panose="020B0609020204030204" pitchFamily="49" charset="0"/>
              </a:rPr>
              <a:t>#</a:t>
            </a:r>
            <a:r>
              <a:rPr lang="es-ES" sz="1200" dirty="0">
                <a:solidFill>
                  <a:srgbClr val="D19A66"/>
                </a:solidFill>
                <a:latin typeface="Consolas" panose="020B0609020204030204" pitchFamily="49" charset="0"/>
              </a:rPr>
              <a:t> Comprobamos que se han cargado los nuevos ficheros de reglas</a:t>
            </a:r>
            <a:br>
              <a:rPr lang="en-US" sz="1200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 err="1">
                <a:solidFill>
                  <a:srgbClr val="ABB2BF"/>
                </a:solidFill>
                <a:latin typeface="Consolas" panose="020B0609020204030204" pitchFamily="49" charset="0"/>
              </a:rPr>
              <a:t>aws</a:t>
            </a:r>
            <a:r>
              <a:rPr lang="en-US" sz="1200" dirty="0">
                <a:solidFill>
                  <a:srgbClr val="ABB2BF"/>
                </a:solidFill>
                <a:latin typeface="Consolas" panose="020B0609020204030204" pitchFamily="49" charset="0"/>
              </a:rPr>
              <a:t> logs filter-log-events --log-group-name cloud-connector --log-stream-names $</a:t>
            </a:r>
            <a:r>
              <a:rPr lang="en-US" sz="1200" dirty="0" err="1">
                <a:solidFill>
                  <a:srgbClr val="ABB2BF"/>
                </a:solidFill>
                <a:latin typeface="Consolas" panose="020B0609020204030204" pitchFamily="49" charset="0"/>
              </a:rPr>
              <a:t>cc_log_stream</a:t>
            </a:r>
            <a:r>
              <a:rPr lang="en-US" sz="1200" dirty="0">
                <a:solidFill>
                  <a:srgbClr val="ABB2BF"/>
                </a:solidFill>
                <a:latin typeface="Consolas" panose="020B0609020204030204" pitchFamily="49" charset="0"/>
              </a:rPr>
              <a:t> --filter-patter "-http-server -console-notifier"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D19A66"/>
                </a:solidFill>
                <a:latin typeface="Consolas" panose="020B0609020204030204" pitchFamily="49" charset="0"/>
              </a:rPr>
              <a:t># </a:t>
            </a:r>
            <a:r>
              <a:rPr lang="es-ES" sz="1200" dirty="0">
                <a:solidFill>
                  <a:srgbClr val="D19A66"/>
                </a:solidFill>
                <a:latin typeface="Consolas" panose="020B0609020204030204" pitchFamily="49" charset="0"/>
              </a:rPr>
              <a:t>Consultamos los últimos eventos de seguridad</a:t>
            </a:r>
            <a:br>
              <a:rPr lang="en-US" sz="1200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 err="1">
                <a:solidFill>
                  <a:srgbClr val="ABB2BF"/>
                </a:solidFill>
                <a:latin typeface="Consolas" panose="020B0609020204030204" pitchFamily="49" charset="0"/>
              </a:rPr>
              <a:t>aws</a:t>
            </a:r>
            <a:r>
              <a:rPr lang="en-US" sz="1200" dirty="0">
                <a:solidFill>
                  <a:srgbClr val="ABB2BF"/>
                </a:solidFill>
                <a:latin typeface="Consolas" panose="020B0609020204030204" pitchFamily="49" charset="0"/>
              </a:rPr>
              <a:t> logs get-log-events --log-group-name cloud-connector --log-stream-name alerts --no-start-from-head --limit 5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34775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B091-5C40-4EF4-B3CC-328BED02E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Cloud Connector</a:t>
            </a:r>
            <a:r>
              <a:rPr lang="es-ES" noProof="0" dirty="0"/>
              <a:t>: </a:t>
            </a:r>
            <a:br>
              <a:rPr lang="es-ES" noProof="0" dirty="0"/>
            </a:br>
            <a:r>
              <a:rPr lang="en-US" noProof="0" dirty="0" err="1"/>
              <a:t>Instalación</a:t>
            </a:r>
            <a:r>
              <a:rPr lang="en-US" noProof="0" dirty="0"/>
              <a:t> </a:t>
            </a:r>
            <a:r>
              <a:rPr lang="en-US" noProof="0" dirty="0" err="1"/>
              <a:t>en</a:t>
            </a:r>
            <a:r>
              <a:rPr lang="es-ES" noProof="0" dirty="0"/>
              <a:t> AWS y uso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92BC7-8FE0-4EFD-9E56-728AA31F5B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84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688C9-B58A-4407-9572-B627E805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/>
              <a:t>Documentación Cloud </a:t>
            </a:r>
            <a:r>
              <a:rPr lang="es-ES" noProof="0" dirty="0" err="1"/>
              <a:t>Connector</a:t>
            </a:r>
            <a:endParaRPr lang="es-E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956EE-04C7-49FC-96B9-193071115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noProof="0" dirty="0"/>
              <a:t>Documentación oficial:</a:t>
            </a:r>
            <a:br>
              <a:rPr lang="es-ES" noProof="0" dirty="0"/>
            </a:br>
            <a:r>
              <a:rPr lang="es-ES" noProof="0" dirty="0">
                <a:hlinkClick r:id="rId2"/>
              </a:rPr>
              <a:t>https://docs.sysdig.com/en/aws-cloud-auditing-with-sysdig-cloud-connector.html</a:t>
            </a:r>
            <a:r>
              <a:rPr lang="es-ES" noProof="0" dirty="0"/>
              <a:t> </a:t>
            </a:r>
          </a:p>
          <a:p>
            <a:r>
              <a:rPr lang="es-ES" noProof="0" dirty="0"/>
              <a:t>Documentación proyecto:</a:t>
            </a:r>
            <a:br>
              <a:rPr lang="es-ES" noProof="0" dirty="0"/>
            </a:br>
            <a:r>
              <a:rPr lang="es-ES" noProof="0" dirty="0">
                <a:hlinkClick r:id="rId3"/>
              </a:rPr>
              <a:t>https://sysdiglabs.github.io/cloud-connector/</a:t>
            </a:r>
            <a:r>
              <a:rPr lang="es-ES" noProof="0" dirty="0"/>
              <a:t> </a:t>
            </a:r>
          </a:p>
          <a:p>
            <a:pPr lvl="1"/>
            <a:r>
              <a:rPr lang="es-ES" dirty="0"/>
              <a:t>Instalación:</a:t>
            </a:r>
            <a:br>
              <a:rPr lang="es-ES" dirty="0"/>
            </a:br>
            <a:r>
              <a:rPr lang="es-ES" sz="1400" dirty="0">
                <a:hlinkClick r:id="rId4"/>
              </a:rPr>
              <a:t>https://sysdiglabs.github.io/cloud-connector/deployment-cloudformation.html</a:t>
            </a:r>
            <a:r>
              <a:rPr lang="es-ES" sz="1400" dirty="0"/>
              <a:t> </a:t>
            </a:r>
            <a:endParaRPr lang="es-ES" noProof="0" dirty="0"/>
          </a:p>
          <a:p>
            <a:pPr lvl="1"/>
            <a:r>
              <a:rPr lang="es-ES" dirty="0"/>
              <a:t>Listado de reglas incluidas:</a:t>
            </a:r>
            <a:br>
              <a:rPr lang="es-ES" dirty="0"/>
            </a:br>
            <a:r>
              <a:rPr lang="es-ES" sz="1600" dirty="0">
                <a:hlinkClick r:id="rId5"/>
              </a:rPr>
              <a:t>https://sysdiglabs.github.io/cloud-connector/rules/cloudtrail.html</a:t>
            </a:r>
            <a:r>
              <a:rPr lang="es-ES" sz="1600" dirty="0"/>
              <a:t> </a:t>
            </a:r>
            <a:endParaRPr lang="es-ES" noProof="0" dirty="0"/>
          </a:p>
          <a:p>
            <a:r>
              <a:rPr lang="es-ES" noProof="0" dirty="0"/>
              <a:t>Artículo de Blog</a:t>
            </a:r>
            <a:br>
              <a:rPr lang="es-ES" noProof="0" dirty="0"/>
            </a:br>
            <a:r>
              <a:rPr lang="es-ES" noProof="0" dirty="0">
                <a:hlinkClick r:id="rId6"/>
              </a:rPr>
              <a:t>https://sysdig.com/blog/aws-threat-detection-cloudtrail/</a:t>
            </a:r>
            <a:r>
              <a:rPr lang="es-ES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1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2C58C-F303-43BC-ACDD-43EEA55F8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Instalación</a:t>
            </a:r>
            <a:r>
              <a:rPr lang="en-US" dirty="0"/>
              <a:t> de Cloud Connector </a:t>
            </a:r>
            <a:r>
              <a:rPr lang="en-US" dirty="0" err="1"/>
              <a:t>en</a:t>
            </a:r>
            <a:r>
              <a:rPr lang="en-US" dirty="0"/>
              <a:t>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15814-2E63-4F2F-B22D-71F42050C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Usar </a:t>
            </a:r>
            <a:r>
              <a:rPr lang="en-US" dirty="0" err="1"/>
              <a:t>cuenta</a:t>
            </a:r>
            <a:r>
              <a:rPr lang="en-US" dirty="0"/>
              <a:t> </a:t>
            </a:r>
            <a:r>
              <a:rPr lang="en-US" dirty="0" err="1"/>
              <a:t>administrador</a:t>
            </a:r>
            <a:r>
              <a:rPr lang="en-US" dirty="0"/>
              <a:t> que NO sea ROOT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Instalar</a:t>
            </a:r>
            <a:r>
              <a:rPr lang="en-US" dirty="0"/>
              <a:t> y </a:t>
            </a:r>
            <a:r>
              <a:rPr lang="en-US" dirty="0" err="1"/>
              <a:t>configurar</a:t>
            </a:r>
            <a:r>
              <a:rPr lang="en-US" dirty="0"/>
              <a:t> AWS CLI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queremos</a:t>
            </a:r>
            <a:r>
              <a:rPr lang="en-US" dirty="0"/>
              <a:t> usar bash scripts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Activar</a:t>
            </a:r>
            <a:r>
              <a:rPr lang="en-US" dirty="0"/>
              <a:t> AWS Security Hub (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cierto</a:t>
            </a:r>
            <a:r>
              <a:rPr lang="en-US" dirty="0"/>
              <a:t> </a:t>
            </a:r>
            <a:r>
              <a:rPr lang="en-US" dirty="0" err="1">
                <a:hlinkClick r:id="rId2"/>
              </a:rPr>
              <a:t>coste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hlinkClick r:id="rId3"/>
              </a:rPr>
              <a:t>https://console.aws.amazon.com/securityhub/home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Desplegar</a:t>
            </a:r>
            <a:r>
              <a:rPr lang="en-US" dirty="0"/>
              <a:t> </a:t>
            </a:r>
            <a:r>
              <a:rPr lang="en-US" dirty="0" err="1"/>
              <a:t>plantilla</a:t>
            </a:r>
            <a:r>
              <a:rPr lang="en-US" dirty="0"/>
              <a:t> CloudFormation:</a:t>
            </a:r>
            <a:br>
              <a:rPr lang="en-US" dirty="0"/>
            </a:br>
            <a:r>
              <a:rPr lang="en-US" sz="1500" dirty="0">
                <a:hlinkClick r:id="rId4"/>
              </a:rPr>
              <a:t>https://console.aws.amazon.com/cloudformation/home#/stacks/create/template?stackName=CloudConnector&amp;templateURL=https://cf-templates-cloud-connector.s3.amazonaws.com/cloud-connector.template</a:t>
            </a:r>
            <a:r>
              <a:rPr lang="en-US" sz="1500" dirty="0"/>
              <a:t> </a:t>
            </a:r>
            <a:endParaRPr lang="en-US" dirty="0"/>
          </a:p>
          <a:p>
            <a:pPr lvl="1"/>
            <a:r>
              <a:rPr lang="en-US" dirty="0"/>
              <a:t>No </a:t>
            </a:r>
            <a:r>
              <a:rPr lang="en-US" dirty="0" err="1"/>
              <a:t>olvidar</a:t>
            </a:r>
            <a:r>
              <a:rPr lang="en-US" dirty="0"/>
              <a:t> </a:t>
            </a:r>
            <a:r>
              <a:rPr lang="en-US" b="1" dirty="0" err="1"/>
              <a:t>marcar</a:t>
            </a:r>
            <a:r>
              <a:rPr lang="en-US" b="1" dirty="0"/>
              <a:t> </a:t>
            </a:r>
            <a:r>
              <a:rPr lang="en-US" b="1" dirty="0" err="1"/>
              <a:t>consentimiento</a:t>
            </a:r>
            <a:r>
              <a:rPr lang="en-US" b="1" dirty="0"/>
              <a:t> </a:t>
            </a:r>
            <a:r>
              <a:rPr lang="en-US" b="1" dirty="0" err="1"/>
              <a:t>crear</a:t>
            </a:r>
            <a:r>
              <a:rPr lang="en-US" b="1" dirty="0"/>
              <a:t> </a:t>
            </a:r>
            <a:r>
              <a:rPr lang="en-US" b="1" dirty="0" err="1"/>
              <a:t>recursos</a:t>
            </a:r>
            <a:r>
              <a:rPr lang="en-US" b="1" dirty="0"/>
              <a:t> IAM</a:t>
            </a:r>
          </a:p>
          <a:p>
            <a:pPr lvl="1"/>
            <a:r>
              <a:rPr lang="en-US" dirty="0"/>
              <a:t>Los </a:t>
            </a:r>
            <a:r>
              <a:rPr lang="en-US" dirty="0" err="1"/>
              <a:t>recursos</a:t>
            </a:r>
            <a:r>
              <a:rPr lang="en-US" dirty="0"/>
              <a:t> que </a:t>
            </a: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tienen</a:t>
            </a:r>
            <a:r>
              <a:rPr lang="en-US" dirty="0"/>
              <a:t> </a:t>
            </a:r>
            <a:r>
              <a:rPr lang="en-US" dirty="0" err="1"/>
              <a:t>cierto</a:t>
            </a:r>
            <a:r>
              <a:rPr lang="en-US" dirty="0"/>
              <a:t> </a:t>
            </a:r>
            <a:r>
              <a:rPr lang="en-US" dirty="0" err="1"/>
              <a:t>coste</a:t>
            </a:r>
            <a:r>
              <a:rPr lang="en-US" dirty="0"/>
              <a:t> (ECS/</a:t>
            </a:r>
            <a:r>
              <a:rPr lang="en-US" dirty="0" err="1"/>
              <a:t>Fargate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AWS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tardar</a:t>
            </a:r>
            <a:r>
              <a:rPr lang="en-US" dirty="0"/>
              <a:t> hasta 10 </a:t>
            </a:r>
            <a:r>
              <a:rPr lang="en-US" dirty="0" err="1"/>
              <a:t>minutos</a:t>
            </a:r>
            <a:r>
              <a:rPr lang="en-US" dirty="0"/>
              <a:t> </a:t>
            </a:r>
            <a:r>
              <a:rPr lang="en-US" dirty="0" err="1"/>
              <a:t>aproximadamente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activar</a:t>
            </a:r>
            <a:r>
              <a:rPr lang="en-US" dirty="0"/>
              <a:t> CloudTrail y </a:t>
            </a:r>
            <a:r>
              <a:rPr lang="en-US" dirty="0" err="1"/>
              <a:t>comenzar</a:t>
            </a:r>
            <a:r>
              <a:rPr lang="en-US" dirty="0"/>
              <a:t> a </a:t>
            </a:r>
            <a:r>
              <a:rPr lang="en-US" dirty="0" err="1"/>
              <a:t>enviar</a:t>
            </a:r>
            <a:r>
              <a:rPr lang="en-US" dirty="0"/>
              <a:t> </a:t>
            </a:r>
            <a:r>
              <a:rPr lang="en-US" dirty="0" err="1"/>
              <a:t>eventos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18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BD27-41A4-4F61-BE09-804A1C713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Workshops </a:t>
            </a:r>
            <a:r>
              <a:rPr lang="en-US" dirty="0" err="1"/>
              <a:t>en</a:t>
            </a:r>
            <a:r>
              <a:rPr lang="en-US" dirty="0"/>
              <a:t> vivo de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4C17B-8CA2-4145-BA67-C2A0FB7D2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Durante </a:t>
            </a:r>
            <a:r>
              <a:rPr lang="en-US" dirty="0" err="1"/>
              <a:t>Enero</a:t>
            </a:r>
            <a:r>
              <a:rPr lang="en-US" dirty="0"/>
              <a:t> 2021, AWS </a:t>
            </a:r>
            <a:r>
              <a:rPr lang="en-US" dirty="0" err="1"/>
              <a:t>organizará</a:t>
            </a:r>
            <a:r>
              <a:rPr lang="en-US" dirty="0"/>
              <a:t> 3 workshop </a:t>
            </a:r>
            <a:r>
              <a:rPr lang="en-US" dirty="0" err="1"/>
              <a:t>gratuitos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remoto</a:t>
            </a:r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realizan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 real </a:t>
            </a:r>
            <a:r>
              <a:rPr lang="en-US" dirty="0" err="1"/>
              <a:t>durante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evento</a:t>
            </a:r>
            <a:r>
              <a:rPr lang="en-US" dirty="0"/>
              <a:t>, con </a:t>
            </a:r>
            <a:r>
              <a:rPr lang="en-US" dirty="0" err="1"/>
              <a:t>explicación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 y </a:t>
            </a:r>
            <a:r>
              <a:rPr lang="en-US" dirty="0" err="1"/>
              <a:t>soporte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realización</a:t>
            </a:r>
            <a:r>
              <a:rPr lang="en-US" dirty="0"/>
              <a:t> </a:t>
            </a:r>
          </a:p>
          <a:p>
            <a:r>
              <a:rPr lang="en-US" dirty="0"/>
              <a:t>Se </a:t>
            </a:r>
            <a:r>
              <a:rPr lang="en-US" dirty="0" err="1"/>
              <a:t>publicarán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https://www.awsworkshop.io</a:t>
            </a:r>
            <a:endParaRPr lang="en-US" dirty="0"/>
          </a:p>
          <a:p>
            <a:pPr lvl="1"/>
            <a:r>
              <a:rPr lang="en-US" dirty="0" err="1"/>
              <a:t>Sysdig</a:t>
            </a:r>
            <a:r>
              <a:rPr lang="en-US" dirty="0"/>
              <a:t> automatic scan con Amazon ECR</a:t>
            </a:r>
          </a:p>
          <a:p>
            <a:pPr lvl="1"/>
            <a:r>
              <a:rPr lang="en-US" dirty="0" err="1"/>
              <a:t>Sysdig</a:t>
            </a:r>
            <a:r>
              <a:rPr lang="en-US" dirty="0"/>
              <a:t> automatic scan con Amazon ECS/</a:t>
            </a:r>
            <a:r>
              <a:rPr lang="en-US" dirty="0" err="1"/>
              <a:t>Fargate</a:t>
            </a:r>
            <a:endParaRPr lang="en-US" dirty="0"/>
          </a:p>
          <a:p>
            <a:pPr lvl="1"/>
            <a:r>
              <a:rPr lang="en-US" b="1" dirty="0" err="1"/>
              <a:t>Sysdig</a:t>
            </a:r>
            <a:r>
              <a:rPr lang="en-US" b="1" dirty="0"/>
              <a:t> Cloud Connector para cloud security</a:t>
            </a:r>
          </a:p>
        </p:txBody>
      </p:sp>
    </p:spTree>
    <p:extLst>
      <p:ext uri="{BB962C8B-B14F-4D97-AF65-F5344CB8AC3E}">
        <p14:creationId xmlns:p14="http://schemas.microsoft.com/office/powerpoint/2010/main" val="4084369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A8B07-C07D-455E-B1D1-ABDDFEE3A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Algunas</a:t>
            </a:r>
            <a:r>
              <a:rPr lang="en-US" dirty="0"/>
              <a:t> </a:t>
            </a:r>
            <a:r>
              <a:rPr lang="en-US" dirty="0" err="1"/>
              <a:t>reglas</a:t>
            </a:r>
            <a:r>
              <a:rPr lang="en-US" dirty="0"/>
              <a:t> </a:t>
            </a:r>
            <a:r>
              <a:rPr lang="en-US" dirty="0" err="1"/>
              <a:t>incluidas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FF447-B682-43F8-86D0-58D60D032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AWS Command Executed on Unused Region</a:t>
            </a:r>
          </a:p>
          <a:p>
            <a:r>
              <a:rPr lang="en-US" dirty="0"/>
              <a:t>CloudTrail Trail Deleted</a:t>
            </a:r>
          </a:p>
          <a:p>
            <a:r>
              <a:rPr lang="en-US" dirty="0"/>
              <a:t>Allocate New Elastic IP Address to AWS Account</a:t>
            </a:r>
          </a:p>
          <a:p>
            <a:r>
              <a:rPr lang="en-US" dirty="0"/>
              <a:t>Logged in without Using MFA</a:t>
            </a:r>
          </a:p>
          <a:p>
            <a:r>
              <a:rPr lang="en-US" dirty="0"/>
              <a:t>Root User Executing AWS Command</a:t>
            </a:r>
          </a:p>
          <a:p>
            <a:r>
              <a:rPr lang="en-US" dirty="0"/>
              <a:t>Attach Administrator Policy</a:t>
            </a:r>
          </a:p>
          <a:p>
            <a:r>
              <a:rPr lang="en-US" dirty="0"/>
              <a:t>Create AWS user</a:t>
            </a:r>
          </a:p>
          <a:p>
            <a:r>
              <a:rPr lang="en-US" dirty="0"/>
              <a:t>Create Customer Master Key (for KMS with rotation disabled)</a:t>
            </a:r>
          </a:p>
          <a:p>
            <a:pPr marL="0" indent="0">
              <a:buNone/>
            </a:pPr>
            <a:r>
              <a:rPr lang="en-US" dirty="0"/>
              <a:t>Lista </a:t>
            </a:r>
            <a:r>
              <a:rPr lang="en-US" dirty="0" err="1"/>
              <a:t>completa</a:t>
            </a:r>
            <a:r>
              <a:rPr lang="en-US" dirty="0"/>
              <a:t>: </a:t>
            </a:r>
            <a:r>
              <a:rPr lang="es-ES" sz="1500" dirty="0">
                <a:hlinkClick r:id="rId2"/>
              </a:rPr>
              <a:t>https://sysdiglabs.github.io/cloud-connector/rules/cloudtrail.html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44934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9E486-5D23-4103-907B-05A4EB5A2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Pruebas</a:t>
            </a:r>
            <a:r>
              <a:rPr lang="en-US" dirty="0"/>
              <a:t>, </a:t>
            </a:r>
            <a:r>
              <a:rPr lang="en-US" dirty="0" err="1"/>
              <a:t>reglas</a:t>
            </a:r>
            <a:r>
              <a:rPr lang="en-US" dirty="0"/>
              <a:t> </a:t>
            </a:r>
            <a:r>
              <a:rPr lang="en-US" dirty="0" err="1"/>
              <a:t>incluidas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BE49E-F13A-447F-AF9F-2E06E003B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 </a:t>
            </a:r>
            <a:r>
              <a:rPr lang="en-US" dirty="0" err="1"/>
              <a:t>inicias</a:t>
            </a:r>
            <a:r>
              <a:rPr lang="en-US" dirty="0"/>
              <a:t> </a:t>
            </a:r>
            <a:r>
              <a:rPr lang="en-US" dirty="0" err="1"/>
              <a:t>sesión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i="1" dirty="0"/>
              <a:t>Root account </a:t>
            </a:r>
            <a:r>
              <a:rPr lang="en-US" dirty="0"/>
              <a:t>o sin usar MFA, </a:t>
            </a:r>
            <a:r>
              <a:rPr lang="en-US" dirty="0" err="1"/>
              <a:t>hazlo</a:t>
            </a:r>
            <a:r>
              <a:rPr lang="en-US" dirty="0"/>
              <a:t> de nuevo y </a:t>
            </a:r>
            <a:r>
              <a:rPr lang="en-US" dirty="0" err="1"/>
              <a:t>aparecerá</a:t>
            </a:r>
            <a:r>
              <a:rPr lang="en-US" dirty="0"/>
              <a:t> una </a:t>
            </a:r>
            <a:r>
              <a:rPr lang="en-US" dirty="0" err="1"/>
              <a:t>advertencia</a:t>
            </a:r>
            <a:r>
              <a:rPr lang="en-US" dirty="0"/>
              <a:t> </a:t>
            </a:r>
          </a:p>
          <a:p>
            <a:r>
              <a:rPr lang="en-US" dirty="0" err="1"/>
              <a:t>Creamos</a:t>
            </a:r>
            <a:r>
              <a:rPr lang="en-US" dirty="0"/>
              <a:t> un EC2 para </a:t>
            </a:r>
            <a:r>
              <a:rPr lang="en-US" dirty="0" err="1"/>
              <a:t>luego</a:t>
            </a:r>
            <a:r>
              <a:rPr lang="en-US" dirty="0"/>
              <a:t> </a:t>
            </a:r>
            <a:r>
              <a:rPr lang="en-US" dirty="0" err="1"/>
              <a:t>borrarlo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Comprobar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:</a:t>
            </a:r>
          </a:p>
          <a:p>
            <a:r>
              <a:rPr lang="en-US" dirty="0"/>
              <a:t>AWS Security Finds</a:t>
            </a:r>
          </a:p>
          <a:p>
            <a:pPr lvl="1"/>
            <a:r>
              <a:rPr lang="en-US" dirty="0" err="1"/>
              <a:t>Filtrar</a:t>
            </a:r>
            <a:r>
              <a:rPr lang="en-US" dirty="0"/>
              <a:t> Product=Default</a:t>
            </a:r>
          </a:p>
          <a:p>
            <a:r>
              <a:rPr lang="en-US" dirty="0"/>
              <a:t>Cloud Connector, CloudWatch logs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93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A2CEB-5392-4AA4-994A-129375C74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eventos</a:t>
            </a:r>
            <a:r>
              <a:rPr lang="en-US" dirty="0"/>
              <a:t> de </a:t>
            </a:r>
            <a:r>
              <a:rPr lang="en-US" dirty="0" err="1"/>
              <a:t>Cloudtrail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9C803-7F16-4B65-8CF4-8E4B712DD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https://docs.aws.amazon.com/AWSEC2/latest/UserGuide/monitor-with-cloudtrail.html</a:t>
            </a:r>
            <a:r>
              <a:rPr lang="en-US" dirty="0"/>
              <a:t> </a:t>
            </a:r>
          </a:p>
          <a:p>
            <a:r>
              <a:rPr lang="en-US" dirty="0" err="1"/>
              <a:t>Formato</a:t>
            </a:r>
            <a:r>
              <a:rPr lang="en-US" dirty="0"/>
              <a:t> JSON</a:t>
            </a:r>
          </a:p>
          <a:p>
            <a:r>
              <a:rPr lang="en-US" dirty="0"/>
              <a:t>Campos </a:t>
            </a:r>
            <a:r>
              <a:rPr lang="en-US" dirty="0" err="1"/>
              <a:t>importantes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eventName</a:t>
            </a:r>
            <a:r>
              <a:rPr lang="en-US" dirty="0"/>
              <a:t> : Tipo de </a:t>
            </a:r>
            <a:r>
              <a:rPr lang="en-US" dirty="0" err="1"/>
              <a:t>evento</a:t>
            </a:r>
            <a:endParaRPr lang="en-US" dirty="0"/>
          </a:p>
          <a:p>
            <a:pPr lvl="1"/>
            <a:r>
              <a:rPr lang="en-US" dirty="0" err="1"/>
              <a:t>requestParameters</a:t>
            </a:r>
            <a:r>
              <a:rPr lang="en-US" dirty="0"/>
              <a:t> : </a:t>
            </a:r>
            <a:r>
              <a:rPr lang="en-US" dirty="0" err="1"/>
              <a:t>Parámetros</a:t>
            </a:r>
            <a:r>
              <a:rPr lang="en-US" dirty="0"/>
              <a:t> del </a:t>
            </a:r>
            <a:r>
              <a:rPr lang="en-US" dirty="0" err="1"/>
              <a:t>evento</a:t>
            </a:r>
            <a:endParaRPr lang="en-US" dirty="0"/>
          </a:p>
          <a:p>
            <a:pPr lvl="1"/>
            <a:r>
              <a:rPr lang="en-US" dirty="0" err="1"/>
              <a:t>sourceIPAddress</a:t>
            </a:r>
            <a:r>
              <a:rPr lang="en-US" dirty="0"/>
              <a:t> : IP del </a:t>
            </a:r>
            <a:r>
              <a:rPr lang="en-US" dirty="0" err="1"/>
              <a:t>solicitante</a:t>
            </a:r>
            <a:endParaRPr lang="en-US" dirty="0"/>
          </a:p>
          <a:p>
            <a:pPr lvl="1"/>
            <a:r>
              <a:rPr lang="en-US" dirty="0" err="1"/>
              <a:t>awsRegion</a:t>
            </a:r>
            <a:r>
              <a:rPr lang="en-US" dirty="0"/>
              <a:t> : </a:t>
            </a:r>
            <a:r>
              <a:rPr lang="en-US" dirty="0" err="1"/>
              <a:t>Región</a:t>
            </a:r>
            <a:r>
              <a:rPr lang="en-US" dirty="0"/>
              <a:t> AWS</a:t>
            </a:r>
          </a:p>
          <a:p>
            <a:pPr lvl="1"/>
            <a:r>
              <a:rPr lang="en-US" dirty="0" err="1"/>
              <a:t>userIdentity</a:t>
            </a:r>
            <a:r>
              <a:rPr lang="en-US" dirty="0"/>
              <a:t> / </a:t>
            </a:r>
            <a:r>
              <a:rPr lang="en-US" dirty="0" err="1"/>
              <a:t>arn</a:t>
            </a:r>
            <a:r>
              <a:rPr lang="en-US" dirty="0"/>
              <a:t> : Id del </a:t>
            </a:r>
            <a:r>
              <a:rPr lang="en-US" dirty="0" err="1"/>
              <a:t>solicitante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441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1A5DB-2457-4E92-92DC-587888C4F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Creación</a:t>
            </a:r>
            <a:r>
              <a:rPr lang="en-US" dirty="0"/>
              <a:t> y </a:t>
            </a:r>
            <a:r>
              <a:rPr lang="en-US" dirty="0" err="1"/>
              <a:t>modificación</a:t>
            </a:r>
            <a:r>
              <a:rPr lang="en-US" dirty="0"/>
              <a:t> de </a:t>
            </a:r>
            <a:r>
              <a:rPr lang="en-US" dirty="0" err="1"/>
              <a:t>reglas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316B4-C1AB-4D93-AD5C-B3B654748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Reglas</a:t>
            </a:r>
            <a:r>
              <a:rPr lang="en-US" dirty="0"/>
              <a:t> </a:t>
            </a:r>
            <a:r>
              <a:rPr lang="en-US" dirty="0" err="1"/>
              <a:t>basadas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procesar</a:t>
            </a:r>
            <a:r>
              <a:rPr lang="en-US" dirty="0"/>
              <a:t> </a:t>
            </a:r>
            <a:r>
              <a:rPr lang="en-US" dirty="0" err="1"/>
              <a:t>eventos</a:t>
            </a:r>
            <a:r>
              <a:rPr lang="en-US" dirty="0"/>
              <a:t> CloudTrail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formato</a:t>
            </a:r>
            <a:r>
              <a:rPr lang="en-US" dirty="0"/>
              <a:t> JSON</a:t>
            </a:r>
          </a:p>
          <a:p>
            <a:r>
              <a:rPr lang="en-US" dirty="0" err="1"/>
              <a:t>Subir</a:t>
            </a:r>
            <a:r>
              <a:rPr lang="en-US" dirty="0"/>
              <a:t> </a:t>
            </a:r>
            <a:r>
              <a:rPr lang="en-US" dirty="0" err="1"/>
              <a:t>fichero</a:t>
            </a:r>
            <a:r>
              <a:rPr lang="en-US" dirty="0"/>
              <a:t> con </a:t>
            </a:r>
            <a:r>
              <a:rPr lang="en-US" dirty="0" err="1"/>
              <a:t>reglas</a:t>
            </a:r>
            <a:r>
              <a:rPr lang="en-US" dirty="0"/>
              <a:t> a bucket S3 y </a:t>
            </a:r>
            <a:r>
              <a:rPr lang="en-US" dirty="0" err="1"/>
              <a:t>reiniciar</a:t>
            </a:r>
            <a:r>
              <a:rPr lang="en-US" dirty="0"/>
              <a:t> Cloud Connector</a:t>
            </a:r>
          </a:p>
          <a:p>
            <a:r>
              <a:rPr lang="en-US" dirty="0" err="1"/>
              <a:t>Ejemplos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Actualizar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: </a:t>
            </a:r>
            <a:r>
              <a:rPr lang="en-US" dirty="0" err="1"/>
              <a:t>Establecer</a:t>
            </a:r>
            <a:r>
              <a:rPr lang="en-US" dirty="0"/>
              <a:t> </a:t>
            </a:r>
            <a:r>
              <a:rPr lang="en-US" dirty="0" err="1"/>
              <a:t>regiones</a:t>
            </a:r>
            <a:r>
              <a:rPr lang="en-US" dirty="0"/>
              <a:t> no </a:t>
            </a:r>
            <a:r>
              <a:rPr lang="en-US" dirty="0" err="1"/>
              <a:t>utilizadas</a:t>
            </a:r>
            <a:endParaRPr lang="en-US" dirty="0"/>
          </a:p>
          <a:p>
            <a:pPr lvl="1"/>
            <a:r>
              <a:rPr lang="en-US" dirty="0" err="1"/>
              <a:t>Detectar</a:t>
            </a:r>
            <a:r>
              <a:rPr lang="en-US" dirty="0"/>
              <a:t> </a:t>
            </a:r>
            <a:r>
              <a:rPr lang="en-US" dirty="0" err="1"/>
              <a:t>parar</a:t>
            </a:r>
            <a:r>
              <a:rPr lang="en-US" dirty="0"/>
              <a:t> o </a:t>
            </a:r>
            <a:r>
              <a:rPr lang="en-US" dirty="0" err="1"/>
              <a:t>iniciar</a:t>
            </a:r>
            <a:r>
              <a:rPr lang="en-US" dirty="0"/>
              <a:t> </a:t>
            </a:r>
            <a:r>
              <a:rPr lang="en-US" dirty="0" err="1"/>
              <a:t>instancia</a:t>
            </a:r>
            <a:r>
              <a:rPr lang="en-US" dirty="0"/>
              <a:t> EC2</a:t>
            </a:r>
            <a:br>
              <a:rPr lang="en-US" dirty="0"/>
            </a:br>
            <a:r>
              <a:rPr lang="en-US" dirty="0">
                <a:hlinkClick r:id="rId2"/>
              </a:rPr>
              <a:t>https://aws.amazon.com/premiumsupport/knowledge-center/cloudtrail-search-api-calls/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4799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1109</TotalTime>
  <Words>1154</Words>
  <Application>Microsoft Office PowerPoint</Application>
  <PresentationFormat>On-screen Show (4:3)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Consolas</vt:lpstr>
      <vt:lpstr>Montserrat</vt:lpstr>
      <vt:lpstr>Tema de Office</vt:lpstr>
      <vt:lpstr>Cloud Connector, instalación y uso</vt:lpstr>
      <vt:lpstr>Cloud Connector:  Instalación en AWS y uso</vt:lpstr>
      <vt:lpstr>Documentación Cloud Connector</vt:lpstr>
      <vt:lpstr>Instalación de Cloud Connector en AWS</vt:lpstr>
      <vt:lpstr>Workshops en vivo de AWS</vt:lpstr>
      <vt:lpstr>Algunas reglas incluidas</vt:lpstr>
      <vt:lpstr>Pruebas, reglas incluidas</vt:lpstr>
      <vt:lpstr>Sobre eventos de Cloudtrail</vt:lpstr>
      <vt:lpstr>Creación y modificación de reglas</vt:lpstr>
      <vt:lpstr>Regla existente: region no permitida</vt:lpstr>
      <vt:lpstr>Actualizamos lista de regiones no permitidas</vt:lpstr>
      <vt:lpstr>Nueva regla existente: terminate EC2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Vicente Herrera</dc:creator>
  <cp:lastModifiedBy>Vicente Herrera</cp:lastModifiedBy>
  <cp:revision>137</cp:revision>
  <dcterms:created xsi:type="dcterms:W3CDTF">2012-07-30T22:48:03Z</dcterms:created>
  <dcterms:modified xsi:type="dcterms:W3CDTF">2020-12-30T08:28:38Z</dcterms:modified>
</cp:coreProperties>
</file>