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0"/>
  </p:notesMasterIdLst>
  <p:handoutMasterIdLst>
    <p:handoutMasterId r:id="rId31"/>
  </p:handoutMasterIdLst>
  <p:sldIdLst>
    <p:sldId id="256" r:id="rId2"/>
    <p:sldId id="258" r:id="rId3"/>
    <p:sldId id="302" r:id="rId4"/>
    <p:sldId id="262" r:id="rId5"/>
    <p:sldId id="312" r:id="rId6"/>
    <p:sldId id="286" r:id="rId7"/>
    <p:sldId id="287" r:id="rId8"/>
    <p:sldId id="314" r:id="rId9"/>
    <p:sldId id="304" r:id="rId10"/>
    <p:sldId id="315" r:id="rId11"/>
    <p:sldId id="305" r:id="rId12"/>
    <p:sldId id="309" r:id="rId13"/>
    <p:sldId id="275" r:id="rId14"/>
    <p:sldId id="289" r:id="rId15"/>
    <p:sldId id="310" r:id="rId16"/>
    <p:sldId id="269" r:id="rId17"/>
    <p:sldId id="311" r:id="rId18"/>
    <p:sldId id="307" r:id="rId19"/>
    <p:sldId id="276" r:id="rId20"/>
    <p:sldId id="278" r:id="rId21"/>
    <p:sldId id="317" r:id="rId22"/>
    <p:sldId id="318" r:id="rId23"/>
    <p:sldId id="265" r:id="rId24"/>
    <p:sldId id="295" r:id="rId25"/>
    <p:sldId id="296" r:id="rId26"/>
    <p:sldId id="281" r:id="rId27"/>
    <p:sldId id="294" r:id="rId28"/>
    <p:sldId id="282" r:id="rId29"/>
  </p:sldIdLst>
  <p:sldSz cx="9144000" cy="6858000" type="screen4x3"/>
  <p:notesSz cx="6934200" cy="9220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FF"/>
    <a:srgbClr val="BDFFBD"/>
    <a:srgbClr val="996633"/>
    <a:srgbClr val="EEDCCA"/>
    <a:srgbClr val="FFDDDD"/>
    <a:srgbClr val="FFE0B3"/>
    <a:srgbClr val="FFD5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733" autoAdjust="0"/>
    <p:restoredTop sz="68803" autoAdjust="0"/>
  </p:normalViewPr>
  <p:slideViewPr>
    <p:cSldViewPr snapToGrid="0">
      <p:cViewPr varScale="1">
        <p:scale>
          <a:sx n="61" d="100"/>
          <a:sy n="61" d="100"/>
        </p:scale>
        <p:origin x="1838"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smtClean="0"/>
              <a:t>Test Set</a:t>
            </a:r>
            <a:r>
              <a:rPr lang="en-US" baseline="0" dirty="0" smtClean="0"/>
              <a:t> A – Random Images</a:t>
            </a:r>
            <a:endParaRPr lang="en-US" dirty="0"/>
          </a:p>
        </c:rich>
      </c:tx>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Precision</c:v>
                </c:pt>
              </c:strCache>
            </c:strRef>
          </c:tx>
          <c:spPr>
            <a:solidFill>
              <a:schemeClr val="accent1"/>
            </a:solidFill>
            <a:ln>
              <a:noFill/>
            </a:ln>
            <a:effectLst/>
          </c:spPr>
          <c:invertIfNegative val="0"/>
          <c:cat>
            <c:strRef>
              <c:f>Sheet1!$A$2:$A$6</c:f>
              <c:strCache>
                <c:ptCount val="5"/>
                <c:pt idx="0">
                  <c:v>Flat Classifier</c:v>
                </c:pt>
                <c:pt idx="1">
                  <c:v>Deng et al. CVPR'12</c:v>
                </c:pt>
                <c:pt idx="2">
                  <c:v>Propagated Visual Estimates</c:v>
                </c:pt>
                <c:pt idx="3">
                  <c:v>Supervised Learning</c:v>
                </c:pt>
                <c:pt idx="4">
                  <c:v>Combined</c:v>
                </c:pt>
              </c:strCache>
            </c:strRef>
          </c:cat>
          <c:val>
            <c:numRef>
              <c:f>Sheet1!$B$2:$B$6</c:f>
              <c:numCache>
                <c:formatCode>0.00%</c:formatCode>
                <c:ptCount val="5"/>
                <c:pt idx="0">
                  <c:v>1.8499999999999999E-2</c:v>
                </c:pt>
                <c:pt idx="1">
                  <c:v>0.1021</c:v>
                </c:pt>
                <c:pt idx="2">
                  <c:v>0.14199999999999999</c:v>
                </c:pt>
                <c:pt idx="3">
                  <c:v>0.1913</c:v>
                </c:pt>
                <c:pt idx="4">
                  <c:v>0.19869999999999999</c:v>
                </c:pt>
              </c:numCache>
            </c:numRef>
          </c:val>
        </c:ser>
        <c:ser>
          <c:idx val="1"/>
          <c:order val="1"/>
          <c:tx>
            <c:strRef>
              <c:f>Sheet1!$C$1</c:f>
              <c:strCache>
                <c:ptCount val="1"/>
                <c:pt idx="0">
                  <c:v>Recall</c:v>
                </c:pt>
              </c:strCache>
            </c:strRef>
          </c:tx>
          <c:spPr>
            <a:solidFill>
              <a:schemeClr val="accent2"/>
            </a:solidFill>
            <a:ln>
              <a:noFill/>
            </a:ln>
            <a:effectLst/>
          </c:spPr>
          <c:invertIfNegative val="0"/>
          <c:cat>
            <c:strRef>
              <c:f>Sheet1!$A$2:$A$6</c:f>
              <c:strCache>
                <c:ptCount val="5"/>
                <c:pt idx="0">
                  <c:v>Flat Classifier</c:v>
                </c:pt>
                <c:pt idx="1">
                  <c:v>Deng et al. CVPR'12</c:v>
                </c:pt>
                <c:pt idx="2">
                  <c:v>Propagated Visual Estimates</c:v>
                </c:pt>
                <c:pt idx="3">
                  <c:v>Supervised Learning</c:v>
                </c:pt>
                <c:pt idx="4">
                  <c:v>Combined</c:v>
                </c:pt>
              </c:strCache>
            </c:strRef>
          </c:cat>
          <c:val>
            <c:numRef>
              <c:f>Sheet1!$C$2:$C$6</c:f>
              <c:numCache>
                <c:formatCode>0.00%</c:formatCode>
                <c:ptCount val="5"/>
                <c:pt idx="0">
                  <c:v>9.1999999999999998E-3</c:v>
                </c:pt>
                <c:pt idx="1">
                  <c:v>5.4399999999999997E-2</c:v>
                </c:pt>
                <c:pt idx="2">
                  <c:v>7.5999999999999998E-2</c:v>
                </c:pt>
                <c:pt idx="3">
                  <c:v>9.9500000000000005E-2</c:v>
                </c:pt>
                <c:pt idx="4">
                  <c:v>0.10440000000000001</c:v>
                </c:pt>
              </c:numCache>
            </c:numRef>
          </c:val>
        </c:ser>
        <c:dLbls>
          <c:showLegendKey val="0"/>
          <c:showVal val="0"/>
          <c:showCatName val="0"/>
          <c:showSerName val="0"/>
          <c:showPercent val="0"/>
          <c:showBubbleSize val="0"/>
        </c:dLbls>
        <c:gapWidth val="219"/>
        <c:overlap val="-27"/>
        <c:axId val="607533184"/>
        <c:axId val="607533728"/>
      </c:barChart>
      <c:catAx>
        <c:axId val="607533184"/>
        <c:scaling>
          <c:orientation val="minMax"/>
        </c:scaling>
        <c:delete val="0"/>
        <c:axPos val="b"/>
        <c:numFmt formatCode="General" sourceLinked="1"/>
        <c:majorTickMark val="in"/>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07533728"/>
        <c:crosses val="autoZero"/>
        <c:auto val="1"/>
        <c:lblAlgn val="ctr"/>
        <c:lblOffset val="100"/>
        <c:noMultiLvlLbl val="0"/>
      </c:catAx>
      <c:valAx>
        <c:axId val="607533728"/>
        <c:scaling>
          <c:orientation val="minMax"/>
          <c:max val="0.26"/>
          <c:min val="0"/>
        </c:scaling>
        <c:delete val="0"/>
        <c:axPos val="l"/>
        <c:majorGridlines>
          <c:spPr>
            <a:ln w="9525" cap="flat" cmpd="sng" algn="ctr">
              <a:solidFill>
                <a:schemeClr val="tx1">
                  <a:lumMod val="15000"/>
                  <a:lumOff val="85000"/>
                </a:schemeClr>
              </a:solidFill>
              <a:round/>
            </a:ln>
            <a:effectLst/>
          </c:spPr>
        </c:majorGridlines>
        <c:numFmt formatCode="0%" sourceLinked="0"/>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07533184"/>
        <c:crosses val="autoZero"/>
        <c:crossBetween val="between"/>
        <c:majorUnit val="2.0000000000000004E-2"/>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smtClean="0"/>
              <a:t>Test Set</a:t>
            </a:r>
            <a:r>
              <a:rPr lang="en-US" baseline="0" dirty="0" smtClean="0"/>
              <a:t> B – High Confidence Prediction Scores</a:t>
            </a:r>
            <a:endParaRPr lang="en-US" dirty="0"/>
          </a:p>
        </c:rich>
      </c:tx>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Precision</c:v>
                </c:pt>
              </c:strCache>
            </c:strRef>
          </c:tx>
          <c:spPr>
            <a:solidFill>
              <a:schemeClr val="accent1"/>
            </a:solidFill>
            <a:ln>
              <a:noFill/>
            </a:ln>
            <a:effectLst/>
          </c:spPr>
          <c:invertIfNegative val="0"/>
          <c:cat>
            <c:strRef>
              <c:f>Sheet1!$A$2:$A$6</c:f>
              <c:strCache>
                <c:ptCount val="5"/>
                <c:pt idx="0">
                  <c:v>Flat Classifier</c:v>
                </c:pt>
                <c:pt idx="1">
                  <c:v>Deng et al. CVPR'12</c:v>
                </c:pt>
                <c:pt idx="2">
                  <c:v>Propagated Visual Estimates</c:v>
                </c:pt>
                <c:pt idx="3">
                  <c:v>Supervised Learning</c:v>
                </c:pt>
                <c:pt idx="4">
                  <c:v>Combined</c:v>
                </c:pt>
              </c:strCache>
            </c:strRef>
          </c:cat>
          <c:val>
            <c:numRef>
              <c:f>Sheet1!$B$2:$B$6</c:f>
              <c:numCache>
                <c:formatCode>0.00%</c:formatCode>
                <c:ptCount val="5"/>
                <c:pt idx="0">
                  <c:v>2.63E-2</c:v>
                </c:pt>
                <c:pt idx="1">
                  <c:v>0.1326</c:v>
                </c:pt>
                <c:pt idx="2">
                  <c:v>0.1759</c:v>
                </c:pt>
                <c:pt idx="3">
                  <c:v>0.2417</c:v>
                </c:pt>
                <c:pt idx="4">
                  <c:v>0.25080000000000002</c:v>
                </c:pt>
              </c:numCache>
            </c:numRef>
          </c:val>
        </c:ser>
        <c:ser>
          <c:idx val="1"/>
          <c:order val="1"/>
          <c:tx>
            <c:strRef>
              <c:f>Sheet1!$C$1</c:f>
              <c:strCache>
                <c:ptCount val="1"/>
                <c:pt idx="0">
                  <c:v>Recall</c:v>
                </c:pt>
              </c:strCache>
            </c:strRef>
          </c:tx>
          <c:spPr>
            <a:solidFill>
              <a:schemeClr val="accent2"/>
            </a:solidFill>
            <a:ln>
              <a:noFill/>
            </a:ln>
            <a:effectLst/>
          </c:spPr>
          <c:invertIfNegative val="0"/>
          <c:cat>
            <c:strRef>
              <c:f>Sheet1!$A$2:$A$6</c:f>
              <c:strCache>
                <c:ptCount val="5"/>
                <c:pt idx="0">
                  <c:v>Flat Classifier</c:v>
                </c:pt>
                <c:pt idx="1">
                  <c:v>Deng et al. CVPR'12</c:v>
                </c:pt>
                <c:pt idx="2">
                  <c:v>Propagated Visual Estimates</c:v>
                </c:pt>
                <c:pt idx="3">
                  <c:v>Supervised Learning</c:v>
                </c:pt>
                <c:pt idx="4">
                  <c:v>Combined</c:v>
                </c:pt>
              </c:strCache>
            </c:strRef>
          </c:cat>
          <c:val>
            <c:numRef>
              <c:f>Sheet1!$C$2:$C$6</c:f>
              <c:numCache>
                <c:formatCode>0.00%</c:formatCode>
                <c:ptCount val="5"/>
                <c:pt idx="0">
                  <c:v>1.41E-2</c:v>
                </c:pt>
                <c:pt idx="1">
                  <c:v>7.5499999999999998E-2</c:v>
                </c:pt>
                <c:pt idx="2">
                  <c:v>0.1011</c:v>
                </c:pt>
                <c:pt idx="3">
                  <c:v>0.14269999999999999</c:v>
                </c:pt>
                <c:pt idx="4">
                  <c:v>0.14419999999999999</c:v>
                </c:pt>
              </c:numCache>
            </c:numRef>
          </c:val>
        </c:ser>
        <c:dLbls>
          <c:showLegendKey val="0"/>
          <c:showVal val="0"/>
          <c:showCatName val="0"/>
          <c:showSerName val="0"/>
          <c:showPercent val="0"/>
          <c:showBubbleSize val="0"/>
        </c:dLbls>
        <c:gapWidth val="219"/>
        <c:overlap val="-27"/>
        <c:axId val="663309056"/>
        <c:axId val="663307968"/>
      </c:barChart>
      <c:catAx>
        <c:axId val="663309056"/>
        <c:scaling>
          <c:orientation val="minMax"/>
        </c:scaling>
        <c:delete val="0"/>
        <c:axPos val="b"/>
        <c:numFmt formatCode="General" sourceLinked="1"/>
        <c:majorTickMark val="in"/>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63307968"/>
        <c:crosses val="autoZero"/>
        <c:auto val="1"/>
        <c:lblAlgn val="ctr"/>
        <c:lblOffset val="100"/>
        <c:noMultiLvlLbl val="0"/>
      </c:catAx>
      <c:valAx>
        <c:axId val="663307968"/>
        <c:scaling>
          <c:orientation val="minMax"/>
          <c:max val="0.26"/>
          <c:min val="0"/>
        </c:scaling>
        <c:delete val="0"/>
        <c:axPos val="l"/>
        <c:majorGridlines>
          <c:spPr>
            <a:ln w="9525" cap="flat" cmpd="sng" algn="ctr">
              <a:solidFill>
                <a:schemeClr val="tx1">
                  <a:lumMod val="15000"/>
                  <a:lumOff val="85000"/>
                </a:schemeClr>
              </a:solidFill>
              <a:round/>
            </a:ln>
            <a:effectLst/>
          </c:spPr>
        </c:majorGridlines>
        <c:numFmt formatCode="0%" sourceLinked="0"/>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63309056"/>
        <c:crosses val="autoZero"/>
        <c:crossBetween val="between"/>
        <c:majorUnit val="2.0000000000000004E-2"/>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05138" cy="46196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27475" y="0"/>
            <a:ext cx="3005138" cy="461963"/>
          </a:xfrm>
          <a:prstGeom prst="rect">
            <a:avLst/>
          </a:prstGeom>
        </p:spPr>
        <p:txBody>
          <a:bodyPr vert="horz" lIns="91440" tIns="45720" rIns="91440" bIns="45720" rtlCol="0"/>
          <a:lstStyle>
            <a:lvl1pPr algn="r">
              <a:defRPr sz="1200"/>
            </a:lvl1pPr>
          </a:lstStyle>
          <a:p>
            <a:fld id="{1C19DF07-C688-4949-B62C-6739A6854296}" type="datetimeFigureOut">
              <a:rPr lang="en-US" smtClean="0"/>
              <a:t>12/6/2013</a:t>
            </a:fld>
            <a:endParaRPr lang="en-US"/>
          </a:p>
        </p:txBody>
      </p:sp>
      <p:sp>
        <p:nvSpPr>
          <p:cNvPr id="4" name="Footer Placeholder 3"/>
          <p:cNvSpPr>
            <a:spLocks noGrp="1"/>
          </p:cNvSpPr>
          <p:nvPr>
            <p:ph type="ftr" sz="quarter" idx="2"/>
          </p:nvPr>
        </p:nvSpPr>
        <p:spPr>
          <a:xfrm>
            <a:off x="0" y="8758238"/>
            <a:ext cx="3005138" cy="461962"/>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27475" y="8758238"/>
            <a:ext cx="3005138" cy="461962"/>
          </a:xfrm>
          <a:prstGeom prst="rect">
            <a:avLst/>
          </a:prstGeom>
        </p:spPr>
        <p:txBody>
          <a:bodyPr vert="horz" lIns="91440" tIns="45720" rIns="91440" bIns="45720" rtlCol="0" anchor="b"/>
          <a:lstStyle>
            <a:lvl1pPr algn="r">
              <a:defRPr sz="1200"/>
            </a:lvl1pPr>
          </a:lstStyle>
          <a:p>
            <a:fld id="{F5D4873E-1E8B-4FF9-A022-308A95F3D3F0}" type="slidenum">
              <a:rPr lang="en-US" smtClean="0"/>
              <a:t>‹#›</a:t>
            </a:fld>
            <a:endParaRPr lang="en-US"/>
          </a:p>
        </p:txBody>
      </p:sp>
    </p:spTree>
    <p:extLst>
      <p:ext uri="{BB962C8B-B14F-4D97-AF65-F5344CB8AC3E}">
        <p14:creationId xmlns:p14="http://schemas.microsoft.com/office/powerpoint/2010/main" val="250798452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04820" cy="462611"/>
          </a:xfrm>
          <a:prstGeom prst="rect">
            <a:avLst/>
          </a:prstGeom>
        </p:spPr>
        <p:txBody>
          <a:bodyPr vert="horz" lIns="92309" tIns="46154" rIns="92309" bIns="46154" rtlCol="0"/>
          <a:lstStyle>
            <a:lvl1pPr algn="l">
              <a:defRPr sz="1200"/>
            </a:lvl1pPr>
          </a:lstStyle>
          <a:p>
            <a:endParaRPr lang="en-US"/>
          </a:p>
        </p:txBody>
      </p:sp>
      <p:sp>
        <p:nvSpPr>
          <p:cNvPr id="3" name="Date Placeholder 2"/>
          <p:cNvSpPr>
            <a:spLocks noGrp="1"/>
          </p:cNvSpPr>
          <p:nvPr>
            <p:ph type="dt" idx="1"/>
          </p:nvPr>
        </p:nvSpPr>
        <p:spPr>
          <a:xfrm>
            <a:off x="3927775" y="0"/>
            <a:ext cx="3004820" cy="462611"/>
          </a:xfrm>
          <a:prstGeom prst="rect">
            <a:avLst/>
          </a:prstGeom>
        </p:spPr>
        <p:txBody>
          <a:bodyPr vert="horz" lIns="92309" tIns="46154" rIns="92309" bIns="46154" rtlCol="0"/>
          <a:lstStyle>
            <a:lvl1pPr algn="r">
              <a:defRPr sz="1200"/>
            </a:lvl1pPr>
          </a:lstStyle>
          <a:p>
            <a:fld id="{404777FC-FC1F-4CE1-8F64-E4DBDA71F72B}" type="datetimeFigureOut">
              <a:rPr lang="en-US" smtClean="0"/>
              <a:t>12/6/2013</a:t>
            </a:fld>
            <a:endParaRPr lang="en-US"/>
          </a:p>
        </p:txBody>
      </p:sp>
      <p:sp>
        <p:nvSpPr>
          <p:cNvPr id="4" name="Slide Image Placeholder 3"/>
          <p:cNvSpPr>
            <a:spLocks noGrp="1" noRot="1" noChangeAspect="1"/>
          </p:cNvSpPr>
          <p:nvPr>
            <p:ph type="sldImg" idx="2"/>
          </p:nvPr>
        </p:nvSpPr>
        <p:spPr>
          <a:xfrm>
            <a:off x="1392238" y="1152525"/>
            <a:ext cx="4149725" cy="3111500"/>
          </a:xfrm>
          <a:prstGeom prst="rect">
            <a:avLst/>
          </a:prstGeom>
          <a:noFill/>
          <a:ln w="12700">
            <a:solidFill>
              <a:prstClr val="black"/>
            </a:solidFill>
          </a:ln>
        </p:spPr>
        <p:txBody>
          <a:bodyPr vert="horz" lIns="92309" tIns="46154" rIns="92309" bIns="46154" rtlCol="0" anchor="ctr"/>
          <a:lstStyle/>
          <a:p>
            <a:endParaRPr lang="en-US"/>
          </a:p>
        </p:txBody>
      </p:sp>
      <p:sp>
        <p:nvSpPr>
          <p:cNvPr id="5" name="Notes Placeholder 4"/>
          <p:cNvSpPr>
            <a:spLocks noGrp="1"/>
          </p:cNvSpPr>
          <p:nvPr>
            <p:ph type="body" sz="quarter" idx="3"/>
          </p:nvPr>
        </p:nvSpPr>
        <p:spPr>
          <a:xfrm>
            <a:off x="693420" y="4437221"/>
            <a:ext cx="5547360" cy="3630454"/>
          </a:xfrm>
          <a:prstGeom prst="rect">
            <a:avLst/>
          </a:prstGeom>
        </p:spPr>
        <p:txBody>
          <a:bodyPr vert="horz" lIns="92309" tIns="46154" rIns="92309" bIns="46154"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757590"/>
            <a:ext cx="3004820" cy="462610"/>
          </a:xfrm>
          <a:prstGeom prst="rect">
            <a:avLst/>
          </a:prstGeom>
        </p:spPr>
        <p:txBody>
          <a:bodyPr vert="horz" lIns="92309" tIns="46154" rIns="92309" bIns="46154" rtlCol="0" anchor="b"/>
          <a:lstStyle>
            <a:lvl1pPr algn="l">
              <a:defRPr sz="1200"/>
            </a:lvl1pPr>
          </a:lstStyle>
          <a:p>
            <a:endParaRPr lang="en-US"/>
          </a:p>
        </p:txBody>
      </p:sp>
      <p:sp>
        <p:nvSpPr>
          <p:cNvPr id="7" name="Slide Number Placeholder 6"/>
          <p:cNvSpPr>
            <a:spLocks noGrp="1"/>
          </p:cNvSpPr>
          <p:nvPr>
            <p:ph type="sldNum" sz="quarter" idx="5"/>
          </p:nvPr>
        </p:nvSpPr>
        <p:spPr>
          <a:xfrm>
            <a:off x="3927775" y="8757590"/>
            <a:ext cx="3004820" cy="462610"/>
          </a:xfrm>
          <a:prstGeom prst="rect">
            <a:avLst/>
          </a:prstGeom>
        </p:spPr>
        <p:txBody>
          <a:bodyPr vert="horz" lIns="92309" tIns="46154" rIns="92309" bIns="46154" rtlCol="0" anchor="b"/>
          <a:lstStyle>
            <a:lvl1pPr algn="r">
              <a:defRPr sz="1200"/>
            </a:lvl1pPr>
          </a:lstStyle>
          <a:p>
            <a:fld id="{D78FEE2B-2648-4459-9446-4A7D4AFBEC4B}" type="slidenum">
              <a:rPr lang="en-US" smtClean="0"/>
              <a:t>‹#›</a:t>
            </a:fld>
            <a:endParaRPr lang="en-US"/>
          </a:p>
        </p:txBody>
      </p:sp>
    </p:spTree>
    <p:extLst>
      <p:ext uri="{BB962C8B-B14F-4D97-AF65-F5344CB8AC3E}">
        <p14:creationId xmlns:p14="http://schemas.microsoft.com/office/powerpoint/2010/main" val="24618012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Hi, m</a:t>
            </a:r>
            <a:r>
              <a:rPr lang="en-US" baseline="0" dirty="0" smtClean="0"/>
              <a:t>y name is Vicente </a:t>
            </a:r>
            <a:r>
              <a:rPr lang="en-US" baseline="0" dirty="0" err="1" smtClean="0"/>
              <a:t>Ordóñez</a:t>
            </a:r>
            <a:r>
              <a:rPr lang="en-US" baseline="0" dirty="0" smtClean="0"/>
              <a:t>,  this is joint work with </a:t>
            </a:r>
            <a:r>
              <a:rPr lang="en-US" baseline="0" dirty="0" err="1" smtClean="0"/>
              <a:t>Jia</a:t>
            </a:r>
            <a:r>
              <a:rPr lang="en-US" baseline="0" dirty="0" smtClean="0"/>
              <a:t> Deng, </a:t>
            </a:r>
            <a:r>
              <a:rPr lang="en-US" baseline="0" dirty="0" err="1" smtClean="0"/>
              <a:t>Yejin</a:t>
            </a:r>
            <a:r>
              <a:rPr lang="en-US" baseline="0" dirty="0" smtClean="0"/>
              <a:t> Choi, Alexander Berg and Tamara Berg. </a:t>
            </a:r>
            <a:br>
              <a:rPr lang="en-US" baseline="0" dirty="0" smtClean="0"/>
            </a:br>
            <a:r>
              <a:rPr lang="en-US" baseline="0" dirty="0" smtClean="0"/>
              <a:t>I’m presenting here our work on moving From Large Scale Image Categorization to Entry-Level Categories</a:t>
            </a:r>
            <a:endParaRPr lang="en-US" dirty="0"/>
          </a:p>
        </p:txBody>
      </p:sp>
      <p:sp>
        <p:nvSpPr>
          <p:cNvPr id="4" name="Slide Number Placeholder 3"/>
          <p:cNvSpPr>
            <a:spLocks noGrp="1"/>
          </p:cNvSpPr>
          <p:nvPr>
            <p:ph type="sldNum" sz="quarter" idx="10"/>
          </p:nvPr>
        </p:nvSpPr>
        <p:spPr/>
        <p:txBody>
          <a:bodyPr/>
          <a:lstStyle/>
          <a:p>
            <a:fld id="{D78FEE2B-2648-4459-9446-4A7D4AFBEC4B}" type="slidenum">
              <a:rPr lang="en-US" smtClean="0"/>
              <a:t>1</a:t>
            </a:fld>
            <a:endParaRPr lang="en-US"/>
          </a:p>
        </p:txBody>
      </p:sp>
    </p:spTree>
    <p:extLst>
      <p:ext uri="{BB962C8B-B14F-4D97-AF65-F5344CB8AC3E}">
        <p14:creationId xmlns:p14="http://schemas.microsoft.com/office/powerpoint/2010/main" val="15449880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experiments performed by psychologist in the late 70’s and 80’s were limited in the number of categories. Using all the resources we have available today we are able to scale to predict entry-level categories for thousands of categories.</a:t>
            </a:r>
          </a:p>
          <a:p>
            <a:endParaRPr lang="en-US" baseline="0" dirty="0" smtClean="0"/>
          </a:p>
          <a:p>
            <a:r>
              <a:rPr lang="en-US" baseline="0" dirty="0" smtClean="0"/>
              <a:t>Let me present you the two tasks of our paper.</a:t>
            </a:r>
          </a:p>
        </p:txBody>
      </p:sp>
      <p:sp>
        <p:nvSpPr>
          <p:cNvPr id="4" name="Slide Number Placeholder 3"/>
          <p:cNvSpPr>
            <a:spLocks noGrp="1"/>
          </p:cNvSpPr>
          <p:nvPr>
            <p:ph type="sldNum" sz="quarter" idx="10"/>
          </p:nvPr>
        </p:nvSpPr>
        <p:spPr/>
        <p:txBody>
          <a:bodyPr/>
          <a:lstStyle/>
          <a:p>
            <a:fld id="{D78FEE2B-2648-4459-9446-4A7D4AFBEC4B}" type="slidenum">
              <a:rPr lang="en-US" smtClean="0"/>
              <a:t>10</a:t>
            </a:fld>
            <a:endParaRPr lang="en-US"/>
          </a:p>
        </p:txBody>
      </p:sp>
    </p:spTree>
    <p:extLst>
      <p:ext uri="{BB962C8B-B14F-4D97-AF65-F5344CB8AC3E}">
        <p14:creationId xmlns:p14="http://schemas.microsoft.com/office/powerpoint/2010/main" val="1741749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Our first tasks involve</a:t>
            </a:r>
            <a:r>
              <a:rPr lang="en-US" baseline="0" dirty="0" smtClean="0"/>
              <a:t>s translating a detailed category into an entry-level category.  Our input here is just a concept like Grampus </a:t>
            </a:r>
            <a:r>
              <a:rPr lang="en-US" baseline="0" dirty="0" err="1" smtClean="0"/>
              <a:t>griseus</a:t>
            </a:r>
            <a:r>
              <a:rPr lang="en-US" baseline="0" dirty="0" smtClean="0"/>
              <a:t> and our output is dolphin.</a:t>
            </a:r>
          </a:p>
          <a:p>
            <a:endParaRPr lang="en-US" dirty="0" smtClean="0"/>
          </a:p>
          <a:p>
            <a:r>
              <a:rPr lang="en-US" dirty="0" smtClean="0"/>
              <a:t>Our second task involves pictures.</a:t>
            </a:r>
            <a:r>
              <a:rPr lang="en-US" baseline="0" dirty="0" smtClean="0"/>
              <a:t> Now we have a single picture and we output what would we call it.</a:t>
            </a:r>
            <a:endParaRPr lang="en-US" dirty="0"/>
          </a:p>
        </p:txBody>
      </p:sp>
      <p:sp>
        <p:nvSpPr>
          <p:cNvPr id="4" name="Slide Number Placeholder 3"/>
          <p:cNvSpPr>
            <a:spLocks noGrp="1"/>
          </p:cNvSpPr>
          <p:nvPr>
            <p:ph type="sldNum" sz="quarter" idx="10"/>
          </p:nvPr>
        </p:nvSpPr>
        <p:spPr/>
        <p:txBody>
          <a:bodyPr/>
          <a:lstStyle/>
          <a:p>
            <a:fld id="{D78FEE2B-2648-4459-9446-4A7D4AFBEC4B}" type="slidenum">
              <a:rPr lang="en-US" smtClean="0"/>
              <a:t>11</a:t>
            </a:fld>
            <a:endParaRPr lang="en-US"/>
          </a:p>
        </p:txBody>
      </p:sp>
    </p:spTree>
    <p:extLst>
      <p:ext uri="{BB962C8B-B14F-4D97-AF65-F5344CB8AC3E}">
        <p14:creationId xmlns:p14="http://schemas.microsoft.com/office/powerpoint/2010/main" val="15710012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look at our</a:t>
            </a:r>
            <a:r>
              <a:rPr lang="en-US" baseline="0" dirty="0" smtClean="0"/>
              <a:t> first goal.</a:t>
            </a:r>
            <a:endParaRPr lang="en-US" dirty="0"/>
          </a:p>
        </p:txBody>
      </p:sp>
      <p:sp>
        <p:nvSpPr>
          <p:cNvPr id="4" name="Slide Number Placeholder 3"/>
          <p:cNvSpPr>
            <a:spLocks noGrp="1"/>
          </p:cNvSpPr>
          <p:nvPr>
            <p:ph type="sldNum" sz="quarter" idx="10"/>
          </p:nvPr>
        </p:nvSpPr>
        <p:spPr/>
        <p:txBody>
          <a:bodyPr/>
          <a:lstStyle/>
          <a:p>
            <a:fld id="{D78FEE2B-2648-4459-9446-4A7D4AFBEC4B}" type="slidenum">
              <a:rPr lang="en-US" smtClean="0"/>
              <a:t>12</a:t>
            </a:fld>
            <a:endParaRPr lang="en-US"/>
          </a:p>
        </p:txBody>
      </p:sp>
    </p:spTree>
    <p:extLst>
      <p:ext uri="{BB962C8B-B14F-4D97-AF65-F5344CB8AC3E}">
        <p14:creationId xmlns:p14="http://schemas.microsoft.com/office/powerpoint/2010/main" val="39031664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first collected</a:t>
            </a:r>
            <a:r>
              <a:rPr lang="en-US" baseline="0" dirty="0" smtClean="0"/>
              <a:t> some ground-truth translations by using human experiments in the same spirit as those performed by the psychologists. </a:t>
            </a:r>
            <a:br>
              <a:rPr lang="en-US" baseline="0" dirty="0" smtClean="0"/>
            </a:br>
            <a:r>
              <a:rPr lang="en-US" baseline="0" dirty="0" smtClean="0"/>
              <a:t/>
            </a:r>
            <a:br>
              <a:rPr lang="en-US" baseline="0" dirty="0" smtClean="0"/>
            </a:br>
            <a:r>
              <a:rPr lang="en-US" baseline="0" dirty="0" smtClean="0"/>
              <a:t>We take a detailed category like “Holstein” from wordnet which is a type of cow and we show images from </a:t>
            </a:r>
            <a:r>
              <a:rPr lang="en-US" baseline="0" dirty="0" err="1" smtClean="0"/>
              <a:t>imagenet</a:t>
            </a:r>
            <a:r>
              <a:rPr lang="en-US" baseline="0" dirty="0" smtClean="0"/>
              <a:t> to Amazon Mechanical Turk users who had to name things. </a:t>
            </a:r>
          </a:p>
          <a:p>
            <a:endParaRPr lang="en-US" baseline="0" dirty="0" smtClean="0"/>
          </a:p>
          <a:p>
            <a:r>
              <a:rPr lang="en-US" baseline="0" dirty="0" smtClean="0"/>
              <a:t>Let me present our first automatic approach at this problem which uses text statistics as a proxy for how people name things.</a:t>
            </a:r>
          </a:p>
        </p:txBody>
      </p:sp>
      <p:sp>
        <p:nvSpPr>
          <p:cNvPr id="4" name="Slide Number Placeholder 3"/>
          <p:cNvSpPr>
            <a:spLocks noGrp="1"/>
          </p:cNvSpPr>
          <p:nvPr>
            <p:ph type="sldNum" sz="quarter" idx="10"/>
          </p:nvPr>
        </p:nvSpPr>
        <p:spPr/>
        <p:txBody>
          <a:bodyPr/>
          <a:lstStyle/>
          <a:p>
            <a:fld id="{D78FEE2B-2648-4459-9446-4A7D4AFBEC4B}" type="slidenum">
              <a:rPr lang="en-US" smtClean="0"/>
              <a:t>13</a:t>
            </a:fld>
            <a:endParaRPr lang="en-US"/>
          </a:p>
        </p:txBody>
      </p:sp>
    </p:spTree>
    <p:extLst>
      <p:ext uri="{BB962C8B-B14F-4D97-AF65-F5344CB8AC3E}">
        <p14:creationId xmlns:p14="http://schemas.microsoft.com/office/powerpoint/2010/main" val="6542396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a:t>
            </a:r>
            <a:r>
              <a:rPr lang="en-US" baseline="0" dirty="0" smtClean="0"/>
              <a:t> our text-based approach, we have detailed categories and we connect them to a hierarchical semantic structure from wordnet. Each category on the path to the root category is a candidate entry-level category. We might not want to go all the way to the root node because we might not want to be too general so we have a measure of semantic distance from the detailed category. </a:t>
            </a:r>
          </a:p>
          <a:p>
            <a:endParaRPr lang="en-US" baseline="0" dirty="0" smtClean="0"/>
          </a:p>
          <a:p>
            <a:r>
              <a:rPr lang="en-US" baseline="0" dirty="0" smtClean="0"/>
              <a:t>We also incorporate </a:t>
            </a:r>
            <a:r>
              <a:rPr lang="en-US" baseline="0" dirty="0" smtClean="0"/>
              <a:t>the </a:t>
            </a:r>
            <a:r>
              <a:rPr lang="en-US" baseline="0" dirty="0" smtClean="0"/>
              <a:t>frequency a category name is mentioned in </a:t>
            </a:r>
            <a:r>
              <a:rPr lang="en-US" baseline="0" dirty="0" smtClean="0"/>
              <a:t>text. This is our measure of “naturalness”. </a:t>
            </a:r>
            <a:r>
              <a:rPr lang="en-US" baseline="0" dirty="0" smtClean="0"/>
              <a:t>If they are mentioned more frequently we assume they are more likely to be an entry-level category. At the end we compute a tradeoff between semantic distance and text priors to obtain a translation.</a:t>
            </a:r>
          </a:p>
          <a:p>
            <a:endParaRPr lang="en-US" baseline="0" dirty="0" smtClean="0"/>
          </a:p>
          <a:p>
            <a:r>
              <a:rPr lang="en-US" baseline="0" dirty="0" smtClean="0"/>
              <a:t>Still we are limited here by the </a:t>
            </a:r>
            <a:r>
              <a:rPr lang="en-US" baseline="0" dirty="0" err="1" smtClean="0"/>
              <a:t>wordnet</a:t>
            </a:r>
            <a:r>
              <a:rPr lang="en-US" baseline="0" dirty="0" smtClean="0"/>
              <a:t> hierarchy so we have another approach that doesn’t use a hierarchy.</a:t>
            </a:r>
          </a:p>
          <a:p>
            <a:endParaRPr lang="en-US" baseline="0" dirty="0" smtClean="0"/>
          </a:p>
        </p:txBody>
      </p:sp>
      <p:sp>
        <p:nvSpPr>
          <p:cNvPr id="4" name="Slide Number Placeholder 3"/>
          <p:cNvSpPr>
            <a:spLocks noGrp="1"/>
          </p:cNvSpPr>
          <p:nvPr>
            <p:ph type="sldNum" sz="quarter" idx="10"/>
          </p:nvPr>
        </p:nvSpPr>
        <p:spPr/>
        <p:txBody>
          <a:bodyPr/>
          <a:lstStyle/>
          <a:p>
            <a:fld id="{D78FEE2B-2648-4459-9446-4A7D4AFBEC4B}" type="slidenum">
              <a:rPr lang="en-US" smtClean="0"/>
              <a:t>14</a:t>
            </a:fld>
            <a:endParaRPr lang="en-US"/>
          </a:p>
        </p:txBody>
      </p:sp>
    </p:spTree>
    <p:extLst>
      <p:ext uri="{BB962C8B-B14F-4D97-AF65-F5344CB8AC3E}">
        <p14:creationId xmlns:p14="http://schemas.microsoft.com/office/powerpoint/2010/main" val="21508013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This is similar to the experiments we run with humans but we have replaced the human with a vision system that learned categories from image descriptions. We again take a detailed category like “Holstein” from wordnet which is a type of cow and we show images to this vision system and computes a ranking of words using retrieval metrics of relevance like TFIDF.</a:t>
            </a:r>
          </a:p>
          <a:p>
            <a:endParaRPr lang="en-US" baseline="0" dirty="0" smtClean="0"/>
          </a:p>
          <a:p>
            <a:endParaRPr lang="en-US" baseline="0" dirty="0" smtClean="0"/>
          </a:p>
          <a:p>
            <a:r>
              <a:rPr lang="en-US" baseline="0" dirty="0" smtClean="0"/>
              <a:t>Now let me show you some example translations.</a:t>
            </a:r>
            <a:endParaRPr lang="en-US" dirty="0"/>
          </a:p>
        </p:txBody>
      </p:sp>
      <p:sp>
        <p:nvSpPr>
          <p:cNvPr id="4" name="Slide Number Placeholder 3"/>
          <p:cNvSpPr>
            <a:spLocks noGrp="1"/>
          </p:cNvSpPr>
          <p:nvPr>
            <p:ph type="sldNum" sz="quarter" idx="10"/>
          </p:nvPr>
        </p:nvSpPr>
        <p:spPr/>
        <p:txBody>
          <a:bodyPr/>
          <a:lstStyle/>
          <a:p>
            <a:fld id="{D78FEE2B-2648-4459-9446-4A7D4AFBEC4B}" type="slidenum">
              <a:rPr lang="en-US" smtClean="0"/>
              <a:t>15</a:t>
            </a:fld>
            <a:endParaRPr lang="en-US"/>
          </a:p>
        </p:txBody>
      </p:sp>
    </p:spTree>
    <p:extLst>
      <p:ext uri="{BB962C8B-B14F-4D97-AF65-F5344CB8AC3E}">
        <p14:creationId xmlns:p14="http://schemas.microsoft.com/office/powerpoint/2010/main" val="25892477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a:t>
            </a:r>
            <a:r>
              <a:rPr lang="en-US" baseline="0" dirty="0" smtClean="0"/>
              <a:t> is a small comparison of the results of these three approaches. Sometimes both methods agree with the humans on the naming strategy. But each method has its own mistakes. The text-based approach wrongfully believes a whinchat is a type of “chat”  because of the frequency of this word.  The image-based approach believes the ostrich pictures are depicting the “grass” concept because of co-occurrence in the background</a:t>
            </a:r>
          </a:p>
        </p:txBody>
      </p:sp>
      <p:sp>
        <p:nvSpPr>
          <p:cNvPr id="4" name="Slide Number Placeholder 3"/>
          <p:cNvSpPr>
            <a:spLocks noGrp="1"/>
          </p:cNvSpPr>
          <p:nvPr>
            <p:ph type="sldNum" sz="quarter" idx="10"/>
          </p:nvPr>
        </p:nvSpPr>
        <p:spPr/>
        <p:txBody>
          <a:bodyPr/>
          <a:lstStyle/>
          <a:p>
            <a:fld id="{D78FEE2B-2648-4459-9446-4A7D4AFBEC4B}" type="slidenum">
              <a:rPr lang="en-US" smtClean="0"/>
              <a:t>16</a:t>
            </a:fld>
            <a:endParaRPr lang="en-US"/>
          </a:p>
        </p:txBody>
      </p:sp>
    </p:spTree>
    <p:extLst>
      <p:ext uri="{BB962C8B-B14F-4D97-AF65-F5344CB8AC3E}">
        <p14:creationId xmlns:p14="http://schemas.microsoft.com/office/powerpoint/2010/main" val="42418042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Our second task involves pictures.</a:t>
            </a:r>
            <a:r>
              <a:rPr lang="en-US" baseline="0" dirty="0" smtClean="0"/>
              <a:t> Now we have a single picture for which we can run large scale image categorization and we want to translate this output to a an entry-level category or set of candidate entry-level categories.</a:t>
            </a:r>
            <a:endParaRPr lang="en-US" dirty="0"/>
          </a:p>
        </p:txBody>
      </p:sp>
      <p:sp>
        <p:nvSpPr>
          <p:cNvPr id="4" name="Slide Number Placeholder 3"/>
          <p:cNvSpPr>
            <a:spLocks noGrp="1"/>
          </p:cNvSpPr>
          <p:nvPr>
            <p:ph type="sldNum" sz="quarter" idx="10"/>
          </p:nvPr>
        </p:nvSpPr>
        <p:spPr/>
        <p:txBody>
          <a:bodyPr/>
          <a:lstStyle/>
          <a:p>
            <a:fld id="{D78FEE2B-2648-4459-9446-4A7D4AFBEC4B}" type="slidenum">
              <a:rPr lang="en-US" smtClean="0"/>
              <a:t>17</a:t>
            </a:fld>
            <a:endParaRPr lang="en-US"/>
          </a:p>
        </p:txBody>
      </p:sp>
    </p:spTree>
    <p:extLst>
      <p:ext uri="{BB962C8B-B14F-4D97-AF65-F5344CB8AC3E}">
        <p14:creationId xmlns:p14="http://schemas.microsoft.com/office/powerpoint/2010/main" val="369147548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how</a:t>
            </a:r>
            <a:r>
              <a:rPr lang="en-US" baseline="0" dirty="0" smtClean="0"/>
              <a:t> a typical large scale image categorization system looks like. We have an input image, we compute some features, </a:t>
            </a:r>
            <a:r>
              <a:rPr lang="en-US" baseline="0" dirty="0" smtClean="0"/>
              <a:t> encode those features, do some spatial pooling, we </a:t>
            </a:r>
            <a:r>
              <a:rPr lang="en-US" baseline="0" dirty="0" smtClean="0"/>
              <a:t>run a learning algorithm and we output a likelihood for a large set of detailed categories.  We use </a:t>
            </a:r>
            <a:r>
              <a:rPr lang="en-US" baseline="0" dirty="0" smtClean="0"/>
              <a:t>more than 7000 </a:t>
            </a:r>
            <a:r>
              <a:rPr lang="en-US" baseline="0" dirty="0" smtClean="0"/>
              <a:t>detailed categories.</a:t>
            </a:r>
          </a:p>
          <a:p>
            <a:endParaRPr lang="en-US" baseline="0" dirty="0" smtClean="0"/>
          </a:p>
          <a:p>
            <a:r>
              <a:rPr lang="en-US" baseline="0" dirty="0" smtClean="0"/>
              <a:t>In our first method we use those </a:t>
            </a:r>
            <a:r>
              <a:rPr lang="en-US" baseline="0" dirty="0" smtClean="0"/>
              <a:t>predictions </a:t>
            </a:r>
            <a:r>
              <a:rPr lang="en-US" baseline="0" dirty="0" smtClean="0"/>
              <a:t>as leaf nodes in </a:t>
            </a:r>
            <a:r>
              <a:rPr lang="en-US" baseline="0" dirty="0" smtClean="0"/>
              <a:t>a hierarchy.</a:t>
            </a:r>
            <a:endParaRPr lang="en-US" dirty="0"/>
          </a:p>
        </p:txBody>
      </p:sp>
      <p:sp>
        <p:nvSpPr>
          <p:cNvPr id="4" name="Slide Number Placeholder 3"/>
          <p:cNvSpPr>
            <a:spLocks noGrp="1"/>
          </p:cNvSpPr>
          <p:nvPr>
            <p:ph type="sldNum" sz="quarter" idx="10"/>
          </p:nvPr>
        </p:nvSpPr>
        <p:spPr/>
        <p:txBody>
          <a:bodyPr/>
          <a:lstStyle/>
          <a:p>
            <a:fld id="{D78FEE2B-2648-4459-9446-4A7D4AFBEC4B}" type="slidenum">
              <a:rPr lang="en-US" smtClean="0"/>
              <a:t>18</a:t>
            </a:fld>
            <a:endParaRPr lang="en-US"/>
          </a:p>
        </p:txBody>
      </p:sp>
    </p:spTree>
    <p:extLst>
      <p:ext uri="{BB962C8B-B14F-4D97-AF65-F5344CB8AC3E}">
        <p14:creationId xmlns:p14="http://schemas.microsoft.com/office/powerpoint/2010/main" val="8876737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We then propagate the likelihoods up in this hierarchy, so when we predict a more general category we are more likely to be right (If you label everything as animal and all your images are of animals then you are always right.). On the other hand we have a notion of specificity.  In CVPR 2012 Deng et al presented a technique for trading off specificity and accuracy.  Here we are adding this idea of naturalness to connect with what people actually say. Unlike the accuracy the naturalness scores are non-monotonic and they tend to  bias our predictions to things that are more likely to be entry-level categories or as I mentioned, categories that people seem to be more likely to name.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Our second approach does not </a:t>
            </a:r>
            <a:r>
              <a:rPr lang="en-US" baseline="0" dirty="0" smtClean="0"/>
              <a:t>use a </a:t>
            </a:r>
            <a:r>
              <a:rPr lang="en-US" baseline="0" dirty="0" smtClean="0"/>
              <a:t>hierarchy.</a:t>
            </a:r>
          </a:p>
          <a:p>
            <a:endParaRPr lang="en-US" baseline="0" dirty="0" smtClean="0"/>
          </a:p>
        </p:txBody>
      </p:sp>
      <p:sp>
        <p:nvSpPr>
          <p:cNvPr id="4" name="Slide Number Placeholder 3"/>
          <p:cNvSpPr>
            <a:spLocks noGrp="1"/>
          </p:cNvSpPr>
          <p:nvPr>
            <p:ph type="sldNum" sz="quarter" idx="10"/>
          </p:nvPr>
        </p:nvSpPr>
        <p:spPr/>
        <p:txBody>
          <a:bodyPr/>
          <a:lstStyle/>
          <a:p>
            <a:fld id="{D78FEE2B-2648-4459-9446-4A7D4AFBEC4B}" type="slidenum">
              <a:rPr lang="en-US" smtClean="0"/>
              <a:t>19</a:t>
            </a:fld>
            <a:endParaRPr lang="en-US"/>
          </a:p>
        </p:txBody>
      </p:sp>
    </p:spTree>
    <p:extLst>
      <p:ext uri="{BB962C8B-B14F-4D97-AF65-F5344CB8AC3E}">
        <p14:creationId xmlns:p14="http://schemas.microsoft.com/office/powerpoint/2010/main" val="39222957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try an experiment. [say in an excited way]</a:t>
            </a:r>
            <a:br>
              <a:rPr lang="en-US" dirty="0" smtClean="0"/>
            </a:br>
            <a:r>
              <a:rPr lang="en-US" dirty="0" smtClean="0"/>
              <a:t>I'm going to show you an image and then you should say out loud what object you think is depicted.</a:t>
            </a:r>
            <a:br>
              <a:rPr lang="en-US" dirty="0" smtClean="0"/>
            </a:br>
            <a:r>
              <a:rPr lang="en-US" dirty="0" smtClean="0"/>
              <a:t>[show pic] what would you call this? [pause]</a:t>
            </a:r>
            <a:br>
              <a:rPr lang="en-US" dirty="0" smtClean="0"/>
            </a:br>
            <a:r>
              <a:rPr lang="en-US" dirty="0" smtClean="0"/>
              <a:t>Well this species is actually a "grampus griseus", but I'll bet most of you were not thinking that. Most of you probably said **dolphin**!</a:t>
            </a:r>
          </a:p>
          <a:p>
            <a:endParaRPr lang="en-US" dirty="0" smtClean="0"/>
          </a:p>
          <a:p>
            <a:r>
              <a:rPr lang="en-US" dirty="0" smtClean="0"/>
              <a:t>Let's look at another example.</a:t>
            </a:r>
            <a:br>
              <a:rPr lang="en-US" dirty="0" smtClean="0"/>
            </a:br>
            <a:endParaRPr lang="en-US" dirty="0"/>
          </a:p>
        </p:txBody>
      </p:sp>
      <p:sp>
        <p:nvSpPr>
          <p:cNvPr id="4" name="Slide Number Placeholder 3"/>
          <p:cNvSpPr>
            <a:spLocks noGrp="1"/>
          </p:cNvSpPr>
          <p:nvPr>
            <p:ph type="sldNum" sz="quarter" idx="10"/>
          </p:nvPr>
        </p:nvSpPr>
        <p:spPr/>
        <p:txBody>
          <a:bodyPr/>
          <a:lstStyle/>
          <a:p>
            <a:fld id="{D78FEE2B-2648-4459-9446-4A7D4AFBEC4B}" type="slidenum">
              <a:rPr lang="en-US" smtClean="0"/>
              <a:t>2</a:t>
            </a:fld>
            <a:endParaRPr lang="en-US"/>
          </a:p>
        </p:txBody>
      </p:sp>
    </p:spTree>
    <p:extLst>
      <p:ext uri="{BB962C8B-B14F-4D97-AF65-F5344CB8AC3E}">
        <p14:creationId xmlns:p14="http://schemas.microsoft.com/office/powerpoint/2010/main" val="396055491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We use our noisy predictions of detailed categories as a feature vector to learn weights between detailed categories and entry level categories. We learn those relationships from a large scale dataset of images and descriptions.  We use the SBU Captioned photo dataset which contains a million images and descriptions to </a:t>
            </a:r>
            <a:r>
              <a:rPr lang="en-US" baseline="0" dirty="0" smtClean="0"/>
              <a:t>learn this models </a:t>
            </a:r>
            <a:r>
              <a:rPr lang="en-US" baseline="0" dirty="0" smtClean="0"/>
              <a:t>and defining the vocabulary of entry-level categories. </a:t>
            </a:r>
            <a:r>
              <a:rPr lang="en-US" baseline="0" dirty="0" smtClean="0"/>
              <a:t>We use the most frequent nouns of what people actually mention in image descriptions to define this vocabulary.</a:t>
            </a:r>
            <a:endParaRPr lang="en-US" baseline="0" dirty="0" smtClean="0"/>
          </a:p>
          <a:p>
            <a:endParaRPr lang="en-US" baseline="0" dirty="0" smtClean="0"/>
          </a:p>
          <a:p>
            <a:r>
              <a:rPr lang="en-US" baseline="0" dirty="0" smtClean="0"/>
              <a:t>We can look at the weights for </a:t>
            </a:r>
            <a:r>
              <a:rPr lang="en-US" baseline="0" dirty="0" smtClean="0"/>
              <a:t>some of these models</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D78FEE2B-2648-4459-9446-4A7D4AFBEC4B}" type="slidenum">
              <a:rPr lang="en-US" smtClean="0"/>
              <a:t>20</a:t>
            </a:fld>
            <a:endParaRPr lang="en-US"/>
          </a:p>
        </p:txBody>
      </p:sp>
    </p:spTree>
    <p:extLst>
      <p:ext uri="{BB962C8B-B14F-4D97-AF65-F5344CB8AC3E}">
        <p14:creationId xmlns:p14="http://schemas.microsoft.com/office/powerpoint/2010/main" val="372696104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a:t>
            </a:r>
            <a:r>
              <a:rPr lang="en-US" baseline="0" dirty="0" smtClean="0"/>
              <a:t> the left side I’m showing the weights that we learned grouped in 6 categories. On the right side we are showing the detailed concepts with the largest positive weights. We can see </a:t>
            </a:r>
            <a:r>
              <a:rPr lang="en-US" baseline="0" dirty="0" smtClean="0"/>
              <a:t>here that </a:t>
            </a:r>
            <a:r>
              <a:rPr lang="en-US" baseline="0" dirty="0" smtClean="0"/>
              <a:t>there are a lot of detailed categories regarding trees and vegetation and some birds.</a:t>
            </a:r>
            <a:endParaRPr lang="en-US" dirty="0"/>
          </a:p>
        </p:txBody>
      </p:sp>
      <p:sp>
        <p:nvSpPr>
          <p:cNvPr id="4" name="Slide Number Placeholder 3"/>
          <p:cNvSpPr>
            <a:spLocks noGrp="1"/>
          </p:cNvSpPr>
          <p:nvPr>
            <p:ph type="sldNum" sz="quarter" idx="10"/>
          </p:nvPr>
        </p:nvSpPr>
        <p:spPr/>
        <p:txBody>
          <a:bodyPr/>
          <a:lstStyle/>
          <a:p>
            <a:fld id="{D78FEE2B-2648-4459-9446-4A7D4AFBEC4B}" type="slidenum">
              <a:rPr lang="en-US" smtClean="0"/>
              <a:t>21</a:t>
            </a:fld>
            <a:endParaRPr lang="en-US"/>
          </a:p>
        </p:txBody>
      </p:sp>
    </p:spTree>
    <p:extLst>
      <p:ext uri="{BB962C8B-B14F-4D97-AF65-F5344CB8AC3E}">
        <p14:creationId xmlns:p14="http://schemas.microsoft.com/office/powerpoint/2010/main" val="30845723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some words like water we rely on several</a:t>
            </a:r>
            <a:r>
              <a:rPr lang="en-US" baseline="0" dirty="0" smtClean="0"/>
              <a:t> aquatic mammals, birds, aquatic vehicles and sea activities like surfing.</a:t>
            </a:r>
          </a:p>
          <a:p>
            <a:endParaRPr lang="en-US" baseline="0" dirty="0" smtClean="0"/>
          </a:p>
          <a:p>
            <a:r>
              <a:rPr lang="en-US" baseline="0" dirty="0" smtClean="0"/>
              <a:t>Let’s look at some results.</a:t>
            </a:r>
            <a:endParaRPr lang="en-US" dirty="0"/>
          </a:p>
        </p:txBody>
      </p:sp>
      <p:sp>
        <p:nvSpPr>
          <p:cNvPr id="4" name="Slide Number Placeholder 3"/>
          <p:cNvSpPr>
            <a:spLocks noGrp="1"/>
          </p:cNvSpPr>
          <p:nvPr>
            <p:ph type="sldNum" sz="quarter" idx="10"/>
          </p:nvPr>
        </p:nvSpPr>
        <p:spPr/>
        <p:txBody>
          <a:bodyPr/>
          <a:lstStyle/>
          <a:p>
            <a:fld id="{D78FEE2B-2648-4459-9446-4A7D4AFBEC4B}" type="slidenum">
              <a:rPr lang="en-US" smtClean="0"/>
              <a:t>22</a:t>
            </a:fld>
            <a:endParaRPr lang="en-US"/>
          </a:p>
        </p:txBody>
      </p:sp>
    </p:spTree>
    <p:extLst>
      <p:ext uri="{BB962C8B-B14F-4D97-AF65-F5344CB8AC3E}">
        <p14:creationId xmlns:p14="http://schemas.microsoft.com/office/powerpoint/2010/main" val="523503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23087">
              <a:defRPr/>
            </a:pPr>
            <a:r>
              <a:rPr lang="en-US" dirty="0" smtClean="0"/>
              <a:t>Here are some qualitative results of our approach</a:t>
            </a:r>
            <a:r>
              <a:rPr lang="en-US" baseline="0" dirty="0" smtClean="0"/>
              <a:t> compared to a flat classifier, the hierarchical </a:t>
            </a:r>
            <a:r>
              <a:rPr lang="en-US" baseline="0" dirty="0" err="1" smtClean="0"/>
              <a:t>classifer</a:t>
            </a:r>
            <a:r>
              <a:rPr lang="en-US" baseline="0" dirty="0" smtClean="0"/>
              <a:t> of Deng et al, our two methods and a joint approach. For instance the flat classifier outputs very specialized horse related words like yearling or gelding, the hierarchical classifiers outputs sometimes too abstract terms like equine or ungulate, while our methods favor more </a:t>
            </a:r>
            <a:r>
              <a:rPr lang="en-US" baseline="0" dirty="0" err="1" smtClean="0"/>
              <a:t>commong</a:t>
            </a:r>
            <a:r>
              <a:rPr lang="en-US" baseline="0" dirty="0" smtClean="0"/>
              <a:t> words like horse, tree, pasture, fence, field or even prefers to make some wrong guesses like cow. </a:t>
            </a:r>
            <a:endParaRPr lang="en-US" dirty="0" smtClean="0"/>
          </a:p>
          <a:p>
            <a:endParaRPr lang="en-US" dirty="0"/>
          </a:p>
        </p:txBody>
      </p:sp>
      <p:sp>
        <p:nvSpPr>
          <p:cNvPr id="4" name="Slide Number Placeholder 3"/>
          <p:cNvSpPr>
            <a:spLocks noGrp="1"/>
          </p:cNvSpPr>
          <p:nvPr>
            <p:ph type="sldNum" sz="quarter" idx="10"/>
          </p:nvPr>
        </p:nvSpPr>
        <p:spPr/>
        <p:txBody>
          <a:bodyPr/>
          <a:lstStyle/>
          <a:p>
            <a:fld id="{D78FEE2B-2648-4459-9446-4A7D4AFBEC4B}" type="slidenum">
              <a:rPr lang="en-US" smtClean="0"/>
              <a:t>23</a:t>
            </a:fld>
            <a:endParaRPr lang="en-US"/>
          </a:p>
        </p:txBody>
      </p:sp>
    </p:spTree>
    <p:extLst>
      <p:ext uri="{BB962C8B-B14F-4D97-AF65-F5344CB8AC3E}">
        <p14:creationId xmlns:p14="http://schemas.microsoft.com/office/powerpoint/2010/main" val="407103871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23087">
              <a:defRPr/>
            </a:pPr>
            <a:r>
              <a:rPr lang="en-US" dirty="0" smtClean="0"/>
              <a:t>Here we have an indoor scene where there</a:t>
            </a:r>
            <a:r>
              <a:rPr lang="en-US" baseline="0" dirty="0" smtClean="0"/>
              <a:t> are a lot of objects so people mention a lot of things, our methods successfully retrieves more human-like content.</a:t>
            </a:r>
            <a:endParaRPr lang="en-US" dirty="0" smtClean="0"/>
          </a:p>
          <a:p>
            <a:endParaRPr lang="en-US" dirty="0"/>
          </a:p>
        </p:txBody>
      </p:sp>
      <p:sp>
        <p:nvSpPr>
          <p:cNvPr id="4" name="Slide Number Placeholder 3"/>
          <p:cNvSpPr>
            <a:spLocks noGrp="1"/>
          </p:cNvSpPr>
          <p:nvPr>
            <p:ph type="sldNum" sz="quarter" idx="10"/>
          </p:nvPr>
        </p:nvSpPr>
        <p:spPr/>
        <p:txBody>
          <a:bodyPr/>
          <a:lstStyle/>
          <a:p>
            <a:fld id="{D78FEE2B-2648-4459-9446-4A7D4AFBEC4B}" type="slidenum">
              <a:rPr lang="en-US" smtClean="0"/>
              <a:t>24</a:t>
            </a:fld>
            <a:endParaRPr lang="en-US"/>
          </a:p>
        </p:txBody>
      </p:sp>
    </p:spTree>
    <p:extLst>
      <p:ext uri="{BB962C8B-B14F-4D97-AF65-F5344CB8AC3E}">
        <p14:creationId xmlns:p14="http://schemas.microsoft.com/office/powerpoint/2010/main" val="417871062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23087">
              <a:defRPr/>
            </a:pPr>
            <a:r>
              <a:rPr lang="en-US" dirty="0" smtClean="0"/>
              <a:t>Even when we don’t get any coincidences</a:t>
            </a:r>
            <a:r>
              <a:rPr lang="en-US" baseline="0" dirty="0" smtClean="0"/>
              <a:t> with human </a:t>
            </a:r>
            <a:r>
              <a:rPr lang="en-US" baseline="0" dirty="0" err="1" smtClean="0"/>
              <a:t>namings</a:t>
            </a:r>
            <a:r>
              <a:rPr lang="en-US" baseline="0" dirty="0" smtClean="0"/>
              <a:t> for some images we still get more human-like guesses.</a:t>
            </a:r>
            <a:endParaRPr lang="en-US" dirty="0" smtClean="0"/>
          </a:p>
          <a:p>
            <a:endParaRPr lang="en-US" dirty="0"/>
          </a:p>
        </p:txBody>
      </p:sp>
      <p:sp>
        <p:nvSpPr>
          <p:cNvPr id="4" name="Slide Number Placeholder 3"/>
          <p:cNvSpPr>
            <a:spLocks noGrp="1"/>
          </p:cNvSpPr>
          <p:nvPr>
            <p:ph type="sldNum" sz="quarter" idx="10"/>
          </p:nvPr>
        </p:nvSpPr>
        <p:spPr/>
        <p:txBody>
          <a:bodyPr/>
          <a:lstStyle/>
          <a:p>
            <a:fld id="{D78FEE2B-2648-4459-9446-4A7D4AFBEC4B}" type="slidenum">
              <a:rPr lang="en-US" smtClean="0"/>
              <a:t>25</a:t>
            </a:fld>
            <a:endParaRPr lang="en-US"/>
          </a:p>
        </p:txBody>
      </p:sp>
    </p:spTree>
    <p:extLst>
      <p:ext uri="{BB962C8B-B14F-4D97-AF65-F5344CB8AC3E}">
        <p14:creationId xmlns:p14="http://schemas.microsoft.com/office/powerpoint/2010/main" val="127434906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are some quantitative results,</a:t>
            </a:r>
            <a:r>
              <a:rPr lang="en-US" baseline="0" dirty="0" smtClean="0"/>
              <a:t> we show in blue precision and in orange recall for </a:t>
            </a:r>
            <a:r>
              <a:rPr lang="en-US" baseline="0" dirty="0" smtClean="0"/>
              <a:t>a task that involves predicting what people said about a group of pictures. We have two test sets, one with random images and another with images with high confidence prediction scores. Our methods outperform </a:t>
            </a:r>
            <a:r>
              <a:rPr lang="en-US" baseline="0" dirty="0" smtClean="0"/>
              <a:t>both flat classification and hierarchical classification.</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D78FEE2B-2648-4459-9446-4A7D4AFBEC4B}" type="slidenum">
              <a:rPr lang="en-US" smtClean="0"/>
              <a:t>26</a:t>
            </a:fld>
            <a:endParaRPr lang="en-US"/>
          </a:p>
        </p:txBody>
      </p:sp>
    </p:spTree>
    <p:extLst>
      <p:ext uri="{BB962C8B-B14F-4D97-AF65-F5344CB8AC3E}">
        <p14:creationId xmlns:p14="http://schemas.microsoft.com/office/powerpoint/2010/main" val="277092934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explored different models for content naming in images.</a:t>
            </a:r>
            <a:endParaRPr lang="en-US" dirty="0"/>
          </a:p>
        </p:txBody>
      </p:sp>
      <p:sp>
        <p:nvSpPr>
          <p:cNvPr id="4" name="Slide Number Placeholder 3"/>
          <p:cNvSpPr>
            <a:spLocks noGrp="1"/>
          </p:cNvSpPr>
          <p:nvPr>
            <p:ph type="sldNum" sz="quarter" idx="10"/>
          </p:nvPr>
        </p:nvSpPr>
        <p:spPr/>
        <p:txBody>
          <a:bodyPr/>
          <a:lstStyle/>
          <a:p>
            <a:fld id="{D78FEE2B-2648-4459-9446-4A7D4AFBEC4B}" type="slidenum">
              <a:rPr lang="en-US" smtClean="0"/>
              <a:t>27</a:t>
            </a:fld>
            <a:endParaRPr lang="en-US"/>
          </a:p>
        </p:txBody>
      </p:sp>
    </p:spTree>
    <p:extLst>
      <p:ext uri="{BB962C8B-B14F-4D97-AF65-F5344CB8AC3E}">
        <p14:creationId xmlns:p14="http://schemas.microsoft.com/office/powerpoint/2010/main" val="20780384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would you call this?</a:t>
            </a:r>
            <a:br>
              <a:rPr lang="en-US" dirty="0" smtClean="0"/>
            </a:br>
            <a:r>
              <a:rPr lang="en-US" dirty="0" smtClean="0"/>
              <a:t>Well actually, there are many correct answers, you could call it an animal, a vertebrate, a .... all are correct in some way, but we are more likely to say swan.</a:t>
            </a:r>
          </a:p>
          <a:p>
            <a:endParaRPr lang="en-US" dirty="0" smtClean="0"/>
          </a:p>
          <a:p>
            <a:r>
              <a:rPr lang="en-US" dirty="0" smtClean="0"/>
              <a:t>As recognition in computer vision scales, we consider distinguishing between more and more objects with more and more detail, and doing so as accurately as possible. </a:t>
            </a:r>
            <a:endParaRPr lang="en-US" dirty="0"/>
          </a:p>
        </p:txBody>
      </p:sp>
      <p:sp>
        <p:nvSpPr>
          <p:cNvPr id="4" name="Slide Number Placeholder 3"/>
          <p:cNvSpPr>
            <a:spLocks noGrp="1"/>
          </p:cNvSpPr>
          <p:nvPr>
            <p:ph type="sldNum" sz="quarter" idx="10"/>
          </p:nvPr>
        </p:nvSpPr>
        <p:spPr/>
        <p:txBody>
          <a:bodyPr/>
          <a:lstStyle/>
          <a:p>
            <a:fld id="{D78FEE2B-2648-4459-9446-4A7D4AFBEC4B}" type="slidenum">
              <a:rPr lang="en-US" smtClean="0"/>
              <a:t>3</a:t>
            </a:fld>
            <a:endParaRPr lang="en-US"/>
          </a:p>
        </p:txBody>
      </p:sp>
    </p:spTree>
    <p:extLst>
      <p:ext uri="{BB962C8B-B14F-4D97-AF65-F5344CB8AC3E}">
        <p14:creationId xmlns:p14="http://schemas.microsoft.com/office/powerpoint/2010/main" val="30370968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would you call this?</a:t>
            </a:r>
          </a:p>
          <a:p>
            <a:r>
              <a:rPr lang="en-US" dirty="0" smtClean="0"/>
              <a:t>Again we</a:t>
            </a:r>
            <a:r>
              <a:rPr lang="en-US" baseline="0" dirty="0" smtClean="0"/>
              <a:t> are more likely to just say ship.</a:t>
            </a:r>
            <a:endParaRPr lang="en-US" dirty="0"/>
          </a:p>
        </p:txBody>
      </p:sp>
      <p:sp>
        <p:nvSpPr>
          <p:cNvPr id="4" name="Slide Number Placeholder 3"/>
          <p:cNvSpPr>
            <a:spLocks noGrp="1"/>
          </p:cNvSpPr>
          <p:nvPr>
            <p:ph type="sldNum" sz="quarter" idx="10"/>
          </p:nvPr>
        </p:nvSpPr>
        <p:spPr/>
        <p:txBody>
          <a:bodyPr/>
          <a:lstStyle/>
          <a:p>
            <a:fld id="{D78FEE2B-2648-4459-9446-4A7D4AFBEC4B}" type="slidenum">
              <a:rPr lang="en-US" smtClean="0"/>
              <a:t>4</a:t>
            </a:fld>
            <a:endParaRPr lang="en-US"/>
          </a:p>
        </p:txBody>
      </p:sp>
    </p:spTree>
    <p:extLst>
      <p:ext uri="{BB962C8B-B14F-4D97-AF65-F5344CB8AC3E}">
        <p14:creationId xmlns:p14="http://schemas.microsoft.com/office/powerpoint/2010/main" val="20292891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We are thinking of recognition as this black box that outputs these thousands of noisy category</a:t>
            </a:r>
            <a:r>
              <a:rPr lang="en-US" baseline="0" dirty="0" smtClean="0"/>
              <a:t> </a:t>
            </a:r>
            <a:r>
              <a:rPr lang="en-US" baseline="0" dirty="0" smtClean="0"/>
              <a:t>predictions, u</a:t>
            </a:r>
            <a:r>
              <a:rPr lang="en-US" dirty="0" smtClean="0"/>
              <a:t>sually we take the list of object category names from dictionaries or linguistic resources like </a:t>
            </a:r>
            <a:r>
              <a:rPr lang="en-US" dirty="0" err="1" smtClean="0"/>
              <a:t>wordnet</a:t>
            </a:r>
            <a:r>
              <a:rPr lang="en-US" dirty="0" smtClean="0"/>
              <a:t>, after we make the predictions we</a:t>
            </a:r>
            <a:r>
              <a:rPr lang="en-US" baseline="0" dirty="0" smtClean="0"/>
              <a:t> pick the best category, if we are lucky then we get the correct one like Grampus </a:t>
            </a:r>
            <a:r>
              <a:rPr lang="en-US" baseline="0" dirty="0" err="1" smtClean="0"/>
              <a:t>griseus</a:t>
            </a:r>
            <a:r>
              <a:rPr lang="en-US" dirty="0" smtClean="0"/>
              <a:t>. </a:t>
            </a:r>
            <a:br>
              <a:rPr lang="en-US" dirty="0" smtClean="0"/>
            </a:br>
            <a:r>
              <a:rPr lang="en-US" dirty="0" smtClean="0"/>
              <a:t>But </a:t>
            </a:r>
            <a:r>
              <a:rPr lang="en-US" dirty="0" smtClean="0"/>
              <a:t>we want</a:t>
            </a:r>
            <a:r>
              <a:rPr lang="en-US" baseline="0" dirty="0" smtClean="0"/>
              <a:t> to think more about the people and what they see</a:t>
            </a:r>
            <a:r>
              <a:rPr lang="en-US" baseline="0" dirty="0" smtClean="0"/>
              <a:t>.</a:t>
            </a:r>
            <a:r>
              <a:rPr lang="en-US" dirty="0" smtClean="0"/>
              <a:t/>
            </a:r>
            <a:br>
              <a:rPr lang="en-US" dirty="0" smtClean="0"/>
            </a:br>
            <a:r>
              <a:rPr lang="en-US" dirty="0" smtClean="0"/>
              <a:t>In this work we are interested in exploring </a:t>
            </a:r>
            <a:r>
              <a:rPr lang="en-US" dirty="0" smtClean="0"/>
              <a:t>this </a:t>
            </a:r>
            <a:r>
              <a:rPr lang="en-US" dirty="0" smtClean="0"/>
              <a:t>less studied part of the recognition problem -- how people name content in images. </a:t>
            </a:r>
            <a:r>
              <a:rPr lang="en-US" baseline="0" dirty="0" smtClean="0"/>
              <a:t> </a:t>
            </a:r>
            <a:r>
              <a:rPr lang="en-US" dirty="0" smtClean="0"/>
              <a:t>In </a:t>
            </a:r>
            <a:r>
              <a:rPr lang="en-US" dirty="0" smtClean="0"/>
              <a:t>particular we want to predict what people will call objects.</a:t>
            </a:r>
          </a:p>
          <a:p>
            <a:endParaRPr lang="en-US" dirty="0" smtClean="0"/>
          </a:p>
          <a:p>
            <a:r>
              <a:rPr lang="en-US" dirty="0" smtClean="0"/>
              <a:t>This is related to the notion of entry level categories from psychology...</a:t>
            </a:r>
          </a:p>
          <a:p>
            <a:endParaRPr lang="en-US" dirty="0" smtClean="0"/>
          </a:p>
        </p:txBody>
      </p:sp>
      <p:sp>
        <p:nvSpPr>
          <p:cNvPr id="4" name="Slide Number Placeholder 3"/>
          <p:cNvSpPr>
            <a:spLocks noGrp="1"/>
          </p:cNvSpPr>
          <p:nvPr>
            <p:ph type="sldNum" sz="quarter" idx="10"/>
          </p:nvPr>
        </p:nvSpPr>
        <p:spPr/>
        <p:txBody>
          <a:bodyPr/>
          <a:lstStyle/>
          <a:p>
            <a:fld id="{D78FEE2B-2648-4459-9446-4A7D4AFBEC4B}" type="slidenum">
              <a:rPr lang="en-US" smtClean="0"/>
              <a:t>5</a:t>
            </a:fld>
            <a:endParaRPr lang="en-US"/>
          </a:p>
        </p:txBody>
      </p:sp>
    </p:spTree>
    <p:extLst>
      <p:ext uri="{BB962C8B-B14F-4D97-AF65-F5344CB8AC3E}">
        <p14:creationId xmlns:p14="http://schemas.microsoft.com/office/powerpoint/2010/main" val="14229541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An entry-level category can be simply defined as the category that people are likely to name when presented with a depiction of an object.  Eleanor </a:t>
            </a:r>
            <a:r>
              <a:rPr lang="en-US" baseline="0" dirty="0" err="1" smtClean="0"/>
              <a:t>Rosch</a:t>
            </a:r>
            <a:r>
              <a:rPr lang="en-US" baseline="0" dirty="0" smtClean="0"/>
              <a:t> and collaborators in 1976 introduced the concept of basic object categories or basic level categories, which are the most abstract categories that we can easily recognize as a group. For instance we can easily identify birds but if we are asked to identify vertebrates, we would have a much harder time. [pause]</a:t>
            </a:r>
          </a:p>
          <a:p>
            <a:endParaRPr lang="en-US" baseline="0" dirty="0" smtClean="0"/>
          </a:p>
          <a:p>
            <a:r>
              <a:rPr lang="en-US" baseline="0" dirty="0" smtClean="0"/>
              <a:t>Latter, the work of Stephen </a:t>
            </a:r>
            <a:r>
              <a:rPr lang="en-US" baseline="0" dirty="0" err="1" smtClean="0"/>
              <a:t>Kosslyn</a:t>
            </a:r>
            <a:r>
              <a:rPr lang="en-US" baseline="0" dirty="0" smtClean="0"/>
              <a:t> and collaborators further refined these ideas by introducing the notion of typicality. If you have a bird like the one in this picture you would easily identify it as a bird. </a:t>
            </a:r>
            <a:endParaRPr lang="en-US" dirty="0"/>
          </a:p>
        </p:txBody>
      </p:sp>
      <p:sp>
        <p:nvSpPr>
          <p:cNvPr id="4" name="Slide Number Placeholder 3"/>
          <p:cNvSpPr>
            <a:spLocks noGrp="1"/>
          </p:cNvSpPr>
          <p:nvPr>
            <p:ph type="sldNum" sz="quarter" idx="10"/>
          </p:nvPr>
        </p:nvSpPr>
        <p:spPr/>
        <p:txBody>
          <a:bodyPr/>
          <a:lstStyle/>
          <a:p>
            <a:fld id="{D78FEE2B-2648-4459-9446-4A7D4AFBEC4B}" type="slidenum">
              <a:rPr lang="en-US" smtClean="0"/>
              <a:t>6</a:t>
            </a:fld>
            <a:endParaRPr lang="en-US"/>
          </a:p>
        </p:txBody>
      </p:sp>
    </p:spTree>
    <p:extLst>
      <p:ext uri="{BB962C8B-B14F-4D97-AF65-F5344CB8AC3E}">
        <p14:creationId xmlns:p14="http://schemas.microsoft.com/office/powerpoint/2010/main" val="33603964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But if I show</a:t>
            </a:r>
            <a:r>
              <a:rPr lang="en-US" baseline="0" dirty="0" smtClean="0"/>
              <a:t> you this other picture you will probably first identify it as a penguin. It would take you a little more effort to classify this one as a bird. This instance is distinctive enough that its entry-level category is lower in the semantic hierarchy-</a:t>
            </a:r>
          </a:p>
          <a:p>
            <a:endParaRPr lang="en-US" baseline="0" dirty="0" smtClean="0"/>
          </a:p>
          <a:p>
            <a:r>
              <a:rPr lang="en-US" baseline="0" dirty="0" smtClean="0"/>
              <a:t>Now, we had this question, how can we find entry-level categories automatically?</a:t>
            </a:r>
            <a:endParaRPr lang="en-US" dirty="0"/>
          </a:p>
        </p:txBody>
      </p:sp>
      <p:sp>
        <p:nvSpPr>
          <p:cNvPr id="4" name="Slide Number Placeholder 3"/>
          <p:cNvSpPr>
            <a:spLocks noGrp="1"/>
          </p:cNvSpPr>
          <p:nvPr>
            <p:ph type="sldNum" sz="quarter" idx="10"/>
          </p:nvPr>
        </p:nvSpPr>
        <p:spPr/>
        <p:txBody>
          <a:bodyPr/>
          <a:lstStyle/>
          <a:p>
            <a:fld id="{D78FEE2B-2648-4459-9446-4A7D4AFBEC4B}" type="slidenum">
              <a:rPr lang="en-US" smtClean="0"/>
              <a:t>7</a:t>
            </a:fld>
            <a:endParaRPr lang="en-US"/>
          </a:p>
        </p:txBody>
      </p:sp>
    </p:spTree>
    <p:extLst>
      <p:ext uri="{BB962C8B-B14F-4D97-AF65-F5344CB8AC3E}">
        <p14:creationId xmlns:p14="http://schemas.microsoft.com/office/powerpoint/2010/main" val="10842050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One might think that identifying entry level categories should be quite straightforward!</a:t>
            </a:r>
            <a:br>
              <a:rPr lang="en-US" dirty="0" smtClean="0"/>
            </a:br>
            <a:r>
              <a:rPr lang="en-US" dirty="0" smtClean="0"/>
              <a:t>After all, we have great linguistic resources like </a:t>
            </a:r>
            <a:r>
              <a:rPr lang="en-US" dirty="0" err="1" smtClean="0"/>
              <a:t>WordNet</a:t>
            </a:r>
            <a:r>
              <a:rPr lang="en-US" dirty="0" smtClean="0"/>
              <a:t> that puts a large number of nouns into a hierarchical structure.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One obvious algorithm would be to just start at a very specific detailed category and go up in the </a:t>
            </a:r>
            <a:r>
              <a:rPr lang="en-US" dirty="0" err="1" smtClean="0"/>
              <a:t>hiearchy</a:t>
            </a:r>
            <a:r>
              <a:rPr lang="en-US" dirty="0" smtClean="0"/>
              <a:t> until we find something that looks like an entry level category.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This doesn't always work for a number of reasons -- it's not obviously clear where in the hierarchy to stop because we might not know which categories are entry level for any particular detailed category.</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Also</a:t>
            </a:r>
            <a:r>
              <a:rPr lang="en-US" baseline="0" dirty="0" smtClean="0"/>
              <a:t> the semantic hierarchy is not perfect and sometimes we do not find the entry-level category in the list of </a:t>
            </a:r>
            <a:r>
              <a:rPr lang="en-US" baseline="0" dirty="0" err="1" smtClean="0"/>
              <a:t>hypernyms</a:t>
            </a:r>
            <a:r>
              <a:rPr lang="en-US" baseline="0" dirty="0" smtClean="0"/>
              <a:t>.</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How do</a:t>
            </a:r>
            <a:r>
              <a:rPr lang="en-US" baseline="0" dirty="0" smtClean="0"/>
              <a:t> we plan to approach this problem?</a:t>
            </a:r>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D78FEE2B-2648-4459-9446-4A7D4AFBEC4B}" type="slidenum">
              <a:rPr lang="en-US" smtClean="0"/>
              <a:t>8</a:t>
            </a:fld>
            <a:endParaRPr lang="en-US"/>
          </a:p>
        </p:txBody>
      </p:sp>
    </p:spTree>
    <p:extLst>
      <p:ext uri="{BB962C8B-B14F-4D97-AF65-F5344CB8AC3E}">
        <p14:creationId xmlns:p14="http://schemas.microsoft.com/office/powerpoint/2010/main" val="21783674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Instead of explicitly interrogating people about what to call things, we will learn</a:t>
            </a:r>
            <a:r>
              <a:rPr lang="en-US" baseline="0" dirty="0" smtClean="0"/>
              <a:t> this by </a:t>
            </a:r>
            <a:r>
              <a:rPr lang="en-US" baseline="0" dirty="0" smtClean="0"/>
              <a:t>using Computer Vision and taking </a:t>
            </a:r>
            <a:r>
              <a:rPr lang="en-US" baseline="0" dirty="0" smtClean="0"/>
              <a:t>advantage of existing data including … linguistic resources like </a:t>
            </a:r>
            <a:r>
              <a:rPr lang="en-US" baseline="0" dirty="0" err="1" smtClean="0"/>
              <a:t>wordnet</a:t>
            </a:r>
            <a:r>
              <a:rPr lang="en-US" baseline="0" dirty="0" smtClean="0"/>
              <a:t>…. Large collections of labeled images like </a:t>
            </a:r>
            <a:r>
              <a:rPr lang="en-US" baseline="0" dirty="0" err="1" smtClean="0"/>
              <a:t>imagenet</a:t>
            </a:r>
            <a:r>
              <a:rPr lang="en-US" baseline="0" dirty="0" smtClean="0"/>
              <a:t>….. Large collections of text and text statistics like the Google Web 1T dataset and large collections of images with descriptions like the SBU Captioned dataset that contains a million image-caption pairs.</a:t>
            </a:r>
          </a:p>
          <a:p>
            <a:endParaRPr lang="en-US" baseline="0" dirty="0" smtClean="0"/>
          </a:p>
          <a:p>
            <a:r>
              <a:rPr lang="en-US" baseline="0" dirty="0" smtClean="0"/>
              <a:t>This will allow us to analyze the problem at a much larger scale than in the past.</a:t>
            </a:r>
          </a:p>
        </p:txBody>
      </p:sp>
      <p:sp>
        <p:nvSpPr>
          <p:cNvPr id="4" name="Slide Number Placeholder 3"/>
          <p:cNvSpPr>
            <a:spLocks noGrp="1"/>
          </p:cNvSpPr>
          <p:nvPr>
            <p:ph type="sldNum" sz="quarter" idx="10"/>
          </p:nvPr>
        </p:nvSpPr>
        <p:spPr/>
        <p:txBody>
          <a:bodyPr/>
          <a:lstStyle/>
          <a:p>
            <a:fld id="{D78FEE2B-2648-4459-9446-4A7D4AFBEC4B}" type="slidenum">
              <a:rPr lang="en-US" smtClean="0"/>
              <a:t>9</a:t>
            </a:fld>
            <a:endParaRPr lang="en-US"/>
          </a:p>
        </p:txBody>
      </p:sp>
    </p:spTree>
    <p:extLst>
      <p:ext uri="{BB962C8B-B14F-4D97-AF65-F5344CB8AC3E}">
        <p14:creationId xmlns:p14="http://schemas.microsoft.com/office/powerpoint/2010/main" val="34643115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969A920-93F4-489E-9AD0-373FA09FAFBC}" type="datetimeFigureOut">
              <a:rPr lang="en-US" smtClean="0"/>
              <a:t>12/6/2013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388809-9945-44D8-8AF6-10EDD2AD3AD6}" type="slidenum">
              <a:rPr lang="en-US" smtClean="0"/>
              <a:t>‹#›</a:t>
            </a:fld>
            <a:endParaRPr lang="en-US"/>
          </a:p>
        </p:txBody>
      </p:sp>
    </p:spTree>
    <p:extLst>
      <p:ext uri="{BB962C8B-B14F-4D97-AF65-F5344CB8AC3E}">
        <p14:creationId xmlns:p14="http://schemas.microsoft.com/office/powerpoint/2010/main" val="17704197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969A920-93F4-489E-9AD0-373FA09FAFBC}" type="datetimeFigureOut">
              <a:rPr lang="en-US" smtClean="0"/>
              <a:t>12/6/2013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388809-9945-44D8-8AF6-10EDD2AD3AD6}" type="slidenum">
              <a:rPr lang="en-US" smtClean="0"/>
              <a:t>‹#›</a:t>
            </a:fld>
            <a:endParaRPr lang="en-US"/>
          </a:p>
        </p:txBody>
      </p:sp>
    </p:spTree>
    <p:extLst>
      <p:ext uri="{BB962C8B-B14F-4D97-AF65-F5344CB8AC3E}">
        <p14:creationId xmlns:p14="http://schemas.microsoft.com/office/powerpoint/2010/main" val="29697595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969A920-93F4-489E-9AD0-373FA09FAFBC}" type="datetimeFigureOut">
              <a:rPr lang="en-US" smtClean="0"/>
              <a:t>12/6/2013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388809-9945-44D8-8AF6-10EDD2AD3AD6}" type="slidenum">
              <a:rPr lang="en-US" smtClean="0"/>
              <a:t>‹#›</a:t>
            </a:fld>
            <a:endParaRPr lang="en-US"/>
          </a:p>
        </p:txBody>
      </p:sp>
    </p:spTree>
    <p:extLst>
      <p:ext uri="{BB962C8B-B14F-4D97-AF65-F5344CB8AC3E}">
        <p14:creationId xmlns:p14="http://schemas.microsoft.com/office/powerpoint/2010/main" val="1631240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969A920-93F4-489E-9AD0-373FA09FAFBC}" type="datetimeFigureOut">
              <a:rPr lang="en-US" smtClean="0"/>
              <a:t>12/6/2013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388809-9945-44D8-8AF6-10EDD2AD3AD6}" type="slidenum">
              <a:rPr lang="en-US" smtClean="0"/>
              <a:t>‹#›</a:t>
            </a:fld>
            <a:endParaRPr lang="en-US"/>
          </a:p>
        </p:txBody>
      </p:sp>
    </p:spTree>
    <p:extLst>
      <p:ext uri="{BB962C8B-B14F-4D97-AF65-F5344CB8AC3E}">
        <p14:creationId xmlns:p14="http://schemas.microsoft.com/office/powerpoint/2010/main" val="30143653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969A920-93F4-489E-9AD0-373FA09FAFBC}" type="datetimeFigureOut">
              <a:rPr lang="en-US" smtClean="0"/>
              <a:t>12/6/2013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388809-9945-44D8-8AF6-10EDD2AD3AD6}" type="slidenum">
              <a:rPr lang="en-US" smtClean="0"/>
              <a:t>‹#›</a:t>
            </a:fld>
            <a:endParaRPr lang="en-US"/>
          </a:p>
        </p:txBody>
      </p:sp>
    </p:spTree>
    <p:extLst>
      <p:ext uri="{BB962C8B-B14F-4D97-AF65-F5344CB8AC3E}">
        <p14:creationId xmlns:p14="http://schemas.microsoft.com/office/powerpoint/2010/main" val="7608880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969A920-93F4-489E-9AD0-373FA09FAFBC}" type="datetimeFigureOut">
              <a:rPr lang="en-US" smtClean="0"/>
              <a:t>12/6/2013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388809-9945-44D8-8AF6-10EDD2AD3AD6}" type="slidenum">
              <a:rPr lang="en-US" smtClean="0"/>
              <a:t>‹#›</a:t>
            </a:fld>
            <a:endParaRPr lang="en-US"/>
          </a:p>
        </p:txBody>
      </p:sp>
    </p:spTree>
    <p:extLst>
      <p:ext uri="{BB962C8B-B14F-4D97-AF65-F5344CB8AC3E}">
        <p14:creationId xmlns:p14="http://schemas.microsoft.com/office/powerpoint/2010/main" val="21987567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969A920-93F4-489E-9AD0-373FA09FAFBC}" type="datetimeFigureOut">
              <a:rPr lang="en-US" smtClean="0"/>
              <a:t>12/6/2013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F388809-9945-44D8-8AF6-10EDD2AD3AD6}" type="slidenum">
              <a:rPr lang="en-US" smtClean="0"/>
              <a:t>‹#›</a:t>
            </a:fld>
            <a:endParaRPr lang="en-US"/>
          </a:p>
        </p:txBody>
      </p:sp>
    </p:spTree>
    <p:extLst>
      <p:ext uri="{BB962C8B-B14F-4D97-AF65-F5344CB8AC3E}">
        <p14:creationId xmlns:p14="http://schemas.microsoft.com/office/powerpoint/2010/main" val="34278885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969A920-93F4-489E-9AD0-373FA09FAFBC}" type="datetimeFigureOut">
              <a:rPr lang="en-US" smtClean="0"/>
              <a:t>12/6/2013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F388809-9945-44D8-8AF6-10EDD2AD3AD6}" type="slidenum">
              <a:rPr lang="en-US" smtClean="0"/>
              <a:t>‹#›</a:t>
            </a:fld>
            <a:endParaRPr lang="en-US"/>
          </a:p>
        </p:txBody>
      </p:sp>
    </p:spTree>
    <p:extLst>
      <p:ext uri="{BB962C8B-B14F-4D97-AF65-F5344CB8AC3E}">
        <p14:creationId xmlns:p14="http://schemas.microsoft.com/office/powerpoint/2010/main" val="6864836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969A920-93F4-489E-9AD0-373FA09FAFBC}" type="datetimeFigureOut">
              <a:rPr lang="en-US" smtClean="0"/>
              <a:t>12/6/2013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F388809-9945-44D8-8AF6-10EDD2AD3AD6}" type="slidenum">
              <a:rPr lang="en-US" smtClean="0"/>
              <a:t>‹#›</a:t>
            </a:fld>
            <a:endParaRPr lang="en-US"/>
          </a:p>
        </p:txBody>
      </p:sp>
    </p:spTree>
    <p:extLst>
      <p:ext uri="{BB962C8B-B14F-4D97-AF65-F5344CB8AC3E}">
        <p14:creationId xmlns:p14="http://schemas.microsoft.com/office/powerpoint/2010/main" val="3238916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969A920-93F4-489E-9AD0-373FA09FAFBC}" type="datetimeFigureOut">
              <a:rPr lang="en-US" smtClean="0"/>
              <a:t>12/6/2013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388809-9945-44D8-8AF6-10EDD2AD3AD6}" type="slidenum">
              <a:rPr lang="en-US" smtClean="0"/>
              <a:t>‹#›</a:t>
            </a:fld>
            <a:endParaRPr lang="en-US"/>
          </a:p>
        </p:txBody>
      </p:sp>
    </p:spTree>
    <p:extLst>
      <p:ext uri="{BB962C8B-B14F-4D97-AF65-F5344CB8AC3E}">
        <p14:creationId xmlns:p14="http://schemas.microsoft.com/office/powerpoint/2010/main" val="5108230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969A920-93F4-489E-9AD0-373FA09FAFBC}" type="datetimeFigureOut">
              <a:rPr lang="en-US" smtClean="0"/>
              <a:t>12/6/2013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388809-9945-44D8-8AF6-10EDD2AD3AD6}" type="slidenum">
              <a:rPr lang="en-US" smtClean="0"/>
              <a:t>‹#›</a:t>
            </a:fld>
            <a:endParaRPr lang="en-US"/>
          </a:p>
        </p:txBody>
      </p:sp>
    </p:spTree>
    <p:extLst>
      <p:ext uri="{BB962C8B-B14F-4D97-AF65-F5344CB8AC3E}">
        <p14:creationId xmlns:p14="http://schemas.microsoft.com/office/powerpoint/2010/main" val="29757712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969A920-93F4-489E-9AD0-373FA09FAFBC}" type="datetimeFigureOut">
              <a:rPr lang="en-US" smtClean="0"/>
              <a:t>12/6/2013</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388809-9945-44D8-8AF6-10EDD2AD3AD6}" type="slidenum">
              <a:rPr lang="en-US" smtClean="0"/>
              <a:t>‹#›</a:t>
            </a:fld>
            <a:endParaRPr lang="en-US"/>
          </a:p>
        </p:txBody>
      </p:sp>
    </p:spTree>
    <p:extLst>
      <p:ext uri="{BB962C8B-B14F-4D97-AF65-F5344CB8AC3E}">
        <p14:creationId xmlns:p14="http://schemas.microsoft.com/office/powerpoint/2010/main" val="254984778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8" Type="http://schemas.openxmlformats.org/officeDocument/2006/relationships/image" Target="../media/image24.jpg"/><Relationship Id="rId13" Type="http://schemas.openxmlformats.org/officeDocument/2006/relationships/image" Target="../media/image29.jpg"/><Relationship Id="rId3" Type="http://schemas.openxmlformats.org/officeDocument/2006/relationships/image" Target="../media/image19.jpeg"/><Relationship Id="rId7" Type="http://schemas.openxmlformats.org/officeDocument/2006/relationships/image" Target="../media/image23.jpg"/><Relationship Id="rId12" Type="http://schemas.openxmlformats.org/officeDocument/2006/relationships/image" Target="../media/image28.jpg"/><Relationship Id="rId17" Type="http://schemas.openxmlformats.org/officeDocument/2006/relationships/image" Target="../media/image33.png"/><Relationship Id="rId2" Type="http://schemas.openxmlformats.org/officeDocument/2006/relationships/notesSlide" Target="../notesSlides/notesSlide10.xml"/><Relationship Id="rId16"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22.jpg"/><Relationship Id="rId11" Type="http://schemas.openxmlformats.org/officeDocument/2006/relationships/image" Target="../media/image27.jpg"/><Relationship Id="rId5" Type="http://schemas.openxmlformats.org/officeDocument/2006/relationships/image" Target="../media/image21.jpg"/><Relationship Id="rId15" Type="http://schemas.openxmlformats.org/officeDocument/2006/relationships/image" Target="../media/image31.jpeg"/><Relationship Id="rId10" Type="http://schemas.openxmlformats.org/officeDocument/2006/relationships/image" Target="../media/image26.jpg"/><Relationship Id="rId4" Type="http://schemas.openxmlformats.org/officeDocument/2006/relationships/image" Target="../media/image20.jpeg"/><Relationship Id="rId9" Type="http://schemas.openxmlformats.org/officeDocument/2006/relationships/image" Target="../media/image25.jpg"/><Relationship Id="rId14" Type="http://schemas.openxmlformats.org/officeDocument/2006/relationships/image" Target="../media/image30.jpg"/></Relationships>
</file>

<file path=ppt/slides/_rels/slide1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34.jpeg"/><Relationship Id="rId5" Type="http://schemas.openxmlformats.org/officeDocument/2006/relationships/image" Target="../media/image36.png"/><Relationship Id="rId4" Type="http://schemas.openxmlformats.org/officeDocument/2006/relationships/image" Target="../media/image35.png"/></Relationships>
</file>

<file path=ppt/slides/_rels/slide1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34.jpeg"/><Relationship Id="rId5" Type="http://schemas.openxmlformats.org/officeDocument/2006/relationships/image" Target="../media/image36.png"/><Relationship Id="rId4" Type="http://schemas.openxmlformats.org/officeDocument/2006/relationships/image" Target="../media/image35.png"/></Relationships>
</file>

<file path=ppt/slides/_rels/slide1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1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42.png"/><Relationship Id="rId4" Type="http://schemas.openxmlformats.org/officeDocument/2006/relationships/image" Target="../media/image41.png"/></Relationships>
</file>

<file path=ppt/slides/_rels/slide1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34.jpeg"/><Relationship Id="rId5" Type="http://schemas.openxmlformats.org/officeDocument/2006/relationships/image" Target="../media/image36.png"/><Relationship Id="rId4" Type="http://schemas.openxmlformats.org/officeDocument/2006/relationships/image" Target="../media/image35.png"/></Relationships>
</file>

<file path=ppt/slides/_rels/slide18.xml.rels><?xml version="1.0" encoding="UTF-8" standalone="yes"?>
<Relationships xmlns="http://schemas.openxmlformats.org/package/2006/relationships"><Relationship Id="rId8" Type="http://schemas.openxmlformats.org/officeDocument/2006/relationships/image" Target="../media/image45.png"/><Relationship Id="rId3" Type="http://schemas.openxmlformats.org/officeDocument/2006/relationships/image" Target="../media/image7.jpeg"/><Relationship Id="rId7" Type="http://schemas.openxmlformats.org/officeDocument/2006/relationships/image" Target="../media/image44.jpe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image" Target="../media/image43.png"/><Relationship Id="rId4" Type="http://schemas.openxmlformats.org/officeDocument/2006/relationships/image" Target="../media/image39.png"/><Relationship Id="rId9" Type="http://schemas.openxmlformats.org/officeDocument/2006/relationships/image" Target="../media/image46.png"/></Relationships>
</file>

<file path=ppt/slides/_rels/slide19.xml.rels><?xml version="1.0" encoding="UTF-8" standalone="yes"?>
<Relationships xmlns="http://schemas.openxmlformats.org/package/2006/relationships"><Relationship Id="rId3" Type="http://schemas.openxmlformats.org/officeDocument/2006/relationships/image" Target="../media/image48.png"/><Relationship Id="rId7" Type="http://schemas.openxmlformats.org/officeDocument/2006/relationships/image" Target="../media/image52.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51.png"/><Relationship Id="rId5" Type="http://schemas.openxmlformats.org/officeDocument/2006/relationships/image" Target="../media/image50.png"/><Relationship Id="rId4" Type="http://schemas.openxmlformats.org/officeDocument/2006/relationships/image" Target="../media/image49.png"/></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53.png"/></Relationships>
</file>

<file path=ppt/slides/_rels/slide21.xml.rels><?xml version="1.0" encoding="UTF-8" standalone="yes"?>
<Relationships xmlns="http://schemas.openxmlformats.org/package/2006/relationships"><Relationship Id="rId3" Type="http://schemas.openxmlformats.org/officeDocument/2006/relationships/image" Target="../media/image47.jpe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48.jpeg"/></Relationships>
</file>

<file path=ppt/slides/_rels/slide22.xml.rels><?xml version="1.0" encoding="UTF-8" standalone="yes"?>
<Relationships xmlns="http://schemas.openxmlformats.org/package/2006/relationships"><Relationship Id="rId3" Type="http://schemas.openxmlformats.org/officeDocument/2006/relationships/image" Target="../media/image49.jpe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50.jpeg"/></Relationships>
</file>

<file path=ppt/slides/_rels/slide23.xml.rels><?xml version="1.0" encoding="UTF-8" standalone="yes"?>
<Relationships xmlns="http://schemas.openxmlformats.org/package/2006/relationships"><Relationship Id="rId3" Type="http://schemas.openxmlformats.org/officeDocument/2006/relationships/image" Target="../media/image51.jpe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52.jpe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53.jpe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chart" Target="../charts/char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5.jpeg"/><Relationship Id="rId3" Type="http://schemas.openxmlformats.org/officeDocument/2006/relationships/image" Target="../media/image10.png"/><Relationship Id="rId7" Type="http://schemas.openxmlformats.org/officeDocument/2006/relationships/image" Target="../media/image14.jpe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3.jpeg"/><Relationship Id="rId11" Type="http://schemas.openxmlformats.org/officeDocument/2006/relationships/image" Target="../media/image18.png"/><Relationship Id="rId5" Type="http://schemas.openxmlformats.org/officeDocument/2006/relationships/image" Target="../media/image12.jpeg"/><Relationship Id="rId10" Type="http://schemas.openxmlformats.org/officeDocument/2006/relationships/image" Target="../media/image17.jpeg"/><Relationship Id="rId4" Type="http://schemas.openxmlformats.org/officeDocument/2006/relationships/image" Target="../media/image11.gif"/><Relationship Id="rId9" Type="http://schemas.openxmlformats.org/officeDocument/2006/relationships/image" Target="../media/image16.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28934" y="737241"/>
            <a:ext cx="7772400" cy="2387600"/>
          </a:xfrm>
        </p:spPr>
        <p:txBody>
          <a:bodyPr>
            <a:normAutofit/>
          </a:bodyPr>
          <a:lstStyle/>
          <a:p>
            <a:r>
              <a:rPr lang="en-US" sz="4800" b="1" dirty="0"/>
              <a:t>From Large Scale Image Categorization to </a:t>
            </a:r>
            <a:r>
              <a:rPr lang="en-US" sz="4800" b="1" dirty="0" smtClean="0"/>
              <a:t/>
            </a:r>
            <a:br>
              <a:rPr lang="en-US" sz="4800" b="1" dirty="0" smtClean="0"/>
            </a:br>
            <a:r>
              <a:rPr lang="en-US" sz="4800" b="1" dirty="0" smtClean="0"/>
              <a:t>Entry-Level Categories</a:t>
            </a:r>
            <a:endParaRPr lang="en-US" sz="4800" b="1" dirty="0"/>
          </a:p>
        </p:txBody>
      </p:sp>
      <p:sp>
        <p:nvSpPr>
          <p:cNvPr id="3" name="Subtitle 2"/>
          <p:cNvSpPr>
            <a:spLocks noGrp="1"/>
          </p:cNvSpPr>
          <p:nvPr>
            <p:ph type="subTitle" idx="1"/>
          </p:nvPr>
        </p:nvSpPr>
        <p:spPr>
          <a:xfrm>
            <a:off x="1272398" y="3521296"/>
            <a:ext cx="6858000" cy="1655762"/>
          </a:xfrm>
        </p:spPr>
        <p:txBody>
          <a:bodyPr/>
          <a:lstStyle/>
          <a:p>
            <a:r>
              <a:rPr lang="en-US" smtClean="0"/>
              <a:t>Vicente Ordonez, </a:t>
            </a:r>
            <a:r>
              <a:rPr lang="en-US" dirty="0" smtClean="0"/>
              <a:t>Jia Deng, Yejin</a:t>
            </a:r>
            <a:r>
              <a:rPr lang="en-US" dirty="0"/>
              <a:t> </a:t>
            </a:r>
            <a:r>
              <a:rPr lang="en-US" dirty="0" smtClean="0"/>
              <a:t>Choi, </a:t>
            </a:r>
            <a:br>
              <a:rPr lang="en-US" dirty="0" smtClean="0"/>
            </a:br>
            <a:r>
              <a:rPr lang="en-US" dirty="0" smtClean="0"/>
              <a:t>Alexander C. Berg, Tamara L. Berg</a:t>
            </a:r>
            <a:endParaRPr lang="en-US" dirty="0"/>
          </a:p>
        </p:txBody>
      </p:sp>
      <p:pic>
        <p:nvPicPr>
          <p:cNvPr id="1028" name="Picture 4" descr="https://pharmacy.unc.edu/faculty/faculty-resources/creating-posters-for-the-hp-designjet-800/unc_logo_542.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41495" y="4698115"/>
            <a:ext cx="2880640" cy="81393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www.stonybrook.edu/commcms/postdoc/images/SBU.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73487" y="4747973"/>
            <a:ext cx="2189947" cy="77115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02" descr="University Signatur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73516" y="5865686"/>
            <a:ext cx="2455764" cy="3532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537987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Scaling Naming Tasks!</a:t>
            </a:r>
            <a:endParaRPr lang="en-US" dirty="0"/>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8650" y="2876550"/>
            <a:ext cx="838200" cy="838200"/>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66850" y="2964537"/>
            <a:ext cx="1177290" cy="662226"/>
          </a:xfrm>
          <a:prstGeom prst="rect">
            <a:avLst/>
          </a:prstGeom>
        </p:spPr>
      </p:pic>
      <p:pic>
        <p:nvPicPr>
          <p:cNvPr id="8" name="Picture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644140" y="2876550"/>
            <a:ext cx="785813" cy="890092"/>
          </a:xfrm>
          <a:prstGeom prst="rect">
            <a:avLst/>
          </a:prstGeom>
        </p:spPr>
      </p:pic>
      <p:pic>
        <p:nvPicPr>
          <p:cNvPr id="9" name="Picture 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01979" y="3946524"/>
            <a:ext cx="780381" cy="644525"/>
          </a:xfrm>
          <a:prstGeom prst="rect">
            <a:avLst/>
          </a:prstGeom>
        </p:spPr>
      </p:pic>
      <p:pic>
        <p:nvPicPr>
          <p:cNvPr id="10" name="Picture 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409031" y="3858537"/>
            <a:ext cx="1121168" cy="714196"/>
          </a:xfrm>
          <a:prstGeom prst="rect">
            <a:avLst/>
          </a:prstGeom>
        </p:spPr>
      </p:pic>
      <p:pic>
        <p:nvPicPr>
          <p:cNvPr id="11" name="Picture 1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714624" y="3807156"/>
            <a:ext cx="519755" cy="783893"/>
          </a:xfrm>
          <a:prstGeom prst="rect">
            <a:avLst/>
          </a:prstGeom>
        </p:spPr>
      </p:pic>
      <p:pic>
        <p:nvPicPr>
          <p:cNvPr id="12" name="Picture 11"/>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28650" y="4822823"/>
            <a:ext cx="735010" cy="735010"/>
          </a:xfrm>
          <a:prstGeom prst="rect">
            <a:avLst/>
          </a:prstGeom>
        </p:spPr>
      </p:pic>
      <p:pic>
        <p:nvPicPr>
          <p:cNvPr id="13" name="Picture 12"/>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586234" y="4822823"/>
            <a:ext cx="766762" cy="766762"/>
          </a:xfrm>
          <a:prstGeom prst="rect">
            <a:avLst/>
          </a:prstGeom>
        </p:spPr>
      </p:pic>
      <p:pic>
        <p:nvPicPr>
          <p:cNvPr id="14" name="Picture 13"/>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491420" y="4704059"/>
            <a:ext cx="938533" cy="938533"/>
          </a:xfrm>
          <a:prstGeom prst="rect">
            <a:avLst/>
          </a:prstGeom>
        </p:spPr>
      </p:pic>
      <p:pic>
        <p:nvPicPr>
          <p:cNvPr id="15" name="Picture 14"/>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509403" y="5642592"/>
            <a:ext cx="899628" cy="915985"/>
          </a:xfrm>
          <a:prstGeom prst="rect">
            <a:avLst/>
          </a:prstGeom>
        </p:spPr>
      </p:pic>
      <p:pic>
        <p:nvPicPr>
          <p:cNvPr id="16" name="Picture 15"/>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487005" y="5803900"/>
            <a:ext cx="1043194" cy="701672"/>
          </a:xfrm>
          <a:prstGeom prst="rect">
            <a:avLst/>
          </a:prstGeom>
        </p:spPr>
      </p:pic>
      <p:pic>
        <p:nvPicPr>
          <p:cNvPr id="18" name="Picture 17"/>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2608173" y="5695145"/>
            <a:ext cx="699446" cy="918023"/>
          </a:xfrm>
          <a:prstGeom prst="rect">
            <a:avLst/>
          </a:prstGeom>
        </p:spPr>
      </p:pic>
      <p:pic>
        <p:nvPicPr>
          <p:cNvPr id="20" name="Picture 19"/>
          <p:cNvPicPr>
            <a:picLocks noChangeAspect="1"/>
          </p:cNvPicPr>
          <p:nvPr/>
        </p:nvPicPr>
        <p:blipFill rotWithShape="1">
          <a:blip r:embed="rId15" cstate="print">
            <a:extLst>
              <a:ext uri="{28A0092B-C50C-407E-A947-70E740481C1C}">
                <a14:useLocalDpi xmlns:a14="http://schemas.microsoft.com/office/drawing/2010/main" val="0"/>
              </a:ext>
            </a:extLst>
          </a:blip>
          <a:srcRect r="5093"/>
          <a:stretch/>
        </p:blipFill>
        <p:spPr>
          <a:xfrm>
            <a:off x="4682812" y="2876550"/>
            <a:ext cx="4101107" cy="3887228"/>
          </a:xfrm>
          <a:prstGeom prst="rect">
            <a:avLst/>
          </a:prstGeom>
        </p:spPr>
      </p:pic>
      <p:pic>
        <p:nvPicPr>
          <p:cNvPr id="22" name="Picture 21"/>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5667375" y="1203163"/>
            <a:ext cx="962159" cy="1390844"/>
          </a:xfrm>
          <a:prstGeom prst="rect">
            <a:avLst/>
          </a:prstGeom>
        </p:spPr>
      </p:pic>
      <p:pic>
        <p:nvPicPr>
          <p:cNvPr id="23" name="Picture 22"/>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1152481" y="1368554"/>
            <a:ext cx="628738" cy="1286055"/>
          </a:xfrm>
          <a:prstGeom prst="rect">
            <a:avLst/>
          </a:prstGeom>
        </p:spPr>
      </p:pic>
      <p:sp>
        <p:nvSpPr>
          <p:cNvPr id="21" name="TextBox 20"/>
          <p:cNvSpPr txBox="1"/>
          <p:nvPr/>
        </p:nvSpPr>
        <p:spPr>
          <a:xfrm>
            <a:off x="2431374" y="1941831"/>
            <a:ext cx="1573508" cy="400110"/>
          </a:xfrm>
          <a:prstGeom prst="rect">
            <a:avLst/>
          </a:prstGeom>
          <a:noFill/>
        </p:spPr>
        <p:txBody>
          <a:bodyPr wrap="none" rtlCol="0">
            <a:spAutoFit/>
          </a:bodyPr>
          <a:lstStyle/>
          <a:p>
            <a:r>
              <a:rPr lang="en-US" sz="2000" dirty="0" smtClean="0"/>
              <a:t>48 categories</a:t>
            </a:r>
            <a:endParaRPr lang="en-US" sz="2000" dirty="0"/>
          </a:p>
        </p:txBody>
      </p:sp>
      <p:sp>
        <p:nvSpPr>
          <p:cNvPr id="25" name="TextBox 24"/>
          <p:cNvSpPr txBox="1"/>
          <p:nvPr/>
        </p:nvSpPr>
        <p:spPr>
          <a:xfrm>
            <a:off x="6733365" y="1958281"/>
            <a:ext cx="2019142" cy="400110"/>
          </a:xfrm>
          <a:prstGeom prst="rect">
            <a:avLst/>
          </a:prstGeom>
          <a:noFill/>
        </p:spPr>
        <p:txBody>
          <a:bodyPr wrap="none" rtlCol="0">
            <a:spAutoFit/>
          </a:bodyPr>
          <a:lstStyle/>
          <a:p>
            <a:r>
              <a:rPr lang="en-US" sz="2000" dirty="0" smtClean="0"/>
              <a:t>&gt; 7000 categories</a:t>
            </a:r>
            <a:endParaRPr lang="en-US" sz="2000" dirty="0"/>
          </a:p>
        </p:txBody>
      </p:sp>
    </p:spTree>
    <p:extLst>
      <p:ext uri="{BB962C8B-B14F-4D97-AF65-F5344CB8AC3E}">
        <p14:creationId xmlns:p14="http://schemas.microsoft.com/office/powerpoint/2010/main" val="35940971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0"/>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Title 1"/>
          <p:cNvSpPr txBox="1">
            <a:spLocks/>
          </p:cNvSpPr>
          <p:nvPr/>
        </p:nvSpPr>
        <p:spPr>
          <a:xfrm>
            <a:off x="166072" y="89079"/>
            <a:ext cx="9031718"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t>1. Goal: Category Translation</a:t>
            </a:r>
            <a:endParaRPr lang="en-US" dirty="0"/>
          </a:p>
        </p:txBody>
      </p:sp>
      <p:sp>
        <p:nvSpPr>
          <p:cNvPr id="55" name="TextBox 54"/>
          <p:cNvSpPr txBox="1"/>
          <p:nvPr/>
        </p:nvSpPr>
        <p:spPr>
          <a:xfrm>
            <a:off x="1724696" y="1242920"/>
            <a:ext cx="3300210" cy="400110"/>
          </a:xfrm>
          <a:prstGeom prst="rect">
            <a:avLst/>
          </a:prstGeom>
          <a:noFill/>
        </p:spPr>
        <p:txBody>
          <a:bodyPr wrap="square" rtlCol="0">
            <a:spAutoFit/>
          </a:bodyPr>
          <a:lstStyle/>
          <a:p>
            <a:r>
              <a:rPr lang="en-US" sz="2000" i="1" dirty="0" smtClean="0">
                <a:latin typeface="Helvetica Neue Light"/>
                <a:cs typeface="Helvetica Neue Light"/>
              </a:rPr>
              <a:t>Detailed Category</a:t>
            </a:r>
            <a:endParaRPr lang="en-US" sz="2000" i="1" dirty="0">
              <a:latin typeface="Helvetica Neue Light"/>
              <a:cs typeface="Helvetica Neue Light"/>
            </a:endParaRPr>
          </a:p>
        </p:txBody>
      </p:sp>
      <p:sp>
        <p:nvSpPr>
          <p:cNvPr id="61" name="Rounded Rectangle 60"/>
          <p:cNvSpPr/>
          <p:nvPr/>
        </p:nvSpPr>
        <p:spPr>
          <a:xfrm>
            <a:off x="1759352" y="1767165"/>
            <a:ext cx="2135282" cy="1026991"/>
          </a:xfrm>
          <a:prstGeom prst="roundRect">
            <a:avLst/>
          </a:prstGeom>
          <a:solidFill>
            <a:schemeClr val="accent2">
              <a:lumMod val="20000"/>
              <a:lumOff val="80000"/>
            </a:schemeClr>
          </a:solidFill>
          <a:ln w="28575">
            <a:solidFill>
              <a:schemeClr val="accent2">
                <a:lumMod val="60000"/>
                <a:lumOff val="40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2800" dirty="0" smtClean="0">
                <a:latin typeface="Calibri" panose="020F0502020204030204" pitchFamily="34" charset="0"/>
              </a:rPr>
              <a:t>Grampus griseus</a:t>
            </a:r>
            <a:endParaRPr lang="en-US" sz="2800" dirty="0">
              <a:latin typeface="Calibri" panose="020F0502020204030204" pitchFamily="34" charset="0"/>
            </a:endParaRPr>
          </a:p>
        </p:txBody>
      </p:sp>
      <mc:AlternateContent xmlns:mc="http://schemas.openxmlformats.org/markup-compatibility/2006" xmlns:a14="http://schemas.microsoft.com/office/drawing/2010/main">
        <mc:Choice Requires="a14">
          <p:sp>
            <p:nvSpPr>
              <p:cNvPr id="62" name="TextBox 61"/>
              <p:cNvSpPr txBox="1"/>
              <p:nvPr/>
            </p:nvSpPr>
            <p:spPr>
              <a:xfrm>
                <a:off x="2644906" y="2803807"/>
                <a:ext cx="343234" cy="4924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3200" b="0" i="1" smtClean="0">
                          <a:solidFill>
                            <a:schemeClr val="accent2">
                              <a:lumMod val="75000"/>
                            </a:schemeClr>
                          </a:solidFill>
                          <a:latin typeface="Cambria Math" panose="02040503050406030204" pitchFamily="18" charset="0"/>
                          <a:ea typeface="Cambria Math" panose="02040503050406030204" pitchFamily="18" charset="0"/>
                        </a:rPr>
                        <m:t>𝑑</m:t>
                      </m:r>
                    </m:oMath>
                  </m:oMathPara>
                </a14:m>
                <a:endParaRPr lang="en-US" sz="3200" dirty="0">
                  <a:solidFill>
                    <a:schemeClr val="accent2">
                      <a:lumMod val="75000"/>
                    </a:schemeClr>
                  </a:solidFill>
                </a:endParaRPr>
              </a:p>
            </p:txBody>
          </p:sp>
        </mc:Choice>
        <mc:Fallback xmlns="">
          <p:sp>
            <p:nvSpPr>
              <p:cNvPr id="62" name="TextBox 61"/>
              <p:cNvSpPr txBox="1">
                <a:spLocks noRot="1" noChangeAspect="1" noMove="1" noResize="1" noEditPoints="1" noAdjustHandles="1" noChangeArrowheads="1" noChangeShapeType="1" noTextEdit="1"/>
              </p:cNvSpPr>
              <p:nvPr/>
            </p:nvSpPr>
            <p:spPr>
              <a:xfrm>
                <a:off x="2644906" y="2803807"/>
                <a:ext cx="343234" cy="492443"/>
              </a:xfrm>
              <a:prstGeom prst="rect">
                <a:avLst/>
              </a:prstGeom>
              <a:blipFill rotWithShape="0">
                <a:blip r:embed="rId3"/>
                <a:stretch>
                  <a:fillRect/>
                </a:stretch>
              </a:blipFill>
            </p:spPr>
            <p:txBody>
              <a:bodyPr/>
              <a:lstStyle/>
              <a:p>
                <a:r>
                  <a:rPr lang="en-US">
                    <a:noFill/>
                  </a:rPr>
                  <a:t> </a:t>
                </a:r>
              </a:p>
            </p:txBody>
          </p:sp>
        </mc:Fallback>
      </mc:AlternateContent>
      <p:grpSp>
        <p:nvGrpSpPr>
          <p:cNvPr id="2" name="Group 1"/>
          <p:cNvGrpSpPr/>
          <p:nvPr/>
        </p:nvGrpSpPr>
        <p:grpSpPr>
          <a:xfrm>
            <a:off x="4053677" y="1163958"/>
            <a:ext cx="3914530" cy="2120722"/>
            <a:chOff x="4053677" y="2877008"/>
            <a:chExt cx="3914530" cy="2120722"/>
          </a:xfrm>
        </p:grpSpPr>
        <p:sp>
          <p:nvSpPr>
            <p:cNvPr id="56" name="TextBox 55"/>
            <p:cNvSpPr txBox="1"/>
            <p:nvPr/>
          </p:nvSpPr>
          <p:spPr>
            <a:xfrm>
              <a:off x="4828217" y="2877008"/>
              <a:ext cx="3139990" cy="707886"/>
            </a:xfrm>
            <a:prstGeom prst="rect">
              <a:avLst/>
            </a:prstGeom>
            <a:noFill/>
          </p:spPr>
          <p:txBody>
            <a:bodyPr wrap="square" rtlCol="0">
              <a:spAutoFit/>
            </a:bodyPr>
            <a:lstStyle/>
            <a:p>
              <a:r>
                <a:rPr lang="en-US" sz="2000" i="1" dirty="0" smtClean="0">
                  <a:latin typeface="Helvetica Neue Light"/>
                  <a:cs typeface="Helvetica Neue Light"/>
                </a:rPr>
                <a:t>What should I Call It?</a:t>
              </a:r>
              <a:br>
                <a:rPr lang="en-US" sz="2000" i="1" dirty="0" smtClean="0">
                  <a:latin typeface="Helvetica Neue Light"/>
                  <a:cs typeface="Helvetica Neue Light"/>
                </a:rPr>
              </a:br>
              <a:r>
                <a:rPr lang="en-US" sz="2000" i="1" dirty="0" smtClean="0">
                  <a:latin typeface="Helvetica Neue Light"/>
                  <a:cs typeface="Helvetica Neue Light"/>
                </a:rPr>
                <a:t>(Entry-Level Category)</a:t>
              </a:r>
              <a:endParaRPr lang="en-US" sz="2000" i="1" dirty="0">
                <a:latin typeface="Helvetica Neue Light"/>
                <a:cs typeface="Helvetica Neue Light"/>
              </a:endParaRPr>
            </a:p>
          </p:txBody>
        </p:sp>
        <p:cxnSp>
          <p:nvCxnSpPr>
            <p:cNvPr id="58" name="Straight Arrow Connector 57"/>
            <p:cNvCxnSpPr/>
            <p:nvPr/>
          </p:nvCxnSpPr>
          <p:spPr>
            <a:xfrm flipV="1">
              <a:off x="4053677" y="3939006"/>
              <a:ext cx="938966" cy="1073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59" name="Rounded Rectangle 58"/>
            <p:cNvSpPr/>
            <p:nvPr/>
          </p:nvSpPr>
          <p:spPr>
            <a:xfrm>
              <a:off x="5263482" y="3653326"/>
              <a:ext cx="1688197" cy="565581"/>
            </a:xfrm>
            <a:prstGeom prst="roundRect">
              <a:avLst/>
            </a:prstGeom>
            <a:solidFill>
              <a:schemeClr val="accent1">
                <a:lumMod val="20000"/>
                <a:lumOff val="80000"/>
              </a:schemeClr>
            </a:solidFill>
            <a:ln w="28575">
              <a:solidFill>
                <a:schemeClr val="accent1">
                  <a:lumMod val="60000"/>
                  <a:lumOff val="40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2800" dirty="0" smtClean="0">
                  <a:latin typeface="Calibri" panose="020F0502020204030204" pitchFamily="34" charset="0"/>
                </a:rPr>
                <a:t>dolphin</a:t>
              </a:r>
              <a:endParaRPr lang="en-US" sz="2800" dirty="0">
                <a:latin typeface="Calibri" panose="020F0502020204030204" pitchFamily="34" charset="0"/>
              </a:endParaRPr>
            </a:p>
          </p:txBody>
        </p:sp>
        <mc:AlternateContent xmlns:mc="http://schemas.openxmlformats.org/markup-compatibility/2006" xmlns:a14="http://schemas.microsoft.com/office/drawing/2010/main">
          <mc:Choice Requires="a14">
            <p:sp>
              <p:nvSpPr>
                <p:cNvPr id="63" name="TextBox 62"/>
                <p:cNvSpPr txBox="1"/>
                <p:nvPr/>
              </p:nvSpPr>
              <p:spPr>
                <a:xfrm>
                  <a:off x="5903582" y="4505287"/>
                  <a:ext cx="305596" cy="4924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3200" b="0" i="1" smtClean="0">
                            <a:solidFill>
                              <a:srgbClr val="0070C0"/>
                            </a:solidFill>
                            <a:latin typeface="Cambria Math" panose="02040503050406030204" pitchFamily="18" charset="0"/>
                            <a:ea typeface="Cambria Math" panose="02040503050406030204" pitchFamily="18" charset="0"/>
                          </a:rPr>
                          <m:t>𝑒</m:t>
                        </m:r>
                      </m:oMath>
                    </m:oMathPara>
                  </a14:m>
                  <a:endParaRPr lang="en-US" sz="3200" dirty="0">
                    <a:solidFill>
                      <a:srgbClr val="0070C0"/>
                    </a:solidFill>
                  </a:endParaRPr>
                </a:p>
              </p:txBody>
            </p:sp>
          </mc:Choice>
          <mc:Fallback xmlns="">
            <p:sp>
              <p:nvSpPr>
                <p:cNvPr id="63" name="TextBox 62"/>
                <p:cNvSpPr txBox="1">
                  <a:spLocks noRot="1" noChangeAspect="1" noMove="1" noResize="1" noEditPoints="1" noAdjustHandles="1" noChangeArrowheads="1" noChangeShapeType="1" noTextEdit="1"/>
                </p:cNvSpPr>
                <p:nvPr/>
              </p:nvSpPr>
              <p:spPr>
                <a:xfrm>
                  <a:off x="5903582" y="4505287"/>
                  <a:ext cx="305596" cy="492443"/>
                </a:xfrm>
                <a:prstGeom prst="rect">
                  <a:avLst/>
                </a:prstGeom>
                <a:blipFill rotWithShape="0">
                  <a:blip r:embed="rId4"/>
                  <a:stretch>
                    <a:fillRect/>
                  </a:stretch>
                </a:blipFill>
              </p:spPr>
              <p:txBody>
                <a:bodyPr/>
                <a:lstStyle/>
                <a:p>
                  <a:r>
                    <a:rPr lang="en-US">
                      <a:noFill/>
                    </a:rPr>
                    <a:t> </a:t>
                  </a:r>
                </a:p>
              </p:txBody>
            </p:sp>
          </mc:Fallback>
        </mc:AlternateContent>
      </p:grpSp>
      <p:sp>
        <p:nvSpPr>
          <p:cNvPr id="11" name="Title 1"/>
          <p:cNvSpPr txBox="1">
            <a:spLocks/>
          </p:cNvSpPr>
          <p:nvPr/>
        </p:nvSpPr>
        <p:spPr>
          <a:xfrm>
            <a:off x="185034" y="3289688"/>
            <a:ext cx="9031718"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2</a:t>
            </a:r>
            <a:r>
              <a:rPr lang="en-US" dirty="0" smtClean="0"/>
              <a:t>. Goal: Content Naming</a:t>
            </a:r>
            <a:endParaRPr lang="en-US" dirty="0"/>
          </a:p>
        </p:txBody>
      </p:sp>
      <p:grpSp>
        <p:nvGrpSpPr>
          <p:cNvPr id="15" name="Group 14"/>
          <p:cNvGrpSpPr/>
          <p:nvPr/>
        </p:nvGrpSpPr>
        <p:grpSpPr>
          <a:xfrm>
            <a:off x="4050792" y="4640869"/>
            <a:ext cx="3787206" cy="2051272"/>
            <a:chOff x="4053677" y="2946458"/>
            <a:chExt cx="3787206" cy="2051272"/>
          </a:xfrm>
        </p:grpSpPr>
        <p:sp>
          <p:nvSpPr>
            <p:cNvPr id="16" name="TextBox 15"/>
            <p:cNvSpPr txBox="1"/>
            <p:nvPr/>
          </p:nvSpPr>
          <p:spPr>
            <a:xfrm>
              <a:off x="4700893" y="2946458"/>
              <a:ext cx="3139990" cy="707886"/>
            </a:xfrm>
            <a:prstGeom prst="rect">
              <a:avLst/>
            </a:prstGeom>
            <a:noFill/>
          </p:spPr>
          <p:txBody>
            <a:bodyPr wrap="square" rtlCol="0">
              <a:spAutoFit/>
            </a:bodyPr>
            <a:lstStyle/>
            <a:p>
              <a:r>
                <a:rPr lang="en-US" sz="2000" i="1" dirty="0" smtClean="0">
                  <a:latin typeface="Helvetica Neue Light"/>
                  <a:cs typeface="Helvetica Neue Light"/>
                </a:rPr>
                <a:t>What should I Call It?</a:t>
              </a:r>
              <a:br>
                <a:rPr lang="en-US" sz="2000" i="1" dirty="0" smtClean="0">
                  <a:latin typeface="Helvetica Neue Light"/>
                  <a:cs typeface="Helvetica Neue Light"/>
                </a:rPr>
              </a:br>
              <a:r>
                <a:rPr lang="en-US" sz="2000" i="1" dirty="0" smtClean="0">
                  <a:latin typeface="Helvetica Neue Light"/>
                  <a:cs typeface="Helvetica Neue Light"/>
                </a:rPr>
                <a:t>(Entry-Level Category)</a:t>
              </a:r>
              <a:endParaRPr lang="en-US" sz="2000" i="1" dirty="0">
                <a:latin typeface="Helvetica Neue Light"/>
                <a:cs typeface="Helvetica Neue Light"/>
              </a:endParaRPr>
            </a:p>
          </p:txBody>
        </p:sp>
        <p:cxnSp>
          <p:nvCxnSpPr>
            <p:cNvPr id="17" name="Straight Arrow Connector 16"/>
            <p:cNvCxnSpPr/>
            <p:nvPr/>
          </p:nvCxnSpPr>
          <p:spPr>
            <a:xfrm flipV="1">
              <a:off x="4053677" y="3939006"/>
              <a:ext cx="938966" cy="1073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8" name="Rounded Rectangle 17"/>
            <p:cNvSpPr/>
            <p:nvPr/>
          </p:nvSpPr>
          <p:spPr>
            <a:xfrm>
              <a:off x="5263482" y="3653326"/>
              <a:ext cx="1688197" cy="565581"/>
            </a:xfrm>
            <a:prstGeom prst="roundRect">
              <a:avLst/>
            </a:prstGeom>
            <a:solidFill>
              <a:schemeClr val="accent1">
                <a:lumMod val="20000"/>
                <a:lumOff val="80000"/>
              </a:schemeClr>
            </a:solidFill>
            <a:ln w="28575">
              <a:solidFill>
                <a:schemeClr val="accent1">
                  <a:lumMod val="60000"/>
                  <a:lumOff val="40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2800" dirty="0" smtClean="0">
                  <a:latin typeface="Calibri" panose="020F0502020204030204" pitchFamily="34" charset="0"/>
                </a:rPr>
                <a:t>dolphin</a:t>
              </a:r>
              <a:endParaRPr lang="en-US" sz="2800" dirty="0">
                <a:latin typeface="Calibri" panose="020F0502020204030204" pitchFamily="34" charset="0"/>
              </a:endParaRPr>
            </a:p>
          </p:txBody>
        </p:sp>
        <mc:AlternateContent xmlns:mc="http://schemas.openxmlformats.org/markup-compatibility/2006" xmlns:a14="http://schemas.microsoft.com/office/drawing/2010/main">
          <mc:Choice Requires="a14">
            <p:sp>
              <p:nvSpPr>
                <p:cNvPr id="19" name="TextBox 18"/>
                <p:cNvSpPr txBox="1"/>
                <p:nvPr/>
              </p:nvSpPr>
              <p:spPr>
                <a:xfrm>
                  <a:off x="5903582" y="4505287"/>
                  <a:ext cx="305596" cy="4924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3200" b="0" i="1" smtClean="0">
                            <a:solidFill>
                              <a:srgbClr val="0070C0"/>
                            </a:solidFill>
                            <a:latin typeface="Cambria Math" panose="02040503050406030204" pitchFamily="18" charset="0"/>
                            <a:ea typeface="Cambria Math" panose="02040503050406030204" pitchFamily="18" charset="0"/>
                          </a:rPr>
                          <m:t>𝑒</m:t>
                        </m:r>
                      </m:oMath>
                    </m:oMathPara>
                  </a14:m>
                  <a:endParaRPr lang="en-US" sz="3200" dirty="0">
                    <a:solidFill>
                      <a:srgbClr val="0070C0"/>
                    </a:solidFill>
                  </a:endParaRPr>
                </a:p>
              </p:txBody>
            </p:sp>
          </mc:Choice>
          <mc:Fallback xmlns="">
            <p:sp>
              <p:nvSpPr>
                <p:cNvPr id="19" name="TextBox 18"/>
                <p:cNvSpPr txBox="1">
                  <a:spLocks noRot="1" noChangeAspect="1" noMove="1" noResize="1" noEditPoints="1" noAdjustHandles="1" noChangeArrowheads="1" noChangeShapeType="1" noTextEdit="1"/>
                </p:cNvSpPr>
                <p:nvPr/>
              </p:nvSpPr>
              <p:spPr>
                <a:xfrm>
                  <a:off x="5903582" y="4505287"/>
                  <a:ext cx="305596" cy="492443"/>
                </a:xfrm>
                <a:prstGeom prst="rect">
                  <a:avLst/>
                </a:prstGeom>
                <a:blipFill rotWithShape="0">
                  <a:blip r:embed="rId5"/>
                  <a:stretch>
                    <a:fillRect/>
                  </a:stretch>
                </a:blipFill>
              </p:spPr>
              <p:txBody>
                <a:bodyPr/>
                <a:lstStyle/>
                <a:p>
                  <a:r>
                    <a:rPr lang="en-US">
                      <a:noFill/>
                    </a:rPr>
                    <a:t> </a:t>
                  </a:r>
                </a:p>
              </p:txBody>
            </p:sp>
          </mc:Fallback>
        </mc:AlternateContent>
      </p:grpSp>
      <p:grpSp>
        <p:nvGrpSpPr>
          <p:cNvPr id="3" name="Group 2"/>
          <p:cNvGrpSpPr/>
          <p:nvPr/>
        </p:nvGrpSpPr>
        <p:grpSpPr>
          <a:xfrm>
            <a:off x="1159992" y="4446045"/>
            <a:ext cx="2371362" cy="2149834"/>
            <a:chOff x="1802459" y="4440814"/>
            <a:chExt cx="2371362" cy="2149834"/>
          </a:xfrm>
        </p:grpSpPr>
        <p:sp>
          <p:nvSpPr>
            <p:cNvPr id="12" name="TextBox 11"/>
            <p:cNvSpPr txBox="1"/>
            <p:nvPr/>
          </p:nvSpPr>
          <p:spPr>
            <a:xfrm>
              <a:off x="2196766" y="4440814"/>
              <a:ext cx="1582747" cy="400110"/>
            </a:xfrm>
            <a:prstGeom prst="rect">
              <a:avLst/>
            </a:prstGeom>
            <a:noFill/>
          </p:spPr>
          <p:txBody>
            <a:bodyPr wrap="square" rtlCol="0">
              <a:spAutoFit/>
            </a:bodyPr>
            <a:lstStyle/>
            <a:p>
              <a:pPr algn="ctr"/>
              <a:r>
                <a:rPr lang="en-US" sz="2000" i="1" dirty="0" smtClean="0">
                  <a:latin typeface="Helvetica Neue Light"/>
                  <a:cs typeface="Helvetica Neue Light"/>
                </a:rPr>
                <a:t>Input Image</a:t>
              </a:r>
              <a:endParaRPr lang="en-US" sz="2000" i="1" dirty="0">
                <a:latin typeface="Helvetica Neue Light"/>
                <a:cs typeface="Helvetica Neue Light"/>
              </a:endParaRPr>
            </a:p>
          </p:txBody>
        </p:sp>
        <p:pic>
          <p:nvPicPr>
            <p:cNvPr id="20" name="Picture 19" descr="grampus3.jpg"/>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802459" y="4927916"/>
              <a:ext cx="2371362" cy="1662732"/>
            </a:xfrm>
            <a:prstGeom prst="rect">
              <a:avLst/>
            </a:prstGeom>
          </p:spPr>
        </p:pic>
      </p:grpSp>
    </p:spTree>
    <p:extLst>
      <p:ext uri="{BB962C8B-B14F-4D97-AF65-F5344CB8AC3E}">
        <p14:creationId xmlns:p14="http://schemas.microsoft.com/office/powerpoint/2010/main" val="1037856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Title 1"/>
          <p:cNvSpPr txBox="1">
            <a:spLocks/>
          </p:cNvSpPr>
          <p:nvPr/>
        </p:nvSpPr>
        <p:spPr>
          <a:xfrm>
            <a:off x="166072" y="89079"/>
            <a:ext cx="9031718"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t>1. Goal: Category Translation</a:t>
            </a:r>
            <a:endParaRPr lang="en-US" dirty="0"/>
          </a:p>
        </p:txBody>
      </p:sp>
      <p:sp>
        <p:nvSpPr>
          <p:cNvPr id="55" name="TextBox 54"/>
          <p:cNvSpPr txBox="1"/>
          <p:nvPr/>
        </p:nvSpPr>
        <p:spPr>
          <a:xfrm>
            <a:off x="1724696" y="1242920"/>
            <a:ext cx="3300210" cy="400110"/>
          </a:xfrm>
          <a:prstGeom prst="rect">
            <a:avLst/>
          </a:prstGeom>
          <a:noFill/>
        </p:spPr>
        <p:txBody>
          <a:bodyPr wrap="square" rtlCol="0">
            <a:spAutoFit/>
          </a:bodyPr>
          <a:lstStyle/>
          <a:p>
            <a:r>
              <a:rPr lang="en-US" sz="2000" i="1" dirty="0" smtClean="0">
                <a:latin typeface="Helvetica Neue Light"/>
                <a:cs typeface="Helvetica Neue Light"/>
              </a:rPr>
              <a:t>Detailed Category</a:t>
            </a:r>
            <a:endParaRPr lang="en-US" sz="2000" i="1" dirty="0">
              <a:latin typeface="Helvetica Neue Light"/>
              <a:cs typeface="Helvetica Neue Light"/>
            </a:endParaRPr>
          </a:p>
        </p:txBody>
      </p:sp>
      <p:sp>
        <p:nvSpPr>
          <p:cNvPr id="61" name="Rounded Rectangle 60"/>
          <p:cNvSpPr/>
          <p:nvPr/>
        </p:nvSpPr>
        <p:spPr>
          <a:xfrm>
            <a:off x="1759352" y="1767165"/>
            <a:ext cx="2135282" cy="1026991"/>
          </a:xfrm>
          <a:prstGeom prst="roundRect">
            <a:avLst/>
          </a:prstGeom>
          <a:solidFill>
            <a:schemeClr val="accent2">
              <a:lumMod val="20000"/>
              <a:lumOff val="80000"/>
            </a:schemeClr>
          </a:solidFill>
          <a:ln w="28575">
            <a:solidFill>
              <a:schemeClr val="accent2">
                <a:lumMod val="60000"/>
                <a:lumOff val="40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2800" dirty="0" smtClean="0">
                <a:latin typeface="Calibri" panose="020F0502020204030204" pitchFamily="34" charset="0"/>
              </a:rPr>
              <a:t>Grampus griseus</a:t>
            </a:r>
            <a:endParaRPr lang="en-US" sz="2800" dirty="0">
              <a:latin typeface="Calibri" panose="020F0502020204030204" pitchFamily="34" charset="0"/>
            </a:endParaRPr>
          </a:p>
        </p:txBody>
      </p:sp>
      <mc:AlternateContent xmlns:mc="http://schemas.openxmlformats.org/markup-compatibility/2006" xmlns:a14="http://schemas.microsoft.com/office/drawing/2010/main">
        <mc:Choice Requires="a14">
          <p:sp>
            <p:nvSpPr>
              <p:cNvPr id="62" name="TextBox 61"/>
              <p:cNvSpPr txBox="1"/>
              <p:nvPr/>
            </p:nvSpPr>
            <p:spPr>
              <a:xfrm>
                <a:off x="2644906" y="2803807"/>
                <a:ext cx="343234" cy="4924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3200" b="0" i="1" smtClean="0">
                          <a:solidFill>
                            <a:schemeClr val="accent2">
                              <a:lumMod val="75000"/>
                            </a:schemeClr>
                          </a:solidFill>
                          <a:latin typeface="Cambria Math" panose="02040503050406030204" pitchFamily="18" charset="0"/>
                          <a:ea typeface="Cambria Math" panose="02040503050406030204" pitchFamily="18" charset="0"/>
                        </a:rPr>
                        <m:t>𝑑</m:t>
                      </m:r>
                    </m:oMath>
                  </m:oMathPara>
                </a14:m>
                <a:endParaRPr lang="en-US" sz="3200" dirty="0">
                  <a:solidFill>
                    <a:schemeClr val="accent2">
                      <a:lumMod val="75000"/>
                    </a:schemeClr>
                  </a:solidFill>
                </a:endParaRPr>
              </a:p>
            </p:txBody>
          </p:sp>
        </mc:Choice>
        <mc:Fallback xmlns="">
          <p:sp>
            <p:nvSpPr>
              <p:cNvPr id="62" name="TextBox 61"/>
              <p:cNvSpPr txBox="1">
                <a:spLocks noRot="1" noChangeAspect="1" noMove="1" noResize="1" noEditPoints="1" noAdjustHandles="1" noChangeArrowheads="1" noChangeShapeType="1" noTextEdit="1"/>
              </p:cNvSpPr>
              <p:nvPr/>
            </p:nvSpPr>
            <p:spPr>
              <a:xfrm>
                <a:off x="2644906" y="2803807"/>
                <a:ext cx="343234" cy="492443"/>
              </a:xfrm>
              <a:prstGeom prst="rect">
                <a:avLst/>
              </a:prstGeom>
              <a:blipFill rotWithShape="0">
                <a:blip r:embed="rId3"/>
                <a:stretch>
                  <a:fillRect/>
                </a:stretch>
              </a:blipFill>
            </p:spPr>
            <p:txBody>
              <a:bodyPr/>
              <a:lstStyle/>
              <a:p>
                <a:r>
                  <a:rPr lang="en-US">
                    <a:noFill/>
                  </a:rPr>
                  <a:t> </a:t>
                </a:r>
              </a:p>
            </p:txBody>
          </p:sp>
        </mc:Fallback>
      </mc:AlternateContent>
      <p:grpSp>
        <p:nvGrpSpPr>
          <p:cNvPr id="2" name="Group 1"/>
          <p:cNvGrpSpPr/>
          <p:nvPr/>
        </p:nvGrpSpPr>
        <p:grpSpPr>
          <a:xfrm>
            <a:off x="4053677" y="1163958"/>
            <a:ext cx="3914530" cy="2120722"/>
            <a:chOff x="4053677" y="2877008"/>
            <a:chExt cx="3914530" cy="2120722"/>
          </a:xfrm>
        </p:grpSpPr>
        <p:sp>
          <p:nvSpPr>
            <p:cNvPr id="56" name="TextBox 55"/>
            <p:cNvSpPr txBox="1"/>
            <p:nvPr/>
          </p:nvSpPr>
          <p:spPr>
            <a:xfrm>
              <a:off x="4828217" y="2877008"/>
              <a:ext cx="3139990" cy="707886"/>
            </a:xfrm>
            <a:prstGeom prst="rect">
              <a:avLst/>
            </a:prstGeom>
            <a:noFill/>
          </p:spPr>
          <p:txBody>
            <a:bodyPr wrap="square" rtlCol="0">
              <a:spAutoFit/>
            </a:bodyPr>
            <a:lstStyle/>
            <a:p>
              <a:r>
                <a:rPr lang="en-US" sz="2000" i="1" dirty="0" smtClean="0">
                  <a:latin typeface="Helvetica Neue Light"/>
                  <a:cs typeface="Helvetica Neue Light"/>
                </a:rPr>
                <a:t>What should I Call It?</a:t>
              </a:r>
              <a:br>
                <a:rPr lang="en-US" sz="2000" i="1" dirty="0" smtClean="0">
                  <a:latin typeface="Helvetica Neue Light"/>
                  <a:cs typeface="Helvetica Neue Light"/>
                </a:rPr>
              </a:br>
              <a:r>
                <a:rPr lang="en-US" sz="2000" i="1" dirty="0" smtClean="0">
                  <a:latin typeface="Helvetica Neue Light"/>
                  <a:cs typeface="Helvetica Neue Light"/>
                </a:rPr>
                <a:t>(Entry-Level Category)</a:t>
              </a:r>
              <a:endParaRPr lang="en-US" sz="2000" i="1" dirty="0">
                <a:latin typeface="Helvetica Neue Light"/>
                <a:cs typeface="Helvetica Neue Light"/>
              </a:endParaRPr>
            </a:p>
          </p:txBody>
        </p:sp>
        <p:cxnSp>
          <p:nvCxnSpPr>
            <p:cNvPr id="58" name="Straight Arrow Connector 57"/>
            <p:cNvCxnSpPr/>
            <p:nvPr/>
          </p:nvCxnSpPr>
          <p:spPr>
            <a:xfrm flipV="1">
              <a:off x="4053677" y="3939006"/>
              <a:ext cx="938966" cy="1073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59" name="Rounded Rectangle 58"/>
            <p:cNvSpPr/>
            <p:nvPr/>
          </p:nvSpPr>
          <p:spPr>
            <a:xfrm>
              <a:off x="5263482" y="3653326"/>
              <a:ext cx="1688197" cy="565581"/>
            </a:xfrm>
            <a:prstGeom prst="roundRect">
              <a:avLst/>
            </a:prstGeom>
            <a:solidFill>
              <a:schemeClr val="accent1">
                <a:lumMod val="20000"/>
                <a:lumOff val="80000"/>
              </a:schemeClr>
            </a:solidFill>
            <a:ln w="28575">
              <a:solidFill>
                <a:schemeClr val="accent1">
                  <a:lumMod val="60000"/>
                  <a:lumOff val="40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2800" dirty="0" smtClean="0">
                  <a:latin typeface="Calibri" panose="020F0502020204030204" pitchFamily="34" charset="0"/>
                </a:rPr>
                <a:t>dolphin</a:t>
              </a:r>
              <a:endParaRPr lang="en-US" sz="2800" dirty="0">
                <a:latin typeface="Calibri" panose="020F0502020204030204" pitchFamily="34" charset="0"/>
              </a:endParaRPr>
            </a:p>
          </p:txBody>
        </p:sp>
        <mc:AlternateContent xmlns:mc="http://schemas.openxmlformats.org/markup-compatibility/2006" xmlns:a14="http://schemas.microsoft.com/office/drawing/2010/main">
          <mc:Choice Requires="a14">
            <p:sp>
              <p:nvSpPr>
                <p:cNvPr id="63" name="TextBox 62"/>
                <p:cNvSpPr txBox="1"/>
                <p:nvPr/>
              </p:nvSpPr>
              <p:spPr>
                <a:xfrm>
                  <a:off x="5903582" y="4505287"/>
                  <a:ext cx="305596" cy="4924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3200" b="0" i="1" smtClean="0">
                            <a:solidFill>
                              <a:srgbClr val="0070C0"/>
                            </a:solidFill>
                            <a:latin typeface="Cambria Math" panose="02040503050406030204" pitchFamily="18" charset="0"/>
                            <a:ea typeface="Cambria Math" panose="02040503050406030204" pitchFamily="18" charset="0"/>
                          </a:rPr>
                          <m:t>𝑒</m:t>
                        </m:r>
                      </m:oMath>
                    </m:oMathPara>
                  </a14:m>
                  <a:endParaRPr lang="en-US" sz="3200" dirty="0">
                    <a:solidFill>
                      <a:srgbClr val="0070C0"/>
                    </a:solidFill>
                  </a:endParaRPr>
                </a:p>
              </p:txBody>
            </p:sp>
          </mc:Choice>
          <mc:Fallback xmlns="">
            <p:sp>
              <p:nvSpPr>
                <p:cNvPr id="63" name="TextBox 62"/>
                <p:cNvSpPr txBox="1">
                  <a:spLocks noRot="1" noChangeAspect="1" noMove="1" noResize="1" noEditPoints="1" noAdjustHandles="1" noChangeArrowheads="1" noChangeShapeType="1" noTextEdit="1"/>
                </p:cNvSpPr>
                <p:nvPr/>
              </p:nvSpPr>
              <p:spPr>
                <a:xfrm>
                  <a:off x="5903582" y="4505287"/>
                  <a:ext cx="305596" cy="492443"/>
                </a:xfrm>
                <a:prstGeom prst="rect">
                  <a:avLst/>
                </a:prstGeom>
                <a:blipFill rotWithShape="0">
                  <a:blip r:embed="rId4"/>
                  <a:stretch>
                    <a:fillRect/>
                  </a:stretch>
                </a:blipFill>
              </p:spPr>
              <p:txBody>
                <a:bodyPr/>
                <a:lstStyle/>
                <a:p>
                  <a:r>
                    <a:rPr lang="en-US">
                      <a:noFill/>
                    </a:rPr>
                    <a:t> </a:t>
                  </a:r>
                </a:p>
              </p:txBody>
            </p:sp>
          </mc:Fallback>
        </mc:AlternateContent>
      </p:grpSp>
      <p:sp>
        <p:nvSpPr>
          <p:cNvPr id="11" name="Title 1"/>
          <p:cNvSpPr txBox="1">
            <a:spLocks/>
          </p:cNvSpPr>
          <p:nvPr/>
        </p:nvSpPr>
        <p:spPr>
          <a:xfrm>
            <a:off x="185034" y="3289688"/>
            <a:ext cx="9031718"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2</a:t>
            </a:r>
            <a:r>
              <a:rPr lang="en-US" dirty="0" smtClean="0"/>
              <a:t>. Goal: Content Naming</a:t>
            </a:r>
            <a:endParaRPr lang="en-US" dirty="0"/>
          </a:p>
        </p:txBody>
      </p:sp>
      <p:grpSp>
        <p:nvGrpSpPr>
          <p:cNvPr id="15" name="Group 14"/>
          <p:cNvGrpSpPr/>
          <p:nvPr/>
        </p:nvGrpSpPr>
        <p:grpSpPr>
          <a:xfrm>
            <a:off x="4050792" y="4640869"/>
            <a:ext cx="3787206" cy="2051272"/>
            <a:chOff x="4053677" y="2946458"/>
            <a:chExt cx="3787206" cy="2051272"/>
          </a:xfrm>
        </p:grpSpPr>
        <p:sp>
          <p:nvSpPr>
            <p:cNvPr id="16" name="TextBox 15"/>
            <p:cNvSpPr txBox="1"/>
            <p:nvPr/>
          </p:nvSpPr>
          <p:spPr>
            <a:xfrm>
              <a:off x="4700893" y="2946458"/>
              <a:ext cx="3139990" cy="707886"/>
            </a:xfrm>
            <a:prstGeom prst="rect">
              <a:avLst/>
            </a:prstGeom>
            <a:noFill/>
          </p:spPr>
          <p:txBody>
            <a:bodyPr wrap="square" rtlCol="0">
              <a:spAutoFit/>
            </a:bodyPr>
            <a:lstStyle/>
            <a:p>
              <a:r>
                <a:rPr lang="en-US" sz="2000" i="1" dirty="0" smtClean="0">
                  <a:latin typeface="Helvetica Neue Light"/>
                  <a:cs typeface="Helvetica Neue Light"/>
                </a:rPr>
                <a:t>What should I Call It?</a:t>
              </a:r>
              <a:br>
                <a:rPr lang="en-US" sz="2000" i="1" dirty="0" smtClean="0">
                  <a:latin typeface="Helvetica Neue Light"/>
                  <a:cs typeface="Helvetica Neue Light"/>
                </a:rPr>
              </a:br>
              <a:r>
                <a:rPr lang="en-US" sz="2000" i="1" dirty="0" smtClean="0">
                  <a:latin typeface="Helvetica Neue Light"/>
                  <a:cs typeface="Helvetica Neue Light"/>
                </a:rPr>
                <a:t>(Entry-Level Category)</a:t>
              </a:r>
              <a:endParaRPr lang="en-US" sz="2000" i="1" dirty="0">
                <a:latin typeface="Helvetica Neue Light"/>
                <a:cs typeface="Helvetica Neue Light"/>
              </a:endParaRPr>
            </a:p>
          </p:txBody>
        </p:sp>
        <p:cxnSp>
          <p:nvCxnSpPr>
            <p:cNvPr id="17" name="Straight Arrow Connector 16"/>
            <p:cNvCxnSpPr/>
            <p:nvPr/>
          </p:nvCxnSpPr>
          <p:spPr>
            <a:xfrm flipV="1">
              <a:off x="4053677" y="3939006"/>
              <a:ext cx="938966" cy="1073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8" name="Rounded Rectangle 17"/>
            <p:cNvSpPr/>
            <p:nvPr/>
          </p:nvSpPr>
          <p:spPr>
            <a:xfrm>
              <a:off x="5263482" y="3653326"/>
              <a:ext cx="1688197" cy="565581"/>
            </a:xfrm>
            <a:prstGeom prst="roundRect">
              <a:avLst/>
            </a:prstGeom>
            <a:solidFill>
              <a:schemeClr val="accent1">
                <a:lumMod val="20000"/>
                <a:lumOff val="80000"/>
              </a:schemeClr>
            </a:solidFill>
            <a:ln w="28575">
              <a:solidFill>
                <a:schemeClr val="accent1">
                  <a:lumMod val="60000"/>
                  <a:lumOff val="40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2800" dirty="0" smtClean="0">
                  <a:latin typeface="Calibri" panose="020F0502020204030204" pitchFamily="34" charset="0"/>
                </a:rPr>
                <a:t>dolphin</a:t>
              </a:r>
              <a:endParaRPr lang="en-US" sz="2800" dirty="0">
                <a:latin typeface="Calibri" panose="020F0502020204030204" pitchFamily="34" charset="0"/>
              </a:endParaRPr>
            </a:p>
          </p:txBody>
        </p:sp>
        <mc:AlternateContent xmlns:mc="http://schemas.openxmlformats.org/markup-compatibility/2006" xmlns:a14="http://schemas.microsoft.com/office/drawing/2010/main">
          <mc:Choice Requires="a14">
            <p:sp>
              <p:nvSpPr>
                <p:cNvPr id="19" name="TextBox 18"/>
                <p:cNvSpPr txBox="1"/>
                <p:nvPr/>
              </p:nvSpPr>
              <p:spPr>
                <a:xfrm>
                  <a:off x="5903582" y="4505287"/>
                  <a:ext cx="305596" cy="4924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3200" b="0" i="1" smtClean="0">
                            <a:solidFill>
                              <a:srgbClr val="0070C0"/>
                            </a:solidFill>
                            <a:latin typeface="Cambria Math" panose="02040503050406030204" pitchFamily="18" charset="0"/>
                            <a:ea typeface="Cambria Math" panose="02040503050406030204" pitchFamily="18" charset="0"/>
                          </a:rPr>
                          <m:t>𝑒</m:t>
                        </m:r>
                      </m:oMath>
                    </m:oMathPara>
                  </a14:m>
                  <a:endParaRPr lang="en-US" sz="3200" dirty="0">
                    <a:solidFill>
                      <a:srgbClr val="0070C0"/>
                    </a:solidFill>
                  </a:endParaRPr>
                </a:p>
              </p:txBody>
            </p:sp>
          </mc:Choice>
          <mc:Fallback xmlns="">
            <p:sp>
              <p:nvSpPr>
                <p:cNvPr id="19" name="TextBox 18"/>
                <p:cNvSpPr txBox="1">
                  <a:spLocks noRot="1" noChangeAspect="1" noMove="1" noResize="1" noEditPoints="1" noAdjustHandles="1" noChangeArrowheads="1" noChangeShapeType="1" noTextEdit="1"/>
                </p:cNvSpPr>
                <p:nvPr/>
              </p:nvSpPr>
              <p:spPr>
                <a:xfrm>
                  <a:off x="5903582" y="4505287"/>
                  <a:ext cx="305596" cy="492443"/>
                </a:xfrm>
                <a:prstGeom prst="rect">
                  <a:avLst/>
                </a:prstGeom>
                <a:blipFill rotWithShape="0">
                  <a:blip r:embed="rId5"/>
                  <a:stretch>
                    <a:fillRect/>
                  </a:stretch>
                </a:blipFill>
              </p:spPr>
              <p:txBody>
                <a:bodyPr/>
                <a:lstStyle/>
                <a:p>
                  <a:r>
                    <a:rPr lang="en-US">
                      <a:noFill/>
                    </a:rPr>
                    <a:t> </a:t>
                  </a:r>
                </a:p>
              </p:txBody>
            </p:sp>
          </mc:Fallback>
        </mc:AlternateContent>
      </p:grpSp>
      <p:grpSp>
        <p:nvGrpSpPr>
          <p:cNvPr id="3" name="Group 2"/>
          <p:cNvGrpSpPr/>
          <p:nvPr/>
        </p:nvGrpSpPr>
        <p:grpSpPr>
          <a:xfrm>
            <a:off x="1159992" y="4446045"/>
            <a:ext cx="2371362" cy="2149834"/>
            <a:chOff x="1802459" y="4440814"/>
            <a:chExt cx="2371362" cy="2149834"/>
          </a:xfrm>
        </p:grpSpPr>
        <p:sp>
          <p:nvSpPr>
            <p:cNvPr id="12" name="TextBox 11"/>
            <p:cNvSpPr txBox="1"/>
            <p:nvPr/>
          </p:nvSpPr>
          <p:spPr>
            <a:xfrm>
              <a:off x="2196766" y="4440814"/>
              <a:ext cx="1582747" cy="400110"/>
            </a:xfrm>
            <a:prstGeom prst="rect">
              <a:avLst/>
            </a:prstGeom>
            <a:noFill/>
          </p:spPr>
          <p:txBody>
            <a:bodyPr wrap="square" rtlCol="0">
              <a:spAutoFit/>
            </a:bodyPr>
            <a:lstStyle/>
            <a:p>
              <a:pPr algn="ctr"/>
              <a:r>
                <a:rPr lang="en-US" sz="2000" i="1" dirty="0" smtClean="0">
                  <a:latin typeface="Helvetica Neue Light"/>
                  <a:cs typeface="Helvetica Neue Light"/>
                </a:rPr>
                <a:t>Input Image</a:t>
              </a:r>
              <a:endParaRPr lang="en-US" sz="2000" i="1" dirty="0">
                <a:latin typeface="Helvetica Neue Light"/>
                <a:cs typeface="Helvetica Neue Light"/>
              </a:endParaRPr>
            </a:p>
          </p:txBody>
        </p:sp>
        <p:pic>
          <p:nvPicPr>
            <p:cNvPr id="20" name="Picture 19" descr="grampus3.jpg"/>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802459" y="4927916"/>
              <a:ext cx="2371362" cy="1662732"/>
            </a:xfrm>
            <a:prstGeom prst="rect">
              <a:avLst/>
            </a:prstGeom>
          </p:spPr>
        </p:pic>
      </p:grpSp>
      <p:sp>
        <p:nvSpPr>
          <p:cNvPr id="22" name="Rounded Rectangle 21"/>
          <p:cNvSpPr/>
          <p:nvPr/>
        </p:nvSpPr>
        <p:spPr>
          <a:xfrm>
            <a:off x="133335" y="248466"/>
            <a:ext cx="8609832" cy="3296400"/>
          </a:xfrm>
          <a:prstGeom prst="roundRect">
            <a:avLst/>
          </a:prstGeom>
          <a:noFill/>
          <a:ln w="4445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2892818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96090" y="1570391"/>
            <a:ext cx="2884957" cy="2944934"/>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20590" y="1214101"/>
            <a:ext cx="1435955" cy="356290"/>
          </a:xfrm>
          <a:prstGeom prst="rect">
            <a:avLst/>
          </a:prstGeom>
        </p:spPr>
      </p:pic>
      <p:cxnSp>
        <p:nvCxnSpPr>
          <p:cNvPr id="18" name="Straight Arrow Connector 17"/>
          <p:cNvCxnSpPr/>
          <p:nvPr/>
        </p:nvCxnSpPr>
        <p:spPr>
          <a:xfrm>
            <a:off x="3032567" y="2294627"/>
            <a:ext cx="1390163" cy="0"/>
          </a:xfrm>
          <a:prstGeom prst="straightConnector1">
            <a:avLst/>
          </a:prstGeom>
          <a:ln w="41275">
            <a:solidFill>
              <a:srgbClr val="00B050"/>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a:off x="5744743" y="4536864"/>
            <a:ext cx="0" cy="629728"/>
          </a:xfrm>
          <a:prstGeom prst="straightConnector1">
            <a:avLst/>
          </a:prstGeom>
          <a:ln w="41275">
            <a:solidFill>
              <a:srgbClr val="00B050"/>
            </a:solidFill>
            <a:tailEnd type="triangle" w="lg" len="med"/>
          </a:ln>
        </p:spPr>
        <p:style>
          <a:lnRef idx="1">
            <a:schemeClr val="accent1"/>
          </a:lnRef>
          <a:fillRef idx="0">
            <a:schemeClr val="accent1"/>
          </a:fillRef>
          <a:effectRef idx="0">
            <a:schemeClr val="accent1"/>
          </a:effectRef>
          <a:fontRef idx="minor">
            <a:schemeClr val="tx1"/>
          </a:fontRef>
        </p:style>
      </p:cxnSp>
      <p:sp>
        <p:nvSpPr>
          <p:cNvPr id="6" name="Oval 5"/>
          <p:cNvSpPr/>
          <p:nvPr/>
        </p:nvSpPr>
        <p:spPr>
          <a:xfrm>
            <a:off x="5586213" y="5357308"/>
            <a:ext cx="307809" cy="333487"/>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10" name="Straight Connector 9"/>
          <p:cNvCxnSpPr>
            <a:stCxn id="6" idx="4"/>
          </p:cNvCxnSpPr>
          <p:nvPr/>
        </p:nvCxnSpPr>
        <p:spPr>
          <a:xfrm flipH="1">
            <a:off x="5736820" y="5690795"/>
            <a:ext cx="3298" cy="419549"/>
          </a:xfrm>
          <a:prstGeom prst="line">
            <a:avLst/>
          </a:prstGeom>
          <a:ln w="28575"/>
        </p:spPr>
        <p:style>
          <a:lnRef idx="1">
            <a:schemeClr val="dk1"/>
          </a:lnRef>
          <a:fillRef idx="0">
            <a:schemeClr val="dk1"/>
          </a:fillRef>
          <a:effectRef idx="0">
            <a:schemeClr val="dk1"/>
          </a:effectRef>
          <a:fontRef idx="minor">
            <a:schemeClr val="tx1"/>
          </a:fontRef>
        </p:style>
      </p:cxnSp>
      <p:cxnSp>
        <p:nvCxnSpPr>
          <p:cNvPr id="14" name="Straight Connector 13"/>
          <p:cNvCxnSpPr/>
          <p:nvPr/>
        </p:nvCxnSpPr>
        <p:spPr>
          <a:xfrm flipH="1" flipV="1">
            <a:off x="5510908" y="5841402"/>
            <a:ext cx="467670" cy="1793"/>
          </a:xfrm>
          <a:prstGeom prst="line">
            <a:avLst/>
          </a:prstGeom>
          <a:ln w="28575"/>
        </p:spPr>
        <p:style>
          <a:lnRef idx="1">
            <a:schemeClr val="dk1"/>
          </a:lnRef>
          <a:fillRef idx="0">
            <a:schemeClr val="dk1"/>
          </a:fillRef>
          <a:effectRef idx="0">
            <a:schemeClr val="dk1"/>
          </a:effectRef>
          <a:fontRef idx="minor">
            <a:schemeClr val="tx1"/>
          </a:fontRef>
        </p:style>
      </p:cxnSp>
      <p:cxnSp>
        <p:nvCxnSpPr>
          <p:cNvPr id="16" name="Straight Connector 15"/>
          <p:cNvCxnSpPr/>
          <p:nvPr/>
        </p:nvCxnSpPr>
        <p:spPr>
          <a:xfrm>
            <a:off x="5736820" y="6110344"/>
            <a:ext cx="241758" cy="279698"/>
          </a:xfrm>
          <a:prstGeom prst="line">
            <a:avLst/>
          </a:prstGeom>
          <a:ln w="28575"/>
        </p:spPr>
        <p:style>
          <a:lnRef idx="1">
            <a:schemeClr val="dk1"/>
          </a:lnRef>
          <a:fillRef idx="0">
            <a:schemeClr val="dk1"/>
          </a:fillRef>
          <a:effectRef idx="0">
            <a:schemeClr val="dk1"/>
          </a:effectRef>
          <a:fontRef idx="minor">
            <a:schemeClr val="tx1"/>
          </a:fontRef>
        </p:style>
      </p:cxnSp>
      <p:cxnSp>
        <p:nvCxnSpPr>
          <p:cNvPr id="19" name="Straight Connector 18"/>
          <p:cNvCxnSpPr/>
          <p:nvPr/>
        </p:nvCxnSpPr>
        <p:spPr>
          <a:xfrm flipH="1">
            <a:off x="5586213" y="6121102"/>
            <a:ext cx="150607" cy="268940"/>
          </a:xfrm>
          <a:prstGeom prst="line">
            <a:avLst/>
          </a:prstGeom>
          <a:ln w="28575"/>
        </p:spPr>
        <p:style>
          <a:lnRef idx="1">
            <a:schemeClr val="dk1"/>
          </a:lnRef>
          <a:fillRef idx="0">
            <a:schemeClr val="dk1"/>
          </a:fillRef>
          <a:effectRef idx="0">
            <a:schemeClr val="dk1"/>
          </a:effectRef>
          <a:fontRef idx="minor">
            <a:schemeClr val="tx1"/>
          </a:fontRef>
        </p:style>
      </p:cxnSp>
      <p:sp>
        <p:nvSpPr>
          <p:cNvPr id="20" name="Title 1"/>
          <p:cNvSpPr txBox="1">
            <a:spLocks/>
          </p:cNvSpPr>
          <p:nvPr/>
        </p:nvSpPr>
        <p:spPr>
          <a:xfrm>
            <a:off x="166072" y="89079"/>
            <a:ext cx="9031718"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t>Category Translation by Humans</a:t>
            </a:r>
            <a:endParaRPr lang="en-US" dirty="0"/>
          </a:p>
        </p:txBody>
      </p:sp>
      <p:sp>
        <p:nvSpPr>
          <p:cNvPr id="22" name="Rounded Rectangle 21"/>
          <p:cNvSpPr/>
          <p:nvPr/>
        </p:nvSpPr>
        <p:spPr>
          <a:xfrm>
            <a:off x="770107" y="1781131"/>
            <a:ext cx="2089100" cy="1026991"/>
          </a:xfrm>
          <a:prstGeom prst="roundRect">
            <a:avLst/>
          </a:prstGeom>
          <a:solidFill>
            <a:schemeClr val="accent2">
              <a:lumMod val="20000"/>
              <a:lumOff val="80000"/>
            </a:schemeClr>
          </a:solidFill>
          <a:ln w="28575">
            <a:solidFill>
              <a:schemeClr val="accent2">
                <a:lumMod val="60000"/>
                <a:lumOff val="40000"/>
              </a:schemeClr>
            </a:solidFill>
          </a:ln>
        </p:spPr>
        <p:style>
          <a:lnRef idx="2">
            <a:schemeClr val="accent5"/>
          </a:lnRef>
          <a:fillRef idx="1">
            <a:schemeClr val="lt1"/>
          </a:fillRef>
          <a:effectRef idx="0">
            <a:schemeClr val="accent5"/>
          </a:effectRef>
          <a:fontRef idx="minor">
            <a:schemeClr val="dk1"/>
          </a:fontRef>
        </p:style>
        <p:txBody>
          <a:bodyPr rtlCol="0" anchor="ctr"/>
          <a:lstStyle/>
          <a:p>
            <a:r>
              <a:rPr lang="en-US" sz="2000" i="1" dirty="0"/>
              <a:t>Friesian, </a:t>
            </a:r>
            <a:br>
              <a:rPr lang="en-US" sz="2000" i="1" dirty="0"/>
            </a:br>
            <a:r>
              <a:rPr lang="en-US" sz="2000" i="1" dirty="0"/>
              <a:t>Holstein, </a:t>
            </a:r>
            <a:br>
              <a:rPr lang="en-US" sz="2000" i="1" dirty="0"/>
            </a:br>
            <a:r>
              <a:rPr lang="en-US" sz="2000" i="1" dirty="0"/>
              <a:t>Holstein-Friesian</a:t>
            </a:r>
          </a:p>
        </p:txBody>
      </p:sp>
      <p:sp>
        <p:nvSpPr>
          <p:cNvPr id="23" name="Rounded Rectangle 22"/>
          <p:cNvSpPr/>
          <p:nvPr/>
        </p:nvSpPr>
        <p:spPr>
          <a:xfrm>
            <a:off x="975288" y="4912934"/>
            <a:ext cx="1688197" cy="1222234"/>
          </a:xfrm>
          <a:prstGeom prst="roundRect">
            <a:avLst/>
          </a:prstGeom>
          <a:solidFill>
            <a:schemeClr val="accent1">
              <a:lumMod val="20000"/>
              <a:lumOff val="80000"/>
            </a:schemeClr>
          </a:solidFill>
          <a:ln w="28575">
            <a:solidFill>
              <a:schemeClr val="accent1">
                <a:lumMod val="60000"/>
                <a:lumOff val="40000"/>
              </a:schemeClr>
            </a:solidFill>
          </a:ln>
        </p:spPr>
        <p:style>
          <a:lnRef idx="2">
            <a:schemeClr val="accent5"/>
          </a:lnRef>
          <a:fillRef idx="1">
            <a:schemeClr val="lt1"/>
          </a:fillRef>
          <a:effectRef idx="0">
            <a:schemeClr val="accent5"/>
          </a:effectRef>
          <a:fontRef idx="minor">
            <a:schemeClr val="dk1"/>
          </a:fontRef>
        </p:style>
        <p:txBody>
          <a:bodyPr rtlCol="0" anchor="ctr"/>
          <a:lstStyle/>
          <a:p>
            <a:pPr lvl="0"/>
            <a:r>
              <a:rPr lang="en-US" sz="2800" dirty="0">
                <a:solidFill>
                  <a:prstClr val="black"/>
                </a:solidFill>
              </a:rPr>
              <a:t>cow</a:t>
            </a:r>
            <a:r>
              <a:rPr lang="en-US" dirty="0">
                <a:solidFill>
                  <a:prstClr val="black"/>
                </a:solidFill>
              </a:rPr>
              <a:t/>
            </a:r>
            <a:br>
              <a:rPr lang="en-US" dirty="0">
                <a:solidFill>
                  <a:prstClr val="black"/>
                </a:solidFill>
              </a:rPr>
            </a:br>
            <a:r>
              <a:rPr lang="en-US" sz="1600" dirty="0">
                <a:solidFill>
                  <a:prstClr val="black"/>
                </a:solidFill>
              </a:rPr>
              <a:t>cattle</a:t>
            </a:r>
            <a:r>
              <a:rPr lang="en-US" dirty="0">
                <a:solidFill>
                  <a:prstClr val="black"/>
                </a:solidFill>
              </a:rPr>
              <a:t/>
            </a:r>
            <a:br>
              <a:rPr lang="en-US" dirty="0">
                <a:solidFill>
                  <a:prstClr val="black"/>
                </a:solidFill>
              </a:rPr>
            </a:br>
            <a:r>
              <a:rPr lang="en-US" sz="1400" dirty="0">
                <a:solidFill>
                  <a:prstClr val="black"/>
                </a:solidFill>
              </a:rPr>
              <a:t>pasture</a:t>
            </a:r>
            <a:br>
              <a:rPr lang="en-US" sz="1400" dirty="0">
                <a:solidFill>
                  <a:prstClr val="black"/>
                </a:solidFill>
              </a:rPr>
            </a:br>
            <a:r>
              <a:rPr lang="en-US" sz="1200" dirty="0">
                <a:solidFill>
                  <a:prstClr val="black"/>
                </a:solidFill>
              </a:rPr>
              <a:t>fence</a:t>
            </a:r>
            <a:endParaRPr lang="en-US" dirty="0">
              <a:solidFill>
                <a:prstClr val="black"/>
              </a:solidFill>
            </a:endParaRPr>
          </a:p>
        </p:txBody>
      </p:sp>
      <p:cxnSp>
        <p:nvCxnSpPr>
          <p:cNvPr id="24" name="Straight Arrow Connector 23"/>
          <p:cNvCxnSpPr/>
          <p:nvPr/>
        </p:nvCxnSpPr>
        <p:spPr>
          <a:xfrm flipH="1">
            <a:off x="3229335" y="5524051"/>
            <a:ext cx="1193395" cy="0"/>
          </a:xfrm>
          <a:prstGeom prst="straightConnector1">
            <a:avLst/>
          </a:prstGeom>
          <a:ln w="41275">
            <a:solidFill>
              <a:srgbClr val="00B050"/>
            </a:solidFill>
            <a:tailEnd type="triangl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776585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497723" y="3675913"/>
            <a:ext cx="5661540" cy="2090430"/>
            <a:chOff x="497723" y="3675913"/>
            <a:chExt cx="5661540" cy="2090430"/>
          </a:xfrm>
        </p:grpSpPr>
        <p:sp>
          <p:nvSpPr>
            <p:cNvPr id="11" name="Rounded Rectangle 10"/>
            <p:cNvSpPr/>
            <p:nvPr/>
          </p:nvSpPr>
          <p:spPr>
            <a:xfrm>
              <a:off x="2141931" y="3675913"/>
              <a:ext cx="1170615" cy="332866"/>
            </a:xfrm>
            <a:prstGeom prst="roundRect">
              <a:avLst/>
            </a:prstGeom>
            <a:solidFill>
              <a:schemeClr val="accent2">
                <a:lumMod val="20000"/>
                <a:lumOff val="80000"/>
              </a:schemeClr>
            </a:solidFill>
            <a:ln w="28575">
              <a:solidFill>
                <a:schemeClr val="accent2">
                  <a:lumMod val="60000"/>
                  <a:lumOff val="40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1600" dirty="0">
                  <a:latin typeface="Calibri" panose="020F0502020204030204" pitchFamily="34" charset="0"/>
                </a:rPr>
                <a:t>Cormorant</a:t>
              </a:r>
            </a:p>
          </p:txBody>
        </p:sp>
        <p:sp>
          <p:nvSpPr>
            <p:cNvPr id="16" name="Rounded Rectangle 15"/>
            <p:cNvSpPr/>
            <p:nvPr/>
          </p:nvSpPr>
          <p:spPr>
            <a:xfrm>
              <a:off x="5175136" y="4513864"/>
              <a:ext cx="984127" cy="487687"/>
            </a:xfrm>
            <a:prstGeom prst="roundRect">
              <a:avLst/>
            </a:prstGeom>
            <a:solidFill>
              <a:schemeClr val="accent2">
                <a:lumMod val="20000"/>
                <a:lumOff val="80000"/>
              </a:schemeClr>
            </a:solidFill>
            <a:ln w="28575">
              <a:solidFill>
                <a:schemeClr val="accent2">
                  <a:lumMod val="60000"/>
                  <a:lumOff val="40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1600" dirty="0">
                  <a:latin typeface="Calibri" panose="020F0502020204030204" pitchFamily="34" charset="0"/>
                </a:rPr>
                <a:t>Sperm whale</a:t>
              </a:r>
            </a:p>
          </p:txBody>
        </p:sp>
        <p:sp>
          <p:nvSpPr>
            <p:cNvPr id="45" name="Rounded Rectangle 44"/>
            <p:cNvSpPr/>
            <p:nvPr/>
          </p:nvSpPr>
          <p:spPr>
            <a:xfrm>
              <a:off x="3385293" y="5304002"/>
              <a:ext cx="1216781" cy="462341"/>
            </a:xfrm>
            <a:prstGeom prst="roundRect">
              <a:avLst/>
            </a:prstGeom>
            <a:solidFill>
              <a:schemeClr val="accent2">
                <a:lumMod val="20000"/>
                <a:lumOff val="80000"/>
              </a:schemeClr>
            </a:solidFill>
            <a:ln w="28575">
              <a:solidFill>
                <a:schemeClr val="accent2">
                  <a:lumMod val="60000"/>
                  <a:lumOff val="40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1600" dirty="0">
                  <a:latin typeface="Calibri" panose="020F0502020204030204" pitchFamily="34" charset="0"/>
                </a:rPr>
                <a:t>Grampus griseus</a:t>
              </a:r>
            </a:p>
          </p:txBody>
        </p:sp>
        <p:sp>
          <p:nvSpPr>
            <p:cNvPr id="48" name="Rounded Rectangle 47"/>
            <p:cNvSpPr/>
            <p:nvPr/>
          </p:nvSpPr>
          <p:spPr>
            <a:xfrm>
              <a:off x="497723" y="4467855"/>
              <a:ext cx="984127" cy="499299"/>
            </a:xfrm>
            <a:prstGeom prst="roundRect">
              <a:avLst/>
            </a:prstGeom>
            <a:solidFill>
              <a:schemeClr val="accent2">
                <a:lumMod val="20000"/>
                <a:lumOff val="80000"/>
              </a:schemeClr>
            </a:solidFill>
            <a:ln w="28575">
              <a:solidFill>
                <a:schemeClr val="accent2">
                  <a:lumMod val="60000"/>
                  <a:lumOff val="40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1600" dirty="0">
                  <a:latin typeface="Calibri" panose="020F0502020204030204" pitchFamily="34" charset="0"/>
                </a:rPr>
                <a:t>King penguin</a:t>
              </a:r>
            </a:p>
          </p:txBody>
        </p:sp>
      </p:grpSp>
      <p:cxnSp>
        <p:nvCxnSpPr>
          <p:cNvPr id="65" name="Curved Connector 64"/>
          <p:cNvCxnSpPr>
            <a:stCxn id="45" idx="1"/>
            <a:endCxn id="15" idx="1"/>
          </p:cNvCxnSpPr>
          <p:nvPr/>
        </p:nvCxnSpPr>
        <p:spPr>
          <a:xfrm rot="10800000" flipH="1">
            <a:off x="3385292" y="4680615"/>
            <a:ext cx="117173" cy="854559"/>
          </a:xfrm>
          <a:prstGeom prst="curvedConnector3">
            <a:avLst>
              <a:gd name="adj1" fmla="val -195096"/>
            </a:avLst>
          </a:prstGeom>
          <a:ln w="28575">
            <a:solidFill>
              <a:srgbClr val="00B050"/>
            </a:solidFill>
            <a:tailEnd type="triangle" w="lg" len="med"/>
          </a:ln>
        </p:spPr>
        <p:style>
          <a:lnRef idx="1">
            <a:schemeClr val="accent1"/>
          </a:lnRef>
          <a:fillRef idx="0">
            <a:schemeClr val="accent1"/>
          </a:fillRef>
          <a:effectRef idx="0">
            <a:schemeClr val="accent1"/>
          </a:effectRef>
          <a:fontRef idx="minor">
            <a:schemeClr val="tx1"/>
          </a:fontRef>
        </p:style>
      </p:cxnSp>
      <p:grpSp>
        <p:nvGrpSpPr>
          <p:cNvPr id="99" name="Group 98"/>
          <p:cNvGrpSpPr/>
          <p:nvPr/>
        </p:nvGrpSpPr>
        <p:grpSpPr>
          <a:xfrm>
            <a:off x="6239570" y="1196078"/>
            <a:ext cx="966208" cy="3812021"/>
            <a:chOff x="6239570" y="1196078"/>
            <a:chExt cx="966208" cy="3812021"/>
          </a:xfrm>
        </p:grpSpPr>
        <p:cxnSp>
          <p:nvCxnSpPr>
            <p:cNvPr id="40" name="Straight Arrow Connector 39"/>
            <p:cNvCxnSpPr/>
            <p:nvPr/>
          </p:nvCxnSpPr>
          <p:spPr>
            <a:xfrm flipV="1">
              <a:off x="6659593" y="1736598"/>
              <a:ext cx="0" cy="3271501"/>
            </a:xfrm>
            <a:prstGeom prst="straightConnector1">
              <a:avLst/>
            </a:prstGeom>
            <a:ln w="41275">
              <a:solidFill>
                <a:schemeClr val="accent2">
                  <a:lumMod val="75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rot="5400000">
              <a:off x="5739126" y="3059014"/>
              <a:ext cx="2471639" cy="461665"/>
            </a:xfrm>
            <a:prstGeom prst="rect">
              <a:avLst/>
            </a:prstGeom>
            <a:noFill/>
          </p:spPr>
          <p:txBody>
            <a:bodyPr wrap="none" rtlCol="0">
              <a:spAutoFit/>
            </a:bodyPr>
            <a:lstStyle/>
            <a:p>
              <a:r>
                <a:rPr lang="en-US" sz="2400" dirty="0" smtClean="0">
                  <a:solidFill>
                    <a:schemeClr val="accent2">
                      <a:lumMod val="75000"/>
                    </a:schemeClr>
                  </a:solidFill>
                </a:rPr>
                <a:t>Semantic Distance</a:t>
              </a:r>
              <a:endParaRPr lang="en-US" sz="2400" dirty="0">
                <a:solidFill>
                  <a:schemeClr val="accent2">
                    <a:lumMod val="75000"/>
                  </a:schemeClr>
                </a:solidFill>
              </a:endParaRPr>
            </a:p>
          </p:txBody>
        </p:sp>
        <mc:AlternateContent xmlns:mc="http://schemas.openxmlformats.org/markup-compatibility/2006" xmlns:a14="http://schemas.microsoft.com/office/drawing/2010/main">
          <mc:Choice Requires="a14">
            <p:sp>
              <p:nvSpPr>
                <p:cNvPr id="80" name="TextBox 79"/>
                <p:cNvSpPr txBox="1"/>
                <p:nvPr/>
              </p:nvSpPr>
              <p:spPr>
                <a:xfrm>
                  <a:off x="6239570" y="1196078"/>
                  <a:ext cx="854080"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i="1" smtClean="0">
                            <a:solidFill>
                              <a:schemeClr val="accent2">
                                <a:lumMod val="75000"/>
                              </a:schemeClr>
                            </a:solidFill>
                            <a:latin typeface="Cambria Math" panose="02040503050406030204" pitchFamily="18" charset="0"/>
                            <a:ea typeface="Cambria Math" panose="02040503050406030204" pitchFamily="18" charset="0"/>
                          </a:rPr>
                          <m:t>𝜓</m:t>
                        </m:r>
                        <m:r>
                          <a:rPr lang="en-US" sz="2000" b="0" i="1" smtClean="0">
                            <a:solidFill>
                              <a:schemeClr val="accent2">
                                <a:lumMod val="75000"/>
                              </a:schemeClr>
                            </a:solidFill>
                            <a:latin typeface="Cambria Math" panose="02040503050406030204" pitchFamily="18" charset="0"/>
                            <a:ea typeface="Cambria Math" panose="02040503050406030204" pitchFamily="18" charset="0"/>
                          </a:rPr>
                          <m:t>(</m:t>
                        </m:r>
                        <m:r>
                          <a:rPr lang="en-US" sz="2000" b="0" i="1" smtClean="0">
                            <a:solidFill>
                              <a:schemeClr val="accent2">
                                <a:lumMod val="75000"/>
                              </a:schemeClr>
                            </a:solidFill>
                            <a:latin typeface="Cambria Math" panose="02040503050406030204" pitchFamily="18" charset="0"/>
                            <a:ea typeface="Cambria Math" panose="02040503050406030204" pitchFamily="18" charset="0"/>
                          </a:rPr>
                          <m:t>𝑑</m:t>
                        </m:r>
                        <m:r>
                          <a:rPr lang="en-US" sz="2000" b="0" i="1" smtClean="0">
                            <a:solidFill>
                              <a:schemeClr val="accent2">
                                <a:lumMod val="75000"/>
                              </a:schemeClr>
                            </a:solidFill>
                            <a:latin typeface="Cambria Math" panose="02040503050406030204" pitchFamily="18" charset="0"/>
                            <a:ea typeface="Cambria Math" panose="02040503050406030204" pitchFamily="18" charset="0"/>
                          </a:rPr>
                          <m:t>, </m:t>
                        </m:r>
                        <m:r>
                          <a:rPr lang="en-US" sz="2000" b="0" i="1" smtClean="0">
                            <a:solidFill>
                              <a:schemeClr val="accent2">
                                <a:lumMod val="75000"/>
                              </a:schemeClr>
                            </a:solidFill>
                            <a:latin typeface="Cambria Math" panose="02040503050406030204" pitchFamily="18" charset="0"/>
                            <a:ea typeface="Cambria Math" panose="02040503050406030204" pitchFamily="18" charset="0"/>
                          </a:rPr>
                          <m:t>𝑒</m:t>
                        </m:r>
                        <m:r>
                          <a:rPr lang="en-US" sz="2000" b="0" i="1" smtClean="0">
                            <a:solidFill>
                              <a:schemeClr val="accent2">
                                <a:lumMod val="75000"/>
                              </a:schemeClr>
                            </a:solidFill>
                            <a:latin typeface="Cambria Math" panose="02040503050406030204" pitchFamily="18" charset="0"/>
                            <a:ea typeface="Cambria Math" panose="02040503050406030204" pitchFamily="18" charset="0"/>
                          </a:rPr>
                          <m:t>)</m:t>
                        </m:r>
                      </m:oMath>
                    </m:oMathPara>
                  </a14:m>
                  <a:endParaRPr lang="en-US" sz="2000" dirty="0">
                    <a:solidFill>
                      <a:schemeClr val="accent2">
                        <a:lumMod val="75000"/>
                      </a:schemeClr>
                    </a:solidFill>
                  </a:endParaRPr>
                </a:p>
              </p:txBody>
            </p:sp>
          </mc:Choice>
          <mc:Fallback xmlns="">
            <p:sp>
              <p:nvSpPr>
                <p:cNvPr id="80" name="TextBox 79"/>
                <p:cNvSpPr txBox="1">
                  <a:spLocks noRot="1" noChangeAspect="1" noMove="1" noResize="1" noEditPoints="1" noAdjustHandles="1" noChangeArrowheads="1" noChangeShapeType="1" noTextEdit="1"/>
                </p:cNvSpPr>
                <p:nvPr/>
              </p:nvSpPr>
              <p:spPr>
                <a:xfrm>
                  <a:off x="6239570" y="1196078"/>
                  <a:ext cx="854080" cy="307777"/>
                </a:xfrm>
                <a:prstGeom prst="rect">
                  <a:avLst/>
                </a:prstGeom>
                <a:blipFill rotWithShape="0">
                  <a:blip r:embed="rId3"/>
                  <a:stretch>
                    <a:fillRect l="-9286" t="-1961" r="-9286" b="-33333"/>
                  </a:stretch>
                </a:blipFill>
              </p:spPr>
              <p:txBody>
                <a:bodyPr/>
                <a:lstStyle/>
                <a:p>
                  <a:r>
                    <a:rPr lang="en-US">
                      <a:noFill/>
                    </a:rPr>
                    <a:t> </a:t>
                  </a:r>
                </a:p>
              </p:txBody>
            </p:sp>
          </mc:Fallback>
        </mc:AlternateContent>
      </p:grpSp>
      <p:grpSp>
        <p:nvGrpSpPr>
          <p:cNvPr id="100" name="Group 99"/>
          <p:cNvGrpSpPr/>
          <p:nvPr/>
        </p:nvGrpSpPr>
        <p:grpSpPr>
          <a:xfrm>
            <a:off x="623082" y="1202917"/>
            <a:ext cx="8331137" cy="4519486"/>
            <a:chOff x="623082" y="1202917"/>
            <a:chExt cx="8331137" cy="4519486"/>
          </a:xfrm>
        </p:grpSpPr>
        <mc:AlternateContent xmlns:mc="http://schemas.openxmlformats.org/markup-compatibility/2006" xmlns:a14="http://schemas.microsoft.com/office/drawing/2010/main">
          <mc:Choice Requires="a14">
            <p:sp>
              <p:nvSpPr>
                <p:cNvPr id="81" name="TextBox 80"/>
                <p:cNvSpPr txBox="1"/>
                <p:nvPr/>
              </p:nvSpPr>
              <p:spPr>
                <a:xfrm>
                  <a:off x="7845146" y="1202917"/>
                  <a:ext cx="581826"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i="1" smtClean="0">
                            <a:solidFill>
                              <a:srgbClr val="7030A0"/>
                            </a:solidFill>
                            <a:latin typeface="Cambria Math" panose="02040503050406030204" pitchFamily="18" charset="0"/>
                            <a:ea typeface="Cambria Math" panose="02040503050406030204" pitchFamily="18" charset="0"/>
                          </a:rPr>
                          <m:t>𝜙</m:t>
                        </m:r>
                        <m:r>
                          <a:rPr lang="en-US" sz="2000" b="0" i="1" smtClean="0">
                            <a:solidFill>
                              <a:srgbClr val="7030A0"/>
                            </a:solidFill>
                            <a:latin typeface="Cambria Math" panose="02040503050406030204" pitchFamily="18" charset="0"/>
                            <a:ea typeface="Cambria Math" panose="02040503050406030204" pitchFamily="18" charset="0"/>
                          </a:rPr>
                          <m:t>(</m:t>
                        </m:r>
                        <m:r>
                          <a:rPr lang="en-US" sz="2000" b="0" i="1" smtClean="0">
                            <a:solidFill>
                              <a:srgbClr val="7030A0"/>
                            </a:solidFill>
                            <a:latin typeface="Cambria Math" panose="02040503050406030204" pitchFamily="18" charset="0"/>
                            <a:ea typeface="Cambria Math" panose="02040503050406030204" pitchFamily="18" charset="0"/>
                          </a:rPr>
                          <m:t>𝑒</m:t>
                        </m:r>
                        <m:r>
                          <a:rPr lang="en-US" sz="2000" b="0" i="1" smtClean="0">
                            <a:solidFill>
                              <a:srgbClr val="7030A0"/>
                            </a:solidFill>
                            <a:latin typeface="Cambria Math" panose="02040503050406030204" pitchFamily="18" charset="0"/>
                            <a:ea typeface="Cambria Math" panose="02040503050406030204" pitchFamily="18" charset="0"/>
                          </a:rPr>
                          <m:t>)</m:t>
                        </m:r>
                      </m:oMath>
                    </m:oMathPara>
                  </a14:m>
                  <a:endParaRPr lang="en-US" sz="2000" dirty="0">
                    <a:solidFill>
                      <a:srgbClr val="7030A0"/>
                    </a:solidFill>
                  </a:endParaRPr>
                </a:p>
              </p:txBody>
            </p:sp>
          </mc:Choice>
          <mc:Fallback xmlns="">
            <p:sp>
              <p:nvSpPr>
                <p:cNvPr id="81" name="TextBox 80"/>
                <p:cNvSpPr txBox="1">
                  <a:spLocks noRot="1" noChangeAspect="1" noMove="1" noResize="1" noEditPoints="1" noAdjustHandles="1" noChangeArrowheads="1" noChangeShapeType="1" noTextEdit="1"/>
                </p:cNvSpPr>
                <p:nvPr/>
              </p:nvSpPr>
              <p:spPr>
                <a:xfrm>
                  <a:off x="7845146" y="1202917"/>
                  <a:ext cx="581826" cy="307777"/>
                </a:xfrm>
                <a:prstGeom prst="rect">
                  <a:avLst/>
                </a:prstGeom>
                <a:blipFill rotWithShape="0">
                  <a:blip r:embed="rId4"/>
                  <a:stretch>
                    <a:fillRect l="-14737" t="-1961" r="-15789" b="-33333"/>
                  </a:stretch>
                </a:blipFill>
              </p:spPr>
              <p:txBody>
                <a:bodyPr/>
                <a:lstStyle/>
                <a:p>
                  <a:r>
                    <a:rPr lang="en-US">
                      <a:noFill/>
                    </a:rPr>
                    <a:t> </a:t>
                  </a:r>
                </a:p>
              </p:txBody>
            </p:sp>
          </mc:Fallback>
        </mc:AlternateContent>
        <p:sp>
          <p:nvSpPr>
            <p:cNvPr id="82" name="TextBox 81"/>
            <p:cNvSpPr txBox="1"/>
            <p:nvPr/>
          </p:nvSpPr>
          <p:spPr>
            <a:xfrm>
              <a:off x="7475178" y="1996840"/>
              <a:ext cx="1479041" cy="830997"/>
            </a:xfrm>
            <a:prstGeom prst="rect">
              <a:avLst/>
            </a:prstGeom>
            <a:noFill/>
          </p:spPr>
          <p:txBody>
            <a:bodyPr wrap="square" rtlCol="0">
              <a:spAutoFit/>
            </a:bodyPr>
            <a:lstStyle/>
            <a:p>
              <a:r>
                <a:rPr lang="en-US" sz="2400" dirty="0" smtClean="0">
                  <a:solidFill>
                    <a:srgbClr val="7030A0"/>
                  </a:solidFill>
                </a:rPr>
                <a:t>n-gram</a:t>
              </a:r>
              <a:br>
                <a:rPr lang="en-US" sz="2400" dirty="0" smtClean="0">
                  <a:solidFill>
                    <a:srgbClr val="7030A0"/>
                  </a:solidFill>
                </a:rPr>
              </a:br>
              <a:r>
                <a:rPr lang="en-US" sz="2400" dirty="0" smtClean="0">
                  <a:solidFill>
                    <a:srgbClr val="7030A0"/>
                  </a:solidFill>
                </a:rPr>
                <a:t>Frequency</a:t>
              </a:r>
              <a:endParaRPr lang="en-US" sz="2400" dirty="0">
                <a:solidFill>
                  <a:srgbClr val="7030A0"/>
                </a:solidFill>
              </a:endParaRPr>
            </a:p>
          </p:txBody>
        </p:sp>
        <p:grpSp>
          <p:nvGrpSpPr>
            <p:cNvPr id="98" name="Group 97"/>
            <p:cNvGrpSpPr/>
            <p:nvPr/>
          </p:nvGrpSpPr>
          <p:grpSpPr>
            <a:xfrm>
              <a:off x="623082" y="1477977"/>
              <a:ext cx="5600883" cy="4244426"/>
              <a:chOff x="623082" y="1477977"/>
              <a:chExt cx="5600883" cy="4244426"/>
            </a:xfrm>
          </p:grpSpPr>
          <p:sp>
            <p:nvSpPr>
              <p:cNvPr id="84" name="TextBox 83"/>
              <p:cNvSpPr txBox="1"/>
              <p:nvPr/>
            </p:nvSpPr>
            <p:spPr>
              <a:xfrm>
                <a:off x="3964115" y="1477977"/>
                <a:ext cx="732893" cy="369332"/>
              </a:xfrm>
              <a:prstGeom prst="rect">
                <a:avLst/>
              </a:prstGeom>
              <a:noFill/>
            </p:spPr>
            <p:txBody>
              <a:bodyPr wrap="none" rtlCol="0">
                <a:spAutoFit/>
              </a:bodyPr>
              <a:lstStyle/>
              <a:p>
                <a:r>
                  <a:rPr lang="en-US" dirty="0" smtClean="0">
                    <a:solidFill>
                      <a:srgbClr val="7030A0"/>
                    </a:solidFill>
                  </a:rPr>
                  <a:t>656M</a:t>
                </a:r>
                <a:endParaRPr lang="en-US" dirty="0">
                  <a:solidFill>
                    <a:srgbClr val="7030A0"/>
                  </a:solidFill>
                </a:endParaRPr>
              </a:p>
            </p:txBody>
          </p:sp>
          <p:sp>
            <p:nvSpPr>
              <p:cNvPr id="85" name="TextBox 84"/>
              <p:cNvSpPr txBox="1"/>
              <p:nvPr/>
            </p:nvSpPr>
            <p:spPr>
              <a:xfrm>
                <a:off x="623083" y="2150068"/>
                <a:ext cx="732893" cy="369332"/>
              </a:xfrm>
              <a:prstGeom prst="rect">
                <a:avLst/>
              </a:prstGeom>
              <a:noFill/>
            </p:spPr>
            <p:txBody>
              <a:bodyPr wrap="none" rtlCol="0">
                <a:spAutoFit/>
              </a:bodyPr>
              <a:lstStyle/>
              <a:p>
                <a:r>
                  <a:rPr lang="en-US" dirty="0" smtClean="0">
                    <a:solidFill>
                      <a:srgbClr val="7030A0"/>
                    </a:solidFill>
                  </a:rPr>
                  <a:t>366M</a:t>
                </a:r>
                <a:endParaRPr lang="en-US" dirty="0">
                  <a:solidFill>
                    <a:srgbClr val="7030A0"/>
                  </a:solidFill>
                </a:endParaRPr>
              </a:p>
            </p:txBody>
          </p:sp>
          <p:sp>
            <p:nvSpPr>
              <p:cNvPr id="86" name="TextBox 85"/>
              <p:cNvSpPr txBox="1"/>
              <p:nvPr/>
            </p:nvSpPr>
            <p:spPr>
              <a:xfrm>
                <a:off x="623082" y="2820132"/>
                <a:ext cx="732893" cy="369332"/>
              </a:xfrm>
              <a:prstGeom prst="rect">
                <a:avLst/>
              </a:prstGeom>
              <a:noFill/>
            </p:spPr>
            <p:txBody>
              <a:bodyPr wrap="none" rtlCol="0">
                <a:spAutoFit/>
              </a:bodyPr>
              <a:lstStyle/>
              <a:p>
                <a:r>
                  <a:rPr lang="en-US" dirty="0" smtClean="0">
                    <a:solidFill>
                      <a:srgbClr val="7030A0"/>
                    </a:solidFill>
                  </a:rPr>
                  <a:t>128M</a:t>
                </a:r>
                <a:endParaRPr lang="en-US" dirty="0">
                  <a:solidFill>
                    <a:srgbClr val="7030A0"/>
                  </a:solidFill>
                </a:endParaRPr>
              </a:p>
            </p:txBody>
          </p:sp>
          <p:sp>
            <p:nvSpPr>
              <p:cNvPr id="87" name="TextBox 86"/>
              <p:cNvSpPr txBox="1"/>
              <p:nvPr/>
            </p:nvSpPr>
            <p:spPr>
              <a:xfrm>
                <a:off x="1470556" y="3665592"/>
                <a:ext cx="615874" cy="369332"/>
              </a:xfrm>
              <a:prstGeom prst="rect">
                <a:avLst/>
              </a:prstGeom>
              <a:noFill/>
            </p:spPr>
            <p:txBody>
              <a:bodyPr wrap="none" rtlCol="0">
                <a:spAutoFit/>
              </a:bodyPr>
              <a:lstStyle/>
              <a:p>
                <a:r>
                  <a:rPr lang="en-US" dirty="0" smtClean="0">
                    <a:solidFill>
                      <a:srgbClr val="7030A0"/>
                    </a:solidFill>
                  </a:rPr>
                  <a:t>88M</a:t>
                </a:r>
                <a:endParaRPr lang="en-US" dirty="0">
                  <a:solidFill>
                    <a:srgbClr val="7030A0"/>
                  </a:solidFill>
                </a:endParaRPr>
              </a:p>
            </p:txBody>
          </p:sp>
          <p:sp>
            <p:nvSpPr>
              <p:cNvPr id="89" name="TextBox 88"/>
              <p:cNvSpPr txBox="1"/>
              <p:nvPr/>
            </p:nvSpPr>
            <p:spPr>
              <a:xfrm>
                <a:off x="3294984" y="3656640"/>
                <a:ext cx="673582" cy="369332"/>
              </a:xfrm>
              <a:prstGeom prst="rect">
                <a:avLst/>
              </a:prstGeom>
              <a:noFill/>
            </p:spPr>
            <p:txBody>
              <a:bodyPr wrap="none" rtlCol="0">
                <a:spAutoFit/>
              </a:bodyPr>
              <a:lstStyle/>
              <a:p>
                <a:r>
                  <a:rPr lang="en-US" dirty="0" smtClean="0">
                    <a:solidFill>
                      <a:srgbClr val="7030A0"/>
                    </a:solidFill>
                  </a:rPr>
                  <a:t>1.2M</a:t>
                </a:r>
                <a:endParaRPr lang="en-US" dirty="0">
                  <a:solidFill>
                    <a:srgbClr val="7030A0"/>
                  </a:solidFill>
                </a:endParaRPr>
              </a:p>
            </p:txBody>
          </p:sp>
          <p:sp>
            <p:nvSpPr>
              <p:cNvPr id="90" name="TextBox 89"/>
              <p:cNvSpPr txBox="1"/>
              <p:nvPr/>
            </p:nvSpPr>
            <p:spPr>
              <a:xfrm>
                <a:off x="1481594" y="4529565"/>
                <a:ext cx="615874" cy="369332"/>
              </a:xfrm>
              <a:prstGeom prst="rect">
                <a:avLst/>
              </a:prstGeom>
              <a:noFill/>
            </p:spPr>
            <p:txBody>
              <a:bodyPr wrap="none" rtlCol="0">
                <a:spAutoFit/>
              </a:bodyPr>
              <a:lstStyle/>
              <a:p>
                <a:r>
                  <a:rPr lang="en-US" dirty="0" smtClean="0">
                    <a:solidFill>
                      <a:srgbClr val="7030A0"/>
                    </a:solidFill>
                  </a:rPr>
                  <a:t>22M</a:t>
                </a:r>
                <a:endParaRPr lang="en-US" dirty="0">
                  <a:solidFill>
                    <a:srgbClr val="7030A0"/>
                  </a:solidFill>
                </a:endParaRPr>
              </a:p>
            </p:txBody>
          </p:sp>
          <p:sp>
            <p:nvSpPr>
              <p:cNvPr id="91" name="TextBox 90"/>
              <p:cNvSpPr txBox="1"/>
              <p:nvPr/>
            </p:nvSpPr>
            <p:spPr>
              <a:xfrm>
                <a:off x="5322811" y="2148870"/>
                <a:ext cx="615874" cy="369332"/>
              </a:xfrm>
              <a:prstGeom prst="rect">
                <a:avLst/>
              </a:prstGeom>
              <a:noFill/>
            </p:spPr>
            <p:txBody>
              <a:bodyPr wrap="none" rtlCol="0">
                <a:spAutoFit/>
              </a:bodyPr>
              <a:lstStyle/>
              <a:p>
                <a:r>
                  <a:rPr lang="en-US" dirty="0" smtClean="0">
                    <a:solidFill>
                      <a:srgbClr val="7030A0"/>
                    </a:solidFill>
                  </a:rPr>
                  <a:t>15M</a:t>
                </a:r>
                <a:endParaRPr lang="en-US" dirty="0">
                  <a:solidFill>
                    <a:srgbClr val="7030A0"/>
                  </a:solidFill>
                </a:endParaRPr>
              </a:p>
            </p:txBody>
          </p:sp>
          <p:sp>
            <p:nvSpPr>
              <p:cNvPr id="92" name="TextBox 91"/>
              <p:cNvSpPr txBox="1"/>
              <p:nvPr/>
            </p:nvSpPr>
            <p:spPr>
              <a:xfrm>
                <a:off x="5341262" y="2776973"/>
                <a:ext cx="673582" cy="369332"/>
              </a:xfrm>
              <a:prstGeom prst="rect">
                <a:avLst/>
              </a:prstGeom>
              <a:noFill/>
            </p:spPr>
            <p:txBody>
              <a:bodyPr wrap="none" rtlCol="0">
                <a:spAutoFit/>
              </a:bodyPr>
              <a:lstStyle/>
              <a:p>
                <a:r>
                  <a:rPr lang="en-US" dirty="0" smtClean="0">
                    <a:solidFill>
                      <a:srgbClr val="7030A0"/>
                    </a:solidFill>
                  </a:rPr>
                  <a:t>0.9M</a:t>
                </a:r>
                <a:endParaRPr lang="en-US" dirty="0">
                  <a:solidFill>
                    <a:srgbClr val="7030A0"/>
                  </a:solidFill>
                </a:endParaRPr>
              </a:p>
            </p:txBody>
          </p:sp>
          <p:sp>
            <p:nvSpPr>
              <p:cNvPr id="93" name="TextBox 92"/>
              <p:cNvSpPr txBox="1"/>
              <p:nvPr/>
            </p:nvSpPr>
            <p:spPr>
              <a:xfrm>
                <a:off x="5608091" y="3585296"/>
                <a:ext cx="615874" cy="369332"/>
              </a:xfrm>
              <a:prstGeom prst="rect">
                <a:avLst/>
              </a:prstGeom>
              <a:noFill/>
            </p:spPr>
            <p:txBody>
              <a:bodyPr wrap="none" rtlCol="0">
                <a:spAutoFit/>
              </a:bodyPr>
              <a:lstStyle/>
              <a:p>
                <a:r>
                  <a:rPr lang="en-US" dirty="0" smtClean="0">
                    <a:solidFill>
                      <a:srgbClr val="7030A0"/>
                    </a:solidFill>
                  </a:rPr>
                  <a:t>55M</a:t>
                </a:r>
                <a:endParaRPr lang="en-US" dirty="0">
                  <a:solidFill>
                    <a:srgbClr val="7030A0"/>
                  </a:solidFill>
                </a:endParaRPr>
              </a:p>
            </p:txBody>
          </p:sp>
          <p:sp>
            <p:nvSpPr>
              <p:cNvPr id="94" name="TextBox 93"/>
              <p:cNvSpPr txBox="1"/>
              <p:nvPr/>
            </p:nvSpPr>
            <p:spPr>
              <a:xfrm>
                <a:off x="3376703" y="4177094"/>
                <a:ext cx="615874" cy="369332"/>
              </a:xfrm>
              <a:prstGeom prst="rect">
                <a:avLst/>
              </a:prstGeom>
              <a:noFill/>
            </p:spPr>
            <p:txBody>
              <a:bodyPr wrap="none" rtlCol="0">
                <a:spAutoFit/>
              </a:bodyPr>
              <a:lstStyle/>
              <a:p>
                <a:r>
                  <a:rPr lang="en-US" dirty="0" smtClean="0">
                    <a:solidFill>
                      <a:srgbClr val="7030A0"/>
                    </a:solidFill>
                  </a:rPr>
                  <a:t>30M</a:t>
                </a:r>
                <a:endParaRPr lang="en-US" dirty="0">
                  <a:solidFill>
                    <a:srgbClr val="7030A0"/>
                  </a:solidFill>
                </a:endParaRPr>
              </a:p>
            </p:txBody>
          </p:sp>
          <p:sp>
            <p:nvSpPr>
              <p:cNvPr id="96" name="TextBox 95"/>
              <p:cNvSpPr txBox="1"/>
              <p:nvPr/>
            </p:nvSpPr>
            <p:spPr>
              <a:xfrm>
                <a:off x="4566490" y="4561952"/>
                <a:ext cx="673582" cy="369332"/>
              </a:xfrm>
              <a:prstGeom prst="rect">
                <a:avLst/>
              </a:prstGeom>
              <a:noFill/>
            </p:spPr>
            <p:txBody>
              <a:bodyPr wrap="none" rtlCol="0">
                <a:spAutoFit/>
              </a:bodyPr>
              <a:lstStyle/>
              <a:p>
                <a:r>
                  <a:rPr lang="en-US" dirty="0" smtClean="0">
                    <a:solidFill>
                      <a:srgbClr val="7030A0"/>
                    </a:solidFill>
                  </a:rPr>
                  <a:t>6.4M</a:t>
                </a:r>
                <a:endParaRPr lang="en-US" dirty="0">
                  <a:solidFill>
                    <a:srgbClr val="7030A0"/>
                  </a:solidFill>
                </a:endParaRPr>
              </a:p>
            </p:txBody>
          </p:sp>
          <p:sp>
            <p:nvSpPr>
              <p:cNvPr id="97" name="TextBox 96"/>
              <p:cNvSpPr txBox="1"/>
              <p:nvPr/>
            </p:nvSpPr>
            <p:spPr>
              <a:xfrm>
                <a:off x="4583743" y="5353071"/>
                <a:ext cx="790601" cy="369332"/>
              </a:xfrm>
              <a:prstGeom prst="rect">
                <a:avLst/>
              </a:prstGeom>
              <a:noFill/>
            </p:spPr>
            <p:txBody>
              <a:bodyPr wrap="none" rtlCol="0">
                <a:spAutoFit/>
              </a:bodyPr>
              <a:lstStyle/>
              <a:p>
                <a:r>
                  <a:rPr lang="en-US" dirty="0" smtClean="0">
                    <a:solidFill>
                      <a:srgbClr val="7030A0"/>
                    </a:solidFill>
                  </a:rPr>
                  <a:t>0.08M</a:t>
                </a:r>
                <a:endParaRPr lang="en-US" dirty="0">
                  <a:solidFill>
                    <a:srgbClr val="7030A0"/>
                  </a:solidFill>
                </a:endParaRPr>
              </a:p>
            </p:txBody>
          </p:sp>
        </p:grpSp>
      </p:grpSp>
      <mc:AlternateContent xmlns:mc="http://schemas.openxmlformats.org/markup-compatibility/2006" xmlns:a14="http://schemas.microsoft.com/office/drawing/2010/main">
        <mc:Choice Requires="a14">
          <p:sp>
            <p:nvSpPr>
              <p:cNvPr id="102" name="TextBox 101"/>
              <p:cNvSpPr txBox="1"/>
              <p:nvPr/>
            </p:nvSpPr>
            <p:spPr>
              <a:xfrm>
                <a:off x="5074571" y="6077297"/>
                <a:ext cx="3863430" cy="45640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i="1" smtClean="0">
                          <a:latin typeface="Cambria Math" panose="02040503050406030204" pitchFamily="18" charset="0"/>
                          <a:ea typeface="Cambria Math" panose="02040503050406030204" pitchFamily="18" charset="0"/>
                        </a:rPr>
                        <m:t>𝜏</m:t>
                      </m:r>
                      <m:d>
                        <m:dPr>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𝑑</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𝜆</m:t>
                          </m:r>
                        </m:e>
                      </m:d>
                      <m:r>
                        <a:rPr lang="en-US" sz="2000" b="0" i="1" smtClean="0">
                          <a:latin typeface="Cambria Math" panose="02040503050406030204" pitchFamily="18" charset="0"/>
                          <a:ea typeface="Cambria Math" panose="02040503050406030204" pitchFamily="18" charset="0"/>
                        </a:rPr>
                        <m:t>=</m:t>
                      </m:r>
                      <m:func>
                        <m:funcPr>
                          <m:ctrlPr>
                            <a:rPr lang="en-US" sz="2000" b="0" i="1" smtClean="0">
                              <a:latin typeface="Cambria Math" panose="02040503050406030204" pitchFamily="18" charset="0"/>
                              <a:ea typeface="Cambria Math" panose="02040503050406030204" pitchFamily="18" charset="0"/>
                            </a:rPr>
                          </m:ctrlPr>
                        </m:funcPr>
                        <m:fName>
                          <m:limLow>
                            <m:limLowPr>
                              <m:ctrlPr>
                                <a:rPr lang="en-US" sz="2000" b="0" i="1" smtClean="0">
                                  <a:latin typeface="Cambria Math" panose="02040503050406030204" pitchFamily="18" charset="0"/>
                                  <a:ea typeface="Cambria Math" panose="02040503050406030204" pitchFamily="18" charset="0"/>
                                </a:rPr>
                              </m:ctrlPr>
                            </m:limLowPr>
                            <m:e>
                              <m:r>
                                <m:rPr>
                                  <m:sty m:val="p"/>
                                </m:rPr>
                                <a:rPr lang="en-US" sz="2000" b="0" i="0" smtClean="0">
                                  <a:latin typeface="Cambria Math" panose="02040503050406030204" pitchFamily="18" charset="0"/>
                                  <a:ea typeface="Cambria Math" panose="02040503050406030204" pitchFamily="18" charset="0"/>
                                </a:rPr>
                                <m:t>argmax</m:t>
                              </m:r>
                            </m:e>
                            <m:lim>
                              <m:r>
                                <a:rPr lang="en-US" sz="2000" b="0" i="1" smtClean="0">
                                  <a:latin typeface="Cambria Math" panose="02040503050406030204" pitchFamily="18" charset="0"/>
                                  <a:ea typeface="Cambria Math" panose="02040503050406030204" pitchFamily="18" charset="0"/>
                                </a:rPr>
                                <m:t>𝑤</m:t>
                              </m:r>
                            </m:lim>
                          </m:limLow>
                        </m:fName>
                        <m:e>
                          <m:r>
                            <a:rPr lang="en-US" sz="2000" b="0" i="1" smtClean="0">
                              <a:latin typeface="Cambria Math" panose="02040503050406030204" pitchFamily="18" charset="0"/>
                              <a:ea typeface="Cambria Math" panose="02040503050406030204" pitchFamily="18" charset="0"/>
                            </a:rPr>
                            <m:t>[</m:t>
                          </m:r>
                          <m:r>
                            <a:rPr lang="en-US" sz="2000" b="0" i="1" smtClean="0">
                              <a:solidFill>
                                <a:srgbClr val="7030A0"/>
                              </a:solidFill>
                              <a:latin typeface="Cambria Math" panose="02040503050406030204" pitchFamily="18" charset="0"/>
                              <a:ea typeface="Cambria Math" panose="02040503050406030204" pitchFamily="18" charset="0"/>
                            </a:rPr>
                            <m:t>𝜙</m:t>
                          </m:r>
                          <m:d>
                            <m:dPr>
                              <m:ctrlPr>
                                <a:rPr lang="en-US" sz="2000" b="0" i="1" smtClean="0">
                                  <a:solidFill>
                                    <a:srgbClr val="7030A0"/>
                                  </a:solidFill>
                                  <a:latin typeface="Cambria Math" panose="02040503050406030204" pitchFamily="18" charset="0"/>
                                  <a:ea typeface="Cambria Math" panose="02040503050406030204" pitchFamily="18" charset="0"/>
                                </a:rPr>
                              </m:ctrlPr>
                            </m:dPr>
                            <m:e>
                              <m:r>
                                <a:rPr lang="en-US" sz="2000" b="0" i="1" smtClean="0">
                                  <a:solidFill>
                                    <a:srgbClr val="7030A0"/>
                                  </a:solidFill>
                                  <a:latin typeface="Cambria Math" panose="02040503050406030204" pitchFamily="18" charset="0"/>
                                  <a:ea typeface="Cambria Math" panose="02040503050406030204" pitchFamily="18" charset="0"/>
                                </a:rPr>
                                <m:t>𝑒</m:t>
                              </m:r>
                            </m:e>
                          </m:d>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𝜆𝜓</m:t>
                          </m:r>
                          <m:r>
                            <a:rPr lang="en-US" sz="2000" b="0" i="1" smtClean="0">
                              <a:solidFill>
                                <a:schemeClr val="accent2">
                                  <a:lumMod val="75000"/>
                                </a:schemeClr>
                              </a:solidFill>
                              <a:latin typeface="Cambria Math" panose="02040503050406030204" pitchFamily="18" charset="0"/>
                              <a:ea typeface="Cambria Math" panose="02040503050406030204" pitchFamily="18" charset="0"/>
                            </a:rPr>
                            <m:t>(</m:t>
                          </m:r>
                          <m:r>
                            <a:rPr lang="en-US" sz="2000" b="0" i="1" smtClean="0">
                              <a:solidFill>
                                <a:schemeClr val="accent2">
                                  <a:lumMod val="75000"/>
                                </a:schemeClr>
                              </a:solidFill>
                              <a:latin typeface="Cambria Math" panose="02040503050406030204" pitchFamily="18" charset="0"/>
                              <a:ea typeface="Cambria Math" panose="02040503050406030204" pitchFamily="18" charset="0"/>
                            </a:rPr>
                            <m:t>𝑑</m:t>
                          </m:r>
                          <m:r>
                            <a:rPr lang="en-US" sz="2000" b="0" i="1" smtClean="0">
                              <a:solidFill>
                                <a:schemeClr val="accent2">
                                  <a:lumMod val="75000"/>
                                </a:schemeClr>
                              </a:solidFill>
                              <a:latin typeface="Cambria Math" panose="02040503050406030204" pitchFamily="18" charset="0"/>
                              <a:ea typeface="Cambria Math" panose="02040503050406030204" pitchFamily="18" charset="0"/>
                            </a:rPr>
                            <m:t>,</m:t>
                          </m:r>
                          <m:r>
                            <a:rPr lang="en-US" sz="2000" b="0" i="1" smtClean="0">
                              <a:solidFill>
                                <a:schemeClr val="accent2">
                                  <a:lumMod val="75000"/>
                                </a:schemeClr>
                              </a:solidFill>
                              <a:latin typeface="Cambria Math" panose="02040503050406030204" pitchFamily="18" charset="0"/>
                              <a:ea typeface="Cambria Math" panose="02040503050406030204" pitchFamily="18" charset="0"/>
                            </a:rPr>
                            <m:t>𝑒</m:t>
                          </m:r>
                          <m:r>
                            <a:rPr lang="en-US" sz="2000" b="0" i="1" smtClean="0">
                              <a:solidFill>
                                <a:schemeClr val="accent2">
                                  <a:lumMod val="75000"/>
                                </a:schemeClr>
                              </a:solidFill>
                              <a:latin typeface="Cambria Math" panose="02040503050406030204" pitchFamily="18" charset="0"/>
                              <a:ea typeface="Cambria Math" panose="02040503050406030204" pitchFamily="18" charset="0"/>
                            </a:rPr>
                            <m:t>)]</m:t>
                          </m:r>
                        </m:e>
                      </m:func>
                    </m:oMath>
                  </m:oMathPara>
                </a14:m>
                <a:endParaRPr lang="en-US" sz="2000" dirty="0"/>
              </a:p>
            </p:txBody>
          </p:sp>
        </mc:Choice>
        <mc:Fallback xmlns="">
          <p:sp>
            <p:nvSpPr>
              <p:cNvPr id="102" name="TextBox 101"/>
              <p:cNvSpPr txBox="1">
                <a:spLocks noRot="1" noChangeAspect="1" noMove="1" noResize="1" noEditPoints="1" noAdjustHandles="1" noChangeArrowheads="1" noChangeShapeType="1" noTextEdit="1"/>
              </p:cNvSpPr>
              <p:nvPr/>
            </p:nvSpPr>
            <p:spPr>
              <a:xfrm>
                <a:off x="5074571" y="6077297"/>
                <a:ext cx="3863430" cy="456407"/>
              </a:xfrm>
              <a:prstGeom prst="rect">
                <a:avLst/>
              </a:prstGeom>
              <a:blipFill rotWithShape="0">
                <a:blip r:embed="rId5"/>
                <a:stretch>
                  <a:fillRect l="-315" r="-1893" b="-9333"/>
                </a:stretch>
              </a:blipFill>
            </p:spPr>
            <p:txBody>
              <a:bodyPr/>
              <a:lstStyle/>
              <a:p>
                <a:r>
                  <a:rPr lang="en-US">
                    <a:noFill/>
                  </a:rPr>
                  <a:t> </a:t>
                </a:r>
              </a:p>
            </p:txBody>
          </p:sp>
        </mc:Fallback>
      </mc:AlternateContent>
      <p:sp>
        <p:nvSpPr>
          <p:cNvPr id="54" name="Title 1"/>
          <p:cNvSpPr txBox="1">
            <a:spLocks/>
          </p:cNvSpPr>
          <p:nvPr/>
        </p:nvSpPr>
        <p:spPr>
          <a:xfrm>
            <a:off x="166072" y="89079"/>
            <a:ext cx="9031718"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t>1.1 Category Translation: Text-based</a:t>
            </a:r>
            <a:endParaRPr lang="en-US" dirty="0"/>
          </a:p>
        </p:txBody>
      </p:sp>
      <p:cxnSp>
        <p:nvCxnSpPr>
          <p:cNvPr id="52" name="Curved Connector 51"/>
          <p:cNvCxnSpPr>
            <a:stCxn id="11" idx="3"/>
            <a:endCxn id="53" idx="3"/>
          </p:cNvCxnSpPr>
          <p:nvPr/>
        </p:nvCxnSpPr>
        <p:spPr>
          <a:xfrm flipH="1" flipV="1">
            <a:off x="2320435" y="2322947"/>
            <a:ext cx="992111" cy="1519399"/>
          </a:xfrm>
          <a:prstGeom prst="curvedConnector3">
            <a:avLst>
              <a:gd name="adj1" fmla="val 20433"/>
            </a:avLst>
          </a:prstGeom>
          <a:ln w="28575">
            <a:solidFill>
              <a:srgbClr val="00B050"/>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60" name="Curved Connector 59"/>
          <p:cNvCxnSpPr>
            <a:stCxn id="48" idx="1"/>
            <a:endCxn id="10" idx="1"/>
          </p:cNvCxnSpPr>
          <p:nvPr/>
        </p:nvCxnSpPr>
        <p:spPr>
          <a:xfrm rot="10800000">
            <a:off x="497467" y="3842347"/>
            <a:ext cx="256" cy="875158"/>
          </a:xfrm>
          <a:prstGeom prst="curvedConnector3">
            <a:avLst>
              <a:gd name="adj1" fmla="val 158188672"/>
            </a:avLst>
          </a:prstGeom>
          <a:ln w="28575">
            <a:solidFill>
              <a:srgbClr val="00B050"/>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73" name="Curved Connector 72"/>
          <p:cNvCxnSpPr>
            <a:stCxn id="16" idx="3"/>
            <a:endCxn id="13" idx="3"/>
          </p:cNvCxnSpPr>
          <p:nvPr/>
        </p:nvCxnSpPr>
        <p:spPr>
          <a:xfrm flipH="1" flipV="1">
            <a:off x="5287849" y="3788196"/>
            <a:ext cx="871414" cy="969512"/>
          </a:xfrm>
          <a:prstGeom prst="curvedConnector3">
            <a:avLst>
              <a:gd name="adj1" fmla="val 20294"/>
            </a:avLst>
          </a:prstGeom>
          <a:ln w="28575">
            <a:solidFill>
              <a:srgbClr val="00B050"/>
            </a:solidFill>
            <a:tailEnd type="triangle" w="lg" len="med"/>
          </a:ln>
        </p:spPr>
        <p:style>
          <a:lnRef idx="1">
            <a:schemeClr val="accent1"/>
          </a:lnRef>
          <a:fillRef idx="0">
            <a:schemeClr val="accent1"/>
          </a:fillRef>
          <a:effectRef idx="0">
            <a:schemeClr val="accent1"/>
          </a:effectRef>
          <a:fontRef idx="minor">
            <a:schemeClr val="tx1"/>
          </a:fontRef>
        </p:style>
      </p:cxnSp>
      <p:grpSp>
        <p:nvGrpSpPr>
          <p:cNvPr id="4" name="Group 3"/>
          <p:cNvGrpSpPr/>
          <p:nvPr/>
        </p:nvGrpSpPr>
        <p:grpSpPr>
          <a:xfrm>
            <a:off x="166072" y="1226454"/>
            <a:ext cx="5501129" cy="4077547"/>
            <a:chOff x="166072" y="1226454"/>
            <a:chExt cx="5501129" cy="4077547"/>
          </a:xfrm>
        </p:grpSpPr>
        <p:cxnSp>
          <p:nvCxnSpPr>
            <p:cNvPr id="47" name="Elbow Connector 46"/>
            <p:cNvCxnSpPr>
              <a:stCxn id="15" idx="2"/>
              <a:endCxn id="45" idx="0"/>
            </p:cNvCxnSpPr>
            <p:nvPr/>
          </p:nvCxnSpPr>
          <p:spPr>
            <a:xfrm rot="5400000">
              <a:off x="3765630" y="5075101"/>
              <a:ext cx="456955" cy="84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Rounded Rectangle 5"/>
            <p:cNvSpPr/>
            <p:nvPr/>
          </p:nvSpPr>
          <p:spPr>
            <a:xfrm>
              <a:off x="2832350" y="1506576"/>
              <a:ext cx="984127" cy="332866"/>
            </a:xfrm>
            <a:prstGeom prst="roundRect">
              <a:avLst/>
            </a:prstGeom>
            <a:solidFill>
              <a:schemeClr val="accent1">
                <a:lumMod val="20000"/>
                <a:lumOff val="80000"/>
              </a:schemeClr>
            </a:solidFill>
            <a:ln w="28575">
              <a:solidFill>
                <a:schemeClr val="accent1">
                  <a:lumMod val="60000"/>
                  <a:lumOff val="40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1600" dirty="0" smtClean="0"/>
                <a:t>Animal</a:t>
              </a:r>
              <a:endParaRPr lang="en-US" sz="1600" dirty="0"/>
            </a:p>
          </p:txBody>
        </p:sp>
        <p:sp>
          <p:nvSpPr>
            <p:cNvPr id="9" name="Rounded Rectangle 8"/>
            <p:cNvSpPr/>
            <p:nvPr/>
          </p:nvSpPr>
          <p:spPr>
            <a:xfrm>
              <a:off x="1329633" y="2827837"/>
              <a:ext cx="984127" cy="332866"/>
            </a:xfrm>
            <a:prstGeom prst="roundRect">
              <a:avLst/>
            </a:prstGeom>
            <a:solidFill>
              <a:schemeClr val="accent1">
                <a:lumMod val="20000"/>
                <a:lumOff val="80000"/>
              </a:schemeClr>
            </a:solidFill>
            <a:ln w="28575">
              <a:solidFill>
                <a:schemeClr val="accent1">
                  <a:lumMod val="60000"/>
                  <a:lumOff val="40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1600" dirty="0" smtClean="0"/>
                <a:t>Seabird</a:t>
              </a:r>
              <a:endParaRPr lang="en-US" sz="1600" dirty="0"/>
            </a:p>
          </p:txBody>
        </p:sp>
        <p:sp>
          <p:nvSpPr>
            <p:cNvPr id="10" name="Rounded Rectangle 9"/>
            <p:cNvSpPr/>
            <p:nvPr/>
          </p:nvSpPr>
          <p:spPr>
            <a:xfrm>
              <a:off x="497467" y="3675914"/>
              <a:ext cx="984127" cy="332866"/>
            </a:xfrm>
            <a:prstGeom prst="roundRect">
              <a:avLst/>
            </a:prstGeom>
            <a:solidFill>
              <a:schemeClr val="accent1">
                <a:lumMod val="20000"/>
                <a:lumOff val="80000"/>
              </a:schemeClr>
            </a:solidFill>
            <a:ln w="28575">
              <a:solidFill>
                <a:schemeClr val="accent1">
                  <a:lumMod val="60000"/>
                  <a:lumOff val="40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1600" dirty="0" smtClean="0"/>
                <a:t>Penguin</a:t>
              </a:r>
            </a:p>
          </p:txBody>
        </p:sp>
        <p:sp>
          <p:nvSpPr>
            <p:cNvPr id="12" name="Rounded Rectangle 11"/>
            <p:cNvSpPr/>
            <p:nvPr/>
          </p:nvSpPr>
          <p:spPr>
            <a:xfrm>
              <a:off x="4305112" y="2808198"/>
              <a:ext cx="984127" cy="332866"/>
            </a:xfrm>
            <a:prstGeom prst="roundRect">
              <a:avLst/>
            </a:prstGeom>
            <a:solidFill>
              <a:schemeClr val="accent1">
                <a:lumMod val="20000"/>
                <a:lumOff val="80000"/>
              </a:schemeClr>
            </a:solidFill>
            <a:ln w="28575">
              <a:solidFill>
                <a:schemeClr val="accent1">
                  <a:lumMod val="60000"/>
                  <a:lumOff val="40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1600" dirty="0" smtClean="0"/>
                <a:t>Cetacean</a:t>
              </a:r>
              <a:endParaRPr lang="en-US" sz="1600" dirty="0"/>
            </a:p>
          </p:txBody>
        </p:sp>
        <p:sp>
          <p:nvSpPr>
            <p:cNvPr id="13" name="Rounded Rectangle 12"/>
            <p:cNvSpPr/>
            <p:nvPr/>
          </p:nvSpPr>
          <p:spPr>
            <a:xfrm>
              <a:off x="4303722" y="3621763"/>
              <a:ext cx="984127" cy="332866"/>
            </a:xfrm>
            <a:prstGeom prst="roundRect">
              <a:avLst/>
            </a:prstGeom>
            <a:solidFill>
              <a:schemeClr val="accent1">
                <a:lumMod val="20000"/>
                <a:lumOff val="80000"/>
              </a:schemeClr>
            </a:solidFill>
            <a:ln w="28575">
              <a:solidFill>
                <a:schemeClr val="accent1">
                  <a:lumMod val="60000"/>
                  <a:lumOff val="40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1600" dirty="0" smtClean="0"/>
                <a:t>Whale</a:t>
              </a:r>
              <a:endParaRPr lang="en-US" sz="1600" dirty="0"/>
            </a:p>
          </p:txBody>
        </p:sp>
        <p:sp>
          <p:nvSpPr>
            <p:cNvPr id="15" name="Rounded Rectangle 14"/>
            <p:cNvSpPr/>
            <p:nvPr/>
          </p:nvSpPr>
          <p:spPr>
            <a:xfrm>
              <a:off x="3502466" y="4514181"/>
              <a:ext cx="984127" cy="332866"/>
            </a:xfrm>
            <a:prstGeom prst="roundRect">
              <a:avLst/>
            </a:prstGeom>
            <a:solidFill>
              <a:schemeClr val="accent1">
                <a:lumMod val="20000"/>
                <a:lumOff val="80000"/>
              </a:schemeClr>
            </a:solidFill>
            <a:ln w="28575">
              <a:solidFill>
                <a:schemeClr val="accent1">
                  <a:lumMod val="60000"/>
                  <a:lumOff val="40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1600" dirty="0" smtClean="0"/>
                <a:t>Dolphin</a:t>
              </a:r>
              <a:endParaRPr lang="en-US" sz="1600" dirty="0"/>
            </a:p>
          </p:txBody>
        </p:sp>
        <p:sp>
          <p:nvSpPr>
            <p:cNvPr id="17" name="Rounded Rectangle 16"/>
            <p:cNvSpPr/>
            <p:nvPr/>
          </p:nvSpPr>
          <p:spPr>
            <a:xfrm>
              <a:off x="4296486" y="2151541"/>
              <a:ext cx="984127" cy="332866"/>
            </a:xfrm>
            <a:prstGeom prst="roundRect">
              <a:avLst/>
            </a:prstGeom>
            <a:solidFill>
              <a:schemeClr val="accent1">
                <a:lumMod val="20000"/>
                <a:lumOff val="80000"/>
              </a:schemeClr>
            </a:solidFill>
            <a:ln w="28575">
              <a:solidFill>
                <a:schemeClr val="accent1">
                  <a:lumMod val="60000"/>
                  <a:lumOff val="40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1600" dirty="0" smtClean="0"/>
                <a:t>Mammal</a:t>
              </a:r>
              <a:endParaRPr lang="en-US" sz="1600" dirty="0"/>
            </a:p>
          </p:txBody>
        </p:sp>
        <p:cxnSp>
          <p:nvCxnSpPr>
            <p:cNvPr id="23" name="Elbow Connector 22"/>
            <p:cNvCxnSpPr>
              <a:stCxn id="6" idx="2"/>
              <a:endCxn id="53" idx="0"/>
            </p:cNvCxnSpPr>
            <p:nvPr/>
          </p:nvCxnSpPr>
          <p:spPr>
            <a:xfrm rot="5400000">
              <a:off x="2417857" y="1249957"/>
              <a:ext cx="317072" cy="1496042"/>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Elbow Connector 24"/>
            <p:cNvCxnSpPr>
              <a:stCxn id="6" idx="2"/>
              <a:endCxn id="17" idx="0"/>
            </p:cNvCxnSpPr>
            <p:nvPr/>
          </p:nvCxnSpPr>
          <p:spPr>
            <a:xfrm rot="16200000" flipH="1">
              <a:off x="3900432" y="1263423"/>
              <a:ext cx="312099" cy="146413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Elbow Connector 26"/>
            <p:cNvCxnSpPr>
              <a:stCxn id="9" idx="2"/>
              <a:endCxn id="10" idx="0"/>
            </p:cNvCxnSpPr>
            <p:nvPr/>
          </p:nvCxnSpPr>
          <p:spPr>
            <a:xfrm rot="5400000">
              <a:off x="1148009" y="3002225"/>
              <a:ext cx="515211" cy="83216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Elbow Connector 28"/>
            <p:cNvCxnSpPr>
              <a:stCxn id="9" idx="2"/>
              <a:endCxn id="11" idx="0"/>
            </p:cNvCxnSpPr>
            <p:nvPr/>
          </p:nvCxnSpPr>
          <p:spPr>
            <a:xfrm rot="16200000" flipH="1">
              <a:off x="2016863" y="2965537"/>
              <a:ext cx="515210" cy="90554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Elbow Connector 30"/>
            <p:cNvCxnSpPr>
              <a:stCxn id="17" idx="2"/>
              <a:endCxn id="12" idx="0"/>
            </p:cNvCxnSpPr>
            <p:nvPr/>
          </p:nvCxnSpPr>
          <p:spPr>
            <a:xfrm rot="16200000" flipH="1">
              <a:off x="4630968" y="2641989"/>
              <a:ext cx="323791" cy="862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Elbow Connector 32"/>
            <p:cNvCxnSpPr>
              <a:stCxn id="12" idx="2"/>
              <a:endCxn id="13" idx="0"/>
            </p:cNvCxnSpPr>
            <p:nvPr/>
          </p:nvCxnSpPr>
          <p:spPr>
            <a:xfrm rot="5400000">
              <a:off x="4556132" y="3380718"/>
              <a:ext cx="480699" cy="139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Elbow Connector 34"/>
            <p:cNvCxnSpPr>
              <a:stCxn id="13" idx="2"/>
              <a:endCxn id="15" idx="0"/>
            </p:cNvCxnSpPr>
            <p:nvPr/>
          </p:nvCxnSpPr>
          <p:spPr>
            <a:xfrm rot="5400000">
              <a:off x="4115382" y="3833777"/>
              <a:ext cx="559552" cy="80125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Elbow Connector 36"/>
            <p:cNvCxnSpPr>
              <a:stCxn id="13" idx="2"/>
              <a:endCxn id="16" idx="0"/>
            </p:cNvCxnSpPr>
            <p:nvPr/>
          </p:nvCxnSpPr>
          <p:spPr>
            <a:xfrm rot="16200000" flipH="1">
              <a:off x="4951876" y="3798539"/>
              <a:ext cx="559235" cy="87141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Elbow Connector 49"/>
            <p:cNvCxnSpPr>
              <a:stCxn id="10" idx="2"/>
              <a:endCxn id="48" idx="0"/>
            </p:cNvCxnSpPr>
            <p:nvPr/>
          </p:nvCxnSpPr>
          <p:spPr>
            <a:xfrm rot="16200000" flipH="1">
              <a:off x="760122" y="4238189"/>
              <a:ext cx="459075" cy="25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53" name="Rounded Rectangle 52"/>
            <p:cNvSpPr/>
            <p:nvPr/>
          </p:nvSpPr>
          <p:spPr>
            <a:xfrm>
              <a:off x="1336308" y="2156514"/>
              <a:ext cx="984127" cy="332866"/>
            </a:xfrm>
            <a:prstGeom prst="roundRect">
              <a:avLst/>
            </a:prstGeom>
            <a:solidFill>
              <a:schemeClr val="accent1">
                <a:lumMod val="20000"/>
                <a:lumOff val="80000"/>
              </a:schemeClr>
            </a:solidFill>
            <a:ln w="28575">
              <a:solidFill>
                <a:schemeClr val="accent1">
                  <a:lumMod val="60000"/>
                  <a:lumOff val="40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1600" dirty="0" smtClean="0"/>
                <a:t>Bird</a:t>
              </a:r>
              <a:endParaRPr lang="en-US" sz="1600" dirty="0"/>
            </a:p>
          </p:txBody>
        </p:sp>
        <p:cxnSp>
          <p:nvCxnSpPr>
            <p:cNvPr id="57" name="Elbow Connector 56"/>
            <p:cNvCxnSpPr>
              <a:stCxn id="53" idx="2"/>
              <a:endCxn id="9" idx="0"/>
            </p:cNvCxnSpPr>
            <p:nvPr/>
          </p:nvCxnSpPr>
          <p:spPr>
            <a:xfrm rot="5400000">
              <a:off x="1655807" y="2655271"/>
              <a:ext cx="338457" cy="667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166072" y="1226454"/>
              <a:ext cx="1707519" cy="338554"/>
            </a:xfrm>
            <a:prstGeom prst="rect">
              <a:avLst/>
            </a:prstGeom>
            <a:noFill/>
          </p:spPr>
          <p:txBody>
            <a:bodyPr wrap="none" rtlCol="0">
              <a:spAutoFit/>
            </a:bodyPr>
            <a:lstStyle/>
            <a:p>
              <a:r>
                <a:rPr lang="en-US" sz="1600" i="1" u="sng" dirty="0" smtClean="0">
                  <a:latin typeface="Calibri" panose="020F0502020204030204" pitchFamily="34" charset="0"/>
                </a:rPr>
                <a:t>wordnet hierarchy</a:t>
              </a:r>
              <a:endParaRPr lang="en-US" sz="1600" i="1" u="sng" dirty="0">
                <a:latin typeface="Calibri" panose="020F0502020204030204" pitchFamily="34" charset="0"/>
              </a:endParaRPr>
            </a:p>
          </p:txBody>
        </p:sp>
      </p:grpSp>
      <p:sp>
        <p:nvSpPr>
          <p:cNvPr id="22" name="Oval 21"/>
          <p:cNvSpPr/>
          <p:nvPr/>
        </p:nvSpPr>
        <p:spPr>
          <a:xfrm>
            <a:off x="7305345" y="1915489"/>
            <a:ext cx="1704103" cy="1146836"/>
          </a:xfrm>
          <a:prstGeom prst="ellipse">
            <a:avLst/>
          </a:prstGeom>
          <a:noFill/>
          <a:ln>
            <a:solidFill>
              <a:srgbClr val="7030A0"/>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grpSp>
        <p:nvGrpSpPr>
          <p:cNvPr id="46" name="Group 45"/>
          <p:cNvGrpSpPr/>
          <p:nvPr/>
        </p:nvGrpSpPr>
        <p:grpSpPr>
          <a:xfrm>
            <a:off x="7209986" y="1602810"/>
            <a:ext cx="1823724" cy="3630993"/>
            <a:chOff x="9563151" y="1499751"/>
            <a:chExt cx="1823724" cy="3630993"/>
          </a:xfrm>
        </p:grpSpPr>
        <p:sp>
          <p:nvSpPr>
            <p:cNvPr id="24" name="Rectangle 23"/>
            <p:cNvSpPr/>
            <p:nvPr/>
          </p:nvSpPr>
          <p:spPr>
            <a:xfrm>
              <a:off x="9563151" y="1499751"/>
              <a:ext cx="1823724" cy="36309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TextBox 63"/>
            <p:cNvSpPr txBox="1"/>
            <p:nvPr/>
          </p:nvSpPr>
          <p:spPr>
            <a:xfrm rot="5400000">
              <a:off x="9545080" y="2653681"/>
              <a:ext cx="1820705" cy="461665"/>
            </a:xfrm>
            <a:prstGeom prst="rect">
              <a:avLst/>
            </a:prstGeom>
            <a:noFill/>
          </p:spPr>
          <p:txBody>
            <a:bodyPr wrap="square" rtlCol="0">
              <a:spAutoFit/>
            </a:bodyPr>
            <a:lstStyle/>
            <a:p>
              <a:r>
                <a:rPr lang="en-US" sz="2400" dirty="0" smtClean="0">
                  <a:solidFill>
                    <a:srgbClr val="7030A0"/>
                  </a:solidFill>
                </a:rPr>
                <a:t>Naturalness</a:t>
              </a:r>
              <a:endParaRPr lang="en-US" sz="2400" dirty="0">
                <a:solidFill>
                  <a:srgbClr val="7030A0"/>
                </a:solidFill>
              </a:endParaRPr>
            </a:p>
          </p:txBody>
        </p:sp>
      </p:grpSp>
    </p:spTree>
    <p:extLst>
      <p:ext uri="{BB962C8B-B14F-4D97-AF65-F5344CB8AC3E}">
        <p14:creationId xmlns:p14="http://schemas.microsoft.com/office/powerpoint/2010/main" val="498853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 grpId="0"/>
      <p:bldP spid="2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96090" y="1570391"/>
            <a:ext cx="2884957" cy="2944934"/>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20590" y="1214101"/>
            <a:ext cx="1435955" cy="356290"/>
          </a:xfrm>
          <a:prstGeom prst="rect">
            <a:avLst/>
          </a:prstGeom>
        </p:spPr>
      </p:pic>
      <p:cxnSp>
        <p:nvCxnSpPr>
          <p:cNvPr id="18" name="Straight Arrow Connector 17"/>
          <p:cNvCxnSpPr/>
          <p:nvPr/>
        </p:nvCxnSpPr>
        <p:spPr>
          <a:xfrm>
            <a:off x="3032567" y="2294627"/>
            <a:ext cx="1390163" cy="0"/>
          </a:xfrm>
          <a:prstGeom prst="straightConnector1">
            <a:avLst/>
          </a:prstGeom>
          <a:ln w="41275">
            <a:solidFill>
              <a:srgbClr val="00B050"/>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flipH="1">
            <a:off x="3229335" y="5524051"/>
            <a:ext cx="1193395" cy="0"/>
          </a:xfrm>
          <a:prstGeom prst="straightConnector1">
            <a:avLst/>
          </a:prstGeom>
          <a:ln w="41275">
            <a:solidFill>
              <a:srgbClr val="00B050"/>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a:off x="5744743" y="4536864"/>
            <a:ext cx="0" cy="629728"/>
          </a:xfrm>
          <a:prstGeom prst="straightConnector1">
            <a:avLst/>
          </a:prstGeom>
          <a:ln w="41275">
            <a:solidFill>
              <a:srgbClr val="00B050"/>
            </a:solidFill>
            <a:tailEnd type="triangle" w="lg" len="med"/>
          </a:ln>
        </p:spPr>
        <p:style>
          <a:lnRef idx="1">
            <a:schemeClr val="accent1"/>
          </a:lnRef>
          <a:fillRef idx="0">
            <a:schemeClr val="accent1"/>
          </a:fillRef>
          <a:effectRef idx="0">
            <a:schemeClr val="accent1"/>
          </a:effectRef>
          <a:fontRef idx="minor">
            <a:schemeClr val="tx1"/>
          </a:fontRef>
        </p:style>
      </p:cxnSp>
      <p:sp>
        <p:nvSpPr>
          <p:cNvPr id="20" name="Title 1"/>
          <p:cNvSpPr txBox="1">
            <a:spLocks/>
          </p:cNvSpPr>
          <p:nvPr/>
        </p:nvSpPr>
        <p:spPr>
          <a:xfrm>
            <a:off x="166072" y="89079"/>
            <a:ext cx="9031718"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t>1.2 Category Translation: Image-based</a:t>
            </a:r>
            <a:endParaRPr lang="en-US" dirty="0"/>
          </a:p>
        </p:txBody>
      </p:sp>
      <p:sp>
        <p:nvSpPr>
          <p:cNvPr id="22" name="Rounded Rectangle 21"/>
          <p:cNvSpPr/>
          <p:nvPr/>
        </p:nvSpPr>
        <p:spPr>
          <a:xfrm>
            <a:off x="770107" y="1781131"/>
            <a:ext cx="2089100" cy="1026991"/>
          </a:xfrm>
          <a:prstGeom prst="roundRect">
            <a:avLst/>
          </a:prstGeom>
          <a:solidFill>
            <a:schemeClr val="accent2">
              <a:lumMod val="20000"/>
              <a:lumOff val="80000"/>
            </a:schemeClr>
          </a:solidFill>
          <a:ln w="28575">
            <a:solidFill>
              <a:schemeClr val="accent2">
                <a:lumMod val="60000"/>
                <a:lumOff val="40000"/>
              </a:schemeClr>
            </a:solidFill>
          </a:ln>
        </p:spPr>
        <p:style>
          <a:lnRef idx="2">
            <a:schemeClr val="accent5"/>
          </a:lnRef>
          <a:fillRef idx="1">
            <a:schemeClr val="lt1"/>
          </a:fillRef>
          <a:effectRef idx="0">
            <a:schemeClr val="accent5"/>
          </a:effectRef>
          <a:fontRef idx="minor">
            <a:schemeClr val="dk1"/>
          </a:fontRef>
        </p:style>
        <p:txBody>
          <a:bodyPr rtlCol="0" anchor="ctr"/>
          <a:lstStyle/>
          <a:p>
            <a:r>
              <a:rPr lang="en-US" sz="2000" i="1" dirty="0"/>
              <a:t>Friesian, </a:t>
            </a:r>
            <a:br>
              <a:rPr lang="en-US" sz="2000" i="1" dirty="0"/>
            </a:br>
            <a:r>
              <a:rPr lang="en-US" sz="2000" i="1" dirty="0"/>
              <a:t>Holstein, </a:t>
            </a:r>
            <a:br>
              <a:rPr lang="en-US" sz="2000" i="1" dirty="0"/>
            </a:br>
            <a:r>
              <a:rPr lang="en-US" sz="2000" i="1" dirty="0"/>
              <a:t>Holstein-Friesian</a:t>
            </a:r>
          </a:p>
        </p:txBody>
      </p:sp>
      <p:sp>
        <p:nvSpPr>
          <p:cNvPr id="23" name="Rounded Rectangle 22"/>
          <p:cNvSpPr/>
          <p:nvPr/>
        </p:nvSpPr>
        <p:spPr>
          <a:xfrm>
            <a:off x="490544" y="3657600"/>
            <a:ext cx="2497033" cy="2848189"/>
          </a:xfrm>
          <a:prstGeom prst="roundRect">
            <a:avLst/>
          </a:prstGeom>
          <a:solidFill>
            <a:schemeClr val="accent1">
              <a:lumMod val="20000"/>
              <a:lumOff val="80000"/>
            </a:schemeClr>
          </a:solidFill>
          <a:ln w="28575">
            <a:solidFill>
              <a:schemeClr val="accent1">
                <a:lumMod val="60000"/>
                <a:lumOff val="40000"/>
              </a:schemeClr>
            </a:solidFill>
          </a:ln>
        </p:spPr>
        <p:style>
          <a:lnRef idx="2">
            <a:schemeClr val="accent5"/>
          </a:lnRef>
          <a:fillRef idx="1">
            <a:schemeClr val="lt1"/>
          </a:fillRef>
          <a:effectRef idx="0">
            <a:schemeClr val="accent5"/>
          </a:effectRef>
          <a:fontRef idx="minor">
            <a:schemeClr val="dk1"/>
          </a:fontRef>
        </p:style>
        <p:txBody>
          <a:bodyPr rtlCol="0" anchor="ctr"/>
          <a:lstStyle/>
          <a:p>
            <a:pPr lvl="0"/>
            <a:r>
              <a:rPr lang="en-US" sz="2200" dirty="0">
                <a:solidFill>
                  <a:prstClr val="black"/>
                </a:solidFill>
              </a:rPr>
              <a:t>(1.9071) cow</a:t>
            </a:r>
            <a:r>
              <a:rPr lang="en-US" dirty="0">
                <a:solidFill>
                  <a:prstClr val="black"/>
                </a:solidFill>
              </a:rPr>
              <a:t/>
            </a:r>
            <a:br>
              <a:rPr lang="en-US" dirty="0">
                <a:solidFill>
                  <a:prstClr val="black"/>
                </a:solidFill>
              </a:rPr>
            </a:br>
            <a:r>
              <a:rPr lang="en-US" dirty="0">
                <a:solidFill>
                  <a:prstClr val="black">
                    <a:lumMod val="65000"/>
                    <a:lumOff val="35000"/>
                  </a:prstClr>
                </a:solidFill>
              </a:rPr>
              <a:t>(1.1851) orange_tree</a:t>
            </a:r>
            <a:br>
              <a:rPr lang="en-US" dirty="0">
                <a:solidFill>
                  <a:prstClr val="black">
                    <a:lumMod val="65000"/>
                    <a:lumOff val="35000"/>
                  </a:prstClr>
                </a:solidFill>
              </a:rPr>
            </a:br>
            <a:r>
              <a:rPr lang="en-US" sz="1600" dirty="0">
                <a:solidFill>
                  <a:prstClr val="black">
                    <a:lumMod val="50000"/>
                    <a:lumOff val="50000"/>
                  </a:prstClr>
                </a:solidFill>
              </a:rPr>
              <a:t>(0.6136) stall</a:t>
            </a:r>
            <a:r>
              <a:rPr lang="en-US" dirty="0">
                <a:solidFill>
                  <a:prstClr val="black">
                    <a:lumMod val="50000"/>
                    <a:lumOff val="50000"/>
                  </a:prstClr>
                </a:solidFill>
              </a:rPr>
              <a:t/>
            </a:r>
            <a:br>
              <a:rPr lang="en-US" dirty="0">
                <a:solidFill>
                  <a:prstClr val="black">
                    <a:lumMod val="50000"/>
                    <a:lumOff val="50000"/>
                  </a:prstClr>
                </a:solidFill>
              </a:rPr>
            </a:br>
            <a:r>
              <a:rPr lang="en-US" sz="1600" dirty="0">
                <a:solidFill>
                  <a:prstClr val="black">
                    <a:lumMod val="50000"/>
                    <a:lumOff val="50000"/>
                  </a:prstClr>
                </a:solidFill>
              </a:rPr>
              <a:t>(0.5630) mushroom</a:t>
            </a:r>
            <a:br>
              <a:rPr lang="en-US" sz="1600" dirty="0">
                <a:solidFill>
                  <a:prstClr val="black">
                    <a:lumMod val="50000"/>
                    <a:lumOff val="50000"/>
                  </a:prstClr>
                </a:solidFill>
              </a:rPr>
            </a:br>
            <a:r>
              <a:rPr lang="en-US" sz="1400" dirty="0">
                <a:solidFill>
                  <a:srgbClr val="E7E6E6">
                    <a:lumMod val="50000"/>
                  </a:srgbClr>
                </a:solidFill>
              </a:rPr>
              <a:t>(0.3825) pasture</a:t>
            </a:r>
            <a:br>
              <a:rPr lang="en-US" sz="1400" dirty="0">
                <a:solidFill>
                  <a:srgbClr val="E7E6E6">
                    <a:lumMod val="50000"/>
                  </a:srgbClr>
                </a:solidFill>
              </a:rPr>
            </a:br>
            <a:r>
              <a:rPr lang="en-US" sz="1400" dirty="0">
                <a:solidFill>
                  <a:srgbClr val="E7E6E6">
                    <a:lumMod val="50000"/>
                  </a:srgbClr>
                </a:solidFill>
              </a:rPr>
              <a:t>(0.3156) sheep</a:t>
            </a:r>
            <a:br>
              <a:rPr lang="en-US" sz="1400" dirty="0">
                <a:solidFill>
                  <a:srgbClr val="E7E6E6">
                    <a:lumMod val="50000"/>
                  </a:srgbClr>
                </a:solidFill>
              </a:rPr>
            </a:br>
            <a:r>
              <a:rPr lang="en-US" sz="1400" dirty="0">
                <a:solidFill>
                  <a:srgbClr val="E7E6E6">
                    <a:lumMod val="50000"/>
                  </a:srgbClr>
                </a:solidFill>
              </a:rPr>
              <a:t>(0.3321) black_bear</a:t>
            </a:r>
            <a:br>
              <a:rPr lang="en-US" sz="1400" dirty="0">
                <a:solidFill>
                  <a:srgbClr val="E7E6E6">
                    <a:lumMod val="50000"/>
                  </a:srgbClr>
                </a:solidFill>
              </a:rPr>
            </a:br>
            <a:r>
              <a:rPr lang="en-US" sz="1400" dirty="0">
                <a:solidFill>
                  <a:srgbClr val="E7E6E6">
                    <a:lumMod val="50000"/>
                  </a:srgbClr>
                </a:solidFill>
              </a:rPr>
              <a:t>(0.3015) puppy</a:t>
            </a:r>
            <a:br>
              <a:rPr lang="en-US" sz="1400" dirty="0">
                <a:solidFill>
                  <a:srgbClr val="E7E6E6">
                    <a:lumMod val="50000"/>
                  </a:srgbClr>
                </a:solidFill>
              </a:rPr>
            </a:br>
            <a:r>
              <a:rPr lang="en-US" sz="1200" dirty="0">
                <a:solidFill>
                  <a:srgbClr val="999999"/>
                </a:solidFill>
              </a:rPr>
              <a:t>(0.2409) pedestrian_bridge</a:t>
            </a:r>
            <a:r>
              <a:rPr lang="en-US" sz="1200" dirty="0">
                <a:solidFill>
                  <a:prstClr val="black"/>
                </a:solidFill>
              </a:rPr>
              <a:t/>
            </a:r>
            <a:br>
              <a:rPr lang="en-US" sz="1200" dirty="0">
                <a:solidFill>
                  <a:prstClr val="black"/>
                </a:solidFill>
              </a:rPr>
            </a:br>
            <a:r>
              <a:rPr lang="en-US" sz="1200" dirty="0">
                <a:solidFill>
                  <a:srgbClr val="999999"/>
                </a:solidFill>
              </a:rPr>
              <a:t>(0.2353) nest</a:t>
            </a:r>
            <a:endParaRPr lang="en-US" sz="1200" dirty="0">
              <a:solidFill>
                <a:prstClr val="black"/>
              </a:solidFill>
            </a:endParaRPr>
          </a:p>
        </p:txBody>
      </p:sp>
      <p:sp>
        <p:nvSpPr>
          <p:cNvPr id="17" name="Oval 16"/>
          <p:cNvSpPr/>
          <p:nvPr/>
        </p:nvSpPr>
        <p:spPr>
          <a:xfrm>
            <a:off x="4549163" y="5337023"/>
            <a:ext cx="1906440" cy="882996"/>
          </a:xfrm>
          <a:prstGeom prst="ellipse">
            <a:avLst/>
          </a:prstGeom>
          <a:solidFill>
            <a:srgbClr val="D9D9FF">
              <a:alpha val="43000"/>
            </a:srgbClr>
          </a:solidFill>
          <a:ln w="41275">
            <a:solidFill>
              <a:srgbClr val="7030A0">
                <a:alpha val="3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rPr>
              <a:t>Vision System</a:t>
            </a:r>
            <a:endParaRPr lang="en-US" sz="2000" dirty="0">
              <a:solidFill>
                <a:schemeClr val="tx1"/>
              </a:solidFill>
            </a:endParaRPr>
          </a:p>
        </p:txBody>
      </p:sp>
    </p:spTree>
    <p:extLst>
      <p:ext uri="{BB962C8B-B14F-4D97-AF65-F5344CB8AC3E}">
        <p14:creationId xmlns:p14="http://schemas.microsoft.com/office/powerpoint/2010/main" val="246187684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extLst>
              <p:ext uri="{D42A27DB-BD31-4B8C-83A1-F6EECF244321}">
                <p14:modId xmlns:p14="http://schemas.microsoft.com/office/powerpoint/2010/main" val="2909889226"/>
              </p:ext>
            </p:extLst>
          </p:nvPr>
        </p:nvGraphicFramePr>
        <p:xfrm>
          <a:off x="336430" y="1940944"/>
          <a:ext cx="8514273" cy="4026480"/>
        </p:xfrm>
        <a:graphic>
          <a:graphicData uri="http://schemas.openxmlformats.org/drawingml/2006/table">
            <a:tbl>
              <a:tblPr firstRow="1" bandRow="1">
                <a:tableStyleId>{2D5ABB26-0587-4C30-8999-92F81FD0307C}</a:tableStyleId>
              </a:tblPr>
              <a:tblGrid>
                <a:gridCol w="4481196"/>
                <a:gridCol w="1344359"/>
                <a:gridCol w="1344359"/>
                <a:gridCol w="1344359"/>
              </a:tblGrid>
              <a:tr h="503310">
                <a:tc>
                  <a:txBody>
                    <a:bodyPr/>
                    <a:lstStyle/>
                    <a:p>
                      <a:pPr algn="l"/>
                      <a:r>
                        <a:rPr lang="en-US" sz="2000" kern="1200" dirty="0" smtClean="0">
                          <a:effectLst/>
                        </a:rPr>
                        <a:t>cactus wren</a:t>
                      </a:r>
                      <a:endParaRPr lang="en-US" sz="2000" dirty="0"/>
                    </a:p>
                  </a:txBody>
                  <a:tcPr marL="81433" marR="81433" marT="40717" marB="40717"/>
                </a:tc>
                <a:tc>
                  <a:txBody>
                    <a:bodyPr/>
                    <a:lstStyle/>
                    <a:p>
                      <a:pPr algn="l"/>
                      <a:r>
                        <a:rPr lang="en-US" sz="2000" dirty="0" smtClean="0">
                          <a:solidFill>
                            <a:srgbClr val="0070C0"/>
                          </a:solidFill>
                        </a:rPr>
                        <a:t>bird</a:t>
                      </a:r>
                      <a:endParaRPr lang="en-US" sz="2000" dirty="0">
                        <a:solidFill>
                          <a:srgbClr val="0070C0"/>
                        </a:solidFill>
                      </a:endParaRPr>
                    </a:p>
                  </a:txBody>
                  <a:tcPr marL="81433" marR="81433" marT="40717" marB="40717"/>
                </a:tc>
                <a:tc>
                  <a:txBody>
                    <a:bodyPr/>
                    <a:lstStyle/>
                    <a:p>
                      <a:pPr algn="l"/>
                      <a:r>
                        <a:rPr lang="en-US" sz="2000" dirty="0" smtClean="0">
                          <a:solidFill>
                            <a:srgbClr val="00B050"/>
                          </a:solidFill>
                        </a:rPr>
                        <a:t>bird</a:t>
                      </a:r>
                      <a:endParaRPr lang="en-US" sz="2000" dirty="0">
                        <a:solidFill>
                          <a:srgbClr val="00B050"/>
                        </a:solidFill>
                      </a:endParaRPr>
                    </a:p>
                  </a:txBody>
                  <a:tcPr marL="81433" marR="81433" marT="40717" marB="40717"/>
                </a:tc>
                <a:tc>
                  <a:txBody>
                    <a:bodyPr/>
                    <a:lstStyle/>
                    <a:p>
                      <a:pPr algn="l"/>
                      <a:r>
                        <a:rPr lang="en-US" sz="2000" dirty="0" smtClean="0">
                          <a:solidFill>
                            <a:srgbClr val="00B050"/>
                          </a:solidFill>
                        </a:rPr>
                        <a:t>bird</a:t>
                      </a:r>
                      <a:endParaRPr lang="en-US" sz="2000" dirty="0">
                        <a:solidFill>
                          <a:srgbClr val="00B050"/>
                        </a:solidFill>
                      </a:endParaRPr>
                    </a:p>
                  </a:txBody>
                  <a:tcPr marL="81433" marR="81433" marT="40717" marB="40717"/>
                </a:tc>
              </a:tr>
              <a:tr h="503310">
                <a:tc>
                  <a:txBody>
                    <a:bodyPr/>
                    <a:lstStyle/>
                    <a:p>
                      <a:pPr algn="l"/>
                      <a:r>
                        <a:rPr lang="en-US" sz="2000" kern="1200" dirty="0" smtClean="0">
                          <a:effectLst/>
                        </a:rPr>
                        <a:t>buzzard, Buteo buteo</a:t>
                      </a:r>
                      <a:endParaRPr lang="en-US" sz="2000" dirty="0"/>
                    </a:p>
                  </a:txBody>
                  <a:tcPr marL="81433" marR="81433" marT="40717" marB="40717"/>
                </a:tc>
                <a:tc>
                  <a:txBody>
                    <a:bodyPr/>
                    <a:lstStyle/>
                    <a:p>
                      <a:pPr algn="l"/>
                      <a:r>
                        <a:rPr lang="en-US" sz="2000" smtClean="0">
                          <a:solidFill>
                            <a:srgbClr val="0070C0"/>
                          </a:solidFill>
                        </a:rPr>
                        <a:t>hawk</a:t>
                      </a:r>
                      <a:endParaRPr lang="en-US" sz="2000">
                        <a:solidFill>
                          <a:srgbClr val="0070C0"/>
                        </a:solidFill>
                      </a:endParaRPr>
                    </a:p>
                  </a:txBody>
                  <a:tcPr marL="81433" marR="81433" marT="40717" marB="40717"/>
                </a:tc>
                <a:tc>
                  <a:txBody>
                    <a:bodyPr/>
                    <a:lstStyle/>
                    <a:p>
                      <a:pPr algn="l"/>
                      <a:r>
                        <a:rPr lang="en-US" sz="2000" dirty="0" smtClean="0">
                          <a:solidFill>
                            <a:srgbClr val="00B050"/>
                          </a:solidFill>
                        </a:rPr>
                        <a:t>hawk</a:t>
                      </a:r>
                      <a:endParaRPr lang="en-US" sz="2000" dirty="0">
                        <a:solidFill>
                          <a:srgbClr val="00B050"/>
                        </a:solidFill>
                      </a:endParaRPr>
                    </a:p>
                  </a:txBody>
                  <a:tcPr marL="81433" marR="81433" marT="40717" marB="40717"/>
                </a:tc>
                <a:tc>
                  <a:txBody>
                    <a:bodyPr/>
                    <a:lstStyle/>
                    <a:p>
                      <a:pPr algn="l"/>
                      <a:r>
                        <a:rPr lang="en-US" sz="2000" dirty="0" smtClean="0"/>
                        <a:t>bird</a:t>
                      </a:r>
                      <a:endParaRPr lang="en-US" sz="2000" dirty="0"/>
                    </a:p>
                  </a:txBody>
                  <a:tcPr marL="81433" marR="81433" marT="40717" marB="40717"/>
                </a:tc>
              </a:tr>
              <a:tr h="503310">
                <a:tc>
                  <a:txBody>
                    <a:bodyPr/>
                    <a:lstStyle/>
                    <a:p>
                      <a:pPr algn="l"/>
                      <a:r>
                        <a:rPr lang="en-US" sz="2000" kern="1200" dirty="0" smtClean="0">
                          <a:effectLst/>
                        </a:rPr>
                        <a:t>whinchat, Saxicola rubetra</a:t>
                      </a:r>
                      <a:endParaRPr lang="en-US" sz="2000" dirty="0"/>
                    </a:p>
                  </a:txBody>
                  <a:tcPr marL="81433" marR="81433" marT="40717" marB="40717"/>
                </a:tc>
                <a:tc>
                  <a:txBody>
                    <a:bodyPr/>
                    <a:lstStyle/>
                    <a:p>
                      <a:pPr algn="l"/>
                      <a:r>
                        <a:rPr lang="en-US" sz="2000" smtClean="0">
                          <a:solidFill>
                            <a:srgbClr val="0070C0"/>
                          </a:solidFill>
                        </a:rPr>
                        <a:t>bird</a:t>
                      </a:r>
                      <a:endParaRPr lang="en-US" sz="2000">
                        <a:solidFill>
                          <a:srgbClr val="0070C0"/>
                        </a:solidFill>
                      </a:endParaRPr>
                    </a:p>
                  </a:txBody>
                  <a:tcPr marL="81433" marR="81433" marT="40717" marB="40717"/>
                </a:tc>
                <a:tc>
                  <a:txBody>
                    <a:bodyPr/>
                    <a:lstStyle/>
                    <a:p>
                      <a:pPr algn="l"/>
                      <a:r>
                        <a:rPr lang="en-US" sz="2000" dirty="0" smtClean="0"/>
                        <a:t>chat</a:t>
                      </a:r>
                      <a:endParaRPr lang="en-US" sz="2000" dirty="0"/>
                    </a:p>
                  </a:txBody>
                  <a:tcPr marL="81433" marR="81433" marT="40717" marB="40717"/>
                </a:tc>
                <a:tc>
                  <a:txBody>
                    <a:bodyPr/>
                    <a:lstStyle/>
                    <a:p>
                      <a:pPr algn="l"/>
                      <a:r>
                        <a:rPr lang="en-US" sz="2000" dirty="0" smtClean="0">
                          <a:solidFill>
                            <a:srgbClr val="00B050"/>
                          </a:solidFill>
                        </a:rPr>
                        <a:t>bird</a:t>
                      </a:r>
                      <a:endParaRPr lang="en-US" sz="2000" dirty="0">
                        <a:solidFill>
                          <a:srgbClr val="00B050"/>
                        </a:solidFill>
                      </a:endParaRPr>
                    </a:p>
                  </a:txBody>
                  <a:tcPr marL="81433" marR="81433" marT="40717" marB="40717"/>
                </a:tc>
              </a:tr>
              <a:tr h="503310">
                <a:tc>
                  <a:txBody>
                    <a:bodyPr/>
                    <a:lstStyle/>
                    <a:p>
                      <a:pPr algn="l"/>
                      <a:r>
                        <a:rPr lang="en-US" sz="2000" dirty="0" smtClean="0"/>
                        <a:t>Weimaraner</a:t>
                      </a:r>
                      <a:endParaRPr lang="en-US" sz="2000" dirty="0"/>
                    </a:p>
                  </a:txBody>
                  <a:tcPr marL="81433" marR="81433" marT="40717" marB="40717"/>
                </a:tc>
                <a:tc>
                  <a:txBody>
                    <a:bodyPr/>
                    <a:lstStyle/>
                    <a:p>
                      <a:pPr algn="l"/>
                      <a:r>
                        <a:rPr lang="en-US" sz="2000" smtClean="0">
                          <a:solidFill>
                            <a:srgbClr val="0070C0"/>
                          </a:solidFill>
                        </a:rPr>
                        <a:t>dog</a:t>
                      </a:r>
                      <a:endParaRPr lang="en-US" sz="2000">
                        <a:solidFill>
                          <a:srgbClr val="0070C0"/>
                        </a:solidFill>
                      </a:endParaRPr>
                    </a:p>
                  </a:txBody>
                  <a:tcPr marL="81433" marR="81433" marT="40717" marB="40717"/>
                </a:tc>
                <a:tc>
                  <a:txBody>
                    <a:bodyPr/>
                    <a:lstStyle/>
                    <a:p>
                      <a:pPr algn="l"/>
                      <a:r>
                        <a:rPr lang="en-US" sz="2000" dirty="0" smtClean="0">
                          <a:solidFill>
                            <a:srgbClr val="00B050"/>
                          </a:solidFill>
                        </a:rPr>
                        <a:t>dog</a:t>
                      </a:r>
                      <a:endParaRPr lang="en-US" sz="2000" dirty="0">
                        <a:solidFill>
                          <a:srgbClr val="00B050"/>
                        </a:solidFill>
                      </a:endParaRPr>
                    </a:p>
                  </a:txBody>
                  <a:tcPr marL="81433" marR="81433" marT="40717" marB="40717"/>
                </a:tc>
                <a:tc>
                  <a:txBody>
                    <a:bodyPr/>
                    <a:lstStyle/>
                    <a:p>
                      <a:pPr algn="l"/>
                      <a:r>
                        <a:rPr lang="en-US" sz="2000" dirty="0" smtClean="0">
                          <a:solidFill>
                            <a:srgbClr val="00B050"/>
                          </a:solidFill>
                        </a:rPr>
                        <a:t>dog</a:t>
                      </a:r>
                      <a:endParaRPr lang="en-US" sz="2000" dirty="0">
                        <a:solidFill>
                          <a:srgbClr val="00B050"/>
                        </a:solidFill>
                      </a:endParaRPr>
                    </a:p>
                  </a:txBody>
                  <a:tcPr marL="81433" marR="81433" marT="40717" marB="40717"/>
                </a:tc>
              </a:tr>
              <a:tr h="503310">
                <a:tc>
                  <a:txBody>
                    <a:bodyPr/>
                    <a:lstStyle/>
                    <a:p>
                      <a:pPr algn="l"/>
                      <a:r>
                        <a:rPr lang="en-US" sz="2000" kern="1200" dirty="0" smtClean="0">
                          <a:effectLst/>
                        </a:rPr>
                        <a:t>numbat, banded anteater, anteater</a:t>
                      </a:r>
                      <a:endParaRPr lang="en-US" sz="2000" dirty="0"/>
                    </a:p>
                  </a:txBody>
                  <a:tcPr marL="81433" marR="81433" marT="40717" marB="40717"/>
                </a:tc>
                <a:tc>
                  <a:txBody>
                    <a:bodyPr/>
                    <a:lstStyle/>
                    <a:p>
                      <a:pPr algn="l"/>
                      <a:r>
                        <a:rPr lang="en-US" sz="2000" smtClean="0">
                          <a:solidFill>
                            <a:srgbClr val="0070C0"/>
                          </a:solidFill>
                        </a:rPr>
                        <a:t>anteater</a:t>
                      </a:r>
                      <a:endParaRPr lang="en-US" sz="2000">
                        <a:solidFill>
                          <a:srgbClr val="0070C0"/>
                        </a:solidFill>
                      </a:endParaRPr>
                    </a:p>
                  </a:txBody>
                  <a:tcPr marL="81433" marR="81433" marT="40717" marB="40717"/>
                </a:tc>
                <a:tc>
                  <a:txBody>
                    <a:bodyPr/>
                    <a:lstStyle/>
                    <a:p>
                      <a:pPr algn="l"/>
                      <a:r>
                        <a:rPr lang="en-US" sz="2000" dirty="0" smtClean="0">
                          <a:solidFill>
                            <a:srgbClr val="00B050"/>
                          </a:solidFill>
                        </a:rPr>
                        <a:t>anteater</a:t>
                      </a:r>
                      <a:endParaRPr lang="en-US" sz="2000" dirty="0">
                        <a:solidFill>
                          <a:srgbClr val="00B050"/>
                        </a:solidFill>
                      </a:endParaRPr>
                    </a:p>
                  </a:txBody>
                  <a:tcPr marL="81433" marR="81433" marT="40717" marB="40717"/>
                </a:tc>
                <a:tc>
                  <a:txBody>
                    <a:bodyPr/>
                    <a:lstStyle/>
                    <a:p>
                      <a:pPr algn="l"/>
                      <a:r>
                        <a:rPr lang="en-US" sz="2000" dirty="0" smtClean="0"/>
                        <a:t>cat</a:t>
                      </a:r>
                      <a:endParaRPr lang="en-US" sz="2000" dirty="0"/>
                    </a:p>
                  </a:txBody>
                  <a:tcPr marL="81433" marR="81433" marT="40717" marB="40717"/>
                </a:tc>
              </a:tr>
              <a:tr h="503310">
                <a:tc>
                  <a:txBody>
                    <a:bodyPr/>
                    <a:lstStyle/>
                    <a:p>
                      <a:pPr algn="l"/>
                      <a:r>
                        <a:rPr lang="en-US" sz="2000" dirty="0" smtClean="0"/>
                        <a:t>rhea, Rhea americana</a:t>
                      </a:r>
                      <a:endParaRPr lang="en-US" sz="2000" dirty="0"/>
                    </a:p>
                  </a:txBody>
                  <a:tcPr marL="81433" marR="81433" marT="40717" marB="40717"/>
                </a:tc>
                <a:tc>
                  <a:txBody>
                    <a:bodyPr/>
                    <a:lstStyle/>
                    <a:p>
                      <a:pPr algn="l"/>
                      <a:r>
                        <a:rPr lang="en-US" sz="2000" dirty="0" smtClean="0">
                          <a:solidFill>
                            <a:srgbClr val="0070C0"/>
                          </a:solidFill>
                        </a:rPr>
                        <a:t>ostrich</a:t>
                      </a:r>
                      <a:endParaRPr lang="en-US" sz="2000" dirty="0">
                        <a:solidFill>
                          <a:srgbClr val="0070C0"/>
                        </a:solidFill>
                      </a:endParaRPr>
                    </a:p>
                  </a:txBody>
                  <a:tcPr marL="81433" marR="81433" marT="40717" marB="40717"/>
                </a:tc>
                <a:tc>
                  <a:txBody>
                    <a:bodyPr/>
                    <a:lstStyle/>
                    <a:p>
                      <a:pPr algn="l"/>
                      <a:r>
                        <a:rPr lang="en-US" sz="2000" dirty="0" smtClean="0"/>
                        <a:t>bird</a:t>
                      </a:r>
                      <a:endParaRPr lang="en-US" sz="2000" dirty="0"/>
                    </a:p>
                  </a:txBody>
                  <a:tcPr marL="81433" marR="81433" marT="40717" marB="40717"/>
                </a:tc>
                <a:tc>
                  <a:txBody>
                    <a:bodyPr/>
                    <a:lstStyle/>
                    <a:p>
                      <a:pPr algn="l"/>
                      <a:r>
                        <a:rPr lang="en-US" sz="2000" dirty="0" smtClean="0"/>
                        <a:t>grass</a:t>
                      </a:r>
                      <a:endParaRPr lang="en-US" sz="2000" dirty="0"/>
                    </a:p>
                  </a:txBody>
                  <a:tcPr marL="81433" marR="81433" marT="40717" marB="40717"/>
                </a:tc>
              </a:tr>
              <a:tr h="503310">
                <a:tc>
                  <a:txBody>
                    <a:bodyPr/>
                    <a:lstStyle/>
                    <a:p>
                      <a:pPr algn="l"/>
                      <a:r>
                        <a:rPr lang="en-US" sz="2000" kern="1200" dirty="0" smtClean="0">
                          <a:effectLst/>
                        </a:rPr>
                        <a:t>Europ.</a:t>
                      </a:r>
                      <a:r>
                        <a:rPr lang="en-US" sz="2000" kern="1200" baseline="0" dirty="0" smtClean="0">
                          <a:effectLst/>
                        </a:rPr>
                        <a:t> </a:t>
                      </a:r>
                      <a:r>
                        <a:rPr lang="en-US" sz="2000" kern="1200" dirty="0" smtClean="0">
                          <a:effectLst/>
                        </a:rPr>
                        <a:t>black grouse, heathfowl</a:t>
                      </a:r>
                      <a:endParaRPr lang="en-US" sz="2000" dirty="0"/>
                    </a:p>
                  </a:txBody>
                  <a:tcPr marL="81433" marR="81433" marT="40717" marB="40717"/>
                </a:tc>
                <a:tc>
                  <a:txBody>
                    <a:bodyPr/>
                    <a:lstStyle/>
                    <a:p>
                      <a:pPr algn="l"/>
                      <a:r>
                        <a:rPr lang="en-US" sz="2000" smtClean="0">
                          <a:solidFill>
                            <a:srgbClr val="0070C0"/>
                          </a:solidFill>
                        </a:rPr>
                        <a:t>bird</a:t>
                      </a:r>
                      <a:endParaRPr lang="en-US" sz="2000">
                        <a:solidFill>
                          <a:srgbClr val="0070C0"/>
                        </a:solidFill>
                      </a:endParaRPr>
                    </a:p>
                  </a:txBody>
                  <a:tcPr marL="81433" marR="81433" marT="40717" marB="40717"/>
                </a:tc>
                <a:tc>
                  <a:txBody>
                    <a:bodyPr/>
                    <a:lstStyle/>
                    <a:p>
                      <a:pPr algn="l"/>
                      <a:r>
                        <a:rPr lang="en-US" sz="2000" dirty="0" smtClean="0">
                          <a:solidFill>
                            <a:srgbClr val="00B050"/>
                          </a:solidFill>
                        </a:rPr>
                        <a:t>bird</a:t>
                      </a:r>
                      <a:endParaRPr lang="en-US" sz="2000" dirty="0">
                        <a:solidFill>
                          <a:srgbClr val="00B050"/>
                        </a:solidFill>
                      </a:endParaRPr>
                    </a:p>
                  </a:txBody>
                  <a:tcPr marL="81433" marR="81433" marT="40717" marB="40717"/>
                </a:tc>
                <a:tc>
                  <a:txBody>
                    <a:bodyPr/>
                    <a:lstStyle/>
                    <a:p>
                      <a:pPr algn="l"/>
                      <a:r>
                        <a:rPr lang="en-US" sz="2000" dirty="0" smtClean="0"/>
                        <a:t>duck</a:t>
                      </a:r>
                      <a:endParaRPr lang="en-US" sz="2000" dirty="0"/>
                    </a:p>
                  </a:txBody>
                  <a:tcPr marL="81433" marR="81433" marT="40717" marB="40717"/>
                </a:tc>
              </a:tr>
              <a:tr h="503310">
                <a:tc>
                  <a:txBody>
                    <a:bodyPr/>
                    <a:lstStyle/>
                    <a:p>
                      <a:pPr algn="l"/>
                      <a:r>
                        <a:rPr lang="en-US" sz="2000" dirty="0" smtClean="0"/>
                        <a:t>yellowbelly marmot, rockchuck</a:t>
                      </a:r>
                      <a:endParaRPr lang="en-US" sz="2000" dirty="0"/>
                    </a:p>
                  </a:txBody>
                  <a:tcPr marL="81433" marR="81433" marT="40717" marB="40717"/>
                </a:tc>
                <a:tc>
                  <a:txBody>
                    <a:bodyPr/>
                    <a:lstStyle/>
                    <a:p>
                      <a:pPr algn="l"/>
                      <a:r>
                        <a:rPr lang="en-US" sz="2000" dirty="0" smtClean="0">
                          <a:solidFill>
                            <a:srgbClr val="0070C0"/>
                          </a:solidFill>
                        </a:rPr>
                        <a:t>Squirrel</a:t>
                      </a:r>
                      <a:endParaRPr lang="en-US" sz="2000" dirty="0">
                        <a:solidFill>
                          <a:srgbClr val="0070C0"/>
                        </a:solidFill>
                      </a:endParaRPr>
                    </a:p>
                  </a:txBody>
                  <a:tcPr marL="81433" marR="81433" marT="40717" marB="40717"/>
                </a:tc>
                <a:tc>
                  <a:txBody>
                    <a:bodyPr/>
                    <a:lstStyle/>
                    <a:p>
                      <a:pPr algn="l"/>
                      <a:r>
                        <a:rPr lang="en-US" sz="2000" dirty="0" smtClean="0"/>
                        <a:t>marmot</a:t>
                      </a:r>
                      <a:endParaRPr lang="en-US" sz="2000" dirty="0"/>
                    </a:p>
                  </a:txBody>
                  <a:tcPr marL="81433" marR="81433" marT="40717" marB="40717"/>
                </a:tc>
                <a:tc>
                  <a:txBody>
                    <a:bodyPr/>
                    <a:lstStyle/>
                    <a:p>
                      <a:pPr algn="l"/>
                      <a:r>
                        <a:rPr lang="en-US" sz="2000" dirty="0" smtClean="0"/>
                        <a:t>rock</a:t>
                      </a:r>
                      <a:endParaRPr lang="en-US" sz="2000" dirty="0"/>
                    </a:p>
                  </a:txBody>
                  <a:tcPr marL="81433" marR="81433" marT="40717" marB="40717"/>
                </a:tc>
              </a:tr>
            </a:tbl>
          </a:graphicData>
        </a:graphic>
      </p:graphicFrame>
      <p:sp>
        <p:nvSpPr>
          <p:cNvPr id="7" name="TextBox 6"/>
          <p:cNvSpPr txBox="1"/>
          <p:nvPr/>
        </p:nvSpPr>
        <p:spPr>
          <a:xfrm>
            <a:off x="4589252" y="1316546"/>
            <a:ext cx="1061509" cy="369332"/>
          </a:xfrm>
          <a:prstGeom prst="rect">
            <a:avLst/>
          </a:prstGeom>
          <a:noFill/>
        </p:spPr>
        <p:txBody>
          <a:bodyPr wrap="none" rtlCol="0">
            <a:spAutoFit/>
          </a:bodyPr>
          <a:lstStyle/>
          <a:p>
            <a:r>
              <a:rPr lang="en-US" dirty="0" smtClean="0"/>
              <a:t>HUMANS</a:t>
            </a:r>
            <a:endParaRPr lang="en-US" dirty="0"/>
          </a:p>
        </p:txBody>
      </p:sp>
      <p:sp>
        <p:nvSpPr>
          <p:cNvPr id="8" name="TextBox 7"/>
          <p:cNvSpPr txBox="1"/>
          <p:nvPr/>
        </p:nvSpPr>
        <p:spPr>
          <a:xfrm>
            <a:off x="7435877" y="1230279"/>
            <a:ext cx="829008" cy="646331"/>
          </a:xfrm>
          <a:prstGeom prst="rect">
            <a:avLst/>
          </a:prstGeom>
          <a:noFill/>
        </p:spPr>
        <p:txBody>
          <a:bodyPr wrap="none" rtlCol="0">
            <a:spAutoFit/>
          </a:bodyPr>
          <a:lstStyle/>
          <a:p>
            <a:pPr algn="ctr"/>
            <a:r>
              <a:rPr lang="en-US" dirty="0" smtClean="0"/>
              <a:t>IMAGE</a:t>
            </a:r>
            <a:br>
              <a:rPr lang="en-US" dirty="0" smtClean="0"/>
            </a:br>
            <a:r>
              <a:rPr lang="en-US" dirty="0" smtClean="0"/>
              <a:t>BASED</a:t>
            </a:r>
            <a:endParaRPr lang="en-US" dirty="0"/>
          </a:p>
        </p:txBody>
      </p:sp>
      <p:sp>
        <p:nvSpPr>
          <p:cNvPr id="9" name="TextBox 8"/>
          <p:cNvSpPr txBox="1"/>
          <p:nvPr/>
        </p:nvSpPr>
        <p:spPr>
          <a:xfrm>
            <a:off x="6190393" y="1232853"/>
            <a:ext cx="801181" cy="646331"/>
          </a:xfrm>
          <a:prstGeom prst="rect">
            <a:avLst/>
          </a:prstGeom>
          <a:noFill/>
        </p:spPr>
        <p:txBody>
          <a:bodyPr wrap="none" rtlCol="0">
            <a:spAutoFit/>
          </a:bodyPr>
          <a:lstStyle/>
          <a:p>
            <a:pPr algn="ctr"/>
            <a:r>
              <a:rPr lang="en-US" dirty="0" smtClean="0"/>
              <a:t>TEXT</a:t>
            </a:r>
            <a:br>
              <a:rPr lang="en-US" dirty="0" smtClean="0"/>
            </a:br>
            <a:r>
              <a:rPr lang="en-US" dirty="0" smtClean="0"/>
              <a:t>BASED</a:t>
            </a:r>
            <a:endParaRPr lang="en-US" dirty="0"/>
          </a:p>
        </p:txBody>
      </p:sp>
      <p:sp>
        <p:nvSpPr>
          <p:cNvPr id="10" name="Title 1"/>
          <p:cNvSpPr txBox="1">
            <a:spLocks/>
          </p:cNvSpPr>
          <p:nvPr/>
        </p:nvSpPr>
        <p:spPr>
          <a:xfrm>
            <a:off x="166072" y="89079"/>
            <a:ext cx="9031718"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t>Category Translation: Examples</a:t>
            </a:r>
            <a:endParaRPr lang="en-US" dirty="0"/>
          </a:p>
        </p:txBody>
      </p:sp>
      <p:sp>
        <p:nvSpPr>
          <p:cNvPr id="2" name="Rounded Rectangle 1"/>
          <p:cNvSpPr/>
          <p:nvPr/>
        </p:nvSpPr>
        <p:spPr>
          <a:xfrm>
            <a:off x="166072" y="1876610"/>
            <a:ext cx="8098813" cy="465757"/>
          </a:xfrm>
          <a:prstGeom prst="roundRect">
            <a:avLst/>
          </a:prstGeom>
          <a:noFill/>
          <a:ln w="28575">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1" name="Rounded Rectangle 10"/>
          <p:cNvSpPr/>
          <p:nvPr/>
        </p:nvSpPr>
        <p:spPr>
          <a:xfrm>
            <a:off x="166071" y="2871198"/>
            <a:ext cx="8098813" cy="465757"/>
          </a:xfrm>
          <a:prstGeom prst="roundRect">
            <a:avLst/>
          </a:prstGeom>
          <a:noFill/>
          <a:ln w="28575">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2" name="Rounded Rectangle 11"/>
          <p:cNvSpPr/>
          <p:nvPr/>
        </p:nvSpPr>
        <p:spPr>
          <a:xfrm>
            <a:off x="166070" y="4426514"/>
            <a:ext cx="8098813" cy="465757"/>
          </a:xfrm>
          <a:prstGeom prst="roundRect">
            <a:avLst/>
          </a:prstGeom>
          <a:noFill/>
          <a:ln w="28575">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233032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2"/>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11"/>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P spid="11" grpId="0" animBg="1"/>
      <p:bldP spid="11" grpId="1" animBg="1"/>
      <p:bldP spid="1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alpha val="95000"/>
          </a:schemeClr>
        </a:solidFill>
        <a:effectLst/>
      </p:bgPr>
    </p:bg>
    <p:spTree>
      <p:nvGrpSpPr>
        <p:cNvPr id="1" name=""/>
        <p:cNvGrpSpPr/>
        <p:nvPr/>
      </p:nvGrpSpPr>
      <p:grpSpPr>
        <a:xfrm>
          <a:off x="0" y="0"/>
          <a:ext cx="0" cy="0"/>
          <a:chOff x="0" y="0"/>
          <a:chExt cx="0" cy="0"/>
        </a:xfrm>
      </p:grpSpPr>
      <p:sp>
        <p:nvSpPr>
          <p:cNvPr id="54" name="Title 1"/>
          <p:cNvSpPr txBox="1">
            <a:spLocks/>
          </p:cNvSpPr>
          <p:nvPr/>
        </p:nvSpPr>
        <p:spPr>
          <a:xfrm>
            <a:off x="166072" y="89079"/>
            <a:ext cx="9031718"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t>1. Goal: Category Translation</a:t>
            </a:r>
            <a:endParaRPr lang="en-US" dirty="0"/>
          </a:p>
        </p:txBody>
      </p:sp>
      <p:sp>
        <p:nvSpPr>
          <p:cNvPr id="55" name="TextBox 54"/>
          <p:cNvSpPr txBox="1"/>
          <p:nvPr/>
        </p:nvSpPr>
        <p:spPr>
          <a:xfrm>
            <a:off x="1724696" y="1242920"/>
            <a:ext cx="3300210" cy="400110"/>
          </a:xfrm>
          <a:prstGeom prst="rect">
            <a:avLst/>
          </a:prstGeom>
          <a:noFill/>
        </p:spPr>
        <p:txBody>
          <a:bodyPr wrap="square" rtlCol="0">
            <a:spAutoFit/>
          </a:bodyPr>
          <a:lstStyle/>
          <a:p>
            <a:r>
              <a:rPr lang="en-US" sz="2000" i="1" dirty="0" smtClean="0">
                <a:latin typeface="Helvetica Neue Light"/>
                <a:cs typeface="Helvetica Neue Light"/>
              </a:rPr>
              <a:t>Detailed Category</a:t>
            </a:r>
            <a:endParaRPr lang="en-US" sz="2000" i="1" dirty="0">
              <a:latin typeface="Helvetica Neue Light"/>
              <a:cs typeface="Helvetica Neue Light"/>
            </a:endParaRPr>
          </a:p>
        </p:txBody>
      </p:sp>
      <p:sp>
        <p:nvSpPr>
          <p:cNvPr id="61" name="Rounded Rectangle 60"/>
          <p:cNvSpPr/>
          <p:nvPr/>
        </p:nvSpPr>
        <p:spPr>
          <a:xfrm>
            <a:off x="1759352" y="1767165"/>
            <a:ext cx="2135282" cy="1026991"/>
          </a:xfrm>
          <a:prstGeom prst="roundRect">
            <a:avLst/>
          </a:prstGeom>
          <a:solidFill>
            <a:schemeClr val="accent2">
              <a:lumMod val="20000"/>
              <a:lumOff val="80000"/>
            </a:schemeClr>
          </a:solidFill>
          <a:ln w="28575">
            <a:solidFill>
              <a:schemeClr val="accent2">
                <a:lumMod val="60000"/>
                <a:lumOff val="40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2800" dirty="0" smtClean="0">
                <a:latin typeface="Calibri" panose="020F0502020204030204" pitchFamily="34" charset="0"/>
              </a:rPr>
              <a:t>Grampus griseus</a:t>
            </a:r>
            <a:endParaRPr lang="en-US" sz="2800" dirty="0">
              <a:latin typeface="Calibri" panose="020F0502020204030204" pitchFamily="34" charset="0"/>
            </a:endParaRPr>
          </a:p>
        </p:txBody>
      </p:sp>
      <mc:AlternateContent xmlns:mc="http://schemas.openxmlformats.org/markup-compatibility/2006" xmlns:a14="http://schemas.microsoft.com/office/drawing/2010/main">
        <mc:Choice Requires="a14">
          <p:sp>
            <p:nvSpPr>
              <p:cNvPr id="62" name="TextBox 61"/>
              <p:cNvSpPr txBox="1"/>
              <p:nvPr/>
            </p:nvSpPr>
            <p:spPr>
              <a:xfrm>
                <a:off x="2644906" y="2803807"/>
                <a:ext cx="343234" cy="4924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3200" b="0" i="1" smtClean="0">
                          <a:solidFill>
                            <a:schemeClr val="accent2">
                              <a:lumMod val="75000"/>
                            </a:schemeClr>
                          </a:solidFill>
                          <a:latin typeface="Cambria Math" panose="02040503050406030204" pitchFamily="18" charset="0"/>
                          <a:ea typeface="Cambria Math" panose="02040503050406030204" pitchFamily="18" charset="0"/>
                        </a:rPr>
                        <m:t>𝑑</m:t>
                      </m:r>
                    </m:oMath>
                  </m:oMathPara>
                </a14:m>
                <a:endParaRPr lang="en-US" sz="3200" dirty="0">
                  <a:solidFill>
                    <a:schemeClr val="accent2">
                      <a:lumMod val="75000"/>
                    </a:schemeClr>
                  </a:solidFill>
                </a:endParaRPr>
              </a:p>
            </p:txBody>
          </p:sp>
        </mc:Choice>
        <mc:Fallback xmlns="">
          <p:sp>
            <p:nvSpPr>
              <p:cNvPr id="62" name="TextBox 61"/>
              <p:cNvSpPr txBox="1">
                <a:spLocks noRot="1" noChangeAspect="1" noMove="1" noResize="1" noEditPoints="1" noAdjustHandles="1" noChangeArrowheads="1" noChangeShapeType="1" noTextEdit="1"/>
              </p:cNvSpPr>
              <p:nvPr/>
            </p:nvSpPr>
            <p:spPr>
              <a:xfrm>
                <a:off x="2644906" y="2803807"/>
                <a:ext cx="343234" cy="492443"/>
              </a:xfrm>
              <a:prstGeom prst="rect">
                <a:avLst/>
              </a:prstGeom>
              <a:blipFill rotWithShape="0">
                <a:blip r:embed="rId3"/>
                <a:stretch>
                  <a:fillRect/>
                </a:stretch>
              </a:blipFill>
            </p:spPr>
            <p:txBody>
              <a:bodyPr/>
              <a:lstStyle/>
              <a:p>
                <a:r>
                  <a:rPr lang="en-US">
                    <a:noFill/>
                  </a:rPr>
                  <a:t> </a:t>
                </a:r>
              </a:p>
            </p:txBody>
          </p:sp>
        </mc:Fallback>
      </mc:AlternateContent>
      <p:grpSp>
        <p:nvGrpSpPr>
          <p:cNvPr id="2" name="Group 1"/>
          <p:cNvGrpSpPr/>
          <p:nvPr/>
        </p:nvGrpSpPr>
        <p:grpSpPr>
          <a:xfrm>
            <a:off x="4053677" y="1163958"/>
            <a:ext cx="3914530" cy="2120722"/>
            <a:chOff x="4053677" y="2877008"/>
            <a:chExt cx="3914530" cy="2120722"/>
          </a:xfrm>
        </p:grpSpPr>
        <p:sp>
          <p:nvSpPr>
            <p:cNvPr id="56" name="TextBox 55"/>
            <p:cNvSpPr txBox="1"/>
            <p:nvPr/>
          </p:nvSpPr>
          <p:spPr>
            <a:xfrm>
              <a:off x="4828217" y="2877008"/>
              <a:ext cx="3139990" cy="707886"/>
            </a:xfrm>
            <a:prstGeom prst="rect">
              <a:avLst/>
            </a:prstGeom>
            <a:noFill/>
          </p:spPr>
          <p:txBody>
            <a:bodyPr wrap="square" rtlCol="0">
              <a:spAutoFit/>
            </a:bodyPr>
            <a:lstStyle/>
            <a:p>
              <a:r>
                <a:rPr lang="en-US" sz="2000" i="1" dirty="0" smtClean="0">
                  <a:latin typeface="Helvetica Neue Light"/>
                  <a:cs typeface="Helvetica Neue Light"/>
                </a:rPr>
                <a:t>What should I Call It?</a:t>
              </a:r>
              <a:br>
                <a:rPr lang="en-US" sz="2000" i="1" dirty="0" smtClean="0">
                  <a:latin typeface="Helvetica Neue Light"/>
                  <a:cs typeface="Helvetica Neue Light"/>
                </a:rPr>
              </a:br>
              <a:r>
                <a:rPr lang="en-US" sz="2000" i="1" dirty="0" smtClean="0">
                  <a:latin typeface="Helvetica Neue Light"/>
                  <a:cs typeface="Helvetica Neue Light"/>
                </a:rPr>
                <a:t>(Entry-Level Category)</a:t>
              </a:r>
              <a:endParaRPr lang="en-US" sz="2000" i="1" dirty="0">
                <a:latin typeface="Helvetica Neue Light"/>
                <a:cs typeface="Helvetica Neue Light"/>
              </a:endParaRPr>
            </a:p>
          </p:txBody>
        </p:sp>
        <p:cxnSp>
          <p:nvCxnSpPr>
            <p:cNvPr id="58" name="Straight Arrow Connector 57"/>
            <p:cNvCxnSpPr/>
            <p:nvPr/>
          </p:nvCxnSpPr>
          <p:spPr>
            <a:xfrm flipV="1">
              <a:off x="4053677" y="3939006"/>
              <a:ext cx="938966" cy="1073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59" name="Rounded Rectangle 58"/>
            <p:cNvSpPr/>
            <p:nvPr/>
          </p:nvSpPr>
          <p:spPr>
            <a:xfrm>
              <a:off x="5263482" y="3653326"/>
              <a:ext cx="1688197" cy="565581"/>
            </a:xfrm>
            <a:prstGeom prst="roundRect">
              <a:avLst/>
            </a:prstGeom>
            <a:solidFill>
              <a:schemeClr val="accent1">
                <a:lumMod val="20000"/>
                <a:lumOff val="80000"/>
              </a:schemeClr>
            </a:solidFill>
            <a:ln w="28575">
              <a:solidFill>
                <a:schemeClr val="accent1">
                  <a:lumMod val="60000"/>
                  <a:lumOff val="40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2800" dirty="0" smtClean="0">
                  <a:latin typeface="Calibri" panose="020F0502020204030204" pitchFamily="34" charset="0"/>
                </a:rPr>
                <a:t>dolphin</a:t>
              </a:r>
              <a:endParaRPr lang="en-US" sz="2800" dirty="0">
                <a:latin typeface="Calibri" panose="020F0502020204030204" pitchFamily="34" charset="0"/>
              </a:endParaRPr>
            </a:p>
          </p:txBody>
        </p:sp>
        <mc:AlternateContent xmlns:mc="http://schemas.openxmlformats.org/markup-compatibility/2006" xmlns:a14="http://schemas.microsoft.com/office/drawing/2010/main">
          <mc:Choice Requires="a14">
            <p:sp>
              <p:nvSpPr>
                <p:cNvPr id="63" name="TextBox 62"/>
                <p:cNvSpPr txBox="1"/>
                <p:nvPr/>
              </p:nvSpPr>
              <p:spPr>
                <a:xfrm>
                  <a:off x="5903582" y="4505287"/>
                  <a:ext cx="305596" cy="4924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3200" b="0" i="1" smtClean="0">
                            <a:solidFill>
                              <a:srgbClr val="0070C0"/>
                            </a:solidFill>
                            <a:latin typeface="Cambria Math" panose="02040503050406030204" pitchFamily="18" charset="0"/>
                            <a:ea typeface="Cambria Math" panose="02040503050406030204" pitchFamily="18" charset="0"/>
                          </a:rPr>
                          <m:t>𝑒</m:t>
                        </m:r>
                      </m:oMath>
                    </m:oMathPara>
                  </a14:m>
                  <a:endParaRPr lang="en-US" sz="3200" dirty="0">
                    <a:solidFill>
                      <a:srgbClr val="0070C0"/>
                    </a:solidFill>
                  </a:endParaRPr>
                </a:p>
              </p:txBody>
            </p:sp>
          </mc:Choice>
          <mc:Fallback xmlns="">
            <p:sp>
              <p:nvSpPr>
                <p:cNvPr id="63" name="TextBox 62"/>
                <p:cNvSpPr txBox="1">
                  <a:spLocks noRot="1" noChangeAspect="1" noMove="1" noResize="1" noEditPoints="1" noAdjustHandles="1" noChangeArrowheads="1" noChangeShapeType="1" noTextEdit="1"/>
                </p:cNvSpPr>
                <p:nvPr/>
              </p:nvSpPr>
              <p:spPr>
                <a:xfrm>
                  <a:off x="5903582" y="4505287"/>
                  <a:ext cx="305596" cy="492443"/>
                </a:xfrm>
                <a:prstGeom prst="rect">
                  <a:avLst/>
                </a:prstGeom>
                <a:blipFill rotWithShape="0">
                  <a:blip r:embed="rId4"/>
                  <a:stretch>
                    <a:fillRect/>
                  </a:stretch>
                </a:blipFill>
              </p:spPr>
              <p:txBody>
                <a:bodyPr/>
                <a:lstStyle/>
                <a:p>
                  <a:r>
                    <a:rPr lang="en-US">
                      <a:noFill/>
                    </a:rPr>
                    <a:t> </a:t>
                  </a:r>
                </a:p>
              </p:txBody>
            </p:sp>
          </mc:Fallback>
        </mc:AlternateContent>
      </p:grpSp>
      <p:sp>
        <p:nvSpPr>
          <p:cNvPr id="11" name="Title 1"/>
          <p:cNvSpPr txBox="1">
            <a:spLocks/>
          </p:cNvSpPr>
          <p:nvPr/>
        </p:nvSpPr>
        <p:spPr>
          <a:xfrm>
            <a:off x="185034" y="3289688"/>
            <a:ext cx="9031718"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2</a:t>
            </a:r>
            <a:r>
              <a:rPr lang="en-US" dirty="0" smtClean="0"/>
              <a:t>. Goal: Content Naming</a:t>
            </a:r>
            <a:endParaRPr lang="en-US" dirty="0"/>
          </a:p>
        </p:txBody>
      </p:sp>
      <p:grpSp>
        <p:nvGrpSpPr>
          <p:cNvPr id="15" name="Group 14"/>
          <p:cNvGrpSpPr/>
          <p:nvPr/>
        </p:nvGrpSpPr>
        <p:grpSpPr>
          <a:xfrm>
            <a:off x="4050792" y="4640869"/>
            <a:ext cx="3787206" cy="2051272"/>
            <a:chOff x="4053677" y="2946458"/>
            <a:chExt cx="3787206" cy="2051272"/>
          </a:xfrm>
        </p:grpSpPr>
        <p:sp>
          <p:nvSpPr>
            <p:cNvPr id="16" name="TextBox 15"/>
            <p:cNvSpPr txBox="1"/>
            <p:nvPr/>
          </p:nvSpPr>
          <p:spPr>
            <a:xfrm>
              <a:off x="4700893" y="2946458"/>
              <a:ext cx="3139990" cy="707886"/>
            </a:xfrm>
            <a:prstGeom prst="rect">
              <a:avLst/>
            </a:prstGeom>
            <a:noFill/>
          </p:spPr>
          <p:txBody>
            <a:bodyPr wrap="square" rtlCol="0">
              <a:spAutoFit/>
            </a:bodyPr>
            <a:lstStyle/>
            <a:p>
              <a:r>
                <a:rPr lang="en-US" sz="2000" i="1" dirty="0" smtClean="0">
                  <a:latin typeface="Helvetica Neue Light"/>
                  <a:cs typeface="Helvetica Neue Light"/>
                </a:rPr>
                <a:t>What should I Call It?</a:t>
              </a:r>
              <a:br>
                <a:rPr lang="en-US" sz="2000" i="1" dirty="0" smtClean="0">
                  <a:latin typeface="Helvetica Neue Light"/>
                  <a:cs typeface="Helvetica Neue Light"/>
                </a:rPr>
              </a:br>
              <a:r>
                <a:rPr lang="en-US" sz="2000" i="1" dirty="0" smtClean="0">
                  <a:latin typeface="Helvetica Neue Light"/>
                  <a:cs typeface="Helvetica Neue Light"/>
                </a:rPr>
                <a:t>(Entry-Level Category)</a:t>
              </a:r>
              <a:endParaRPr lang="en-US" sz="2000" i="1" dirty="0">
                <a:latin typeface="Helvetica Neue Light"/>
                <a:cs typeface="Helvetica Neue Light"/>
              </a:endParaRPr>
            </a:p>
          </p:txBody>
        </p:sp>
        <p:cxnSp>
          <p:nvCxnSpPr>
            <p:cNvPr id="17" name="Straight Arrow Connector 16"/>
            <p:cNvCxnSpPr/>
            <p:nvPr/>
          </p:nvCxnSpPr>
          <p:spPr>
            <a:xfrm flipV="1">
              <a:off x="4053677" y="3939006"/>
              <a:ext cx="938966" cy="1073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8" name="Rounded Rectangle 17"/>
            <p:cNvSpPr/>
            <p:nvPr/>
          </p:nvSpPr>
          <p:spPr>
            <a:xfrm>
              <a:off x="5263482" y="3653326"/>
              <a:ext cx="1688197" cy="565581"/>
            </a:xfrm>
            <a:prstGeom prst="roundRect">
              <a:avLst/>
            </a:prstGeom>
            <a:solidFill>
              <a:schemeClr val="accent1">
                <a:lumMod val="20000"/>
                <a:lumOff val="80000"/>
              </a:schemeClr>
            </a:solidFill>
            <a:ln w="28575">
              <a:solidFill>
                <a:schemeClr val="accent1">
                  <a:lumMod val="60000"/>
                  <a:lumOff val="40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2800" dirty="0" smtClean="0">
                  <a:latin typeface="Calibri" panose="020F0502020204030204" pitchFamily="34" charset="0"/>
                </a:rPr>
                <a:t>dolphin</a:t>
              </a:r>
              <a:endParaRPr lang="en-US" sz="2800" dirty="0">
                <a:latin typeface="Calibri" panose="020F0502020204030204" pitchFamily="34" charset="0"/>
              </a:endParaRPr>
            </a:p>
          </p:txBody>
        </p:sp>
        <mc:AlternateContent xmlns:mc="http://schemas.openxmlformats.org/markup-compatibility/2006" xmlns:a14="http://schemas.microsoft.com/office/drawing/2010/main">
          <mc:Choice Requires="a14">
            <p:sp>
              <p:nvSpPr>
                <p:cNvPr id="19" name="TextBox 18"/>
                <p:cNvSpPr txBox="1"/>
                <p:nvPr/>
              </p:nvSpPr>
              <p:spPr>
                <a:xfrm>
                  <a:off x="5903582" y="4505287"/>
                  <a:ext cx="305596" cy="4924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3200" b="0" i="1" smtClean="0">
                            <a:solidFill>
                              <a:srgbClr val="0070C0"/>
                            </a:solidFill>
                            <a:latin typeface="Cambria Math" panose="02040503050406030204" pitchFamily="18" charset="0"/>
                            <a:ea typeface="Cambria Math" panose="02040503050406030204" pitchFamily="18" charset="0"/>
                          </a:rPr>
                          <m:t>𝑒</m:t>
                        </m:r>
                      </m:oMath>
                    </m:oMathPara>
                  </a14:m>
                  <a:endParaRPr lang="en-US" sz="3200" dirty="0">
                    <a:solidFill>
                      <a:srgbClr val="0070C0"/>
                    </a:solidFill>
                  </a:endParaRPr>
                </a:p>
              </p:txBody>
            </p:sp>
          </mc:Choice>
          <mc:Fallback xmlns="">
            <p:sp>
              <p:nvSpPr>
                <p:cNvPr id="19" name="TextBox 18"/>
                <p:cNvSpPr txBox="1">
                  <a:spLocks noRot="1" noChangeAspect="1" noMove="1" noResize="1" noEditPoints="1" noAdjustHandles="1" noChangeArrowheads="1" noChangeShapeType="1" noTextEdit="1"/>
                </p:cNvSpPr>
                <p:nvPr/>
              </p:nvSpPr>
              <p:spPr>
                <a:xfrm>
                  <a:off x="5903582" y="4505287"/>
                  <a:ext cx="305596" cy="492443"/>
                </a:xfrm>
                <a:prstGeom prst="rect">
                  <a:avLst/>
                </a:prstGeom>
                <a:blipFill rotWithShape="0">
                  <a:blip r:embed="rId5"/>
                  <a:stretch>
                    <a:fillRect/>
                  </a:stretch>
                </a:blipFill>
              </p:spPr>
              <p:txBody>
                <a:bodyPr/>
                <a:lstStyle/>
                <a:p>
                  <a:r>
                    <a:rPr lang="en-US">
                      <a:noFill/>
                    </a:rPr>
                    <a:t> </a:t>
                  </a:r>
                </a:p>
              </p:txBody>
            </p:sp>
          </mc:Fallback>
        </mc:AlternateContent>
      </p:grpSp>
      <p:grpSp>
        <p:nvGrpSpPr>
          <p:cNvPr id="3" name="Group 2"/>
          <p:cNvGrpSpPr/>
          <p:nvPr/>
        </p:nvGrpSpPr>
        <p:grpSpPr>
          <a:xfrm>
            <a:off x="1159992" y="4446045"/>
            <a:ext cx="2371362" cy="2149834"/>
            <a:chOff x="1802459" y="4440814"/>
            <a:chExt cx="2371362" cy="2149834"/>
          </a:xfrm>
        </p:grpSpPr>
        <p:sp>
          <p:nvSpPr>
            <p:cNvPr id="12" name="TextBox 11"/>
            <p:cNvSpPr txBox="1"/>
            <p:nvPr/>
          </p:nvSpPr>
          <p:spPr>
            <a:xfrm>
              <a:off x="2196766" y="4440814"/>
              <a:ext cx="1582747" cy="400110"/>
            </a:xfrm>
            <a:prstGeom prst="rect">
              <a:avLst/>
            </a:prstGeom>
            <a:noFill/>
          </p:spPr>
          <p:txBody>
            <a:bodyPr wrap="square" rtlCol="0">
              <a:spAutoFit/>
            </a:bodyPr>
            <a:lstStyle/>
            <a:p>
              <a:pPr algn="ctr"/>
              <a:r>
                <a:rPr lang="en-US" sz="2000" i="1" dirty="0" smtClean="0">
                  <a:latin typeface="Helvetica Neue Light"/>
                  <a:cs typeface="Helvetica Neue Light"/>
                </a:rPr>
                <a:t>Input Image</a:t>
              </a:r>
              <a:endParaRPr lang="en-US" sz="2000" i="1" dirty="0">
                <a:latin typeface="Helvetica Neue Light"/>
                <a:cs typeface="Helvetica Neue Light"/>
              </a:endParaRPr>
            </a:p>
          </p:txBody>
        </p:sp>
        <p:pic>
          <p:nvPicPr>
            <p:cNvPr id="20" name="Picture 19" descr="grampus3.jpg"/>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802459" y="4927916"/>
              <a:ext cx="2371362" cy="1662732"/>
            </a:xfrm>
            <a:prstGeom prst="rect">
              <a:avLst/>
            </a:prstGeom>
          </p:spPr>
        </p:pic>
      </p:grpSp>
      <p:sp>
        <p:nvSpPr>
          <p:cNvPr id="22" name="Rounded Rectangle 21"/>
          <p:cNvSpPr/>
          <p:nvPr/>
        </p:nvSpPr>
        <p:spPr>
          <a:xfrm>
            <a:off x="150395" y="3452932"/>
            <a:ext cx="8609832" cy="3296400"/>
          </a:xfrm>
          <a:prstGeom prst="roundRect">
            <a:avLst/>
          </a:prstGeom>
          <a:noFill/>
          <a:ln w="4445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147628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5" name="Picture 74" descr="grampus3.jp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1632" y="2631560"/>
            <a:ext cx="2638044" cy="2440991"/>
          </a:xfrm>
          <a:prstGeom prst="rect">
            <a:avLst/>
          </a:prstGeom>
          <a:scene3d>
            <a:camera prst="orthographicFront">
              <a:rot lat="1441745" lon="18622018" rev="97514"/>
            </a:camera>
            <a:lightRig rig="threePt" dir="t"/>
          </a:scene3d>
        </p:spPr>
      </p:pic>
      <p:pic>
        <p:nvPicPr>
          <p:cNvPr id="4" name="Picture 14" descr="C:\Users\jiadeng\Documents\My Dropbox\FPO\matlab\hist.png"/>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546881" y="2469119"/>
            <a:ext cx="871701" cy="2524207"/>
          </a:xfrm>
          <a:prstGeom prst="rect">
            <a:avLst/>
          </a:prstGeom>
          <a:noFill/>
          <a:extLst>
            <a:ext uri="{909E8E84-426E-40dd-AFC4-6F175D3DCCD1}">
              <a14:hiddenFill xmlns:a14="http://schemas.microsoft.com/office/drawing/2010/main" xmlns="">
                <a:solidFill>
                  <a:srgbClr val="FFFFFF"/>
                </a:solidFill>
              </a14:hiddenFill>
            </a:ext>
          </a:extLst>
        </p:spPr>
      </p:pic>
      <p:pic>
        <p:nvPicPr>
          <p:cNvPr id="5" name="Picture 16" descr="C:\Users\jiadeng\Documents\My Dropbox\FPO\matlab\vec.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rot="5400000">
            <a:off x="4127611" y="3435679"/>
            <a:ext cx="2145596" cy="284017"/>
          </a:xfrm>
          <a:prstGeom prst="rect">
            <a:avLst/>
          </a:prstGeom>
          <a:noFill/>
          <a:extLst>
            <a:ext uri="{909E8E84-426E-40dd-AFC4-6F175D3DCCD1}">
              <a14:hiddenFill xmlns:a14="http://schemas.microsoft.com/office/drawing/2010/main" xmlns="">
                <a:solidFill>
                  <a:srgbClr val="FFFFFF"/>
                </a:solidFill>
              </a14:hiddenFill>
            </a:ext>
          </a:extLst>
        </p:spPr>
      </p:pic>
      <p:cxnSp>
        <p:nvCxnSpPr>
          <p:cNvPr id="6" name="Straight Arrow Connector 5"/>
          <p:cNvCxnSpPr/>
          <p:nvPr/>
        </p:nvCxnSpPr>
        <p:spPr>
          <a:xfrm>
            <a:off x="3544761" y="2849372"/>
            <a:ext cx="260914" cy="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7" name="TextBox 6"/>
          <p:cNvSpPr txBox="1"/>
          <p:nvPr/>
        </p:nvSpPr>
        <p:spPr>
          <a:xfrm>
            <a:off x="3619427" y="5502628"/>
            <a:ext cx="1081983" cy="954107"/>
          </a:xfrm>
          <a:prstGeom prst="rect">
            <a:avLst/>
          </a:prstGeom>
          <a:noFill/>
        </p:spPr>
        <p:txBody>
          <a:bodyPr wrap="square" rtlCol="0">
            <a:spAutoFit/>
          </a:bodyPr>
          <a:lstStyle/>
          <a:p>
            <a:r>
              <a:rPr lang="en-US" sz="1400" dirty="0">
                <a:solidFill>
                  <a:srgbClr val="0070C0"/>
                </a:solidFill>
              </a:rPr>
              <a:t>Coding</a:t>
            </a:r>
          </a:p>
          <a:p>
            <a:r>
              <a:rPr lang="en-US" sz="1400" dirty="0">
                <a:solidFill>
                  <a:srgbClr val="0070C0"/>
                </a:solidFill>
              </a:rPr>
              <a:t>(LLC</a:t>
            </a:r>
            <a:r>
              <a:rPr lang="en-US" sz="1400" dirty="0" smtClean="0">
                <a:solidFill>
                  <a:srgbClr val="0070C0"/>
                </a:solidFill>
              </a:rPr>
              <a:t>),</a:t>
            </a:r>
            <a:br>
              <a:rPr lang="en-US" sz="1400" dirty="0" smtClean="0">
                <a:solidFill>
                  <a:srgbClr val="0070C0"/>
                </a:solidFill>
              </a:rPr>
            </a:br>
            <a:r>
              <a:rPr lang="en-US" sz="1400" dirty="0" smtClean="0">
                <a:solidFill>
                  <a:srgbClr val="0070C0"/>
                </a:solidFill>
              </a:rPr>
              <a:t>Wang et al. CVPR 2010</a:t>
            </a:r>
            <a:endParaRPr lang="en-US" sz="1400" dirty="0">
              <a:solidFill>
                <a:srgbClr val="0070C0"/>
              </a:solidFill>
            </a:endParaRPr>
          </a:p>
        </p:txBody>
      </p:sp>
      <p:cxnSp>
        <p:nvCxnSpPr>
          <p:cNvPr id="8" name="Straight Arrow Connector 7"/>
          <p:cNvCxnSpPr/>
          <p:nvPr/>
        </p:nvCxnSpPr>
        <p:spPr>
          <a:xfrm>
            <a:off x="3251861" y="4240352"/>
            <a:ext cx="260914" cy="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9" name="TextBox 8"/>
          <p:cNvSpPr txBox="1"/>
          <p:nvPr/>
        </p:nvSpPr>
        <p:spPr>
          <a:xfrm>
            <a:off x="4772839" y="5502628"/>
            <a:ext cx="1048549" cy="523220"/>
          </a:xfrm>
          <a:prstGeom prst="rect">
            <a:avLst/>
          </a:prstGeom>
          <a:noFill/>
        </p:spPr>
        <p:txBody>
          <a:bodyPr wrap="square" rtlCol="0">
            <a:spAutoFit/>
          </a:bodyPr>
          <a:lstStyle>
            <a:defPPr>
              <a:defRPr lang="en-US"/>
            </a:defPPr>
            <a:lvl1pPr>
              <a:defRPr sz="1400">
                <a:solidFill>
                  <a:srgbClr val="0070C0"/>
                </a:solidFill>
              </a:defRPr>
            </a:lvl1pPr>
          </a:lstStyle>
          <a:p>
            <a:r>
              <a:rPr lang="en-US" dirty="0"/>
              <a:t>Spatial pooling</a:t>
            </a:r>
          </a:p>
        </p:txBody>
      </p:sp>
      <p:sp>
        <p:nvSpPr>
          <p:cNvPr id="10" name="Parallelogram 9"/>
          <p:cNvSpPr/>
          <p:nvPr/>
        </p:nvSpPr>
        <p:spPr>
          <a:xfrm rot="16200000" flipV="1">
            <a:off x="3737151" y="2832729"/>
            <a:ext cx="937257" cy="372924"/>
          </a:xfrm>
          <a:prstGeom prst="parallelogram">
            <a:avLst>
              <a:gd name="adj" fmla="val 84175"/>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cxnSp>
        <p:nvCxnSpPr>
          <p:cNvPr id="13" name="Straight Connector 12"/>
          <p:cNvCxnSpPr/>
          <p:nvPr/>
        </p:nvCxnSpPr>
        <p:spPr>
          <a:xfrm flipV="1">
            <a:off x="4001276" y="2933855"/>
            <a:ext cx="925272" cy="553964"/>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6" name="Parallelogram 15"/>
          <p:cNvSpPr/>
          <p:nvPr/>
        </p:nvSpPr>
        <p:spPr>
          <a:xfrm rot="16200000" flipV="1">
            <a:off x="3350097" y="3809167"/>
            <a:ext cx="937257" cy="372924"/>
          </a:xfrm>
          <a:prstGeom prst="parallelogram">
            <a:avLst>
              <a:gd name="adj" fmla="val 84174"/>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cxnSp>
        <p:nvCxnSpPr>
          <p:cNvPr id="17" name="Straight Connector 16"/>
          <p:cNvCxnSpPr>
            <a:endCxn id="21" idx="1"/>
          </p:cNvCxnSpPr>
          <p:nvPr/>
        </p:nvCxnSpPr>
        <p:spPr>
          <a:xfrm>
            <a:off x="4005188" y="3526999"/>
            <a:ext cx="943248" cy="39373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3639878" y="3850708"/>
            <a:ext cx="1345656" cy="70027"/>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9" name="Straight Connector 18"/>
          <p:cNvCxnSpPr>
            <a:endCxn id="21" idx="1"/>
          </p:cNvCxnSpPr>
          <p:nvPr/>
        </p:nvCxnSpPr>
        <p:spPr>
          <a:xfrm flipV="1">
            <a:off x="3632264" y="3920735"/>
            <a:ext cx="1316172" cy="55396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0" name="Straight Connector 19"/>
          <p:cNvCxnSpPr>
            <a:endCxn id="21" idx="1"/>
          </p:cNvCxnSpPr>
          <p:nvPr/>
        </p:nvCxnSpPr>
        <p:spPr>
          <a:xfrm flipV="1">
            <a:off x="4005188" y="3920735"/>
            <a:ext cx="943248" cy="226445"/>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1" name="Left Brace 20"/>
          <p:cNvSpPr/>
          <p:nvPr/>
        </p:nvSpPr>
        <p:spPr>
          <a:xfrm>
            <a:off x="4948436" y="3834510"/>
            <a:ext cx="117972" cy="172450"/>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200" dirty="0"/>
          </a:p>
        </p:txBody>
      </p:sp>
      <p:sp>
        <p:nvSpPr>
          <p:cNvPr id="22" name="Oval 21"/>
          <p:cNvSpPr/>
          <p:nvPr/>
        </p:nvSpPr>
        <p:spPr>
          <a:xfrm>
            <a:off x="5522472" y="3532218"/>
            <a:ext cx="1129260" cy="745607"/>
          </a:xfrm>
          <a:prstGeom prst="ellipse">
            <a:avLst/>
          </a:prstGeom>
          <a:solidFill>
            <a:srgbClr val="D9D9FF">
              <a:alpha val="43000"/>
            </a:srgbClr>
          </a:solidFill>
          <a:ln w="41275">
            <a:solidFill>
              <a:srgbClr val="7030A0">
                <a:alpha val="30000"/>
              </a:srgb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a:solidFill>
                  <a:schemeClr val="tx1"/>
                </a:solidFill>
              </a:rPr>
              <a:t>Flat Classifiers</a:t>
            </a:r>
          </a:p>
        </p:txBody>
      </p:sp>
      <p:sp>
        <p:nvSpPr>
          <p:cNvPr id="23" name="TextBox 22"/>
          <p:cNvSpPr txBox="1"/>
          <p:nvPr/>
        </p:nvSpPr>
        <p:spPr>
          <a:xfrm>
            <a:off x="2359141" y="5502628"/>
            <a:ext cx="1028016" cy="523220"/>
          </a:xfrm>
          <a:prstGeom prst="rect">
            <a:avLst/>
          </a:prstGeom>
          <a:noFill/>
        </p:spPr>
        <p:txBody>
          <a:bodyPr wrap="square" rtlCol="0">
            <a:spAutoFit/>
          </a:bodyPr>
          <a:lstStyle>
            <a:defPPr>
              <a:defRPr lang="en-US"/>
            </a:defPPr>
            <a:lvl1pPr>
              <a:defRPr sz="1400">
                <a:solidFill>
                  <a:srgbClr val="0070C0"/>
                </a:solidFill>
              </a:defRPr>
            </a:lvl1pPr>
          </a:lstStyle>
          <a:p>
            <a:r>
              <a:rPr lang="en-US" dirty="0"/>
              <a:t>Local descriptors</a:t>
            </a:r>
          </a:p>
        </p:txBody>
      </p:sp>
      <p:cxnSp>
        <p:nvCxnSpPr>
          <p:cNvPr id="24" name="Straight Arrow Connector 23"/>
          <p:cNvCxnSpPr/>
          <p:nvPr/>
        </p:nvCxnSpPr>
        <p:spPr>
          <a:xfrm>
            <a:off x="5297114" y="3704506"/>
            <a:ext cx="260914" cy="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grpSp>
        <p:nvGrpSpPr>
          <p:cNvPr id="76" name="Group 75"/>
          <p:cNvGrpSpPr/>
          <p:nvPr/>
        </p:nvGrpSpPr>
        <p:grpSpPr>
          <a:xfrm>
            <a:off x="6911303" y="1804138"/>
            <a:ext cx="1901725" cy="4368062"/>
            <a:chOff x="6911304" y="1804139"/>
            <a:chExt cx="1733044" cy="3804200"/>
          </a:xfrm>
        </p:grpSpPr>
        <p:sp>
          <p:nvSpPr>
            <p:cNvPr id="25" name="Rounded Rectangle 24"/>
            <p:cNvSpPr/>
            <p:nvPr/>
          </p:nvSpPr>
          <p:spPr>
            <a:xfrm>
              <a:off x="7418860" y="2304220"/>
              <a:ext cx="1225488" cy="185680"/>
            </a:xfrm>
            <a:prstGeom prst="roundRect">
              <a:avLst/>
            </a:prstGeom>
            <a:solidFill>
              <a:schemeClr val="accent2">
                <a:lumMod val="20000"/>
                <a:lumOff val="80000"/>
              </a:schemeClr>
            </a:solidFill>
            <a:ln w="28575">
              <a:solidFill>
                <a:schemeClr val="accent2">
                  <a:lumMod val="60000"/>
                  <a:lumOff val="40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1050" dirty="0">
                  <a:latin typeface="Calibri" panose="020F0502020204030204" pitchFamily="34" charset="0"/>
                </a:rPr>
                <a:t>Grizzly bear</a:t>
              </a:r>
            </a:p>
          </p:txBody>
        </p:sp>
        <p:sp>
          <p:nvSpPr>
            <p:cNvPr id="26" name="Rounded Rectangle 25"/>
            <p:cNvSpPr/>
            <p:nvPr/>
          </p:nvSpPr>
          <p:spPr>
            <a:xfrm>
              <a:off x="7418860" y="3012622"/>
              <a:ext cx="1225488" cy="185680"/>
            </a:xfrm>
            <a:prstGeom prst="roundRect">
              <a:avLst/>
            </a:prstGeom>
            <a:solidFill>
              <a:schemeClr val="accent2">
                <a:lumMod val="20000"/>
                <a:lumOff val="80000"/>
              </a:schemeClr>
            </a:solidFill>
            <a:ln w="28575">
              <a:solidFill>
                <a:schemeClr val="accent2">
                  <a:lumMod val="60000"/>
                  <a:lumOff val="40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1050" dirty="0">
                  <a:latin typeface="Calibri" panose="020F0502020204030204" pitchFamily="34" charset="0"/>
                </a:rPr>
                <a:t>Homing pigeon</a:t>
              </a:r>
            </a:p>
          </p:txBody>
        </p:sp>
        <p:sp>
          <p:nvSpPr>
            <p:cNvPr id="27" name="Rounded Rectangle 26"/>
            <p:cNvSpPr/>
            <p:nvPr/>
          </p:nvSpPr>
          <p:spPr>
            <a:xfrm>
              <a:off x="7418860" y="3248756"/>
              <a:ext cx="1225488" cy="185680"/>
            </a:xfrm>
            <a:prstGeom prst="roundRect">
              <a:avLst/>
            </a:prstGeom>
            <a:solidFill>
              <a:schemeClr val="accent2">
                <a:lumMod val="20000"/>
                <a:lumOff val="80000"/>
              </a:schemeClr>
            </a:solidFill>
            <a:ln w="28575">
              <a:solidFill>
                <a:schemeClr val="accent2">
                  <a:lumMod val="60000"/>
                  <a:lumOff val="40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1050" dirty="0">
                  <a:latin typeface="Calibri" panose="020F0502020204030204" pitchFamily="34" charset="0"/>
                </a:rPr>
                <a:t>Ball-peen hammer</a:t>
              </a:r>
            </a:p>
          </p:txBody>
        </p:sp>
        <p:sp>
          <p:nvSpPr>
            <p:cNvPr id="28" name="Rounded Rectangle 27"/>
            <p:cNvSpPr/>
            <p:nvPr/>
          </p:nvSpPr>
          <p:spPr>
            <a:xfrm>
              <a:off x="7418860" y="3957158"/>
              <a:ext cx="1225488" cy="185680"/>
            </a:xfrm>
            <a:prstGeom prst="roundRect">
              <a:avLst/>
            </a:prstGeom>
            <a:solidFill>
              <a:schemeClr val="accent2">
                <a:lumMod val="20000"/>
                <a:lumOff val="80000"/>
              </a:schemeClr>
            </a:solidFill>
            <a:ln w="28575">
              <a:solidFill>
                <a:schemeClr val="accent2">
                  <a:lumMod val="60000"/>
                  <a:lumOff val="40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1050" dirty="0">
                  <a:latin typeface="Calibri" panose="020F0502020204030204" pitchFamily="34" charset="0"/>
                </a:rPr>
                <a:t>Steel arch bridge</a:t>
              </a:r>
            </a:p>
          </p:txBody>
        </p:sp>
        <p:sp>
          <p:nvSpPr>
            <p:cNvPr id="29" name="Rounded Rectangle 28"/>
            <p:cNvSpPr/>
            <p:nvPr/>
          </p:nvSpPr>
          <p:spPr>
            <a:xfrm>
              <a:off x="7418860" y="4193292"/>
              <a:ext cx="1225488" cy="185680"/>
            </a:xfrm>
            <a:prstGeom prst="roundRect">
              <a:avLst/>
            </a:prstGeom>
            <a:solidFill>
              <a:schemeClr val="accent2">
                <a:lumMod val="20000"/>
                <a:lumOff val="80000"/>
              </a:schemeClr>
            </a:solidFill>
            <a:ln w="28575">
              <a:solidFill>
                <a:schemeClr val="accent2">
                  <a:lumMod val="60000"/>
                  <a:lumOff val="40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1050" dirty="0">
                  <a:latin typeface="Calibri" panose="020F0502020204030204" pitchFamily="34" charset="0"/>
                </a:rPr>
                <a:t>Farmhouse</a:t>
              </a:r>
            </a:p>
          </p:txBody>
        </p:sp>
        <p:sp>
          <p:nvSpPr>
            <p:cNvPr id="30" name="Rounded Rectangle 29"/>
            <p:cNvSpPr/>
            <p:nvPr/>
          </p:nvSpPr>
          <p:spPr>
            <a:xfrm>
              <a:off x="7418860" y="4429427"/>
              <a:ext cx="1225488" cy="185680"/>
            </a:xfrm>
            <a:prstGeom prst="roundRect">
              <a:avLst/>
            </a:prstGeom>
            <a:solidFill>
              <a:schemeClr val="accent2">
                <a:lumMod val="20000"/>
                <a:lumOff val="80000"/>
              </a:schemeClr>
            </a:solidFill>
            <a:ln w="28575">
              <a:solidFill>
                <a:schemeClr val="accent2">
                  <a:lumMod val="60000"/>
                  <a:lumOff val="40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1050" dirty="0">
                  <a:latin typeface="Calibri" panose="020F0502020204030204" pitchFamily="34" charset="0"/>
                </a:rPr>
                <a:t>Soapweed</a:t>
              </a:r>
            </a:p>
          </p:txBody>
        </p:sp>
        <p:sp>
          <p:nvSpPr>
            <p:cNvPr id="31" name="Rounded Rectangle 30"/>
            <p:cNvSpPr/>
            <p:nvPr/>
          </p:nvSpPr>
          <p:spPr>
            <a:xfrm>
              <a:off x="7418860" y="4665561"/>
              <a:ext cx="1225488" cy="185680"/>
            </a:xfrm>
            <a:prstGeom prst="roundRect">
              <a:avLst/>
            </a:prstGeom>
            <a:solidFill>
              <a:schemeClr val="accent2">
                <a:lumMod val="20000"/>
                <a:lumOff val="80000"/>
              </a:schemeClr>
            </a:solidFill>
            <a:ln w="28575">
              <a:solidFill>
                <a:schemeClr val="accent2">
                  <a:lumMod val="60000"/>
                  <a:lumOff val="40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1050" dirty="0">
                  <a:latin typeface="Calibri" panose="020F0502020204030204" pitchFamily="34" charset="0"/>
                </a:rPr>
                <a:t>Brazilian rosewood</a:t>
              </a:r>
            </a:p>
          </p:txBody>
        </p:sp>
        <p:sp>
          <p:nvSpPr>
            <p:cNvPr id="32" name="Rounded Rectangle 31"/>
            <p:cNvSpPr/>
            <p:nvPr/>
          </p:nvSpPr>
          <p:spPr>
            <a:xfrm>
              <a:off x="7418860" y="4901695"/>
              <a:ext cx="1225488" cy="185680"/>
            </a:xfrm>
            <a:prstGeom prst="roundRect">
              <a:avLst/>
            </a:prstGeom>
            <a:solidFill>
              <a:schemeClr val="accent2">
                <a:lumMod val="20000"/>
                <a:lumOff val="80000"/>
              </a:schemeClr>
            </a:solidFill>
            <a:ln w="28575">
              <a:solidFill>
                <a:schemeClr val="accent2">
                  <a:lumMod val="60000"/>
                  <a:lumOff val="40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1050" dirty="0">
                  <a:latin typeface="Calibri" panose="020F0502020204030204" pitchFamily="34" charset="0"/>
                </a:rPr>
                <a:t>Bristlecone pine</a:t>
              </a:r>
            </a:p>
          </p:txBody>
        </p:sp>
        <p:sp>
          <p:nvSpPr>
            <p:cNvPr id="33" name="Rounded Rectangle 32"/>
            <p:cNvSpPr/>
            <p:nvPr/>
          </p:nvSpPr>
          <p:spPr>
            <a:xfrm>
              <a:off x="7418860" y="5137829"/>
              <a:ext cx="1225488" cy="185680"/>
            </a:xfrm>
            <a:prstGeom prst="roundRect">
              <a:avLst/>
            </a:prstGeom>
            <a:solidFill>
              <a:schemeClr val="accent2">
                <a:lumMod val="20000"/>
                <a:lumOff val="80000"/>
              </a:schemeClr>
            </a:solidFill>
            <a:ln w="28575">
              <a:solidFill>
                <a:schemeClr val="accent2">
                  <a:lumMod val="60000"/>
                  <a:lumOff val="40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1050" dirty="0">
                  <a:latin typeface="Calibri" panose="020F0502020204030204" pitchFamily="34" charset="0"/>
                </a:rPr>
                <a:t>Cliffdiving</a:t>
              </a:r>
            </a:p>
          </p:txBody>
        </p:sp>
        <p:sp>
          <p:nvSpPr>
            <p:cNvPr id="34" name="Rounded Rectangle 33"/>
            <p:cNvSpPr/>
            <p:nvPr/>
          </p:nvSpPr>
          <p:spPr>
            <a:xfrm>
              <a:off x="7418860" y="5373965"/>
              <a:ext cx="1225488" cy="185680"/>
            </a:xfrm>
            <a:prstGeom prst="roundRect">
              <a:avLst/>
            </a:prstGeom>
            <a:solidFill>
              <a:schemeClr val="accent2">
                <a:lumMod val="20000"/>
                <a:lumOff val="80000"/>
              </a:schemeClr>
            </a:solidFill>
            <a:ln w="28575">
              <a:solidFill>
                <a:schemeClr val="accent2">
                  <a:lumMod val="60000"/>
                  <a:lumOff val="40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1050" dirty="0">
                  <a:latin typeface="Calibri" panose="020F0502020204030204" pitchFamily="34" charset="0"/>
                </a:rPr>
                <a:t>Crabapple</a:t>
              </a:r>
            </a:p>
          </p:txBody>
        </p:sp>
        <p:sp>
          <p:nvSpPr>
            <p:cNvPr id="35" name="Rounded Rectangle 34"/>
            <p:cNvSpPr/>
            <p:nvPr/>
          </p:nvSpPr>
          <p:spPr>
            <a:xfrm>
              <a:off x="7418860" y="1831951"/>
              <a:ext cx="1225488" cy="185680"/>
            </a:xfrm>
            <a:prstGeom prst="roundRect">
              <a:avLst/>
            </a:prstGeom>
            <a:solidFill>
              <a:schemeClr val="accent2">
                <a:lumMod val="20000"/>
                <a:lumOff val="80000"/>
              </a:schemeClr>
            </a:solidFill>
            <a:ln w="28575">
              <a:solidFill>
                <a:schemeClr val="accent2">
                  <a:lumMod val="60000"/>
                  <a:lumOff val="40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1050" dirty="0">
                  <a:latin typeface="Calibri" panose="020F0502020204030204" pitchFamily="34" charset="0"/>
                </a:rPr>
                <a:t>Grampus griseus</a:t>
              </a:r>
            </a:p>
          </p:txBody>
        </p:sp>
        <p:sp>
          <p:nvSpPr>
            <p:cNvPr id="36" name="Rounded Rectangle 35"/>
            <p:cNvSpPr/>
            <p:nvPr/>
          </p:nvSpPr>
          <p:spPr>
            <a:xfrm>
              <a:off x="7418860" y="2068086"/>
              <a:ext cx="1225488" cy="185680"/>
            </a:xfrm>
            <a:prstGeom prst="roundRect">
              <a:avLst/>
            </a:prstGeom>
            <a:solidFill>
              <a:schemeClr val="accent2">
                <a:lumMod val="20000"/>
                <a:lumOff val="80000"/>
              </a:schemeClr>
            </a:solidFill>
            <a:ln w="28575">
              <a:solidFill>
                <a:schemeClr val="accent2">
                  <a:lumMod val="60000"/>
                  <a:lumOff val="40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1050" dirty="0">
                  <a:latin typeface="Calibri" panose="020F0502020204030204" pitchFamily="34" charset="0"/>
                </a:rPr>
                <a:t>American </a:t>
              </a:r>
              <a:r>
                <a:rPr lang="en-US" sz="1050" dirty="0" smtClean="0">
                  <a:latin typeface="Calibri" panose="020F0502020204030204" pitchFamily="34" charset="0"/>
                </a:rPr>
                <a:t>black bear</a:t>
              </a:r>
              <a:endParaRPr lang="en-US" sz="1050" dirty="0">
                <a:latin typeface="Calibri" panose="020F0502020204030204" pitchFamily="34" charset="0"/>
              </a:endParaRPr>
            </a:p>
          </p:txBody>
        </p:sp>
        <p:sp>
          <p:nvSpPr>
            <p:cNvPr id="37" name="Rounded Rectangle 36"/>
            <p:cNvSpPr/>
            <p:nvPr/>
          </p:nvSpPr>
          <p:spPr>
            <a:xfrm>
              <a:off x="7418860" y="2540354"/>
              <a:ext cx="1225488" cy="185680"/>
            </a:xfrm>
            <a:prstGeom prst="roundRect">
              <a:avLst/>
            </a:prstGeom>
            <a:solidFill>
              <a:schemeClr val="accent2">
                <a:lumMod val="20000"/>
                <a:lumOff val="80000"/>
              </a:schemeClr>
            </a:solidFill>
            <a:ln w="28575">
              <a:solidFill>
                <a:schemeClr val="accent2">
                  <a:lumMod val="60000"/>
                  <a:lumOff val="40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1050" dirty="0">
                  <a:latin typeface="Calibri" panose="020F0502020204030204" pitchFamily="34" charset="0"/>
                </a:rPr>
                <a:t>King penguin</a:t>
              </a:r>
            </a:p>
          </p:txBody>
        </p:sp>
        <p:sp>
          <p:nvSpPr>
            <p:cNvPr id="38" name="Rounded Rectangle 37"/>
            <p:cNvSpPr/>
            <p:nvPr/>
          </p:nvSpPr>
          <p:spPr>
            <a:xfrm>
              <a:off x="7418860" y="2776488"/>
              <a:ext cx="1225488" cy="185680"/>
            </a:xfrm>
            <a:prstGeom prst="roundRect">
              <a:avLst/>
            </a:prstGeom>
            <a:solidFill>
              <a:schemeClr val="accent2">
                <a:lumMod val="20000"/>
                <a:lumOff val="80000"/>
              </a:schemeClr>
            </a:solidFill>
            <a:ln w="28575">
              <a:solidFill>
                <a:schemeClr val="accent2">
                  <a:lumMod val="60000"/>
                  <a:lumOff val="40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1050" dirty="0">
                  <a:latin typeface="Calibri" panose="020F0502020204030204" pitchFamily="34" charset="0"/>
                </a:rPr>
                <a:t>Cormorant</a:t>
              </a:r>
            </a:p>
          </p:txBody>
        </p:sp>
        <p:sp>
          <p:nvSpPr>
            <p:cNvPr id="39" name="Rounded Rectangle 38"/>
            <p:cNvSpPr/>
            <p:nvPr/>
          </p:nvSpPr>
          <p:spPr>
            <a:xfrm>
              <a:off x="7418860" y="3484890"/>
              <a:ext cx="1225488" cy="185680"/>
            </a:xfrm>
            <a:prstGeom prst="roundRect">
              <a:avLst/>
            </a:prstGeom>
            <a:solidFill>
              <a:schemeClr val="accent2">
                <a:lumMod val="20000"/>
                <a:lumOff val="80000"/>
              </a:schemeClr>
            </a:solidFill>
            <a:ln w="28575">
              <a:solidFill>
                <a:schemeClr val="accent2">
                  <a:lumMod val="60000"/>
                  <a:lumOff val="40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1050" dirty="0">
                  <a:latin typeface="Calibri" panose="020F0502020204030204" pitchFamily="34" charset="0"/>
                </a:rPr>
                <a:t>Spigot</a:t>
              </a:r>
            </a:p>
          </p:txBody>
        </p:sp>
        <p:sp>
          <p:nvSpPr>
            <p:cNvPr id="40" name="Rounded Rectangle 39"/>
            <p:cNvSpPr/>
            <p:nvPr/>
          </p:nvSpPr>
          <p:spPr>
            <a:xfrm>
              <a:off x="7418860" y="3721024"/>
              <a:ext cx="1225488" cy="185680"/>
            </a:xfrm>
            <a:prstGeom prst="roundRect">
              <a:avLst/>
            </a:prstGeom>
            <a:solidFill>
              <a:schemeClr val="accent2">
                <a:lumMod val="20000"/>
                <a:lumOff val="80000"/>
              </a:schemeClr>
            </a:solidFill>
            <a:ln w="28575">
              <a:solidFill>
                <a:schemeClr val="accent2">
                  <a:lumMod val="60000"/>
                  <a:lumOff val="40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1050" dirty="0">
                  <a:latin typeface="Calibri" panose="020F0502020204030204" pitchFamily="34" charset="0"/>
                </a:rPr>
                <a:t>Diskette, floppy</a:t>
              </a:r>
            </a:p>
          </p:txBody>
        </p:sp>
        <p:grpSp>
          <p:nvGrpSpPr>
            <p:cNvPr id="41" name="Group 40"/>
            <p:cNvGrpSpPr/>
            <p:nvPr/>
          </p:nvGrpSpPr>
          <p:grpSpPr>
            <a:xfrm>
              <a:off x="6911304" y="1804139"/>
              <a:ext cx="490840" cy="3804200"/>
              <a:chOff x="33411354" y="11110791"/>
              <a:chExt cx="725158" cy="5620252"/>
            </a:xfrm>
          </p:grpSpPr>
          <p:sp>
            <p:nvSpPr>
              <p:cNvPr id="42" name="TextBox 41"/>
              <p:cNvSpPr txBox="1"/>
              <p:nvPr/>
            </p:nvSpPr>
            <p:spPr>
              <a:xfrm>
                <a:off x="33411354" y="11110791"/>
                <a:ext cx="725158" cy="363762"/>
              </a:xfrm>
              <a:prstGeom prst="rect">
                <a:avLst/>
              </a:prstGeom>
              <a:noFill/>
            </p:spPr>
            <p:txBody>
              <a:bodyPr wrap="none" rtlCol="0">
                <a:spAutoFit/>
              </a:bodyPr>
              <a:lstStyle/>
              <a:p>
                <a:r>
                  <a:rPr lang="en-US" sz="1000" dirty="0" smtClean="0">
                    <a:solidFill>
                      <a:srgbClr val="002060"/>
                    </a:solidFill>
                  </a:rPr>
                  <a:t>(0.80)</a:t>
                </a:r>
                <a:endParaRPr lang="en-US" sz="1000" dirty="0">
                  <a:solidFill>
                    <a:srgbClr val="002060"/>
                  </a:solidFill>
                </a:endParaRPr>
              </a:p>
            </p:txBody>
          </p:sp>
          <p:sp>
            <p:nvSpPr>
              <p:cNvPr id="43" name="TextBox 42"/>
              <p:cNvSpPr txBox="1"/>
              <p:nvPr/>
            </p:nvSpPr>
            <p:spPr>
              <a:xfrm>
                <a:off x="33411354" y="11461224"/>
                <a:ext cx="725158" cy="363762"/>
              </a:xfrm>
              <a:prstGeom prst="rect">
                <a:avLst/>
              </a:prstGeom>
              <a:noFill/>
            </p:spPr>
            <p:txBody>
              <a:bodyPr wrap="none" rtlCol="0">
                <a:spAutoFit/>
              </a:bodyPr>
              <a:lstStyle/>
              <a:p>
                <a:r>
                  <a:rPr lang="en-US" sz="1000" dirty="0" smtClean="0">
                    <a:solidFill>
                      <a:srgbClr val="002060"/>
                    </a:solidFill>
                  </a:rPr>
                  <a:t>(0.41)</a:t>
                </a:r>
                <a:endParaRPr lang="en-US" sz="1000" dirty="0">
                  <a:solidFill>
                    <a:srgbClr val="002060"/>
                  </a:solidFill>
                </a:endParaRPr>
              </a:p>
            </p:txBody>
          </p:sp>
          <p:sp>
            <p:nvSpPr>
              <p:cNvPr id="44" name="TextBox 43"/>
              <p:cNvSpPr txBox="1"/>
              <p:nvPr/>
            </p:nvSpPr>
            <p:spPr>
              <a:xfrm>
                <a:off x="33411354" y="11811658"/>
                <a:ext cx="725158" cy="363762"/>
              </a:xfrm>
              <a:prstGeom prst="rect">
                <a:avLst/>
              </a:prstGeom>
              <a:noFill/>
            </p:spPr>
            <p:txBody>
              <a:bodyPr wrap="none" rtlCol="0">
                <a:spAutoFit/>
              </a:bodyPr>
              <a:lstStyle/>
              <a:p>
                <a:r>
                  <a:rPr lang="en-US" sz="1000" dirty="0" smtClean="0">
                    <a:solidFill>
                      <a:srgbClr val="002060"/>
                    </a:solidFill>
                  </a:rPr>
                  <a:t>(0.16)</a:t>
                </a:r>
                <a:endParaRPr lang="en-US" sz="1000" dirty="0">
                  <a:solidFill>
                    <a:srgbClr val="002060"/>
                  </a:solidFill>
                </a:endParaRPr>
              </a:p>
            </p:txBody>
          </p:sp>
          <p:sp>
            <p:nvSpPr>
              <p:cNvPr id="45" name="TextBox 44"/>
              <p:cNvSpPr txBox="1"/>
              <p:nvPr/>
            </p:nvSpPr>
            <p:spPr>
              <a:xfrm>
                <a:off x="33411354" y="12162089"/>
                <a:ext cx="725158" cy="363762"/>
              </a:xfrm>
              <a:prstGeom prst="rect">
                <a:avLst/>
              </a:prstGeom>
              <a:noFill/>
            </p:spPr>
            <p:txBody>
              <a:bodyPr wrap="none" rtlCol="0">
                <a:spAutoFit/>
              </a:bodyPr>
              <a:lstStyle/>
              <a:p>
                <a:r>
                  <a:rPr lang="en-US" sz="1000" dirty="0" smtClean="0">
                    <a:solidFill>
                      <a:srgbClr val="002060"/>
                    </a:solidFill>
                  </a:rPr>
                  <a:t>(0.25)</a:t>
                </a:r>
                <a:endParaRPr lang="en-US" sz="1000" dirty="0">
                  <a:solidFill>
                    <a:srgbClr val="002060"/>
                  </a:solidFill>
                </a:endParaRPr>
              </a:p>
            </p:txBody>
          </p:sp>
          <p:sp>
            <p:nvSpPr>
              <p:cNvPr id="46" name="TextBox 45"/>
              <p:cNvSpPr txBox="1"/>
              <p:nvPr/>
            </p:nvSpPr>
            <p:spPr>
              <a:xfrm>
                <a:off x="33411354" y="12512523"/>
                <a:ext cx="725158" cy="363762"/>
              </a:xfrm>
              <a:prstGeom prst="rect">
                <a:avLst/>
              </a:prstGeom>
              <a:noFill/>
            </p:spPr>
            <p:txBody>
              <a:bodyPr wrap="none" rtlCol="0">
                <a:spAutoFit/>
              </a:bodyPr>
              <a:lstStyle/>
              <a:p>
                <a:r>
                  <a:rPr lang="en-US" sz="1000" dirty="0" smtClean="0">
                    <a:solidFill>
                      <a:srgbClr val="002060"/>
                    </a:solidFill>
                  </a:rPr>
                  <a:t>(0.11)</a:t>
                </a:r>
                <a:endParaRPr lang="en-US" sz="1000" dirty="0">
                  <a:solidFill>
                    <a:srgbClr val="002060"/>
                  </a:solidFill>
                </a:endParaRPr>
              </a:p>
            </p:txBody>
          </p:sp>
          <p:sp>
            <p:nvSpPr>
              <p:cNvPr id="47" name="TextBox 46"/>
              <p:cNvSpPr txBox="1"/>
              <p:nvPr/>
            </p:nvSpPr>
            <p:spPr>
              <a:xfrm>
                <a:off x="33411354" y="12862956"/>
                <a:ext cx="725158" cy="363762"/>
              </a:xfrm>
              <a:prstGeom prst="rect">
                <a:avLst/>
              </a:prstGeom>
              <a:noFill/>
            </p:spPr>
            <p:txBody>
              <a:bodyPr wrap="none" rtlCol="0">
                <a:spAutoFit/>
              </a:bodyPr>
              <a:lstStyle/>
              <a:p>
                <a:r>
                  <a:rPr lang="en-US" sz="1000" dirty="0" smtClean="0">
                    <a:solidFill>
                      <a:srgbClr val="002060"/>
                    </a:solidFill>
                  </a:rPr>
                  <a:t>(0.56)</a:t>
                </a:r>
                <a:endParaRPr lang="en-US" sz="1000" dirty="0">
                  <a:solidFill>
                    <a:srgbClr val="002060"/>
                  </a:solidFill>
                </a:endParaRPr>
              </a:p>
            </p:txBody>
          </p:sp>
          <p:sp>
            <p:nvSpPr>
              <p:cNvPr id="48" name="TextBox 47"/>
              <p:cNvSpPr txBox="1"/>
              <p:nvPr/>
            </p:nvSpPr>
            <p:spPr>
              <a:xfrm>
                <a:off x="33411354" y="13213389"/>
                <a:ext cx="725158" cy="363762"/>
              </a:xfrm>
              <a:prstGeom prst="rect">
                <a:avLst/>
              </a:prstGeom>
              <a:noFill/>
            </p:spPr>
            <p:txBody>
              <a:bodyPr wrap="none" rtlCol="0">
                <a:spAutoFit/>
              </a:bodyPr>
              <a:lstStyle/>
              <a:p>
                <a:r>
                  <a:rPr lang="en-US" sz="1000" dirty="0" smtClean="0">
                    <a:solidFill>
                      <a:srgbClr val="002060"/>
                    </a:solidFill>
                  </a:rPr>
                  <a:t>(0.26)</a:t>
                </a:r>
                <a:endParaRPr lang="en-US" sz="1000" dirty="0">
                  <a:solidFill>
                    <a:srgbClr val="002060"/>
                  </a:solidFill>
                </a:endParaRPr>
              </a:p>
            </p:txBody>
          </p:sp>
          <p:sp>
            <p:nvSpPr>
              <p:cNvPr id="49" name="TextBox 48"/>
              <p:cNvSpPr txBox="1"/>
              <p:nvPr/>
            </p:nvSpPr>
            <p:spPr>
              <a:xfrm>
                <a:off x="33411354" y="13563822"/>
                <a:ext cx="725158" cy="363762"/>
              </a:xfrm>
              <a:prstGeom prst="rect">
                <a:avLst/>
              </a:prstGeom>
              <a:noFill/>
            </p:spPr>
            <p:txBody>
              <a:bodyPr wrap="none" rtlCol="0">
                <a:spAutoFit/>
              </a:bodyPr>
              <a:lstStyle/>
              <a:p>
                <a:r>
                  <a:rPr lang="en-US" sz="1000" dirty="0" smtClean="0">
                    <a:solidFill>
                      <a:srgbClr val="002060"/>
                    </a:solidFill>
                  </a:rPr>
                  <a:t>(0.06)</a:t>
                </a:r>
                <a:endParaRPr lang="en-US" sz="1000" dirty="0">
                  <a:solidFill>
                    <a:srgbClr val="002060"/>
                  </a:solidFill>
                </a:endParaRPr>
              </a:p>
            </p:txBody>
          </p:sp>
          <p:sp>
            <p:nvSpPr>
              <p:cNvPr id="50" name="TextBox 49"/>
              <p:cNvSpPr txBox="1"/>
              <p:nvPr/>
            </p:nvSpPr>
            <p:spPr>
              <a:xfrm>
                <a:off x="33411354" y="13914256"/>
                <a:ext cx="725158" cy="363762"/>
              </a:xfrm>
              <a:prstGeom prst="rect">
                <a:avLst/>
              </a:prstGeom>
              <a:noFill/>
            </p:spPr>
            <p:txBody>
              <a:bodyPr wrap="none" rtlCol="0">
                <a:spAutoFit/>
              </a:bodyPr>
              <a:lstStyle/>
              <a:p>
                <a:r>
                  <a:rPr lang="en-US" sz="1000" dirty="0" smtClean="0">
                    <a:solidFill>
                      <a:srgbClr val="002060"/>
                    </a:solidFill>
                  </a:rPr>
                  <a:t>(0.07)</a:t>
                </a:r>
                <a:endParaRPr lang="en-US" sz="1000" dirty="0">
                  <a:solidFill>
                    <a:srgbClr val="002060"/>
                  </a:solidFill>
                </a:endParaRPr>
              </a:p>
            </p:txBody>
          </p:sp>
          <p:sp>
            <p:nvSpPr>
              <p:cNvPr id="51" name="TextBox 50"/>
              <p:cNvSpPr txBox="1"/>
              <p:nvPr/>
            </p:nvSpPr>
            <p:spPr>
              <a:xfrm>
                <a:off x="33411354" y="14264688"/>
                <a:ext cx="725158" cy="363762"/>
              </a:xfrm>
              <a:prstGeom prst="rect">
                <a:avLst/>
              </a:prstGeom>
              <a:noFill/>
            </p:spPr>
            <p:txBody>
              <a:bodyPr wrap="none" rtlCol="0">
                <a:spAutoFit/>
              </a:bodyPr>
              <a:lstStyle/>
              <a:p>
                <a:r>
                  <a:rPr lang="en-US" sz="1000" dirty="0" smtClean="0">
                    <a:solidFill>
                      <a:srgbClr val="002060"/>
                    </a:solidFill>
                  </a:rPr>
                  <a:t>(0.06)</a:t>
                </a:r>
                <a:endParaRPr lang="en-US" sz="1000" dirty="0">
                  <a:solidFill>
                    <a:srgbClr val="002060"/>
                  </a:solidFill>
                </a:endParaRPr>
              </a:p>
            </p:txBody>
          </p:sp>
          <p:sp>
            <p:nvSpPr>
              <p:cNvPr id="52" name="TextBox 51"/>
              <p:cNvSpPr txBox="1"/>
              <p:nvPr/>
            </p:nvSpPr>
            <p:spPr>
              <a:xfrm>
                <a:off x="33411354" y="14615121"/>
                <a:ext cx="725158" cy="363762"/>
              </a:xfrm>
              <a:prstGeom prst="rect">
                <a:avLst/>
              </a:prstGeom>
              <a:noFill/>
            </p:spPr>
            <p:txBody>
              <a:bodyPr wrap="none" rtlCol="0">
                <a:spAutoFit/>
              </a:bodyPr>
              <a:lstStyle/>
              <a:p>
                <a:r>
                  <a:rPr lang="en-US" sz="1000" dirty="0" smtClean="0">
                    <a:solidFill>
                      <a:srgbClr val="002060"/>
                    </a:solidFill>
                  </a:rPr>
                  <a:t>(0.16)</a:t>
                </a:r>
                <a:endParaRPr lang="en-US" sz="1000" dirty="0">
                  <a:solidFill>
                    <a:srgbClr val="002060"/>
                  </a:solidFill>
                </a:endParaRPr>
              </a:p>
            </p:txBody>
          </p:sp>
          <p:sp>
            <p:nvSpPr>
              <p:cNvPr id="53" name="TextBox 52"/>
              <p:cNvSpPr txBox="1"/>
              <p:nvPr/>
            </p:nvSpPr>
            <p:spPr>
              <a:xfrm>
                <a:off x="33411354" y="14965554"/>
                <a:ext cx="725158" cy="363762"/>
              </a:xfrm>
              <a:prstGeom prst="rect">
                <a:avLst/>
              </a:prstGeom>
              <a:noFill/>
            </p:spPr>
            <p:txBody>
              <a:bodyPr wrap="none" rtlCol="0">
                <a:spAutoFit/>
              </a:bodyPr>
              <a:lstStyle/>
              <a:p>
                <a:r>
                  <a:rPr lang="en-US" sz="1000" dirty="0" smtClean="0">
                    <a:solidFill>
                      <a:srgbClr val="002060"/>
                    </a:solidFill>
                  </a:rPr>
                  <a:t>(0.03)</a:t>
                </a:r>
                <a:endParaRPr lang="en-US" sz="1000" dirty="0">
                  <a:solidFill>
                    <a:srgbClr val="002060"/>
                  </a:solidFill>
                </a:endParaRPr>
              </a:p>
            </p:txBody>
          </p:sp>
          <p:sp>
            <p:nvSpPr>
              <p:cNvPr id="54" name="TextBox 53"/>
              <p:cNvSpPr txBox="1"/>
              <p:nvPr/>
            </p:nvSpPr>
            <p:spPr>
              <a:xfrm>
                <a:off x="33411354" y="15315987"/>
                <a:ext cx="725158" cy="363762"/>
              </a:xfrm>
              <a:prstGeom prst="rect">
                <a:avLst/>
              </a:prstGeom>
              <a:noFill/>
            </p:spPr>
            <p:txBody>
              <a:bodyPr wrap="none" rtlCol="0">
                <a:spAutoFit/>
              </a:bodyPr>
              <a:lstStyle/>
              <a:p>
                <a:r>
                  <a:rPr lang="en-US" sz="1000" dirty="0" smtClean="0">
                    <a:solidFill>
                      <a:srgbClr val="002060"/>
                    </a:solidFill>
                  </a:rPr>
                  <a:t>(0.12)</a:t>
                </a:r>
                <a:endParaRPr lang="en-US" sz="1000" dirty="0">
                  <a:solidFill>
                    <a:srgbClr val="002060"/>
                  </a:solidFill>
                </a:endParaRPr>
              </a:p>
            </p:txBody>
          </p:sp>
          <p:sp>
            <p:nvSpPr>
              <p:cNvPr id="55" name="TextBox 54"/>
              <p:cNvSpPr txBox="1"/>
              <p:nvPr/>
            </p:nvSpPr>
            <p:spPr>
              <a:xfrm>
                <a:off x="33411354" y="15666421"/>
                <a:ext cx="725158" cy="363762"/>
              </a:xfrm>
              <a:prstGeom prst="rect">
                <a:avLst/>
              </a:prstGeom>
              <a:noFill/>
            </p:spPr>
            <p:txBody>
              <a:bodyPr wrap="none" rtlCol="0">
                <a:spAutoFit/>
              </a:bodyPr>
              <a:lstStyle/>
              <a:p>
                <a:r>
                  <a:rPr lang="en-US" sz="1000" dirty="0" smtClean="0">
                    <a:solidFill>
                      <a:srgbClr val="002060"/>
                    </a:solidFill>
                  </a:rPr>
                  <a:t>(0.13)</a:t>
                </a:r>
                <a:endParaRPr lang="en-US" sz="1000" dirty="0">
                  <a:solidFill>
                    <a:srgbClr val="002060"/>
                  </a:solidFill>
                </a:endParaRPr>
              </a:p>
            </p:txBody>
          </p:sp>
          <p:sp>
            <p:nvSpPr>
              <p:cNvPr id="56" name="TextBox 55"/>
              <p:cNvSpPr txBox="1"/>
              <p:nvPr/>
            </p:nvSpPr>
            <p:spPr>
              <a:xfrm>
                <a:off x="33411354" y="16016854"/>
                <a:ext cx="725158" cy="363762"/>
              </a:xfrm>
              <a:prstGeom prst="rect">
                <a:avLst/>
              </a:prstGeom>
              <a:noFill/>
            </p:spPr>
            <p:txBody>
              <a:bodyPr wrap="none" rtlCol="0">
                <a:spAutoFit/>
              </a:bodyPr>
              <a:lstStyle/>
              <a:p>
                <a:r>
                  <a:rPr lang="en-US" sz="1000" dirty="0" smtClean="0">
                    <a:solidFill>
                      <a:srgbClr val="002060"/>
                    </a:solidFill>
                  </a:rPr>
                  <a:t>(0.04)</a:t>
                </a:r>
                <a:endParaRPr lang="en-US" sz="1000" dirty="0">
                  <a:solidFill>
                    <a:srgbClr val="002060"/>
                  </a:solidFill>
                </a:endParaRPr>
              </a:p>
            </p:txBody>
          </p:sp>
          <p:sp>
            <p:nvSpPr>
              <p:cNvPr id="57" name="TextBox 56"/>
              <p:cNvSpPr txBox="1"/>
              <p:nvPr/>
            </p:nvSpPr>
            <p:spPr>
              <a:xfrm>
                <a:off x="33411354" y="16367281"/>
                <a:ext cx="725158" cy="363762"/>
              </a:xfrm>
              <a:prstGeom prst="rect">
                <a:avLst/>
              </a:prstGeom>
              <a:noFill/>
            </p:spPr>
            <p:txBody>
              <a:bodyPr wrap="none" rtlCol="0">
                <a:spAutoFit/>
              </a:bodyPr>
              <a:lstStyle/>
              <a:p>
                <a:r>
                  <a:rPr lang="en-US" sz="1000" dirty="0" smtClean="0">
                    <a:solidFill>
                      <a:srgbClr val="002060"/>
                    </a:solidFill>
                  </a:rPr>
                  <a:t>(0.19)</a:t>
                </a:r>
                <a:endParaRPr lang="en-US" sz="1000" dirty="0">
                  <a:solidFill>
                    <a:srgbClr val="002060"/>
                  </a:solidFill>
                </a:endParaRPr>
              </a:p>
            </p:txBody>
          </p:sp>
          <p:sp>
            <p:nvSpPr>
              <p:cNvPr id="58" name="Double Bracket 57"/>
              <p:cNvSpPr/>
              <p:nvPr/>
            </p:nvSpPr>
            <p:spPr>
              <a:xfrm>
                <a:off x="33452804" y="11126860"/>
                <a:ext cx="587542" cy="5595044"/>
              </a:xfrm>
              <a:prstGeom prst="bracketPair">
                <a:avLst/>
              </a:prstGeom>
              <a:ln>
                <a:solidFill>
                  <a:schemeClr val="accent2"/>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000"/>
              </a:p>
            </p:txBody>
          </p:sp>
        </p:grpSp>
      </p:grpSp>
      <p:cxnSp>
        <p:nvCxnSpPr>
          <p:cNvPr id="59" name="Straight Arrow Connector 58"/>
          <p:cNvCxnSpPr/>
          <p:nvPr/>
        </p:nvCxnSpPr>
        <p:spPr>
          <a:xfrm>
            <a:off x="6650389" y="3731222"/>
            <a:ext cx="260914" cy="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pic>
        <p:nvPicPr>
          <p:cNvPr id="60" name="Picture 5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591514" y="2285613"/>
            <a:ext cx="971960" cy="241163"/>
          </a:xfrm>
          <a:prstGeom prst="rect">
            <a:avLst/>
          </a:prstGeom>
        </p:spPr>
      </p:pic>
      <p:cxnSp>
        <p:nvCxnSpPr>
          <p:cNvPr id="61" name="Straight Arrow Connector 60"/>
          <p:cNvCxnSpPr/>
          <p:nvPr/>
        </p:nvCxnSpPr>
        <p:spPr>
          <a:xfrm>
            <a:off x="6147407" y="2847630"/>
            <a:ext cx="0" cy="476091"/>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11" name="Straight Connector 10"/>
          <p:cNvCxnSpPr>
            <a:endCxn id="15" idx="1"/>
          </p:cNvCxnSpPr>
          <p:nvPr/>
        </p:nvCxnSpPr>
        <p:spPr>
          <a:xfrm>
            <a:off x="4350242" y="2557942"/>
            <a:ext cx="552348" cy="37591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2" name="Straight Connector 11"/>
          <p:cNvCxnSpPr>
            <a:endCxn id="15" idx="1"/>
          </p:cNvCxnSpPr>
          <p:nvPr/>
        </p:nvCxnSpPr>
        <p:spPr>
          <a:xfrm>
            <a:off x="3977319" y="2867409"/>
            <a:ext cx="925272" cy="6644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4" name="Straight Connector 13"/>
          <p:cNvCxnSpPr>
            <a:endCxn id="15" idx="1"/>
          </p:cNvCxnSpPr>
          <p:nvPr/>
        </p:nvCxnSpPr>
        <p:spPr>
          <a:xfrm flipV="1">
            <a:off x="4350242" y="2933854"/>
            <a:ext cx="552348" cy="230255"/>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5" name="Left Brace 14"/>
          <p:cNvSpPr/>
          <p:nvPr/>
        </p:nvSpPr>
        <p:spPr>
          <a:xfrm>
            <a:off x="4902591" y="2847629"/>
            <a:ext cx="117972" cy="172450"/>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200" dirty="0"/>
          </a:p>
        </p:txBody>
      </p:sp>
      <p:pic>
        <p:nvPicPr>
          <p:cNvPr id="64" name="Picture 63" descr="grampus3.jpg"/>
          <p:cNvPicPr>
            <a:picLocks noChangeAspect="1"/>
          </p:cNvPicPr>
          <p:nvPr/>
        </p:nvPicPr>
        <p:blipFill rotWithShape="1">
          <a:blip r:embed="rId7" cstate="print">
            <a:extLst>
              <a:ext uri="{28A0092B-C50C-407E-A947-70E740481C1C}">
                <a14:useLocalDpi xmlns:a14="http://schemas.microsoft.com/office/drawing/2010/main" val="0"/>
              </a:ext>
            </a:extLst>
          </a:blip>
          <a:srcRect l="16161" t="12363" r="13067" b="19329"/>
          <a:stretch/>
        </p:blipFill>
        <p:spPr>
          <a:xfrm>
            <a:off x="1300046" y="2859028"/>
            <a:ext cx="1863969" cy="1664676"/>
          </a:xfrm>
          <a:prstGeom prst="rect">
            <a:avLst/>
          </a:prstGeom>
          <a:scene3d>
            <a:camera prst="orthographicFront">
              <a:rot lat="1441745" lon="18622018" rev="97514"/>
            </a:camera>
            <a:lightRig rig="threePt" dir="t"/>
          </a:scene3d>
        </p:spPr>
      </p:pic>
      <p:pic>
        <p:nvPicPr>
          <p:cNvPr id="65" name="Picture 10" descr="C:\Users\jiadeng\Documents\My Dropbox\FPO\mask.png"/>
          <p:cNvPicPr>
            <a:picLocks noChangeArrowheads="1"/>
          </p:cNvPicPr>
          <p:nvPr/>
        </p:nvPicPr>
        <p:blipFill>
          <a:blip r:embed="rId8">
            <a:clrChange>
              <a:clrFrom>
                <a:srgbClr val="000000"/>
              </a:clrFrom>
              <a:clrTo>
                <a:srgbClr val="000000">
                  <a:alpha val="0"/>
                </a:srgbClr>
              </a:clrTo>
            </a:clrChange>
            <a:extLst>
              <a:ext uri="{28A0092B-C50C-407E-A947-70E740481C1C}">
                <a14:useLocalDpi xmlns:a14="http://schemas.microsoft.com/office/drawing/2010/main" val="0"/>
              </a:ext>
            </a:extLst>
          </a:blip>
          <a:srcRect/>
          <a:stretch>
            <a:fillRect/>
          </a:stretch>
        </p:blipFill>
        <p:spPr bwMode="auto">
          <a:xfrm>
            <a:off x="1263180" y="2822064"/>
            <a:ext cx="1917618" cy="1912046"/>
          </a:xfrm>
          <a:prstGeom prst="rect">
            <a:avLst/>
          </a:prstGeom>
          <a:noFill/>
          <a:scene3d>
            <a:camera prst="orthographicFront">
              <a:rot lat="1441745" lon="18622018" rev="97514"/>
            </a:camera>
            <a:lightRig rig="threePt" dir="t"/>
          </a:scene3d>
          <a:extLst>
            <a:ext uri="{909E8E84-426E-40dd-AFC4-6F175D3DCCD1}">
              <a14:hiddenFill xmlns:a14="http://schemas.microsoft.com/office/drawing/2010/main" xmlns="">
                <a:solidFill>
                  <a:srgbClr val="FFFFFF"/>
                </a:solidFill>
              </a14:hiddenFill>
            </a:ext>
          </a:extLst>
        </p:spPr>
      </p:pic>
      <p:pic>
        <p:nvPicPr>
          <p:cNvPr id="66" name="Picture 13" descr="C:\Users\jiadeng\Documents\My Dropbox\FPO\matlab\hog_f.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693814" y="2449199"/>
            <a:ext cx="831943" cy="2537631"/>
          </a:xfrm>
          <a:prstGeom prst="rect">
            <a:avLst/>
          </a:prstGeom>
          <a:noFill/>
          <a:extLst>
            <a:ext uri="{909E8E84-426E-40dd-AFC4-6F175D3DCCD1}">
              <a14:hiddenFill xmlns:a14="http://schemas.microsoft.com/office/drawing/2010/main" xmlns="">
                <a:solidFill>
                  <a:srgbClr val="FFFFFF"/>
                </a:solidFill>
              </a14:hiddenFill>
            </a:ext>
          </a:extLst>
        </p:spPr>
      </p:pic>
      <p:sp>
        <p:nvSpPr>
          <p:cNvPr id="68" name="Parallelogram 67"/>
          <p:cNvSpPr/>
          <p:nvPr/>
        </p:nvSpPr>
        <p:spPr>
          <a:xfrm rot="16200000" flipV="1">
            <a:off x="215738" y="3537660"/>
            <a:ext cx="937257" cy="372924"/>
          </a:xfrm>
          <a:prstGeom prst="parallelogram">
            <a:avLst>
              <a:gd name="adj" fmla="val 84174"/>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69" name="Parallelogram 68"/>
          <p:cNvSpPr/>
          <p:nvPr/>
        </p:nvSpPr>
        <p:spPr>
          <a:xfrm rot="16200000" flipV="1">
            <a:off x="311102" y="3499387"/>
            <a:ext cx="1358005" cy="828270"/>
          </a:xfrm>
          <a:prstGeom prst="parallelogram">
            <a:avLst>
              <a:gd name="adj" fmla="val 84174"/>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70" name="Parallelogram 69"/>
          <p:cNvSpPr/>
          <p:nvPr/>
        </p:nvSpPr>
        <p:spPr>
          <a:xfrm rot="16200000" flipV="1">
            <a:off x="-48290" y="3160579"/>
            <a:ext cx="2335794" cy="1130519"/>
          </a:xfrm>
          <a:prstGeom prst="parallelogram">
            <a:avLst>
              <a:gd name="adj" fmla="val 84174"/>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71" name="TextBox 70"/>
          <p:cNvSpPr txBox="1"/>
          <p:nvPr/>
        </p:nvSpPr>
        <p:spPr>
          <a:xfrm>
            <a:off x="409454" y="5502628"/>
            <a:ext cx="1626744" cy="954107"/>
          </a:xfrm>
          <a:prstGeom prst="rect">
            <a:avLst/>
          </a:prstGeom>
          <a:noFill/>
        </p:spPr>
        <p:txBody>
          <a:bodyPr wrap="square" rtlCol="0">
            <a:spAutoFit/>
          </a:bodyPr>
          <a:lstStyle>
            <a:defPPr>
              <a:defRPr lang="en-US"/>
            </a:defPPr>
            <a:lvl1pPr>
              <a:defRPr sz="1400">
                <a:solidFill>
                  <a:srgbClr val="0070C0"/>
                </a:solidFill>
              </a:defRPr>
            </a:lvl1pPr>
          </a:lstStyle>
          <a:p>
            <a:r>
              <a:rPr lang="en-US" dirty="0"/>
              <a:t>Selective Search Windows. </a:t>
            </a:r>
            <a:r>
              <a:rPr lang="en-US" dirty="0" smtClean="0"/>
              <a:t/>
            </a:r>
            <a:br>
              <a:rPr lang="en-US" dirty="0" smtClean="0"/>
            </a:br>
            <a:r>
              <a:rPr lang="en-US" dirty="0" smtClean="0"/>
              <a:t>van </a:t>
            </a:r>
            <a:r>
              <a:rPr lang="en-US" dirty="0"/>
              <a:t>De Sande et al. </a:t>
            </a:r>
            <a:r>
              <a:rPr lang="en-US" dirty="0" smtClean="0"/>
              <a:t>ICCV 2011</a:t>
            </a:r>
            <a:endParaRPr lang="en-US" dirty="0"/>
          </a:p>
        </p:txBody>
      </p:sp>
      <p:sp>
        <p:nvSpPr>
          <p:cNvPr id="74" name="Title 1"/>
          <p:cNvSpPr>
            <a:spLocks noGrp="1"/>
          </p:cNvSpPr>
          <p:nvPr>
            <p:ph type="title"/>
          </p:nvPr>
        </p:nvSpPr>
        <p:spPr>
          <a:xfrm>
            <a:off x="628650" y="89079"/>
            <a:ext cx="7886700" cy="1802701"/>
          </a:xfrm>
        </p:spPr>
        <p:txBody>
          <a:bodyPr>
            <a:normAutofit/>
          </a:bodyPr>
          <a:lstStyle/>
          <a:p>
            <a:r>
              <a:rPr lang="en-US" dirty="0" smtClean="0"/>
              <a:t>Large </a:t>
            </a:r>
            <a:r>
              <a:rPr lang="en-US" dirty="0"/>
              <a:t>Scale Categorization </a:t>
            </a:r>
          </a:p>
        </p:txBody>
      </p:sp>
    </p:spTree>
    <p:extLst>
      <p:ext uri="{BB962C8B-B14F-4D97-AF65-F5344CB8AC3E}">
        <p14:creationId xmlns:p14="http://schemas.microsoft.com/office/powerpoint/2010/main" val="397573380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2480013" y="5531675"/>
            <a:ext cx="4997070" cy="7761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28650" y="89079"/>
            <a:ext cx="7886700" cy="1325563"/>
          </a:xfrm>
        </p:spPr>
        <p:txBody>
          <a:bodyPr/>
          <a:lstStyle/>
          <a:p>
            <a:r>
              <a:rPr lang="en-US" dirty="0" smtClean="0"/>
              <a:t>2.1 Propagated Visual Estimates</a:t>
            </a:r>
            <a:endParaRPr lang="en-US" dirty="0"/>
          </a:p>
        </p:txBody>
      </p:sp>
      <p:grpSp>
        <p:nvGrpSpPr>
          <p:cNvPr id="13" name="Group 12"/>
          <p:cNvGrpSpPr/>
          <p:nvPr/>
        </p:nvGrpSpPr>
        <p:grpSpPr>
          <a:xfrm>
            <a:off x="6121758" y="1252137"/>
            <a:ext cx="1144983" cy="3962518"/>
            <a:chOff x="6121758" y="1575987"/>
            <a:chExt cx="1144983" cy="3962518"/>
          </a:xfrm>
        </p:grpSpPr>
        <p:grpSp>
          <p:nvGrpSpPr>
            <p:cNvPr id="78" name="Group 77"/>
            <p:cNvGrpSpPr/>
            <p:nvPr/>
          </p:nvGrpSpPr>
          <p:grpSpPr>
            <a:xfrm>
              <a:off x="6121758" y="1575987"/>
              <a:ext cx="1144983" cy="3962518"/>
              <a:chOff x="6239570" y="1196078"/>
              <a:chExt cx="1144983" cy="3591832"/>
            </a:xfrm>
          </p:grpSpPr>
          <p:cxnSp>
            <p:nvCxnSpPr>
              <p:cNvPr id="79" name="Straight Arrow Connector 78"/>
              <p:cNvCxnSpPr/>
              <p:nvPr/>
            </p:nvCxnSpPr>
            <p:spPr>
              <a:xfrm flipV="1">
                <a:off x="6906296" y="1684101"/>
                <a:ext cx="0" cy="3103809"/>
              </a:xfrm>
              <a:prstGeom prst="straightConnector1">
                <a:avLst/>
              </a:prstGeom>
              <a:ln w="41275">
                <a:solidFill>
                  <a:srgbClr val="002060"/>
                </a:solidFill>
                <a:tailEnd type="triangle" w="lg" len="lg"/>
              </a:ln>
            </p:spPr>
            <p:style>
              <a:lnRef idx="1">
                <a:schemeClr val="accent1"/>
              </a:lnRef>
              <a:fillRef idx="0">
                <a:schemeClr val="accent1"/>
              </a:fillRef>
              <a:effectRef idx="0">
                <a:schemeClr val="accent1"/>
              </a:effectRef>
              <a:fontRef idx="minor">
                <a:schemeClr val="tx1"/>
              </a:fontRef>
            </p:style>
          </p:cxnSp>
          <p:sp>
            <p:nvSpPr>
              <p:cNvPr id="88" name="TextBox 87"/>
              <p:cNvSpPr txBox="1"/>
              <p:nvPr/>
            </p:nvSpPr>
            <p:spPr>
              <a:xfrm rot="5400000">
                <a:off x="6677443" y="3089791"/>
                <a:ext cx="1014109" cy="400110"/>
              </a:xfrm>
              <a:prstGeom prst="rect">
                <a:avLst/>
              </a:prstGeom>
              <a:noFill/>
            </p:spPr>
            <p:txBody>
              <a:bodyPr wrap="none" rtlCol="0">
                <a:spAutoFit/>
              </a:bodyPr>
              <a:lstStyle/>
              <a:p>
                <a:r>
                  <a:rPr lang="en-US" sz="2000" dirty="0" smtClean="0">
                    <a:solidFill>
                      <a:srgbClr val="002060"/>
                    </a:solidFill>
                  </a:rPr>
                  <a:t>Accuracy</a:t>
                </a:r>
                <a:endParaRPr lang="en-US" sz="2000" dirty="0">
                  <a:solidFill>
                    <a:srgbClr val="002060"/>
                  </a:solidFill>
                </a:endParaRPr>
              </a:p>
            </p:txBody>
          </p:sp>
          <p:sp>
            <p:nvSpPr>
              <p:cNvPr id="97" name="TextBox 96"/>
              <p:cNvSpPr txBox="1"/>
              <p:nvPr/>
            </p:nvSpPr>
            <p:spPr>
              <a:xfrm>
                <a:off x="6239570" y="1196078"/>
                <a:ext cx="65" cy="278985"/>
              </a:xfrm>
              <a:prstGeom prst="rect">
                <a:avLst/>
              </a:prstGeom>
              <a:noFill/>
            </p:spPr>
            <p:txBody>
              <a:bodyPr wrap="none" lIns="0" tIns="0" rIns="0" bIns="0" rtlCol="0">
                <a:spAutoFit/>
              </a:bodyPr>
              <a:lstStyle/>
              <a:p>
                <a:endParaRPr lang="en-US" sz="2000" dirty="0">
                  <a:solidFill>
                    <a:schemeClr val="accent2">
                      <a:lumMod val="75000"/>
                    </a:schemeClr>
                  </a:solidFill>
                </a:endParaRPr>
              </a:p>
            </p:txBody>
          </p:sp>
        </p:grpSp>
        <mc:AlternateContent xmlns:mc="http://schemas.openxmlformats.org/markup-compatibility/2006" xmlns:a14="http://schemas.microsoft.com/office/drawing/2010/main">
          <mc:Choice Requires="a14">
            <p:sp>
              <p:nvSpPr>
                <p:cNvPr id="102" name="TextBox 101"/>
                <p:cNvSpPr txBox="1"/>
                <p:nvPr/>
              </p:nvSpPr>
              <p:spPr>
                <a:xfrm>
                  <a:off x="6432126" y="1576777"/>
                  <a:ext cx="766428"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solidFill>
                              <a:srgbClr val="002060"/>
                            </a:solidFill>
                            <a:latin typeface="Cambria Math" panose="02040503050406030204" pitchFamily="18" charset="0"/>
                          </a:rPr>
                          <m:t>𝑓</m:t>
                        </m:r>
                        <m:r>
                          <a:rPr lang="en-US" sz="2000" b="0" i="1" smtClean="0">
                            <a:solidFill>
                              <a:srgbClr val="002060"/>
                            </a:solidFill>
                            <a:latin typeface="Cambria Math" panose="02040503050406030204" pitchFamily="18" charset="0"/>
                          </a:rPr>
                          <m:t>(</m:t>
                        </m:r>
                        <m:r>
                          <a:rPr lang="en-US" sz="2000" b="0" i="1" smtClean="0">
                            <a:solidFill>
                              <a:srgbClr val="002060"/>
                            </a:solidFill>
                            <a:latin typeface="Cambria Math" panose="02040503050406030204" pitchFamily="18" charset="0"/>
                          </a:rPr>
                          <m:t>𝑣</m:t>
                        </m:r>
                        <m:r>
                          <a:rPr lang="en-US" sz="2000" b="0" i="1" smtClean="0">
                            <a:solidFill>
                              <a:srgbClr val="002060"/>
                            </a:solidFill>
                            <a:latin typeface="Cambria Math" panose="02040503050406030204" pitchFamily="18" charset="0"/>
                          </a:rPr>
                          <m:t>, </m:t>
                        </m:r>
                        <m:r>
                          <a:rPr lang="en-US" sz="2000" b="0" i="1" smtClean="0">
                            <a:solidFill>
                              <a:srgbClr val="002060"/>
                            </a:solidFill>
                            <a:latin typeface="Cambria Math" panose="02040503050406030204" pitchFamily="18" charset="0"/>
                          </a:rPr>
                          <m:t>𝐼</m:t>
                        </m:r>
                        <m:r>
                          <a:rPr lang="en-US" sz="2000" b="0" i="1" smtClean="0">
                            <a:solidFill>
                              <a:srgbClr val="002060"/>
                            </a:solidFill>
                            <a:latin typeface="Cambria Math" panose="02040503050406030204" pitchFamily="18" charset="0"/>
                          </a:rPr>
                          <m:t>)</m:t>
                        </m:r>
                      </m:oMath>
                    </m:oMathPara>
                  </a14:m>
                  <a:endParaRPr lang="en-US" sz="2000" dirty="0">
                    <a:solidFill>
                      <a:srgbClr val="002060"/>
                    </a:solidFill>
                  </a:endParaRPr>
                </a:p>
              </p:txBody>
            </p:sp>
          </mc:Choice>
          <mc:Fallback xmlns="">
            <p:sp>
              <p:nvSpPr>
                <p:cNvPr id="102" name="TextBox 101"/>
                <p:cNvSpPr txBox="1">
                  <a:spLocks noRot="1" noChangeAspect="1" noMove="1" noResize="1" noEditPoints="1" noAdjustHandles="1" noChangeArrowheads="1" noChangeShapeType="1" noTextEdit="1"/>
                </p:cNvSpPr>
                <p:nvPr/>
              </p:nvSpPr>
              <p:spPr>
                <a:xfrm>
                  <a:off x="6432126" y="1576777"/>
                  <a:ext cx="766428" cy="307777"/>
                </a:xfrm>
                <a:prstGeom prst="rect">
                  <a:avLst/>
                </a:prstGeom>
                <a:blipFill rotWithShape="0">
                  <a:blip r:embed="rId3"/>
                  <a:stretch>
                    <a:fillRect l="-11111" t="-4000" r="-11111" b="-36000"/>
                  </a:stretch>
                </a:blipFill>
              </p:spPr>
              <p:txBody>
                <a:bodyPr/>
                <a:lstStyle/>
                <a:p>
                  <a:r>
                    <a:rPr lang="en-US">
                      <a:noFill/>
                    </a:rPr>
                    <a:t> </a:t>
                  </a:r>
                </a:p>
              </p:txBody>
            </p:sp>
          </mc:Fallback>
        </mc:AlternateContent>
      </p:grpSp>
      <p:grpSp>
        <p:nvGrpSpPr>
          <p:cNvPr id="11" name="Group 10"/>
          <p:cNvGrpSpPr/>
          <p:nvPr/>
        </p:nvGrpSpPr>
        <p:grpSpPr>
          <a:xfrm>
            <a:off x="2385059" y="2696867"/>
            <a:ext cx="3777067" cy="1051153"/>
            <a:chOff x="2385059" y="3020717"/>
            <a:chExt cx="3777067" cy="1051153"/>
          </a:xfrm>
        </p:grpSpPr>
        <p:sp>
          <p:nvSpPr>
            <p:cNvPr id="130" name="TextBox 129"/>
            <p:cNvSpPr txBox="1"/>
            <p:nvPr/>
          </p:nvSpPr>
          <p:spPr>
            <a:xfrm>
              <a:off x="2385059" y="3020717"/>
              <a:ext cx="569387" cy="338554"/>
            </a:xfrm>
            <a:prstGeom prst="rect">
              <a:avLst/>
            </a:prstGeom>
            <a:noFill/>
          </p:spPr>
          <p:txBody>
            <a:bodyPr wrap="none" rtlCol="0">
              <a:spAutoFit/>
            </a:bodyPr>
            <a:lstStyle/>
            <a:p>
              <a:r>
                <a:rPr lang="en-US" sz="1600" dirty="0" smtClean="0">
                  <a:solidFill>
                    <a:srgbClr val="002060"/>
                  </a:solidFill>
                  <a:latin typeface="Calibri" panose="020F0502020204030204" pitchFamily="34" charset="0"/>
                </a:rPr>
                <a:t>(0.2)</a:t>
              </a:r>
              <a:endParaRPr lang="en-US" sz="1600" dirty="0">
                <a:solidFill>
                  <a:srgbClr val="002060"/>
                </a:solidFill>
                <a:latin typeface="Calibri" panose="020F0502020204030204" pitchFamily="34" charset="0"/>
              </a:endParaRPr>
            </a:p>
          </p:txBody>
        </p:sp>
        <p:sp>
          <p:nvSpPr>
            <p:cNvPr id="133" name="TextBox 132"/>
            <p:cNvSpPr txBox="1"/>
            <p:nvPr/>
          </p:nvSpPr>
          <p:spPr>
            <a:xfrm>
              <a:off x="5592739" y="3733316"/>
              <a:ext cx="569387" cy="338554"/>
            </a:xfrm>
            <a:prstGeom prst="rect">
              <a:avLst/>
            </a:prstGeom>
            <a:noFill/>
          </p:spPr>
          <p:txBody>
            <a:bodyPr wrap="none" rtlCol="0">
              <a:spAutoFit/>
            </a:bodyPr>
            <a:lstStyle/>
            <a:p>
              <a:r>
                <a:rPr lang="en-US" sz="1600" dirty="0" smtClean="0">
                  <a:solidFill>
                    <a:srgbClr val="002060"/>
                  </a:solidFill>
                  <a:latin typeface="Calibri" panose="020F0502020204030204" pitchFamily="34" charset="0"/>
                </a:rPr>
                <a:t>(0.8)</a:t>
              </a:r>
              <a:endParaRPr lang="en-US" sz="1600" dirty="0">
                <a:solidFill>
                  <a:srgbClr val="002060"/>
                </a:solidFill>
                <a:latin typeface="Calibri" panose="020F0502020204030204" pitchFamily="34" charset="0"/>
              </a:endParaRPr>
            </a:p>
          </p:txBody>
        </p:sp>
      </p:grpSp>
      <p:grpSp>
        <p:nvGrpSpPr>
          <p:cNvPr id="12" name="Group 11"/>
          <p:cNvGrpSpPr/>
          <p:nvPr/>
        </p:nvGrpSpPr>
        <p:grpSpPr>
          <a:xfrm>
            <a:off x="2397632" y="2062078"/>
            <a:ext cx="3776626" cy="967237"/>
            <a:chOff x="2397632" y="2385928"/>
            <a:chExt cx="3776626" cy="967237"/>
          </a:xfrm>
        </p:grpSpPr>
        <p:sp>
          <p:nvSpPr>
            <p:cNvPr id="131" name="TextBox 130"/>
            <p:cNvSpPr txBox="1"/>
            <p:nvPr/>
          </p:nvSpPr>
          <p:spPr>
            <a:xfrm>
              <a:off x="2397632" y="2385928"/>
              <a:ext cx="569387" cy="338554"/>
            </a:xfrm>
            <a:prstGeom prst="rect">
              <a:avLst/>
            </a:prstGeom>
            <a:noFill/>
          </p:spPr>
          <p:txBody>
            <a:bodyPr wrap="none" rtlCol="0">
              <a:spAutoFit/>
            </a:bodyPr>
            <a:lstStyle/>
            <a:p>
              <a:r>
                <a:rPr lang="en-US" sz="1600" dirty="0" smtClean="0">
                  <a:solidFill>
                    <a:srgbClr val="002060"/>
                  </a:solidFill>
                  <a:latin typeface="Calibri" panose="020F0502020204030204" pitchFamily="34" charset="0"/>
                </a:rPr>
                <a:t>(0.2)</a:t>
              </a:r>
              <a:endParaRPr lang="en-US" sz="1600" dirty="0">
                <a:solidFill>
                  <a:srgbClr val="002060"/>
                </a:solidFill>
                <a:latin typeface="Calibri" panose="020F0502020204030204" pitchFamily="34" charset="0"/>
              </a:endParaRPr>
            </a:p>
          </p:txBody>
        </p:sp>
        <p:sp>
          <p:nvSpPr>
            <p:cNvPr id="134" name="TextBox 133"/>
            <p:cNvSpPr txBox="1"/>
            <p:nvPr/>
          </p:nvSpPr>
          <p:spPr>
            <a:xfrm>
              <a:off x="5604871" y="3014611"/>
              <a:ext cx="569387" cy="338554"/>
            </a:xfrm>
            <a:prstGeom prst="rect">
              <a:avLst/>
            </a:prstGeom>
            <a:noFill/>
          </p:spPr>
          <p:txBody>
            <a:bodyPr wrap="none" rtlCol="0">
              <a:spAutoFit/>
            </a:bodyPr>
            <a:lstStyle/>
            <a:p>
              <a:r>
                <a:rPr lang="en-US" sz="1600" dirty="0" smtClean="0">
                  <a:solidFill>
                    <a:srgbClr val="002060"/>
                  </a:solidFill>
                  <a:latin typeface="Calibri" panose="020F0502020204030204" pitchFamily="34" charset="0"/>
                </a:rPr>
                <a:t>(0.8)</a:t>
              </a:r>
              <a:endParaRPr lang="en-US" sz="1600" dirty="0">
                <a:solidFill>
                  <a:srgbClr val="002060"/>
                </a:solidFill>
                <a:latin typeface="Calibri" panose="020F0502020204030204" pitchFamily="34" charset="0"/>
              </a:endParaRPr>
            </a:p>
          </p:txBody>
        </p:sp>
      </p:grpSp>
      <p:sp>
        <p:nvSpPr>
          <p:cNvPr id="135" name="TextBox 134"/>
          <p:cNvSpPr txBox="1"/>
          <p:nvPr/>
        </p:nvSpPr>
        <p:spPr>
          <a:xfrm>
            <a:off x="5580760" y="2072475"/>
            <a:ext cx="569387" cy="338554"/>
          </a:xfrm>
          <a:prstGeom prst="rect">
            <a:avLst/>
          </a:prstGeom>
          <a:noFill/>
        </p:spPr>
        <p:txBody>
          <a:bodyPr wrap="none" rtlCol="0">
            <a:spAutoFit/>
          </a:bodyPr>
          <a:lstStyle/>
          <a:p>
            <a:r>
              <a:rPr lang="en-US" sz="1600" dirty="0" smtClean="0">
                <a:solidFill>
                  <a:srgbClr val="002060"/>
                </a:solidFill>
                <a:latin typeface="Calibri" panose="020F0502020204030204" pitchFamily="34" charset="0"/>
              </a:rPr>
              <a:t>(0.8)</a:t>
            </a:r>
            <a:endParaRPr lang="en-US" sz="1600" dirty="0">
              <a:solidFill>
                <a:srgbClr val="002060"/>
              </a:solidFill>
              <a:latin typeface="Calibri" panose="020F0502020204030204" pitchFamily="34" charset="0"/>
            </a:endParaRPr>
          </a:p>
        </p:txBody>
      </p:sp>
      <p:sp>
        <p:nvSpPr>
          <p:cNvPr id="136" name="TextBox 135"/>
          <p:cNvSpPr txBox="1"/>
          <p:nvPr/>
        </p:nvSpPr>
        <p:spPr>
          <a:xfrm>
            <a:off x="3753152" y="1472446"/>
            <a:ext cx="569387" cy="338554"/>
          </a:xfrm>
          <a:prstGeom prst="rect">
            <a:avLst/>
          </a:prstGeom>
          <a:noFill/>
        </p:spPr>
        <p:txBody>
          <a:bodyPr wrap="none" rtlCol="0">
            <a:spAutoFit/>
          </a:bodyPr>
          <a:lstStyle/>
          <a:p>
            <a:r>
              <a:rPr lang="en-US" sz="1600" dirty="0" smtClean="0">
                <a:solidFill>
                  <a:srgbClr val="002060"/>
                </a:solidFill>
                <a:latin typeface="Calibri" panose="020F0502020204030204" pitchFamily="34" charset="0"/>
              </a:rPr>
              <a:t>(1.0)</a:t>
            </a:r>
            <a:endParaRPr lang="en-US" sz="1600" dirty="0">
              <a:solidFill>
                <a:srgbClr val="002060"/>
              </a:solidFill>
              <a:latin typeface="Calibri" panose="020F0502020204030204" pitchFamily="34" charset="0"/>
            </a:endParaRPr>
          </a:p>
        </p:txBody>
      </p:sp>
      <p:grpSp>
        <p:nvGrpSpPr>
          <p:cNvPr id="39" name="Group 38"/>
          <p:cNvGrpSpPr/>
          <p:nvPr/>
        </p:nvGrpSpPr>
        <p:grpSpPr>
          <a:xfrm>
            <a:off x="2877718" y="1244517"/>
            <a:ext cx="5275700" cy="5243774"/>
            <a:chOff x="2877718" y="1568367"/>
            <a:chExt cx="5275700" cy="5243774"/>
          </a:xfrm>
        </p:grpSpPr>
        <p:cxnSp>
          <p:nvCxnSpPr>
            <p:cNvPr id="137" name="Straight Arrow Connector 136"/>
            <p:cNvCxnSpPr/>
            <p:nvPr/>
          </p:nvCxnSpPr>
          <p:spPr>
            <a:xfrm>
              <a:off x="7629390" y="2159807"/>
              <a:ext cx="0" cy="3378698"/>
            </a:xfrm>
            <a:prstGeom prst="straightConnector1">
              <a:avLst/>
            </a:prstGeom>
            <a:ln w="41275">
              <a:solidFill>
                <a:schemeClr val="accent2">
                  <a:lumMod val="75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138" name="TextBox 137"/>
            <p:cNvSpPr txBox="1"/>
            <p:nvPr/>
          </p:nvSpPr>
          <p:spPr>
            <a:xfrm rot="5400000">
              <a:off x="7267917" y="3685782"/>
              <a:ext cx="1370892" cy="400110"/>
            </a:xfrm>
            <a:prstGeom prst="rect">
              <a:avLst/>
            </a:prstGeom>
            <a:noFill/>
          </p:spPr>
          <p:txBody>
            <a:bodyPr wrap="none" rtlCol="0">
              <a:spAutoFit/>
            </a:bodyPr>
            <a:lstStyle/>
            <a:p>
              <a:r>
                <a:rPr lang="en-US" sz="2000" dirty="0" smtClean="0">
                  <a:solidFill>
                    <a:schemeClr val="accent2">
                      <a:lumMod val="75000"/>
                    </a:schemeClr>
                  </a:solidFill>
                </a:rPr>
                <a:t>Specificity</a:t>
              </a:r>
              <a:endParaRPr lang="en-US" sz="2000" dirty="0">
                <a:solidFill>
                  <a:schemeClr val="accent2">
                    <a:lumMod val="75000"/>
                  </a:schemeClr>
                </a:solidFill>
              </a:endParaRPr>
            </a:p>
          </p:txBody>
        </p:sp>
        <mc:AlternateContent xmlns:mc="http://schemas.openxmlformats.org/markup-compatibility/2006" xmlns:a14="http://schemas.microsoft.com/office/drawing/2010/main">
          <mc:Choice Requires="a14">
            <p:sp>
              <p:nvSpPr>
                <p:cNvPr id="139" name="TextBox 138"/>
                <p:cNvSpPr txBox="1"/>
                <p:nvPr/>
              </p:nvSpPr>
              <p:spPr>
                <a:xfrm>
                  <a:off x="7416106" y="1568367"/>
                  <a:ext cx="622030" cy="317972"/>
                </a:xfrm>
                <a:prstGeom prst="rect">
                  <a:avLst/>
                </a:prstGeom>
                <a:noFill/>
              </p:spPr>
              <p:txBody>
                <a:bodyPr wrap="none" lIns="0" tIns="0" rIns="0" bIns="0" rtlCol="0">
                  <a:spAutoFit/>
                </a:bodyPr>
                <a:lstStyle/>
                <a:p>
                  <a:r>
                    <a:rPr lang="en-US" sz="2000" dirty="0" smtClean="0">
                      <a:solidFill>
                        <a:schemeClr val="accent2">
                          <a:lumMod val="75000"/>
                        </a:schemeClr>
                      </a:solidFill>
                      <a:ea typeface="Cambria Math" panose="02040503050406030204" pitchFamily="18" charset="0"/>
                    </a:rPr>
                    <a:t>-</a:t>
                  </a:r>
                  <a14:m>
                    <m:oMath xmlns:m="http://schemas.openxmlformats.org/officeDocument/2006/math">
                      <m:acc>
                        <m:accPr>
                          <m:chr m:val="̃"/>
                          <m:ctrlPr>
                            <a:rPr lang="en-US" sz="2000" i="1" smtClean="0">
                              <a:solidFill>
                                <a:schemeClr val="accent2">
                                  <a:lumMod val="75000"/>
                                </a:schemeClr>
                              </a:solidFill>
                              <a:latin typeface="Cambria Math" panose="02040503050406030204" pitchFamily="18" charset="0"/>
                              <a:ea typeface="Cambria Math" panose="02040503050406030204" pitchFamily="18" charset="0"/>
                            </a:rPr>
                          </m:ctrlPr>
                        </m:accPr>
                        <m:e>
                          <m:r>
                            <a:rPr lang="en-US" sz="2000" i="1">
                              <a:solidFill>
                                <a:schemeClr val="accent2">
                                  <a:lumMod val="75000"/>
                                </a:schemeClr>
                              </a:solidFill>
                              <a:latin typeface="Cambria Math" panose="02040503050406030204" pitchFamily="18" charset="0"/>
                              <a:ea typeface="Cambria Math" panose="02040503050406030204" pitchFamily="18" charset="0"/>
                            </a:rPr>
                            <m:t>𝜓</m:t>
                          </m:r>
                        </m:e>
                      </m:acc>
                      <m:r>
                        <a:rPr lang="en-US" sz="2000" b="0" i="1" smtClean="0">
                          <a:solidFill>
                            <a:schemeClr val="accent2">
                              <a:lumMod val="75000"/>
                            </a:schemeClr>
                          </a:solidFill>
                          <a:latin typeface="Cambria Math" panose="02040503050406030204" pitchFamily="18" charset="0"/>
                          <a:ea typeface="Cambria Math" panose="02040503050406030204" pitchFamily="18" charset="0"/>
                        </a:rPr>
                        <m:t>(</m:t>
                      </m:r>
                      <m:r>
                        <a:rPr lang="en-US" sz="2000" b="0" i="1" smtClean="0">
                          <a:solidFill>
                            <a:schemeClr val="accent2">
                              <a:lumMod val="75000"/>
                            </a:schemeClr>
                          </a:solidFill>
                          <a:latin typeface="Cambria Math" panose="02040503050406030204" pitchFamily="18" charset="0"/>
                          <a:ea typeface="Cambria Math" panose="02040503050406030204" pitchFamily="18" charset="0"/>
                        </a:rPr>
                        <m:t>𝑣</m:t>
                      </m:r>
                      <m:r>
                        <a:rPr lang="en-US" sz="2000" b="0" i="1" smtClean="0">
                          <a:solidFill>
                            <a:schemeClr val="accent2">
                              <a:lumMod val="75000"/>
                            </a:schemeClr>
                          </a:solidFill>
                          <a:latin typeface="Cambria Math" panose="02040503050406030204" pitchFamily="18" charset="0"/>
                          <a:ea typeface="Cambria Math" panose="02040503050406030204" pitchFamily="18" charset="0"/>
                        </a:rPr>
                        <m:t>)</m:t>
                      </m:r>
                    </m:oMath>
                  </a14:m>
                  <a:endParaRPr lang="en-US" sz="2000" dirty="0">
                    <a:solidFill>
                      <a:schemeClr val="accent2">
                        <a:lumMod val="75000"/>
                      </a:schemeClr>
                    </a:solidFill>
                  </a:endParaRPr>
                </a:p>
              </p:txBody>
            </p:sp>
          </mc:Choice>
          <mc:Fallback xmlns="">
            <p:sp>
              <p:nvSpPr>
                <p:cNvPr id="139" name="TextBox 138"/>
                <p:cNvSpPr txBox="1">
                  <a:spLocks noRot="1" noChangeAspect="1" noMove="1" noResize="1" noEditPoints="1" noAdjustHandles="1" noChangeArrowheads="1" noChangeShapeType="1" noTextEdit="1"/>
                </p:cNvSpPr>
                <p:nvPr/>
              </p:nvSpPr>
              <p:spPr>
                <a:xfrm>
                  <a:off x="7416106" y="1568367"/>
                  <a:ext cx="622030" cy="317972"/>
                </a:xfrm>
                <a:prstGeom prst="rect">
                  <a:avLst/>
                </a:prstGeom>
                <a:blipFill rotWithShape="0">
                  <a:blip r:embed="rId4"/>
                  <a:stretch>
                    <a:fillRect l="-25490" t="-23077" r="-18627" b="-50000"/>
                  </a:stretch>
                </a:blipFill>
              </p:spPr>
              <p:txBody>
                <a:bodyPr/>
                <a:lstStyle/>
                <a:p>
                  <a:r>
                    <a:rPr lang="en-US">
                      <a:noFill/>
                    </a:rPr>
                    <a:t> </a:t>
                  </a:r>
                </a:p>
              </p:txBody>
            </p:sp>
          </mc:Fallback>
        </mc:AlternateContent>
        <p:grpSp>
          <p:nvGrpSpPr>
            <p:cNvPr id="38" name="Group 37"/>
            <p:cNvGrpSpPr/>
            <p:nvPr/>
          </p:nvGrpSpPr>
          <p:grpSpPr>
            <a:xfrm>
              <a:off x="2877718" y="6143504"/>
              <a:ext cx="3376840" cy="668637"/>
              <a:chOff x="2877718" y="6143504"/>
              <a:chExt cx="3376840" cy="668637"/>
            </a:xfrm>
          </p:grpSpPr>
          <p:sp>
            <p:nvSpPr>
              <p:cNvPr id="24" name="TextBox 23"/>
              <p:cNvSpPr txBox="1"/>
              <p:nvPr/>
            </p:nvSpPr>
            <p:spPr>
              <a:xfrm>
                <a:off x="2877718" y="6143504"/>
                <a:ext cx="2175361" cy="369332"/>
              </a:xfrm>
              <a:prstGeom prst="rect">
                <a:avLst/>
              </a:prstGeom>
              <a:noFill/>
            </p:spPr>
            <p:txBody>
              <a:bodyPr wrap="none" rtlCol="0">
                <a:spAutoFit/>
              </a:bodyPr>
              <a:lstStyle/>
              <a:p>
                <a:r>
                  <a:rPr lang="en-US" dirty="0" smtClean="0"/>
                  <a:t>Deng et al. CVPR 2012</a:t>
                </a:r>
                <a:endParaRPr lang="en-US" dirty="0"/>
              </a:p>
            </p:txBody>
          </p:sp>
          <mc:AlternateContent xmlns:mc="http://schemas.openxmlformats.org/markup-compatibility/2006" xmlns:a14="http://schemas.microsoft.com/office/drawing/2010/main">
            <mc:Choice Requires="a14">
              <p:sp>
                <p:nvSpPr>
                  <p:cNvPr id="83" name="TextBox 82"/>
                  <p:cNvSpPr txBox="1"/>
                  <p:nvPr/>
                </p:nvSpPr>
                <p:spPr>
                  <a:xfrm>
                    <a:off x="2965057" y="6464738"/>
                    <a:ext cx="3289501" cy="34740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ea typeface="Cambria Math" panose="02040503050406030204" pitchFamily="18" charset="0"/>
                            </a:rPr>
                            <m:t>𝑓</m:t>
                          </m:r>
                          <m:d>
                            <m:dPr>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𝑣</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𝐼</m:t>
                              </m:r>
                              <m:r>
                                <a:rPr lang="en-US" sz="2000" b="0" i="1" smtClean="0">
                                  <a:latin typeface="Cambria Math" panose="02040503050406030204" pitchFamily="18" charset="0"/>
                                  <a:ea typeface="Cambria Math" panose="02040503050406030204" pitchFamily="18" charset="0"/>
                                </a:rPr>
                                <m:t>, </m:t>
                              </m:r>
                              <m:acc>
                                <m:accPr>
                                  <m:chr m:val="̃"/>
                                  <m:ctrlPr>
                                    <a:rPr lang="en-US" sz="2000" i="1">
                                      <a:latin typeface="Cambria Math" panose="02040503050406030204" pitchFamily="18" charset="0"/>
                                      <a:ea typeface="Cambria Math" panose="02040503050406030204" pitchFamily="18" charset="0"/>
                                    </a:rPr>
                                  </m:ctrlPr>
                                </m:accPr>
                                <m:e>
                                  <m:r>
                                    <a:rPr lang="en-US" sz="2000" i="1">
                                      <a:latin typeface="Cambria Math" panose="02040503050406030204" pitchFamily="18" charset="0"/>
                                      <a:ea typeface="Cambria Math" panose="02040503050406030204" pitchFamily="18" charset="0"/>
                                    </a:rPr>
                                    <m:t>𝜆</m:t>
                                  </m:r>
                                </m:e>
                              </m:acc>
                            </m:e>
                          </m:d>
                          <m:r>
                            <a:rPr lang="en-US" sz="2000" b="0" i="1" smtClean="0">
                              <a:latin typeface="Cambria Math" panose="02040503050406030204" pitchFamily="18" charset="0"/>
                              <a:ea typeface="Cambria Math" panose="02040503050406030204" pitchFamily="18" charset="0"/>
                            </a:rPr>
                            <m:t>=</m:t>
                          </m:r>
                          <m:func>
                            <m:funcPr>
                              <m:ctrlPr>
                                <a:rPr lang="en-US" sz="2000" b="0" i="1" smtClean="0">
                                  <a:latin typeface="Cambria Math" panose="02040503050406030204" pitchFamily="18" charset="0"/>
                                  <a:ea typeface="Cambria Math" panose="02040503050406030204" pitchFamily="18" charset="0"/>
                                </a:rPr>
                              </m:ctrlPr>
                            </m:funcPr>
                            <m:fName>
                              <m:r>
                                <a:rPr lang="en-US" sz="2000" i="1">
                                  <a:solidFill>
                                    <a:srgbClr val="002060"/>
                                  </a:solidFill>
                                  <a:latin typeface="Cambria Math" panose="02040503050406030204" pitchFamily="18" charset="0"/>
                                </a:rPr>
                                <m:t>𝑓</m:t>
                              </m:r>
                              <m:r>
                                <a:rPr lang="en-US" sz="2000" i="1">
                                  <a:solidFill>
                                    <a:srgbClr val="002060"/>
                                  </a:solidFill>
                                  <a:latin typeface="Cambria Math" panose="02040503050406030204" pitchFamily="18" charset="0"/>
                                </a:rPr>
                                <m:t>(</m:t>
                              </m:r>
                              <m:r>
                                <a:rPr lang="en-US" sz="2000" i="1">
                                  <a:solidFill>
                                    <a:srgbClr val="002060"/>
                                  </a:solidFill>
                                  <a:latin typeface="Cambria Math" panose="02040503050406030204" pitchFamily="18" charset="0"/>
                                </a:rPr>
                                <m:t>𝑣</m:t>
                              </m:r>
                              <m:r>
                                <a:rPr lang="en-US" sz="2000" i="1">
                                  <a:solidFill>
                                    <a:srgbClr val="002060"/>
                                  </a:solidFill>
                                  <a:latin typeface="Cambria Math" panose="02040503050406030204" pitchFamily="18" charset="0"/>
                                </a:rPr>
                                <m:t>, </m:t>
                              </m:r>
                              <m:r>
                                <a:rPr lang="en-US" sz="2000" i="1">
                                  <a:solidFill>
                                    <a:srgbClr val="002060"/>
                                  </a:solidFill>
                                  <a:latin typeface="Cambria Math" panose="02040503050406030204" pitchFamily="18" charset="0"/>
                                </a:rPr>
                                <m:t>𝐼</m:t>
                              </m:r>
                              <m:r>
                                <a:rPr lang="en-US" sz="2000" i="1">
                                  <a:solidFill>
                                    <a:srgbClr val="002060"/>
                                  </a:solidFill>
                                  <a:latin typeface="Cambria Math" panose="02040503050406030204" pitchFamily="18" charset="0"/>
                                </a:rPr>
                                <m:t>)</m:t>
                              </m:r>
                              <m:r>
                                <m:rPr>
                                  <m:nor/>
                                </m:rPr>
                                <a:rPr lang="en-US" sz="2000" dirty="0">
                                  <a:solidFill>
                                    <a:srgbClr val="002060"/>
                                  </a:solidFill>
                                </a:rPr>
                                <m:t> </m:t>
                              </m:r>
                            </m:fName>
                            <m:e>
                              <m:r>
                                <a:rPr lang="en-US" sz="2000" b="0" i="1" smtClean="0">
                                  <a:latin typeface="Cambria Math" panose="02040503050406030204" pitchFamily="18" charset="0"/>
                                  <a:ea typeface="Cambria Math" panose="02040503050406030204" pitchFamily="18" charset="0"/>
                                </a:rPr>
                                <m:t>[</m:t>
                              </m:r>
                              <m:r>
                                <a:rPr lang="en-US" sz="2000" b="0" i="1" smtClean="0">
                                  <a:solidFill>
                                    <a:schemeClr val="accent2">
                                      <a:lumMod val="75000"/>
                                    </a:schemeClr>
                                  </a:solidFill>
                                  <a:latin typeface="Cambria Math" panose="02040503050406030204" pitchFamily="18" charset="0"/>
                                  <a:ea typeface="Cambria Math" panose="02040503050406030204" pitchFamily="18" charset="0"/>
                                </a:rPr>
                                <m:t>−</m:t>
                              </m:r>
                              <m:acc>
                                <m:accPr>
                                  <m:chr m:val="̃"/>
                                  <m:ctrlPr>
                                    <a:rPr lang="en-US" sz="2000" i="1">
                                      <a:solidFill>
                                        <a:schemeClr val="accent2">
                                          <a:lumMod val="75000"/>
                                        </a:schemeClr>
                                      </a:solidFill>
                                      <a:latin typeface="Cambria Math" panose="02040503050406030204" pitchFamily="18" charset="0"/>
                                      <a:ea typeface="Cambria Math" panose="02040503050406030204" pitchFamily="18" charset="0"/>
                                    </a:rPr>
                                  </m:ctrlPr>
                                </m:accPr>
                                <m:e>
                                  <m:r>
                                    <a:rPr lang="en-US" sz="2000" i="1">
                                      <a:solidFill>
                                        <a:schemeClr val="accent2">
                                          <a:lumMod val="75000"/>
                                        </a:schemeClr>
                                      </a:solidFill>
                                      <a:latin typeface="Cambria Math" panose="02040503050406030204" pitchFamily="18" charset="0"/>
                                      <a:ea typeface="Cambria Math" panose="02040503050406030204" pitchFamily="18" charset="0"/>
                                    </a:rPr>
                                    <m:t>𝜓</m:t>
                                  </m:r>
                                </m:e>
                              </m:acc>
                              <m:d>
                                <m:dPr>
                                  <m:ctrlPr>
                                    <a:rPr lang="en-US" sz="2000" i="1" smtClean="0">
                                      <a:solidFill>
                                        <a:schemeClr val="accent2">
                                          <a:lumMod val="75000"/>
                                        </a:schemeClr>
                                      </a:solidFill>
                                      <a:latin typeface="Cambria Math" panose="02040503050406030204" pitchFamily="18" charset="0"/>
                                      <a:ea typeface="Cambria Math" panose="02040503050406030204" pitchFamily="18" charset="0"/>
                                    </a:rPr>
                                  </m:ctrlPr>
                                </m:dPr>
                                <m:e>
                                  <m:r>
                                    <a:rPr lang="en-US" sz="2000" i="1">
                                      <a:solidFill>
                                        <a:schemeClr val="accent2">
                                          <a:lumMod val="75000"/>
                                        </a:schemeClr>
                                      </a:solidFill>
                                      <a:latin typeface="Cambria Math" panose="02040503050406030204" pitchFamily="18" charset="0"/>
                                      <a:ea typeface="Cambria Math" panose="02040503050406030204" pitchFamily="18" charset="0"/>
                                    </a:rPr>
                                    <m:t>𝑣</m:t>
                                  </m:r>
                                </m:e>
                              </m:d>
                              <m:r>
                                <m:rPr>
                                  <m:nor/>
                                </m:rPr>
                                <a:rPr lang="en-US" sz="2000" b="0" i="0" smtClean="0">
                                  <a:solidFill>
                                    <a:schemeClr val="tx1"/>
                                  </a:solidFill>
                                  <a:latin typeface="Cambria Math" panose="02040503050406030204" pitchFamily="18" charset="0"/>
                                  <a:ea typeface="Cambria Math" panose="02040503050406030204" pitchFamily="18" charset="0"/>
                                </a:rPr>
                                <m:t>+</m:t>
                              </m:r>
                              <m:acc>
                                <m:accPr>
                                  <m:chr m:val="̃"/>
                                  <m:ctrlPr>
                                    <a:rPr lang="en-US" sz="2000" i="1">
                                      <a:solidFill>
                                        <a:schemeClr val="tx1"/>
                                      </a:solidFill>
                                      <a:latin typeface="Cambria Math" panose="02040503050406030204" pitchFamily="18" charset="0"/>
                                      <a:ea typeface="Cambria Math" panose="02040503050406030204" pitchFamily="18" charset="0"/>
                                    </a:rPr>
                                  </m:ctrlPr>
                                </m:accPr>
                                <m:e>
                                  <m:r>
                                    <a:rPr lang="en-US" sz="2000" i="1">
                                      <a:solidFill>
                                        <a:schemeClr val="tx1"/>
                                      </a:solidFill>
                                      <a:latin typeface="Cambria Math" panose="02040503050406030204" pitchFamily="18" charset="0"/>
                                      <a:ea typeface="Cambria Math" panose="02040503050406030204" pitchFamily="18" charset="0"/>
                                    </a:rPr>
                                    <m:t>𝜆</m:t>
                                  </m:r>
                                </m:e>
                              </m:acc>
                              <m:r>
                                <m:rPr>
                                  <m:nor/>
                                </m:rPr>
                                <a:rPr lang="en-US" sz="2000" b="0" i="0" smtClean="0">
                                  <a:solidFill>
                                    <a:srgbClr val="002060"/>
                                  </a:solidFill>
                                  <a:latin typeface="Cambria Math" panose="02040503050406030204" pitchFamily="18" charset="0"/>
                                  <a:ea typeface="Cambria Math" panose="02040503050406030204" pitchFamily="18" charset="0"/>
                                </a:rPr>
                                <m:t>]</m:t>
                              </m:r>
                              <m:r>
                                <m:rPr>
                                  <m:nor/>
                                </m:rPr>
                                <a:rPr lang="en-US" sz="2000" dirty="0">
                                  <a:solidFill>
                                    <a:schemeClr val="accent2">
                                      <a:lumMod val="75000"/>
                                    </a:schemeClr>
                                  </a:solidFill>
                                </a:rPr>
                                <m:t> </m:t>
                              </m:r>
                            </m:e>
                          </m:func>
                        </m:oMath>
                      </m:oMathPara>
                    </a14:m>
                    <a:endParaRPr lang="en-US" sz="2000" dirty="0"/>
                  </a:p>
                </p:txBody>
              </p:sp>
            </mc:Choice>
            <mc:Fallback xmlns="">
              <p:sp>
                <p:nvSpPr>
                  <p:cNvPr id="83" name="TextBox 82"/>
                  <p:cNvSpPr txBox="1">
                    <a:spLocks noRot="1" noChangeAspect="1" noMove="1" noResize="1" noEditPoints="1" noAdjustHandles="1" noChangeArrowheads="1" noChangeShapeType="1" noTextEdit="1"/>
                  </p:cNvSpPr>
                  <p:nvPr/>
                </p:nvSpPr>
                <p:spPr>
                  <a:xfrm>
                    <a:off x="2965057" y="6464738"/>
                    <a:ext cx="3289501" cy="347403"/>
                  </a:xfrm>
                  <a:prstGeom prst="rect">
                    <a:avLst/>
                  </a:prstGeom>
                  <a:blipFill rotWithShape="0">
                    <a:blip r:embed="rId5"/>
                    <a:stretch>
                      <a:fillRect l="-3519" t="-17544" r="-6852" b="-26316"/>
                    </a:stretch>
                  </a:blipFill>
                </p:spPr>
                <p:txBody>
                  <a:bodyPr/>
                  <a:lstStyle/>
                  <a:p>
                    <a:r>
                      <a:rPr lang="en-US">
                        <a:noFill/>
                      </a:rPr>
                      <a:t> </a:t>
                    </a:r>
                  </a:p>
                </p:txBody>
              </p:sp>
            </mc:Fallback>
          </mc:AlternateContent>
        </p:grpSp>
      </p:grpSp>
      <p:grpSp>
        <p:nvGrpSpPr>
          <p:cNvPr id="10" name="Group 9"/>
          <p:cNvGrpSpPr/>
          <p:nvPr/>
        </p:nvGrpSpPr>
        <p:grpSpPr>
          <a:xfrm>
            <a:off x="1356454" y="3469392"/>
            <a:ext cx="3543757" cy="1204265"/>
            <a:chOff x="1356454" y="3793242"/>
            <a:chExt cx="3543757" cy="1204265"/>
          </a:xfrm>
        </p:grpSpPr>
        <p:sp>
          <p:nvSpPr>
            <p:cNvPr id="129" name="TextBox 128"/>
            <p:cNvSpPr txBox="1"/>
            <p:nvPr/>
          </p:nvSpPr>
          <p:spPr>
            <a:xfrm>
              <a:off x="1356454" y="3793242"/>
              <a:ext cx="673582" cy="338554"/>
            </a:xfrm>
            <a:prstGeom prst="rect">
              <a:avLst/>
            </a:prstGeom>
            <a:noFill/>
          </p:spPr>
          <p:txBody>
            <a:bodyPr wrap="none" rtlCol="0">
              <a:spAutoFit/>
            </a:bodyPr>
            <a:lstStyle/>
            <a:p>
              <a:r>
                <a:rPr lang="en-US" sz="1600" dirty="0" smtClean="0">
                  <a:solidFill>
                    <a:srgbClr val="002060"/>
                  </a:solidFill>
                  <a:latin typeface="Calibri" panose="020F0502020204030204" pitchFamily="34" charset="0"/>
                </a:rPr>
                <a:t>(0.15)</a:t>
              </a:r>
              <a:endParaRPr lang="en-US" sz="1600" dirty="0">
                <a:solidFill>
                  <a:srgbClr val="002060"/>
                </a:solidFill>
                <a:latin typeface="Calibri" panose="020F0502020204030204" pitchFamily="34" charset="0"/>
              </a:endParaRPr>
            </a:p>
          </p:txBody>
        </p:sp>
        <p:sp>
          <p:nvSpPr>
            <p:cNvPr id="161" name="TextBox 160"/>
            <p:cNvSpPr txBox="1"/>
            <p:nvPr/>
          </p:nvSpPr>
          <p:spPr>
            <a:xfrm>
              <a:off x="4330824" y="4658953"/>
              <a:ext cx="569387" cy="338554"/>
            </a:xfrm>
            <a:prstGeom prst="rect">
              <a:avLst/>
            </a:prstGeom>
            <a:noFill/>
          </p:spPr>
          <p:txBody>
            <a:bodyPr wrap="none" rtlCol="0">
              <a:spAutoFit/>
            </a:bodyPr>
            <a:lstStyle/>
            <a:p>
              <a:r>
                <a:rPr lang="en-US" sz="1600" dirty="0" smtClean="0">
                  <a:solidFill>
                    <a:srgbClr val="002060"/>
                  </a:solidFill>
                  <a:latin typeface="Calibri" panose="020F0502020204030204" pitchFamily="34" charset="0"/>
                </a:rPr>
                <a:t>(0.6)</a:t>
              </a:r>
              <a:endParaRPr lang="en-US" sz="1600" dirty="0">
                <a:solidFill>
                  <a:srgbClr val="002060"/>
                </a:solidFill>
                <a:latin typeface="Calibri" panose="020F0502020204030204" pitchFamily="34" charset="0"/>
              </a:endParaRPr>
            </a:p>
          </p:txBody>
        </p:sp>
      </p:grpSp>
      <p:grpSp>
        <p:nvGrpSpPr>
          <p:cNvPr id="7" name="Group 6"/>
          <p:cNvGrpSpPr/>
          <p:nvPr/>
        </p:nvGrpSpPr>
        <p:grpSpPr>
          <a:xfrm>
            <a:off x="513378" y="1500178"/>
            <a:ext cx="5273670" cy="3400750"/>
            <a:chOff x="513378" y="1824028"/>
            <a:chExt cx="5273670" cy="3400750"/>
          </a:xfrm>
        </p:grpSpPr>
        <p:cxnSp>
          <p:nvCxnSpPr>
            <p:cNvPr id="114" name="Elbow Connector 113"/>
            <p:cNvCxnSpPr>
              <a:stCxn id="105" idx="2"/>
              <a:endCxn id="124" idx="0"/>
            </p:cNvCxnSpPr>
            <p:nvPr/>
          </p:nvCxnSpPr>
          <p:spPr>
            <a:xfrm rot="5400000">
              <a:off x="2498559" y="1587936"/>
              <a:ext cx="291710" cy="1376375"/>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5" name="Elbow Connector 114"/>
            <p:cNvCxnSpPr>
              <a:stCxn id="105" idx="2"/>
              <a:endCxn id="113" idx="0"/>
            </p:cNvCxnSpPr>
            <p:nvPr/>
          </p:nvCxnSpPr>
          <p:spPr>
            <a:xfrm rot="16200000" flipH="1">
              <a:off x="4034465" y="1428405"/>
              <a:ext cx="287135" cy="169086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6" name="Elbow Connector 115"/>
            <p:cNvCxnSpPr>
              <a:stCxn id="106" idx="2"/>
              <a:endCxn id="107" idx="0"/>
            </p:cNvCxnSpPr>
            <p:nvPr/>
          </p:nvCxnSpPr>
          <p:spPr>
            <a:xfrm rot="5400000">
              <a:off x="1221085" y="3090842"/>
              <a:ext cx="473999" cy="98400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7" name="Elbow Connector 116"/>
            <p:cNvCxnSpPr>
              <a:stCxn id="106" idx="2"/>
              <a:endCxn id="108" idx="0"/>
            </p:cNvCxnSpPr>
            <p:nvPr/>
          </p:nvCxnSpPr>
          <p:spPr>
            <a:xfrm rot="16200000" flipH="1">
              <a:off x="2248087" y="3047841"/>
              <a:ext cx="475835" cy="107183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8" name="Elbow Connector 117"/>
            <p:cNvCxnSpPr>
              <a:stCxn id="113" idx="2"/>
              <a:endCxn id="109" idx="0"/>
            </p:cNvCxnSpPr>
            <p:nvPr/>
          </p:nvCxnSpPr>
          <p:spPr>
            <a:xfrm rot="5400000">
              <a:off x="4851505" y="2849576"/>
              <a:ext cx="343773" cy="14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9" name="Elbow Connector 118"/>
            <p:cNvCxnSpPr>
              <a:stCxn id="109" idx="2"/>
              <a:endCxn id="110" idx="0"/>
            </p:cNvCxnSpPr>
            <p:nvPr/>
          </p:nvCxnSpPr>
          <p:spPr>
            <a:xfrm rot="5400000">
              <a:off x="4800818" y="3547524"/>
              <a:ext cx="444001" cy="100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0" name="Elbow Connector 119"/>
            <p:cNvCxnSpPr>
              <a:stCxn id="110" idx="2"/>
              <a:endCxn id="111" idx="0"/>
            </p:cNvCxnSpPr>
            <p:nvPr/>
          </p:nvCxnSpPr>
          <p:spPr>
            <a:xfrm rot="5400000">
              <a:off x="4145742" y="3814479"/>
              <a:ext cx="660112" cy="109304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1" name="Elbow Connector 120"/>
            <p:cNvCxnSpPr>
              <a:stCxn id="110" idx="2"/>
              <a:endCxn id="112" idx="0"/>
            </p:cNvCxnSpPr>
            <p:nvPr/>
          </p:nvCxnSpPr>
          <p:spPr>
            <a:xfrm rot="16200000" flipH="1">
              <a:off x="5079240" y="3974020"/>
              <a:ext cx="650886" cy="76473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3" name="Elbow Connector 122"/>
            <p:cNvCxnSpPr>
              <a:stCxn id="107" idx="2"/>
              <a:endCxn id="122" idx="0"/>
            </p:cNvCxnSpPr>
            <p:nvPr/>
          </p:nvCxnSpPr>
          <p:spPr>
            <a:xfrm rot="16200000" flipH="1">
              <a:off x="830474" y="4261690"/>
              <a:ext cx="328787" cy="5757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5" name="Elbow Connector 124"/>
            <p:cNvCxnSpPr>
              <a:stCxn id="124" idx="2"/>
              <a:endCxn id="106" idx="0"/>
            </p:cNvCxnSpPr>
            <p:nvPr/>
          </p:nvCxnSpPr>
          <p:spPr>
            <a:xfrm rot="5400000">
              <a:off x="1797465" y="2880841"/>
              <a:ext cx="311384" cy="614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05" name="Rounded Rectangle 104"/>
            <p:cNvSpPr/>
            <p:nvPr/>
          </p:nvSpPr>
          <p:spPr>
            <a:xfrm>
              <a:off x="2879898" y="1824028"/>
              <a:ext cx="905408" cy="306241"/>
            </a:xfrm>
            <a:prstGeom prst="roundRect">
              <a:avLst/>
            </a:prstGeom>
            <a:solidFill>
              <a:schemeClr val="accent1">
                <a:lumMod val="20000"/>
                <a:lumOff val="80000"/>
              </a:schemeClr>
            </a:solidFill>
            <a:ln w="28575">
              <a:solidFill>
                <a:schemeClr val="accent1">
                  <a:lumMod val="60000"/>
                  <a:lumOff val="40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1600" dirty="0" smtClean="0">
                  <a:latin typeface="Calibri" panose="020F0502020204030204" pitchFamily="34" charset="0"/>
                </a:rPr>
                <a:t>Animal</a:t>
              </a:r>
              <a:endParaRPr lang="en-US" sz="1600" dirty="0">
                <a:latin typeface="Calibri" panose="020F0502020204030204" pitchFamily="34" charset="0"/>
              </a:endParaRPr>
            </a:p>
          </p:txBody>
        </p:sp>
        <p:sp>
          <p:nvSpPr>
            <p:cNvPr id="106" name="Rounded Rectangle 105"/>
            <p:cNvSpPr/>
            <p:nvPr/>
          </p:nvSpPr>
          <p:spPr>
            <a:xfrm>
              <a:off x="1497381" y="3039603"/>
              <a:ext cx="905408" cy="306241"/>
            </a:xfrm>
            <a:prstGeom prst="roundRect">
              <a:avLst/>
            </a:prstGeom>
            <a:solidFill>
              <a:schemeClr val="accent1">
                <a:lumMod val="20000"/>
                <a:lumOff val="80000"/>
              </a:schemeClr>
            </a:solidFill>
            <a:ln w="28575">
              <a:solidFill>
                <a:schemeClr val="accent1">
                  <a:lumMod val="60000"/>
                  <a:lumOff val="40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1600" dirty="0" smtClean="0">
                  <a:latin typeface="Calibri" panose="020F0502020204030204" pitchFamily="34" charset="0"/>
                </a:rPr>
                <a:t>Seabird</a:t>
              </a:r>
              <a:endParaRPr lang="en-US" sz="1600" dirty="0">
                <a:latin typeface="Calibri" panose="020F0502020204030204" pitchFamily="34" charset="0"/>
              </a:endParaRPr>
            </a:p>
          </p:txBody>
        </p:sp>
        <p:sp>
          <p:nvSpPr>
            <p:cNvPr id="107" name="Rounded Rectangle 106"/>
            <p:cNvSpPr/>
            <p:nvPr/>
          </p:nvSpPr>
          <p:spPr>
            <a:xfrm>
              <a:off x="513378" y="3819843"/>
              <a:ext cx="905408" cy="306240"/>
            </a:xfrm>
            <a:prstGeom prst="roundRect">
              <a:avLst/>
            </a:prstGeom>
            <a:solidFill>
              <a:schemeClr val="accent1">
                <a:lumMod val="20000"/>
                <a:lumOff val="80000"/>
              </a:schemeClr>
            </a:solidFill>
            <a:ln w="28575">
              <a:solidFill>
                <a:schemeClr val="accent1">
                  <a:lumMod val="60000"/>
                  <a:lumOff val="40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1600" dirty="0" smtClean="0">
                  <a:latin typeface="Calibri" panose="020F0502020204030204" pitchFamily="34" charset="0"/>
                </a:rPr>
                <a:t>Penguin</a:t>
              </a:r>
            </a:p>
          </p:txBody>
        </p:sp>
        <p:sp>
          <p:nvSpPr>
            <p:cNvPr id="109" name="Rounded Rectangle 108"/>
            <p:cNvSpPr/>
            <p:nvPr/>
          </p:nvSpPr>
          <p:spPr>
            <a:xfrm>
              <a:off x="4501555" y="3021535"/>
              <a:ext cx="1043526" cy="304489"/>
            </a:xfrm>
            <a:prstGeom prst="roundRect">
              <a:avLst/>
            </a:prstGeom>
            <a:solidFill>
              <a:schemeClr val="accent1">
                <a:lumMod val="20000"/>
                <a:lumOff val="80000"/>
              </a:schemeClr>
            </a:solidFill>
            <a:ln w="28575">
              <a:solidFill>
                <a:schemeClr val="accent1">
                  <a:lumMod val="60000"/>
                  <a:lumOff val="40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1600" dirty="0" smtClean="0">
                  <a:latin typeface="Calibri" panose="020F0502020204030204" pitchFamily="34" charset="0"/>
                </a:rPr>
                <a:t>Cetacean</a:t>
              </a:r>
              <a:endParaRPr lang="en-US" sz="1600" dirty="0">
                <a:latin typeface="Calibri" panose="020F0502020204030204" pitchFamily="34" charset="0"/>
              </a:endParaRPr>
            </a:p>
          </p:txBody>
        </p:sp>
        <p:sp>
          <p:nvSpPr>
            <p:cNvPr id="110" name="Rounded Rectangle 109"/>
            <p:cNvSpPr/>
            <p:nvPr/>
          </p:nvSpPr>
          <p:spPr>
            <a:xfrm>
              <a:off x="4500275" y="3770025"/>
              <a:ext cx="1044085" cy="260918"/>
            </a:xfrm>
            <a:prstGeom prst="roundRect">
              <a:avLst/>
            </a:prstGeom>
            <a:solidFill>
              <a:schemeClr val="accent1">
                <a:lumMod val="20000"/>
                <a:lumOff val="80000"/>
              </a:schemeClr>
            </a:solidFill>
            <a:ln w="28575">
              <a:solidFill>
                <a:schemeClr val="accent1">
                  <a:lumMod val="60000"/>
                  <a:lumOff val="40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1600" dirty="0" smtClean="0">
                  <a:latin typeface="Calibri" panose="020F0502020204030204" pitchFamily="34" charset="0"/>
                </a:rPr>
                <a:t>Whale</a:t>
              </a:r>
              <a:endParaRPr lang="en-US" sz="1600" dirty="0">
                <a:latin typeface="Calibri" panose="020F0502020204030204" pitchFamily="34" charset="0"/>
              </a:endParaRPr>
            </a:p>
          </p:txBody>
        </p:sp>
        <p:sp>
          <p:nvSpPr>
            <p:cNvPr id="111" name="Rounded Rectangle 110"/>
            <p:cNvSpPr/>
            <p:nvPr/>
          </p:nvSpPr>
          <p:spPr>
            <a:xfrm>
              <a:off x="3476574" y="4691055"/>
              <a:ext cx="905408" cy="306241"/>
            </a:xfrm>
            <a:prstGeom prst="roundRect">
              <a:avLst/>
            </a:prstGeom>
            <a:solidFill>
              <a:schemeClr val="accent1">
                <a:lumMod val="20000"/>
                <a:lumOff val="80000"/>
              </a:schemeClr>
            </a:solidFill>
            <a:ln w="28575">
              <a:solidFill>
                <a:schemeClr val="accent1">
                  <a:lumMod val="60000"/>
                  <a:lumOff val="40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1600" dirty="0">
                  <a:latin typeface="Calibri" panose="020F0502020204030204" pitchFamily="34" charset="0"/>
                </a:rPr>
                <a:t>Dolphin</a:t>
              </a:r>
            </a:p>
          </p:txBody>
        </p:sp>
        <p:sp>
          <p:nvSpPr>
            <p:cNvPr id="113" name="Rounded Rectangle 112"/>
            <p:cNvSpPr/>
            <p:nvPr/>
          </p:nvSpPr>
          <p:spPr>
            <a:xfrm>
              <a:off x="4493619" y="2417404"/>
              <a:ext cx="1059688" cy="260358"/>
            </a:xfrm>
            <a:prstGeom prst="roundRect">
              <a:avLst/>
            </a:prstGeom>
            <a:solidFill>
              <a:schemeClr val="accent1">
                <a:lumMod val="20000"/>
                <a:lumOff val="80000"/>
              </a:schemeClr>
            </a:solidFill>
            <a:ln w="28575">
              <a:solidFill>
                <a:schemeClr val="accent1">
                  <a:lumMod val="60000"/>
                  <a:lumOff val="40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1600" dirty="0" smtClean="0">
                  <a:latin typeface="Calibri" panose="020F0502020204030204" pitchFamily="34" charset="0"/>
                </a:rPr>
                <a:t>Mammal</a:t>
              </a:r>
              <a:endParaRPr lang="en-US" sz="1600" dirty="0">
                <a:latin typeface="Calibri" panose="020F0502020204030204" pitchFamily="34" charset="0"/>
              </a:endParaRPr>
            </a:p>
          </p:txBody>
        </p:sp>
        <p:sp>
          <p:nvSpPr>
            <p:cNvPr id="124" name="Rounded Rectangle 123"/>
            <p:cNvSpPr/>
            <p:nvPr/>
          </p:nvSpPr>
          <p:spPr>
            <a:xfrm>
              <a:off x="1503522" y="2421978"/>
              <a:ext cx="905408" cy="306241"/>
            </a:xfrm>
            <a:prstGeom prst="roundRect">
              <a:avLst/>
            </a:prstGeom>
            <a:solidFill>
              <a:schemeClr val="accent1">
                <a:lumMod val="20000"/>
                <a:lumOff val="80000"/>
              </a:schemeClr>
            </a:solidFill>
            <a:ln w="28575">
              <a:solidFill>
                <a:schemeClr val="accent1">
                  <a:lumMod val="60000"/>
                  <a:lumOff val="40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1600" dirty="0" smtClean="0">
                  <a:latin typeface="Calibri" panose="020F0502020204030204" pitchFamily="34" charset="0"/>
                </a:rPr>
                <a:t>Bird</a:t>
              </a:r>
              <a:endParaRPr lang="en-US" sz="1600" dirty="0">
                <a:latin typeface="Calibri" panose="020F0502020204030204" pitchFamily="34" charset="0"/>
              </a:endParaRPr>
            </a:p>
          </p:txBody>
        </p:sp>
        <p:cxnSp>
          <p:nvCxnSpPr>
            <p:cNvPr id="162" name="Elbow Connector 161"/>
            <p:cNvCxnSpPr>
              <a:stCxn id="111" idx="2"/>
              <a:endCxn id="159" idx="0"/>
            </p:cNvCxnSpPr>
            <p:nvPr/>
          </p:nvCxnSpPr>
          <p:spPr>
            <a:xfrm rot="16200000" flipH="1">
              <a:off x="3816831" y="5109743"/>
              <a:ext cx="227483" cy="2588"/>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grpSp>
      <p:grpSp>
        <p:nvGrpSpPr>
          <p:cNvPr id="3" name="Group 2"/>
          <p:cNvGrpSpPr/>
          <p:nvPr/>
        </p:nvGrpSpPr>
        <p:grpSpPr>
          <a:xfrm>
            <a:off x="462745" y="3198153"/>
            <a:ext cx="6292679" cy="2168184"/>
            <a:chOff x="462745" y="3522003"/>
            <a:chExt cx="6292679" cy="2168184"/>
          </a:xfrm>
        </p:grpSpPr>
        <p:sp>
          <p:nvSpPr>
            <p:cNvPr id="108" name="Rounded Rectangle 107"/>
            <p:cNvSpPr/>
            <p:nvPr/>
          </p:nvSpPr>
          <p:spPr>
            <a:xfrm>
              <a:off x="2416033" y="3821679"/>
              <a:ext cx="1211781" cy="285353"/>
            </a:xfrm>
            <a:prstGeom prst="roundRect">
              <a:avLst/>
            </a:prstGeom>
            <a:solidFill>
              <a:schemeClr val="accent2">
                <a:lumMod val="20000"/>
                <a:lumOff val="80000"/>
              </a:schemeClr>
            </a:solidFill>
            <a:ln w="28575">
              <a:solidFill>
                <a:schemeClr val="accent2">
                  <a:lumMod val="60000"/>
                  <a:lumOff val="40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1600" dirty="0" smtClean="0">
                  <a:latin typeface="Calibri" panose="020F0502020204030204" pitchFamily="34" charset="0"/>
                </a:rPr>
                <a:t>Cormorant</a:t>
              </a:r>
              <a:endParaRPr lang="en-US" sz="1600" dirty="0">
                <a:latin typeface="Calibri" panose="020F0502020204030204" pitchFamily="34" charset="0"/>
              </a:endParaRPr>
            </a:p>
          </p:txBody>
        </p:sp>
        <p:sp>
          <p:nvSpPr>
            <p:cNvPr id="112" name="Rounded Rectangle 111"/>
            <p:cNvSpPr/>
            <p:nvPr/>
          </p:nvSpPr>
          <p:spPr>
            <a:xfrm>
              <a:off x="5334345" y="4681829"/>
              <a:ext cx="905408" cy="448678"/>
            </a:xfrm>
            <a:prstGeom prst="roundRect">
              <a:avLst/>
            </a:prstGeom>
            <a:solidFill>
              <a:schemeClr val="accent2">
                <a:lumMod val="20000"/>
                <a:lumOff val="80000"/>
              </a:schemeClr>
            </a:solidFill>
            <a:ln w="28575">
              <a:solidFill>
                <a:schemeClr val="accent2">
                  <a:lumMod val="60000"/>
                  <a:lumOff val="40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1600" dirty="0" smtClean="0">
                  <a:latin typeface="Calibri" panose="020F0502020204030204" pitchFamily="34" charset="0"/>
                </a:rPr>
                <a:t>Sperm whale</a:t>
              </a:r>
              <a:endParaRPr lang="en-US" sz="1600" dirty="0">
                <a:latin typeface="Calibri" panose="020F0502020204030204" pitchFamily="34" charset="0"/>
              </a:endParaRPr>
            </a:p>
          </p:txBody>
        </p:sp>
        <p:sp>
          <p:nvSpPr>
            <p:cNvPr id="122" name="Rounded Rectangle 121"/>
            <p:cNvSpPr/>
            <p:nvPr/>
          </p:nvSpPr>
          <p:spPr>
            <a:xfrm>
              <a:off x="462745" y="4454870"/>
              <a:ext cx="1121816" cy="459361"/>
            </a:xfrm>
            <a:prstGeom prst="roundRect">
              <a:avLst/>
            </a:prstGeom>
            <a:solidFill>
              <a:schemeClr val="accent2">
                <a:lumMod val="20000"/>
                <a:lumOff val="80000"/>
              </a:schemeClr>
            </a:solidFill>
            <a:ln w="28575">
              <a:solidFill>
                <a:schemeClr val="accent2">
                  <a:lumMod val="60000"/>
                  <a:lumOff val="40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1600" dirty="0" smtClean="0">
                  <a:latin typeface="Calibri" panose="020F0502020204030204" pitchFamily="34" charset="0"/>
                </a:rPr>
                <a:t>King penguin</a:t>
              </a:r>
            </a:p>
          </p:txBody>
        </p:sp>
        <p:sp>
          <p:nvSpPr>
            <p:cNvPr id="126" name="TextBox 125"/>
            <p:cNvSpPr txBox="1"/>
            <p:nvPr/>
          </p:nvSpPr>
          <p:spPr>
            <a:xfrm>
              <a:off x="1540984" y="4515273"/>
              <a:ext cx="673582" cy="338554"/>
            </a:xfrm>
            <a:prstGeom prst="rect">
              <a:avLst/>
            </a:prstGeom>
            <a:noFill/>
          </p:spPr>
          <p:txBody>
            <a:bodyPr wrap="none" rtlCol="0">
              <a:spAutoFit/>
            </a:bodyPr>
            <a:lstStyle/>
            <a:p>
              <a:r>
                <a:rPr lang="en-US" sz="1600" dirty="0" smtClean="0">
                  <a:solidFill>
                    <a:srgbClr val="002060"/>
                  </a:solidFill>
                  <a:latin typeface="Calibri" panose="020F0502020204030204" pitchFamily="34" charset="0"/>
                </a:rPr>
                <a:t>(0.15)</a:t>
              </a:r>
              <a:endParaRPr lang="en-US" sz="1600" dirty="0">
                <a:solidFill>
                  <a:srgbClr val="002060"/>
                </a:solidFill>
                <a:latin typeface="Calibri" panose="020F0502020204030204" pitchFamily="34" charset="0"/>
              </a:endParaRPr>
            </a:p>
          </p:txBody>
        </p:sp>
        <p:sp>
          <p:nvSpPr>
            <p:cNvPr id="127" name="TextBox 126"/>
            <p:cNvSpPr txBox="1"/>
            <p:nvPr/>
          </p:nvSpPr>
          <p:spPr>
            <a:xfrm>
              <a:off x="3121474" y="3522003"/>
              <a:ext cx="673582" cy="338554"/>
            </a:xfrm>
            <a:prstGeom prst="rect">
              <a:avLst/>
            </a:prstGeom>
            <a:noFill/>
          </p:spPr>
          <p:txBody>
            <a:bodyPr wrap="none" rtlCol="0">
              <a:spAutoFit/>
            </a:bodyPr>
            <a:lstStyle/>
            <a:p>
              <a:r>
                <a:rPr lang="en-US" sz="1600" dirty="0" smtClean="0">
                  <a:solidFill>
                    <a:srgbClr val="002060"/>
                  </a:solidFill>
                  <a:latin typeface="Calibri" panose="020F0502020204030204" pitchFamily="34" charset="0"/>
                </a:rPr>
                <a:t>(0.05)</a:t>
              </a:r>
              <a:endParaRPr lang="en-US" sz="1600" dirty="0">
                <a:solidFill>
                  <a:srgbClr val="002060"/>
                </a:solidFill>
                <a:latin typeface="Calibri" panose="020F0502020204030204" pitchFamily="34" charset="0"/>
              </a:endParaRPr>
            </a:p>
          </p:txBody>
        </p:sp>
        <p:sp>
          <p:nvSpPr>
            <p:cNvPr id="128" name="TextBox 127"/>
            <p:cNvSpPr txBox="1"/>
            <p:nvPr/>
          </p:nvSpPr>
          <p:spPr>
            <a:xfrm>
              <a:off x="6186037" y="4669163"/>
              <a:ext cx="569387" cy="338554"/>
            </a:xfrm>
            <a:prstGeom prst="rect">
              <a:avLst/>
            </a:prstGeom>
            <a:noFill/>
          </p:spPr>
          <p:txBody>
            <a:bodyPr wrap="none" rtlCol="0">
              <a:spAutoFit/>
            </a:bodyPr>
            <a:lstStyle/>
            <a:p>
              <a:r>
                <a:rPr lang="en-US" sz="1600" dirty="0" smtClean="0">
                  <a:solidFill>
                    <a:srgbClr val="002060"/>
                  </a:solidFill>
                  <a:latin typeface="Calibri" panose="020F0502020204030204" pitchFamily="34" charset="0"/>
                </a:rPr>
                <a:t>(0.2)</a:t>
              </a:r>
              <a:endParaRPr lang="en-US" sz="1600" dirty="0">
                <a:solidFill>
                  <a:srgbClr val="002060"/>
                </a:solidFill>
                <a:latin typeface="Calibri" panose="020F0502020204030204" pitchFamily="34" charset="0"/>
              </a:endParaRPr>
            </a:p>
          </p:txBody>
        </p:sp>
        <p:sp>
          <p:nvSpPr>
            <p:cNvPr id="132" name="TextBox 131"/>
            <p:cNvSpPr txBox="1"/>
            <p:nvPr/>
          </p:nvSpPr>
          <p:spPr>
            <a:xfrm>
              <a:off x="4446248" y="5288206"/>
              <a:ext cx="569387" cy="338554"/>
            </a:xfrm>
            <a:prstGeom prst="rect">
              <a:avLst/>
            </a:prstGeom>
            <a:noFill/>
          </p:spPr>
          <p:txBody>
            <a:bodyPr wrap="none" rtlCol="0">
              <a:spAutoFit/>
            </a:bodyPr>
            <a:lstStyle/>
            <a:p>
              <a:r>
                <a:rPr lang="en-US" sz="1600" dirty="0" smtClean="0">
                  <a:solidFill>
                    <a:srgbClr val="002060"/>
                  </a:solidFill>
                  <a:latin typeface="Calibri" panose="020F0502020204030204" pitchFamily="34" charset="0"/>
                </a:rPr>
                <a:t>(0.6)</a:t>
              </a:r>
              <a:endParaRPr lang="en-US" sz="1600" dirty="0">
                <a:solidFill>
                  <a:srgbClr val="002060"/>
                </a:solidFill>
                <a:latin typeface="Calibri" panose="020F0502020204030204" pitchFamily="34" charset="0"/>
              </a:endParaRPr>
            </a:p>
          </p:txBody>
        </p:sp>
        <p:sp>
          <p:nvSpPr>
            <p:cNvPr id="159" name="Rounded Rectangle 158"/>
            <p:cNvSpPr/>
            <p:nvPr/>
          </p:nvSpPr>
          <p:spPr>
            <a:xfrm>
              <a:off x="3388666" y="5224779"/>
              <a:ext cx="1086400" cy="465408"/>
            </a:xfrm>
            <a:prstGeom prst="roundRect">
              <a:avLst/>
            </a:prstGeom>
            <a:solidFill>
              <a:schemeClr val="accent2">
                <a:lumMod val="20000"/>
                <a:lumOff val="80000"/>
              </a:schemeClr>
            </a:solidFill>
            <a:ln w="28575">
              <a:solidFill>
                <a:schemeClr val="accent2">
                  <a:lumMod val="60000"/>
                  <a:lumOff val="40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1600" dirty="0">
                  <a:latin typeface="Calibri" panose="020F0502020204030204" pitchFamily="34" charset="0"/>
                </a:rPr>
                <a:t>Grampus griseus</a:t>
              </a:r>
            </a:p>
          </p:txBody>
        </p:sp>
      </p:grpSp>
      <p:grpSp>
        <p:nvGrpSpPr>
          <p:cNvPr id="9" name="Group 8"/>
          <p:cNvGrpSpPr/>
          <p:nvPr/>
        </p:nvGrpSpPr>
        <p:grpSpPr>
          <a:xfrm>
            <a:off x="-23048" y="1274997"/>
            <a:ext cx="8903334" cy="5438681"/>
            <a:chOff x="-23048" y="1598847"/>
            <a:chExt cx="8903334" cy="5438681"/>
          </a:xfrm>
        </p:grpSpPr>
        <p:grpSp>
          <p:nvGrpSpPr>
            <p:cNvPr id="41" name="Group 40"/>
            <p:cNvGrpSpPr/>
            <p:nvPr/>
          </p:nvGrpSpPr>
          <p:grpSpPr>
            <a:xfrm>
              <a:off x="-23048" y="1598847"/>
              <a:ext cx="8903334" cy="5438681"/>
              <a:chOff x="-23048" y="1598847"/>
              <a:chExt cx="8903334" cy="5438681"/>
            </a:xfrm>
          </p:grpSpPr>
          <p:grpSp>
            <p:nvGrpSpPr>
              <p:cNvPr id="140" name="Group 139"/>
              <p:cNvGrpSpPr/>
              <p:nvPr/>
            </p:nvGrpSpPr>
            <p:grpSpPr>
              <a:xfrm>
                <a:off x="-23048" y="1598847"/>
                <a:ext cx="8903334" cy="3421815"/>
                <a:chOff x="118015" y="1439918"/>
                <a:chExt cx="9449020" cy="3421815"/>
              </a:xfrm>
            </p:grpSpPr>
            <mc:AlternateContent xmlns:mc="http://schemas.openxmlformats.org/markup-compatibility/2006" xmlns:a14="http://schemas.microsoft.com/office/drawing/2010/main">
              <mc:Choice Requires="a14">
                <p:sp>
                  <p:nvSpPr>
                    <p:cNvPr id="141" name="TextBox 140"/>
                    <p:cNvSpPr txBox="1"/>
                    <p:nvPr/>
                  </p:nvSpPr>
                  <p:spPr>
                    <a:xfrm>
                      <a:off x="8933965" y="1439918"/>
                      <a:ext cx="633070"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i="1" smtClean="0">
                                <a:solidFill>
                                  <a:srgbClr val="7030A0"/>
                                </a:solidFill>
                                <a:latin typeface="Cambria Math" panose="02040503050406030204" pitchFamily="18" charset="0"/>
                                <a:ea typeface="Cambria Math" panose="02040503050406030204" pitchFamily="18" charset="0"/>
                              </a:rPr>
                              <m:t>𝜙</m:t>
                            </m:r>
                            <m:r>
                              <a:rPr lang="en-US" sz="2000" b="0" i="1" smtClean="0">
                                <a:solidFill>
                                  <a:srgbClr val="7030A0"/>
                                </a:solidFill>
                                <a:latin typeface="Cambria Math" panose="02040503050406030204" pitchFamily="18" charset="0"/>
                                <a:ea typeface="Cambria Math" panose="02040503050406030204" pitchFamily="18" charset="0"/>
                              </a:rPr>
                              <m:t>(</m:t>
                            </m:r>
                            <m:r>
                              <a:rPr lang="en-US" sz="2000" b="0" i="1" smtClean="0">
                                <a:solidFill>
                                  <a:srgbClr val="7030A0"/>
                                </a:solidFill>
                                <a:latin typeface="Cambria Math" panose="02040503050406030204" pitchFamily="18" charset="0"/>
                                <a:ea typeface="Cambria Math" panose="02040503050406030204" pitchFamily="18" charset="0"/>
                              </a:rPr>
                              <m:t>𝑣</m:t>
                            </m:r>
                            <m:r>
                              <a:rPr lang="en-US" sz="2000" b="0" i="1" smtClean="0">
                                <a:solidFill>
                                  <a:srgbClr val="7030A0"/>
                                </a:solidFill>
                                <a:latin typeface="Cambria Math" panose="02040503050406030204" pitchFamily="18" charset="0"/>
                                <a:ea typeface="Cambria Math" panose="02040503050406030204" pitchFamily="18" charset="0"/>
                              </a:rPr>
                              <m:t>)</m:t>
                            </m:r>
                          </m:oMath>
                        </m:oMathPara>
                      </a14:m>
                      <a:endParaRPr lang="en-US" sz="2000" dirty="0">
                        <a:solidFill>
                          <a:srgbClr val="7030A0"/>
                        </a:solidFill>
                      </a:endParaRPr>
                    </a:p>
                  </p:txBody>
                </p:sp>
              </mc:Choice>
              <mc:Fallback xmlns="">
                <p:sp>
                  <p:nvSpPr>
                    <p:cNvPr id="141" name="TextBox 140"/>
                    <p:cNvSpPr txBox="1">
                      <a:spLocks noRot="1" noChangeAspect="1" noMove="1" noResize="1" noEditPoints="1" noAdjustHandles="1" noChangeArrowheads="1" noChangeShapeType="1" noTextEdit="1"/>
                    </p:cNvSpPr>
                    <p:nvPr/>
                  </p:nvSpPr>
                  <p:spPr>
                    <a:xfrm>
                      <a:off x="8933965" y="1439918"/>
                      <a:ext cx="633070" cy="307777"/>
                    </a:xfrm>
                    <a:prstGeom prst="rect">
                      <a:avLst/>
                    </a:prstGeom>
                    <a:blipFill rotWithShape="0">
                      <a:blip r:embed="rId6"/>
                      <a:stretch>
                        <a:fillRect l="-14286" t="-1961" r="-14286" b="-33333"/>
                      </a:stretch>
                    </a:blipFill>
                  </p:spPr>
                  <p:txBody>
                    <a:bodyPr/>
                    <a:lstStyle/>
                    <a:p>
                      <a:r>
                        <a:rPr lang="en-US">
                          <a:noFill/>
                        </a:rPr>
                        <a:t> </a:t>
                      </a:r>
                    </a:p>
                  </p:txBody>
                </p:sp>
              </mc:Fallback>
            </mc:AlternateContent>
            <p:sp>
              <p:nvSpPr>
                <p:cNvPr id="142" name="TextBox 141"/>
                <p:cNvSpPr txBox="1"/>
                <p:nvPr/>
              </p:nvSpPr>
              <p:spPr>
                <a:xfrm rot="5400000">
                  <a:off x="8583168" y="3483849"/>
                  <a:ext cx="1432379" cy="424633"/>
                </a:xfrm>
                <a:prstGeom prst="rect">
                  <a:avLst/>
                </a:prstGeom>
                <a:noFill/>
              </p:spPr>
              <p:txBody>
                <a:bodyPr wrap="square" rtlCol="0">
                  <a:spAutoFit/>
                </a:bodyPr>
                <a:lstStyle/>
                <a:p>
                  <a:r>
                    <a:rPr lang="en-US" sz="2000" dirty="0" smtClean="0">
                      <a:solidFill>
                        <a:srgbClr val="7030A0"/>
                      </a:solidFill>
                    </a:rPr>
                    <a:t>Naturalness</a:t>
                  </a:r>
                  <a:endParaRPr lang="en-US" sz="2000" dirty="0">
                    <a:solidFill>
                      <a:srgbClr val="7030A0"/>
                    </a:solidFill>
                  </a:endParaRPr>
                </a:p>
              </p:txBody>
            </p:sp>
            <p:grpSp>
              <p:nvGrpSpPr>
                <p:cNvPr id="143" name="Group 142"/>
                <p:cNvGrpSpPr/>
                <p:nvPr/>
              </p:nvGrpSpPr>
              <p:grpSpPr>
                <a:xfrm>
                  <a:off x="118015" y="1673316"/>
                  <a:ext cx="5757895" cy="3188417"/>
                  <a:chOff x="118015" y="1673316"/>
                  <a:chExt cx="5757895" cy="3188417"/>
                </a:xfrm>
              </p:grpSpPr>
              <p:sp>
                <p:nvSpPr>
                  <p:cNvPr id="144" name="TextBox 143"/>
                  <p:cNvSpPr txBox="1"/>
                  <p:nvPr/>
                </p:nvSpPr>
                <p:spPr>
                  <a:xfrm>
                    <a:off x="2586560" y="1673316"/>
                    <a:ext cx="650216" cy="307777"/>
                  </a:xfrm>
                  <a:prstGeom prst="rect">
                    <a:avLst/>
                  </a:prstGeom>
                  <a:noFill/>
                </p:spPr>
                <p:txBody>
                  <a:bodyPr wrap="none" rtlCol="0">
                    <a:spAutoFit/>
                  </a:bodyPr>
                  <a:lstStyle/>
                  <a:p>
                    <a:r>
                      <a:rPr lang="en-US" sz="1400" dirty="0" smtClean="0">
                        <a:solidFill>
                          <a:srgbClr val="7030A0"/>
                        </a:solidFill>
                      </a:rPr>
                      <a:t>656M</a:t>
                    </a:r>
                    <a:endParaRPr lang="en-US" sz="1400" dirty="0">
                      <a:solidFill>
                        <a:srgbClr val="7030A0"/>
                      </a:solidFill>
                    </a:endParaRPr>
                  </a:p>
                </p:txBody>
              </p:sp>
              <p:sp>
                <p:nvSpPr>
                  <p:cNvPr id="145" name="TextBox 144"/>
                  <p:cNvSpPr txBox="1"/>
                  <p:nvPr/>
                </p:nvSpPr>
                <p:spPr>
                  <a:xfrm>
                    <a:off x="1086096" y="2252785"/>
                    <a:ext cx="650216" cy="307777"/>
                  </a:xfrm>
                  <a:prstGeom prst="rect">
                    <a:avLst/>
                  </a:prstGeom>
                  <a:noFill/>
                </p:spPr>
                <p:txBody>
                  <a:bodyPr wrap="none" rtlCol="0">
                    <a:spAutoFit/>
                  </a:bodyPr>
                  <a:lstStyle/>
                  <a:p>
                    <a:r>
                      <a:rPr lang="en-US" sz="1400" dirty="0" smtClean="0">
                        <a:solidFill>
                          <a:srgbClr val="7030A0"/>
                        </a:solidFill>
                      </a:rPr>
                      <a:t>366M</a:t>
                    </a:r>
                    <a:endParaRPr lang="en-US" sz="1400" dirty="0">
                      <a:solidFill>
                        <a:srgbClr val="7030A0"/>
                      </a:solidFill>
                    </a:endParaRPr>
                  </a:p>
                </p:txBody>
              </p:sp>
              <p:sp>
                <p:nvSpPr>
                  <p:cNvPr id="146" name="TextBox 145"/>
                  <p:cNvSpPr txBox="1"/>
                  <p:nvPr/>
                </p:nvSpPr>
                <p:spPr>
                  <a:xfrm>
                    <a:off x="1067847" y="2879905"/>
                    <a:ext cx="650216" cy="307777"/>
                  </a:xfrm>
                  <a:prstGeom prst="rect">
                    <a:avLst/>
                  </a:prstGeom>
                  <a:noFill/>
                </p:spPr>
                <p:txBody>
                  <a:bodyPr wrap="none" rtlCol="0">
                    <a:spAutoFit/>
                  </a:bodyPr>
                  <a:lstStyle/>
                  <a:p>
                    <a:r>
                      <a:rPr lang="en-US" sz="1400" dirty="0" smtClean="0">
                        <a:solidFill>
                          <a:srgbClr val="7030A0"/>
                        </a:solidFill>
                      </a:rPr>
                      <a:t>128M</a:t>
                    </a:r>
                    <a:endParaRPr lang="en-US" sz="1400" dirty="0">
                      <a:solidFill>
                        <a:srgbClr val="7030A0"/>
                      </a:solidFill>
                    </a:endParaRPr>
                  </a:p>
                </p:txBody>
              </p:sp>
              <p:sp>
                <p:nvSpPr>
                  <p:cNvPr id="147" name="TextBox 146"/>
                  <p:cNvSpPr txBox="1"/>
                  <p:nvPr/>
                </p:nvSpPr>
                <p:spPr>
                  <a:xfrm>
                    <a:off x="171794" y="3660432"/>
                    <a:ext cx="553246" cy="307777"/>
                  </a:xfrm>
                  <a:prstGeom prst="rect">
                    <a:avLst/>
                  </a:prstGeom>
                  <a:noFill/>
                </p:spPr>
                <p:txBody>
                  <a:bodyPr wrap="none" rtlCol="0">
                    <a:spAutoFit/>
                  </a:bodyPr>
                  <a:lstStyle/>
                  <a:p>
                    <a:r>
                      <a:rPr lang="en-US" sz="1400" dirty="0" smtClean="0">
                        <a:solidFill>
                          <a:srgbClr val="7030A0"/>
                        </a:solidFill>
                      </a:rPr>
                      <a:t>88M</a:t>
                    </a:r>
                    <a:endParaRPr lang="en-US" sz="1400" dirty="0">
                      <a:solidFill>
                        <a:srgbClr val="7030A0"/>
                      </a:solidFill>
                    </a:endParaRPr>
                  </a:p>
                </p:txBody>
              </p:sp>
              <p:sp>
                <p:nvSpPr>
                  <p:cNvPr id="148" name="TextBox 147"/>
                  <p:cNvSpPr txBox="1"/>
                  <p:nvPr/>
                </p:nvSpPr>
                <p:spPr>
                  <a:xfrm>
                    <a:off x="2151635" y="3682975"/>
                    <a:ext cx="600880" cy="307777"/>
                  </a:xfrm>
                  <a:prstGeom prst="rect">
                    <a:avLst/>
                  </a:prstGeom>
                  <a:noFill/>
                </p:spPr>
                <p:txBody>
                  <a:bodyPr wrap="none" rtlCol="0">
                    <a:spAutoFit/>
                  </a:bodyPr>
                  <a:lstStyle/>
                  <a:p>
                    <a:r>
                      <a:rPr lang="en-US" sz="1400" dirty="0" smtClean="0">
                        <a:solidFill>
                          <a:srgbClr val="7030A0"/>
                        </a:solidFill>
                      </a:rPr>
                      <a:t>1.2M</a:t>
                    </a:r>
                    <a:endParaRPr lang="en-US" sz="1400" dirty="0">
                      <a:solidFill>
                        <a:srgbClr val="7030A0"/>
                      </a:solidFill>
                    </a:endParaRPr>
                  </a:p>
                </p:txBody>
              </p:sp>
              <p:sp>
                <p:nvSpPr>
                  <p:cNvPr id="149" name="TextBox 148"/>
                  <p:cNvSpPr txBox="1"/>
                  <p:nvPr/>
                </p:nvSpPr>
                <p:spPr>
                  <a:xfrm>
                    <a:off x="118015" y="4371734"/>
                    <a:ext cx="553246" cy="307777"/>
                  </a:xfrm>
                  <a:prstGeom prst="rect">
                    <a:avLst/>
                  </a:prstGeom>
                  <a:noFill/>
                </p:spPr>
                <p:txBody>
                  <a:bodyPr wrap="none" rtlCol="0">
                    <a:spAutoFit/>
                  </a:bodyPr>
                  <a:lstStyle/>
                  <a:p>
                    <a:r>
                      <a:rPr lang="en-US" sz="1400" dirty="0" smtClean="0">
                        <a:solidFill>
                          <a:srgbClr val="7030A0"/>
                        </a:solidFill>
                      </a:rPr>
                      <a:t>22M</a:t>
                    </a:r>
                    <a:endParaRPr lang="en-US" sz="1400" dirty="0">
                      <a:solidFill>
                        <a:srgbClr val="7030A0"/>
                      </a:solidFill>
                    </a:endParaRPr>
                  </a:p>
                </p:txBody>
              </p:sp>
              <p:sp>
                <p:nvSpPr>
                  <p:cNvPr id="150" name="TextBox 149"/>
                  <p:cNvSpPr txBox="1"/>
                  <p:nvPr/>
                </p:nvSpPr>
                <p:spPr>
                  <a:xfrm>
                    <a:off x="4397027" y="2252126"/>
                    <a:ext cx="553246" cy="307777"/>
                  </a:xfrm>
                  <a:prstGeom prst="rect">
                    <a:avLst/>
                  </a:prstGeom>
                  <a:noFill/>
                </p:spPr>
                <p:txBody>
                  <a:bodyPr wrap="none" rtlCol="0">
                    <a:spAutoFit/>
                  </a:bodyPr>
                  <a:lstStyle/>
                  <a:p>
                    <a:r>
                      <a:rPr lang="en-US" sz="1400" dirty="0" smtClean="0">
                        <a:solidFill>
                          <a:srgbClr val="7030A0"/>
                        </a:solidFill>
                      </a:rPr>
                      <a:t>15M</a:t>
                    </a:r>
                    <a:endParaRPr lang="en-US" sz="1400" dirty="0">
                      <a:solidFill>
                        <a:srgbClr val="7030A0"/>
                      </a:solidFill>
                    </a:endParaRPr>
                  </a:p>
                </p:txBody>
              </p:sp>
              <p:sp>
                <p:nvSpPr>
                  <p:cNvPr id="151" name="TextBox 150"/>
                  <p:cNvSpPr txBox="1"/>
                  <p:nvPr/>
                </p:nvSpPr>
                <p:spPr>
                  <a:xfrm>
                    <a:off x="4364091" y="2872125"/>
                    <a:ext cx="600880" cy="307777"/>
                  </a:xfrm>
                  <a:prstGeom prst="rect">
                    <a:avLst/>
                  </a:prstGeom>
                  <a:noFill/>
                </p:spPr>
                <p:txBody>
                  <a:bodyPr wrap="none" rtlCol="0">
                    <a:spAutoFit/>
                  </a:bodyPr>
                  <a:lstStyle/>
                  <a:p>
                    <a:r>
                      <a:rPr lang="en-US" sz="1400" dirty="0" smtClean="0">
                        <a:solidFill>
                          <a:srgbClr val="7030A0"/>
                        </a:solidFill>
                      </a:rPr>
                      <a:t>0.9M</a:t>
                    </a:r>
                    <a:endParaRPr lang="en-US" sz="1400" dirty="0">
                      <a:solidFill>
                        <a:srgbClr val="7030A0"/>
                      </a:solidFill>
                    </a:endParaRPr>
                  </a:p>
                </p:txBody>
              </p:sp>
              <p:sp>
                <p:nvSpPr>
                  <p:cNvPr id="152" name="TextBox 151"/>
                  <p:cNvSpPr txBox="1"/>
                  <p:nvPr/>
                </p:nvSpPr>
                <p:spPr>
                  <a:xfrm>
                    <a:off x="4397993" y="3586446"/>
                    <a:ext cx="553246" cy="307777"/>
                  </a:xfrm>
                  <a:prstGeom prst="rect">
                    <a:avLst/>
                  </a:prstGeom>
                  <a:noFill/>
                </p:spPr>
                <p:txBody>
                  <a:bodyPr wrap="none" rtlCol="0">
                    <a:spAutoFit/>
                  </a:bodyPr>
                  <a:lstStyle/>
                  <a:p>
                    <a:r>
                      <a:rPr lang="en-US" sz="1400" dirty="0" smtClean="0">
                        <a:solidFill>
                          <a:srgbClr val="7030A0"/>
                        </a:solidFill>
                      </a:rPr>
                      <a:t>55M</a:t>
                    </a:r>
                    <a:endParaRPr lang="en-US" sz="1400" dirty="0">
                      <a:solidFill>
                        <a:srgbClr val="7030A0"/>
                      </a:solidFill>
                    </a:endParaRPr>
                  </a:p>
                </p:txBody>
              </p:sp>
              <p:sp>
                <p:nvSpPr>
                  <p:cNvPr id="153" name="TextBox 152"/>
                  <p:cNvSpPr txBox="1"/>
                  <p:nvPr/>
                </p:nvSpPr>
                <p:spPr>
                  <a:xfrm>
                    <a:off x="3289260" y="4553956"/>
                    <a:ext cx="553246" cy="307777"/>
                  </a:xfrm>
                  <a:prstGeom prst="rect">
                    <a:avLst/>
                  </a:prstGeom>
                  <a:noFill/>
                </p:spPr>
                <p:txBody>
                  <a:bodyPr wrap="none" rtlCol="0">
                    <a:spAutoFit/>
                  </a:bodyPr>
                  <a:lstStyle/>
                  <a:p>
                    <a:r>
                      <a:rPr lang="en-US" sz="1400" dirty="0" smtClean="0">
                        <a:solidFill>
                          <a:srgbClr val="7030A0"/>
                        </a:solidFill>
                      </a:rPr>
                      <a:t>30M</a:t>
                    </a:r>
                    <a:endParaRPr lang="en-US" sz="1400" dirty="0">
                      <a:solidFill>
                        <a:srgbClr val="7030A0"/>
                      </a:solidFill>
                    </a:endParaRPr>
                  </a:p>
                </p:txBody>
              </p:sp>
              <p:sp>
                <p:nvSpPr>
                  <p:cNvPr id="154" name="TextBox 153"/>
                  <p:cNvSpPr txBox="1"/>
                  <p:nvPr/>
                </p:nvSpPr>
                <p:spPr>
                  <a:xfrm>
                    <a:off x="5275030" y="4541009"/>
                    <a:ext cx="600880" cy="307777"/>
                  </a:xfrm>
                  <a:prstGeom prst="rect">
                    <a:avLst/>
                  </a:prstGeom>
                  <a:noFill/>
                </p:spPr>
                <p:txBody>
                  <a:bodyPr wrap="none" rtlCol="0">
                    <a:spAutoFit/>
                  </a:bodyPr>
                  <a:lstStyle/>
                  <a:p>
                    <a:r>
                      <a:rPr lang="en-US" sz="1400" dirty="0" smtClean="0">
                        <a:solidFill>
                          <a:srgbClr val="7030A0"/>
                        </a:solidFill>
                      </a:rPr>
                      <a:t>6.4M</a:t>
                    </a:r>
                    <a:endParaRPr lang="en-US" sz="1400" dirty="0">
                      <a:solidFill>
                        <a:srgbClr val="7030A0"/>
                      </a:solidFill>
                    </a:endParaRPr>
                  </a:p>
                </p:txBody>
              </p:sp>
            </p:grpSp>
          </p:grpSp>
          <p:grpSp>
            <p:nvGrpSpPr>
              <p:cNvPr id="19" name="Group 18"/>
              <p:cNvGrpSpPr/>
              <p:nvPr/>
            </p:nvGrpSpPr>
            <p:grpSpPr>
              <a:xfrm>
                <a:off x="2406624" y="6115508"/>
                <a:ext cx="4882931" cy="922020"/>
                <a:chOff x="5381483" y="5610989"/>
                <a:chExt cx="4882931" cy="922020"/>
              </a:xfrm>
            </p:grpSpPr>
            <p:grpSp>
              <p:nvGrpSpPr>
                <p:cNvPr id="18" name="Group 17"/>
                <p:cNvGrpSpPr/>
                <p:nvPr/>
              </p:nvGrpSpPr>
              <p:grpSpPr>
                <a:xfrm>
                  <a:off x="5381483" y="5610989"/>
                  <a:ext cx="4882931" cy="922020"/>
                  <a:chOff x="5381483" y="5610989"/>
                  <a:chExt cx="4882931" cy="922020"/>
                </a:xfrm>
              </p:grpSpPr>
              <p:sp>
                <p:nvSpPr>
                  <p:cNvPr id="26" name="Rectangle 25"/>
                  <p:cNvSpPr/>
                  <p:nvPr/>
                </p:nvSpPr>
                <p:spPr>
                  <a:xfrm>
                    <a:off x="5381483" y="5610989"/>
                    <a:ext cx="4882931" cy="9220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55" name="TextBox 154"/>
                      <p:cNvSpPr txBox="1"/>
                      <p:nvPr/>
                    </p:nvSpPr>
                    <p:spPr>
                      <a:xfrm>
                        <a:off x="5527904" y="5959169"/>
                        <a:ext cx="4179799" cy="34740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𝑓</m:t>
                                  </m:r>
                                </m:e>
                                <m:sub>
                                  <m:r>
                                    <a:rPr lang="en-US" sz="2000" i="1">
                                      <a:latin typeface="Cambria Math" panose="02040503050406030204" pitchFamily="18" charset="0"/>
                                      <a:ea typeface="Cambria Math" panose="02040503050406030204" pitchFamily="18" charset="0"/>
                                    </a:rPr>
                                    <m:t>𝑛𝑎𝑡</m:t>
                                  </m:r>
                                </m:sub>
                              </m:sSub>
                              <m:d>
                                <m:dPr>
                                  <m:ctrlPr>
                                    <a:rPr lang="en-US" sz="2000" i="1">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𝑣</m:t>
                                  </m:r>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𝐼</m:t>
                                  </m:r>
                                  <m:r>
                                    <a:rPr lang="en-US" sz="2000" i="1">
                                      <a:latin typeface="Cambria Math" panose="02040503050406030204" pitchFamily="18" charset="0"/>
                                      <a:ea typeface="Cambria Math" panose="02040503050406030204" pitchFamily="18" charset="0"/>
                                    </a:rPr>
                                    <m:t>, </m:t>
                                  </m:r>
                                  <m:acc>
                                    <m:accPr>
                                      <m:chr m:val="̃"/>
                                      <m:ctrlPr>
                                        <a:rPr lang="en-US" sz="2000" i="1">
                                          <a:latin typeface="Cambria Math" panose="02040503050406030204" pitchFamily="18" charset="0"/>
                                          <a:ea typeface="Cambria Math" panose="02040503050406030204" pitchFamily="18" charset="0"/>
                                        </a:rPr>
                                      </m:ctrlPr>
                                    </m:accPr>
                                    <m:e>
                                      <m:r>
                                        <a:rPr lang="en-US" sz="2000" i="1">
                                          <a:latin typeface="Cambria Math" panose="02040503050406030204" pitchFamily="18" charset="0"/>
                                          <a:ea typeface="Cambria Math" panose="02040503050406030204" pitchFamily="18" charset="0"/>
                                        </a:rPr>
                                        <m:t>𝜆</m:t>
                                      </m:r>
                                    </m:e>
                                  </m:acc>
                                </m:e>
                              </m:d>
                              <m:r>
                                <a:rPr lang="en-US" sz="2000" i="1">
                                  <a:latin typeface="Cambria Math" panose="02040503050406030204" pitchFamily="18" charset="0"/>
                                  <a:ea typeface="Cambria Math" panose="02040503050406030204" pitchFamily="18" charset="0"/>
                                </a:rPr>
                                <m:t>=</m:t>
                              </m:r>
                              <m:func>
                                <m:funcPr>
                                  <m:ctrlPr>
                                    <a:rPr lang="en-US" sz="2000" i="1">
                                      <a:latin typeface="Cambria Math" panose="02040503050406030204" pitchFamily="18" charset="0"/>
                                      <a:ea typeface="Cambria Math" panose="02040503050406030204" pitchFamily="18" charset="0"/>
                                    </a:rPr>
                                  </m:ctrlPr>
                                </m:funcPr>
                                <m:fName>
                                  <m:r>
                                    <a:rPr lang="en-US" sz="2000" i="1">
                                      <a:solidFill>
                                        <a:srgbClr val="002060"/>
                                      </a:solidFill>
                                      <a:latin typeface="Cambria Math" panose="02040503050406030204" pitchFamily="18" charset="0"/>
                                    </a:rPr>
                                    <m:t>𝑓</m:t>
                                  </m:r>
                                  <m:r>
                                    <a:rPr lang="en-US" sz="2000" i="1">
                                      <a:solidFill>
                                        <a:srgbClr val="002060"/>
                                      </a:solidFill>
                                      <a:latin typeface="Cambria Math" panose="02040503050406030204" pitchFamily="18" charset="0"/>
                                    </a:rPr>
                                    <m:t>(</m:t>
                                  </m:r>
                                  <m:r>
                                    <a:rPr lang="en-US" sz="2000" b="0" i="1" smtClean="0">
                                      <a:solidFill>
                                        <a:srgbClr val="002060"/>
                                      </a:solidFill>
                                      <a:latin typeface="Cambria Math" panose="02040503050406030204" pitchFamily="18" charset="0"/>
                                    </a:rPr>
                                    <m:t>𝑣</m:t>
                                  </m:r>
                                  <m:r>
                                    <a:rPr lang="en-US" sz="2000" i="1">
                                      <a:solidFill>
                                        <a:srgbClr val="002060"/>
                                      </a:solidFill>
                                      <a:latin typeface="Cambria Math" panose="02040503050406030204" pitchFamily="18" charset="0"/>
                                    </a:rPr>
                                    <m:t>, </m:t>
                                  </m:r>
                                  <m:r>
                                    <a:rPr lang="en-US" sz="2000" i="1">
                                      <a:solidFill>
                                        <a:srgbClr val="002060"/>
                                      </a:solidFill>
                                      <a:latin typeface="Cambria Math" panose="02040503050406030204" pitchFamily="18" charset="0"/>
                                    </a:rPr>
                                    <m:t>𝐼</m:t>
                                  </m:r>
                                  <m:r>
                                    <a:rPr lang="en-US" sz="2000" i="1">
                                      <a:solidFill>
                                        <a:srgbClr val="002060"/>
                                      </a:solidFill>
                                      <a:latin typeface="Cambria Math" panose="02040503050406030204" pitchFamily="18" charset="0"/>
                                    </a:rPr>
                                    <m:t>)</m:t>
                                  </m:r>
                                  <m:r>
                                    <m:rPr>
                                      <m:nor/>
                                    </m:rPr>
                                    <a:rPr lang="en-US" sz="2000" dirty="0">
                                      <a:solidFill>
                                        <a:srgbClr val="002060"/>
                                      </a:solidFill>
                                    </a:rPr>
                                    <m:t> </m:t>
                                  </m:r>
                                </m:fName>
                                <m:e>
                                  <m:r>
                                    <a:rPr lang="en-US" sz="2000" i="1">
                                      <a:latin typeface="Cambria Math" panose="02040503050406030204" pitchFamily="18" charset="0"/>
                                      <a:ea typeface="Cambria Math" panose="02040503050406030204" pitchFamily="18" charset="0"/>
                                    </a:rPr>
                                    <m:t>[</m:t>
                                  </m:r>
                                  <m:r>
                                    <a:rPr lang="en-US" sz="2000" i="1">
                                      <a:solidFill>
                                        <a:srgbClr val="7030A0"/>
                                      </a:solidFill>
                                      <a:latin typeface="Cambria Math" panose="02040503050406030204" pitchFamily="18" charset="0"/>
                                      <a:ea typeface="Cambria Math" panose="02040503050406030204" pitchFamily="18" charset="0"/>
                                    </a:rPr>
                                    <m:t>𝜙</m:t>
                                  </m:r>
                                  <m:d>
                                    <m:dPr>
                                      <m:ctrlPr>
                                        <a:rPr lang="en-US" sz="2000" i="1">
                                          <a:solidFill>
                                            <a:srgbClr val="7030A0"/>
                                          </a:solidFill>
                                          <a:latin typeface="Cambria Math" panose="02040503050406030204" pitchFamily="18" charset="0"/>
                                          <a:ea typeface="Cambria Math" panose="02040503050406030204" pitchFamily="18" charset="0"/>
                                        </a:rPr>
                                      </m:ctrlPr>
                                    </m:dPr>
                                    <m:e>
                                      <m:r>
                                        <a:rPr lang="en-US" sz="2000" b="1" i="1" smtClean="0">
                                          <a:solidFill>
                                            <a:srgbClr val="7030A0"/>
                                          </a:solidFill>
                                          <a:latin typeface="Cambria Math" panose="02040503050406030204" pitchFamily="18" charset="0"/>
                                          <a:ea typeface="Cambria Math" panose="02040503050406030204" pitchFamily="18" charset="0"/>
                                        </a:rPr>
                                        <m:t>𝒗</m:t>
                                      </m:r>
                                    </m:e>
                                  </m:d>
                                  <m:r>
                                    <a:rPr lang="en-US" sz="2000" i="1">
                                      <a:latin typeface="Cambria Math" panose="02040503050406030204" pitchFamily="18" charset="0"/>
                                      <a:ea typeface="Cambria Math" panose="02040503050406030204" pitchFamily="18" charset="0"/>
                                    </a:rPr>
                                    <m:t>−</m:t>
                                  </m:r>
                                  <m:acc>
                                    <m:accPr>
                                      <m:chr m:val="̃"/>
                                      <m:ctrlPr>
                                        <a:rPr lang="en-US" sz="2000" i="1">
                                          <a:latin typeface="Cambria Math" panose="02040503050406030204" pitchFamily="18" charset="0"/>
                                          <a:ea typeface="Cambria Math" panose="02040503050406030204" pitchFamily="18" charset="0"/>
                                        </a:rPr>
                                      </m:ctrlPr>
                                    </m:accPr>
                                    <m:e>
                                      <m:r>
                                        <a:rPr lang="en-US" sz="2000" i="1">
                                          <a:latin typeface="Cambria Math" panose="02040503050406030204" pitchFamily="18" charset="0"/>
                                          <a:ea typeface="Cambria Math" panose="02040503050406030204" pitchFamily="18" charset="0"/>
                                        </a:rPr>
                                        <m:t>𝜆</m:t>
                                      </m:r>
                                    </m:e>
                                  </m:acc>
                                  <m:acc>
                                    <m:accPr>
                                      <m:chr m:val="̃"/>
                                      <m:ctrlPr>
                                        <a:rPr lang="en-US" sz="2000" i="1">
                                          <a:solidFill>
                                            <a:schemeClr val="accent2">
                                              <a:lumMod val="75000"/>
                                            </a:schemeClr>
                                          </a:solidFill>
                                          <a:latin typeface="Cambria Math" panose="02040503050406030204" pitchFamily="18" charset="0"/>
                                          <a:ea typeface="Cambria Math" panose="02040503050406030204" pitchFamily="18" charset="0"/>
                                        </a:rPr>
                                      </m:ctrlPr>
                                    </m:accPr>
                                    <m:e>
                                      <m:r>
                                        <a:rPr lang="en-US" sz="2000" i="1">
                                          <a:solidFill>
                                            <a:schemeClr val="accent2">
                                              <a:lumMod val="75000"/>
                                            </a:schemeClr>
                                          </a:solidFill>
                                          <a:latin typeface="Cambria Math" panose="02040503050406030204" pitchFamily="18" charset="0"/>
                                          <a:ea typeface="Cambria Math" panose="02040503050406030204" pitchFamily="18" charset="0"/>
                                        </a:rPr>
                                        <m:t>𝜓</m:t>
                                      </m:r>
                                    </m:e>
                                  </m:acc>
                                  <m:r>
                                    <a:rPr lang="en-US" sz="2000" i="1">
                                      <a:solidFill>
                                        <a:schemeClr val="accent2">
                                          <a:lumMod val="75000"/>
                                        </a:schemeClr>
                                      </a:solidFill>
                                      <a:latin typeface="Cambria Math" panose="02040503050406030204" pitchFamily="18" charset="0"/>
                                      <a:ea typeface="Cambria Math" panose="02040503050406030204" pitchFamily="18" charset="0"/>
                                    </a:rPr>
                                    <m:t>(</m:t>
                                  </m:r>
                                  <m:r>
                                    <a:rPr lang="en-US" sz="2000" b="0" i="1" smtClean="0">
                                      <a:solidFill>
                                        <a:schemeClr val="accent2">
                                          <a:lumMod val="75000"/>
                                        </a:schemeClr>
                                      </a:solidFill>
                                      <a:latin typeface="Cambria Math" panose="02040503050406030204" pitchFamily="18" charset="0"/>
                                      <a:ea typeface="Cambria Math" panose="02040503050406030204" pitchFamily="18" charset="0"/>
                                    </a:rPr>
                                    <m:t>𝑣</m:t>
                                  </m:r>
                                  <m:r>
                                    <a:rPr lang="en-US" sz="2000" i="1">
                                      <a:solidFill>
                                        <a:schemeClr val="accent2">
                                          <a:lumMod val="75000"/>
                                        </a:schemeClr>
                                      </a:solidFill>
                                      <a:latin typeface="Cambria Math" panose="02040503050406030204" pitchFamily="18" charset="0"/>
                                      <a:ea typeface="Cambria Math" panose="02040503050406030204" pitchFamily="18" charset="0"/>
                                    </a:rPr>
                                    <m:t>)</m:t>
                                  </m:r>
                                  <m:r>
                                    <m:rPr>
                                      <m:nor/>
                                    </m:rPr>
                                    <a:rPr lang="en-US" sz="2000">
                                      <a:solidFill>
                                        <a:srgbClr val="002060"/>
                                      </a:solidFill>
                                      <a:latin typeface="Cambria Math" panose="02040503050406030204" pitchFamily="18" charset="0"/>
                                      <a:ea typeface="Cambria Math" panose="02040503050406030204" pitchFamily="18" charset="0"/>
                                    </a:rPr>
                                    <m:t>]</m:t>
                                  </m:r>
                                  <m:r>
                                    <m:rPr>
                                      <m:nor/>
                                    </m:rPr>
                                    <a:rPr lang="en-US" sz="2000" dirty="0">
                                      <a:solidFill>
                                        <a:schemeClr val="accent2">
                                          <a:lumMod val="75000"/>
                                        </a:schemeClr>
                                      </a:solidFill>
                                    </a:rPr>
                                    <m:t> </m:t>
                                  </m:r>
                                </m:e>
                              </m:func>
                            </m:oMath>
                          </m:oMathPara>
                        </a14:m>
                        <a:endParaRPr lang="en-US" sz="2000" dirty="0"/>
                      </a:p>
                    </p:txBody>
                  </p:sp>
                </mc:Choice>
                <mc:Fallback xmlns="">
                  <p:sp>
                    <p:nvSpPr>
                      <p:cNvPr id="155" name="TextBox 154"/>
                      <p:cNvSpPr txBox="1">
                        <a:spLocks noRot="1" noChangeAspect="1" noMove="1" noResize="1" noEditPoints="1" noAdjustHandles="1" noChangeArrowheads="1" noChangeShapeType="1" noTextEdit="1"/>
                      </p:cNvSpPr>
                      <p:nvPr/>
                    </p:nvSpPr>
                    <p:spPr>
                      <a:xfrm>
                        <a:off x="5527904" y="5959169"/>
                        <a:ext cx="4179799" cy="347403"/>
                      </a:xfrm>
                      <a:prstGeom prst="rect">
                        <a:avLst/>
                      </a:prstGeom>
                      <a:blipFill rotWithShape="0">
                        <a:blip r:embed="rId7"/>
                        <a:stretch>
                          <a:fillRect l="-1752" t="-17544" r="-584" b="-26316"/>
                        </a:stretch>
                      </a:blipFill>
                    </p:spPr>
                    <p:txBody>
                      <a:bodyPr/>
                      <a:lstStyle/>
                      <a:p>
                        <a:r>
                          <a:rPr lang="en-US">
                            <a:noFill/>
                          </a:rPr>
                          <a:t> </a:t>
                        </a:r>
                      </a:p>
                    </p:txBody>
                  </p:sp>
                </mc:Fallback>
              </mc:AlternateContent>
            </p:grpSp>
            <p:sp>
              <p:nvSpPr>
                <p:cNvPr id="163" name="TextBox 162"/>
                <p:cNvSpPr txBox="1"/>
                <p:nvPr/>
              </p:nvSpPr>
              <p:spPr>
                <a:xfrm>
                  <a:off x="5520579" y="5642365"/>
                  <a:ext cx="1060996" cy="369332"/>
                </a:xfrm>
                <a:prstGeom prst="rect">
                  <a:avLst/>
                </a:prstGeom>
                <a:noFill/>
              </p:spPr>
              <p:txBody>
                <a:bodyPr wrap="none" rtlCol="0">
                  <a:spAutoFit/>
                </a:bodyPr>
                <a:lstStyle/>
                <a:p>
                  <a:r>
                    <a:rPr lang="en-US" dirty="0" smtClean="0"/>
                    <a:t>Our work</a:t>
                  </a:r>
                  <a:endParaRPr lang="en-US" dirty="0"/>
                </a:p>
              </p:txBody>
            </p:sp>
          </p:grpSp>
        </p:grpSp>
        <p:sp>
          <p:nvSpPr>
            <p:cNvPr id="82" name="TextBox 81"/>
            <p:cNvSpPr txBox="1"/>
            <p:nvPr/>
          </p:nvSpPr>
          <p:spPr>
            <a:xfrm>
              <a:off x="2763704" y="5317772"/>
              <a:ext cx="657552" cy="307777"/>
            </a:xfrm>
            <a:prstGeom prst="rect">
              <a:avLst/>
            </a:prstGeom>
            <a:noFill/>
          </p:spPr>
          <p:txBody>
            <a:bodyPr wrap="none" rtlCol="0">
              <a:spAutoFit/>
            </a:bodyPr>
            <a:lstStyle/>
            <a:p>
              <a:r>
                <a:rPr lang="en-US" sz="1400" dirty="0" smtClean="0">
                  <a:solidFill>
                    <a:srgbClr val="7030A0"/>
                  </a:solidFill>
                  <a:latin typeface="Calibri" panose="020F0502020204030204" pitchFamily="34" charset="0"/>
                </a:rPr>
                <a:t>0.08M</a:t>
              </a:r>
              <a:endParaRPr lang="en-US" sz="1400" dirty="0">
                <a:solidFill>
                  <a:srgbClr val="7030A0"/>
                </a:solidFill>
                <a:latin typeface="Calibri" panose="020F0502020204030204" pitchFamily="34" charset="0"/>
              </a:endParaRPr>
            </a:p>
          </p:txBody>
        </p:sp>
      </p:grpSp>
    </p:spTree>
    <p:extLst>
      <p:ext uri="{BB962C8B-B14F-4D97-AF65-F5344CB8AC3E}">
        <p14:creationId xmlns:p14="http://schemas.microsoft.com/office/powerpoint/2010/main" val="1151181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 grpId="0"/>
      <p:bldP spid="13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would you call this?</a:t>
            </a:r>
            <a:endParaRPr lang="en-US" dirty="0"/>
          </a:p>
        </p:txBody>
      </p:sp>
      <p:pic>
        <p:nvPicPr>
          <p:cNvPr id="5" name="Picture 4" descr="grampus3.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8650" y="2096729"/>
            <a:ext cx="4452905" cy="3122251"/>
          </a:xfrm>
          <a:prstGeom prst="rect">
            <a:avLst/>
          </a:prstGeom>
        </p:spPr>
      </p:pic>
      <p:sp>
        <p:nvSpPr>
          <p:cNvPr id="4" name="Rounded Rectangle 3"/>
          <p:cNvSpPr/>
          <p:nvPr/>
        </p:nvSpPr>
        <p:spPr>
          <a:xfrm>
            <a:off x="5515525" y="3698053"/>
            <a:ext cx="2206740" cy="393192"/>
          </a:xfrm>
          <a:prstGeom prst="roundRect">
            <a:avLst/>
          </a:prstGeom>
          <a:noFill/>
          <a:ln w="47625">
            <a:solidFill>
              <a:srgbClr val="00B05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2400"/>
          </a:p>
        </p:txBody>
      </p:sp>
      <p:sp>
        <p:nvSpPr>
          <p:cNvPr id="17" name="TextBox 16"/>
          <p:cNvSpPr txBox="1"/>
          <p:nvPr/>
        </p:nvSpPr>
        <p:spPr>
          <a:xfrm>
            <a:off x="5458376" y="3647188"/>
            <a:ext cx="1162498" cy="461665"/>
          </a:xfrm>
          <a:prstGeom prst="rect">
            <a:avLst/>
          </a:prstGeom>
          <a:noFill/>
        </p:spPr>
        <p:txBody>
          <a:bodyPr wrap="none" rtlCol="0">
            <a:spAutoFit/>
          </a:bodyPr>
          <a:lstStyle/>
          <a:p>
            <a:r>
              <a:rPr lang="en-US" sz="2400" dirty="0" smtClean="0"/>
              <a:t>Dolphin</a:t>
            </a:r>
          </a:p>
        </p:txBody>
      </p:sp>
      <p:sp>
        <p:nvSpPr>
          <p:cNvPr id="18" name="TextBox 17"/>
          <p:cNvSpPr txBox="1"/>
          <p:nvPr/>
        </p:nvSpPr>
        <p:spPr>
          <a:xfrm>
            <a:off x="5458376" y="3056323"/>
            <a:ext cx="2263889" cy="461665"/>
          </a:xfrm>
          <a:prstGeom prst="rect">
            <a:avLst/>
          </a:prstGeom>
          <a:noFill/>
        </p:spPr>
        <p:txBody>
          <a:bodyPr wrap="none" rtlCol="0">
            <a:spAutoFit/>
          </a:bodyPr>
          <a:lstStyle/>
          <a:p>
            <a:r>
              <a:rPr lang="en-US" sz="2400" dirty="0" smtClean="0"/>
              <a:t>Grampus griseus</a:t>
            </a:r>
          </a:p>
        </p:txBody>
      </p:sp>
    </p:spTree>
    <p:extLst>
      <p:ext uri="{BB962C8B-B14F-4D97-AF65-F5344CB8AC3E}">
        <p14:creationId xmlns:p14="http://schemas.microsoft.com/office/powerpoint/2010/main" val="2751248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animBg="1"/>
      <p:bldP spid="17" grpId="0"/>
      <p:bldP spid="18"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89079"/>
            <a:ext cx="7886700" cy="1325563"/>
          </a:xfrm>
        </p:spPr>
        <p:txBody>
          <a:bodyPr/>
          <a:lstStyle/>
          <a:p>
            <a:r>
              <a:rPr lang="en-US" dirty="0" smtClean="0"/>
              <a:t>2.2 Supervised Learning</a:t>
            </a:r>
            <a:endParaRPr lang="en-US" dirty="0"/>
          </a:p>
        </p:txBody>
      </p:sp>
      <mc:AlternateContent xmlns:mc="http://schemas.openxmlformats.org/markup-compatibility/2006" xmlns:a14="http://schemas.microsoft.com/office/drawing/2010/main">
        <mc:Choice Requires="a14">
          <p:sp>
            <p:nvSpPr>
              <p:cNvPr id="241" name="Rectangle 240"/>
              <p:cNvSpPr/>
              <p:nvPr/>
            </p:nvSpPr>
            <p:spPr>
              <a:xfrm>
                <a:off x="103845" y="3366679"/>
                <a:ext cx="1146320" cy="46166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2400" i="1" smtClean="0">
                          <a:solidFill>
                            <a:schemeClr val="accent2">
                              <a:lumMod val="75000"/>
                            </a:schemeClr>
                          </a:solidFill>
                          <a:latin typeface="Cambria Math" panose="02040503050406030204" pitchFamily="18" charset="0"/>
                          <a:ea typeface="Cambria Math" panose="02040503050406030204" pitchFamily="18" charset="0"/>
                        </a:rPr>
                        <m:t>𝑋</m:t>
                      </m:r>
                      <m:r>
                        <a:rPr lang="en-US" sz="2400" b="0" i="1" smtClean="0">
                          <a:solidFill>
                            <a:schemeClr val="accent2">
                              <a:lumMod val="75000"/>
                            </a:schemeClr>
                          </a:solidFill>
                          <a:latin typeface="Cambria Math" panose="02040503050406030204" pitchFamily="18" charset="0"/>
                          <a:ea typeface="Cambria Math" panose="02040503050406030204" pitchFamily="18" charset="0"/>
                        </a:rPr>
                        <m:t>=</m:t>
                      </m:r>
                    </m:oMath>
                  </m:oMathPara>
                </a14:m>
                <a:endParaRPr lang="en-US" sz="2400" dirty="0"/>
              </a:p>
            </p:txBody>
          </p:sp>
        </mc:Choice>
        <mc:Fallback xmlns="">
          <p:sp>
            <p:nvSpPr>
              <p:cNvPr id="241" name="Rectangle 240"/>
              <p:cNvSpPr>
                <a:spLocks noRot="1" noChangeAspect="1" noMove="1" noResize="1" noEditPoints="1" noAdjustHandles="1" noChangeArrowheads="1" noChangeShapeType="1" noTextEdit="1"/>
              </p:cNvSpPr>
              <p:nvPr/>
            </p:nvSpPr>
            <p:spPr>
              <a:xfrm>
                <a:off x="103845" y="3366679"/>
                <a:ext cx="1146320" cy="461665"/>
              </a:xfrm>
              <a:prstGeom prst="rect">
                <a:avLst/>
              </a:prstGeom>
              <a:blipFill rotWithShape="0">
                <a:blip r:embed="rId3"/>
                <a:stretch>
                  <a:fillRect/>
                </a:stretch>
              </a:blipFill>
            </p:spPr>
            <p:txBody>
              <a:bodyPr/>
              <a:lstStyle/>
              <a:p>
                <a:r>
                  <a:rPr lang="en-US">
                    <a:noFill/>
                  </a:rPr>
                  <a:t> </a:t>
                </a:r>
              </a:p>
            </p:txBody>
          </p:sp>
        </mc:Fallback>
      </mc:AlternateContent>
      <p:sp>
        <p:nvSpPr>
          <p:cNvPr id="121" name="Rounded Rectangle 120"/>
          <p:cNvSpPr/>
          <p:nvPr/>
        </p:nvSpPr>
        <p:spPr>
          <a:xfrm>
            <a:off x="1678129" y="1869898"/>
            <a:ext cx="1713702" cy="259652"/>
          </a:xfrm>
          <a:prstGeom prst="roundRect">
            <a:avLst/>
          </a:prstGeom>
          <a:solidFill>
            <a:schemeClr val="accent2">
              <a:lumMod val="20000"/>
              <a:lumOff val="80000"/>
            </a:schemeClr>
          </a:solidFill>
          <a:ln w="28575">
            <a:solidFill>
              <a:schemeClr val="accent2">
                <a:lumMod val="60000"/>
                <a:lumOff val="40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1400" dirty="0">
                <a:latin typeface="Calibri" panose="020F0502020204030204" pitchFamily="34" charset="0"/>
              </a:rPr>
              <a:t>Grizzly bear</a:t>
            </a:r>
          </a:p>
        </p:txBody>
      </p:sp>
      <p:sp>
        <p:nvSpPr>
          <p:cNvPr id="122" name="Rounded Rectangle 121"/>
          <p:cNvSpPr/>
          <p:nvPr/>
        </p:nvSpPr>
        <p:spPr>
          <a:xfrm>
            <a:off x="1678129" y="2860516"/>
            <a:ext cx="1713702" cy="259652"/>
          </a:xfrm>
          <a:prstGeom prst="roundRect">
            <a:avLst/>
          </a:prstGeom>
          <a:solidFill>
            <a:schemeClr val="accent2">
              <a:lumMod val="20000"/>
              <a:lumOff val="80000"/>
            </a:schemeClr>
          </a:solidFill>
          <a:ln w="28575">
            <a:solidFill>
              <a:schemeClr val="accent2">
                <a:lumMod val="60000"/>
                <a:lumOff val="40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1400" dirty="0">
                <a:latin typeface="Calibri" panose="020F0502020204030204" pitchFamily="34" charset="0"/>
              </a:rPr>
              <a:t>Homing pigeon</a:t>
            </a:r>
          </a:p>
        </p:txBody>
      </p:sp>
      <p:sp>
        <p:nvSpPr>
          <p:cNvPr id="131" name="Rounded Rectangle 130"/>
          <p:cNvSpPr/>
          <p:nvPr/>
        </p:nvSpPr>
        <p:spPr>
          <a:xfrm>
            <a:off x="1678129" y="3190722"/>
            <a:ext cx="1713702" cy="259652"/>
          </a:xfrm>
          <a:prstGeom prst="roundRect">
            <a:avLst/>
          </a:prstGeom>
          <a:solidFill>
            <a:schemeClr val="accent2">
              <a:lumMod val="20000"/>
              <a:lumOff val="80000"/>
            </a:schemeClr>
          </a:solidFill>
          <a:ln w="28575">
            <a:solidFill>
              <a:schemeClr val="accent2">
                <a:lumMod val="60000"/>
                <a:lumOff val="40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1400" dirty="0">
                <a:latin typeface="Calibri" panose="020F0502020204030204" pitchFamily="34" charset="0"/>
              </a:rPr>
              <a:t>Ball-peen hammer</a:t>
            </a:r>
          </a:p>
        </p:txBody>
      </p:sp>
      <p:sp>
        <p:nvSpPr>
          <p:cNvPr id="133" name="Rounded Rectangle 132"/>
          <p:cNvSpPr/>
          <p:nvPr/>
        </p:nvSpPr>
        <p:spPr>
          <a:xfrm>
            <a:off x="1678129" y="4181340"/>
            <a:ext cx="1713702" cy="259652"/>
          </a:xfrm>
          <a:prstGeom prst="roundRect">
            <a:avLst/>
          </a:prstGeom>
          <a:solidFill>
            <a:schemeClr val="accent2">
              <a:lumMod val="20000"/>
              <a:lumOff val="80000"/>
            </a:schemeClr>
          </a:solidFill>
          <a:ln w="28575">
            <a:solidFill>
              <a:schemeClr val="accent2">
                <a:lumMod val="60000"/>
                <a:lumOff val="40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1400" dirty="0">
                <a:latin typeface="Calibri" panose="020F0502020204030204" pitchFamily="34" charset="0"/>
              </a:rPr>
              <a:t>Steel arch bridge</a:t>
            </a:r>
          </a:p>
        </p:txBody>
      </p:sp>
      <p:sp>
        <p:nvSpPr>
          <p:cNvPr id="135" name="Rounded Rectangle 134"/>
          <p:cNvSpPr/>
          <p:nvPr/>
        </p:nvSpPr>
        <p:spPr>
          <a:xfrm>
            <a:off x="1678129" y="4511546"/>
            <a:ext cx="1713702" cy="259652"/>
          </a:xfrm>
          <a:prstGeom prst="roundRect">
            <a:avLst/>
          </a:prstGeom>
          <a:solidFill>
            <a:schemeClr val="accent2">
              <a:lumMod val="20000"/>
              <a:lumOff val="80000"/>
            </a:schemeClr>
          </a:solidFill>
          <a:ln w="28575">
            <a:solidFill>
              <a:schemeClr val="accent2">
                <a:lumMod val="60000"/>
                <a:lumOff val="40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1400" dirty="0">
                <a:latin typeface="Calibri" panose="020F0502020204030204" pitchFamily="34" charset="0"/>
              </a:rPr>
              <a:t>Farmhouse</a:t>
            </a:r>
          </a:p>
        </p:txBody>
      </p:sp>
      <p:sp>
        <p:nvSpPr>
          <p:cNvPr id="137" name="Rounded Rectangle 136"/>
          <p:cNvSpPr/>
          <p:nvPr/>
        </p:nvSpPr>
        <p:spPr>
          <a:xfrm>
            <a:off x="1678129" y="4841752"/>
            <a:ext cx="1713702" cy="259652"/>
          </a:xfrm>
          <a:prstGeom prst="roundRect">
            <a:avLst/>
          </a:prstGeom>
          <a:solidFill>
            <a:schemeClr val="accent2">
              <a:lumMod val="20000"/>
              <a:lumOff val="80000"/>
            </a:schemeClr>
          </a:solidFill>
          <a:ln w="28575">
            <a:solidFill>
              <a:schemeClr val="accent2">
                <a:lumMod val="60000"/>
                <a:lumOff val="40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1400" dirty="0">
                <a:latin typeface="Calibri" panose="020F0502020204030204" pitchFamily="34" charset="0"/>
              </a:rPr>
              <a:t>Soapweed</a:t>
            </a:r>
          </a:p>
        </p:txBody>
      </p:sp>
      <p:sp>
        <p:nvSpPr>
          <p:cNvPr id="139" name="Rounded Rectangle 138"/>
          <p:cNvSpPr/>
          <p:nvPr/>
        </p:nvSpPr>
        <p:spPr>
          <a:xfrm>
            <a:off x="1678129" y="5171959"/>
            <a:ext cx="1713702" cy="259652"/>
          </a:xfrm>
          <a:prstGeom prst="roundRect">
            <a:avLst/>
          </a:prstGeom>
          <a:solidFill>
            <a:schemeClr val="accent2">
              <a:lumMod val="20000"/>
              <a:lumOff val="80000"/>
            </a:schemeClr>
          </a:solidFill>
          <a:ln w="28575">
            <a:solidFill>
              <a:schemeClr val="accent2">
                <a:lumMod val="60000"/>
                <a:lumOff val="40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1400" dirty="0">
                <a:latin typeface="Calibri" panose="020F0502020204030204" pitchFamily="34" charset="0"/>
              </a:rPr>
              <a:t>Brazilian rosewood</a:t>
            </a:r>
          </a:p>
        </p:txBody>
      </p:sp>
      <p:sp>
        <p:nvSpPr>
          <p:cNvPr id="141" name="Rounded Rectangle 140"/>
          <p:cNvSpPr/>
          <p:nvPr/>
        </p:nvSpPr>
        <p:spPr>
          <a:xfrm>
            <a:off x="1678129" y="5502165"/>
            <a:ext cx="1713702" cy="259652"/>
          </a:xfrm>
          <a:prstGeom prst="roundRect">
            <a:avLst/>
          </a:prstGeom>
          <a:solidFill>
            <a:schemeClr val="accent2">
              <a:lumMod val="20000"/>
              <a:lumOff val="80000"/>
            </a:schemeClr>
          </a:solidFill>
          <a:ln w="28575">
            <a:solidFill>
              <a:schemeClr val="accent2">
                <a:lumMod val="60000"/>
                <a:lumOff val="40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1400" dirty="0">
                <a:latin typeface="Calibri" panose="020F0502020204030204" pitchFamily="34" charset="0"/>
              </a:rPr>
              <a:t>Bristlecone pine</a:t>
            </a:r>
          </a:p>
        </p:txBody>
      </p:sp>
      <p:sp>
        <p:nvSpPr>
          <p:cNvPr id="143" name="Rounded Rectangle 142"/>
          <p:cNvSpPr/>
          <p:nvPr/>
        </p:nvSpPr>
        <p:spPr>
          <a:xfrm>
            <a:off x="1678129" y="5832371"/>
            <a:ext cx="1713702" cy="259652"/>
          </a:xfrm>
          <a:prstGeom prst="roundRect">
            <a:avLst/>
          </a:prstGeom>
          <a:solidFill>
            <a:schemeClr val="accent2">
              <a:lumMod val="20000"/>
              <a:lumOff val="80000"/>
            </a:schemeClr>
          </a:solidFill>
          <a:ln w="28575">
            <a:solidFill>
              <a:schemeClr val="accent2">
                <a:lumMod val="60000"/>
                <a:lumOff val="40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1400" dirty="0">
                <a:latin typeface="Calibri" panose="020F0502020204030204" pitchFamily="34" charset="0"/>
              </a:rPr>
              <a:t>Cliffdiving</a:t>
            </a:r>
          </a:p>
        </p:txBody>
      </p:sp>
      <p:sp>
        <p:nvSpPr>
          <p:cNvPr id="145" name="Rounded Rectangle 144"/>
          <p:cNvSpPr/>
          <p:nvPr/>
        </p:nvSpPr>
        <p:spPr>
          <a:xfrm>
            <a:off x="1678129" y="6162580"/>
            <a:ext cx="1713702" cy="259652"/>
          </a:xfrm>
          <a:prstGeom prst="roundRect">
            <a:avLst/>
          </a:prstGeom>
          <a:solidFill>
            <a:schemeClr val="accent2">
              <a:lumMod val="20000"/>
              <a:lumOff val="80000"/>
            </a:schemeClr>
          </a:solidFill>
          <a:ln w="28575">
            <a:solidFill>
              <a:schemeClr val="accent2">
                <a:lumMod val="60000"/>
                <a:lumOff val="40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1400" dirty="0">
                <a:latin typeface="Calibri" panose="020F0502020204030204" pitchFamily="34" charset="0"/>
              </a:rPr>
              <a:t>Crabapple</a:t>
            </a:r>
          </a:p>
        </p:txBody>
      </p:sp>
      <p:sp>
        <p:nvSpPr>
          <p:cNvPr id="147" name="Rounded Rectangle 146"/>
          <p:cNvSpPr/>
          <p:nvPr/>
        </p:nvSpPr>
        <p:spPr>
          <a:xfrm>
            <a:off x="1678129" y="1209486"/>
            <a:ext cx="1713702" cy="259652"/>
          </a:xfrm>
          <a:prstGeom prst="roundRect">
            <a:avLst/>
          </a:prstGeom>
          <a:solidFill>
            <a:schemeClr val="accent2">
              <a:lumMod val="20000"/>
              <a:lumOff val="80000"/>
            </a:schemeClr>
          </a:solidFill>
          <a:ln w="28575">
            <a:solidFill>
              <a:schemeClr val="accent2">
                <a:lumMod val="60000"/>
                <a:lumOff val="40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1400" dirty="0">
                <a:latin typeface="Calibri" panose="020F0502020204030204" pitchFamily="34" charset="0"/>
              </a:rPr>
              <a:t>Grampus griseus</a:t>
            </a:r>
          </a:p>
        </p:txBody>
      </p:sp>
      <p:sp>
        <p:nvSpPr>
          <p:cNvPr id="149" name="Rounded Rectangle 148"/>
          <p:cNvSpPr/>
          <p:nvPr/>
        </p:nvSpPr>
        <p:spPr>
          <a:xfrm>
            <a:off x="1678129" y="1539692"/>
            <a:ext cx="1713702" cy="259652"/>
          </a:xfrm>
          <a:prstGeom prst="roundRect">
            <a:avLst/>
          </a:prstGeom>
          <a:solidFill>
            <a:schemeClr val="accent2">
              <a:lumMod val="20000"/>
              <a:lumOff val="80000"/>
            </a:schemeClr>
          </a:solidFill>
          <a:ln w="28575">
            <a:solidFill>
              <a:schemeClr val="accent2">
                <a:lumMod val="60000"/>
                <a:lumOff val="40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1400" dirty="0">
                <a:latin typeface="Calibri" panose="020F0502020204030204" pitchFamily="34" charset="0"/>
              </a:rPr>
              <a:t>American </a:t>
            </a:r>
            <a:r>
              <a:rPr lang="en-US" sz="1400" dirty="0" smtClean="0">
                <a:latin typeface="Calibri" panose="020F0502020204030204" pitchFamily="34" charset="0"/>
              </a:rPr>
              <a:t>black bear</a:t>
            </a:r>
            <a:endParaRPr lang="en-US" sz="1400" dirty="0">
              <a:latin typeface="Calibri" panose="020F0502020204030204" pitchFamily="34" charset="0"/>
            </a:endParaRPr>
          </a:p>
        </p:txBody>
      </p:sp>
      <p:sp>
        <p:nvSpPr>
          <p:cNvPr id="151" name="Rounded Rectangle 150"/>
          <p:cNvSpPr/>
          <p:nvPr/>
        </p:nvSpPr>
        <p:spPr>
          <a:xfrm>
            <a:off x="1678129" y="2200104"/>
            <a:ext cx="1713702" cy="259652"/>
          </a:xfrm>
          <a:prstGeom prst="roundRect">
            <a:avLst/>
          </a:prstGeom>
          <a:solidFill>
            <a:schemeClr val="accent2">
              <a:lumMod val="20000"/>
              <a:lumOff val="80000"/>
            </a:schemeClr>
          </a:solidFill>
          <a:ln w="28575">
            <a:solidFill>
              <a:schemeClr val="accent2">
                <a:lumMod val="60000"/>
                <a:lumOff val="40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1400" dirty="0">
                <a:latin typeface="Calibri" panose="020F0502020204030204" pitchFamily="34" charset="0"/>
              </a:rPr>
              <a:t>King penguin</a:t>
            </a:r>
          </a:p>
        </p:txBody>
      </p:sp>
      <p:sp>
        <p:nvSpPr>
          <p:cNvPr id="153" name="Rounded Rectangle 152"/>
          <p:cNvSpPr/>
          <p:nvPr/>
        </p:nvSpPr>
        <p:spPr>
          <a:xfrm>
            <a:off x="1678129" y="2530310"/>
            <a:ext cx="1713702" cy="259652"/>
          </a:xfrm>
          <a:prstGeom prst="roundRect">
            <a:avLst/>
          </a:prstGeom>
          <a:solidFill>
            <a:schemeClr val="accent2">
              <a:lumMod val="20000"/>
              <a:lumOff val="80000"/>
            </a:schemeClr>
          </a:solidFill>
          <a:ln w="28575">
            <a:solidFill>
              <a:schemeClr val="accent2">
                <a:lumMod val="60000"/>
                <a:lumOff val="40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1400" dirty="0">
                <a:latin typeface="Calibri" panose="020F0502020204030204" pitchFamily="34" charset="0"/>
              </a:rPr>
              <a:t>Cormorant</a:t>
            </a:r>
          </a:p>
        </p:txBody>
      </p:sp>
      <p:sp>
        <p:nvSpPr>
          <p:cNvPr id="155" name="Rounded Rectangle 154"/>
          <p:cNvSpPr/>
          <p:nvPr/>
        </p:nvSpPr>
        <p:spPr>
          <a:xfrm>
            <a:off x="1678129" y="3520928"/>
            <a:ext cx="1713702" cy="259652"/>
          </a:xfrm>
          <a:prstGeom prst="roundRect">
            <a:avLst/>
          </a:prstGeom>
          <a:solidFill>
            <a:schemeClr val="accent2">
              <a:lumMod val="20000"/>
              <a:lumOff val="80000"/>
            </a:schemeClr>
          </a:solidFill>
          <a:ln w="28575">
            <a:solidFill>
              <a:schemeClr val="accent2">
                <a:lumMod val="60000"/>
                <a:lumOff val="40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1400" dirty="0">
                <a:latin typeface="Calibri" panose="020F0502020204030204" pitchFamily="34" charset="0"/>
              </a:rPr>
              <a:t>Spigot</a:t>
            </a:r>
          </a:p>
        </p:txBody>
      </p:sp>
      <p:sp>
        <p:nvSpPr>
          <p:cNvPr id="157" name="Rounded Rectangle 156"/>
          <p:cNvSpPr/>
          <p:nvPr/>
        </p:nvSpPr>
        <p:spPr>
          <a:xfrm>
            <a:off x="1678129" y="3851134"/>
            <a:ext cx="1713702" cy="259652"/>
          </a:xfrm>
          <a:prstGeom prst="roundRect">
            <a:avLst/>
          </a:prstGeom>
          <a:solidFill>
            <a:schemeClr val="accent2">
              <a:lumMod val="20000"/>
              <a:lumOff val="80000"/>
            </a:schemeClr>
          </a:solidFill>
          <a:ln w="28575">
            <a:solidFill>
              <a:schemeClr val="accent2">
                <a:lumMod val="60000"/>
                <a:lumOff val="40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1400" dirty="0">
                <a:latin typeface="Calibri" panose="020F0502020204030204" pitchFamily="34" charset="0"/>
              </a:rPr>
              <a:t>Diskette, floppy</a:t>
            </a:r>
          </a:p>
        </p:txBody>
      </p:sp>
      <p:sp>
        <p:nvSpPr>
          <p:cNvPr id="225" name="TextBox 224"/>
          <p:cNvSpPr txBox="1"/>
          <p:nvPr/>
        </p:nvSpPr>
        <p:spPr>
          <a:xfrm>
            <a:off x="987588" y="1160873"/>
            <a:ext cx="637565" cy="320451"/>
          </a:xfrm>
          <a:prstGeom prst="rect">
            <a:avLst/>
          </a:prstGeom>
          <a:noFill/>
        </p:spPr>
        <p:txBody>
          <a:bodyPr wrap="none" rtlCol="0">
            <a:spAutoFit/>
          </a:bodyPr>
          <a:lstStyle/>
          <a:p>
            <a:r>
              <a:rPr lang="en-US" sz="1600" dirty="0" smtClean="0">
                <a:solidFill>
                  <a:srgbClr val="002060"/>
                </a:solidFill>
                <a:latin typeface="Calibri" panose="020F0502020204030204" pitchFamily="34" charset="0"/>
              </a:rPr>
              <a:t>(0.80)</a:t>
            </a:r>
            <a:endParaRPr lang="en-US" sz="1600" dirty="0">
              <a:solidFill>
                <a:srgbClr val="002060"/>
              </a:solidFill>
              <a:latin typeface="Calibri" panose="020F0502020204030204" pitchFamily="34" charset="0"/>
            </a:endParaRPr>
          </a:p>
        </p:txBody>
      </p:sp>
      <p:sp>
        <p:nvSpPr>
          <p:cNvPr id="226" name="TextBox 225"/>
          <p:cNvSpPr txBox="1"/>
          <p:nvPr/>
        </p:nvSpPr>
        <p:spPr>
          <a:xfrm>
            <a:off x="987588" y="1492568"/>
            <a:ext cx="637565" cy="320451"/>
          </a:xfrm>
          <a:prstGeom prst="rect">
            <a:avLst/>
          </a:prstGeom>
          <a:noFill/>
        </p:spPr>
        <p:txBody>
          <a:bodyPr wrap="none" rtlCol="0">
            <a:spAutoFit/>
          </a:bodyPr>
          <a:lstStyle/>
          <a:p>
            <a:r>
              <a:rPr lang="en-US" sz="1600" dirty="0" smtClean="0">
                <a:solidFill>
                  <a:srgbClr val="002060"/>
                </a:solidFill>
                <a:latin typeface="Calibri" panose="020F0502020204030204" pitchFamily="34" charset="0"/>
              </a:rPr>
              <a:t>(0.41)</a:t>
            </a:r>
            <a:endParaRPr lang="en-US" sz="1600" dirty="0">
              <a:solidFill>
                <a:srgbClr val="002060"/>
              </a:solidFill>
              <a:latin typeface="Calibri" panose="020F0502020204030204" pitchFamily="34" charset="0"/>
            </a:endParaRPr>
          </a:p>
        </p:txBody>
      </p:sp>
      <p:sp>
        <p:nvSpPr>
          <p:cNvPr id="227" name="TextBox 226"/>
          <p:cNvSpPr txBox="1"/>
          <p:nvPr/>
        </p:nvSpPr>
        <p:spPr>
          <a:xfrm>
            <a:off x="987588" y="1824263"/>
            <a:ext cx="637565" cy="320451"/>
          </a:xfrm>
          <a:prstGeom prst="rect">
            <a:avLst/>
          </a:prstGeom>
          <a:noFill/>
        </p:spPr>
        <p:txBody>
          <a:bodyPr wrap="none" rtlCol="0">
            <a:spAutoFit/>
          </a:bodyPr>
          <a:lstStyle/>
          <a:p>
            <a:r>
              <a:rPr lang="en-US" sz="1600" dirty="0" smtClean="0">
                <a:solidFill>
                  <a:srgbClr val="002060"/>
                </a:solidFill>
                <a:latin typeface="Calibri" panose="020F0502020204030204" pitchFamily="34" charset="0"/>
              </a:rPr>
              <a:t>(0.16)</a:t>
            </a:r>
            <a:endParaRPr lang="en-US" sz="1600" dirty="0">
              <a:solidFill>
                <a:srgbClr val="002060"/>
              </a:solidFill>
              <a:latin typeface="Calibri" panose="020F0502020204030204" pitchFamily="34" charset="0"/>
            </a:endParaRPr>
          </a:p>
        </p:txBody>
      </p:sp>
      <p:sp>
        <p:nvSpPr>
          <p:cNvPr id="228" name="TextBox 227"/>
          <p:cNvSpPr txBox="1"/>
          <p:nvPr/>
        </p:nvSpPr>
        <p:spPr>
          <a:xfrm>
            <a:off x="987588" y="2155958"/>
            <a:ext cx="637565" cy="320451"/>
          </a:xfrm>
          <a:prstGeom prst="rect">
            <a:avLst/>
          </a:prstGeom>
          <a:noFill/>
        </p:spPr>
        <p:txBody>
          <a:bodyPr wrap="none" rtlCol="0">
            <a:spAutoFit/>
          </a:bodyPr>
          <a:lstStyle/>
          <a:p>
            <a:r>
              <a:rPr lang="en-US" sz="1600" dirty="0" smtClean="0">
                <a:solidFill>
                  <a:srgbClr val="002060"/>
                </a:solidFill>
                <a:latin typeface="Calibri" panose="020F0502020204030204" pitchFamily="34" charset="0"/>
              </a:rPr>
              <a:t>(0.25)</a:t>
            </a:r>
            <a:endParaRPr lang="en-US" sz="1600" dirty="0">
              <a:solidFill>
                <a:srgbClr val="002060"/>
              </a:solidFill>
              <a:latin typeface="Calibri" panose="020F0502020204030204" pitchFamily="34" charset="0"/>
            </a:endParaRPr>
          </a:p>
        </p:txBody>
      </p:sp>
      <p:sp>
        <p:nvSpPr>
          <p:cNvPr id="229" name="TextBox 228"/>
          <p:cNvSpPr txBox="1"/>
          <p:nvPr/>
        </p:nvSpPr>
        <p:spPr>
          <a:xfrm>
            <a:off x="987588" y="2487653"/>
            <a:ext cx="637565" cy="320451"/>
          </a:xfrm>
          <a:prstGeom prst="rect">
            <a:avLst/>
          </a:prstGeom>
          <a:noFill/>
        </p:spPr>
        <p:txBody>
          <a:bodyPr wrap="none" rtlCol="0">
            <a:spAutoFit/>
          </a:bodyPr>
          <a:lstStyle/>
          <a:p>
            <a:r>
              <a:rPr lang="en-US" sz="1600" dirty="0" smtClean="0">
                <a:solidFill>
                  <a:srgbClr val="002060"/>
                </a:solidFill>
                <a:latin typeface="Calibri" panose="020F0502020204030204" pitchFamily="34" charset="0"/>
              </a:rPr>
              <a:t>(0.11)</a:t>
            </a:r>
            <a:endParaRPr lang="en-US" sz="1600" dirty="0">
              <a:solidFill>
                <a:srgbClr val="002060"/>
              </a:solidFill>
              <a:latin typeface="Calibri" panose="020F0502020204030204" pitchFamily="34" charset="0"/>
            </a:endParaRPr>
          </a:p>
        </p:txBody>
      </p:sp>
      <p:sp>
        <p:nvSpPr>
          <p:cNvPr id="230" name="TextBox 229"/>
          <p:cNvSpPr txBox="1"/>
          <p:nvPr/>
        </p:nvSpPr>
        <p:spPr>
          <a:xfrm>
            <a:off x="987588" y="2819348"/>
            <a:ext cx="637565" cy="320451"/>
          </a:xfrm>
          <a:prstGeom prst="rect">
            <a:avLst/>
          </a:prstGeom>
          <a:noFill/>
        </p:spPr>
        <p:txBody>
          <a:bodyPr wrap="none" rtlCol="0">
            <a:spAutoFit/>
          </a:bodyPr>
          <a:lstStyle/>
          <a:p>
            <a:r>
              <a:rPr lang="en-US" sz="1600" dirty="0" smtClean="0">
                <a:solidFill>
                  <a:srgbClr val="002060"/>
                </a:solidFill>
                <a:latin typeface="Calibri" panose="020F0502020204030204" pitchFamily="34" charset="0"/>
              </a:rPr>
              <a:t>(0.56)</a:t>
            </a:r>
            <a:endParaRPr lang="en-US" sz="1600" dirty="0">
              <a:solidFill>
                <a:srgbClr val="002060"/>
              </a:solidFill>
              <a:latin typeface="Calibri" panose="020F0502020204030204" pitchFamily="34" charset="0"/>
            </a:endParaRPr>
          </a:p>
        </p:txBody>
      </p:sp>
      <p:sp>
        <p:nvSpPr>
          <p:cNvPr id="231" name="TextBox 230"/>
          <p:cNvSpPr txBox="1"/>
          <p:nvPr/>
        </p:nvSpPr>
        <p:spPr>
          <a:xfrm>
            <a:off x="987588" y="3151043"/>
            <a:ext cx="637565" cy="320451"/>
          </a:xfrm>
          <a:prstGeom prst="rect">
            <a:avLst/>
          </a:prstGeom>
          <a:noFill/>
        </p:spPr>
        <p:txBody>
          <a:bodyPr wrap="none" rtlCol="0">
            <a:spAutoFit/>
          </a:bodyPr>
          <a:lstStyle/>
          <a:p>
            <a:r>
              <a:rPr lang="en-US" sz="1600" dirty="0" smtClean="0">
                <a:solidFill>
                  <a:srgbClr val="002060"/>
                </a:solidFill>
                <a:latin typeface="Calibri" panose="020F0502020204030204" pitchFamily="34" charset="0"/>
              </a:rPr>
              <a:t>(0.26)</a:t>
            </a:r>
            <a:endParaRPr lang="en-US" sz="1600" dirty="0">
              <a:solidFill>
                <a:srgbClr val="002060"/>
              </a:solidFill>
              <a:latin typeface="Calibri" panose="020F0502020204030204" pitchFamily="34" charset="0"/>
            </a:endParaRPr>
          </a:p>
        </p:txBody>
      </p:sp>
      <p:sp>
        <p:nvSpPr>
          <p:cNvPr id="232" name="TextBox 231"/>
          <p:cNvSpPr txBox="1"/>
          <p:nvPr/>
        </p:nvSpPr>
        <p:spPr>
          <a:xfrm>
            <a:off x="987588" y="3482738"/>
            <a:ext cx="637565" cy="320451"/>
          </a:xfrm>
          <a:prstGeom prst="rect">
            <a:avLst/>
          </a:prstGeom>
          <a:noFill/>
        </p:spPr>
        <p:txBody>
          <a:bodyPr wrap="none" rtlCol="0">
            <a:spAutoFit/>
          </a:bodyPr>
          <a:lstStyle/>
          <a:p>
            <a:r>
              <a:rPr lang="en-US" sz="1600" dirty="0" smtClean="0">
                <a:solidFill>
                  <a:srgbClr val="002060"/>
                </a:solidFill>
                <a:latin typeface="Calibri" panose="020F0502020204030204" pitchFamily="34" charset="0"/>
              </a:rPr>
              <a:t>(0.06)</a:t>
            </a:r>
            <a:endParaRPr lang="en-US" sz="1600" dirty="0">
              <a:solidFill>
                <a:srgbClr val="002060"/>
              </a:solidFill>
              <a:latin typeface="Calibri" panose="020F0502020204030204" pitchFamily="34" charset="0"/>
            </a:endParaRPr>
          </a:p>
        </p:txBody>
      </p:sp>
      <p:sp>
        <p:nvSpPr>
          <p:cNvPr id="233" name="TextBox 232"/>
          <p:cNvSpPr txBox="1"/>
          <p:nvPr/>
        </p:nvSpPr>
        <p:spPr>
          <a:xfrm>
            <a:off x="987588" y="3814433"/>
            <a:ext cx="637565" cy="320451"/>
          </a:xfrm>
          <a:prstGeom prst="rect">
            <a:avLst/>
          </a:prstGeom>
          <a:noFill/>
        </p:spPr>
        <p:txBody>
          <a:bodyPr wrap="none" rtlCol="0">
            <a:spAutoFit/>
          </a:bodyPr>
          <a:lstStyle/>
          <a:p>
            <a:r>
              <a:rPr lang="en-US" sz="1600" dirty="0" smtClean="0">
                <a:solidFill>
                  <a:srgbClr val="002060"/>
                </a:solidFill>
                <a:latin typeface="Calibri" panose="020F0502020204030204" pitchFamily="34" charset="0"/>
              </a:rPr>
              <a:t>(0.07)</a:t>
            </a:r>
            <a:endParaRPr lang="en-US" sz="1600" dirty="0">
              <a:solidFill>
                <a:srgbClr val="002060"/>
              </a:solidFill>
              <a:latin typeface="Calibri" panose="020F0502020204030204" pitchFamily="34" charset="0"/>
            </a:endParaRPr>
          </a:p>
        </p:txBody>
      </p:sp>
      <p:sp>
        <p:nvSpPr>
          <p:cNvPr id="234" name="TextBox 233"/>
          <p:cNvSpPr txBox="1"/>
          <p:nvPr/>
        </p:nvSpPr>
        <p:spPr>
          <a:xfrm>
            <a:off x="987588" y="4146127"/>
            <a:ext cx="637565" cy="320451"/>
          </a:xfrm>
          <a:prstGeom prst="rect">
            <a:avLst/>
          </a:prstGeom>
          <a:noFill/>
        </p:spPr>
        <p:txBody>
          <a:bodyPr wrap="none" rtlCol="0">
            <a:spAutoFit/>
          </a:bodyPr>
          <a:lstStyle/>
          <a:p>
            <a:r>
              <a:rPr lang="en-US" sz="1600" dirty="0" smtClean="0">
                <a:solidFill>
                  <a:srgbClr val="002060"/>
                </a:solidFill>
                <a:latin typeface="Calibri" panose="020F0502020204030204" pitchFamily="34" charset="0"/>
              </a:rPr>
              <a:t>(0.06)</a:t>
            </a:r>
            <a:endParaRPr lang="en-US" sz="1600" dirty="0">
              <a:solidFill>
                <a:srgbClr val="002060"/>
              </a:solidFill>
              <a:latin typeface="Calibri" panose="020F0502020204030204" pitchFamily="34" charset="0"/>
            </a:endParaRPr>
          </a:p>
        </p:txBody>
      </p:sp>
      <p:sp>
        <p:nvSpPr>
          <p:cNvPr id="235" name="TextBox 234"/>
          <p:cNvSpPr txBox="1"/>
          <p:nvPr/>
        </p:nvSpPr>
        <p:spPr>
          <a:xfrm>
            <a:off x="987588" y="4477822"/>
            <a:ext cx="637565" cy="320451"/>
          </a:xfrm>
          <a:prstGeom prst="rect">
            <a:avLst/>
          </a:prstGeom>
          <a:noFill/>
        </p:spPr>
        <p:txBody>
          <a:bodyPr wrap="none" rtlCol="0">
            <a:spAutoFit/>
          </a:bodyPr>
          <a:lstStyle/>
          <a:p>
            <a:r>
              <a:rPr lang="en-US" sz="1600" dirty="0" smtClean="0">
                <a:solidFill>
                  <a:srgbClr val="002060"/>
                </a:solidFill>
                <a:latin typeface="Calibri" panose="020F0502020204030204" pitchFamily="34" charset="0"/>
              </a:rPr>
              <a:t>(0.16)</a:t>
            </a:r>
            <a:endParaRPr lang="en-US" sz="1600" dirty="0">
              <a:solidFill>
                <a:srgbClr val="002060"/>
              </a:solidFill>
              <a:latin typeface="Calibri" panose="020F0502020204030204" pitchFamily="34" charset="0"/>
            </a:endParaRPr>
          </a:p>
        </p:txBody>
      </p:sp>
      <p:sp>
        <p:nvSpPr>
          <p:cNvPr id="236" name="TextBox 235"/>
          <p:cNvSpPr txBox="1"/>
          <p:nvPr/>
        </p:nvSpPr>
        <p:spPr>
          <a:xfrm>
            <a:off x="987588" y="4809517"/>
            <a:ext cx="637565" cy="320451"/>
          </a:xfrm>
          <a:prstGeom prst="rect">
            <a:avLst/>
          </a:prstGeom>
          <a:noFill/>
        </p:spPr>
        <p:txBody>
          <a:bodyPr wrap="none" rtlCol="0">
            <a:spAutoFit/>
          </a:bodyPr>
          <a:lstStyle/>
          <a:p>
            <a:r>
              <a:rPr lang="en-US" sz="1600" dirty="0" smtClean="0">
                <a:solidFill>
                  <a:srgbClr val="002060"/>
                </a:solidFill>
                <a:latin typeface="Calibri" panose="020F0502020204030204" pitchFamily="34" charset="0"/>
              </a:rPr>
              <a:t>(0.03)</a:t>
            </a:r>
            <a:endParaRPr lang="en-US" sz="1600" dirty="0">
              <a:solidFill>
                <a:srgbClr val="002060"/>
              </a:solidFill>
              <a:latin typeface="Calibri" panose="020F0502020204030204" pitchFamily="34" charset="0"/>
            </a:endParaRPr>
          </a:p>
        </p:txBody>
      </p:sp>
      <p:sp>
        <p:nvSpPr>
          <p:cNvPr id="237" name="TextBox 236"/>
          <p:cNvSpPr txBox="1"/>
          <p:nvPr/>
        </p:nvSpPr>
        <p:spPr>
          <a:xfrm>
            <a:off x="987588" y="5141212"/>
            <a:ext cx="637565" cy="320451"/>
          </a:xfrm>
          <a:prstGeom prst="rect">
            <a:avLst/>
          </a:prstGeom>
          <a:noFill/>
        </p:spPr>
        <p:txBody>
          <a:bodyPr wrap="none" rtlCol="0">
            <a:spAutoFit/>
          </a:bodyPr>
          <a:lstStyle/>
          <a:p>
            <a:r>
              <a:rPr lang="en-US" sz="1600" dirty="0" smtClean="0">
                <a:solidFill>
                  <a:srgbClr val="002060"/>
                </a:solidFill>
                <a:latin typeface="Calibri" panose="020F0502020204030204" pitchFamily="34" charset="0"/>
              </a:rPr>
              <a:t>(0.12)</a:t>
            </a:r>
            <a:endParaRPr lang="en-US" sz="1600" dirty="0">
              <a:solidFill>
                <a:srgbClr val="002060"/>
              </a:solidFill>
              <a:latin typeface="Calibri" panose="020F0502020204030204" pitchFamily="34" charset="0"/>
            </a:endParaRPr>
          </a:p>
        </p:txBody>
      </p:sp>
      <p:sp>
        <p:nvSpPr>
          <p:cNvPr id="238" name="TextBox 237"/>
          <p:cNvSpPr txBox="1"/>
          <p:nvPr/>
        </p:nvSpPr>
        <p:spPr>
          <a:xfrm>
            <a:off x="987588" y="5472907"/>
            <a:ext cx="637565" cy="320451"/>
          </a:xfrm>
          <a:prstGeom prst="rect">
            <a:avLst/>
          </a:prstGeom>
          <a:noFill/>
        </p:spPr>
        <p:txBody>
          <a:bodyPr wrap="none" rtlCol="0">
            <a:spAutoFit/>
          </a:bodyPr>
          <a:lstStyle/>
          <a:p>
            <a:r>
              <a:rPr lang="en-US" sz="1600" dirty="0" smtClean="0">
                <a:solidFill>
                  <a:srgbClr val="002060"/>
                </a:solidFill>
                <a:latin typeface="Calibri" panose="020F0502020204030204" pitchFamily="34" charset="0"/>
              </a:rPr>
              <a:t>(0.13)</a:t>
            </a:r>
            <a:endParaRPr lang="en-US" sz="1600" dirty="0">
              <a:solidFill>
                <a:srgbClr val="002060"/>
              </a:solidFill>
              <a:latin typeface="Calibri" panose="020F0502020204030204" pitchFamily="34" charset="0"/>
            </a:endParaRPr>
          </a:p>
        </p:txBody>
      </p:sp>
      <p:sp>
        <p:nvSpPr>
          <p:cNvPr id="239" name="TextBox 238"/>
          <p:cNvSpPr txBox="1"/>
          <p:nvPr/>
        </p:nvSpPr>
        <p:spPr>
          <a:xfrm>
            <a:off x="987588" y="5804602"/>
            <a:ext cx="637565" cy="320451"/>
          </a:xfrm>
          <a:prstGeom prst="rect">
            <a:avLst/>
          </a:prstGeom>
          <a:noFill/>
        </p:spPr>
        <p:txBody>
          <a:bodyPr wrap="none" rtlCol="0">
            <a:spAutoFit/>
          </a:bodyPr>
          <a:lstStyle/>
          <a:p>
            <a:r>
              <a:rPr lang="en-US" sz="1600" dirty="0" smtClean="0">
                <a:solidFill>
                  <a:srgbClr val="002060"/>
                </a:solidFill>
                <a:latin typeface="Calibri" panose="020F0502020204030204" pitchFamily="34" charset="0"/>
              </a:rPr>
              <a:t>(0.04)</a:t>
            </a:r>
            <a:endParaRPr lang="en-US" sz="1600" dirty="0">
              <a:solidFill>
                <a:srgbClr val="002060"/>
              </a:solidFill>
              <a:latin typeface="Calibri" panose="020F0502020204030204" pitchFamily="34" charset="0"/>
            </a:endParaRPr>
          </a:p>
        </p:txBody>
      </p:sp>
      <p:sp>
        <p:nvSpPr>
          <p:cNvPr id="240" name="TextBox 239"/>
          <p:cNvSpPr txBox="1"/>
          <p:nvPr/>
        </p:nvSpPr>
        <p:spPr>
          <a:xfrm>
            <a:off x="987588" y="6136293"/>
            <a:ext cx="637565" cy="320451"/>
          </a:xfrm>
          <a:prstGeom prst="rect">
            <a:avLst/>
          </a:prstGeom>
          <a:noFill/>
        </p:spPr>
        <p:txBody>
          <a:bodyPr wrap="none" rtlCol="0">
            <a:spAutoFit/>
          </a:bodyPr>
          <a:lstStyle/>
          <a:p>
            <a:r>
              <a:rPr lang="en-US" sz="1600" dirty="0" smtClean="0">
                <a:solidFill>
                  <a:srgbClr val="002060"/>
                </a:solidFill>
                <a:latin typeface="Calibri" panose="020F0502020204030204" pitchFamily="34" charset="0"/>
              </a:rPr>
              <a:t>(0.19)</a:t>
            </a:r>
            <a:endParaRPr lang="en-US" sz="1600" dirty="0">
              <a:solidFill>
                <a:srgbClr val="002060"/>
              </a:solidFill>
              <a:latin typeface="Calibri" panose="020F0502020204030204" pitchFamily="34" charset="0"/>
            </a:endParaRPr>
          </a:p>
        </p:txBody>
      </p:sp>
      <p:sp>
        <p:nvSpPr>
          <p:cNvPr id="242" name="Double Bracket 241"/>
          <p:cNvSpPr/>
          <p:nvPr/>
        </p:nvSpPr>
        <p:spPr>
          <a:xfrm>
            <a:off x="1026822" y="1176083"/>
            <a:ext cx="556126" cy="5295871"/>
          </a:xfrm>
          <a:prstGeom prst="bracketPair">
            <a:avLst/>
          </a:prstGeom>
          <a:ln>
            <a:solidFill>
              <a:schemeClr val="accent2"/>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nvGrpSpPr>
          <p:cNvPr id="7" name="Group 6"/>
          <p:cNvGrpSpPr/>
          <p:nvPr/>
        </p:nvGrpSpPr>
        <p:grpSpPr>
          <a:xfrm>
            <a:off x="6117033" y="807719"/>
            <a:ext cx="2795150" cy="4652095"/>
            <a:chOff x="6117033" y="807719"/>
            <a:chExt cx="2795150" cy="4652095"/>
          </a:xfrm>
        </p:grpSpPr>
        <p:sp>
          <p:nvSpPr>
            <p:cNvPr id="159" name="Rounded Rectangle 158"/>
            <p:cNvSpPr/>
            <p:nvPr/>
          </p:nvSpPr>
          <p:spPr>
            <a:xfrm>
              <a:off x="6215093" y="2576600"/>
              <a:ext cx="914436" cy="242748"/>
            </a:xfrm>
            <a:prstGeom prst="roundRect">
              <a:avLst/>
            </a:prstGeom>
            <a:solidFill>
              <a:schemeClr val="accent1">
                <a:lumMod val="20000"/>
                <a:lumOff val="80000"/>
              </a:schemeClr>
            </a:solidFill>
            <a:ln w="28575">
              <a:solidFill>
                <a:schemeClr val="accent1">
                  <a:lumMod val="60000"/>
                  <a:lumOff val="40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1400" dirty="0">
                  <a:latin typeface="Calibri" panose="020F0502020204030204" pitchFamily="34" charset="0"/>
                </a:rPr>
                <a:t>Bear</a:t>
              </a:r>
            </a:p>
          </p:txBody>
        </p:sp>
        <p:sp>
          <p:nvSpPr>
            <p:cNvPr id="161" name="Rounded Rectangle 160"/>
            <p:cNvSpPr/>
            <p:nvPr/>
          </p:nvSpPr>
          <p:spPr>
            <a:xfrm>
              <a:off x="6215093" y="2953810"/>
              <a:ext cx="914435" cy="242748"/>
            </a:xfrm>
            <a:prstGeom prst="roundRect">
              <a:avLst/>
            </a:prstGeom>
            <a:solidFill>
              <a:schemeClr val="accent1">
                <a:lumMod val="20000"/>
                <a:lumOff val="80000"/>
              </a:schemeClr>
            </a:solidFill>
            <a:ln w="28575">
              <a:solidFill>
                <a:schemeClr val="accent1">
                  <a:lumMod val="60000"/>
                  <a:lumOff val="40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1400" dirty="0">
                  <a:latin typeface="Calibri" panose="020F0502020204030204" pitchFamily="34" charset="0"/>
                </a:rPr>
                <a:t>Dog</a:t>
              </a:r>
            </a:p>
          </p:txBody>
        </p:sp>
        <p:sp>
          <p:nvSpPr>
            <p:cNvPr id="163" name="Rounded Rectangle 162"/>
            <p:cNvSpPr/>
            <p:nvPr/>
          </p:nvSpPr>
          <p:spPr>
            <a:xfrm>
              <a:off x="6215093" y="3331019"/>
              <a:ext cx="914435" cy="242748"/>
            </a:xfrm>
            <a:prstGeom prst="roundRect">
              <a:avLst/>
            </a:prstGeom>
            <a:solidFill>
              <a:schemeClr val="accent1">
                <a:lumMod val="20000"/>
                <a:lumOff val="80000"/>
              </a:schemeClr>
            </a:solidFill>
            <a:ln w="28575">
              <a:solidFill>
                <a:schemeClr val="accent1">
                  <a:lumMod val="60000"/>
                  <a:lumOff val="40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1400" dirty="0">
                  <a:latin typeface="Calibri" panose="020F0502020204030204" pitchFamily="34" charset="0"/>
                </a:rPr>
                <a:t>Building</a:t>
              </a:r>
            </a:p>
          </p:txBody>
        </p:sp>
        <p:sp>
          <p:nvSpPr>
            <p:cNvPr id="165" name="Rounded Rectangle 164"/>
            <p:cNvSpPr/>
            <p:nvPr/>
          </p:nvSpPr>
          <p:spPr>
            <a:xfrm>
              <a:off x="6215093" y="3708229"/>
              <a:ext cx="914435" cy="242748"/>
            </a:xfrm>
            <a:prstGeom prst="roundRect">
              <a:avLst/>
            </a:prstGeom>
            <a:solidFill>
              <a:schemeClr val="accent1">
                <a:lumMod val="20000"/>
                <a:lumOff val="80000"/>
              </a:schemeClr>
            </a:solidFill>
            <a:ln w="28575">
              <a:solidFill>
                <a:schemeClr val="accent1">
                  <a:lumMod val="60000"/>
                  <a:lumOff val="40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1400" dirty="0">
                  <a:latin typeface="Calibri" panose="020F0502020204030204" pitchFamily="34" charset="0"/>
                </a:rPr>
                <a:t>House</a:t>
              </a:r>
            </a:p>
          </p:txBody>
        </p:sp>
        <p:sp>
          <p:nvSpPr>
            <p:cNvPr id="167" name="Rounded Rectangle 166"/>
            <p:cNvSpPr/>
            <p:nvPr/>
          </p:nvSpPr>
          <p:spPr>
            <a:xfrm>
              <a:off x="6215093" y="4085439"/>
              <a:ext cx="914435" cy="242748"/>
            </a:xfrm>
            <a:prstGeom prst="roundRect">
              <a:avLst/>
            </a:prstGeom>
            <a:solidFill>
              <a:schemeClr val="accent1">
                <a:lumMod val="20000"/>
                <a:lumOff val="80000"/>
              </a:schemeClr>
            </a:solidFill>
            <a:ln w="28575">
              <a:solidFill>
                <a:schemeClr val="accent1">
                  <a:lumMod val="60000"/>
                  <a:lumOff val="40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1400" dirty="0">
                  <a:latin typeface="Calibri" panose="020F0502020204030204" pitchFamily="34" charset="0"/>
                </a:rPr>
                <a:t>Bird</a:t>
              </a:r>
            </a:p>
          </p:txBody>
        </p:sp>
        <p:sp>
          <p:nvSpPr>
            <p:cNvPr id="169" name="Rounded Rectangle 168"/>
            <p:cNvSpPr/>
            <p:nvPr/>
          </p:nvSpPr>
          <p:spPr>
            <a:xfrm>
              <a:off x="6215093" y="4462649"/>
              <a:ext cx="914435" cy="242748"/>
            </a:xfrm>
            <a:prstGeom prst="roundRect">
              <a:avLst/>
            </a:prstGeom>
            <a:solidFill>
              <a:schemeClr val="accent1">
                <a:lumMod val="20000"/>
                <a:lumOff val="80000"/>
              </a:schemeClr>
            </a:solidFill>
            <a:ln w="28575">
              <a:solidFill>
                <a:schemeClr val="accent1">
                  <a:lumMod val="60000"/>
                  <a:lumOff val="40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1400" dirty="0">
                  <a:latin typeface="Calibri" panose="020F0502020204030204" pitchFamily="34" charset="0"/>
                </a:rPr>
                <a:t>Penguin</a:t>
              </a:r>
            </a:p>
          </p:txBody>
        </p:sp>
        <p:sp>
          <p:nvSpPr>
            <p:cNvPr id="171" name="Rounded Rectangle 170"/>
            <p:cNvSpPr/>
            <p:nvPr/>
          </p:nvSpPr>
          <p:spPr>
            <a:xfrm>
              <a:off x="6215093" y="4839858"/>
              <a:ext cx="914435" cy="242748"/>
            </a:xfrm>
            <a:prstGeom prst="roundRect">
              <a:avLst/>
            </a:prstGeom>
            <a:solidFill>
              <a:schemeClr val="accent1">
                <a:lumMod val="20000"/>
                <a:lumOff val="80000"/>
              </a:schemeClr>
            </a:solidFill>
            <a:ln w="28575">
              <a:solidFill>
                <a:schemeClr val="accent1">
                  <a:lumMod val="60000"/>
                  <a:lumOff val="40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1400" dirty="0">
                  <a:latin typeface="Calibri" panose="020F0502020204030204" pitchFamily="34" charset="0"/>
                </a:rPr>
                <a:t>Tree</a:t>
              </a:r>
            </a:p>
          </p:txBody>
        </p:sp>
        <p:sp>
          <p:nvSpPr>
            <p:cNvPr id="173" name="Rounded Rectangle 172"/>
            <p:cNvSpPr/>
            <p:nvPr/>
          </p:nvSpPr>
          <p:spPr>
            <a:xfrm>
              <a:off x="6215093" y="5217066"/>
              <a:ext cx="914435" cy="242748"/>
            </a:xfrm>
            <a:prstGeom prst="roundRect">
              <a:avLst/>
            </a:prstGeom>
            <a:solidFill>
              <a:schemeClr val="accent1">
                <a:lumMod val="20000"/>
                <a:lumOff val="80000"/>
              </a:schemeClr>
            </a:solidFill>
            <a:ln w="28575">
              <a:solidFill>
                <a:schemeClr val="accent1">
                  <a:lumMod val="60000"/>
                  <a:lumOff val="40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1400" dirty="0">
                  <a:latin typeface="Calibri" panose="020F0502020204030204" pitchFamily="34" charset="0"/>
                </a:rPr>
                <a:t>Palm tree</a:t>
              </a:r>
            </a:p>
          </p:txBody>
        </p:sp>
        <p:sp>
          <p:nvSpPr>
            <p:cNvPr id="244" name="Flowchart: Magnetic Disk 25"/>
            <p:cNvSpPr/>
            <p:nvPr/>
          </p:nvSpPr>
          <p:spPr>
            <a:xfrm>
              <a:off x="7145748" y="807719"/>
              <a:ext cx="552855" cy="570142"/>
            </a:xfrm>
            <a:prstGeom prst="flowChartMagneticDisk">
              <a:avLst/>
            </a:prstGeom>
            <a:solidFill>
              <a:srgbClr val="E9EDF4"/>
            </a:solidFill>
            <a:ln>
              <a:solidFill>
                <a:srgbClr val="7E94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5" name="TextBox 244"/>
            <p:cNvSpPr txBox="1"/>
            <p:nvPr/>
          </p:nvSpPr>
          <p:spPr>
            <a:xfrm>
              <a:off x="6117033" y="1420561"/>
              <a:ext cx="2795150" cy="320451"/>
            </a:xfrm>
            <a:prstGeom prst="rect">
              <a:avLst/>
            </a:prstGeom>
            <a:noFill/>
          </p:spPr>
          <p:txBody>
            <a:bodyPr wrap="none" rtlCol="0">
              <a:spAutoFit/>
            </a:bodyPr>
            <a:lstStyle/>
            <a:p>
              <a:r>
                <a:rPr lang="en-US" sz="1600" dirty="0" smtClean="0">
                  <a:solidFill>
                    <a:srgbClr val="0070C0"/>
                  </a:solidFill>
                </a:rPr>
                <a:t>SBU Captioned Photo Dataset</a:t>
              </a:r>
              <a:endParaRPr lang="en-US" sz="1600" dirty="0">
                <a:solidFill>
                  <a:srgbClr val="0070C0"/>
                </a:solidFill>
              </a:endParaRPr>
            </a:p>
          </p:txBody>
        </p:sp>
        <p:sp>
          <p:nvSpPr>
            <p:cNvPr id="246" name="TextBox 245"/>
            <p:cNvSpPr txBox="1"/>
            <p:nvPr/>
          </p:nvSpPr>
          <p:spPr>
            <a:xfrm>
              <a:off x="6303886" y="1622096"/>
              <a:ext cx="2491691" cy="320451"/>
            </a:xfrm>
            <a:prstGeom prst="rect">
              <a:avLst/>
            </a:prstGeom>
            <a:noFill/>
          </p:spPr>
          <p:txBody>
            <a:bodyPr wrap="none" rtlCol="0">
              <a:spAutoFit/>
            </a:bodyPr>
            <a:lstStyle/>
            <a:p>
              <a:r>
                <a:rPr lang="en-US" sz="1600" dirty="0" smtClean="0">
                  <a:solidFill>
                    <a:srgbClr val="0070C0"/>
                  </a:solidFill>
                </a:rPr>
                <a:t>1 </a:t>
              </a:r>
              <a:r>
                <a:rPr lang="en-US" sz="1600" i="1" dirty="0" smtClean="0">
                  <a:solidFill>
                    <a:srgbClr val="0070C0"/>
                  </a:solidFill>
                </a:rPr>
                <a:t>million</a:t>
              </a:r>
              <a:r>
                <a:rPr lang="en-US" sz="1600" dirty="0" smtClean="0">
                  <a:solidFill>
                    <a:srgbClr val="0070C0"/>
                  </a:solidFill>
                </a:rPr>
                <a:t> captioned images!</a:t>
              </a:r>
              <a:endParaRPr lang="en-US" sz="1600" dirty="0">
                <a:solidFill>
                  <a:srgbClr val="0070C0"/>
                </a:solidFill>
              </a:endParaRPr>
            </a:p>
          </p:txBody>
        </p:sp>
      </p:grpSp>
      <p:grpSp>
        <p:nvGrpSpPr>
          <p:cNvPr id="8" name="Group 7"/>
          <p:cNvGrpSpPr/>
          <p:nvPr/>
        </p:nvGrpSpPr>
        <p:grpSpPr>
          <a:xfrm>
            <a:off x="3391831" y="1209486"/>
            <a:ext cx="4799399" cy="5336364"/>
            <a:chOff x="3391831" y="1209486"/>
            <a:chExt cx="4799399" cy="5336364"/>
          </a:xfrm>
        </p:grpSpPr>
        <p:grpSp>
          <p:nvGrpSpPr>
            <p:cNvPr id="6" name="Group 5"/>
            <p:cNvGrpSpPr/>
            <p:nvPr/>
          </p:nvGrpSpPr>
          <p:grpSpPr>
            <a:xfrm>
              <a:off x="3391831" y="1339311"/>
              <a:ext cx="4799399" cy="5206539"/>
              <a:chOff x="3391831" y="1339311"/>
              <a:chExt cx="4799399" cy="5206539"/>
            </a:xfrm>
          </p:grpSpPr>
          <p:cxnSp>
            <p:nvCxnSpPr>
              <p:cNvPr id="175" name="Straight Arrow Connector 174"/>
              <p:cNvCxnSpPr>
                <a:stCxn id="147" idx="3"/>
                <a:endCxn id="159" idx="1"/>
              </p:cNvCxnSpPr>
              <p:nvPr/>
            </p:nvCxnSpPr>
            <p:spPr>
              <a:xfrm>
                <a:off x="3391831" y="1339311"/>
                <a:ext cx="2823262" cy="13586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7" name="Straight Arrow Connector 176"/>
              <p:cNvCxnSpPr>
                <a:stCxn id="149" idx="3"/>
                <a:endCxn id="159" idx="1"/>
              </p:cNvCxnSpPr>
              <p:nvPr/>
            </p:nvCxnSpPr>
            <p:spPr>
              <a:xfrm>
                <a:off x="3391831" y="1669518"/>
                <a:ext cx="2823262" cy="10284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9" name="Straight Arrow Connector 178"/>
              <p:cNvCxnSpPr>
                <a:stCxn id="121" idx="3"/>
                <a:endCxn id="159" idx="1"/>
              </p:cNvCxnSpPr>
              <p:nvPr/>
            </p:nvCxnSpPr>
            <p:spPr>
              <a:xfrm>
                <a:off x="3391831" y="1999724"/>
                <a:ext cx="2823262" cy="6982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1" name="Straight Arrow Connector 180"/>
              <p:cNvCxnSpPr>
                <a:stCxn id="151" idx="3"/>
                <a:endCxn id="159" idx="1"/>
              </p:cNvCxnSpPr>
              <p:nvPr/>
            </p:nvCxnSpPr>
            <p:spPr>
              <a:xfrm>
                <a:off x="3391831" y="2329930"/>
                <a:ext cx="2823262" cy="3680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3" name="Straight Arrow Connector 182"/>
              <p:cNvCxnSpPr>
                <a:stCxn id="153" idx="3"/>
                <a:endCxn id="159" idx="1"/>
              </p:cNvCxnSpPr>
              <p:nvPr/>
            </p:nvCxnSpPr>
            <p:spPr>
              <a:xfrm>
                <a:off x="3391831" y="2660136"/>
                <a:ext cx="2823262" cy="378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5" name="Straight Arrow Connector 184"/>
              <p:cNvCxnSpPr>
                <a:stCxn id="122" idx="3"/>
                <a:endCxn id="159" idx="1"/>
              </p:cNvCxnSpPr>
              <p:nvPr/>
            </p:nvCxnSpPr>
            <p:spPr>
              <a:xfrm flipV="1">
                <a:off x="3391831" y="2697974"/>
                <a:ext cx="2823262" cy="2923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7" name="Straight Arrow Connector 186"/>
              <p:cNvCxnSpPr>
                <a:stCxn id="131" idx="3"/>
                <a:endCxn id="159" idx="1"/>
              </p:cNvCxnSpPr>
              <p:nvPr/>
            </p:nvCxnSpPr>
            <p:spPr>
              <a:xfrm flipV="1">
                <a:off x="3391831" y="2697974"/>
                <a:ext cx="2823262" cy="6225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9" name="Straight Arrow Connector 188"/>
              <p:cNvCxnSpPr>
                <a:stCxn id="157" idx="3"/>
                <a:endCxn id="165" idx="1"/>
              </p:cNvCxnSpPr>
              <p:nvPr/>
            </p:nvCxnSpPr>
            <p:spPr>
              <a:xfrm flipV="1">
                <a:off x="3391831" y="3829603"/>
                <a:ext cx="2823262" cy="1513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1" name="Straight Arrow Connector 190"/>
              <p:cNvCxnSpPr>
                <a:stCxn id="121" idx="3"/>
                <a:endCxn id="161" idx="1"/>
              </p:cNvCxnSpPr>
              <p:nvPr/>
            </p:nvCxnSpPr>
            <p:spPr>
              <a:xfrm>
                <a:off x="3391831" y="1999724"/>
                <a:ext cx="2823262" cy="10754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2" name="Straight Arrow Connector 191"/>
              <p:cNvCxnSpPr>
                <a:stCxn id="147" idx="3"/>
                <a:endCxn id="161" idx="1"/>
              </p:cNvCxnSpPr>
              <p:nvPr/>
            </p:nvCxnSpPr>
            <p:spPr>
              <a:xfrm>
                <a:off x="3391831" y="1339311"/>
                <a:ext cx="2823262" cy="17358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3" name="Straight Arrow Connector 192"/>
              <p:cNvCxnSpPr>
                <a:stCxn id="149" idx="3"/>
                <a:endCxn id="161" idx="1"/>
              </p:cNvCxnSpPr>
              <p:nvPr/>
            </p:nvCxnSpPr>
            <p:spPr>
              <a:xfrm>
                <a:off x="3391831" y="1669518"/>
                <a:ext cx="2823262" cy="14056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4" name="Straight Arrow Connector 193"/>
              <p:cNvCxnSpPr>
                <a:stCxn id="151" idx="3"/>
                <a:endCxn id="167" idx="1"/>
              </p:cNvCxnSpPr>
              <p:nvPr/>
            </p:nvCxnSpPr>
            <p:spPr>
              <a:xfrm>
                <a:off x="3391831" y="2329930"/>
                <a:ext cx="2823262" cy="18768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5" name="Straight Arrow Connector 194"/>
              <p:cNvCxnSpPr>
                <a:stCxn id="153" idx="3"/>
                <a:endCxn id="167" idx="1"/>
              </p:cNvCxnSpPr>
              <p:nvPr/>
            </p:nvCxnSpPr>
            <p:spPr>
              <a:xfrm>
                <a:off x="3391831" y="2660136"/>
                <a:ext cx="2823262" cy="15466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6" name="Straight Arrow Connector 195"/>
              <p:cNvCxnSpPr>
                <a:stCxn id="122" idx="3"/>
                <a:endCxn id="167" idx="1"/>
              </p:cNvCxnSpPr>
              <p:nvPr/>
            </p:nvCxnSpPr>
            <p:spPr>
              <a:xfrm>
                <a:off x="3391831" y="2990342"/>
                <a:ext cx="2823262" cy="12164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7" name="Straight Arrow Connector 196"/>
              <p:cNvCxnSpPr>
                <a:stCxn id="151" idx="3"/>
                <a:endCxn id="169" idx="1"/>
              </p:cNvCxnSpPr>
              <p:nvPr/>
            </p:nvCxnSpPr>
            <p:spPr>
              <a:xfrm>
                <a:off x="3391831" y="2329930"/>
                <a:ext cx="2823262" cy="22540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8" name="Straight Arrow Connector 197"/>
              <p:cNvCxnSpPr>
                <a:stCxn id="153" idx="3"/>
                <a:endCxn id="169" idx="1"/>
              </p:cNvCxnSpPr>
              <p:nvPr/>
            </p:nvCxnSpPr>
            <p:spPr>
              <a:xfrm>
                <a:off x="3391831" y="2660136"/>
                <a:ext cx="2823262" cy="19238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9" name="Straight Arrow Connector 198"/>
              <p:cNvCxnSpPr>
                <a:stCxn id="122" idx="3"/>
                <a:endCxn id="169" idx="1"/>
              </p:cNvCxnSpPr>
              <p:nvPr/>
            </p:nvCxnSpPr>
            <p:spPr>
              <a:xfrm>
                <a:off x="3391831" y="2990342"/>
                <a:ext cx="2823262" cy="15936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0" name="Straight Arrow Connector 199"/>
              <p:cNvCxnSpPr>
                <a:stCxn id="133" idx="3"/>
                <a:endCxn id="165" idx="1"/>
              </p:cNvCxnSpPr>
              <p:nvPr/>
            </p:nvCxnSpPr>
            <p:spPr>
              <a:xfrm flipV="1">
                <a:off x="3391831" y="3829603"/>
                <a:ext cx="2823262" cy="4815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1" name="Straight Arrow Connector 200"/>
              <p:cNvCxnSpPr>
                <a:stCxn id="135" idx="3"/>
                <a:endCxn id="165" idx="1"/>
              </p:cNvCxnSpPr>
              <p:nvPr/>
            </p:nvCxnSpPr>
            <p:spPr>
              <a:xfrm flipV="1">
                <a:off x="3391831" y="3829603"/>
                <a:ext cx="2823262" cy="8117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2" name="Straight Arrow Connector 201"/>
              <p:cNvCxnSpPr>
                <a:stCxn id="133" idx="3"/>
                <a:endCxn id="163" idx="1"/>
              </p:cNvCxnSpPr>
              <p:nvPr/>
            </p:nvCxnSpPr>
            <p:spPr>
              <a:xfrm flipV="1">
                <a:off x="3391831" y="3452394"/>
                <a:ext cx="2823262" cy="8587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3" name="Straight Arrow Connector 202"/>
              <p:cNvCxnSpPr>
                <a:stCxn id="135" idx="3"/>
                <a:endCxn id="163" idx="1"/>
              </p:cNvCxnSpPr>
              <p:nvPr/>
            </p:nvCxnSpPr>
            <p:spPr>
              <a:xfrm flipV="1">
                <a:off x="3391831" y="3452394"/>
                <a:ext cx="2823262" cy="11889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4" name="Straight Arrow Connector 203"/>
              <p:cNvCxnSpPr>
                <a:stCxn id="137" idx="3"/>
                <a:endCxn id="171" idx="1"/>
              </p:cNvCxnSpPr>
              <p:nvPr/>
            </p:nvCxnSpPr>
            <p:spPr>
              <a:xfrm flipV="1">
                <a:off x="3391831" y="4961233"/>
                <a:ext cx="2823262" cy="103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5" name="Straight Arrow Connector 204"/>
              <p:cNvCxnSpPr>
                <a:stCxn id="139" idx="3"/>
                <a:endCxn id="171" idx="1"/>
              </p:cNvCxnSpPr>
              <p:nvPr/>
            </p:nvCxnSpPr>
            <p:spPr>
              <a:xfrm flipV="1">
                <a:off x="3391831" y="4961233"/>
                <a:ext cx="2823262" cy="3405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6" name="Straight Arrow Connector 205"/>
              <p:cNvCxnSpPr>
                <a:stCxn id="141" idx="3"/>
                <a:endCxn id="173" idx="1"/>
              </p:cNvCxnSpPr>
              <p:nvPr/>
            </p:nvCxnSpPr>
            <p:spPr>
              <a:xfrm flipV="1">
                <a:off x="3391831" y="5338441"/>
                <a:ext cx="2823262" cy="2935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7" name="Straight Arrow Connector 206"/>
              <p:cNvCxnSpPr>
                <a:stCxn id="137" idx="3"/>
                <a:endCxn id="167" idx="1"/>
              </p:cNvCxnSpPr>
              <p:nvPr/>
            </p:nvCxnSpPr>
            <p:spPr>
              <a:xfrm flipV="1">
                <a:off x="3391831" y="4206813"/>
                <a:ext cx="2823262" cy="7647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8" name="Straight Arrow Connector 207"/>
              <p:cNvCxnSpPr>
                <a:stCxn id="139" idx="3"/>
                <a:endCxn id="167" idx="1"/>
              </p:cNvCxnSpPr>
              <p:nvPr/>
            </p:nvCxnSpPr>
            <p:spPr>
              <a:xfrm flipV="1">
                <a:off x="3391831" y="4206813"/>
                <a:ext cx="2823262" cy="10949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9" name="Straight Arrow Connector 208"/>
              <p:cNvCxnSpPr>
                <a:stCxn id="141" idx="3"/>
                <a:endCxn id="167" idx="1"/>
              </p:cNvCxnSpPr>
              <p:nvPr/>
            </p:nvCxnSpPr>
            <p:spPr>
              <a:xfrm flipV="1">
                <a:off x="3391831" y="4206813"/>
                <a:ext cx="2823262" cy="14251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0" name="Straight Arrow Connector 209"/>
              <p:cNvCxnSpPr>
                <a:stCxn id="139" idx="3"/>
                <a:endCxn id="173" idx="1"/>
              </p:cNvCxnSpPr>
              <p:nvPr/>
            </p:nvCxnSpPr>
            <p:spPr>
              <a:xfrm>
                <a:off x="3391831" y="5301784"/>
                <a:ext cx="2823262" cy="366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1" name="Straight Arrow Connector 210"/>
              <p:cNvCxnSpPr>
                <a:stCxn id="137" idx="3"/>
                <a:endCxn id="173" idx="1"/>
              </p:cNvCxnSpPr>
              <p:nvPr/>
            </p:nvCxnSpPr>
            <p:spPr>
              <a:xfrm>
                <a:off x="3391831" y="4971578"/>
                <a:ext cx="2823262" cy="3668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2" name="Straight Arrow Connector 211"/>
              <p:cNvCxnSpPr>
                <a:stCxn id="145" idx="3"/>
                <a:endCxn id="171" idx="1"/>
              </p:cNvCxnSpPr>
              <p:nvPr/>
            </p:nvCxnSpPr>
            <p:spPr>
              <a:xfrm flipV="1">
                <a:off x="3391831" y="4961233"/>
                <a:ext cx="2823262" cy="13311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3" name="Straight Arrow Connector 212"/>
              <p:cNvCxnSpPr>
                <a:stCxn id="145" idx="3"/>
                <a:endCxn id="173" idx="1"/>
              </p:cNvCxnSpPr>
              <p:nvPr/>
            </p:nvCxnSpPr>
            <p:spPr>
              <a:xfrm flipV="1">
                <a:off x="3391831" y="5338441"/>
                <a:ext cx="2823262" cy="9539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4" name="Straight Arrow Connector 213"/>
              <p:cNvCxnSpPr>
                <a:stCxn id="143" idx="3"/>
                <a:endCxn id="169" idx="1"/>
              </p:cNvCxnSpPr>
              <p:nvPr/>
            </p:nvCxnSpPr>
            <p:spPr>
              <a:xfrm flipV="1">
                <a:off x="3391831" y="4584023"/>
                <a:ext cx="2823262" cy="13781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5" name="Straight Arrow Connector 214"/>
              <p:cNvCxnSpPr>
                <a:stCxn id="131" idx="3"/>
                <a:endCxn id="165" idx="1"/>
              </p:cNvCxnSpPr>
              <p:nvPr/>
            </p:nvCxnSpPr>
            <p:spPr>
              <a:xfrm>
                <a:off x="3391831" y="3320548"/>
                <a:ext cx="2823262" cy="5090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6" name="Straight Arrow Connector 215"/>
              <p:cNvCxnSpPr>
                <a:stCxn id="155" idx="3"/>
                <a:endCxn id="165" idx="1"/>
              </p:cNvCxnSpPr>
              <p:nvPr/>
            </p:nvCxnSpPr>
            <p:spPr>
              <a:xfrm>
                <a:off x="3391831" y="3650754"/>
                <a:ext cx="2823262" cy="1788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7" name="Straight Arrow Connector 216"/>
              <p:cNvCxnSpPr>
                <a:stCxn id="131" idx="3"/>
                <a:endCxn id="163" idx="1"/>
              </p:cNvCxnSpPr>
              <p:nvPr/>
            </p:nvCxnSpPr>
            <p:spPr>
              <a:xfrm>
                <a:off x="3391831" y="3320548"/>
                <a:ext cx="2823262" cy="1318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8" name="Straight Arrow Connector 217"/>
              <p:cNvCxnSpPr>
                <a:stCxn id="135" idx="3"/>
                <a:endCxn id="161" idx="1"/>
              </p:cNvCxnSpPr>
              <p:nvPr/>
            </p:nvCxnSpPr>
            <p:spPr>
              <a:xfrm flipV="1">
                <a:off x="3391831" y="3075184"/>
                <a:ext cx="2823262" cy="15661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9" name="Straight Arrow Connector 218"/>
              <p:cNvCxnSpPr>
                <a:stCxn id="137" idx="3"/>
                <a:endCxn id="159" idx="1"/>
              </p:cNvCxnSpPr>
              <p:nvPr/>
            </p:nvCxnSpPr>
            <p:spPr>
              <a:xfrm flipV="1">
                <a:off x="3391831" y="2697974"/>
                <a:ext cx="2823262" cy="22736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0" name="Straight Arrow Connector 219"/>
              <p:cNvCxnSpPr>
                <a:stCxn id="139" idx="3"/>
                <a:endCxn id="159" idx="1"/>
              </p:cNvCxnSpPr>
              <p:nvPr/>
            </p:nvCxnSpPr>
            <p:spPr>
              <a:xfrm flipV="1">
                <a:off x="3391831" y="2697974"/>
                <a:ext cx="2823262" cy="26038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1" name="Straight Arrow Connector 220"/>
              <p:cNvCxnSpPr>
                <a:stCxn id="141" idx="3"/>
                <a:endCxn id="159" idx="1"/>
              </p:cNvCxnSpPr>
              <p:nvPr/>
            </p:nvCxnSpPr>
            <p:spPr>
              <a:xfrm flipV="1">
                <a:off x="3391831" y="2697974"/>
                <a:ext cx="2823262" cy="29340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2" name="Straight Arrow Connector 221"/>
              <p:cNvCxnSpPr>
                <a:stCxn id="122" idx="3"/>
                <a:endCxn id="171" idx="1"/>
              </p:cNvCxnSpPr>
              <p:nvPr/>
            </p:nvCxnSpPr>
            <p:spPr>
              <a:xfrm>
                <a:off x="3391831" y="2990342"/>
                <a:ext cx="2823262" cy="19708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3" name="Straight Arrow Connector 222"/>
              <p:cNvCxnSpPr>
                <a:stCxn id="121" idx="3"/>
                <a:endCxn id="171" idx="1"/>
              </p:cNvCxnSpPr>
              <p:nvPr/>
            </p:nvCxnSpPr>
            <p:spPr>
              <a:xfrm>
                <a:off x="3391831" y="1999724"/>
                <a:ext cx="2823262" cy="29615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24" name="TextBox 223"/>
                  <p:cNvSpPr txBox="1"/>
                  <p:nvPr/>
                </p:nvSpPr>
                <p:spPr>
                  <a:xfrm>
                    <a:off x="4231941" y="5913048"/>
                    <a:ext cx="3959289" cy="63280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𝑓</m:t>
                              </m:r>
                            </m:e>
                            <m:sub>
                              <m:r>
                                <a:rPr lang="en-US" sz="2000" b="0" i="1" smtClean="0">
                                  <a:latin typeface="Cambria Math" panose="02040503050406030204" pitchFamily="18" charset="0"/>
                                  <a:ea typeface="Cambria Math" panose="02040503050406030204" pitchFamily="18" charset="0"/>
                                </a:rPr>
                                <m:t>𝑠𝑣𝑚</m:t>
                              </m:r>
                            </m:sub>
                          </m:sSub>
                          <m:d>
                            <m:dPr>
                              <m:ctrlPr>
                                <a:rPr lang="en-US" sz="2000" i="1">
                                  <a:latin typeface="Cambria Math" panose="02040503050406030204" pitchFamily="18" charset="0"/>
                                  <a:ea typeface="Cambria Math" panose="02040503050406030204" pitchFamily="18" charset="0"/>
                                </a:rPr>
                              </m:ctrlPr>
                            </m:dPr>
                            <m:e>
                              <m:sSub>
                                <m:sSubPr>
                                  <m:ctrlPr>
                                    <a:rPr lang="en-US" sz="2000" b="1" i="1" smtClean="0">
                                      <a:solidFill>
                                        <a:schemeClr val="tx1"/>
                                      </a:solidFill>
                                      <a:latin typeface="Cambria Math" panose="02040503050406030204" pitchFamily="18" charset="0"/>
                                      <a:ea typeface="Cambria Math" panose="02040503050406030204" pitchFamily="18" charset="0"/>
                                    </a:rPr>
                                  </m:ctrlPr>
                                </m:sSubPr>
                                <m:e>
                                  <m:r>
                                    <a:rPr lang="en-US" sz="2000" b="1" i="1" smtClean="0">
                                      <a:solidFill>
                                        <a:schemeClr val="tx1"/>
                                      </a:solidFill>
                                      <a:latin typeface="Cambria Math" panose="02040503050406030204" pitchFamily="18" charset="0"/>
                                      <a:ea typeface="Cambria Math" panose="02040503050406030204" pitchFamily="18" charset="0"/>
                                    </a:rPr>
                                    <m:t>𝒗</m:t>
                                  </m:r>
                                </m:e>
                                <m:sub>
                                  <m:r>
                                    <a:rPr lang="en-US" sz="2000" b="1" i="1" smtClean="0">
                                      <a:solidFill>
                                        <a:schemeClr val="tx1"/>
                                      </a:solidFill>
                                      <a:latin typeface="Cambria Math" panose="02040503050406030204" pitchFamily="18" charset="0"/>
                                      <a:ea typeface="Cambria Math" panose="02040503050406030204" pitchFamily="18" charset="0"/>
                                    </a:rPr>
                                    <m:t>𝒊</m:t>
                                  </m:r>
                                </m:sub>
                              </m:sSub>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𝐼</m:t>
                              </m:r>
                              <m:r>
                                <a:rPr lang="en-US" sz="2000" i="1">
                                  <a:latin typeface="Cambria Math" panose="02040503050406030204" pitchFamily="18" charset="0"/>
                                  <a:ea typeface="Cambria Math" panose="02040503050406030204" pitchFamily="18" charset="0"/>
                                </a:rPr>
                                <m:t>, </m:t>
                              </m:r>
                              <m:r>
                                <m:rPr>
                                  <m:sty m:val="p"/>
                                </m:rPr>
                                <a:rPr lang="el-GR" sz="2000" i="1" smtClean="0">
                                  <a:latin typeface="Cambria Math" panose="02040503050406030204" pitchFamily="18" charset="0"/>
                                  <a:ea typeface="Cambria Math" panose="02040503050406030204" pitchFamily="18" charset="0"/>
                                </a:rPr>
                                <m:t>Θ</m:t>
                              </m:r>
                            </m:e>
                          </m:d>
                          <m:r>
                            <a:rPr lang="en-US" sz="2000" i="1">
                              <a:latin typeface="Cambria Math" panose="02040503050406030204" pitchFamily="18" charset="0"/>
                              <a:ea typeface="Cambria Math" panose="02040503050406030204" pitchFamily="18" charset="0"/>
                            </a:rPr>
                            <m:t>=</m:t>
                          </m:r>
                          <m:f>
                            <m:fPr>
                              <m:ctrlPr>
                                <a:rPr lang="en-US" sz="2000" i="1" smtClean="0">
                                  <a:latin typeface="Cambria Math" panose="02040503050406030204" pitchFamily="18" charset="0"/>
                                  <a:ea typeface="Cambria Math" panose="02040503050406030204" pitchFamily="18" charset="0"/>
                                </a:rPr>
                              </m:ctrlPr>
                            </m:fPr>
                            <m:num>
                              <m:r>
                                <a:rPr lang="en-US" sz="2000" b="0" i="1" smtClean="0">
                                  <a:latin typeface="Cambria Math" panose="02040503050406030204" pitchFamily="18" charset="0"/>
                                  <a:ea typeface="Cambria Math" panose="02040503050406030204" pitchFamily="18" charset="0"/>
                                </a:rPr>
                                <m:t>1</m:t>
                              </m:r>
                            </m:num>
                            <m:den>
                              <m:r>
                                <a:rPr lang="en-US" sz="2000" b="0" i="1" smtClean="0">
                                  <a:latin typeface="Cambria Math" panose="02040503050406030204" pitchFamily="18" charset="0"/>
                                  <a:ea typeface="Cambria Math" panose="02040503050406030204" pitchFamily="18" charset="0"/>
                                </a:rPr>
                                <m:t>1 −</m:t>
                              </m:r>
                              <m:r>
                                <m:rPr>
                                  <m:sty m:val="p"/>
                                </m:rPr>
                                <a:rPr lang="en-US" sz="2000" b="0" i="0" smtClean="0">
                                  <a:latin typeface="Cambria Math" panose="02040503050406030204" pitchFamily="18" charset="0"/>
                                  <a:ea typeface="Cambria Math" panose="02040503050406030204" pitchFamily="18" charset="0"/>
                                </a:rPr>
                                <m:t>exp</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𝑎</m:t>
                              </m:r>
                              <m:sSup>
                                <m:sSupPr>
                                  <m:ctrlPr>
                                    <a:rPr lang="el-GR" sz="2000" i="1" smtClean="0">
                                      <a:latin typeface="Cambria Math" panose="02040503050406030204" pitchFamily="18" charset="0"/>
                                      <a:ea typeface="Cambria Math" panose="02040503050406030204" pitchFamily="18" charset="0"/>
                                    </a:rPr>
                                  </m:ctrlPr>
                                </m:sSupPr>
                                <m:e>
                                  <m:r>
                                    <m:rPr>
                                      <m:sty m:val="p"/>
                                    </m:rPr>
                                    <a:rPr lang="el-GR" sz="2000" i="1">
                                      <a:latin typeface="Cambria Math" panose="02040503050406030204" pitchFamily="18" charset="0"/>
                                      <a:ea typeface="Cambria Math" panose="02040503050406030204" pitchFamily="18" charset="0"/>
                                    </a:rPr>
                                    <m:t>Θ</m:t>
                                  </m:r>
                                </m:e>
                                <m:sup>
                                  <m:r>
                                    <a:rPr lang="en-US" sz="2000" b="0" i="1" smtClean="0">
                                      <a:latin typeface="Cambria Math" panose="02040503050406030204" pitchFamily="18" charset="0"/>
                                      <a:ea typeface="Cambria Math" panose="02040503050406030204" pitchFamily="18" charset="0"/>
                                    </a:rPr>
                                    <m:t>𝑇</m:t>
                                  </m:r>
                                </m:sup>
                              </m:sSup>
                              <m:r>
                                <a:rPr lang="en-US" sz="2000" b="0" i="1" smtClean="0">
                                  <a:solidFill>
                                    <a:schemeClr val="accent2">
                                      <a:lumMod val="75000"/>
                                    </a:schemeClr>
                                  </a:solidFill>
                                  <a:latin typeface="Cambria Math" panose="02040503050406030204" pitchFamily="18" charset="0"/>
                                  <a:ea typeface="Cambria Math" panose="02040503050406030204" pitchFamily="18" charset="0"/>
                                </a:rPr>
                                <m:t>𝑋</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𝑏</m:t>
                              </m:r>
                              <m:r>
                                <a:rPr lang="en-US" sz="2000" b="0" i="1" smtClean="0">
                                  <a:latin typeface="Cambria Math" panose="02040503050406030204" pitchFamily="18" charset="0"/>
                                  <a:ea typeface="Cambria Math" panose="02040503050406030204" pitchFamily="18" charset="0"/>
                                </a:rPr>
                                <m:t>)</m:t>
                              </m:r>
                            </m:den>
                          </m:f>
                        </m:oMath>
                      </m:oMathPara>
                    </a14:m>
                    <a:endParaRPr lang="en-US" sz="2000" dirty="0"/>
                  </a:p>
                </p:txBody>
              </p:sp>
            </mc:Choice>
            <mc:Fallback xmlns="">
              <p:sp>
                <p:nvSpPr>
                  <p:cNvPr id="224" name="TextBox 223"/>
                  <p:cNvSpPr txBox="1">
                    <a:spLocks noRot="1" noChangeAspect="1" noMove="1" noResize="1" noEditPoints="1" noAdjustHandles="1" noChangeArrowheads="1" noChangeShapeType="1" noTextEdit="1"/>
                  </p:cNvSpPr>
                  <p:nvPr/>
                </p:nvSpPr>
                <p:spPr>
                  <a:xfrm>
                    <a:off x="4231941" y="5913048"/>
                    <a:ext cx="3959289" cy="632802"/>
                  </a:xfrm>
                  <a:prstGeom prst="rect">
                    <a:avLst/>
                  </a:prstGeom>
                  <a:blipFill rotWithShape="0">
                    <a:blip r:embed="rId4"/>
                    <a:stretch>
                      <a:fillRect/>
                    </a:stretch>
                  </a:blipFill>
                </p:spPr>
                <p:txBody>
                  <a:bodyPr/>
                  <a:lstStyle/>
                  <a:p>
                    <a:r>
                      <a:rPr lang="en-US">
                        <a:noFill/>
                      </a:rPr>
                      <a:t> </a:t>
                    </a:r>
                  </a:p>
                </p:txBody>
              </p:sp>
            </mc:Fallback>
          </mc:AlternateContent>
        </p:grpSp>
        <p:cxnSp>
          <p:nvCxnSpPr>
            <p:cNvPr id="247" name="Straight Arrow Connector 246"/>
            <p:cNvCxnSpPr/>
            <p:nvPr/>
          </p:nvCxnSpPr>
          <p:spPr>
            <a:xfrm flipV="1">
              <a:off x="5916486" y="1209486"/>
              <a:ext cx="804344" cy="307660"/>
            </a:xfrm>
            <a:prstGeom prst="straightConnector1">
              <a:avLst/>
            </a:prstGeom>
            <a:ln w="41275">
              <a:solidFill>
                <a:schemeClr val="accent2">
                  <a:lumMod val="75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248" name="TextBox 247"/>
            <p:cNvSpPr txBox="1"/>
            <p:nvPr/>
          </p:nvSpPr>
          <p:spPr>
            <a:xfrm>
              <a:off x="4467030" y="1224764"/>
              <a:ext cx="1955192" cy="495243"/>
            </a:xfrm>
            <a:prstGeom prst="rect">
              <a:avLst/>
            </a:prstGeom>
            <a:noFill/>
          </p:spPr>
          <p:txBody>
            <a:bodyPr wrap="square" rtlCol="0">
              <a:spAutoFit/>
            </a:bodyPr>
            <a:lstStyle/>
            <a:p>
              <a:r>
                <a:rPr lang="en-US" sz="1400" dirty="0" smtClean="0">
                  <a:solidFill>
                    <a:srgbClr val="0070C0"/>
                  </a:solidFill>
                </a:rPr>
                <a:t>training from weak annotations</a:t>
              </a:r>
              <a:endParaRPr lang="en-US" sz="1400" dirty="0">
                <a:solidFill>
                  <a:srgbClr val="0070C0"/>
                </a:solidFill>
              </a:endParaRPr>
            </a:p>
          </p:txBody>
        </p:sp>
      </p:grpSp>
    </p:spTree>
    <p:extLst>
      <p:ext uri="{BB962C8B-B14F-4D97-AF65-F5344CB8AC3E}">
        <p14:creationId xmlns:p14="http://schemas.microsoft.com/office/powerpoint/2010/main" val="3361178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5521681" y="2335151"/>
            <a:ext cx="3486134" cy="3642638"/>
          </a:xfrm>
          <a:prstGeom prst="rect">
            <a:avLst/>
          </a:prstGeom>
          <a:solidFill>
            <a:schemeClr val="accent1">
              <a:lumMod val="20000"/>
              <a:lumOff val="80000"/>
              <a:alpha val="6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accent6"/>
                </a:solidFill>
                <a:latin typeface="Times New Roman"/>
              </a:rPr>
              <a:t>snag </a:t>
            </a:r>
            <a:r>
              <a:rPr lang="en-US" sz="1400" dirty="0">
                <a:solidFill>
                  <a:schemeClr val="accent6"/>
                </a:solidFill>
              </a:rPr>
              <a:t/>
            </a:r>
            <a:br>
              <a:rPr lang="en-US" sz="1400" dirty="0">
                <a:solidFill>
                  <a:schemeClr val="accent6"/>
                </a:solidFill>
              </a:rPr>
            </a:br>
            <a:r>
              <a:rPr lang="en-US" sz="1400" dirty="0">
                <a:solidFill>
                  <a:schemeClr val="accent6"/>
                </a:solidFill>
                <a:latin typeface="Times New Roman"/>
              </a:rPr>
              <a:t>shade tree </a:t>
            </a:r>
            <a:r>
              <a:rPr lang="en-US" sz="1400" dirty="0"/>
              <a:t/>
            </a:r>
            <a:br>
              <a:rPr lang="en-US" sz="1400" dirty="0"/>
            </a:br>
            <a:r>
              <a:rPr lang="en-US" sz="1400" dirty="0">
                <a:solidFill>
                  <a:srgbClr val="000000"/>
                </a:solidFill>
                <a:latin typeface="Times New Roman"/>
              </a:rPr>
              <a:t>bracket fungus, shelf fungus </a:t>
            </a:r>
            <a:r>
              <a:rPr lang="en-US" sz="1400" dirty="0"/>
              <a:t/>
            </a:r>
            <a:br>
              <a:rPr lang="en-US" sz="1400" dirty="0"/>
            </a:br>
            <a:r>
              <a:rPr lang="en-US" sz="1400" dirty="0">
                <a:solidFill>
                  <a:schemeClr val="accent6"/>
                </a:solidFill>
                <a:latin typeface="Times New Roman"/>
              </a:rPr>
              <a:t>bristlecone pine, Rocky Mountain bristlecone pine, </a:t>
            </a:r>
            <a:r>
              <a:rPr lang="en-US" sz="1400" dirty="0" err="1">
                <a:solidFill>
                  <a:schemeClr val="accent6"/>
                </a:solidFill>
                <a:latin typeface="Times New Roman"/>
              </a:rPr>
              <a:t>Pinus</a:t>
            </a:r>
            <a:r>
              <a:rPr lang="en-US" sz="1400" dirty="0">
                <a:solidFill>
                  <a:schemeClr val="accent6"/>
                </a:solidFill>
                <a:latin typeface="Times New Roman"/>
              </a:rPr>
              <a:t> </a:t>
            </a:r>
            <a:r>
              <a:rPr lang="en-US" sz="1400" dirty="0" err="1">
                <a:solidFill>
                  <a:schemeClr val="accent6"/>
                </a:solidFill>
                <a:latin typeface="Times New Roman"/>
              </a:rPr>
              <a:t>aristata</a:t>
            </a:r>
            <a:r>
              <a:rPr lang="en-US" sz="1400" dirty="0">
                <a:solidFill>
                  <a:schemeClr val="accent6"/>
                </a:solidFill>
                <a:latin typeface="Times New Roman"/>
              </a:rPr>
              <a:t> </a:t>
            </a:r>
            <a:r>
              <a:rPr lang="en-US" sz="1400" dirty="0">
                <a:solidFill>
                  <a:schemeClr val="accent6"/>
                </a:solidFill>
              </a:rPr>
              <a:t/>
            </a:r>
            <a:br>
              <a:rPr lang="en-US" sz="1400" dirty="0">
                <a:solidFill>
                  <a:schemeClr val="accent6"/>
                </a:solidFill>
              </a:rPr>
            </a:br>
            <a:r>
              <a:rPr lang="en-US" sz="1400" dirty="0">
                <a:solidFill>
                  <a:schemeClr val="accent6"/>
                </a:solidFill>
                <a:latin typeface="Times New Roman"/>
              </a:rPr>
              <a:t>Brazilian rosewood, </a:t>
            </a:r>
            <a:r>
              <a:rPr lang="en-US" sz="1400" dirty="0" err="1">
                <a:solidFill>
                  <a:schemeClr val="accent6"/>
                </a:solidFill>
                <a:latin typeface="Times New Roman"/>
              </a:rPr>
              <a:t>caviuna</a:t>
            </a:r>
            <a:r>
              <a:rPr lang="en-US" sz="1400" dirty="0">
                <a:solidFill>
                  <a:schemeClr val="accent6"/>
                </a:solidFill>
                <a:latin typeface="Times New Roman"/>
              </a:rPr>
              <a:t> wood, jacaranda, </a:t>
            </a:r>
            <a:r>
              <a:rPr lang="en-US" sz="1400" dirty="0" err="1">
                <a:solidFill>
                  <a:schemeClr val="accent6"/>
                </a:solidFill>
                <a:latin typeface="Times New Roman"/>
              </a:rPr>
              <a:t>Dalbergia</a:t>
            </a:r>
            <a:r>
              <a:rPr lang="en-US" sz="1400" dirty="0">
                <a:solidFill>
                  <a:schemeClr val="accent6"/>
                </a:solidFill>
                <a:latin typeface="Times New Roman"/>
              </a:rPr>
              <a:t> </a:t>
            </a:r>
            <a:r>
              <a:rPr lang="en-US" sz="1400" dirty="0" err="1">
                <a:solidFill>
                  <a:schemeClr val="accent6"/>
                </a:solidFill>
                <a:latin typeface="Times New Roman"/>
              </a:rPr>
              <a:t>nigra</a:t>
            </a:r>
            <a:r>
              <a:rPr lang="en-US" sz="1400" dirty="0">
                <a:solidFill>
                  <a:srgbClr val="000000"/>
                </a:solidFill>
                <a:latin typeface="Times New Roman"/>
              </a:rPr>
              <a:t> </a:t>
            </a:r>
            <a:r>
              <a:rPr lang="en-US" sz="1400" dirty="0"/>
              <a:t/>
            </a:r>
            <a:br>
              <a:rPr lang="en-US" sz="1400" dirty="0"/>
            </a:br>
            <a:r>
              <a:rPr lang="en-US" sz="1400" dirty="0">
                <a:solidFill>
                  <a:srgbClr val="FFA500"/>
                </a:solidFill>
                <a:latin typeface="Times New Roman"/>
              </a:rPr>
              <a:t>redheaded woodpecker, redhead, </a:t>
            </a:r>
            <a:r>
              <a:rPr lang="en-US" sz="1400" dirty="0" err="1">
                <a:solidFill>
                  <a:srgbClr val="FFA500"/>
                </a:solidFill>
                <a:latin typeface="Times New Roman"/>
              </a:rPr>
              <a:t>Melanerpes</a:t>
            </a:r>
            <a:r>
              <a:rPr lang="en-US" sz="1400" dirty="0">
                <a:solidFill>
                  <a:srgbClr val="FFA500"/>
                </a:solidFill>
                <a:latin typeface="Times New Roman"/>
              </a:rPr>
              <a:t> </a:t>
            </a:r>
            <a:r>
              <a:rPr lang="en-US" sz="1400" dirty="0" err="1">
                <a:solidFill>
                  <a:srgbClr val="FFA500"/>
                </a:solidFill>
                <a:latin typeface="Times New Roman"/>
              </a:rPr>
              <a:t>erythrocephalus</a:t>
            </a:r>
            <a:r>
              <a:rPr lang="en-US" sz="1400" dirty="0">
                <a:solidFill>
                  <a:srgbClr val="000000"/>
                </a:solidFill>
                <a:latin typeface="Times New Roman"/>
              </a:rPr>
              <a:t> </a:t>
            </a:r>
            <a:r>
              <a:rPr lang="en-US" sz="1400" dirty="0"/>
              <a:t/>
            </a:r>
            <a:br>
              <a:rPr lang="en-US" sz="1400" dirty="0"/>
            </a:br>
            <a:r>
              <a:rPr lang="en-US" sz="1400" dirty="0">
                <a:solidFill>
                  <a:schemeClr val="accent6"/>
                </a:solidFill>
                <a:latin typeface="Times New Roman"/>
              </a:rPr>
              <a:t>redbud, </a:t>
            </a:r>
            <a:r>
              <a:rPr lang="en-US" sz="1400" dirty="0" err="1">
                <a:solidFill>
                  <a:schemeClr val="accent6"/>
                </a:solidFill>
                <a:latin typeface="Times New Roman"/>
              </a:rPr>
              <a:t>Cercis</a:t>
            </a:r>
            <a:r>
              <a:rPr lang="en-US" sz="1400" dirty="0">
                <a:solidFill>
                  <a:schemeClr val="accent6"/>
                </a:solidFill>
                <a:latin typeface="Times New Roman"/>
              </a:rPr>
              <a:t> </a:t>
            </a:r>
            <a:r>
              <a:rPr lang="en-US" sz="1400" dirty="0" err="1">
                <a:solidFill>
                  <a:schemeClr val="accent6"/>
                </a:solidFill>
                <a:latin typeface="Times New Roman"/>
              </a:rPr>
              <a:t>canadensis</a:t>
            </a:r>
            <a:r>
              <a:rPr lang="en-US" sz="1400" dirty="0">
                <a:solidFill>
                  <a:schemeClr val="accent6"/>
                </a:solidFill>
                <a:latin typeface="Times New Roman"/>
              </a:rPr>
              <a:t> </a:t>
            </a:r>
            <a:r>
              <a:rPr lang="en-US" sz="1400" dirty="0">
                <a:solidFill>
                  <a:schemeClr val="accent6"/>
                </a:solidFill>
              </a:rPr>
              <a:t/>
            </a:r>
            <a:br>
              <a:rPr lang="en-US" sz="1400" dirty="0">
                <a:solidFill>
                  <a:schemeClr val="accent6"/>
                </a:solidFill>
              </a:rPr>
            </a:br>
            <a:r>
              <a:rPr lang="en-US" sz="1400" dirty="0">
                <a:solidFill>
                  <a:schemeClr val="accent6"/>
                </a:solidFill>
                <a:latin typeface="Times New Roman"/>
              </a:rPr>
              <a:t>mangrove, </a:t>
            </a:r>
            <a:r>
              <a:rPr lang="en-US" sz="1400" dirty="0" err="1">
                <a:solidFill>
                  <a:schemeClr val="accent6"/>
                </a:solidFill>
                <a:latin typeface="Times New Roman"/>
              </a:rPr>
              <a:t>Rhizophora</a:t>
            </a:r>
            <a:r>
              <a:rPr lang="en-US" sz="1400" dirty="0">
                <a:solidFill>
                  <a:schemeClr val="accent6"/>
                </a:solidFill>
                <a:latin typeface="Times New Roman"/>
              </a:rPr>
              <a:t> mangle</a:t>
            </a:r>
            <a:r>
              <a:rPr lang="en-US" sz="1400" dirty="0">
                <a:solidFill>
                  <a:srgbClr val="000000"/>
                </a:solidFill>
                <a:latin typeface="Times New Roman"/>
              </a:rPr>
              <a:t> </a:t>
            </a:r>
            <a:r>
              <a:rPr lang="en-US" sz="1400" dirty="0"/>
              <a:t/>
            </a:r>
            <a:br>
              <a:rPr lang="en-US" sz="1400" dirty="0"/>
            </a:br>
            <a:r>
              <a:rPr lang="en-US" sz="1400" dirty="0" err="1">
                <a:solidFill>
                  <a:srgbClr val="000000"/>
                </a:solidFill>
                <a:latin typeface="Times New Roman"/>
              </a:rPr>
              <a:t>chiton</a:t>
            </a:r>
            <a:r>
              <a:rPr lang="en-US" sz="1400" dirty="0">
                <a:solidFill>
                  <a:srgbClr val="000000"/>
                </a:solidFill>
                <a:latin typeface="Times New Roman"/>
              </a:rPr>
              <a:t>, coat-of-mail shell, sea cradle, </a:t>
            </a:r>
            <a:r>
              <a:rPr lang="en-US" sz="1400" dirty="0" err="1">
                <a:solidFill>
                  <a:srgbClr val="000000"/>
                </a:solidFill>
                <a:latin typeface="Times New Roman"/>
              </a:rPr>
              <a:t>polyplacophore</a:t>
            </a:r>
            <a:r>
              <a:rPr lang="en-US" sz="1400" dirty="0">
                <a:solidFill>
                  <a:srgbClr val="000000"/>
                </a:solidFill>
                <a:latin typeface="Times New Roman"/>
              </a:rPr>
              <a:t> </a:t>
            </a:r>
            <a:r>
              <a:rPr lang="en-US" sz="1400" dirty="0"/>
              <a:t/>
            </a:r>
            <a:br>
              <a:rPr lang="en-US" sz="1400" dirty="0"/>
            </a:br>
            <a:r>
              <a:rPr lang="en-US" sz="1400" dirty="0">
                <a:solidFill>
                  <a:srgbClr val="000000"/>
                </a:solidFill>
                <a:latin typeface="Times New Roman"/>
              </a:rPr>
              <a:t>crab apple, crabapple </a:t>
            </a:r>
            <a:r>
              <a:rPr lang="en-US" sz="1400" dirty="0"/>
              <a:t/>
            </a:r>
            <a:br>
              <a:rPr lang="en-US" sz="1400" dirty="0"/>
            </a:br>
            <a:r>
              <a:rPr lang="en-US" sz="1400" dirty="0">
                <a:solidFill>
                  <a:schemeClr val="accent6"/>
                </a:solidFill>
                <a:latin typeface="Times New Roman"/>
              </a:rPr>
              <a:t>papaya, </a:t>
            </a:r>
            <a:r>
              <a:rPr lang="en-US" sz="1400" dirty="0" err="1">
                <a:solidFill>
                  <a:schemeClr val="accent6"/>
                </a:solidFill>
                <a:latin typeface="Times New Roman"/>
              </a:rPr>
              <a:t>papaia</a:t>
            </a:r>
            <a:r>
              <a:rPr lang="en-US" sz="1400" dirty="0">
                <a:solidFill>
                  <a:schemeClr val="accent6"/>
                </a:solidFill>
                <a:latin typeface="Times New Roman"/>
              </a:rPr>
              <a:t>, pawpaw, papaya tree, melon tree, </a:t>
            </a:r>
            <a:r>
              <a:rPr lang="en-US" sz="1400" dirty="0" err="1">
                <a:solidFill>
                  <a:schemeClr val="accent6"/>
                </a:solidFill>
                <a:latin typeface="Times New Roman"/>
              </a:rPr>
              <a:t>Carica</a:t>
            </a:r>
            <a:r>
              <a:rPr lang="en-US" sz="1400" dirty="0">
                <a:solidFill>
                  <a:schemeClr val="accent6"/>
                </a:solidFill>
                <a:latin typeface="Times New Roman"/>
              </a:rPr>
              <a:t> papaya</a:t>
            </a:r>
            <a:r>
              <a:rPr lang="en-US" sz="1400" dirty="0">
                <a:solidFill>
                  <a:srgbClr val="000000"/>
                </a:solidFill>
                <a:latin typeface="Times New Roman"/>
              </a:rPr>
              <a:t> </a:t>
            </a:r>
            <a:r>
              <a:rPr lang="en-US" sz="1400" dirty="0"/>
              <a:t/>
            </a:r>
            <a:br>
              <a:rPr lang="en-US" sz="1400" dirty="0"/>
            </a:br>
            <a:r>
              <a:rPr lang="en-US" sz="1400" dirty="0">
                <a:solidFill>
                  <a:srgbClr val="FFA500"/>
                </a:solidFill>
                <a:latin typeface="Times New Roman"/>
              </a:rPr>
              <a:t>frogmouth</a:t>
            </a:r>
            <a:r>
              <a:rPr lang="en-US" sz="1400" dirty="0">
                <a:solidFill>
                  <a:srgbClr val="000000"/>
                </a:solidFill>
                <a:latin typeface="Times New Roman"/>
              </a:rPr>
              <a:t> </a:t>
            </a:r>
            <a:endParaRPr lang="en-US" sz="1400" dirty="0"/>
          </a:p>
        </p:txBody>
      </p:sp>
      <p:pic>
        <p:nvPicPr>
          <p:cNvPr id="1026" name="Picture 2" descr="http://vision.cs.stonybrook.edu/~vicente/sbuanalysis/models/linear_aspectfree_lemmas/w_tree.jpg"/>
          <p:cNvPicPr>
            <a:picLocks noChangeAspect="1" noChangeArrowheads="1"/>
          </p:cNvPicPr>
          <p:nvPr/>
        </p:nvPicPr>
        <p:blipFill rotWithShape="1">
          <a:blip r:embed="rId3">
            <a:extLst>
              <a:ext uri="{28A0092B-C50C-407E-A947-70E740481C1C}">
                <a14:useLocalDpi xmlns:a14="http://schemas.microsoft.com/office/drawing/2010/main" val="0"/>
              </a:ext>
            </a:extLst>
          </a:blip>
          <a:srcRect l="4899" t="2963" r="5987" b="4083"/>
          <a:stretch/>
        </p:blipFill>
        <p:spPr bwMode="auto">
          <a:xfrm>
            <a:off x="814328" y="2438946"/>
            <a:ext cx="3902844" cy="3053243"/>
          </a:xfrm>
          <a:prstGeom prst="rect">
            <a:avLst/>
          </a:prstGeom>
          <a:noFill/>
          <a:extLst>
            <a:ext uri="{909E8E84-426E-40DD-AFC4-6F175D3DCCD1}">
              <a14:hiddenFill xmlns:a14="http://schemas.microsoft.com/office/drawing/2010/main">
                <a:solidFill>
                  <a:srgbClr val="FFFFFF"/>
                </a:solidFill>
              </a14:hiddenFill>
            </a:ext>
          </a:extLst>
        </p:spPr>
      </p:pic>
      <p:sp>
        <p:nvSpPr>
          <p:cNvPr id="14" name="Title 1"/>
          <p:cNvSpPr>
            <a:spLocks noGrp="1"/>
          </p:cNvSpPr>
          <p:nvPr>
            <p:ph type="title"/>
          </p:nvPr>
        </p:nvSpPr>
        <p:spPr>
          <a:xfrm>
            <a:off x="628649" y="106340"/>
            <a:ext cx="8084029" cy="1325563"/>
          </a:xfrm>
        </p:spPr>
        <p:txBody>
          <a:bodyPr/>
          <a:lstStyle/>
          <a:p>
            <a:r>
              <a:rPr lang="en-US" dirty="0" smtClean="0"/>
              <a:t>Extracting Meaning from Data</a:t>
            </a:r>
            <a:endParaRPr lang="en-US" dirty="0"/>
          </a:p>
        </p:txBody>
      </p:sp>
      <p:sp>
        <p:nvSpPr>
          <p:cNvPr id="8" name="TextBox 7"/>
          <p:cNvSpPr txBox="1"/>
          <p:nvPr/>
        </p:nvSpPr>
        <p:spPr>
          <a:xfrm>
            <a:off x="99445" y="5898013"/>
            <a:ext cx="1074333" cy="338554"/>
          </a:xfrm>
          <a:prstGeom prst="rect">
            <a:avLst/>
          </a:prstGeom>
          <a:noFill/>
        </p:spPr>
        <p:txBody>
          <a:bodyPr wrap="none" rtlCol="0">
            <a:spAutoFit/>
          </a:bodyPr>
          <a:lstStyle/>
          <a:p>
            <a:r>
              <a:rPr lang="en-US" sz="1600" dirty="0" smtClean="0">
                <a:solidFill>
                  <a:srgbClr val="FF0000"/>
                </a:solidFill>
                <a:latin typeface="Helvetica Neue Light"/>
                <a:cs typeface="Helvetica Neue Light"/>
              </a:rPr>
              <a:t>Mammals</a:t>
            </a:r>
            <a:endParaRPr lang="en-US" sz="1600" dirty="0">
              <a:solidFill>
                <a:srgbClr val="FF0000"/>
              </a:solidFill>
              <a:latin typeface="Helvetica Neue Light"/>
              <a:cs typeface="Helvetica Neue Light"/>
            </a:endParaRPr>
          </a:p>
        </p:txBody>
      </p:sp>
      <p:sp>
        <p:nvSpPr>
          <p:cNvPr id="9" name="TextBox 8"/>
          <p:cNvSpPr txBox="1"/>
          <p:nvPr/>
        </p:nvSpPr>
        <p:spPr>
          <a:xfrm>
            <a:off x="1256824" y="5898013"/>
            <a:ext cx="651140" cy="338554"/>
          </a:xfrm>
          <a:prstGeom prst="rect">
            <a:avLst/>
          </a:prstGeom>
          <a:noFill/>
        </p:spPr>
        <p:txBody>
          <a:bodyPr wrap="none" rtlCol="0">
            <a:spAutoFit/>
          </a:bodyPr>
          <a:lstStyle/>
          <a:p>
            <a:r>
              <a:rPr lang="en-US" sz="1600" dirty="0" smtClean="0">
                <a:solidFill>
                  <a:srgbClr val="EB9500"/>
                </a:solidFill>
                <a:latin typeface="Helvetica Neue Light"/>
                <a:cs typeface="Helvetica Neue Light"/>
              </a:rPr>
              <a:t>Birds</a:t>
            </a:r>
            <a:endParaRPr lang="en-US" sz="1600" dirty="0">
              <a:solidFill>
                <a:srgbClr val="EB9500"/>
              </a:solidFill>
              <a:latin typeface="Helvetica Neue Light"/>
              <a:cs typeface="Helvetica Neue Light"/>
            </a:endParaRPr>
          </a:p>
        </p:txBody>
      </p:sp>
      <p:sp>
        <p:nvSpPr>
          <p:cNvPr id="10" name="TextBox 9"/>
          <p:cNvSpPr txBox="1"/>
          <p:nvPr/>
        </p:nvSpPr>
        <p:spPr>
          <a:xfrm>
            <a:off x="1902547" y="5898013"/>
            <a:ext cx="1258678" cy="338554"/>
          </a:xfrm>
          <a:prstGeom prst="rect">
            <a:avLst/>
          </a:prstGeom>
          <a:noFill/>
        </p:spPr>
        <p:txBody>
          <a:bodyPr wrap="none" rtlCol="0">
            <a:spAutoFit/>
          </a:bodyPr>
          <a:lstStyle/>
          <a:p>
            <a:r>
              <a:rPr lang="en-US" sz="1600" dirty="0" smtClean="0">
                <a:solidFill>
                  <a:srgbClr val="0000FF"/>
                </a:solidFill>
                <a:latin typeface="Helvetica Neue Light"/>
                <a:cs typeface="Helvetica Neue Light"/>
              </a:rPr>
              <a:t>Instruments</a:t>
            </a:r>
            <a:endParaRPr lang="en-US" sz="1600" dirty="0">
              <a:solidFill>
                <a:srgbClr val="0000FF"/>
              </a:solidFill>
              <a:latin typeface="Helvetica Neue Light"/>
              <a:cs typeface="Helvetica Neue Light"/>
            </a:endParaRPr>
          </a:p>
        </p:txBody>
      </p:sp>
      <p:sp>
        <p:nvSpPr>
          <p:cNvPr id="12" name="TextBox 11"/>
          <p:cNvSpPr txBox="1"/>
          <p:nvPr/>
        </p:nvSpPr>
        <p:spPr>
          <a:xfrm>
            <a:off x="3109714" y="5898013"/>
            <a:ext cx="1120820" cy="338554"/>
          </a:xfrm>
          <a:prstGeom prst="rect">
            <a:avLst/>
          </a:prstGeom>
          <a:noFill/>
        </p:spPr>
        <p:txBody>
          <a:bodyPr wrap="none" rtlCol="0">
            <a:spAutoFit/>
          </a:bodyPr>
          <a:lstStyle/>
          <a:p>
            <a:r>
              <a:rPr lang="en-US" sz="1600" dirty="0" smtClean="0">
                <a:solidFill>
                  <a:srgbClr val="990000"/>
                </a:solidFill>
                <a:latin typeface="Helvetica Neue Light"/>
                <a:cs typeface="Helvetica Neue Light"/>
              </a:rPr>
              <a:t>Structures</a:t>
            </a:r>
            <a:endParaRPr lang="en-US" sz="1600" dirty="0">
              <a:solidFill>
                <a:srgbClr val="990000"/>
              </a:solidFill>
              <a:latin typeface="Helvetica Neue Light"/>
              <a:cs typeface="Helvetica Neue Light"/>
            </a:endParaRPr>
          </a:p>
        </p:txBody>
      </p:sp>
      <p:sp>
        <p:nvSpPr>
          <p:cNvPr id="13" name="TextBox 12"/>
          <p:cNvSpPr txBox="1"/>
          <p:nvPr/>
        </p:nvSpPr>
        <p:spPr>
          <a:xfrm>
            <a:off x="4153020" y="5898013"/>
            <a:ext cx="753732" cy="338554"/>
          </a:xfrm>
          <a:prstGeom prst="rect">
            <a:avLst/>
          </a:prstGeom>
          <a:noFill/>
        </p:spPr>
        <p:txBody>
          <a:bodyPr wrap="none" rtlCol="0">
            <a:spAutoFit/>
          </a:bodyPr>
          <a:lstStyle/>
          <a:p>
            <a:r>
              <a:rPr lang="en-US" sz="1600" dirty="0" smtClean="0">
                <a:solidFill>
                  <a:schemeClr val="accent6"/>
                </a:solidFill>
                <a:latin typeface="Helvetica Neue Light"/>
                <a:cs typeface="Helvetica Neue Light"/>
              </a:rPr>
              <a:t>Plants</a:t>
            </a:r>
            <a:endParaRPr lang="en-US" sz="1600" dirty="0">
              <a:solidFill>
                <a:schemeClr val="accent6"/>
              </a:solidFill>
              <a:latin typeface="Helvetica Neue Light"/>
              <a:cs typeface="Helvetica Neue Light"/>
            </a:endParaRPr>
          </a:p>
        </p:txBody>
      </p:sp>
      <p:sp>
        <p:nvSpPr>
          <p:cNvPr id="15" name="TextBox 14"/>
          <p:cNvSpPr txBox="1"/>
          <p:nvPr/>
        </p:nvSpPr>
        <p:spPr>
          <a:xfrm>
            <a:off x="4835349" y="5898013"/>
            <a:ext cx="699230" cy="338554"/>
          </a:xfrm>
          <a:prstGeom prst="rect">
            <a:avLst/>
          </a:prstGeom>
          <a:noFill/>
        </p:spPr>
        <p:txBody>
          <a:bodyPr wrap="none" rtlCol="0">
            <a:spAutoFit/>
          </a:bodyPr>
          <a:lstStyle/>
          <a:p>
            <a:r>
              <a:rPr lang="en-US" sz="1600" dirty="0" smtClean="0">
                <a:latin typeface="Helvetica Neue Light"/>
                <a:cs typeface="Helvetica Neue Light"/>
              </a:rPr>
              <a:t>Other</a:t>
            </a:r>
            <a:endParaRPr lang="en-US" sz="1600" dirty="0">
              <a:latin typeface="Helvetica Neue Light"/>
              <a:cs typeface="Helvetica Neue Light"/>
            </a:endParaRPr>
          </a:p>
        </p:txBody>
      </p:sp>
      <p:cxnSp>
        <p:nvCxnSpPr>
          <p:cNvPr id="16" name="Straight Arrow Connector 15"/>
          <p:cNvCxnSpPr>
            <a:stCxn id="8" idx="0"/>
          </p:cNvCxnSpPr>
          <p:nvPr/>
        </p:nvCxnSpPr>
        <p:spPr>
          <a:xfrm flipV="1">
            <a:off x="636612" y="5064019"/>
            <a:ext cx="582219" cy="833994"/>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a:stCxn id="9" idx="0"/>
          </p:cNvCxnSpPr>
          <p:nvPr/>
        </p:nvCxnSpPr>
        <p:spPr>
          <a:xfrm flipH="1" flipV="1">
            <a:off x="1516262" y="5064019"/>
            <a:ext cx="66132" cy="833994"/>
          </a:xfrm>
          <a:prstGeom prst="straightConnector1">
            <a:avLst/>
          </a:prstGeom>
          <a:ln>
            <a:solidFill>
              <a:srgbClr val="FF6600"/>
            </a:solidFill>
            <a:tailEnd type="arrow"/>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a:stCxn id="10" idx="0"/>
          </p:cNvCxnSpPr>
          <p:nvPr/>
        </p:nvCxnSpPr>
        <p:spPr>
          <a:xfrm flipH="1" flipV="1">
            <a:off x="2414776" y="5064019"/>
            <a:ext cx="117110" cy="833994"/>
          </a:xfrm>
          <a:prstGeom prst="straightConnector1">
            <a:avLst/>
          </a:prstGeom>
          <a:ln>
            <a:solidFill>
              <a:srgbClr val="0000FF"/>
            </a:solidFill>
            <a:tailEnd type="arrow"/>
          </a:ln>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a:stCxn id="12" idx="0"/>
          </p:cNvCxnSpPr>
          <p:nvPr/>
        </p:nvCxnSpPr>
        <p:spPr>
          <a:xfrm flipH="1" flipV="1">
            <a:off x="3084366" y="5064019"/>
            <a:ext cx="585758" cy="833994"/>
          </a:xfrm>
          <a:prstGeom prst="straightConnector1">
            <a:avLst/>
          </a:prstGeom>
          <a:ln>
            <a:solidFill>
              <a:srgbClr val="990000"/>
            </a:solidFill>
            <a:tailEnd type="arrow"/>
          </a:ln>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a:stCxn id="13" idx="0"/>
          </p:cNvCxnSpPr>
          <p:nvPr/>
        </p:nvCxnSpPr>
        <p:spPr>
          <a:xfrm flipH="1" flipV="1">
            <a:off x="3429998" y="4658579"/>
            <a:ext cx="1099888" cy="1239434"/>
          </a:xfrm>
          <a:prstGeom prst="straightConnector1">
            <a:avLst/>
          </a:prstGeom>
          <a:ln>
            <a:solidFill>
              <a:schemeClr val="accent6"/>
            </a:solidFill>
            <a:tailEnd type="arrow"/>
          </a:ln>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a:stCxn id="15" idx="0"/>
          </p:cNvCxnSpPr>
          <p:nvPr/>
        </p:nvCxnSpPr>
        <p:spPr>
          <a:xfrm flipH="1" flipV="1">
            <a:off x="4400734" y="5020179"/>
            <a:ext cx="784230" cy="877834"/>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29" name="TextBox 28"/>
          <p:cNvSpPr txBox="1"/>
          <p:nvPr/>
        </p:nvSpPr>
        <p:spPr>
          <a:xfrm>
            <a:off x="685800" y="1431903"/>
            <a:ext cx="5723105" cy="369332"/>
          </a:xfrm>
          <a:prstGeom prst="rect">
            <a:avLst/>
          </a:prstGeom>
          <a:noFill/>
        </p:spPr>
        <p:txBody>
          <a:bodyPr wrap="none" rtlCol="0">
            <a:spAutoFit/>
          </a:bodyPr>
          <a:lstStyle/>
          <a:p>
            <a:r>
              <a:rPr lang="en-US" dirty="0" smtClean="0"/>
              <a:t>Weights learned to recognize images with </a:t>
            </a:r>
            <a:r>
              <a:rPr lang="en-US" b="1" dirty="0" smtClean="0"/>
              <a:t>“tree” </a:t>
            </a:r>
            <a:r>
              <a:rPr lang="en-US" dirty="0" smtClean="0"/>
              <a:t>in caption</a:t>
            </a:r>
            <a:endParaRPr lang="en-US" dirty="0"/>
          </a:p>
        </p:txBody>
      </p:sp>
      <p:pic>
        <p:nvPicPr>
          <p:cNvPr id="2" name="Picture 2" descr="File:Ash Tree - geograph.org.uk - 590710.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655178" y="486202"/>
            <a:ext cx="1192628" cy="15901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441564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6" descr="http://vision.cs.stonybrook.edu/~vicente/sbuanalysis/models/linear_aspectfree_lemmas/w_water.jpg"/>
          <p:cNvPicPr>
            <a:picLocks noChangeAspect="1" noChangeArrowheads="1"/>
          </p:cNvPicPr>
          <p:nvPr/>
        </p:nvPicPr>
        <p:blipFill rotWithShape="1">
          <a:blip r:embed="rId3">
            <a:extLst>
              <a:ext uri="{28A0092B-C50C-407E-A947-70E740481C1C}">
                <a14:useLocalDpi xmlns:a14="http://schemas.microsoft.com/office/drawing/2010/main" val="0"/>
              </a:ext>
            </a:extLst>
          </a:blip>
          <a:srcRect l="8515" t="4396" r="3790" b="5262"/>
          <a:stretch/>
        </p:blipFill>
        <p:spPr bwMode="auto">
          <a:xfrm>
            <a:off x="965297" y="2614443"/>
            <a:ext cx="3710071" cy="2866573"/>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p:cNvSpPr/>
          <p:nvPr/>
        </p:nvSpPr>
        <p:spPr>
          <a:xfrm>
            <a:off x="5521681" y="2335151"/>
            <a:ext cx="3486134" cy="3642638"/>
          </a:xfrm>
          <a:prstGeom prst="rect">
            <a:avLst/>
          </a:prstGeom>
          <a:solidFill>
            <a:schemeClr val="accent1">
              <a:lumMod val="20000"/>
              <a:lumOff val="80000"/>
              <a:alpha val="6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rgbClr val="FF0000"/>
                </a:solidFill>
                <a:latin typeface="Times New Roman"/>
              </a:rPr>
              <a:t>water dog</a:t>
            </a:r>
            <a:r>
              <a:rPr lang="en-US" sz="1400" dirty="0">
                <a:solidFill>
                  <a:srgbClr val="000000"/>
                </a:solidFill>
                <a:latin typeface="Times New Roman"/>
              </a:rPr>
              <a:t> </a:t>
            </a:r>
            <a:r>
              <a:rPr lang="en-US" sz="1400" dirty="0"/>
              <a:t/>
            </a:r>
            <a:br>
              <a:rPr lang="en-US" sz="1400" dirty="0"/>
            </a:br>
            <a:r>
              <a:rPr lang="en-US" sz="1400" dirty="0">
                <a:solidFill>
                  <a:srgbClr val="000000"/>
                </a:solidFill>
                <a:latin typeface="Times New Roman"/>
              </a:rPr>
              <a:t>surfing, surfboarding, </a:t>
            </a:r>
            <a:r>
              <a:rPr lang="en-US" sz="1400" dirty="0" err="1">
                <a:solidFill>
                  <a:srgbClr val="000000"/>
                </a:solidFill>
                <a:latin typeface="Times New Roman"/>
              </a:rPr>
              <a:t>surfriding</a:t>
            </a:r>
            <a:r>
              <a:rPr lang="en-US" sz="1400" dirty="0">
                <a:solidFill>
                  <a:srgbClr val="000000"/>
                </a:solidFill>
                <a:latin typeface="Times New Roman"/>
              </a:rPr>
              <a:t> </a:t>
            </a:r>
            <a:r>
              <a:rPr lang="en-US" sz="1400" dirty="0"/>
              <a:t/>
            </a:r>
            <a:br>
              <a:rPr lang="en-US" sz="1400" dirty="0"/>
            </a:br>
            <a:r>
              <a:rPr lang="en-US" sz="1400" dirty="0">
                <a:solidFill>
                  <a:srgbClr val="FF0000"/>
                </a:solidFill>
                <a:latin typeface="Times New Roman"/>
              </a:rPr>
              <a:t>manatee, </a:t>
            </a:r>
            <a:r>
              <a:rPr lang="en-US" sz="1400" dirty="0" err="1">
                <a:solidFill>
                  <a:srgbClr val="FF0000"/>
                </a:solidFill>
                <a:latin typeface="Times New Roman"/>
              </a:rPr>
              <a:t>Trichechus</a:t>
            </a:r>
            <a:r>
              <a:rPr lang="en-US" sz="1400" dirty="0">
                <a:solidFill>
                  <a:srgbClr val="FF0000"/>
                </a:solidFill>
                <a:latin typeface="Times New Roman"/>
              </a:rPr>
              <a:t> </a:t>
            </a:r>
            <a:r>
              <a:rPr lang="en-US" sz="1400" dirty="0" err="1">
                <a:solidFill>
                  <a:srgbClr val="FF0000"/>
                </a:solidFill>
                <a:latin typeface="Times New Roman"/>
              </a:rPr>
              <a:t>manatus</a:t>
            </a:r>
            <a:r>
              <a:rPr lang="en-US" sz="1400" dirty="0">
                <a:solidFill>
                  <a:srgbClr val="000000"/>
                </a:solidFill>
                <a:latin typeface="Times New Roman"/>
              </a:rPr>
              <a:t> </a:t>
            </a:r>
            <a:r>
              <a:rPr lang="en-US" sz="1400" dirty="0"/>
              <a:t/>
            </a:r>
            <a:br>
              <a:rPr lang="en-US" sz="1400" dirty="0"/>
            </a:br>
            <a:r>
              <a:rPr lang="en-US" sz="1400" dirty="0">
                <a:solidFill>
                  <a:srgbClr val="0000DD"/>
                </a:solidFill>
                <a:latin typeface="Times New Roman"/>
              </a:rPr>
              <a:t>punt</a:t>
            </a:r>
            <a:r>
              <a:rPr lang="en-US" sz="1400" dirty="0">
                <a:solidFill>
                  <a:srgbClr val="000000"/>
                </a:solidFill>
                <a:latin typeface="Times New Roman"/>
              </a:rPr>
              <a:t> </a:t>
            </a:r>
            <a:r>
              <a:rPr lang="en-US" sz="1400" dirty="0"/>
              <a:t/>
            </a:r>
            <a:br>
              <a:rPr lang="en-US" sz="1400" dirty="0"/>
            </a:br>
            <a:r>
              <a:rPr lang="en-US" sz="1400" dirty="0">
                <a:solidFill>
                  <a:srgbClr val="000000"/>
                </a:solidFill>
                <a:latin typeface="Times New Roman"/>
              </a:rPr>
              <a:t>dip, plunge </a:t>
            </a:r>
            <a:r>
              <a:rPr lang="en-US" sz="1400" dirty="0"/>
              <a:t/>
            </a:r>
            <a:br>
              <a:rPr lang="en-US" sz="1400" dirty="0"/>
            </a:br>
            <a:r>
              <a:rPr lang="en-US" sz="1400" dirty="0">
                <a:solidFill>
                  <a:srgbClr val="000000"/>
                </a:solidFill>
                <a:latin typeface="Times New Roman"/>
              </a:rPr>
              <a:t>cliff diving </a:t>
            </a:r>
            <a:r>
              <a:rPr lang="en-US" sz="1400" dirty="0"/>
              <a:t/>
            </a:r>
            <a:br>
              <a:rPr lang="en-US" sz="1400" dirty="0"/>
            </a:br>
            <a:r>
              <a:rPr lang="en-US" sz="1400" dirty="0">
                <a:solidFill>
                  <a:srgbClr val="000000"/>
                </a:solidFill>
                <a:latin typeface="Times New Roman"/>
              </a:rPr>
              <a:t>fly-fishing </a:t>
            </a:r>
            <a:r>
              <a:rPr lang="en-US" sz="1400" dirty="0"/>
              <a:t/>
            </a:r>
            <a:br>
              <a:rPr lang="en-US" sz="1400" dirty="0"/>
            </a:br>
            <a:r>
              <a:rPr lang="en-US" sz="1400" dirty="0">
                <a:solidFill>
                  <a:srgbClr val="000000"/>
                </a:solidFill>
                <a:latin typeface="Times New Roman"/>
              </a:rPr>
              <a:t>sockeye, sockeye salmon, red salmon, blueback salmon, </a:t>
            </a:r>
            <a:r>
              <a:rPr lang="en-US" sz="1400" dirty="0" err="1">
                <a:solidFill>
                  <a:srgbClr val="000000"/>
                </a:solidFill>
                <a:latin typeface="Times New Roman"/>
              </a:rPr>
              <a:t>Oncorhynchus</a:t>
            </a:r>
            <a:r>
              <a:rPr lang="en-US" sz="1400" dirty="0">
                <a:solidFill>
                  <a:srgbClr val="000000"/>
                </a:solidFill>
                <a:latin typeface="Times New Roman"/>
              </a:rPr>
              <a:t> </a:t>
            </a:r>
            <a:r>
              <a:rPr lang="en-US" sz="1400" dirty="0" err="1">
                <a:solidFill>
                  <a:srgbClr val="000000"/>
                </a:solidFill>
                <a:latin typeface="Times New Roman"/>
              </a:rPr>
              <a:t>nerka</a:t>
            </a:r>
            <a:r>
              <a:rPr lang="en-US" sz="1400" dirty="0">
                <a:solidFill>
                  <a:srgbClr val="000000"/>
                </a:solidFill>
                <a:latin typeface="Times New Roman"/>
              </a:rPr>
              <a:t> </a:t>
            </a:r>
            <a:r>
              <a:rPr lang="en-US" sz="1400" dirty="0"/>
              <a:t/>
            </a:r>
            <a:br>
              <a:rPr lang="en-US" sz="1400" dirty="0"/>
            </a:br>
            <a:r>
              <a:rPr lang="en-US" sz="1400" dirty="0">
                <a:solidFill>
                  <a:srgbClr val="FF0000"/>
                </a:solidFill>
                <a:latin typeface="Times New Roman"/>
              </a:rPr>
              <a:t>sea otter, </a:t>
            </a:r>
            <a:r>
              <a:rPr lang="en-US" sz="1400" dirty="0" err="1">
                <a:solidFill>
                  <a:srgbClr val="FF0000"/>
                </a:solidFill>
                <a:latin typeface="Times New Roman"/>
              </a:rPr>
              <a:t>Enhydra</a:t>
            </a:r>
            <a:r>
              <a:rPr lang="en-US" sz="1400" dirty="0">
                <a:solidFill>
                  <a:srgbClr val="FF0000"/>
                </a:solidFill>
                <a:latin typeface="Times New Roman"/>
              </a:rPr>
              <a:t> </a:t>
            </a:r>
            <a:r>
              <a:rPr lang="en-US" sz="1400" dirty="0" err="1">
                <a:solidFill>
                  <a:srgbClr val="FF0000"/>
                </a:solidFill>
                <a:latin typeface="Times New Roman"/>
              </a:rPr>
              <a:t>lutris</a:t>
            </a:r>
            <a:r>
              <a:rPr lang="en-US" sz="1400" dirty="0">
                <a:solidFill>
                  <a:srgbClr val="000000"/>
                </a:solidFill>
                <a:latin typeface="Times New Roman"/>
              </a:rPr>
              <a:t> </a:t>
            </a:r>
            <a:r>
              <a:rPr lang="en-US" sz="1400" dirty="0"/>
              <a:t/>
            </a:r>
            <a:br>
              <a:rPr lang="en-US" sz="1400" dirty="0"/>
            </a:br>
            <a:r>
              <a:rPr lang="en-US" sz="1400" dirty="0">
                <a:solidFill>
                  <a:srgbClr val="FFA500"/>
                </a:solidFill>
                <a:latin typeface="Times New Roman"/>
              </a:rPr>
              <a:t>American coot, marsh hen, mud hen, water hen, </a:t>
            </a:r>
            <a:r>
              <a:rPr lang="en-US" sz="1400" dirty="0" err="1">
                <a:solidFill>
                  <a:srgbClr val="FFA500"/>
                </a:solidFill>
                <a:latin typeface="Times New Roman"/>
              </a:rPr>
              <a:t>Fulica</a:t>
            </a:r>
            <a:r>
              <a:rPr lang="en-US" sz="1400" dirty="0">
                <a:solidFill>
                  <a:srgbClr val="FFA500"/>
                </a:solidFill>
                <a:latin typeface="Times New Roman"/>
              </a:rPr>
              <a:t> </a:t>
            </a:r>
            <a:r>
              <a:rPr lang="en-US" sz="1400" dirty="0" err="1">
                <a:solidFill>
                  <a:srgbClr val="FFA500"/>
                </a:solidFill>
                <a:latin typeface="Times New Roman"/>
              </a:rPr>
              <a:t>americana</a:t>
            </a:r>
            <a:r>
              <a:rPr lang="en-US" sz="1400" dirty="0">
                <a:solidFill>
                  <a:srgbClr val="000000"/>
                </a:solidFill>
                <a:latin typeface="Times New Roman"/>
              </a:rPr>
              <a:t> </a:t>
            </a:r>
            <a:r>
              <a:rPr lang="en-US" sz="1400" dirty="0"/>
              <a:t/>
            </a:r>
            <a:br>
              <a:rPr lang="en-US" sz="1400" dirty="0"/>
            </a:br>
            <a:r>
              <a:rPr lang="en-US" sz="1400" dirty="0">
                <a:solidFill>
                  <a:srgbClr val="FFA500"/>
                </a:solidFill>
                <a:latin typeface="Times New Roman"/>
              </a:rPr>
              <a:t>booby</a:t>
            </a:r>
            <a:r>
              <a:rPr lang="en-US" sz="1400" dirty="0">
                <a:solidFill>
                  <a:srgbClr val="000000"/>
                </a:solidFill>
                <a:latin typeface="Times New Roman"/>
              </a:rPr>
              <a:t> </a:t>
            </a:r>
            <a:r>
              <a:rPr lang="en-US" sz="1400" dirty="0"/>
              <a:t/>
            </a:r>
            <a:br>
              <a:rPr lang="en-US" sz="1400" dirty="0"/>
            </a:br>
            <a:r>
              <a:rPr lang="en-US" sz="1400" dirty="0">
                <a:solidFill>
                  <a:srgbClr val="0000DD"/>
                </a:solidFill>
                <a:latin typeface="Times New Roman"/>
              </a:rPr>
              <a:t>canal boat, narrow boat, </a:t>
            </a:r>
            <a:r>
              <a:rPr lang="en-US" sz="1400" dirty="0" err="1">
                <a:solidFill>
                  <a:srgbClr val="0000DD"/>
                </a:solidFill>
                <a:latin typeface="Times New Roman"/>
              </a:rPr>
              <a:t>narrowboat</a:t>
            </a:r>
            <a:r>
              <a:rPr lang="en-US" sz="1200" dirty="0">
                <a:solidFill>
                  <a:srgbClr val="000000"/>
                </a:solidFill>
                <a:latin typeface="Times New Roman"/>
              </a:rPr>
              <a:t> </a:t>
            </a:r>
            <a:endParaRPr lang="en-US" sz="1200" dirty="0"/>
          </a:p>
        </p:txBody>
      </p:sp>
      <p:sp>
        <p:nvSpPr>
          <p:cNvPr id="14" name="Title 1"/>
          <p:cNvSpPr>
            <a:spLocks noGrp="1"/>
          </p:cNvSpPr>
          <p:nvPr>
            <p:ph type="title"/>
          </p:nvPr>
        </p:nvSpPr>
        <p:spPr>
          <a:xfrm>
            <a:off x="628649" y="106340"/>
            <a:ext cx="8084029" cy="1325563"/>
          </a:xfrm>
        </p:spPr>
        <p:txBody>
          <a:bodyPr/>
          <a:lstStyle/>
          <a:p>
            <a:r>
              <a:rPr lang="en-US" dirty="0" smtClean="0"/>
              <a:t>Extracting Meaning from Data</a:t>
            </a:r>
            <a:endParaRPr lang="en-US" dirty="0"/>
          </a:p>
        </p:txBody>
      </p:sp>
      <p:sp>
        <p:nvSpPr>
          <p:cNvPr id="8" name="TextBox 7"/>
          <p:cNvSpPr txBox="1"/>
          <p:nvPr/>
        </p:nvSpPr>
        <p:spPr>
          <a:xfrm>
            <a:off x="99445" y="5898013"/>
            <a:ext cx="1074333" cy="338554"/>
          </a:xfrm>
          <a:prstGeom prst="rect">
            <a:avLst/>
          </a:prstGeom>
          <a:noFill/>
        </p:spPr>
        <p:txBody>
          <a:bodyPr wrap="none" rtlCol="0">
            <a:spAutoFit/>
          </a:bodyPr>
          <a:lstStyle/>
          <a:p>
            <a:r>
              <a:rPr lang="en-US" sz="1600" dirty="0" smtClean="0">
                <a:solidFill>
                  <a:srgbClr val="FF0000"/>
                </a:solidFill>
                <a:latin typeface="Helvetica Neue Light"/>
                <a:cs typeface="Helvetica Neue Light"/>
              </a:rPr>
              <a:t>Mammals</a:t>
            </a:r>
            <a:endParaRPr lang="en-US" sz="1600" dirty="0">
              <a:solidFill>
                <a:srgbClr val="FF0000"/>
              </a:solidFill>
              <a:latin typeface="Helvetica Neue Light"/>
              <a:cs typeface="Helvetica Neue Light"/>
            </a:endParaRPr>
          </a:p>
        </p:txBody>
      </p:sp>
      <p:sp>
        <p:nvSpPr>
          <p:cNvPr id="9" name="TextBox 8"/>
          <p:cNvSpPr txBox="1"/>
          <p:nvPr/>
        </p:nvSpPr>
        <p:spPr>
          <a:xfrm>
            <a:off x="1256824" y="5898013"/>
            <a:ext cx="651140" cy="338554"/>
          </a:xfrm>
          <a:prstGeom prst="rect">
            <a:avLst/>
          </a:prstGeom>
          <a:noFill/>
        </p:spPr>
        <p:txBody>
          <a:bodyPr wrap="none" rtlCol="0">
            <a:spAutoFit/>
          </a:bodyPr>
          <a:lstStyle/>
          <a:p>
            <a:r>
              <a:rPr lang="en-US" sz="1600" dirty="0" smtClean="0">
                <a:solidFill>
                  <a:srgbClr val="EB9500"/>
                </a:solidFill>
                <a:latin typeface="Helvetica Neue Light"/>
                <a:cs typeface="Helvetica Neue Light"/>
              </a:rPr>
              <a:t>Birds</a:t>
            </a:r>
            <a:endParaRPr lang="en-US" sz="1600" dirty="0">
              <a:solidFill>
                <a:srgbClr val="EB9500"/>
              </a:solidFill>
              <a:latin typeface="Helvetica Neue Light"/>
              <a:cs typeface="Helvetica Neue Light"/>
            </a:endParaRPr>
          </a:p>
        </p:txBody>
      </p:sp>
      <p:sp>
        <p:nvSpPr>
          <p:cNvPr id="10" name="TextBox 9"/>
          <p:cNvSpPr txBox="1"/>
          <p:nvPr/>
        </p:nvSpPr>
        <p:spPr>
          <a:xfrm>
            <a:off x="1902547" y="5898013"/>
            <a:ext cx="1258678" cy="338554"/>
          </a:xfrm>
          <a:prstGeom prst="rect">
            <a:avLst/>
          </a:prstGeom>
          <a:noFill/>
        </p:spPr>
        <p:txBody>
          <a:bodyPr wrap="none" rtlCol="0">
            <a:spAutoFit/>
          </a:bodyPr>
          <a:lstStyle/>
          <a:p>
            <a:r>
              <a:rPr lang="en-US" sz="1600" dirty="0" smtClean="0">
                <a:solidFill>
                  <a:srgbClr val="0000FF"/>
                </a:solidFill>
                <a:latin typeface="Helvetica Neue Light"/>
                <a:cs typeface="Helvetica Neue Light"/>
              </a:rPr>
              <a:t>Instruments</a:t>
            </a:r>
            <a:endParaRPr lang="en-US" sz="1600" dirty="0">
              <a:solidFill>
                <a:srgbClr val="0000FF"/>
              </a:solidFill>
              <a:latin typeface="Helvetica Neue Light"/>
              <a:cs typeface="Helvetica Neue Light"/>
            </a:endParaRPr>
          </a:p>
        </p:txBody>
      </p:sp>
      <p:sp>
        <p:nvSpPr>
          <p:cNvPr id="12" name="TextBox 11"/>
          <p:cNvSpPr txBox="1"/>
          <p:nvPr/>
        </p:nvSpPr>
        <p:spPr>
          <a:xfrm>
            <a:off x="3109714" y="5898013"/>
            <a:ext cx="1120820" cy="338554"/>
          </a:xfrm>
          <a:prstGeom prst="rect">
            <a:avLst/>
          </a:prstGeom>
          <a:noFill/>
        </p:spPr>
        <p:txBody>
          <a:bodyPr wrap="none" rtlCol="0">
            <a:spAutoFit/>
          </a:bodyPr>
          <a:lstStyle/>
          <a:p>
            <a:r>
              <a:rPr lang="en-US" sz="1600" dirty="0" smtClean="0">
                <a:solidFill>
                  <a:srgbClr val="990000"/>
                </a:solidFill>
                <a:latin typeface="Helvetica Neue Light"/>
                <a:cs typeface="Helvetica Neue Light"/>
              </a:rPr>
              <a:t>Structures</a:t>
            </a:r>
            <a:endParaRPr lang="en-US" sz="1600" dirty="0">
              <a:solidFill>
                <a:srgbClr val="990000"/>
              </a:solidFill>
              <a:latin typeface="Helvetica Neue Light"/>
              <a:cs typeface="Helvetica Neue Light"/>
            </a:endParaRPr>
          </a:p>
        </p:txBody>
      </p:sp>
      <p:sp>
        <p:nvSpPr>
          <p:cNvPr id="13" name="TextBox 12"/>
          <p:cNvSpPr txBox="1"/>
          <p:nvPr/>
        </p:nvSpPr>
        <p:spPr>
          <a:xfrm>
            <a:off x="4153020" y="5898013"/>
            <a:ext cx="753732" cy="338554"/>
          </a:xfrm>
          <a:prstGeom prst="rect">
            <a:avLst/>
          </a:prstGeom>
          <a:noFill/>
        </p:spPr>
        <p:txBody>
          <a:bodyPr wrap="none" rtlCol="0">
            <a:spAutoFit/>
          </a:bodyPr>
          <a:lstStyle/>
          <a:p>
            <a:r>
              <a:rPr lang="en-US" sz="1600" dirty="0" smtClean="0">
                <a:solidFill>
                  <a:schemeClr val="accent6"/>
                </a:solidFill>
                <a:latin typeface="Helvetica Neue Light"/>
                <a:cs typeface="Helvetica Neue Light"/>
              </a:rPr>
              <a:t>Plants</a:t>
            </a:r>
            <a:endParaRPr lang="en-US" sz="1600" dirty="0">
              <a:solidFill>
                <a:schemeClr val="accent6"/>
              </a:solidFill>
              <a:latin typeface="Helvetica Neue Light"/>
              <a:cs typeface="Helvetica Neue Light"/>
            </a:endParaRPr>
          </a:p>
        </p:txBody>
      </p:sp>
      <p:sp>
        <p:nvSpPr>
          <p:cNvPr id="15" name="TextBox 14"/>
          <p:cNvSpPr txBox="1"/>
          <p:nvPr/>
        </p:nvSpPr>
        <p:spPr>
          <a:xfrm>
            <a:off x="4835349" y="5898013"/>
            <a:ext cx="699230" cy="338554"/>
          </a:xfrm>
          <a:prstGeom prst="rect">
            <a:avLst/>
          </a:prstGeom>
          <a:noFill/>
        </p:spPr>
        <p:txBody>
          <a:bodyPr wrap="none" rtlCol="0">
            <a:spAutoFit/>
          </a:bodyPr>
          <a:lstStyle/>
          <a:p>
            <a:r>
              <a:rPr lang="en-US" sz="1600" dirty="0" smtClean="0">
                <a:latin typeface="Helvetica Neue Light"/>
                <a:cs typeface="Helvetica Neue Light"/>
              </a:rPr>
              <a:t>Other</a:t>
            </a:r>
            <a:endParaRPr lang="en-US" sz="1600" dirty="0">
              <a:latin typeface="Helvetica Neue Light"/>
              <a:cs typeface="Helvetica Neue Light"/>
            </a:endParaRPr>
          </a:p>
        </p:txBody>
      </p:sp>
      <p:cxnSp>
        <p:nvCxnSpPr>
          <p:cNvPr id="16" name="Straight Arrow Connector 15"/>
          <p:cNvCxnSpPr>
            <a:stCxn id="8" idx="0"/>
          </p:cNvCxnSpPr>
          <p:nvPr/>
        </p:nvCxnSpPr>
        <p:spPr>
          <a:xfrm flipV="1">
            <a:off x="636612" y="5064019"/>
            <a:ext cx="582219" cy="833994"/>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a:stCxn id="9" idx="0"/>
          </p:cNvCxnSpPr>
          <p:nvPr/>
        </p:nvCxnSpPr>
        <p:spPr>
          <a:xfrm flipH="1" flipV="1">
            <a:off x="1516262" y="5064019"/>
            <a:ext cx="66132" cy="833994"/>
          </a:xfrm>
          <a:prstGeom prst="straightConnector1">
            <a:avLst/>
          </a:prstGeom>
          <a:ln>
            <a:solidFill>
              <a:srgbClr val="FF6600"/>
            </a:solidFill>
            <a:tailEnd type="arrow"/>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a:stCxn id="10" idx="0"/>
          </p:cNvCxnSpPr>
          <p:nvPr/>
        </p:nvCxnSpPr>
        <p:spPr>
          <a:xfrm flipH="1" flipV="1">
            <a:off x="2414776" y="5064019"/>
            <a:ext cx="117110" cy="833994"/>
          </a:xfrm>
          <a:prstGeom prst="straightConnector1">
            <a:avLst/>
          </a:prstGeom>
          <a:ln>
            <a:solidFill>
              <a:srgbClr val="0000FF"/>
            </a:solidFill>
            <a:tailEnd type="arrow"/>
          </a:ln>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a:stCxn id="12" idx="0"/>
          </p:cNvCxnSpPr>
          <p:nvPr/>
        </p:nvCxnSpPr>
        <p:spPr>
          <a:xfrm flipH="1" flipV="1">
            <a:off x="3084366" y="5064019"/>
            <a:ext cx="585758" cy="833994"/>
          </a:xfrm>
          <a:prstGeom prst="straightConnector1">
            <a:avLst/>
          </a:prstGeom>
          <a:ln>
            <a:solidFill>
              <a:srgbClr val="990000"/>
            </a:solidFill>
            <a:tailEnd type="arrow"/>
          </a:ln>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a:stCxn id="13" idx="0"/>
          </p:cNvCxnSpPr>
          <p:nvPr/>
        </p:nvCxnSpPr>
        <p:spPr>
          <a:xfrm flipH="1" flipV="1">
            <a:off x="3429998" y="4658579"/>
            <a:ext cx="1099888" cy="1239434"/>
          </a:xfrm>
          <a:prstGeom prst="straightConnector1">
            <a:avLst/>
          </a:prstGeom>
          <a:ln>
            <a:solidFill>
              <a:schemeClr val="accent6"/>
            </a:solidFill>
            <a:tailEnd type="arrow"/>
          </a:ln>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a:stCxn id="15" idx="0"/>
          </p:cNvCxnSpPr>
          <p:nvPr/>
        </p:nvCxnSpPr>
        <p:spPr>
          <a:xfrm flipH="1" flipV="1">
            <a:off x="4400734" y="5020179"/>
            <a:ext cx="784230" cy="877834"/>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29" name="TextBox 28"/>
          <p:cNvSpPr txBox="1"/>
          <p:nvPr/>
        </p:nvSpPr>
        <p:spPr>
          <a:xfrm>
            <a:off x="685800" y="1431903"/>
            <a:ext cx="5896614" cy="369332"/>
          </a:xfrm>
          <a:prstGeom prst="rect">
            <a:avLst/>
          </a:prstGeom>
          <a:noFill/>
        </p:spPr>
        <p:txBody>
          <a:bodyPr wrap="none" rtlCol="0">
            <a:spAutoFit/>
          </a:bodyPr>
          <a:lstStyle/>
          <a:p>
            <a:r>
              <a:rPr lang="en-US" dirty="0" smtClean="0"/>
              <a:t>Weights learned to recognize images with </a:t>
            </a:r>
            <a:r>
              <a:rPr lang="en-US" b="1" dirty="0" smtClean="0"/>
              <a:t>“water” </a:t>
            </a:r>
            <a:r>
              <a:rPr lang="en-US" dirty="0" smtClean="0"/>
              <a:t>in caption</a:t>
            </a:r>
            <a:endParaRPr lang="en-US" dirty="0"/>
          </a:p>
        </p:txBody>
      </p:sp>
      <p:pic>
        <p:nvPicPr>
          <p:cNvPr id="2050" name="Picture 2" descr="http://vision.cs.stonybrook.edu/%7Evicente/im2text/sbucaptions_images/2947124226_cc3bfab39d_3137_2947124226.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025196" y="1029934"/>
            <a:ext cx="1960184" cy="11065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753282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3290" y="158096"/>
            <a:ext cx="8750709" cy="1325563"/>
          </a:xfrm>
        </p:spPr>
        <p:txBody>
          <a:bodyPr/>
          <a:lstStyle/>
          <a:p>
            <a:r>
              <a:rPr lang="en-US" dirty="0" smtClean="0"/>
              <a:t>Results: Content Naming</a:t>
            </a:r>
            <a:endParaRPr lang="en-US" dirty="0"/>
          </a:p>
        </p:txBody>
      </p:sp>
      <p:pic>
        <p:nvPicPr>
          <p:cNvPr id="12" name="Picture 11" descr="http://dsl1.cewit.stonybrook.edu/~vicente/images_all/images_small/5515338649_4bc58f1abe_5018_5515338649.jpg"/>
          <p:cNvPicPr>
            <a:picLocks noChangeAspect="1" noChangeArrowheads="1"/>
          </p:cNvPicPr>
          <p:nvPr/>
        </p:nvPicPr>
        <p:blipFill rotWithShape="1">
          <a:blip r:embed="rId3">
            <a:extLst>
              <a:ext uri="{28A0092B-C50C-407E-A947-70E740481C1C}">
                <a14:useLocalDpi xmlns:a14="http://schemas.microsoft.com/office/drawing/2010/main" val="0"/>
              </a:ext>
            </a:extLst>
          </a:blip>
          <a:srcRect t="10474" b="12280"/>
          <a:stretch/>
        </p:blipFill>
        <p:spPr bwMode="auto">
          <a:xfrm>
            <a:off x="2926971" y="1364816"/>
            <a:ext cx="2852728" cy="2602688"/>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1" name="Table 10"/>
          <p:cNvGraphicFramePr>
            <a:graphicFrameLocks noGrp="1"/>
          </p:cNvGraphicFramePr>
          <p:nvPr>
            <p:extLst>
              <p:ext uri="{D42A27DB-BD31-4B8C-83A1-F6EECF244321}">
                <p14:modId xmlns:p14="http://schemas.microsoft.com/office/powerpoint/2010/main" val="327283730"/>
              </p:ext>
            </p:extLst>
          </p:nvPr>
        </p:nvGraphicFramePr>
        <p:xfrm>
          <a:off x="393290" y="4380266"/>
          <a:ext cx="11680191" cy="2133600"/>
        </p:xfrm>
        <a:graphic>
          <a:graphicData uri="http://schemas.openxmlformats.org/drawingml/2006/table">
            <a:tbl>
              <a:tblPr/>
              <a:tblGrid>
                <a:gridCol w="1598796"/>
                <a:gridCol w="1295400"/>
                <a:gridCol w="1371600"/>
                <a:gridCol w="1676400"/>
                <a:gridCol w="1219200"/>
                <a:gridCol w="4518795"/>
              </a:tblGrid>
              <a:tr h="426965">
                <a:tc>
                  <a:txBody>
                    <a:bodyPr/>
                    <a:lstStyle/>
                    <a:p>
                      <a:r>
                        <a:rPr lang="en-US" sz="1600" b="1" dirty="0" smtClean="0">
                          <a:solidFill>
                            <a:schemeClr val="accent2">
                              <a:lumMod val="75000"/>
                            </a:schemeClr>
                          </a:solidFill>
                          <a:effectLst/>
                        </a:rPr>
                        <a:t>Human Labels</a:t>
                      </a:r>
                      <a:endParaRPr lang="en-US" sz="1600" b="1" dirty="0">
                        <a:solidFill>
                          <a:schemeClr val="accent2">
                            <a:lumMod val="75000"/>
                          </a:schemeClr>
                        </a:solidFill>
                        <a:effectLst/>
                      </a:endParaRPr>
                    </a:p>
                  </a:txBody>
                  <a:tcPr marL="54250" marR="54250" anchor="ctr">
                    <a:lnL>
                      <a:noFill/>
                    </a:lnL>
                    <a:lnR>
                      <a:noFill/>
                    </a:lnR>
                    <a:lnT>
                      <a:noFill/>
                    </a:lnT>
                    <a:lnB>
                      <a:noFill/>
                    </a:lnB>
                  </a:tcPr>
                </a:tc>
                <a:tc>
                  <a:txBody>
                    <a:bodyPr/>
                    <a:lstStyle/>
                    <a:p>
                      <a:r>
                        <a:rPr lang="en-US" sz="1600" b="1" dirty="0" smtClean="0">
                          <a:solidFill>
                            <a:schemeClr val="accent2">
                              <a:lumMod val="75000"/>
                            </a:schemeClr>
                          </a:solidFill>
                          <a:effectLst/>
                        </a:rPr>
                        <a:t>Flat Classifier</a:t>
                      </a:r>
                      <a:endParaRPr lang="en-US" sz="1600" b="1" dirty="0">
                        <a:solidFill>
                          <a:schemeClr val="accent2">
                            <a:lumMod val="75000"/>
                          </a:schemeClr>
                        </a:solidFill>
                        <a:effectLst/>
                      </a:endParaRPr>
                    </a:p>
                  </a:txBody>
                  <a:tcPr marL="54250" marR="54250" anchor="ctr">
                    <a:lnL>
                      <a:noFill/>
                    </a:lnL>
                    <a:lnR>
                      <a:noFill/>
                    </a:lnR>
                    <a:lnT>
                      <a:noFill/>
                    </a:lnT>
                    <a:lnB>
                      <a:noFill/>
                    </a:lnB>
                  </a:tcPr>
                </a:tc>
                <a:tc>
                  <a:txBody>
                    <a:bodyPr/>
                    <a:lstStyle/>
                    <a:p>
                      <a:r>
                        <a:rPr lang="en-US" sz="1600" b="1" dirty="0" smtClean="0">
                          <a:solidFill>
                            <a:schemeClr val="accent2">
                              <a:lumMod val="75000"/>
                            </a:schemeClr>
                          </a:solidFill>
                          <a:effectLst/>
                        </a:rPr>
                        <a:t>Deng et al.</a:t>
                      </a:r>
                      <a:br>
                        <a:rPr lang="en-US" sz="1600" b="1" dirty="0" smtClean="0">
                          <a:solidFill>
                            <a:schemeClr val="accent2">
                              <a:lumMod val="75000"/>
                            </a:schemeClr>
                          </a:solidFill>
                          <a:effectLst/>
                        </a:rPr>
                      </a:br>
                      <a:r>
                        <a:rPr lang="en-US" sz="1600" b="1" dirty="0" smtClean="0">
                          <a:solidFill>
                            <a:schemeClr val="accent2">
                              <a:lumMod val="75000"/>
                            </a:schemeClr>
                          </a:solidFill>
                          <a:effectLst/>
                        </a:rPr>
                        <a:t>CVPR’12</a:t>
                      </a:r>
                      <a:endParaRPr lang="en-US" sz="1600" b="1" dirty="0">
                        <a:solidFill>
                          <a:schemeClr val="accent2">
                            <a:lumMod val="75000"/>
                          </a:schemeClr>
                        </a:solidFill>
                        <a:effectLst/>
                      </a:endParaRPr>
                    </a:p>
                  </a:txBody>
                  <a:tcPr marL="54250" marR="54250" anchor="ctr">
                    <a:lnL>
                      <a:noFill/>
                    </a:lnL>
                    <a:lnR>
                      <a:noFill/>
                    </a:lnR>
                    <a:lnT>
                      <a:noFill/>
                    </a:lnT>
                    <a:lnB>
                      <a:noFill/>
                    </a:lnB>
                  </a:tcPr>
                </a:tc>
                <a:tc>
                  <a:txBody>
                    <a:bodyPr/>
                    <a:lstStyle/>
                    <a:p>
                      <a:r>
                        <a:rPr lang="en-US" sz="1600" b="1" dirty="0" smtClean="0">
                          <a:solidFill>
                            <a:schemeClr val="accent2">
                              <a:lumMod val="75000"/>
                            </a:schemeClr>
                          </a:solidFill>
                          <a:effectLst/>
                        </a:rPr>
                        <a:t>Propagated</a:t>
                      </a:r>
                      <a:r>
                        <a:rPr lang="en-US" sz="1600" b="1" baseline="0" dirty="0" smtClean="0">
                          <a:solidFill>
                            <a:schemeClr val="accent2">
                              <a:lumMod val="75000"/>
                            </a:schemeClr>
                          </a:solidFill>
                          <a:effectLst/>
                        </a:rPr>
                        <a:t> Visual Estimates</a:t>
                      </a:r>
                      <a:endParaRPr lang="en-US" sz="1600" b="1" dirty="0">
                        <a:solidFill>
                          <a:schemeClr val="accent2">
                            <a:lumMod val="75000"/>
                          </a:schemeClr>
                        </a:solidFill>
                        <a:effectLst/>
                      </a:endParaRPr>
                    </a:p>
                  </a:txBody>
                  <a:tcPr marL="54250" marR="54250" anchor="ctr">
                    <a:lnL>
                      <a:noFill/>
                    </a:lnL>
                    <a:lnR>
                      <a:noFill/>
                    </a:lnR>
                    <a:lnT>
                      <a:noFill/>
                    </a:lnT>
                    <a:lnB>
                      <a:noFill/>
                    </a:lnB>
                  </a:tcPr>
                </a:tc>
                <a:tc>
                  <a:txBody>
                    <a:bodyPr/>
                    <a:lstStyle/>
                    <a:p>
                      <a:r>
                        <a:rPr lang="en-US" sz="1600" b="1" dirty="0" smtClean="0">
                          <a:solidFill>
                            <a:schemeClr val="accent2">
                              <a:lumMod val="75000"/>
                            </a:schemeClr>
                          </a:solidFill>
                          <a:effectLst/>
                        </a:rPr>
                        <a:t>Supervised</a:t>
                      </a:r>
                      <a:r>
                        <a:rPr lang="en-US" sz="1600" b="1" baseline="0" dirty="0" smtClean="0">
                          <a:solidFill>
                            <a:schemeClr val="accent2">
                              <a:lumMod val="75000"/>
                            </a:schemeClr>
                          </a:solidFill>
                          <a:effectLst/>
                        </a:rPr>
                        <a:t> Learning</a:t>
                      </a:r>
                      <a:endParaRPr lang="en-US" sz="1600" b="1" dirty="0">
                        <a:solidFill>
                          <a:schemeClr val="accent2">
                            <a:lumMod val="75000"/>
                          </a:schemeClr>
                        </a:solidFill>
                        <a:effectLst/>
                      </a:endParaRPr>
                    </a:p>
                  </a:txBody>
                  <a:tcPr marL="54250" marR="54250" anchor="ctr">
                    <a:lnL>
                      <a:noFill/>
                    </a:lnL>
                    <a:lnR>
                      <a:noFill/>
                    </a:lnR>
                    <a:lnT>
                      <a:noFill/>
                    </a:lnT>
                    <a:lnB>
                      <a:noFill/>
                    </a:lnB>
                  </a:tcPr>
                </a:tc>
                <a:tc>
                  <a:txBody>
                    <a:bodyPr/>
                    <a:lstStyle/>
                    <a:p>
                      <a:r>
                        <a:rPr lang="en-US" sz="1600" b="1" dirty="0" smtClean="0">
                          <a:solidFill>
                            <a:schemeClr val="accent2">
                              <a:lumMod val="75000"/>
                            </a:schemeClr>
                          </a:solidFill>
                          <a:effectLst/>
                        </a:rPr>
                        <a:t>Joint</a:t>
                      </a:r>
                    </a:p>
                  </a:txBody>
                  <a:tcPr marL="54250" marR="54250" anchor="ctr">
                    <a:lnL>
                      <a:noFill/>
                    </a:lnL>
                    <a:lnR>
                      <a:noFill/>
                    </a:lnR>
                    <a:lnT>
                      <a:noFill/>
                    </a:lnT>
                    <a:lnB>
                      <a:noFill/>
                    </a:lnB>
                  </a:tcPr>
                </a:tc>
              </a:tr>
              <a:tr h="1423218">
                <a:tc>
                  <a:txBody>
                    <a:bodyPr/>
                    <a:lstStyle/>
                    <a:p>
                      <a:r>
                        <a:rPr lang="en-US" sz="1600" kern="1200" dirty="0" smtClean="0">
                          <a:solidFill>
                            <a:schemeClr val="accent2">
                              <a:lumMod val="75000"/>
                            </a:schemeClr>
                          </a:solidFill>
                          <a:effectLst/>
                          <a:latin typeface="+mn-lt"/>
                          <a:ea typeface="+mn-ea"/>
                          <a:cs typeface="+mn-cs"/>
                        </a:rPr>
                        <a:t>farm, fence</a:t>
                      </a:r>
                      <a:br>
                        <a:rPr lang="en-US" sz="1600" kern="1200" dirty="0" smtClean="0">
                          <a:solidFill>
                            <a:schemeClr val="accent2">
                              <a:lumMod val="75000"/>
                            </a:schemeClr>
                          </a:solidFill>
                          <a:effectLst/>
                          <a:latin typeface="+mn-lt"/>
                          <a:ea typeface="+mn-ea"/>
                          <a:cs typeface="+mn-cs"/>
                        </a:rPr>
                      </a:br>
                      <a:r>
                        <a:rPr lang="en-US" sz="1600" kern="1200" dirty="0" smtClean="0">
                          <a:solidFill>
                            <a:schemeClr val="accent2">
                              <a:lumMod val="75000"/>
                            </a:schemeClr>
                          </a:solidFill>
                          <a:effectLst/>
                          <a:latin typeface="+mn-lt"/>
                          <a:ea typeface="+mn-ea"/>
                          <a:cs typeface="+mn-cs"/>
                        </a:rPr>
                        <a:t>field</a:t>
                      </a:r>
                      <a:br>
                        <a:rPr lang="en-US" sz="1600" kern="1200" dirty="0" smtClean="0">
                          <a:solidFill>
                            <a:schemeClr val="accent2">
                              <a:lumMod val="75000"/>
                            </a:schemeClr>
                          </a:solidFill>
                          <a:effectLst/>
                          <a:latin typeface="+mn-lt"/>
                          <a:ea typeface="+mn-ea"/>
                          <a:cs typeface="+mn-cs"/>
                        </a:rPr>
                      </a:br>
                      <a:r>
                        <a:rPr lang="en-US" sz="1600" kern="1200" dirty="0" smtClean="0">
                          <a:solidFill>
                            <a:schemeClr val="accent2">
                              <a:lumMod val="75000"/>
                            </a:schemeClr>
                          </a:solidFill>
                          <a:effectLst/>
                          <a:latin typeface="+mn-lt"/>
                          <a:ea typeface="+mn-ea"/>
                          <a:cs typeface="+mn-cs"/>
                        </a:rPr>
                        <a:t>horse,</a:t>
                      </a:r>
                      <a:r>
                        <a:rPr lang="en-US" sz="1600" kern="1200" baseline="0" dirty="0" smtClean="0">
                          <a:solidFill>
                            <a:schemeClr val="accent2">
                              <a:lumMod val="75000"/>
                            </a:schemeClr>
                          </a:solidFill>
                          <a:effectLst/>
                          <a:latin typeface="+mn-lt"/>
                          <a:ea typeface="+mn-ea"/>
                          <a:cs typeface="+mn-cs"/>
                        </a:rPr>
                        <a:t> mule</a:t>
                      </a:r>
                      <a:r>
                        <a:rPr lang="en-US" sz="1600" kern="1200" dirty="0" smtClean="0">
                          <a:solidFill>
                            <a:schemeClr val="accent2">
                              <a:lumMod val="75000"/>
                            </a:schemeClr>
                          </a:solidFill>
                          <a:effectLst/>
                          <a:latin typeface="+mn-lt"/>
                          <a:ea typeface="+mn-ea"/>
                          <a:cs typeface="+mn-cs"/>
                        </a:rPr>
                        <a:t/>
                      </a:r>
                      <a:br>
                        <a:rPr lang="en-US" sz="1600" kern="1200" dirty="0" smtClean="0">
                          <a:solidFill>
                            <a:schemeClr val="accent2">
                              <a:lumMod val="75000"/>
                            </a:schemeClr>
                          </a:solidFill>
                          <a:effectLst/>
                          <a:latin typeface="+mn-lt"/>
                          <a:ea typeface="+mn-ea"/>
                          <a:cs typeface="+mn-cs"/>
                        </a:rPr>
                      </a:br>
                      <a:r>
                        <a:rPr lang="en-US" sz="1600" kern="1200" dirty="0" smtClean="0">
                          <a:solidFill>
                            <a:schemeClr val="accent2">
                              <a:lumMod val="75000"/>
                            </a:schemeClr>
                          </a:solidFill>
                          <a:effectLst/>
                          <a:latin typeface="+mn-lt"/>
                          <a:ea typeface="+mn-ea"/>
                          <a:cs typeface="+mn-cs"/>
                        </a:rPr>
                        <a:t>kite, dirt</a:t>
                      </a:r>
                      <a:br>
                        <a:rPr lang="en-US" sz="1600" kern="1200" dirty="0" smtClean="0">
                          <a:solidFill>
                            <a:schemeClr val="accent2">
                              <a:lumMod val="75000"/>
                            </a:schemeClr>
                          </a:solidFill>
                          <a:effectLst/>
                          <a:latin typeface="+mn-lt"/>
                          <a:ea typeface="+mn-ea"/>
                          <a:cs typeface="+mn-cs"/>
                        </a:rPr>
                      </a:br>
                      <a:r>
                        <a:rPr lang="en-US" sz="1600" kern="1200" dirty="0" smtClean="0">
                          <a:solidFill>
                            <a:schemeClr val="accent2">
                              <a:lumMod val="75000"/>
                            </a:schemeClr>
                          </a:solidFill>
                          <a:effectLst/>
                          <a:latin typeface="+mn-lt"/>
                          <a:ea typeface="+mn-ea"/>
                          <a:cs typeface="+mn-cs"/>
                        </a:rPr>
                        <a:t>people</a:t>
                      </a:r>
                      <a:br>
                        <a:rPr lang="en-US" sz="1600" kern="1200" dirty="0" smtClean="0">
                          <a:solidFill>
                            <a:schemeClr val="accent2">
                              <a:lumMod val="75000"/>
                            </a:schemeClr>
                          </a:solidFill>
                          <a:effectLst/>
                          <a:latin typeface="+mn-lt"/>
                          <a:ea typeface="+mn-ea"/>
                          <a:cs typeface="+mn-cs"/>
                        </a:rPr>
                      </a:br>
                      <a:r>
                        <a:rPr lang="en-US" sz="1600" kern="1200" dirty="0" smtClean="0">
                          <a:solidFill>
                            <a:schemeClr val="accent2">
                              <a:lumMod val="75000"/>
                            </a:schemeClr>
                          </a:solidFill>
                          <a:effectLst/>
                          <a:latin typeface="+mn-lt"/>
                          <a:ea typeface="+mn-ea"/>
                          <a:cs typeface="+mn-cs"/>
                        </a:rPr>
                        <a:t>tree, zoo</a:t>
                      </a:r>
                      <a:endParaRPr lang="en-US" sz="1600" kern="1200" dirty="0">
                        <a:solidFill>
                          <a:schemeClr val="accent2">
                            <a:lumMod val="75000"/>
                          </a:schemeClr>
                        </a:solidFill>
                        <a:effectLst/>
                        <a:latin typeface="+mn-lt"/>
                        <a:ea typeface="+mn-ea"/>
                        <a:cs typeface="+mn-cs"/>
                      </a:endParaRPr>
                    </a:p>
                  </a:txBody>
                  <a:tcPr marL="54250" marR="54250" anchor="ctr">
                    <a:lnL>
                      <a:noFill/>
                    </a:lnL>
                    <a:lnR>
                      <a:noFill/>
                    </a:lnR>
                    <a:lnT>
                      <a:noFill/>
                    </a:lnT>
                    <a:lnB>
                      <a:noFill/>
                    </a:lnB>
                  </a:tcPr>
                </a:tc>
                <a:tc>
                  <a:txBody>
                    <a:bodyPr/>
                    <a:lstStyle/>
                    <a:p>
                      <a:r>
                        <a:rPr lang="en-US" sz="1600" dirty="0">
                          <a:solidFill>
                            <a:schemeClr val="tx1">
                              <a:lumMod val="65000"/>
                              <a:lumOff val="35000"/>
                            </a:schemeClr>
                          </a:solidFill>
                          <a:effectLst/>
                        </a:rPr>
                        <a:t>gelding</a:t>
                      </a:r>
                      <a:br>
                        <a:rPr lang="en-US" sz="1600" dirty="0">
                          <a:solidFill>
                            <a:schemeClr val="tx1">
                              <a:lumMod val="65000"/>
                              <a:lumOff val="35000"/>
                            </a:schemeClr>
                          </a:solidFill>
                          <a:effectLst/>
                        </a:rPr>
                      </a:br>
                      <a:r>
                        <a:rPr lang="en-US" sz="1600" dirty="0">
                          <a:solidFill>
                            <a:schemeClr val="tx1">
                              <a:lumMod val="65000"/>
                              <a:lumOff val="35000"/>
                            </a:schemeClr>
                          </a:solidFill>
                          <a:effectLst/>
                        </a:rPr>
                        <a:t>yearling</a:t>
                      </a:r>
                      <a:br>
                        <a:rPr lang="en-US" sz="1600" dirty="0">
                          <a:solidFill>
                            <a:schemeClr val="tx1">
                              <a:lumMod val="65000"/>
                              <a:lumOff val="35000"/>
                            </a:schemeClr>
                          </a:solidFill>
                          <a:effectLst/>
                        </a:rPr>
                      </a:br>
                      <a:r>
                        <a:rPr lang="en-US" sz="1600" dirty="0">
                          <a:solidFill>
                            <a:schemeClr val="tx1">
                              <a:lumMod val="65000"/>
                              <a:lumOff val="35000"/>
                            </a:schemeClr>
                          </a:solidFill>
                          <a:effectLst/>
                        </a:rPr>
                        <a:t>shire</a:t>
                      </a:r>
                      <a:br>
                        <a:rPr lang="en-US" sz="1600" dirty="0">
                          <a:solidFill>
                            <a:schemeClr val="tx1">
                              <a:lumMod val="65000"/>
                              <a:lumOff val="35000"/>
                            </a:schemeClr>
                          </a:solidFill>
                          <a:effectLst/>
                        </a:rPr>
                      </a:br>
                      <a:r>
                        <a:rPr lang="en-US" sz="1600" dirty="0">
                          <a:solidFill>
                            <a:schemeClr val="tx1">
                              <a:lumMod val="65000"/>
                              <a:lumOff val="35000"/>
                            </a:schemeClr>
                          </a:solidFill>
                          <a:effectLst/>
                        </a:rPr>
                        <a:t>yearling</a:t>
                      </a:r>
                      <a:br>
                        <a:rPr lang="en-US" sz="1600" dirty="0">
                          <a:solidFill>
                            <a:schemeClr val="tx1">
                              <a:lumMod val="65000"/>
                              <a:lumOff val="35000"/>
                            </a:schemeClr>
                          </a:solidFill>
                          <a:effectLst/>
                        </a:rPr>
                      </a:br>
                      <a:r>
                        <a:rPr lang="en-US" sz="1600" dirty="0" smtClean="0">
                          <a:solidFill>
                            <a:schemeClr val="tx1">
                              <a:lumMod val="65000"/>
                              <a:lumOff val="35000"/>
                            </a:schemeClr>
                          </a:solidFill>
                          <a:effectLst/>
                        </a:rPr>
                        <a:t>draft</a:t>
                      </a:r>
                      <a:endParaRPr lang="en-US" sz="1600" dirty="0">
                        <a:solidFill>
                          <a:schemeClr val="tx1">
                            <a:lumMod val="65000"/>
                            <a:lumOff val="35000"/>
                          </a:schemeClr>
                        </a:solidFill>
                        <a:effectLst/>
                      </a:endParaRPr>
                    </a:p>
                  </a:txBody>
                  <a:tcPr marL="54250" marR="54250" anchor="ctr">
                    <a:lnL>
                      <a:noFill/>
                    </a:lnL>
                    <a:lnR>
                      <a:noFill/>
                    </a:lnR>
                    <a:lnT>
                      <a:noFill/>
                    </a:lnT>
                    <a:lnB>
                      <a:noFill/>
                    </a:lnB>
                  </a:tcPr>
                </a:tc>
                <a:tc>
                  <a:txBody>
                    <a:bodyPr/>
                    <a:lstStyle/>
                    <a:p>
                      <a:r>
                        <a:rPr lang="it-IT" sz="1600" b="1" dirty="0">
                          <a:solidFill>
                            <a:srgbClr val="00AA00"/>
                          </a:solidFill>
                          <a:effectLst/>
                        </a:rPr>
                        <a:t>horse</a:t>
                      </a:r>
                      <a:r>
                        <a:rPr lang="it-IT" sz="1600" dirty="0">
                          <a:effectLst/>
                        </a:rPr>
                        <a:t/>
                      </a:r>
                      <a:br>
                        <a:rPr lang="it-IT" sz="1600" dirty="0">
                          <a:effectLst/>
                        </a:rPr>
                      </a:br>
                      <a:r>
                        <a:rPr lang="it-IT" sz="1600" dirty="0">
                          <a:solidFill>
                            <a:schemeClr val="tx1">
                              <a:lumMod val="65000"/>
                              <a:lumOff val="35000"/>
                            </a:schemeClr>
                          </a:solidFill>
                          <a:effectLst/>
                        </a:rPr>
                        <a:t>equine</a:t>
                      </a:r>
                      <a:br>
                        <a:rPr lang="it-IT" sz="1600" dirty="0">
                          <a:solidFill>
                            <a:schemeClr val="tx1">
                              <a:lumMod val="65000"/>
                              <a:lumOff val="35000"/>
                            </a:schemeClr>
                          </a:solidFill>
                          <a:effectLst/>
                        </a:rPr>
                      </a:br>
                      <a:r>
                        <a:rPr lang="it-IT" sz="1600" dirty="0">
                          <a:solidFill>
                            <a:schemeClr val="tx1">
                              <a:lumMod val="65000"/>
                              <a:lumOff val="35000"/>
                            </a:schemeClr>
                          </a:solidFill>
                          <a:effectLst/>
                        </a:rPr>
                        <a:t>perissodactyl</a:t>
                      </a:r>
                      <a:br>
                        <a:rPr lang="it-IT" sz="1600" dirty="0">
                          <a:solidFill>
                            <a:schemeClr val="tx1">
                              <a:lumMod val="65000"/>
                              <a:lumOff val="35000"/>
                            </a:schemeClr>
                          </a:solidFill>
                          <a:effectLst/>
                        </a:rPr>
                      </a:br>
                      <a:r>
                        <a:rPr lang="it-IT" sz="1600" dirty="0">
                          <a:solidFill>
                            <a:schemeClr val="tx1">
                              <a:lumMod val="65000"/>
                              <a:lumOff val="35000"/>
                            </a:schemeClr>
                          </a:solidFill>
                          <a:effectLst/>
                        </a:rPr>
                        <a:t>ungulate</a:t>
                      </a:r>
                      <a:br>
                        <a:rPr lang="it-IT" sz="1600" dirty="0">
                          <a:solidFill>
                            <a:schemeClr val="tx1">
                              <a:lumMod val="65000"/>
                              <a:lumOff val="35000"/>
                            </a:schemeClr>
                          </a:solidFill>
                          <a:effectLst/>
                        </a:rPr>
                      </a:br>
                      <a:r>
                        <a:rPr lang="it-IT" sz="1600" dirty="0" smtClean="0">
                          <a:solidFill>
                            <a:schemeClr val="tx1">
                              <a:lumMod val="65000"/>
                              <a:lumOff val="35000"/>
                            </a:schemeClr>
                          </a:solidFill>
                          <a:effectLst/>
                        </a:rPr>
                        <a:t>male</a:t>
                      </a:r>
                      <a:endParaRPr lang="it-IT" sz="1600" dirty="0">
                        <a:solidFill>
                          <a:schemeClr val="tx1">
                            <a:lumMod val="65000"/>
                            <a:lumOff val="35000"/>
                          </a:schemeClr>
                        </a:solidFill>
                        <a:effectLst/>
                      </a:endParaRPr>
                    </a:p>
                  </a:txBody>
                  <a:tcPr marL="54250" marR="54250" anchor="ctr">
                    <a:lnL>
                      <a:noFill/>
                    </a:lnL>
                    <a:lnR>
                      <a:noFill/>
                    </a:lnR>
                    <a:lnT>
                      <a:noFill/>
                    </a:lnT>
                    <a:lnB>
                      <a:noFill/>
                    </a:lnB>
                  </a:tcPr>
                </a:tc>
                <a:tc>
                  <a:txBody>
                    <a:bodyPr/>
                    <a:lstStyle/>
                    <a:p>
                      <a:r>
                        <a:rPr lang="en-US" sz="1600" b="1" dirty="0">
                          <a:solidFill>
                            <a:srgbClr val="00AA00"/>
                          </a:solidFill>
                          <a:effectLst/>
                        </a:rPr>
                        <a:t>horse</a:t>
                      </a:r>
                      <a:r>
                        <a:rPr lang="en-US" sz="1600" dirty="0">
                          <a:effectLst/>
                        </a:rPr>
                        <a:t/>
                      </a:r>
                      <a:br>
                        <a:rPr lang="en-US" sz="1600" dirty="0">
                          <a:effectLst/>
                        </a:rPr>
                      </a:br>
                      <a:r>
                        <a:rPr lang="en-US" sz="1600" b="1" dirty="0">
                          <a:solidFill>
                            <a:srgbClr val="00AA00"/>
                          </a:solidFill>
                          <a:effectLst/>
                        </a:rPr>
                        <a:t>tree</a:t>
                      </a:r>
                      <a:r>
                        <a:rPr lang="en-US" sz="1600" dirty="0">
                          <a:effectLst/>
                        </a:rPr>
                        <a:t/>
                      </a:r>
                      <a:br>
                        <a:rPr lang="en-US" sz="1600" dirty="0">
                          <a:effectLst/>
                        </a:rPr>
                      </a:br>
                      <a:r>
                        <a:rPr lang="en-US" sz="1600" dirty="0">
                          <a:solidFill>
                            <a:schemeClr val="tx1">
                              <a:lumMod val="65000"/>
                              <a:lumOff val="35000"/>
                            </a:schemeClr>
                          </a:solidFill>
                          <a:effectLst/>
                        </a:rPr>
                        <a:t>equine</a:t>
                      </a:r>
                      <a:br>
                        <a:rPr lang="en-US" sz="1600" dirty="0">
                          <a:solidFill>
                            <a:schemeClr val="tx1">
                              <a:lumMod val="65000"/>
                              <a:lumOff val="35000"/>
                            </a:schemeClr>
                          </a:solidFill>
                          <a:effectLst/>
                        </a:rPr>
                      </a:br>
                      <a:r>
                        <a:rPr lang="en-US" sz="1600" dirty="0">
                          <a:solidFill>
                            <a:schemeClr val="tx1">
                              <a:lumMod val="65000"/>
                              <a:lumOff val="35000"/>
                            </a:schemeClr>
                          </a:solidFill>
                          <a:effectLst/>
                        </a:rPr>
                        <a:t>male</a:t>
                      </a:r>
                      <a:br>
                        <a:rPr lang="en-US" sz="1600" dirty="0">
                          <a:solidFill>
                            <a:schemeClr val="tx1">
                              <a:lumMod val="65000"/>
                              <a:lumOff val="35000"/>
                            </a:schemeClr>
                          </a:solidFill>
                          <a:effectLst/>
                        </a:rPr>
                      </a:br>
                      <a:r>
                        <a:rPr lang="en-US" sz="1600" dirty="0" smtClean="0">
                          <a:solidFill>
                            <a:schemeClr val="tx1">
                              <a:lumMod val="65000"/>
                              <a:lumOff val="35000"/>
                            </a:schemeClr>
                          </a:solidFill>
                          <a:effectLst/>
                        </a:rPr>
                        <a:t>gelding</a:t>
                      </a:r>
                      <a:endParaRPr lang="en-US" sz="1600" dirty="0">
                        <a:solidFill>
                          <a:schemeClr val="tx1">
                            <a:lumMod val="65000"/>
                            <a:lumOff val="35000"/>
                          </a:schemeClr>
                        </a:solidFill>
                        <a:effectLst/>
                      </a:endParaRPr>
                    </a:p>
                  </a:txBody>
                  <a:tcPr marL="54250" marR="54250" anchor="ctr">
                    <a:lnL>
                      <a:noFill/>
                    </a:lnL>
                    <a:lnR>
                      <a:noFill/>
                    </a:lnR>
                    <a:lnT>
                      <a:noFill/>
                    </a:lnT>
                    <a:lnB>
                      <a:noFill/>
                    </a:lnB>
                  </a:tcPr>
                </a:tc>
                <a:tc>
                  <a:txBody>
                    <a:bodyPr/>
                    <a:lstStyle/>
                    <a:p>
                      <a:r>
                        <a:rPr lang="en-US" sz="1600" b="1" dirty="0">
                          <a:solidFill>
                            <a:srgbClr val="00AA00"/>
                          </a:solidFill>
                          <a:effectLst/>
                        </a:rPr>
                        <a:t>horse</a:t>
                      </a:r>
                      <a:r>
                        <a:rPr lang="en-US" sz="1600" dirty="0">
                          <a:effectLst/>
                        </a:rPr>
                        <a:t/>
                      </a:r>
                      <a:br>
                        <a:rPr lang="en-US" sz="1600" dirty="0">
                          <a:effectLst/>
                        </a:rPr>
                      </a:br>
                      <a:r>
                        <a:rPr lang="en-US" sz="1600" dirty="0">
                          <a:solidFill>
                            <a:schemeClr val="tx1">
                              <a:lumMod val="65000"/>
                              <a:lumOff val="35000"/>
                            </a:schemeClr>
                          </a:solidFill>
                          <a:effectLst/>
                        </a:rPr>
                        <a:t>pasture</a:t>
                      </a:r>
                      <a:r>
                        <a:rPr lang="en-US" sz="1600" dirty="0">
                          <a:effectLst/>
                        </a:rPr>
                        <a:t/>
                      </a:r>
                      <a:br>
                        <a:rPr lang="en-US" sz="1600" dirty="0">
                          <a:effectLst/>
                        </a:rPr>
                      </a:br>
                      <a:r>
                        <a:rPr lang="en-US" sz="1600" b="1" dirty="0">
                          <a:solidFill>
                            <a:srgbClr val="00AA00"/>
                          </a:solidFill>
                          <a:effectLst/>
                        </a:rPr>
                        <a:t>field</a:t>
                      </a:r>
                      <a:r>
                        <a:rPr lang="en-US" sz="1600" dirty="0">
                          <a:effectLst/>
                        </a:rPr>
                        <a:t/>
                      </a:r>
                      <a:br>
                        <a:rPr lang="en-US" sz="1600" dirty="0">
                          <a:effectLst/>
                        </a:rPr>
                      </a:br>
                      <a:r>
                        <a:rPr lang="en-US" sz="1600" dirty="0">
                          <a:solidFill>
                            <a:schemeClr val="tx1">
                              <a:lumMod val="65000"/>
                              <a:lumOff val="35000"/>
                            </a:schemeClr>
                          </a:solidFill>
                          <a:effectLst/>
                        </a:rPr>
                        <a:t>cow</a:t>
                      </a:r>
                      <a:r>
                        <a:rPr lang="en-US" sz="1600" dirty="0">
                          <a:effectLst/>
                        </a:rPr>
                        <a:t/>
                      </a:r>
                      <a:br>
                        <a:rPr lang="en-US" sz="1600" dirty="0">
                          <a:effectLst/>
                        </a:rPr>
                      </a:br>
                      <a:r>
                        <a:rPr lang="en-US" sz="1600" b="1" dirty="0" smtClean="0">
                          <a:solidFill>
                            <a:srgbClr val="00AA00"/>
                          </a:solidFill>
                          <a:effectLst/>
                        </a:rPr>
                        <a:t>fence</a:t>
                      </a:r>
                      <a:endParaRPr lang="en-US" sz="1600" dirty="0">
                        <a:effectLst/>
                      </a:endParaRPr>
                    </a:p>
                  </a:txBody>
                  <a:tcPr marL="54250" marR="54250" anchor="ctr">
                    <a:lnL>
                      <a:noFill/>
                    </a:lnL>
                    <a:lnR>
                      <a:noFill/>
                    </a:lnR>
                    <a:lnT>
                      <a:noFill/>
                    </a:lnT>
                    <a:lnB>
                      <a:noFill/>
                    </a:lnB>
                  </a:tcPr>
                </a:tc>
                <a:tc>
                  <a:txBody>
                    <a:bodyPr/>
                    <a:lstStyle/>
                    <a:p>
                      <a:r>
                        <a:rPr lang="en-US" sz="1600" b="1" dirty="0">
                          <a:solidFill>
                            <a:srgbClr val="00AA00"/>
                          </a:solidFill>
                          <a:effectLst/>
                        </a:rPr>
                        <a:t>horse</a:t>
                      </a:r>
                      <a:r>
                        <a:rPr lang="en-US" sz="1600" dirty="0">
                          <a:effectLst/>
                        </a:rPr>
                        <a:t/>
                      </a:r>
                      <a:br>
                        <a:rPr lang="en-US" sz="1600" dirty="0">
                          <a:effectLst/>
                        </a:rPr>
                      </a:br>
                      <a:r>
                        <a:rPr lang="en-US" sz="1600" dirty="0">
                          <a:solidFill>
                            <a:schemeClr val="tx1">
                              <a:lumMod val="65000"/>
                              <a:lumOff val="35000"/>
                            </a:schemeClr>
                          </a:solidFill>
                          <a:effectLst/>
                        </a:rPr>
                        <a:t>pasture</a:t>
                      </a:r>
                      <a:r>
                        <a:rPr lang="en-US" sz="1600" dirty="0">
                          <a:effectLst/>
                        </a:rPr>
                        <a:t/>
                      </a:r>
                      <a:br>
                        <a:rPr lang="en-US" sz="1600" dirty="0">
                          <a:effectLst/>
                        </a:rPr>
                      </a:br>
                      <a:r>
                        <a:rPr lang="en-US" sz="1600" b="1" dirty="0">
                          <a:solidFill>
                            <a:srgbClr val="00AA00"/>
                          </a:solidFill>
                          <a:effectLst/>
                        </a:rPr>
                        <a:t>field</a:t>
                      </a:r>
                      <a:r>
                        <a:rPr lang="en-US" sz="1600" dirty="0">
                          <a:effectLst/>
                        </a:rPr>
                        <a:t/>
                      </a:r>
                      <a:br>
                        <a:rPr lang="en-US" sz="1600" dirty="0">
                          <a:effectLst/>
                        </a:rPr>
                      </a:br>
                      <a:r>
                        <a:rPr lang="en-US" sz="1600" dirty="0">
                          <a:solidFill>
                            <a:schemeClr val="tx1">
                              <a:lumMod val="65000"/>
                              <a:lumOff val="35000"/>
                            </a:schemeClr>
                          </a:solidFill>
                          <a:effectLst/>
                        </a:rPr>
                        <a:t>cow</a:t>
                      </a:r>
                      <a:r>
                        <a:rPr lang="en-US" sz="1600" dirty="0">
                          <a:effectLst/>
                        </a:rPr>
                        <a:t/>
                      </a:r>
                      <a:br>
                        <a:rPr lang="en-US" sz="1600" dirty="0">
                          <a:effectLst/>
                        </a:rPr>
                      </a:br>
                      <a:r>
                        <a:rPr lang="en-US" sz="1600" b="1" dirty="0">
                          <a:solidFill>
                            <a:srgbClr val="00AA00"/>
                          </a:solidFill>
                          <a:effectLst/>
                        </a:rPr>
                        <a:t>fence</a:t>
                      </a:r>
                      <a:endParaRPr lang="en-US" sz="1600" dirty="0">
                        <a:effectLst/>
                      </a:endParaRPr>
                    </a:p>
                  </a:txBody>
                  <a:tcPr marL="54250" marR="54250" anchor="ctr">
                    <a:lnL>
                      <a:noFill/>
                    </a:lnL>
                    <a:lnR>
                      <a:noFill/>
                    </a:lnR>
                    <a:lnT>
                      <a:noFill/>
                    </a:lnT>
                    <a:lnB>
                      <a:noFill/>
                    </a:lnB>
                  </a:tcPr>
                </a:tc>
              </a:tr>
            </a:tbl>
          </a:graphicData>
        </a:graphic>
      </p:graphicFrame>
      <p:sp>
        <p:nvSpPr>
          <p:cNvPr id="5" name="Rounded Rectangle 4"/>
          <p:cNvSpPr/>
          <p:nvPr/>
        </p:nvSpPr>
        <p:spPr>
          <a:xfrm>
            <a:off x="1791222" y="4308953"/>
            <a:ext cx="1457655" cy="2342368"/>
          </a:xfrm>
          <a:prstGeom prst="roundRect">
            <a:avLst/>
          </a:prstGeom>
          <a:noFill/>
          <a:ln w="28575">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6" name="Rounded Rectangle 5"/>
          <p:cNvSpPr/>
          <p:nvPr/>
        </p:nvSpPr>
        <p:spPr>
          <a:xfrm>
            <a:off x="3248877" y="4308953"/>
            <a:ext cx="1398280" cy="2342368"/>
          </a:xfrm>
          <a:prstGeom prst="roundRect">
            <a:avLst/>
          </a:prstGeom>
          <a:noFill/>
          <a:ln w="28575">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7" name="Rounded Rectangle 6"/>
          <p:cNvSpPr/>
          <p:nvPr/>
        </p:nvSpPr>
        <p:spPr>
          <a:xfrm>
            <a:off x="7417496" y="4308953"/>
            <a:ext cx="1350723" cy="2342368"/>
          </a:xfrm>
          <a:prstGeom prst="roundRect">
            <a:avLst/>
          </a:prstGeom>
          <a:noFill/>
          <a:ln w="28575">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095155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5"/>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6"/>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6" grpId="0" animBg="1"/>
      <p:bldP spid="6" grpId="1" animBg="1"/>
      <p:bldP spid="7" grpId="0" animBg="1"/>
      <p:bldP spid="7" grpId="1" animBg="1"/>
    </p:bld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393290" y="158096"/>
            <a:ext cx="8750709" cy="1325563"/>
          </a:xfrm>
        </p:spPr>
        <p:txBody>
          <a:bodyPr/>
          <a:lstStyle/>
          <a:p>
            <a:r>
              <a:rPr lang="en-US" dirty="0" smtClean="0"/>
              <a:t>Results: Content Naming</a:t>
            </a:r>
            <a:endParaRPr lang="en-US" dirty="0"/>
          </a:p>
        </p:txBody>
      </p:sp>
      <p:graphicFrame>
        <p:nvGraphicFramePr>
          <p:cNvPr id="11" name="Table 10"/>
          <p:cNvGraphicFramePr>
            <a:graphicFrameLocks noGrp="1"/>
          </p:cNvGraphicFramePr>
          <p:nvPr>
            <p:extLst>
              <p:ext uri="{D42A27DB-BD31-4B8C-83A1-F6EECF244321}">
                <p14:modId xmlns:p14="http://schemas.microsoft.com/office/powerpoint/2010/main" val="428406394"/>
              </p:ext>
            </p:extLst>
          </p:nvPr>
        </p:nvGraphicFramePr>
        <p:xfrm>
          <a:off x="393290" y="4191077"/>
          <a:ext cx="11680191" cy="2621280"/>
        </p:xfrm>
        <a:graphic>
          <a:graphicData uri="http://schemas.openxmlformats.org/drawingml/2006/table">
            <a:tbl>
              <a:tblPr/>
              <a:tblGrid>
                <a:gridCol w="1598796"/>
                <a:gridCol w="1295400"/>
                <a:gridCol w="1371600"/>
                <a:gridCol w="1676400"/>
                <a:gridCol w="1219200"/>
                <a:gridCol w="4518795"/>
              </a:tblGrid>
              <a:tr h="426965">
                <a:tc>
                  <a:txBody>
                    <a:bodyPr/>
                    <a:lstStyle/>
                    <a:p>
                      <a:r>
                        <a:rPr lang="en-US" sz="1600" b="1" dirty="0" smtClean="0">
                          <a:solidFill>
                            <a:schemeClr val="accent2">
                              <a:lumMod val="75000"/>
                            </a:schemeClr>
                          </a:solidFill>
                          <a:effectLst/>
                        </a:rPr>
                        <a:t>Human Labels</a:t>
                      </a:r>
                      <a:endParaRPr lang="en-US" sz="1600" b="1" dirty="0">
                        <a:solidFill>
                          <a:schemeClr val="accent2">
                            <a:lumMod val="75000"/>
                          </a:schemeClr>
                        </a:solidFill>
                        <a:effectLst/>
                      </a:endParaRPr>
                    </a:p>
                  </a:txBody>
                  <a:tcPr marL="54250" marR="54250" anchor="ctr">
                    <a:lnL>
                      <a:noFill/>
                    </a:lnL>
                    <a:lnR>
                      <a:noFill/>
                    </a:lnR>
                    <a:lnT>
                      <a:noFill/>
                    </a:lnT>
                    <a:lnB>
                      <a:noFill/>
                    </a:lnB>
                  </a:tcPr>
                </a:tc>
                <a:tc>
                  <a:txBody>
                    <a:bodyPr/>
                    <a:lstStyle/>
                    <a:p>
                      <a:r>
                        <a:rPr lang="en-US" sz="1600" b="1" dirty="0" smtClean="0">
                          <a:solidFill>
                            <a:schemeClr val="accent2">
                              <a:lumMod val="75000"/>
                            </a:schemeClr>
                          </a:solidFill>
                          <a:effectLst/>
                        </a:rPr>
                        <a:t>Flat Classifier</a:t>
                      </a:r>
                      <a:endParaRPr lang="en-US" sz="1600" b="1" dirty="0">
                        <a:solidFill>
                          <a:schemeClr val="accent2">
                            <a:lumMod val="75000"/>
                          </a:schemeClr>
                        </a:solidFill>
                        <a:effectLst/>
                      </a:endParaRPr>
                    </a:p>
                  </a:txBody>
                  <a:tcPr marL="54250" marR="54250" anchor="ctr">
                    <a:lnL>
                      <a:noFill/>
                    </a:lnL>
                    <a:lnR>
                      <a:noFill/>
                    </a:lnR>
                    <a:lnT>
                      <a:noFill/>
                    </a:lnT>
                    <a:lnB>
                      <a:noFill/>
                    </a:lnB>
                  </a:tcPr>
                </a:tc>
                <a:tc>
                  <a:txBody>
                    <a:bodyPr/>
                    <a:lstStyle/>
                    <a:p>
                      <a:r>
                        <a:rPr lang="en-US" sz="1600" b="1" dirty="0" smtClean="0">
                          <a:solidFill>
                            <a:schemeClr val="accent2">
                              <a:lumMod val="75000"/>
                            </a:schemeClr>
                          </a:solidFill>
                          <a:effectLst/>
                        </a:rPr>
                        <a:t>Deng et al.</a:t>
                      </a:r>
                      <a:br>
                        <a:rPr lang="en-US" sz="1600" b="1" dirty="0" smtClean="0">
                          <a:solidFill>
                            <a:schemeClr val="accent2">
                              <a:lumMod val="75000"/>
                            </a:schemeClr>
                          </a:solidFill>
                          <a:effectLst/>
                        </a:rPr>
                      </a:br>
                      <a:r>
                        <a:rPr lang="en-US" sz="1600" b="1" dirty="0" smtClean="0">
                          <a:solidFill>
                            <a:schemeClr val="accent2">
                              <a:lumMod val="75000"/>
                            </a:schemeClr>
                          </a:solidFill>
                          <a:effectLst/>
                        </a:rPr>
                        <a:t>CVPR’12</a:t>
                      </a:r>
                      <a:endParaRPr lang="en-US" sz="1600" b="1" dirty="0">
                        <a:solidFill>
                          <a:schemeClr val="accent2">
                            <a:lumMod val="75000"/>
                          </a:schemeClr>
                        </a:solidFill>
                        <a:effectLst/>
                      </a:endParaRPr>
                    </a:p>
                  </a:txBody>
                  <a:tcPr marL="54250" marR="54250" anchor="ctr">
                    <a:lnL>
                      <a:noFill/>
                    </a:lnL>
                    <a:lnR>
                      <a:noFill/>
                    </a:lnR>
                    <a:lnT>
                      <a:noFill/>
                    </a:lnT>
                    <a:lnB>
                      <a:noFill/>
                    </a:lnB>
                  </a:tcPr>
                </a:tc>
                <a:tc>
                  <a:txBody>
                    <a:bodyPr/>
                    <a:lstStyle/>
                    <a:p>
                      <a:r>
                        <a:rPr lang="en-US" sz="1600" b="1" dirty="0" smtClean="0">
                          <a:solidFill>
                            <a:schemeClr val="accent2">
                              <a:lumMod val="75000"/>
                            </a:schemeClr>
                          </a:solidFill>
                          <a:effectLst/>
                        </a:rPr>
                        <a:t>Propagated</a:t>
                      </a:r>
                      <a:r>
                        <a:rPr lang="en-US" sz="1600" b="1" baseline="0" dirty="0" smtClean="0">
                          <a:solidFill>
                            <a:schemeClr val="accent2">
                              <a:lumMod val="75000"/>
                            </a:schemeClr>
                          </a:solidFill>
                          <a:effectLst/>
                        </a:rPr>
                        <a:t> Visual Estimates</a:t>
                      </a:r>
                      <a:endParaRPr lang="en-US" sz="1600" b="1" dirty="0">
                        <a:solidFill>
                          <a:schemeClr val="accent2">
                            <a:lumMod val="75000"/>
                          </a:schemeClr>
                        </a:solidFill>
                        <a:effectLst/>
                      </a:endParaRPr>
                    </a:p>
                  </a:txBody>
                  <a:tcPr marL="54250" marR="54250" anchor="ctr">
                    <a:lnL>
                      <a:noFill/>
                    </a:lnL>
                    <a:lnR>
                      <a:noFill/>
                    </a:lnR>
                    <a:lnT>
                      <a:noFill/>
                    </a:lnT>
                    <a:lnB>
                      <a:noFill/>
                    </a:lnB>
                  </a:tcPr>
                </a:tc>
                <a:tc>
                  <a:txBody>
                    <a:bodyPr/>
                    <a:lstStyle/>
                    <a:p>
                      <a:r>
                        <a:rPr lang="en-US" sz="1600" b="1" dirty="0" smtClean="0">
                          <a:solidFill>
                            <a:schemeClr val="accent2">
                              <a:lumMod val="75000"/>
                            </a:schemeClr>
                          </a:solidFill>
                          <a:effectLst/>
                        </a:rPr>
                        <a:t>Supervised</a:t>
                      </a:r>
                      <a:r>
                        <a:rPr lang="en-US" sz="1600" b="1" baseline="0" dirty="0" smtClean="0">
                          <a:solidFill>
                            <a:schemeClr val="accent2">
                              <a:lumMod val="75000"/>
                            </a:schemeClr>
                          </a:solidFill>
                          <a:effectLst/>
                        </a:rPr>
                        <a:t> Learning</a:t>
                      </a:r>
                      <a:endParaRPr lang="en-US" sz="1600" b="1" dirty="0">
                        <a:solidFill>
                          <a:schemeClr val="accent2">
                            <a:lumMod val="75000"/>
                          </a:schemeClr>
                        </a:solidFill>
                        <a:effectLst/>
                      </a:endParaRPr>
                    </a:p>
                  </a:txBody>
                  <a:tcPr marL="54250" marR="54250" anchor="ctr">
                    <a:lnL>
                      <a:noFill/>
                    </a:lnL>
                    <a:lnR>
                      <a:noFill/>
                    </a:lnR>
                    <a:lnT>
                      <a:noFill/>
                    </a:lnT>
                    <a:lnB>
                      <a:noFill/>
                    </a:lnB>
                  </a:tcPr>
                </a:tc>
                <a:tc>
                  <a:txBody>
                    <a:bodyPr/>
                    <a:lstStyle/>
                    <a:p>
                      <a:r>
                        <a:rPr lang="en-US" sz="1600" b="1" dirty="0" smtClean="0">
                          <a:solidFill>
                            <a:schemeClr val="accent2">
                              <a:lumMod val="75000"/>
                            </a:schemeClr>
                          </a:solidFill>
                          <a:effectLst/>
                        </a:rPr>
                        <a:t>Joint</a:t>
                      </a:r>
                    </a:p>
                  </a:txBody>
                  <a:tcPr marL="54250" marR="54250" anchor="ctr">
                    <a:lnL>
                      <a:noFill/>
                    </a:lnL>
                    <a:lnR>
                      <a:noFill/>
                    </a:lnR>
                    <a:lnT>
                      <a:noFill/>
                    </a:lnT>
                    <a:lnB>
                      <a:noFill/>
                    </a:lnB>
                  </a:tcPr>
                </a:tc>
              </a:tr>
              <a:tr h="1423218">
                <a:tc>
                  <a:txBody>
                    <a:bodyPr/>
                    <a:lstStyle/>
                    <a:p>
                      <a:pPr marL="0" algn="l" defTabSz="598703" rtl="0" eaLnBrk="1" latinLnBrk="0" hangingPunct="1"/>
                      <a:r>
                        <a:rPr lang="en-US" sz="1600" kern="1200" dirty="0" smtClean="0">
                          <a:solidFill>
                            <a:schemeClr val="accent2">
                              <a:lumMod val="75000"/>
                            </a:schemeClr>
                          </a:solidFill>
                          <a:effectLst/>
                          <a:latin typeface="+mn-lt"/>
                          <a:ea typeface="+mn-ea"/>
                          <a:cs typeface="+mn-cs"/>
                        </a:rPr>
                        <a:t>bucket,</a:t>
                      </a:r>
                      <a:r>
                        <a:rPr lang="en-US" sz="1600" kern="1200" baseline="0" dirty="0" smtClean="0">
                          <a:solidFill>
                            <a:schemeClr val="accent2">
                              <a:lumMod val="75000"/>
                            </a:schemeClr>
                          </a:solidFill>
                          <a:effectLst/>
                          <a:latin typeface="+mn-lt"/>
                          <a:ea typeface="+mn-ea"/>
                          <a:cs typeface="+mn-cs"/>
                        </a:rPr>
                        <a:t> </a:t>
                      </a:r>
                      <a:r>
                        <a:rPr lang="en-US" sz="1600" kern="1200" dirty="0" smtClean="0">
                          <a:solidFill>
                            <a:schemeClr val="accent2">
                              <a:lumMod val="75000"/>
                            </a:schemeClr>
                          </a:solidFill>
                          <a:effectLst/>
                          <a:latin typeface="+mn-lt"/>
                          <a:ea typeface="+mn-ea"/>
                          <a:cs typeface="+mn-cs"/>
                        </a:rPr>
                        <a:t>cabinet</a:t>
                      </a:r>
                    </a:p>
                    <a:p>
                      <a:pPr marL="0" algn="l" defTabSz="598703" rtl="0" eaLnBrk="1" latinLnBrk="0" hangingPunct="1"/>
                      <a:r>
                        <a:rPr lang="en-US" sz="1600" kern="1200" dirty="0" smtClean="0">
                          <a:solidFill>
                            <a:schemeClr val="accent2">
                              <a:lumMod val="75000"/>
                            </a:schemeClr>
                          </a:solidFill>
                          <a:effectLst/>
                          <a:latin typeface="+mn-lt"/>
                          <a:ea typeface="+mn-ea"/>
                          <a:cs typeface="+mn-cs"/>
                        </a:rPr>
                        <a:t>counter,</a:t>
                      </a:r>
                      <a:r>
                        <a:rPr lang="en-US" sz="1600" kern="1200" baseline="0" dirty="0" smtClean="0">
                          <a:solidFill>
                            <a:schemeClr val="accent2">
                              <a:lumMod val="75000"/>
                            </a:schemeClr>
                          </a:solidFill>
                          <a:effectLst/>
                          <a:latin typeface="+mn-lt"/>
                          <a:ea typeface="+mn-ea"/>
                          <a:cs typeface="+mn-cs"/>
                        </a:rPr>
                        <a:t> </a:t>
                      </a:r>
                      <a:r>
                        <a:rPr lang="en-US" sz="1600" kern="1200" dirty="0" smtClean="0">
                          <a:solidFill>
                            <a:schemeClr val="accent2">
                              <a:lumMod val="75000"/>
                            </a:schemeClr>
                          </a:solidFill>
                          <a:effectLst/>
                          <a:latin typeface="+mn-lt"/>
                          <a:ea typeface="+mn-ea"/>
                          <a:cs typeface="+mn-cs"/>
                        </a:rPr>
                        <a:t>dish,</a:t>
                      </a:r>
                      <a:r>
                        <a:rPr lang="en-US" sz="1600" kern="1200" baseline="0" dirty="0" smtClean="0">
                          <a:solidFill>
                            <a:schemeClr val="accent2">
                              <a:lumMod val="75000"/>
                            </a:schemeClr>
                          </a:solidFill>
                          <a:effectLst/>
                          <a:latin typeface="+mn-lt"/>
                          <a:ea typeface="+mn-ea"/>
                          <a:cs typeface="+mn-cs"/>
                        </a:rPr>
                        <a:t> </a:t>
                      </a:r>
                      <a:r>
                        <a:rPr lang="en-US" sz="1600" kern="1200" dirty="0" smtClean="0">
                          <a:solidFill>
                            <a:schemeClr val="accent2">
                              <a:lumMod val="75000"/>
                            </a:schemeClr>
                          </a:solidFill>
                          <a:effectLst/>
                          <a:latin typeface="+mn-lt"/>
                          <a:ea typeface="+mn-ea"/>
                          <a:cs typeface="+mn-cs"/>
                        </a:rPr>
                        <a:t>floor,</a:t>
                      </a:r>
                      <a:r>
                        <a:rPr lang="en-US" sz="1600" kern="1200" baseline="0" dirty="0" smtClean="0">
                          <a:solidFill>
                            <a:schemeClr val="accent2">
                              <a:lumMod val="75000"/>
                            </a:schemeClr>
                          </a:solidFill>
                          <a:effectLst/>
                          <a:latin typeface="+mn-lt"/>
                          <a:ea typeface="+mn-ea"/>
                          <a:cs typeface="+mn-cs"/>
                        </a:rPr>
                        <a:t> </a:t>
                      </a:r>
                      <a:r>
                        <a:rPr lang="en-US" sz="1600" kern="1200" dirty="0" smtClean="0">
                          <a:solidFill>
                            <a:schemeClr val="accent2">
                              <a:lumMod val="75000"/>
                            </a:schemeClr>
                          </a:solidFill>
                          <a:effectLst/>
                          <a:latin typeface="+mn-lt"/>
                          <a:ea typeface="+mn-ea"/>
                          <a:cs typeface="+mn-cs"/>
                        </a:rPr>
                        <a:t>kitchen,</a:t>
                      </a:r>
                      <a:r>
                        <a:rPr lang="en-US" sz="1600" kern="1200" baseline="0" dirty="0" smtClean="0">
                          <a:solidFill>
                            <a:schemeClr val="accent2">
                              <a:lumMod val="75000"/>
                            </a:schemeClr>
                          </a:solidFill>
                          <a:effectLst/>
                          <a:latin typeface="+mn-lt"/>
                          <a:ea typeface="+mn-ea"/>
                          <a:cs typeface="+mn-cs"/>
                        </a:rPr>
                        <a:t> </a:t>
                      </a:r>
                      <a:r>
                        <a:rPr lang="en-US" sz="1600" kern="1200" dirty="0" smtClean="0">
                          <a:solidFill>
                            <a:schemeClr val="accent2">
                              <a:lumMod val="75000"/>
                            </a:schemeClr>
                          </a:solidFill>
                          <a:effectLst/>
                          <a:latin typeface="+mn-lt"/>
                          <a:ea typeface="+mn-ea"/>
                          <a:cs typeface="+mn-cs"/>
                        </a:rPr>
                        <a:t>microwave,</a:t>
                      </a:r>
                      <a:r>
                        <a:rPr lang="en-US" sz="1600" kern="1200" baseline="0" dirty="0" smtClean="0">
                          <a:solidFill>
                            <a:schemeClr val="accent2">
                              <a:lumMod val="75000"/>
                            </a:schemeClr>
                          </a:solidFill>
                          <a:effectLst/>
                          <a:latin typeface="+mn-lt"/>
                          <a:ea typeface="+mn-ea"/>
                          <a:cs typeface="+mn-cs"/>
                        </a:rPr>
                        <a:t> </a:t>
                      </a:r>
                      <a:r>
                        <a:rPr lang="en-US" sz="1600" kern="1200" dirty="0" smtClean="0">
                          <a:solidFill>
                            <a:schemeClr val="accent2">
                              <a:lumMod val="75000"/>
                            </a:schemeClr>
                          </a:solidFill>
                          <a:effectLst/>
                          <a:latin typeface="+mn-lt"/>
                          <a:ea typeface="+mn-ea"/>
                          <a:cs typeface="+mn-cs"/>
                        </a:rPr>
                        <a:t>oven,</a:t>
                      </a:r>
                      <a:r>
                        <a:rPr lang="en-US" sz="1600" kern="1200" baseline="0" dirty="0" smtClean="0">
                          <a:solidFill>
                            <a:schemeClr val="accent2">
                              <a:lumMod val="75000"/>
                            </a:schemeClr>
                          </a:solidFill>
                          <a:effectLst/>
                          <a:latin typeface="+mn-lt"/>
                          <a:ea typeface="+mn-ea"/>
                          <a:cs typeface="+mn-cs"/>
                        </a:rPr>
                        <a:t> </a:t>
                      </a:r>
                      <a:r>
                        <a:rPr lang="en-US" sz="1600" kern="1200" dirty="0" smtClean="0">
                          <a:solidFill>
                            <a:schemeClr val="accent2">
                              <a:lumMod val="75000"/>
                            </a:schemeClr>
                          </a:solidFill>
                          <a:effectLst/>
                          <a:latin typeface="+mn-lt"/>
                          <a:ea typeface="+mn-ea"/>
                          <a:cs typeface="+mn-cs"/>
                        </a:rPr>
                        <a:t>range,</a:t>
                      </a:r>
                      <a:r>
                        <a:rPr lang="en-US" sz="1600" kern="1200" baseline="0" dirty="0" smtClean="0">
                          <a:solidFill>
                            <a:schemeClr val="accent2">
                              <a:lumMod val="75000"/>
                            </a:schemeClr>
                          </a:solidFill>
                          <a:effectLst/>
                          <a:latin typeface="+mn-lt"/>
                          <a:ea typeface="+mn-ea"/>
                          <a:cs typeface="+mn-cs"/>
                        </a:rPr>
                        <a:t> </a:t>
                      </a:r>
                      <a:r>
                        <a:rPr lang="en-US" sz="1600" kern="1200" dirty="0" smtClean="0">
                          <a:solidFill>
                            <a:schemeClr val="accent2">
                              <a:lumMod val="75000"/>
                            </a:schemeClr>
                          </a:solidFill>
                          <a:effectLst/>
                          <a:latin typeface="+mn-lt"/>
                          <a:ea typeface="+mn-ea"/>
                          <a:cs typeface="+mn-cs"/>
                        </a:rPr>
                        <a:t>rug,</a:t>
                      </a:r>
                      <a:r>
                        <a:rPr lang="en-US" sz="1600" kern="1200" baseline="0" dirty="0" smtClean="0">
                          <a:solidFill>
                            <a:schemeClr val="accent2">
                              <a:lumMod val="75000"/>
                            </a:schemeClr>
                          </a:solidFill>
                          <a:effectLst/>
                          <a:latin typeface="+mn-lt"/>
                          <a:ea typeface="+mn-ea"/>
                          <a:cs typeface="+mn-cs"/>
                        </a:rPr>
                        <a:t> </a:t>
                      </a:r>
                      <a:r>
                        <a:rPr lang="en-US" sz="1600" kern="1200" dirty="0" smtClean="0">
                          <a:solidFill>
                            <a:schemeClr val="accent2">
                              <a:lumMod val="75000"/>
                            </a:schemeClr>
                          </a:solidFill>
                          <a:effectLst/>
                          <a:latin typeface="+mn-lt"/>
                          <a:ea typeface="+mn-ea"/>
                          <a:cs typeface="+mn-cs"/>
                        </a:rPr>
                        <a:t>shelf,</a:t>
                      </a:r>
                      <a:r>
                        <a:rPr lang="en-US" sz="1600" kern="1200" baseline="0" dirty="0" smtClean="0">
                          <a:solidFill>
                            <a:schemeClr val="accent2">
                              <a:lumMod val="75000"/>
                            </a:schemeClr>
                          </a:solidFill>
                          <a:effectLst/>
                          <a:latin typeface="+mn-lt"/>
                          <a:ea typeface="+mn-ea"/>
                          <a:cs typeface="+mn-cs"/>
                        </a:rPr>
                        <a:t> </a:t>
                      </a:r>
                      <a:r>
                        <a:rPr lang="en-US" sz="1600" kern="1200" dirty="0" smtClean="0">
                          <a:solidFill>
                            <a:schemeClr val="accent2">
                              <a:lumMod val="75000"/>
                            </a:schemeClr>
                          </a:solidFill>
                          <a:effectLst/>
                          <a:latin typeface="+mn-lt"/>
                          <a:ea typeface="+mn-ea"/>
                          <a:cs typeface="+mn-cs"/>
                        </a:rPr>
                        <a:t>sink</a:t>
                      </a:r>
                      <a:r>
                        <a:rPr lang="en-US" sz="1600" kern="1200" baseline="0" dirty="0" smtClean="0">
                          <a:solidFill>
                            <a:schemeClr val="accent2">
                              <a:lumMod val="75000"/>
                            </a:schemeClr>
                          </a:solidFill>
                          <a:effectLst/>
                          <a:latin typeface="+mn-lt"/>
                          <a:ea typeface="+mn-ea"/>
                          <a:cs typeface="+mn-cs"/>
                        </a:rPr>
                        <a:t> </a:t>
                      </a:r>
                      <a:r>
                        <a:rPr lang="en-US" sz="1600" kern="1200" dirty="0" smtClean="0">
                          <a:solidFill>
                            <a:schemeClr val="accent2">
                              <a:lumMod val="75000"/>
                            </a:schemeClr>
                          </a:solidFill>
                          <a:effectLst/>
                          <a:latin typeface="+mn-lt"/>
                          <a:ea typeface="+mn-ea"/>
                          <a:cs typeface="+mn-cs"/>
                        </a:rPr>
                        <a:t>stove,</a:t>
                      </a:r>
                      <a:r>
                        <a:rPr lang="en-US" sz="1600" kern="1200" baseline="0" dirty="0" smtClean="0">
                          <a:solidFill>
                            <a:schemeClr val="accent2">
                              <a:lumMod val="75000"/>
                            </a:schemeClr>
                          </a:solidFill>
                          <a:effectLst/>
                          <a:latin typeface="+mn-lt"/>
                          <a:ea typeface="+mn-ea"/>
                          <a:cs typeface="+mn-cs"/>
                        </a:rPr>
                        <a:t> </a:t>
                      </a:r>
                      <a:r>
                        <a:rPr lang="en-US" sz="1600" kern="1200" dirty="0" smtClean="0">
                          <a:solidFill>
                            <a:schemeClr val="accent2">
                              <a:lumMod val="75000"/>
                            </a:schemeClr>
                          </a:solidFill>
                          <a:effectLst/>
                          <a:latin typeface="+mn-lt"/>
                          <a:ea typeface="+mn-ea"/>
                          <a:cs typeface="+mn-cs"/>
                        </a:rPr>
                        <a:t>tank,</a:t>
                      </a:r>
                      <a:r>
                        <a:rPr lang="en-US" sz="1600" kern="1200" baseline="0" dirty="0" smtClean="0">
                          <a:solidFill>
                            <a:schemeClr val="accent2">
                              <a:lumMod val="75000"/>
                            </a:schemeClr>
                          </a:solidFill>
                          <a:effectLst/>
                          <a:latin typeface="+mn-lt"/>
                          <a:ea typeface="+mn-ea"/>
                          <a:cs typeface="+mn-cs"/>
                        </a:rPr>
                        <a:t> </a:t>
                      </a:r>
                      <a:r>
                        <a:rPr lang="en-US" sz="1600" kern="1200" dirty="0" smtClean="0">
                          <a:solidFill>
                            <a:schemeClr val="accent2">
                              <a:lumMod val="75000"/>
                            </a:schemeClr>
                          </a:solidFill>
                          <a:effectLst/>
                          <a:latin typeface="+mn-lt"/>
                          <a:ea typeface="+mn-ea"/>
                          <a:cs typeface="+mn-cs"/>
                        </a:rPr>
                        <a:t>teapot,</a:t>
                      </a:r>
                      <a:r>
                        <a:rPr lang="en-US" sz="1600" kern="1200" baseline="0" dirty="0" smtClean="0">
                          <a:solidFill>
                            <a:schemeClr val="accent2">
                              <a:lumMod val="75000"/>
                            </a:schemeClr>
                          </a:solidFill>
                          <a:effectLst/>
                          <a:latin typeface="+mn-lt"/>
                          <a:ea typeface="+mn-ea"/>
                          <a:cs typeface="+mn-cs"/>
                        </a:rPr>
                        <a:t> </a:t>
                      </a:r>
                      <a:r>
                        <a:rPr lang="en-US" sz="1600" kern="1200" dirty="0" smtClean="0">
                          <a:solidFill>
                            <a:schemeClr val="accent2">
                              <a:lumMod val="75000"/>
                            </a:schemeClr>
                          </a:solidFill>
                          <a:effectLst/>
                          <a:latin typeface="+mn-lt"/>
                          <a:ea typeface="+mn-ea"/>
                          <a:cs typeface="+mn-cs"/>
                        </a:rPr>
                        <a:t>trash,</a:t>
                      </a:r>
                      <a:r>
                        <a:rPr lang="en-US" sz="1600" kern="1200" baseline="0" dirty="0" smtClean="0">
                          <a:solidFill>
                            <a:schemeClr val="accent2">
                              <a:lumMod val="75000"/>
                            </a:schemeClr>
                          </a:solidFill>
                          <a:effectLst/>
                          <a:latin typeface="+mn-lt"/>
                          <a:ea typeface="+mn-ea"/>
                          <a:cs typeface="+mn-cs"/>
                        </a:rPr>
                        <a:t> </a:t>
                      </a:r>
                      <a:r>
                        <a:rPr lang="en-US" sz="1600" kern="1200" dirty="0" smtClean="0">
                          <a:solidFill>
                            <a:schemeClr val="accent2">
                              <a:lumMod val="75000"/>
                            </a:schemeClr>
                          </a:solidFill>
                          <a:effectLst/>
                          <a:latin typeface="+mn-lt"/>
                          <a:ea typeface="+mn-ea"/>
                          <a:cs typeface="+mn-cs"/>
                        </a:rPr>
                        <a:t>trashcan</a:t>
                      </a:r>
                      <a:endParaRPr lang="en-US" sz="1600" kern="1200" dirty="0">
                        <a:solidFill>
                          <a:schemeClr val="accent2">
                            <a:lumMod val="75000"/>
                          </a:schemeClr>
                        </a:solidFill>
                        <a:effectLst/>
                        <a:latin typeface="+mn-lt"/>
                        <a:ea typeface="+mn-ea"/>
                        <a:cs typeface="+mn-cs"/>
                      </a:endParaRPr>
                    </a:p>
                  </a:txBody>
                  <a:tcPr marL="54250" marR="54250" anchor="ctr">
                    <a:lnL>
                      <a:noFill/>
                    </a:lnL>
                    <a:lnR>
                      <a:noFill/>
                    </a:lnR>
                    <a:lnT>
                      <a:noFill/>
                    </a:lnT>
                    <a:lnB>
                      <a:noFill/>
                    </a:lnB>
                  </a:tcPr>
                </a:tc>
                <a:tc>
                  <a:txBody>
                    <a:bodyPr/>
                    <a:lstStyle/>
                    <a:p>
                      <a:r>
                        <a:rPr lang="en-US" sz="1600" b="1" dirty="0">
                          <a:solidFill>
                            <a:srgbClr val="00AA00"/>
                          </a:solidFill>
                          <a:effectLst/>
                        </a:rPr>
                        <a:t>microwave</a:t>
                      </a:r>
                      <a:r>
                        <a:rPr lang="en-US" sz="1600" dirty="0">
                          <a:effectLst/>
                        </a:rPr>
                        <a:t/>
                      </a:r>
                      <a:br>
                        <a:rPr lang="en-US" sz="1600" dirty="0">
                          <a:effectLst/>
                        </a:rPr>
                      </a:br>
                      <a:r>
                        <a:rPr lang="en-US" sz="1600" kern="1200" dirty="0">
                          <a:solidFill>
                            <a:schemeClr val="tx1">
                              <a:lumMod val="65000"/>
                              <a:lumOff val="35000"/>
                            </a:schemeClr>
                          </a:solidFill>
                          <a:effectLst/>
                          <a:latin typeface="+mn-lt"/>
                          <a:ea typeface="+mn-ea"/>
                          <a:cs typeface="+mn-cs"/>
                        </a:rPr>
                        <a:t>console</a:t>
                      </a:r>
                      <a:br>
                        <a:rPr lang="en-US" sz="1600" kern="1200" dirty="0">
                          <a:solidFill>
                            <a:schemeClr val="tx1">
                              <a:lumMod val="65000"/>
                              <a:lumOff val="35000"/>
                            </a:schemeClr>
                          </a:solidFill>
                          <a:effectLst/>
                          <a:latin typeface="+mn-lt"/>
                          <a:ea typeface="+mn-ea"/>
                          <a:cs typeface="+mn-cs"/>
                        </a:rPr>
                      </a:br>
                      <a:r>
                        <a:rPr lang="en-US" sz="1600" kern="1200" dirty="0">
                          <a:solidFill>
                            <a:schemeClr val="tx1">
                              <a:lumMod val="65000"/>
                              <a:lumOff val="35000"/>
                            </a:schemeClr>
                          </a:solidFill>
                          <a:effectLst/>
                          <a:latin typeface="+mn-lt"/>
                          <a:ea typeface="+mn-ea"/>
                          <a:cs typeface="+mn-cs"/>
                        </a:rPr>
                        <a:t>gas</a:t>
                      </a:r>
                      <a:br>
                        <a:rPr lang="en-US" sz="1600" kern="1200" dirty="0">
                          <a:solidFill>
                            <a:schemeClr val="tx1">
                              <a:lumMod val="65000"/>
                              <a:lumOff val="35000"/>
                            </a:schemeClr>
                          </a:solidFill>
                          <a:effectLst/>
                          <a:latin typeface="+mn-lt"/>
                          <a:ea typeface="+mn-ea"/>
                          <a:cs typeface="+mn-cs"/>
                        </a:rPr>
                      </a:br>
                      <a:r>
                        <a:rPr lang="en-US" sz="1600" kern="1200" dirty="0">
                          <a:solidFill>
                            <a:schemeClr val="tx1">
                              <a:lumMod val="65000"/>
                              <a:lumOff val="35000"/>
                            </a:schemeClr>
                          </a:solidFill>
                          <a:effectLst/>
                          <a:latin typeface="+mn-lt"/>
                          <a:ea typeface="+mn-ea"/>
                          <a:cs typeface="+mn-cs"/>
                        </a:rPr>
                        <a:t>freezer</a:t>
                      </a:r>
                      <a:br>
                        <a:rPr lang="en-US" sz="1600" kern="1200" dirty="0">
                          <a:solidFill>
                            <a:schemeClr val="tx1">
                              <a:lumMod val="65000"/>
                              <a:lumOff val="35000"/>
                            </a:schemeClr>
                          </a:solidFill>
                          <a:effectLst/>
                          <a:latin typeface="+mn-lt"/>
                          <a:ea typeface="+mn-ea"/>
                          <a:cs typeface="+mn-cs"/>
                        </a:rPr>
                      </a:br>
                      <a:r>
                        <a:rPr lang="en-US" sz="1600" kern="1200" dirty="0" smtClean="0">
                          <a:solidFill>
                            <a:schemeClr val="tx1">
                              <a:lumMod val="65000"/>
                              <a:lumOff val="35000"/>
                            </a:schemeClr>
                          </a:solidFill>
                          <a:effectLst/>
                          <a:latin typeface="+mn-lt"/>
                          <a:ea typeface="+mn-ea"/>
                          <a:cs typeface="+mn-cs"/>
                        </a:rPr>
                        <a:t>electric</a:t>
                      </a:r>
                      <a:endParaRPr lang="en-US" sz="1600" dirty="0">
                        <a:effectLst/>
                      </a:endParaRPr>
                    </a:p>
                  </a:txBody>
                  <a:tcPr anchor="ctr">
                    <a:lnL>
                      <a:noFill/>
                    </a:lnL>
                    <a:lnR>
                      <a:noFill/>
                    </a:lnR>
                    <a:lnT>
                      <a:noFill/>
                    </a:lnT>
                    <a:lnB>
                      <a:noFill/>
                    </a:lnB>
                  </a:tcPr>
                </a:tc>
                <a:tc>
                  <a:txBody>
                    <a:bodyPr/>
                    <a:lstStyle/>
                    <a:p>
                      <a:r>
                        <a:rPr lang="en-US" sz="1600" b="1" dirty="0">
                          <a:solidFill>
                            <a:srgbClr val="00AA00"/>
                          </a:solidFill>
                          <a:effectLst/>
                        </a:rPr>
                        <a:t>microwave</a:t>
                      </a:r>
                      <a:r>
                        <a:rPr lang="en-US" sz="1600" dirty="0">
                          <a:effectLst/>
                        </a:rPr>
                        <a:t/>
                      </a:r>
                      <a:br>
                        <a:rPr lang="en-US" sz="1600" dirty="0">
                          <a:effectLst/>
                        </a:rPr>
                      </a:br>
                      <a:r>
                        <a:rPr lang="en-US" sz="1600" b="1" dirty="0">
                          <a:solidFill>
                            <a:srgbClr val="00AA00"/>
                          </a:solidFill>
                          <a:effectLst/>
                        </a:rPr>
                        <a:t>kitchen</a:t>
                      </a:r>
                      <a:r>
                        <a:rPr lang="en-US" sz="1600" dirty="0">
                          <a:effectLst/>
                        </a:rPr>
                        <a:t/>
                      </a:r>
                      <a:br>
                        <a:rPr lang="en-US" sz="1600" dirty="0">
                          <a:effectLst/>
                        </a:rPr>
                      </a:br>
                      <a:r>
                        <a:rPr lang="en-US" sz="1600" kern="1200" dirty="0">
                          <a:solidFill>
                            <a:schemeClr val="tx1">
                              <a:lumMod val="65000"/>
                              <a:lumOff val="35000"/>
                            </a:schemeClr>
                          </a:solidFill>
                          <a:effectLst/>
                          <a:latin typeface="+mn-lt"/>
                          <a:ea typeface="+mn-ea"/>
                          <a:cs typeface="+mn-cs"/>
                        </a:rPr>
                        <a:t>home</a:t>
                      </a:r>
                      <a:br>
                        <a:rPr lang="en-US" sz="1600" kern="1200" dirty="0">
                          <a:solidFill>
                            <a:schemeClr val="tx1">
                              <a:lumMod val="65000"/>
                              <a:lumOff val="35000"/>
                            </a:schemeClr>
                          </a:solidFill>
                          <a:effectLst/>
                          <a:latin typeface="+mn-lt"/>
                          <a:ea typeface="+mn-ea"/>
                          <a:cs typeface="+mn-cs"/>
                        </a:rPr>
                      </a:br>
                      <a:r>
                        <a:rPr lang="en-US" sz="1600" kern="1200" dirty="0">
                          <a:solidFill>
                            <a:schemeClr val="tx1">
                              <a:lumMod val="65000"/>
                              <a:lumOff val="35000"/>
                            </a:schemeClr>
                          </a:solidFill>
                          <a:effectLst/>
                          <a:latin typeface="+mn-lt"/>
                          <a:ea typeface="+mn-ea"/>
                          <a:cs typeface="+mn-cs"/>
                        </a:rPr>
                        <a:t>durable</a:t>
                      </a:r>
                      <a:br>
                        <a:rPr lang="en-US" sz="1600" kern="1200" dirty="0">
                          <a:solidFill>
                            <a:schemeClr val="tx1">
                              <a:lumMod val="65000"/>
                              <a:lumOff val="35000"/>
                            </a:schemeClr>
                          </a:solidFill>
                          <a:effectLst/>
                          <a:latin typeface="+mn-lt"/>
                          <a:ea typeface="+mn-ea"/>
                          <a:cs typeface="+mn-cs"/>
                        </a:rPr>
                      </a:br>
                      <a:r>
                        <a:rPr lang="en-US" sz="1600" kern="1200" dirty="0" smtClean="0">
                          <a:solidFill>
                            <a:schemeClr val="tx1">
                              <a:lumMod val="65000"/>
                              <a:lumOff val="35000"/>
                            </a:schemeClr>
                          </a:solidFill>
                          <a:effectLst/>
                          <a:latin typeface="+mn-lt"/>
                          <a:ea typeface="+mn-ea"/>
                          <a:cs typeface="+mn-cs"/>
                        </a:rPr>
                        <a:t>appliance</a:t>
                      </a:r>
                      <a:endParaRPr lang="en-US" sz="1600" kern="1200" dirty="0">
                        <a:solidFill>
                          <a:schemeClr val="tx1">
                            <a:lumMod val="65000"/>
                            <a:lumOff val="35000"/>
                          </a:schemeClr>
                        </a:solidFill>
                        <a:effectLst/>
                        <a:latin typeface="+mn-lt"/>
                        <a:ea typeface="+mn-ea"/>
                        <a:cs typeface="+mn-cs"/>
                      </a:endParaRPr>
                    </a:p>
                  </a:txBody>
                  <a:tcPr anchor="ctr">
                    <a:lnL>
                      <a:noFill/>
                    </a:lnL>
                    <a:lnR>
                      <a:noFill/>
                    </a:lnR>
                    <a:lnT>
                      <a:noFill/>
                    </a:lnT>
                    <a:lnB>
                      <a:noFill/>
                    </a:lnB>
                  </a:tcPr>
                </a:tc>
                <a:tc>
                  <a:txBody>
                    <a:bodyPr/>
                    <a:lstStyle/>
                    <a:p>
                      <a:r>
                        <a:rPr lang="en-US" sz="1600" b="1" dirty="0">
                          <a:solidFill>
                            <a:srgbClr val="00AA00"/>
                          </a:solidFill>
                          <a:effectLst/>
                        </a:rPr>
                        <a:t>microwave</a:t>
                      </a:r>
                      <a:r>
                        <a:rPr lang="en-US" sz="1600" dirty="0">
                          <a:effectLst/>
                        </a:rPr>
                        <a:t/>
                      </a:r>
                      <a:br>
                        <a:rPr lang="en-US" sz="1600" dirty="0">
                          <a:effectLst/>
                        </a:rPr>
                      </a:br>
                      <a:r>
                        <a:rPr lang="en-US" sz="1600" b="1" dirty="0">
                          <a:solidFill>
                            <a:srgbClr val="00AA00"/>
                          </a:solidFill>
                          <a:effectLst/>
                        </a:rPr>
                        <a:t>kitchen</a:t>
                      </a:r>
                      <a:r>
                        <a:rPr lang="en-US" sz="1600" dirty="0">
                          <a:effectLst/>
                        </a:rPr>
                        <a:t/>
                      </a:r>
                      <a:br>
                        <a:rPr lang="en-US" sz="1600" dirty="0">
                          <a:effectLst/>
                        </a:rPr>
                      </a:br>
                      <a:r>
                        <a:rPr lang="en-US" sz="1600" kern="1200" dirty="0">
                          <a:solidFill>
                            <a:schemeClr val="tx1">
                              <a:lumMod val="65000"/>
                              <a:lumOff val="35000"/>
                            </a:schemeClr>
                          </a:solidFill>
                          <a:effectLst/>
                          <a:latin typeface="+mn-lt"/>
                          <a:ea typeface="+mn-ea"/>
                          <a:cs typeface="+mn-cs"/>
                        </a:rPr>
                        <a:t>appliance</a:t>
                      </a:r>
                      <a:br>
                        <a:rPr lang="en-US" sz="1600" kern="1200" dirty="0">
                          <a:solidFill>
                            <a:schemeClr val="tx1">
                              <a:lumMod val="65000"/>
                              <a:lumOff val="35000"/>
                            </a:schemeClr>
                          </a:solidFill>
                          <a:effectLst/>
                          <a:latin typeface="+mn-lt"/>
                          <a:ea typeface="+mn-ea"/>
                          <a:cs typeface="+mn-cs"/>
                        </a:rPr>
                      </a:br>
                      <a:r>
                        <a:rPr lang="en-US" sz="1600" kern="1200" dirty="0">
                          <a:solidFill>
                            <a:schemeClr val="tx1">
                              <a:lumMod val="65000"/>
                              <a:lumOff val="35000"/>
                            </a:schemeClr>
                          </a:solidFill>
                          <a:effectLst/>
                          <a:latin typeface="+mn-lt"/>
                          <a:ea typeface="+mn-ea"/>
                          <a:cs typeface="+mn-cs"/>
                        </a:rPr>
                        <a:t>good</a:t>
                      </a:r>
                      <a:br>
                        <a:rPr lang="en-US" sz="1600" kern="1200" dirty="0">
                          <a:solidFill>
                            <a:schemeClr val="tx1">
                              <a:lumMod val="65000"/>
                              <a:lumOff val="35000"/>
                            </a:schemeClr>
                          </a:solidFill>
                          <a:effectLst/>
                          <a:latin typeface="+mn-lt"/>
                          <a:ea typeface="+mn-ea"/>
                          <a:cs typeface="+mn-cs"/>
                        </a:rPr>
                      </a:br>
                      <a:r>
                        <a:rPr lang="en-US" sz="1600" kern="1200" dirty="0" smtClean="0">
                          <a:solidFill>
                            <a:schemeClr val="tx1">
                              <a:lumMod val="65000"/>
                              <a:lumOff val="35000"/>
                            </a:schemeClr>
                          </a:solidFill>
                          <a:effectLst/>
                          <a:latin typeface="+mn-lt"/>
                          <a:ea typeface="+mn-ea"/>
                          <a:cs typeface="+mn-cs"/>
                        </a:rPr>
                        <a:t>home</a:t>
                      </a:r>
                      <a:endParaRPr lang="en-US" sz="1600" kern="1200" dirty="0">
                        <a:solidFill>
                          <a:schemeClr val="tx1">
                            <a:lumMod val="65000"/>
                            <a:lumOff val="35000"/>
                          </a:schemeClr>
                        </a:solidFill>
                        <a:effectLst/>
                        <a:latin typeface="+mn-lt"/>
                        <a:ea typeface="+mn-ea"/>
                        <a:cs typeface="+mn-cs"/>
                      </a:endParaRPr>
                    </a:p>
                  </a:txBody>
                  <a:tcPr anchor="ctr">
                    <a:lnL>
                      <a:noFill/>
                    </a:lnL>
                    <a:lnR>
                      <a:noFill/>
                    </a:lnR>
                    <a:lnT>
                      <a:noFill/>
                    </a:lnT>
                    <a:lnB>
                      <a:noFill/>
                    </a:lnB>
                  </a:tcPr>
                </a:tc>
                <a:tc>
                  <a:txBody>
                    <a:bodyPr/>
                    <a:lstStyle/>
                    <a:p>
                      <a:r>
                        <a:rPr lang="en-US" sz="1600" b="1" dirty="0">
                          <a:solidFill>
                            <a:srgbClr val="00AA00"/>
                          </a:solidFill>
                          <a:effectLst/>
                        </a:rPr>
                        <a:t>counter</a:t>
                      </a:r>
                      <a:r>
                        <a:rPr lang="en-US" sz="1600" dirty="0">
                          <a:effectLst/>
                        </a:rPr>
                        <a:t/>
                      </a:r>
                      <a:br>
                        <a:rPr lang="en-US" sz="1600" dirty="0">
                          <a:effectLst/>
                        </a:rPr>
                      </a:br>
                      <a:r>
                        <a:rPr lang="en-US" sz="1600" b="1" dirty="0">
                          <a:solidFill>
                            <a:srgbClr val="00AA00"/>
                          </a:solidFill>
                          <a:effectLst/>
                        </a:rPr>
                        <a:t>stove</a:t>
                      </a:r>
                      <a:r>
                        <a:rPr lang="en-US" sz="1600" dirty="0">
                          <a:effectLst/>
                        </a:rPr>
                        <a:t/>
                      </a:r>
                      <a:br>
                        <a:rPr lang="en-US" sz="1600" dirty="0">
                          <a:effectLst/>
                        </a:rPr>
                      </a:br>
                      <a:r>
                        <a:rPr lang="en-US" sz="1600" b="1" dirty="0">
                          <a:solidFill>
                            <a:srgbClr val="00AA00"/>
                          </a:solidFill>
                          <a:effectLst/>
                        </a:rPr>
                        <a:t>sink</a:t>
                      </a:r>
                      <a:r>
                        <a:rPr lang="en-US" sz="1600" dirty="0">
                          <a:effectLst/>
                        </a:rPr>
                        <a:t/>
                      </a:r>
                      <a:br>
                        <a:rPr lang="en-US" sz="1600" dirty="0">
                          <a:effectLst/>
                        </a:rPr>
                      </a:br>
                      <a:r>
                        <a:rPr lang="en-US" sz="1600" b="1" dirty="0">
                          <a:solidFill>
                            <a:srgbClr val="00AA00"/>
                          </a:solidFill>
                          <a:effectLst/>
                        </a:rPr>
                        <a:t>cabinet</a:t>
                      </a:r>
                      <a:r>
                        <a:rPr lang="en-US" sz="1600" dirty="0">
                          <a:effectLst/>
                        </a:rPr>
                        <a:t/>
                      </a:r>
                      <a:br>
                        <a:rPr lang="en-US" sz="1600" dirty="0">
                          <a:effectLst/>
                        </a:rPr>
                      </a:br>
                      <a:r>
                        <a:rPr lang="en-US" sz="1600" kern="1200" dirty="0" smtClean="0">
                          <a:solidFill>
                            <a:schemeClr val="tx1">
                              <a:lumMod val="65000"/>
                              <a:lumOff val="35000"/>
                            </a:schemeClr>
                          </a:solidFill>
                          <a:effectLst/>
                          <a:latin typeface="+mn-lt"/>
                          <a:ea typeface="+mn-ea"/>
                          <a:cs typeface="+mn-cs"/>
                        </a:rPr>
                        <a:t>room</a:t>
                      </a:r>
                      <a:endParaRPr lang="en-US" sz="1600" dirty="0">
                        <a:effectLst/>
                      </a:endParaRPr>
                    </a:p>
                  </a:txBody>
                  <a:tcPr anchor="ctr">
                    <a:lnL>
                      <a:noFill/>
                    </a:lnL>
                    <a:lnR>
                      <a:noFill/>
                    </a:lnR>
                    <a:lnT>
                      <a:noFill/>
                    </a:lnT>
                    <a:lnB>
                      <a:noFill/>
                    </a:lnB>
                  </a:tcPr>
                </a:tc>
                <a:tc>
                  <a:txBody>
                    <a:bodyPr/>
                    <a:lstStyle/>
                    <a:p>
                      <a:r>
                        <a:rPr lang="en-US" sz="1600" b="1" dirty="0">
                          <a:solidFill>
                            <a:srgbClr val="00AA00"/>
                          </a:solidFill>
                          <a:effectLst/>
                        </a:rPr>
                        <a:t>microwave</a:t>
                      </a:r>
                      <a:r>
                        <a:rPr lang="en-US" sz="1600" dirty="0">
                          <a:effectLst/>
                        </a:rPr>
                        <a:t/>
                      </a:r>
                      <a:br>
                        <a:rPr lang="en-US" sz="1600" dirty="0">
                          <a:effectLst/>
                        </a:rPr>
                      </a:br>
                      <a:r>
                        <a:rPr lang="en-US" sz="1600" kern="1200" dirty="0">
                          <a:solidFill>
                            <a:schemeClr val="tx1">
                              <a:lumMod val="65000"/>
                              <a:lumOff val="35000"/>
                            </a:schemeClr>
                          </a:solidFill>
                          <a:effectLst/>
                          <a:latin typeface="+mn-lt"/>
                          <a:ea typeface="+mn-ea"/>
                          <a:cs typeface="+mn-cs"/>
                        </a:rPr>
                        <a:t>room</a:t>
                      </a:r>
                      <a:r>
                        <a:rPr lang="en-US" sz="1600" dirty="0">
                          <a:effectLst/>
                        </a:rPr>
                        <a:t/>
                      </a:r>
                      <a:br>
                        <a:rPr lang="en-US" sz="1600" dirty="0">
                          <a:effectLst/>
                        </a:rPr>
                      </a:br>
                      <a:r>
                        <a:rPr lang="en-US" sz="1600" kern="1200" dirty="0">
                          <a:solidFill>
                            <a:schemeClr val="tx1">
                              <a:lumMod val="65000"/>
                              <a:lumOff val="35000"/>
                            </a:schemeClr>
                          </a:solidFill>
                          <a:effectLst/>
                          <a:latin typeface="+mn-lt"/>
                          <a:ea typeface="+mn-ea"/>
                          <a:cs typeface="+mn-cs"/>
                        </a:rPr>
                        <a:t>console</a:t>
                      </a:r>
                      <a:r>
                        <a:rPr lang="en-US" sz="1600" dirty="0">
                          <a:effectLst/>
                        </a:rPr>
                        <a:t/>
                      </a:r>
                      <a:br>
                        <a:rPr lang="en-US" sz="1600" dirty="0">
                          <a:effectLst/>
                        </a:rPr>
                      </a:br>
                      <a:r>
                        <a:rPr lang="en-US" sz="1600" b="1" dirty="0">
                          <a:solidFill>
                            <a:srgbClr val="00AA00"/>
                          </a:solidFill>
                          <a:effectLst/>
                        </a:rPr>
                        <a:t>counter</a:t>
                      </a:r>
                      <a:r>
                        <a:rPr lang="en-US" sz="1600" dirty="0">
                          <a:effectLst/>
                        </a:rPr>
                        <a:t/>
                      </a:r>
                      <a:br>
                        <a:rPr lang="en-US" sz="1600" dirty="0">
                          <a:effectLst/>
                        </a:rPr>
                      </a:br>
                      <a:r>
                        <a:rPr lang="en-US" sz="1600" b="1" dirty="0">
                          <a:solidFill>
                            <a:srgbClr val="00AA00"/>
                          </a:solidFill>
                          <a:effectLst/>
                        </a:rPr>
                        <a:t>stove</a:t>
                      </a:r>
                      <a:endParaRPr lang="en-US" sz="1600" dirty="0">
                        <a:effectLst/>
                      </a:endParaRPr>
                    </a:p>
                  </a:txBody>
                  <a:tcPr anchor="ctr">
                    <a:lnL>
                      <a:noFill/>
                    </a:lnL>
                    <a:lnR>
                      <a:noFill/>
                    </a:lnR>
                    <a:lnT>
                      <a:noFill/>
                    </a:lnT>
                    <a:lnB>
                      <a:noFill/>
                    </a:lnB>
                  </a:tcPr>
                </a:tc>
              </a:tr>
            </a:tbl>
          </a:graphicData>
        </a:graphic>
      </p:graphicFrame>
      <p:pic>
        <p:nvPicPr>
          <p:cNvPr id="5" name="Picture 6" descr="http://dsl1.cewit.stonybrook.edu/~vicente/images_all/images_small/2590486385_3ed0035db7_3271_2590486385.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89712" y="1694819"/>
            <a:ext cx="2960428" cy="22203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35654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3290" y="158096"/>
            <a:ext cx="8750709" cy="1325563"/>
          </a:xfrm>
        </p:spPr>
        <p:txBody>
          <a:bodyPr/>
          <a:lstStyle/>
          <a:p>
            <a:r>
              <a:rPr lang="en-US" dirty="0" smtClean="0"/>
              <a:t>Results: Content Naming</a:t>
            </a:r>
            <a:endParaRPr lang="en-US" dirty="0"/>
          </a:p>
        </p:txBody>
      </p:sp>
      <p:graphicFrame>
        <p:nvGraphicFramePr>
          <p:cNvPr id="11" name="Table 10"/>
          <p:cNvGraphicFramePr>
            <a:graphicFrameLocks noGrp="1"/>
          </p:cNvGraphicFramePr>
          <p:nvPr>
            <p:extLst>
              <p:ext uri="{D42A27DB-BD31-4B8C-83A1-F6EECF244321}">
                <p14:modId xmlns:p14="http://schemas.microsoft.com/office/powerpoint/2010/main" val="4177685966"/>
              </p:ext>
            </p:extLst>
          </p:nvPr>
        </p:nvGraphicFramePr>
        <p:xfrm>
          <a:off x="393290" y="4380266"/>
          <a:ext cx="11680191" cy="2133600"/>
        </p:xfrm>
        <a:graphic>
          <a:graphicData uri="http://schemas.openxmlformats.org/drawingml/2006/table">
            <a:tbl>
              <a:tblPr/>
              <a:tblGrid>
                <a:gridCol w="1435510"/>
                <a:gridCol w="1342663"/>
                <a:gridCol w="1284790"/>
                <a:gridCol w="1701479"/>
                <a:gridCol w="1423686"/>
                <a:gridCol w="4492063"/>
              </a:tblGrid>
              <a:tr h="426965">
                <a:tc>
                  <a:txBody>
                    <a:bodyPr/>
                    <a:lstStyle/>
                    <a:p>
                      <a:r>
                        <a:rPr lang="en-US" sz="1600" b="1" dirty="0" smtClean="0">
                          <a:solidFill>
                            <a:schemeClr val="accent2">
                              <a:lumMod val="75000"/>
                            </a:schemeClr>
                          </a:solidFill>
                          <a:effectLst/>
                        </a:rPr>
                        <a:t>Human Labels</a:t>
                      </a:r>
                      <a:endParaRPr lang="en-US" sz="1600" b="1" dirty="0">
                        <a:solidFill>
                          <a:schemeClr val="accent2">
                            <a:lumMod val="75000"/>
                          </a:schemeClr>
                        </a:solidFill>
                        <a:effectLst/>
                      </a:endParaRPr>
                    </a:p>
                  </a:txBody>
                  <a:tcPr marL="54250" marR="54250" anchor="ctr">
                    <a:lnL>
                      <a:noFill/>
                    </a:lnL>
                    <a:lnR>
                      <a:noFill/>
                    </a:lnR>
                    <a:lnT>
                      <a:noFill/>
                    </a:lnT>
                    <a:lnB>
                      <a:noFill/>
                    </a:lnB>
                  </a:tcPr>
                </a:tc>
                <a:tc>
                  <a:txBody>
                    <a:bodyPr/>
                    <a:lstStyle/>
                    <a:p>
                      <a:r>
                        <a:rPr lang="en-US" sz="1600" b="1" dirty="0" smtClean="0">
                          <a:solidFill>
                            <a:schemeClr val="accent2">
                              <a:lumMod val="75000"/>
                            </a:schemeClr>
                          </a:solidFill>
                          <a:effectLst/>
                        </a:rPr>
                        <a:t>Flat Classifier</a:t>
                      </a:r>
                      <a:endParaRPr lang="en-US" sz="1600" b="1" dirty="0">
                        <a:solidFill>
                          <a:schemeClr val="accent2">
                            <a:lumMod val="75000"/>
                          </a:schemeClr>
                        </a:solidFill>
                        <a:effectLst/>
                      </a:endParaRPr>
                    </a:p>
                  </a:txBody>
                  <a:tcPr marL="54250" marR="54250" anchor="ctr">
                    <a:lnL>
                      <a:noFill/>
                    </a:lnL>
                    <a:lnR>
                      <a:noFill/>
                    </a:lnR>
                    <a:lnT>
                      <a:noFill/>
                    </a:lnT>
                    <a:lnB>
                      <a:noFill/>
                    </a:lnB>
                  </a:tcPr>
                </a:tc>
                <a:tc>
                  <a:txBody>
                    <a:bodyPr/>
                    <a:lstStyle/>
                    <a:p>
                      <a:r>
                        <a:rPr lang="en-US" sz="1600" b="1" dirty="0" smtClean="0">
                          <a:solidFill>
                            <a:schemeClr val="accent2">
                              <a:lumMod val="75000"/>
                            </a:schemeClr>
                          </a:solidFill>
                          <a:effectLst/>
                        </a:rPr>
                        <a:t>Deng et al.</a:t>
                      </a:r>
                      <a:br>
                        <a:rPr lang="en-US" sz="1600" b="1" dirty="0" smtClean="0">
                          <a:solidFill>
                            <a:schemeClr val="accent2">
                              <a:lumMod val="75000"/>
                            </a:schemeClr>
                          </a:solidFill>
                          <a:effectLst/>
                        </a:rPr>
                      </a:br>
                      <a:r>
                        <a:rPr lang="en-US" sz="1600" b="1" dirty="0" smtClean="0">
                          <a:solidFill>
                            <a:schemeClr val="accent2">
                              <a:lumMod val="75000"/>
                            </a:schemeClr>
                          </a:solidFill>
                          <a:effectLst/>
                        </a:rPr>
                        <a:t>CVPR’12</a:t>
                      </a:r>
                      <a:endParaRPr lang="en-US" sz="1600" b="1" dirty="0">
                        <a:solidFill>
                          <a:schemeClr val="accent2">
                            <a:lumMod val="75000"/>
                          </a:schemeClr>
                        </a:solidFill>
                        <a:effectLst/>
                      </a:endParaRPr>
                    </a:p>
                  </a:txBody>
                  <a:tcPr marL="54250" marR="54250" anchor="ctr">
                    <a:lnL>
                      <a:noFill/>
                    </a:lnL>
                    <a:lnR>
                      <a:noFill/>
                    </a:lnR>
                    <a:lnT>
                      <a:noFill/>
                    </a:lnT>
                    <a:lnB>
                      <a:noFill/>
                    </a:lnB>
                  </a:tcPr>
                </a:tc>
                <a:tc>
                  <a:txBody>
                    <a:bodyPr/>
                    <a:lstStyle/>
                    <a:p>
                      <a:r>
                        <a:rPr lang="en-US" sz="1600" b="1" dirty="0" smtClean="0">
                          <a:solidFill>
                            <a:schemeClr val="accent2">
                              <a:lumMod val="75000"/>
                            </a:schemeClr>
                          </a:solidFill>
                          <a:effectLst/>
                        </a:rPr>
                        <a:t>Propagated</a:t>
                      </a:r>
                      <a:r>
                        <a:rPr lang="en-US" sz="1600" b="1" baseline="0" dirty="0" smtClean="0">
                          <a:solidFill>
                            <a:schemeClr val="accent2">
                              <a:lumMod val="75000"/>
                            </a:schemeClr>
                          </a:solidFill>
                          <a:effectLst/>
                        </a:rPr>
                        <a:t> Visual Estimates</a:t>
                      </a:r>
                      <a:endParaRPr lang="en-US" sz="1600" b="1" dirty="0">
                        <a:solidFill>
                          <a:schemeClr val="accent2">
                            <a:lumMod val="75000"/>
                          </a:schemeClr>
                        </a:solidFill>
                        <a:effectLst/>
                      </a:endParaRPr>
                    </a:p>
                  </a:txBody>
                  <a:tcPr marL="54250" marR="54250" anchor="ctr">
                    <a:lnL>
                      <a:noFill/>
                    </a:lnL>
                    <a:lnR>
                      <a:noFill/>
                    </a:lnR>
                    <a:lnT>
                      <a:noFill/>
                    </a:lnT>
                    <a:lnB>
                      <a:noFill/>
                    </a:lnB>
                  </a:tcPr>
                </a:tc>
                <a:tc>
                  <a:txBody>
                    <a:bodyPr/>
                    <a:lstStyle/>
                    <a:p>
                      <a:r>
                        <a:rPr lang="en-US" sz="1600" b="1" dirty="0" smtClean="0">
                          <a:solidFill>
                            <a:schemeClr val="accent2">
                              <a:lumMod val="75000"/>
                            </a:schemeClr>
                          </a:solidFill>
                          <a:effectLst/>
                        </a:rPr>
                        <a:t>Supervised</a:t>
                      </a:r>
                      <a:r>
                        <a:rPr lang="en-US" sz="1600" b="1" baseline="0" dirty="0" smtClean="0">
                          <a:solidFill>
                            <a:schemeClr val="accent2">
                              <a:lumMod val="75000"/>
                            </a:schemeClr>
                          </a:solidFill>
                          <a:effectLst/>
                        </a:rPr>
                        <a:t> Learning</a:t>
                      </a:r>
                      <a:endParaRPr lang="en-US" sz="1600" b="1" dirty="0">
                        <a:solidFill>
                          <a:schemeClr val="accent2">
                            <a:lumMod val="75000"/>
                          </a:schemeClr>
                        </a:solidFill>
                        <a:effectLst/>
                      </a:endParaRPr>
                    </a:p>
                  </a:txBody>
                  <a:tcPr marL="54250" marR="54250" anchor="ctr">
                    <a:lnL>
                      <a:noFill/>
                    </a:lnL>
                    <a:lnR>
                      <a:noFill/>
                    </a:lnR>
                    <a:lnT>
                      <a:noFill/>
                    </a:lnT>
                    <a:lnB>
                      <a:noFill/>
                    </a:lnB>
                  </a:tcPr>
                </a:tc>
                <a:tc>
                  <a:txBody>
                    <a:bodyPr/>
                    <a:lstStyle/>
                    <a:p>
                      <a:r>
                        <a:rPr lang="en-US" sz="1600" b="1" dirty="0" smtClean="0">
                          <a:solidFill>
                            <a:schemeClr val="accent2">
                              <a:lumMod val="75000"/>
                            </a:schemeClr>
                          </a:solidFill>
                          <a:effectLst/>
                        </a:rPr>
                        <a:t>Joint</a:t>
                      </a:r>
                    </a:p>
                  </a:txBody>
                  <a:tcPr marL="54250" marR="54250" anchor="ctr">
                    <a:lnL>
                      <a:noFill/>
                    </a:lnL>
                    <a:lnR>
                      <a:noFill/>
                    </a:lnR>
                    <a:lnT>
                      <a:noFill/>
                    </a:lnT>
                    <a:lnB>
                      <a:noFill/>
                    </a:lnB>
                  </a:tcPr>
                </a:tc>
              </a:tr>
              <a:tr h="1423218">
                <a:tc>
                  <a:txBody>
                    <a:bodyPr/>
                    <a:lstStyle/>
                    <a:p>
                      <a:pPr marL="0" algn="l" defTabSz="598703" rtl="0" eaLnBrk="1" latinLnBrk="0" hangingPunct="1"/>
                      <a:r>
                        <a:rPr lang="en-US" sz="1600" kern="1200" dirty="0" smtClean="0">
                          <a:solidFill>
                            <a:schemeClr val="accent2">
                              <a:lumMod val="75000"/>
                            </a:schemeClr>
                          </a:solidFill>
                          <a:effectLst/>
                          <a:latin typeface="+mn-lt"/>
                          <a:ea typeface="+mn-ea"/>
                          <a:cs typeface="+mn-cs"/>
                        </a:rPr>
                        <a:t>fence,</a:t>
                      </a:r>
                      <a:r>
                        <a:rPr lang="en-US" sz="1600" kern="1200" baseline="0" dirty="0" smtClean="0">
                          <a:solidFill>
                            <a:schemeClr val="accent2">
                              <a:lumMod val="75000"/>
                            </a:schemeClr>
                          </a:solidFill>
                          <a:effectLst/>
                          <a:latin typeface="+mn-lt"/>
                          <a:ea typeface="+mn-ea"/>
                          <a:cs typeface="+mn-cs"/>
                        </a:rPr>
                        <a:t> </a:t>
                      </a:r>
                      <a:r>
                        <a:rPr lang="en-US" sz="1600" kern="1200" dirty="0" smtClean="0">
                          <a:solidFill>
                            <a:schemeClr val="accent2">
                              <a:lumMod val="75000"/>
                            </a:schemeClr>
                          </a:solidFill>
                          <a:effectLst/>
                          <a:latin typeface="+mn-lt"/>
                          <a:ea typeface="+mn-ea"/>
                          <a:cs typeface="+mn-cs"/>
                        </a:rPr>
                        <a:t>junk</a:t>
                      </a:r>
                      <a:r>
                        <a:rPr lang="en-US" sz="1600" kern="1200" dirty="0">
                          <a:solidFill>
                            <a:schemeClr val="accent2">
                              <a:lumMod val="75000"/>
                            </a:schemeClr>
                          </a:solidFill>
                          <a:effectLst/>
                          <a:latin typeface="+mn-lt"/>
                          <a:ea typeface="+mn-ea"/>
                          <a:cs typeface="+mn-cs"/>
                        </a:rPr>
                        <a:t/>
                      </a:r>
                      <a:br>
                        <a:rPr lang="en-US" sz="1600" kern="1200" dirty="0">
                          <a:solidFill>
                            <a:schemeClr val="accent2">
                              <a:lumMod val="75000"/>
                            </a:schemeClr>
                          </a:solidFill>
                          <a:effectLst/>
                          <a:latin typeface="+mn-lt"/>
                          <a:ea typeface="+mn-ea"/>
                          <a:cs typeface="+mn-cs"/>
                        </a:rPr>
                      </a:br>
                      <a:r>
                        <a:rPr lang="en-US" sz="1600" kern="1200" dirty="0">
                          <a:solidFill>
                            <a:schemeClr val="accent2">
                              <a:lumMod val="75000"/>
                            </a:schemeClr>
                          </a:solidFill>
                          <a:effectLst/>
                          <a:latin typeface="+mn-lt"/>
                          <a:ea typeface="+mn-ea"/>
                          <a:cs typeface="+mn-cs"/>
                        </a:rPr>
                        <a:t>sign</a:t>
                      </a:r>
                      <a:br>
                        <a:rPr lang="en-US" sz="1600" kern="1200" dirty="0">
                          <a:solidFill>
                            <a:schemeClr val="accent2">
                              <a:lumMod val="75000"/>
                            </a:schemeClr>
                          </a:solidFill>
                          <a:effectLst/>
                          <a:latin typeface="+mn-lt"/>
                          <a:ea typeface="+mn-ea"/>
                          <a:cs typeface="+mn-cs"/>
                        </a:rPr>
                      </a:br>
                      <a:r>
                        <a:rPr lang="en-US" sz="1600" kern="1200" dirty="0">
                          <a:solidFill>
                            <a:schemeClr val="accent2">
                              <a:lumMod val="75000"/>
                            </a:schemeClr>
                          </a:solidFill>
                          <a:effectLst/>
                          <a:latin typeface="+mn-lt"/>
                          <a:ea typeface="+mn-ea"/>
                          <a:cs typeface="+mn-cs"/>
                        </a:rPr>
                        <a:t>stop sign</a:t>
                      </a:r>
                      <a:br>
                        <a:rPr lang="en-US" sz="1600" kern="1200" dirty="0">
                          <a:solidFill>
                            <a:schemeClr val="accent2">
                              <a:lumMod val="75000"/>
                            </a:schemeClr>
                          </a:solidFill>
                          <a:effectLst/>
                          <a:latin typeface="+mn-lt"/>
                          <a:ea typeface="+mn-ea"/>
                          <a:cs typeface="+mn-cs"/>
                        </a:rPr>
                      </a:br>
                      <a:r>
                        <a:rPr lang="en-US" sz="1600" kern="1200" dirty="0">
                          <a:solidFill>
                            <a:schemeClr val="accent2">
                              <a:lumMod val="75000"/>
                            </a:schemeClr>
                          </a:solidFill>
                          <a:effectLst/>
                          <a:latin typeface="+mn-lt"/>
                          <a:ea typeface="+mn-ea"/>
                          <a:cs typeface="+mn-cs"/>
                        </a:rPr>
                        <a:t>street sign</a:t>
                      </a:r>
                      <a:br>
                        <a:rPr lang="en-US" sz="1600" kern="1200" dirty="0">
                          <a:solidFill>
                            <a:schemeClr val="accent2">
                              <a:lumMod val="75000"/>
                            </a:schemeClr>
                          </a:solidFill>
                          <a:effectLst/>
                          <a:latin typeface="+mn-lt"/>
                          <a:ea typeface="+mn-ea"/>
                          <a:cs typeface="+mn-cs"/>
                        </a:rPr>
                      </a:br>
                      <a:r>
                        <a:rPr lang="en-US" sz="1600" kern="1200" dirty="0">
                          <a:solidFill>
                            <a:schemeClr val="accent2">
                              <a:lumMod val="75000"/>
                            </a:schemeClr>
                          </a:solidFill>
                          <a:effectLst/>
                          <a:latin typeface="+mn-lt"/>
                          <a:ea typeface="+mn-ea"/>
                          <a:cs typeface="+mn-cs"/>
                        </a:rPr>
                        <a:t>trash can</a:t>
                      </a:r>
                      <a:br>
                        <a:rPr lang="en-US" sz="1600" kern="1200" dirty="0">
                          <a:solidFill>
                            <a:schemeClr val="accent2">
                              <a:lumMod val="75000"/>
                            </a:schemeClr>
                          </a:solidFill>
                          <a:effectLst/>
                          <a:latin typeface="+mn-lt"/>
                          <a:ea typeface="+mn-ea"/>
                          <a:cs typeface="+mn-cs"/>
                        </a:rPr>
                      </a:br>
                      <a:r>
                        <a:rPr lang="en-US" sz="1600" kern="1200" dirty="0" smtClean="0">
                          <a:solidFill>
                            <a:schemeClr val="accent2">
                              <a:lumMod val="75000"/>
                            </a:schemeClr>
                          </a:solidFill>
                          <a:effectLst/>
                          <a:latin typeface="+mn-lt"/>
                          <a:ea typeface="+mn-ea"/>
                          <a:cs typeface="+mn-cs"/>
                        </a:rPr>
                        <a:t>tree</a:t>
                      </a:r>
                      <a:endParaRPr lang="en-US" sz="1600" kern="1200" dirty="0">
                        <a:solidFill>
                          <a:schemeClr val="accent2">
                            <a:lumMod val="75000"/>
                          </a:schemeClr>
                        </a:solidFill>
                        <a:effectLst/>
                        <a:latin typeface="+mn-lt"/>
                        <a:ea typeface="+mn-ea"/>
                        <a:cs typeface="+mn-cs"/>
                      </a:endParaRPr>
                    </a:p>
                  </a:txBody>
                  <a:tcPr marL="54250" marR="54250" anchor="ctr">
                    <a:lnL>
                      <a:noFill/>
                    </a:lnL>
                    <a:lnR>
                      <a:noFill/>
                    </a:lnR>
                    <a:lnT>
                      <a:noFill/>
                    </a:lnT>
                    <a:lnB>
                      <a:noFill/>
                    </a:lnB>
                  </a:tcPr>
                </a:tc>
                <a:tc>
                  <a:txBody>
                    <a:bodyPr/>
                    <a:lstStyle/>
                    <a:p>
                      <a:r>
                        <a:rPr lang="en-US" sz="1600">
                          <a:solidFill>
                            <a:schemeClr val="tx1">
                              <a:lumMod val="65000"/>
                              <a:lumOff val="35000"/>
                            </a:schemeClr>
                          </a:solidFill>
                          <a:effectLst/>
                        </a:rPr>
                        <a:t>feeder</a:t>
                      </a:r>
                      <a:br>
                        <a:rPr lang="en-US" sz="1600">
                          <a:solidFill>
                            <a:schemeClr val="tx1">
                              <a:lumMod val="65000"/>
                              <a:lumOff val="35000"/>
                            </a:schemeClr>
                          </a:solidFill>
                          <a:effectLst/>
                        </a:rPr>
                      </a:br>
                      <a:r>
                        <a:rPr lang="en-US" sz="1600">
                          <a:solidFill>
                            <a:schemeClr val="tx1">
                              <a:lumMod val="65000"/>
                              <a:lumOff val="35000"/>
                            </a:schemeClr>
                          </a:solidFill>
                          <a:effectLst/>
                        </a:rPr>
                        <a:t>Hyla</a:t>
                      </a:r>
                      <a:br>
                        <a:rPr lang="en-US" sz="1600">
                          <a:solidFill>
                            <a:schemeClr val="tx1">
                              <a:lumMod val="65000"/>
                              <a:lumOff val="35000"/>
                            </a:schemeClr>
                          </a:solidFill>
                          <a:effectLst/>
                        </a:rPr>
                      </a:br>
                      <a:r>
                        <a:rPr lang="en-US" sz="1600">
                          <a:solidFill>
                            <a:schemeClr val="tx1">
                              <a:lumMod val="65000"/>
                              <a:lumOff val="35000"/>
                            </a:schemeClr>
                          </a:solidFill>
                          <a:effectLst/>
                        </a:rPr>
                        <a:t>cleaner</a:t>
                      </a:r>
                      <a:br>
                        <a:rPr lang="en-US" sz="1600">
                          <a:solidFill>
                            <a:schemeClr val="tx1">
                              <a:lumMod val="65000"/>
                              <a:lumOff val="35000"/>
                            </a:schemeClr>
                          </a:solidFill>
                          <a:effectLst/>
                        </a:rPr>
                      </a:br>
                      <a:r>
                        <a:rPr lang="en-US" sz="1600">
                          <a:solidFill>
                            <a:schemeClr val="tx1">
                              <a:lumMod val="65000"/>
                              <a:lumOff val="35000"/>
                            </a:schemeClr>
                          </a:solidFill>
                          <a:effectLst/>
                        </a:rPr>
                        <a:t>box</a:t>
                      </a:r>
                      <a:br>
                        <a:rPr lang="en-US" sz="1600">
                          <a:solidFill>
                            <a:schemeClr val="tx1">
                              <a:lumMod val="65000"/>
                              <a:lumOff val="35000"/>
                            </a:schemeClr>
                          </a:solidFill>
                          <a:effectLst/>
                        </a:rPr>
                      </a:br>
                      <a:r>
                        <a:rPr lang="en-US" sz="1600" smtClean="0">
                          <a:solidFill>
                            <a:schemeClr val="tx1">
                              <a:lumMod val="65000"/>
                              <a:lumOff val="35000"/>
                            </a:schemeClr>
                          </a:solidFill>
                          <a:effectLst/>
                        </a:rPr>
                        <a:t>large</a:t>
                      </a:r>
                      <a:endParaRPr lang="en-US" sz="1600">
                        <a:solidFill>
                          <a:schemeClr val="tx1">
                            <a:lumMod val="65000"/>
                            <a:lumOff val="35000"/>
                          </a:schemeClr>
                        </a:solidFill>
                        <a:effectLst/>
                      </a:endParaRPr>
                    </a:p>
                  </a:txBody>
                  <a:tcPr marL="54250" marR="54250" anchor="ctr">
                    <a:lnL>
                      <a:noFill/>
                    </a:lnL>
                    <a:lnR>
                      <a:noFill/>
                    </a:lnR>
                    <a:lnT>
                      <a:noFill/>
                    </a:lnT>
                    <a:lnB>
                      <a:noFill/>
                    </a:lnB>
                  </a:tcPr>
                </a:tc>
                <a:tc>
                  <a:txBody>
                    <a:bodyPr/>
                    <a:lstStyle/>
                    <a:p>
                      <a:r>
                        <a:rPr lang="en-US" sz="1600">
                          <a:solidFill>
                            <a:schemeClr val="tx1">
                              <a:lumMod val="65000"/>
                              <a:lumOff val="35000"/>
                            </a:schemeClr>
                          </a:solidFill>
                          <a:effectLst/>
                        </a:rPr>
                        <a:t>woody</a:t>
                      </a:r>
                      <a:r>
                        <a:rPr lang="en-US" sz="1600">
                          <a:effectLst/>
                        </a:rPr>
                        <a:t/>
                      </a:r>
                      <a:br>
                        <a:rPr lang="en-US" sz="1600">
                          <a:effectLst/>
                        </a:rPr>
                      </a:br>
                      <a:r>
                        <a:rPr lang="en-US" sz="1600" b="1">
                          <a:solidFill>
                            <a:srgbClr val="00AA00"/>
                          </a:solidFill>
                          <a:effectLst/>
                        </a:rPr>
                        <a:t>tree</a:t>
                      </a:r>
                      <a:r>
                        <a:rPr lang="en-US" sz="1600">
                          <a:effectLst/>
                        </a:rPr>
                        <a:t/>
                      </a:r>
                      <a:br>
                        <a:rPr lang="en-US" sz="1600">
                          <a:effectLst/>
                        </a:rPr>
                      </a:br>
                      <a:r>
                        <a:rPr lang="en-US" sz="1600">
                          <a:solidFill>
                            <a:schemeClr val="tx1">
                              <a:lumMod val="65000"/>
                              <a:lumOff val="35000"/>
                            </a:schemeClr>
                          </a:solidFill>
                          <a:effectLst/>
                        </a:rPr>
                        <a:t>structure</a:t>
                      </a:r>
                      <a:br>
                        <a:rPr lang="en-US" sz="1600">
                          <a:solidFill>
                            <a:schemeClr val="tx1">
                              <a:lumMod val="65000"/>
                              <a:lumOff val="35000"/>
                            </a:schemeClr>
                          </a:solidFill>
                          <a:effectLst/>
                        </a:rPr>
                      </a:br>
                      <a:r>
                        <a:rPr lang="en-US" sz="1600">
                          <a:solidFill>
                            <a:schemeClr val="tx1">
                              <a:lumMod val="65000"/>
                              <a:lumOff val="35000"/>
                            </a:schemeClr>
                          </a:solidFill>
                          <a:effectLst/>
                        </a:rPr>
                        <a:t>plant</a:t>
                      </a:r>
                      <a:br>
                        <a:rPr lang="en-US" sz="1600">
                          <a:solidFill>
                            <a:schemeClr val="tx1">
                              <a:lumMod val="65000"/>
                              <a:lumOff val="35000"/>
                            </a:schemeClr>
                          </a:solidFill>
                          <a:effectLst/>
                        </a:rPr>
                      </a:br>
                      <a:r>
                        <a:rPr lang="en-US" sz="1600" smtClean="0">
                          <a:solidFill>
                            <a:schemeClr val="tx1">
                              <a:lumMod val="65000"/>
                              <a:lumOff val="35000"/>
                            </a:schemeClr>
                          </a:solidFill>
                          <a:effectLst/>
                        </a:rPr>
                        <a:t>vascular</a:t>
                      </a:r>
                      <a:endParaRPr lang="en-US" sz="1600">
                        <a:solidFill>
                          <a:schemeClr val="tx1">
                            <a:lumMod val="65000"/>
                            <a:lumOff val="35000"/>
                          </a:schemeClr>
                        </a:solidFill>
                        <a:effectLst/>
                      </a:endParaRPr>
                    </a:p>
                  </a:txBody>
                  <a:tcPr marL="54250" marR="54250" anchor="ctr">
                    <a:lnL>
                      <a:noFill/>
                    </a:lnL>
                    <a:lnR>
                      <a:noFill/>
                    </a:lnR>
                    <a:lnT>
                      <a:noFill/>
                    </a:lnT>
                    <a:lnB>
                      <a:noFill/>
                    </a:lnB>
                  </a:tcPr>
                </a:tc>
                <a:tc>
                  <a:txBody>
                    <a:bodyPr/>
                    <a:lstStyle/>
                    <a:p>
                      <a:r>
                        <a:rPr lang="en-US" sz="1600" b="1">
                          <a:solidFill>
                            <a:srgbClr val="00AA00"/>
                          </a:solidFill>
                          <a:effectLst/>
                        </a:rPr>
                        <a:t>tree</a:t>
                      </a:r>
                      <a:r>
                        <a:rPr lang="en-US" sz="1600">
                          <a:effectLst/>
                        </a:rPr>
                        <a:t/>
                      </a:r>
                      <a:br>
                        <a:rPr lang="en-US" sz="1600">
                          <a:effectLst/>
                        </a:rPr>
                      </a:br>
                      <a:r>
                        <a:rPr lang="en-US" sz="1600">
                          <a:solidFill>
                            <a:schemeClr val="tx1">
                              <a:lumMod val="65000"/>
                              <a:lumOff val="35000"/>
                            </a:schemeClr>
                          </a:solidFill>
                          <a:effectLst/>
                        </a:rPr>
                        <a:t>structure</a:t>
                      </a:r>
                      <a:br>
                        <a:rPr lang="en-US" sz="1600">
                          <a:solidFill>
                            <a:schemeClr val="tx1">
                              <a:lumMod val="65000"/>
                              <a:lumOff val="35000"/>
                            </a:schemeClr>
                          </a:solidFill>
                          <a:effectLst/>
                        </a:rPr>
                      </a:br>
                      <a:r>
                        <a:rPr lang="en-US" sz="1600">
                          <a:solidFill>
                            <a:schemeClr val="tx1">
                              <a:lumMod val="65000"/>
                              <a:lumOff val="35000"/>
                            </a:schemeClr>
                          </a:solidFill>
                          <a:effectLst/>
                        </a:rPr>
                        <a:t>building</a:t>
                      </a:r>
                      <a:br>
                        <a:rPr lang="en-US" sz="1600">
                          <a:solidFill>
                            <a:schemeClr val="tx1">
                              <a:lumMod val="65000"/>
                              <a:lumOff val="35000"/>
                            </a:schemeClr>
                          </a:solidFill>
                          <a:effectLst/>
                        </a:rPr>
                      </a:br>
                      <a:r>
                        <a:rPr lang="en-US" sz="1600">
                          <a:solidFill>
                            <a:schemeClr val="tx1">
                              <a:lumMod val="65000"/>
                              <a:lumOff val="35000"/>
                            </a:schemeClr>
                          </a:solidFill>
                          <a:effectLst/>
                        </a:rPr>
                        <a:t>plant</a:t>
                      </a:r>
                      <a:br>
                        <a:rPr lang="en-US" sz="1600">
                          <a:solidFill>
                            <a:schemeClr val="tx1">
                              <a:lumMod val="65000"/>
                              <a:lumOff val="35000"/>
                            </a:schemeClr>
                          </a:solidFill>
                          <a:effectLst/>
                        </a:rPr>
                      </a:br>
                      <a:r>
                        <a:rPr lang="en-US" sz="1600" smtClean="0">
                          <a:solidFill>
                            <a:schemeClr val="tx1">
                              <a:lumMod val="65000"/>
                              <a:lumOff val="35000"/>
                            </a:schemeClr>
                          </a:solidFill>
                          <a:effectLst/>
                        </a:rPr>
                        <a:t>area</a:t>
                      </a:r>
                      <a:endParaRPr lang="en-US" sz="1600">
                        <a:solidFill>
                          <a:schemeClr val="tx1">
                            <a:lumMod val="65000"/>
                            <a:lumOff val="35000"/>
                          </a:schemeClr>
                        </a:solidFill>
                        <a:effectLst/>
                      </a:endParaRPr>
                    </a:p>
                  </a:txBody>
                  <a:tcPr marL="54250" marR="54250" anchor="ctr">
                    <a:lnL>
                      <a:noFill/>
                    </a:lnL>
                    <a:lnR>
                      <a:noFill/>
                    </a:lnR>
                    <a:lnT>
                      <a:noFill/>
                    </a:lnT>
                    <a:lnB>
                      <a:noFill/>
                    </a:lnB>
                  </a:tcPr>
                </a:tc>
                <a:tc>
                  <a:txBody>
                    <a:bodyPr/>
                    <a:lstStyle/>
                    <a:p>
                      <a:r>
                        <a:rPr lang="en-US" sz="1600">
                          <a:solidFill>
                            <a:schemeClr val="tx1">
                              <a:lumMod val="65000"/>
                              <a:lumOff val="35000"/>
                            </a:schemeClr>
                          </a:solidFill>
                          <a:effectLst/>
                        </a:rPr>
                        <a:t>logo</a:t>
                      </a:r>
                      <a:br>
                        <a:rPr lang="en-US" sz="1600">
                          <a:solidFill>
                            <a:schemeClr val="tx1">
                              <a:lumMod val="65000"/>
                              <a:lumOff val="35000"/>
                            </a:schemeClr>
                          </a:solidFill>
                          <a:effectLst/>
                        </a:rPr>
                      </a:br>
                      <a:r>
                        <a:rPr lang="en-US" sz="1600">
                          <a:solidFill>
                            <a:schemeClr val="tx1">
                              <a:lumMod val="65000"/>
                              <a:lumOff val="35000"/>
                            </a:schemeClr>
                          </a:solidFill>
                          <a:effectLst/>
                        </a:rPr>
                        <a:t>street</a:t>
                      </a:r>
                      <a:br>
                        <a:rPr lang="en-US" sz="1600">
                          <a:solidFill>
                            <a:schemeClr val="tx1">
                              <a:lumMod val="65000"/>
                              <a:lumOff val="35000"/>
                            </a:schemeClr>
                          </a:solidFill>
                          <a:effectLst/>
                        </a:rPr>
                      </a:br>
                      <a:r>
                        <a:rPr lang="en-US" sz="1600">
                          <a:solidFill>
                            <a:schemeClr val="tx1">
                              <a:lumMod val="65000"/>
                              <a:lumOff val="35000"/>
                            </a:schemeClr>
                          </a:solidFill>
                          <a:effectLst/>
                        </a:rPr>
                        <a:t>neighborhood</a:t>
                      </a:r>
                      <a:br>
                        <a:rPr lang="en-US" sz="1600">
                          <a:solidFill>
                            <a:schemeClr val="tx1">
                              <a:lumMod val="65000"/>
                              <a:lumOff val="35000"/>
                            </a:schemeClr>
                          </a:solidFill>
                          <a:effectLst/>
                        </a:rPr>
                      </a:br>
                      <a:r>
                        <a:rPr lang="en-US" sz="1600">
                          <a:solidFill>
                            <a:schemeClr val="tx1">
                              <a:lumMod val="65000"/>
                              <a:lumOff val="35000"/>
                            </a:schemeClr>
                          </a:solidFill>
                          <a:effectLst/>
                        </a:rPr>
                        <a:t>building</a:t>
                      </a:r>
                      <a:br>
                        <a:rPr lang="en-US" sz="1600">
                          <a:solidFill>
                            <a:schemeClr val="tx1">
                              <a:lumMod val="65000"/>
                              <a:lumOff val="35000"/>
                            </a:schemeClr>
                          </a:solidFill>
                          <a:effectLst/>
                        </a:rPr>
                      </a:br>
                      <a:r>
                        <a:rPr lang="en-US" sz="1600">
                          <a:solidFill>
                            <a:schemeClr val="tx1">
                              <a:lumMod val="65000"/>
                              <a:lumOff val="35000"/>
                            </a:schemeClr>
                          </a:solidFill>
                          <a:effectLst/>
                        </a:rPr>
                        <a:t>office </a:t>
                      </a:r>
                      <a:r>
                        <a:rPr lang="en-US" sz="1600" smtClean="0">
                          <a:solidFill>
                            <a:schemeClr val="tx1">
                              <a:lumMod val="65000"/>
                              <a:lumOff val="35000"/>
                            </a:schemeClr>
                          </a:solidFill>
                          <a:effectLst/>
                        </a:rPr>
                        <a:t>building</a:t>
                      </a:r>
                      <a:endParaRPr lang="en-US" sz="1600">
                        <a:solidFill>
                          <a:schemeClr val="tx1">
                            <a:lumMod val="65000"/>
                            <a:lumOff val="35000"/>
                          </a:schemeClr>
                        </a:solidFill>
                        <a:effectLst/>
                      </a:endParaRPr>
                    </a:p>
                  </a:txBody>
                  <a:tcPr marL="54250" marR="54250" anchor="ctr">
                    <a:lnL>
                      <a:noFill/>
                    </a:lnL>
                    <a:lnR>
                      <a:noFill/>
                    </a:lnR>
                    <a:lnT>
                      <a:noFill/>
                    </a:lnT>
                    <a:lnB>
                      <a:noFill/>
                    </a:lnB>
                  </a:tcPr>
                </a:tc>
                <a:tc>
                  <a:txBody>
                    <a:bodyPr/>
                    <a:lstStyle/>
                    <a:p>
                      <a:r>
                        <a:rPr lang="en-US" sz="1600" dirty="0">
                          <a:solidFill>
                            <a:schemeClr val="tx1">
                              <a:lumMod val="65000"/>
                              <a:lumOff val="35000"/>
                            </a:schemeClr>
                          </a:solidFill>
                          <a:effectLst/>
                        </a:rPr>
                        <a:t>logo</a:t>
                      </a:r>
                      <a:br>
                        <a:rPr lang="en-US" sz="1600" dirty="0">
                          <a:solidFill>
                            <a:schemeClr val="tx1">
                              <a:lumMod val="65000"/>
                              <a:lumOff val="35000"/>
                            </a:schemeClr>
                          </a:solidFill>
                          <a:effectLst/>
                        </a:rPr>
                      </a:br>
                      <a:r>
                        <a:rPr lang="en-US" sz="1600" dirty="0">
                          <a:solidFill>
                            <a:schemeClr val="tx1">
                              <a:lumMod val="65000"/>
                              <a:lumOff val="35000"/>
                            </a:schemeClr>
                          </a:solidFill>
                          <a:effectLst/>
                        </a:rPr>
                        <a:t>street</a:t>
                      </a:r>
                      <a:br>
                        <a:rPr lang="en-US" sz="1600" dirty="0">
                          <a:solidFill>
                            <a:schemeClr val="tx1">
                              <a:lumMod val="65000"/>
                              <a:lumOff val="35000"/>
                            </a:schemeClr>
                          </a:solidFill>
                          <a:effectLst/>
                        </a:rPr>
                      </a:br>
                      <a:r>
                        <a:rPr lang="en-US" sz="1600" dirty="0">
                          <a:solidFill>
                            <a:schemeClr val="tx1">
                              <a:lumMod val="65000"/>
                              <a:lumOff val="35000"/>
                            </a:schemeClr>
                          </a:solidFill>
                          <a:effectLst/>
                        </a:rPr>
                        <a:t>neighborhood</a:t>
                      </a:r>
                      <a:br>
                        <a:rPr lang="en-US" sz="1600" dirty="0">
                          <a:solidFill>
                            <a:schemeClr val="tx1">
                              <a:lumMod val="65000"/>
                              <a:lumOff val="35000"/>
                            </a:schemeClr>
                          </a:solidFill>
                          <a:effectLst/>
                        </a:rPr>
                      </a:br>
                      <a:r>
                        <a:rPr lang="en-US" sz="1600" dirty="0" smtClean="0">
                          <a:solidFill>
                            <a:schemeClr val="tx1">
                              <a:lumMod val="65000"/>
                              <a:lumOff val="35000"/>
                            </a:schemeClr>
                          </a:solidFill>
                          <a:effectLst/>
                        </a:rPr>
                        <a:t>building</a:t>
                      </a:r>
                      <a:br>
                        <a:rPr lang="en-US" sz="1600" dirty="0" smtClean="0">
                          <a:solidFill>
                            <a:schemeClr val="tx1">
                              <a:lumMod val="65000"/>
                              <a:lumOff val="35000"/>
                            </a:schemeClr>
                          </a:solidFill>
                          <a:effectLst/>
                        </a:rPr>
                      </a:br>
                      <a:r>
                        <a:rPr lang="en-US" sz="1600" dirty="0" smtClean="0">
                          <a:solidFill>
                            <a:schemeClr val="tx1">
                              <a:lumMod val="65000"/>
                              <a:lumOff val="35000"/>
                            </a:schemeClr>
                          </a:solidFill>
                          <a:effectLst/>
                        </a:rPr>
                        <a:t>office</a:t>
                      </a:r>
                      <a:endParaRPr lang="en-US" sz="1600" dirty="0">
                        <a:solidFill>
                          <a:schemeClr val="tx1">
                            <a:lumMod val="65000"/>
                            <a:lumOff val="35000"/>
                          </a:schemeClr>
                        </a:solidFill>
                        <a:effectLst/>
                      </a:endParaRPr>
                    </a:p>
                  </a:txBody>
                  <a:tcPr marL="54250" marR="54250" anchor="ctr">
                    <a:lnL>
                      <a:noFill/>
                    </a:lnL>
                    <a:lnR>
                      <a:noFill/>
                    </a:lnR>
                    <a:lnT>
                      <a:noFill/>
                    </a:lnT>
                    <a:lnB>
                      <a:noFill/>
                    </a:lnB>
                  </a:tcPr>
                </a:tc>
              </a:tr>
            </a:tbl>
          </a:graphicData>
        </a:graphic>
      </p:graphicFrame>
      <p:pic>
        <p:nvPicPr>
          <p:cNvPr id="5" name="Picture 15" descr="http://dsl1.cewit.stonybrook.edu/~vicente/images_all/images_small/79562442_d4c8ef81cc_39_79562442.jpg"/>
          <p:cNvPicPr>
            <a:picLocks noChangeAspect="1" noChangeArrowheads="1"/>
          </p:cNvPicPr>
          <p:nvPr/>
        </p:nvPicPr>
        <p:blipFill rotWithShape="1">
          <a:blip r:embed="rId3">
            <a:extLst>
              <a:ext uri="{28A0092B-C50C-407E-A947-70E740481C1C}">
                <a14:useLocalDpi xmlns:a14="http://schemas.microsoft.com/office/drawing/2010/main" val="0"/>
              </a:ext>
            </a:extLst>
          </a:blip>
          <a:srcRect l="4235"/>
          <a:stretch/>
        </p:blipFill>
        <p:spPr bwMode="auto">
          <a:xfrm>
            <a:off x="2415966" y="1483659"/>
            <a:ext cx="3973512" cy="2613663"/>
          </a:xfrm>
          <a:prstGeom prst="rect">
            <a:avLst/>
          </a:prstGeom>
          <a:noFill/>
          <a:extLst>
            <a:ext uri="{909E8E84-426E-40DD-AFC4-6F175D3DCCD1}">
              <a14:hiddenFill xmlns:a14="http://schemas.microsoft.com/office/drawing/2010/main">
                <a:solidFill>
                  <a:srgbClr val="FFFFFF"/>
                </a:solidFill>
              </a14:hiddenFill>
            </a:ext>
          </a:extLst>
        </p:spPr>
      </p:pic>
      <p:sp>
        <p:nvSpPr>
          <p:cNvPr id="6" name="Rounded Rectangle 5"/>
          <p:cNvSpPr/>
          <p:nvPr/>
        </p:nvSpPr>
        <p:spPr>
          <a:xfrm>
            <a:off x="7490564" y="4359058"/>
            <a:ext cx="1490597" cy="2342368"/>
          </a:xfrm>
          <a:prstGeom prst="roundRect">
            <a:avLst/>
          </a:prstGeom>
          <a:noFill/>
          <a:ln w="28575">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7" name="Rounded Rectangle 6"/>
          <p:cNvSpPr/>
          <p:nvPr/>
        </p:nvSpPr>
        <p:spPr>
          <a:xfrm>
            <a:off x="288099" y="4384111"/>
            <a:ext cx="1490597" cy="2342368"/>
          </a:xfrm>
          <a:prstGeom prst="roundRect">
            <a:avLst/>
          </a:prstGeom>
          <a:noFill/>
          <a:ln w="28575">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9204339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6"/>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7" grpId="0" animBg="1"/>
      <p:bldP spid="7" grpId="1"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8230678" cy="1325563"/>
          </a:xfrm>
        </p:spPr>
        <p:txBody>
          <a:bodyPr/>
          <a:lstStyle/>
          <a:p>
            <a:r>
              <a:rPr lang="en-US" dirty="0" smtClean="0"/>
              <a:t>Evaluation: Content Naming</a:t>
            </a:r>
            <a:endParaRPr lang="en-US" dirty="0"/>
          </a:p>
        </p:txBody>
      </p:sp>
      <p:graphicFrame>
        <p:nvGraphicFramePr>
          <p:cNvPr id="5" name="Content Placeholder 5"/>
          <p:cNvGraphicFramePr>
            <a:graphicFrameLocks/>
          </p:cNvGraphicFramePr>
          <p:nvPr>
            <p:extLst>
              <p:ext uri="{D42A27DB-BD31-4B8C-83A1-F6EECF244321}">
                <p14:modId xmlns:p14="http://schemas.microsoft.com/office/powerpoint/2010/main" val="2624597650"/>
              </p:ext>
            </p:extLst>
          </p:nvPr>
        </p:nvGraphicFramePr>
        <p:xfrm>
          <a:off x="237868" y="1690689"/>
          <a:ext cx="4271502" cy="4747689"/>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4" name="Content Placeholder 5"/>
          <p:cNvGraphicFramePr>
            <a:graphicFrameLocks/>
          </p:cNvGraphicFramePr>
          <p:nvPr>
            <p:extLst>
              <p:ext uri="{D42A27DB-BD31-4B8C-83A1-F6EECF244321}">
                <p14:modId xmlns:p14="http://schemas.microsoft.com/office/powerpoint/2010/main" val="1356479669"/>
              </p:ext>
            </p:extLst>
          </p:nvPr>
        </p:nvGraphicFramePr>
        <p:xfrm>
          <a:off x="4655275" y="1390389"/>
          <a:ext cx="4204053" cy="5035463"/>
        </p:xfrm>
        <a:graphic>
          <a:graphicData uri="http://schemas.openxmlformats.org/drawingml/2006/chart">
            <c:chart xmlns:c="http://schemas.openxmlformats.org/drawingml/2006/chart" xmlns:r="http://schemas.openxmlformats.org/officeDocument/2006/relationships" r:id="rId4"/>
          </a:graphicData>
        </a:graphic>
      </p:graphicFrame>
      <p:sp>
        <p:nvSpPr>
          <p:cNvPr id="6" name="Rounded Rectangle 5"/>
          <p:cNvSpPr/>
          <p:nvPr/>
        </p:nvSpPr>
        <p:spPr>
          <a:xfrm>
            <a:off x="2154477" y="2192055"/>
            <a:ext cx="2242159" cy="3945698"/>
          </a:xfrm>
          <a:prstGeom prst="roundRect">
            <a:avLst/>
          </a:prstGeom>
          <a:noFill/>
          <a:ln w="28575">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7" name="Rounded Rectangle 6"/>
          <p:cNvSpPr/>
          <p:nvPr/>
        </p:nvSpPr>
        <p:spPr>
          <a:xfrm>
            <a:off x="6553200" y="2192055"/>
            <a:ext cx="2242159" cy="3945698"/>
          </a:xfrm>
          <a:prstGeom prst="roundRect">
            <a:avLst/>
          </a:prstGeom>
          <a:noFill/>
          <a:ln w="28575">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8" name="Rounded Rectangle 7"/>
          <p:cNvSpPr/>
          <p:nvPr/>
        </p:nvSpPr>
        <p:spPr>
          <a:xfrm>
            <a:off x="628650" y="2192055"/>
            <a:ext cx="849421" cy="3945698"/>
          </a:xfrm>
          <a:prstGeom prst="roundRect">
            <a:avLst/>
          </a:prstGeom>
          <a:noFill/>
          <a:ln w="28575">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0" name="Rounded Rectangle 9"/>
          <p:cNvSpPr/>
          <p:nvPr/>
        </p:nvSpPr>
        <p:spPr>
          <a:xfrm>
            <a:off x="5073042" y="2192055"/>
            <a:ext cx="801665" cy="3945698"/>
          </a:xfrm>
          <a:prstGeom prst="roundRect">
            <a:avLst/>
          </a:prstGeom>
          <a:noFill/>
          <a:ln w="28575">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1" name="Rounded Rectangle 10"/>
          <p:cNvSpPr/>
          <p:nvPr/>
        </p:nvSpPr>
        <p:spPr>
          <a:xfrm>
            <a:off x="1390520" y="2192055"/>
            <a:ext cx="849421" cy="3945698"/>
          </a:xfrm>
          <a:prstGeom prst="roundRect">
            <a:avLst/>
          </a:prstGeom>
          <a:noFill/>
          <a:ln w="28575">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2" name="Rounded Rectangle 11"/>
          <p:cNvSpPr/>
          <p:nvPr/>
        </p:nvSpPr>
        <p:spPr>
          <a:xfrm>
            <a:off x="5789243" y="2192055"/>
            <a:ext cx="849421" cy="3945698"/>
          </a:xfrm>
          <a:prstGeom prst="roundRect">
            <a:avLst/>
          </a:prstGeom>
          <a:noFill/>
          <a:ln w="28575">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8369011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1" nodeType="clickEffect">
                                  <p:stCondLst>
                                    <p:cond delay="0"/>
                                  </p:stCondLst>
                                  <p:childTnLst>
                                    <p:set>
                                      <p:cBhvr>
                                        <p:cTn id="12" dur="1" fill="hold">
                                          <p:stCondLst>
                                            <p:cond delay="0"/>
                                          </p:stCondLst>
                                        </p:cTn>
                                        <p:tgtEl>
                                          <p:spTgt spid="6"/>
                                        </p:tgtEl>
                                        <p:attrNameLst>
                                          <p:attrName>style.visibility</p:attrName>
                                        </p:attrNameLst>
                                      </p:cBhvr>
                                      <p:to>
                                        <p:strVal val="hidden"/>
                                      </p:to>
                                    </p:set>
                                  </p:childTnLst>
                                </p:cTn>
                              </p:par>
                              <p:par>
                                <p:cTn id="13" presetID="1" presetClass="exit" presetSubtype="0" fill="hold" grpId="1" nodeType="withEffect">
                                  <p:stCondLst>
                                    <p:cond delay="0"/>
                                  </p:stCondLst>
                                  <p:childTnLst>
                                    <p:set>
                                      <p:cBhvr>
                                        <p:cTn id="14" dur="1" fill="hold">
                                          <p:stCondLst>
                                            <p:cond delay="0"/>
                                          </p:stCondLst>
                                        </p:cTn>
                                        <p:tgtEl>
                                          <p:spTgt spid="7"/>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grpId="1" nodeType="clickEffect">
                                  <p:stCondLst>
                                    <p:cond delay="0"/>
                                  </p:stCondLst>
                                  <p:childTnLst>
                                    <p:set>
                                      <p:cBhvr>
                                        <p:cTn id="24" dur="1" fill="hold">
                                          <p:stCondLst>
                                            <p:cond delay="0"/>
                                          </p:stCondLst>
                                        </p:cTn>
                                        <p:tgtEl>
                                          <p:spTgt spid="10"/>
                                        </p:tgtEl>
                                        <p:attrNameLst>
                                          <p:attrName>style.visibility</p:attrName>
                                        </p:attrNameLst>
                                      </p:cBhvr>
                                      <p:to>
                                        <p:strVal val="hidden"/>
                                      </p:to>
                                    </p:set>
                                  </p:childTnLst>
                                </p:cTn>
                              </p:par>
                              <p:par>
                                <p:cTn id="25" presetID="1" presetClass="exit" presetSubtype="0" fill="hold" grpId="1" nodeType="withEffect">
                                  <p:stCondLst>
                                    <p:cond delay="0"/>
                                  </p:stCondLst>
                                  <p:childTnLst>
                                    <p:set>
                                      <p:cBhvr>
                                        <p:cTn id="26" dur="1" fill="hold">
                                          <p:stCondLst>
                                            <p:cond delay="0"/>
                                          </p:stCondLst>
                                        </p:cTn>
                                        <p:tgtEl>
                                          <p:spTgt spid="8"/>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grpId="1" nodeType="clickEffect">
                                  <p:stCondLst>
                                    <p:cond delay="0"/>
                                  </p:stCondLst>
                                  <p:childTnLst>
                                    <p:set>
                                      <p:cBhvr>
                                        <p:cTn id="36" dur="1" fill="hold">
                                          <p:stCondLst>
                                            <p:cond delay="0"/>
                                          </p:stCondLst>
                                        </p:cTn>
                                        <p:tgtEl>
                                          <p:spTgt spid="12"/>
                                        </p:tgtEl>
                                        <p:attrNameLst>
                                          <p:attrName>style.visibility</p:attrName>
                                        </p:attrNameLst>
                                      </p:cBhvr>
                                      <p:to>
                                        <p:strVal val="hidden"/>
                                      </p:to>
                                    </p:set>
                                  </p:childTnLst>
                                </p:cTn>
                              </p:par>
                              <p:par>
                                <p:cTn id="37" presetID="1" presetClass="exit" presetSubtype="0" fill="hold" grpId="1" nodeType="withEffect">
                                  <p:stCondLst>
                                    <p:cond delay="0"/>
                                  </p:stCondLst>
                                  <p:childTnLst>
                                    <p:set>
                                      <p:cBhvr>
                                        <p:cTn id="38" dur="1" fill="hold">
                                          <p:stCondLst>
                                            <p:cond delay="0"/>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7" grpId="0" animBg="1"/>
      <p:bldP spid="7" grpId="1" animBg="1"/>
      <p:bldP spid="8" grpId="0" animBg="1"/>
      <p:bldP spid="8" grpId="1" animBg="1"/>
      <p:bldP spid="10" grpId="0" animBg="1"/>
      <p:bldP spid="10" grpId="1" animBg="1"/>
      <p:bldP spid="11" grpId="0" animBg="1"/>
      <p:bldP spid="11" grpId="1" animBg="1"/>
      <p:bldP spid="12" grpId="0" animBg="1"/>
      <p:bldP spid="12" grpId="1"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Conclusions/Future Work</a:t>
            </a:r>
            <a:endParaRPr lang="en-US" dirty="0"/>
          </a:p>
        </p:txBody>
      </p:sp>
      <p:sp>
        <p:nvSpPr>
          <p:cNvPr id="3" name="Content Placeholder 2"/>
          <p:cNvSpPr>
            <a:spLocks noGrp="1"/>
          </p:cNvSpPr>
          <p:nvPr>
            <p:ph idx="1"/>
          </p:nvPr>
        </p:nvSpPr>
        <p:spPr/>
        <p:txBody>
          <a:bodyPr/>
          <a:lstStyle/>
          <a:p>
            <a:pPr marL="571500" indent="-571500"/>
            <a:r>
              <a:rPr lang="en-US" dirty="0" smtClean="0">
                <a:solidFill>
                  <a:srgbClr val="6B6B6B"/>
                </a:solidFill>
              </a:rPr>
              <a:t>We explored different models for content naming in images.</a:t>
            </a:r>
            <a:br>
              <a:rPr lang="en-US" dirty="0" smtClean="0">
                <a:solidFill>
                  <a:srgbClr val="6B6B6B"/>
                </a:solidFill>
              </a:rPr>
            </a:br>
            <a:endParaRPr lang="en-US" dirty="0">
              <a:solidFill>
                <a:srgbClr val="6B6B6B"/>
              </a:solidFill>
            </a:endParaRPr>
          </a:p>
          <a:p>
            <a:pPr marL="571500" indent="-571500"/>
            <a:r>
              <a:rPr lang="en-US" dirty="0" smtClean="0">
                <a:solidFill>
                  <a:srgbClr val="6B6B6B"/>
                </a:solidFill>
              </a:rPr>
              <a:t>Results can be used to improve </a:t>
            </a:r>
            <a:r>
              <a:rPr lang="en-US" dirty="0">
                <a:solidFill>
                  <a:srgbClr val="6B6B6B"/>
                </a:solidFill>
              </a:rPr>
              <a:t>the larger goal of generating human-like image descriptions</a:t>
            </a:r>
            <a:r>
              <a:rPr lang="en-US" dirty="0" smtClean="0">
                <a:solidFill>
                  <a:srgbClr val="6B6B6B"/>
                </a:solidFill>
              </a:rPr>
              <a:t>.</a:t>
            </a:r>
            <a:br>
              <a:rPr lang="en-US" dirty="0" smtClean="0">
                <a:solidFill>
                  <a:srgbClr val="6B6B6B"/>
                </a:solidFill>
              </a:rPr>
            </a:br>
            <a:endParaRPr lang="en-US" dirty="0" smtClean="0">
              <a:solidFill>
                <a:srgbClr val="6B6B6B"/>
              </a:solidFill>
            </a:endParaRPr>
          </a:p>
          <a:p>
            <a:pPr marL="571500" indent="-571500"/>
            <a:r>
              <a:rPr lang="en-US" dirty="0" smtClean="0">
                <a:solidFill>
                  <a:srgbClr val="6B6B6B"/>
                </a:solidFill>
              </a:rPr>
              <a:t>Go </a:t>
            </a:r>
            <a:r>
              <a:rPr lang="en-US" dirty="0">
                <a:solidFill>
                  <a:srgbClr val="6B6B6B"/>
                </a:solidFill>
              </a:rPr>
              <a:t>beyond nouns and infer other type of abstractions on action and </a:t>
            </a:r>
            <a:r>
              <a:rPr lang="en-US" dirty="0" smtClean="0">
                <a:solidFill>
                  <a:srgbClr val="6B6B6B"/>
                </a:solidFill>
              </a:rPr>
              <a:t>attribute words</a:t>
            </a:r>
            <a:r>
              <a:rPr lang="en-US" dirty="0">
                <a:solidFill>
                  <a:srgbClr val="6B6B6B"/>
                </a:solidFill>
              </a:rPr>
              <a:t>.</a:t>
            </a:r>
          </a:p>
          <a:p>
            <a:pPr marL="0" indent="0">
              <a:buNone/>
            </a:pPr>
            <a:endParaRPr lang="en-US" dirty="0">
              <a:solidFill>
                <a:srgbClr val="6B6B6B"/>
              </a:solidFill>
            </a:endParaRPr>
          </a:p>
        </p:txBody>
      </p:sp>
    </p:spTree>
    <p:extLst>
      <p:ext uri="{BB962C8B-B14F-4D97-AF65-F5344CB8AC3E}">
        <p14:creationId xmlns:p14="http://schemas.microsoft.com/office/powerpoint/2010/main" val="92862624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3954" y="2710293"/>
            <a:ext cx="7886700" cy="1325563"/>
          </a:xfrm>
        </p:spPr>
        <p:txBody>
          <a:bodyPr/>
          <a:lstStyle/>
          <a:p>
            <a:r>
              <a:rPr lang="en-US" dirty="0" smtClean="0"/>
              <a:t>Questions?</a:t>
            </a:r>
            <a:endParaRPr lang="en-US" dirty="0"/>
          </a:p>
        </p:txBody>
      </p:sp>
    </p:spTree>
    <p:extLst>
      <p:ext uri="{BB962C8B-B14F-4D97-AF65-F5344CB8AC3E}">
        <p14:creationId xmlns:p14="http://schemas.microsoft.com/office/powerpoint/2010/main" val="92821671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would you call this?</a:t>
            </a:r>
            <a:endParaRPr lang="en-US" dirty="0"/>
          </a:p>
        </p:txBody>
      </p:sp>
      <p:sp>
        <p:nvSpPr>
          <p:cNvPr id="4" name="Rounded Rectangle 3"/>
          <p:cNvSpPr/>
          <p:nvPr/>
        </p:nvSpPr>
        <p:spPr>
          <a:xfrm>
            <a:off x="5482446" y="4550623"/>
            <a:ext cx="1317884" cy="338328"/>
          </a:xfrm>
          <a:prstGeom prst="roundRect">
            <a:avLst/>
          </a:prstGeom>
          <a:noFill/>
          <a:ln w="47625">
            <a:solidFill>
              <a:srgbClr val="00B05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2400"/>
          </a:p>
        </p:txBody>
      </p:sp>
      <p:sp>
        <p:nvSpPr>
          <p:cNvPr id="3" name="TextBox 2"/>
          <p:cNvSpPr txBox="1"/>
          <p:nvPr/>
        </p:nvSpPr>
        <p:spPr>
          <a:xfrm>
            <a:off x="5482446" y="1991340"/>
            <a:ext cx="1010213" cy="461665"/>
          </a:xfrm>
          <a:prstGeom prst="rect">
            <a:avLst/>
          </a:prstGeom>
          <a:noFill/>
        </p:spPr>
        <p:txBody>
          <a:bodyPr wrap="none" rtlCol="0">
            <a:spAutoFit/>
          </a:bodyPr>
          <a:lstStyle/>
          <a:p>
            <a:r>
              <a:rPr lang="en-US" sz="2400" dirty="0" smtClean="0"/>
              <a:t>Object</a:t>
            </a:r>
          </a:p>
        </p:txBody>
      </p:sp>
      <p:sp>
        <p:nvSpPr>
          <p:cNvPr id="8" name="TextBox 7"/>
          <p:cNvSpPr txBox="1"/>
          <p:nvPr/>
        </p:nvSpPr>
        <p:spPr>
          <a:xfrm>
            <a:off x="5482446" y="2344998"/>
            <a:ext cx="1375377" cy="461665"/>
          </a:xfrm>
          <a:prstGeom prst="rect">
            <a:avLst/>
          </a:prstGeom>
          <a:noFill/>
        </p:spPr>
        <p:txBody>
          <a:bodyPr wrap="none" rtlCol="0">
            <a:spAutoFit/>
          </a:bodyPr>
          <a:lstStyle/>
          <a:p>
            <a:r>
              <a:rPr lang="en-US" sz="2400" dirty="0" smtClean="0"/>
              <a:t>Organism</a:t>
            </a:r>
          </a:p>
        </p:txBody>
      </p:sp>
      <p:sp>
        <p:nvSpPr>
          <p:cNvPr id="10" name="TextBox 9"/>
          <p:cNvSpPr txBox="1"/>
          <p:nvPr/>
        </p:nvSpPr>
        <p:spPr>
          <a:xfrm>
            <a:off x="5482446" y="2698656"/>
            <a:ext cx="1058303" cy="461665"/>
          </a:xfrm>
          <a:prstGeom prst="rect">
            <a:avLst/>
          </a:prstGeom>
          <a:noFill/>
        </p:spPr>
        <p:txBody>
          <a:bodyPr wrap="none" rtlCol="0">
            <a:spAutoFit/>
          </a:bodyPr>
          <a:lstStyle/>
          <a:p>
            <a:r>
              <a:rPr lang="en-US" sz="2400" dirty="0" smtClean="0"/>
              <a:t>Animal</a:t>
            </a:r>
          </a:p>
        </p:txBody>
      </p:sp>
      <p:sp>
        <p:nvSpPr>
          <p:cNvPr id="11" name="TextBox 10"/>
          <p:cNvSpPr txBox="1"/>
          <p:nvPr/>
        </p:nvSpPr>
        <p:spPr>
          <a:xfrm>
            <a:off x="5482446" y="3052314"/>
            <a:ext cx="1334789" cy="461665"/>
          </a:xfrm>
          <a:prstGeom prst="rect">
            <a:avLst/>
          </a:prstGeom>
          <a:noFill/>
        </p:spPr>
        <p:txBody>
          <a:bodyPr wrap="none" rtlCol="0">
            <a:spAutoFit/>
          </a:bodyPr>
          <a:lstStyle/>
          <a:p>
            <a:r>
              <a:rPr lang="en-US" sz="2400" dirty="0" smtClean="0"/>
              <a:t>Chordate</a:t>
            </a:r>
          </a:p>
        </p:txBody>
      </p:sp>
      <p:sp>
        <p:nvSpPr>
          <p:cNvPr id="12" name="TextBox 11"/>
          <p:cNvSpPr txBox="1"/>
          <p:nvPr/>
        </p:nvSpPr>
        <p:spPr>
          <a:xfrm>
            <a:off x="5482446" y="3405972"/>
            <a:ext cx="1519262" cy="461665"/>
          </a:xfrm>
          <a:prstGeom prst="rect">
            <a:avLst/>
          </a:prstGeom>
          <a:noFill/>
        </p:spPr>
        <p:txBody>
          <a:bodyPr wrap="none" rtlCol="0">
            <a:spAutoFit/>
          </a:bodyPr>
          <a:lstStyle/>
          <a:p>
            <a:r>
              <a:rPr lang="en-US" sz="2400" dirty="0" smtClean="0"/>
              <a:t>Vertebrate</a:t>
            </a:r>
          </a:p>
        </p:txBody>
      </p:sp>
      <p:sp>
        <p:nvSpPr>
          <p:cNvPr id="13" name="TextBox 12"/>
          <p:cNvSpPr txBox="1"/>
          <p:nvPr/>
        </p:nvSpPr>
        <p:spPr>
          <a:xfrm>
            <a:off x="5482446" y="4113288"/>
            <a:ext cx="1700402" cy="461665"/>
          </a:xfrm>
          <a:prstGeom prst="rect">
            <a:avLst/>
          </a:prstGeom>
          <a:noFill/>
        </p:spPr>
        <p:txBody>
          <a:bodyPr wrap="none" rtlCol="0">
            <a:spAutoFit/>
          </a:bodyPr>
          <a:lstStyle/>
          <a:p>
            <a:r>
              <a:rPr lang="en-US" sz="2400" dirty="0" smtClean="0"/>
              <a:t>Aquatic bird</a:t>
            </a:r>
          </a:p>
        </p:txBody>
      </p:sp>
      <p:sp>
        <p:nvSpPr>
          <p:cNvPr id="14" name="TextBox 13"/>
          <p:cNvSpPr txBox="1"/>
          <p:nvPr/>
        </p:nvSpPr>
        <p:spPr>
          <a:xfrm>
            <a:off x="5482446" y="3759630"/>
            <a:ext cx="686983" cy="461665"/>
          </a:xfrm>
          <a:prstGeom prst="rect">
            <a:avLst/>
          </a:prstGeom>
          <a:noFill/>
        </p:spPr>
        <p:txBody>
          <a:bodyPr wrap="none" rtlCol="0">
            <a:spAutoFit/>
          </a:bodyPr>
          <a:lstStyle/>
          <a:p>
            <a:r>
              <a:rPr lang="en-US" sz="2400" dirty="0" smtClean="0"/>
              <a:t>Bird</a:t>
            </a:r>
          </a:p>
        </p:txBody>
      </p:sp>
      <p:sp>
        <p:nvSpPr>
          <p:cNvPr id="15" name="TextBox 14"/>
          <p:cNvSpPr txBox="1"/>
          <p:nvPr/>
        </p:nvSpPr>
        <p:spPr>
          <a:xfrm>
            <a:off x="5482446" y="4466946"/>
            <a:ext cx="848694" cy="461665"/>
          </a:xfrm>
          <a:prstGeom prst="rect">
            <a:avLst/>
          </a:prstGeom>
          <a:noFill/>
        </p:spPr>
        <p:txBody>
          <a:bodyPr wrap="none" rtlCol="0">
            <a:spAutoFit/>
          </a:bodyPr>
          <a:lstStyle/>
          <a:p>
            <a:r>
              <a:rPr lang="en-US" sz="2400" dirty="0" smtClean="0"/>
              <a:t>Swan</a:t>
            </a:r>
          </a:p>
        </p:txBody>
      </p:sp>
      <p:sp>
        <p:nvSpPr>
          <p:cNvPr id="16" name="TextBox 15"/>
          <p:cNvSpPr txBox="1"/>
          <p:nvPr/>
        </p:nvSpPr>
        <p:spPr>
          <a:xfrm>
            <a:off x="5482446" y="5174265"/>
            <a:ext cx="2768002" cy="461665"/>
          </a:xfrm>
          <a:prstGeom prst="rect">
            <a:avLst/>
          </a:prstGeom>
          <a:noFill/>
        </p:spPr>
        <p:txBody>
          <a:bodyPr wrap="none" rtlCol="0">
            <a:spAutoFit/>
          </a:bodyPr>
          <a:lstStyle/>
          <a:p>
            <a:r>
              <a:rPr lang="en-US" sz="2400" dirty="0" smtClean="0"/>
              <a:t>Cygnus Colombianus</a:t>
            </a:r>
          </a:p>
        </p:txBody>
      </p:sp>
      <p:sp>
        <p:nvSpPr>
          <p:cNvPr id="19" name="TextBox 18"/>
          <p:cNvSpPr txBox="1"/>
          <p:nvPr/>
        </p:nvSpPr>
        <p:spPr>
          <a:xfrm>
            <a:off x="5482446" y="4820604"/>
            <a:ext cx="2071016" cy="461665"/>
          </a:xfrm>
          <a:prstGeom prst="rect">
            <a:avLst/>
          </a:prstGeom>
          <a:noFill/>
        </p:spPr>
        <p:txBody>
          <a:bodyPr wrap="none" rtlCol="0">
            <a:spAutoFit/>
          </a:bodyPr>
          <a:lstStyle/>
          <a:p>
            <a:r>
              <a:rPr lang="en-US" sz="2400" dirty="0" smtClean="0"/>
              <a:t>Whistling swan</a:t>
            </a:r>
          </a:p>
        </p:txBody>
      </p:sp>
      <p:pic>
        <p:nvPicPr>
          <p:cNvPr id="20" name="Picture 4" descr="http://farm3.static.flickr.com/2192/2084401932_e46eda74d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2386" y="2104845"/>
            <a:ext cx="4762500" cy="3571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3437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3" grpId="0"/>
      <p:bldP spid="8" grpId="0"/>
      <p:bldP spid="10" grpId="0"/>
      <p:bldP spid="11" grpId="0"/>
      <p:bldP spid="12" grpId="0"/>
      <p:bldP spid="13" grpId="0"/>
      <p:bldP spid="14" grpId="0"/>
      <p:bldP spid="15" grpId="0"/>
      <p:bldP spid="16" grpId="0"/>
      <p:bldP spid="19" grpId="0"/>
    </p:bld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would you call this?</a:t>
            </a:r>
            <a:endParaRPr lang="en-US" dirty="0"/>
          </a:p>
        </p:txBody>
      </p:sp>
      <p:pic>
        <p:nvPicPr>
          <p:cNvPr id="7170" name="Picture 2" descr="http://farm3.static.flickr.com/2041/1877348667_7f7d03614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8650" y="2087594"/>
            <a:ext cx="4762500" cy="3571875"/>
          </a:xfrm>
          <a:prstGeom prst="rect">
            <a:avLst/>
          </a:prstGeom>
          <a:noFill/>
          <a:extLst>
            <a:ext uri="{909E8E84-426E-40DD-AFC4-6F175D3DCCD1}">
              <a14:hiddenFill xmlns:a14="http://schemas.microsoft.com/office/drawing/2010/main">
                <a:solidFill>
                  <a:srgbClr val="FFFFFF"/>
                </a:solidFill>
              </a14:hiddenFill>
            </a:ext>
          </a:extLst>
        </p:spPr>
      </p:pic>
      <p:sp>
        <p:nvSpPr>
          <p:cNvPr id="5" name="Rounded Rectangle 4"/>
          <p:cNvSpPr/>
          <p:nvPr/>
        </p:nvSpPr>
        <p:spPr>
          <a:xfrm>
            <a:off x="5486400" y="4861507"/>
            <a:ext cx="733244" cy="384048"/>
          </a:xfrm>
          <a:prstGeom prst="roundRect">
            <a:avLst/>
          </a:prstGeom>
          <a:noFill/>
          <a:ln w="47625">
            <a:solidFill>
              <a:srgbClr val="00B05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2400"/>
          </a:p>
        </p:txBody>
      </p:sp>
      <p:sp>
        <p:nvSpPr>
          <p:cNvPr id="3" name="TextBox 2"/>
          <p:cNvSpPr txBox="1"/>
          <p:nvPr/>
        </p:nvSpPr>
        <p:spPr>
          <a:xfrm>
            <a:off x="5486400" y="1902928"/>
            <a:ext cx="1010213" cy="461665"/>
          </a:xfrm>
          <a:prstGeom prst="rect">
            <a:avLst/>
          </a:prstGeom>
          <a:noFill/>
        </p:spPr>
        <p:txBody>
          <a:bodyPr wrap="none" rtlCol="0">
            <a:spAutoFit/>
          </a:bodyPr>
          <a:lstStyle/>
          <a:p>
            <a:r>
              <a:rPr lang="en-US" sz="2400" dirty="0" smtClean="0"/>
              <a:t>Object</a:t>
            </a:r>
            <a:endParaRPr lang="en-US" sz="2400" dirty="0"/>
          </a:p>
        </p:txBody>
      </p:sp>
      <p:sp>
        <p:nvSpPr>
          <p:cNvPr id="7" name="TextBox 6"/>
          <p:cNvSpPr txBox="1"/>
          <p:nvPr/>
        </p:nvSpPr>
        <p:spPr>
          <a:xfrm>
            <a:off x="5486400" y="2266787"/>
            <a:ext cx="1111586" cy="461665"/>
          </a:xfrm>
          <a:prstGeom prst="rect">
            <a:avLst/>
          </a:prstGeom>
          <a:noFill/>
        </p:spPr>
        <p:txBody>
          <a:bodyPr wrap="none" rtlCol="0">
            <a:spAutoFit/>
          </a:bodyPr>
          <a:lstStyle/>
          <a:p>
            <a:r>
              <a:rPr lang="en-US" sz="2400" dirty="0" smtClean="0"/>
              <a:t>Artifact</a:t>
            </a:r>
            <a:endParaRPr lang="en-US" sz="2400" dirty="0"/>
          </a:p>
        </p:txBody>
      </p:sp>
      <p:sp>
        <p:nvSpPr>
          <p:cNvPr id="8" name="TextBox 7"/>
          <p:cNvSpPr txBox="1"/>
          <p:nvPr/>
        </p:nvSpPr>
        <p:spPr>
          <a:xfrm>
            <a:off x="5486400" y="2630646"/>
            <a:ext cx="1572931" cy="461665"/>
          </a:xfrm>
          <a:prstGeom prst="rect">
            <a:avLst/>
          </a:prstGeom>
          <a:noFill/>
        </p:spPr>
        <p:txBody>
          <a:bodyPr wrap="none" rtlCol="0">
            <a:spAutoFit/>
          </a:bodyPr>
          <a:lstStyle/>
          <a:p>
            <a:r>
              <a:rPr lang="en-US" sz="2400" dirty="0" smtClean="0"/>
              <a:t>Instrument</a:t>
            </a:r>
            <a:endParaRPr lang="en-US" sz="2400" dirty="0"/>
          </a:p>
        </p:txBody>
      </p:sp>
      <p:sp>
        <p:nvSpPr>
          <p:cNvPr id="9" name="TextBox 8"/>
          <p:cNvSpPr txBox="1"/>
          <p:nvPr/>
        </p:nvSpPr>
        <p:spPr>
          <a:xfrm>
            <a:off x="5486400" y="2994505"/>
            <a:ext cx="1380763" cy="461665"/>
          </a:xfrm>
          <a:prstGeom prst="rect">
            <a:avLst/>
          </a:prstGeom>
          <a:noFill/>
        </p:spPr>
        <p:txBody>
          <a:bodyPr wrap="none" rtlCol="0">
            <a:spAutoFit/>
          </a:bodyPr>
          <a:lstStyle/>
          <a:p>
            <a:r>
              <a:rPr lang="en-US" sz="2400" dirty="0" smtClean="0"/>
              <a:t>Transport</a:t>
            </a:r>
            <a:endParaRPr lang="en-US" sz="2400" dirty="0"/>
          </a:p>
        </p:txBody>
      </p:sp>
      <p:sp>
        <p:nvSpPr>
          <p:cNvPr id="10" name="TextBox 9"/>
          <p:cNvSpPr txBox="1"/>
          <p:nvPr/>
        </p:nvSpPr>
        <p:spPr>
          <a:xfrm>
            <a:off x="5486400" y="3358364"/>
            <a:ext cx="1084656" cy="461665"/>
          </a:xfrm>
          <a:prstGeom prst="rect">
            <a:avLst/>
          </a:prstGeom>
          <a:noFill/>
        </p:spPr>
        <p:txBody>
          <a:bodyPr wrap="none" rtlCol="0">
            <a:spAutoFit/>
          </a:bodyPr>
          <a:lstStyle/>
          <a:p>
            <a:r>
              <a:rPr lang="en-US" sz="2400" dirty="0" smtClean="0"/>
              <a:t>Vehicle</a:t>
            </a:r>
            <a:endParaRPr lang="en-US" sz="2400" dirty="0"/>
          </a:p>
        </p:txBody>
      </p:sp>
      <p:sp>
        <p:nvSpPr>
          <p:cNvPr id="11" name="TextBox 10"/>
          <p:cNvSpPr txBox="1"/>
          <p:nvPr/>
        </p:nvSpPr>
        <p:spPr>
          <a:xfrm>
            <a:off x="5486400" y="3722223"/>
            <a:ext cx="792140" cy="461665"/>
          </a:xfrm>
          <a:prstGeom prst="rect">
            <a:avLst/>
          </a:prstGeom>
          <a:noFill/>
        </p:spPr>
        <p:txBody>
          <a:bodyPr wrap="none" rtlCol="0">
            <a:spAutoFit/>
          </a:bodyPr>
          <a:lstStyle/>
          <a:p>
            <a:r>
              <a:rPr lang="en-US" sz="2400" dirty="0" smtClean="0"/>
              <a:t>Craft</a:t>
            </a:r>
            <a:endParaRPr lang="en-US" sz="2400" dirty="0"/>
          </a:p>
        </p:txBody>
      </p:sp>
      <p:sp>
        <p:nvSpPr>
          <p:cNvPr id="12" name="TextBox 11"/>
          <p:cNvSpPr txBox="1"/>
          <p:nvPr/>
        </p:nvSpPr>
        <p:spPr>
          <a:xfrm>
            <a:off x="5486400" y="4086082"/>
            <a:ext cx="962828" cy="461665"/>
          </a:xfrm>
          <a:prstGeom prst="rect">
            <a:avLst/>
          </a:prstGeom>
          <a:noFill/>
        </p:spPr>
        <p:txBody>
          <a:bodyPr wrap="none" rtlCol="0">
            <a:spAutoFit/>
          </a:bodyPr>
          <a:lstStyle/>
          <a:p>
            <a:r>
              <a:rPr lang="en-US" sz="2400" dirty="0" smtClean="0"/>
              <a:t>Vessel</a:t>
            </a:r>
            <a:endParaRPr lang="en-US" sz="2400" dirty="0"/>
          </a:p>
        </p:txBody>
      </p:sp>
      <p:sp>
        <p:nvSpPr>
          <p:cNvPr id="13" name="TextBox 12"/>
          <p:cNvSpPr txBox="1"/>
          <p:nvPr/>
        </p:nvSpPr>
        <p:spPr>
          <a:xfrm>
            <a:off x="5486400" y="4449941"/>
            <a:ext cx="1522596" cy="461665"/>
          </a:xfrm>
          <a:prstGeom prst="rect">
            <a:avLst/>
          </a:prstGeom>
          <a:noFill/>
        </p:spPr>
        <p:txBody>
          <a:bodyPr wrap="none" rtlCol="0">
            <a:spAutoFit/>
          </a:bodyPr>
          <a:lstStyle/>
          <a:p>
            <a:r>
              <a:rPr lang="en-US" sz="2400" dirty="0" smtClean="0"/>
              <a:t>Watercraft</a:t>
            </a:r>
            <a:endParaRPr lang="en-US" sz="2400" dirty="0"/>
          </a:p>
        </p:txBody>
      </p:sp>
      <p:sp>
        <p:nvSpPr>
          <p:cNvPr id="14" name="TextBox 13"/>
          <p:cNvSpPr txBox="1"/>
          <p:nvPr/>
        </p:nvSpPr>
        <p:spPr>
          <a:xfrm>
            <a:off x="5486400" y="4813800"/>
            <a:ext cx="720069" cy="461665"/>
          </a:xfrm>
          <a:prstGeom prst="rect">
            <a:avLst/>
          </a:prstGeom>
          <a:noFill/>
        </p:spPr>
        <p:txBody>
          <a:bodyPr wrap="none" rtlCol="0">
            <a:spAutoFit/>
          </a:bodyPr>
          <a:lstStyle/>
          <a:p>
            <a:r>
              <a:rPr lang="en-US" sz="2400" dirty="0" smtClean="0"/>
              <a:t>Ship</a:t>
            </a:r>
            <a:endParaRPr lang="en-US" sz="2400" dirty="0"/>
          </a:p>
        </p:txBody>
      </p:sp>
      <p:sp>
        <p:nvSpPr>
          <p:cNvPr id="15" name="TextBox 14"/>
          <p:cNvSpPr txBox="1"/>
          <p:nvPr/>
        </p:nvSpPr>
        <p:spPr>
          <a:xfrm>
            <a:off x="5486400" y="5177659"/>
            <a:ext cx="1727011" cy="461665"/>
          </a:xfrm>
          <a:prstGeom prst="rect">
            <a:avLst/>
          </a:prstGeom>
          <a:noFill/>
        </p:spPr>
        <p:txBody>
          <a:bodyPr wrap="none" rtlCol="0">
            <a:spAutoFit/>
          </a:bodyPr>
          <a:lstStyle/>
          <a:p>
            <a:r>
              <a:rPr lang="en-US" sz="2400" dirty="0" smtClean="0"/>
              <a:t>Cargo vessel</a:t>
            </a:r>
            <a:endParaRPr lang="en-US" sz="2400" dirty="0"/>
          </a:p>
        </p:txBody>
      </p:sp>
      <p:sp>
        <p:nvSpPr>
          <p:cNvPr id="16" name="TextBox 15"/>
          <p:cNvSpPr txBox="1"/>
          <p:nvPr/>
        </p:nvSpPr>
        <p:spPr>
          <a:xfrm>
            <a:off x="5486400" y="5541522"/>
            <a:ext cx="1317348" cy="461665"/>
          </a:xfrm>
          <a:prstGeom prst="rect">
            <a:avLst/>
          </a:prstGeom>
          <a:noFill/>
        </p:spPr>
        <p:txBody>
          <a:bodyPr wrap="none" rtlCol="0">
            <a:spAutoFit/>
          </a:bodyPr>
          <a:lstStyle/>
          <a:p>
            <a:r>
              <a:rPr lang="en-US" sz="2400" dirty="0" smtClean="0"/>
              <a:t>Freighter</a:t>
            </a:r>
            <a:endParaRPr lang="en-US" sz="2400" dirty="0"/>
          </a:p>
        </p:txBody>
      </p:sp>
    </p:spTree>
    <p:extLst>
      <p:ext uri="{BB962C8B-B14F-4D97-AF65-F5344CB8AC3E}">
        <p14:creationId xmlns:p14="http://schemas.microsoft.com/office/powerpoint/2010/main" val="4605761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3" grpId="0"/>
      <p:bldP spid="7" grpId="0"/>
      <p:bldP spid="8" grpId="0"/>
      <p:bldP spid="9" grpId="0"/>
      <p:bldP spid="10" grpId="0"/>
      <p:bldP spid="11" grpId="0"/>
      <p:bldP spid="12" grpId="0"/>
      <p:bldP spid="13" grpId="0"/>
      <p:bldP spid="14" grpId="0"/>
      <p:bldP spid="15" grpId="0"/>
      <p:bldP spid="1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Naming Image Content</a:t>
            </a:r>
            <a:endParaRPr lang="en-US" dirty="0"/>
          </a:p>
        </p:txBody>
      </p:sp>
      <p:pic>
        <p:nvPicPr>
          <p:cNvPr id="4" name="Picture 3" descr="grampus3.jp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0194" y="2365718"/>
            <a:ext cx="2656550" cy="2458115"/>
          </a:xfrm>
          <a:prstGeom prst="rect">
            <a:avLst/>
          </a:prstGeom>
          <a:scene3d>
            <a:camera prst="orthographicFront">
              <a:rot lat="1441745" lon="18622018" rev="97514"/>
            </a:camera>
            <a:lightRig rig="threePt" dir="t"/>
          </a:scene3d>
        </p:spPr>
      </p:pic>
      <p:grpSp>
        <p:nvGrpSpPr>
          <p:cNvPr id="83" name="Group 82"/>
          <p:cNvGrpSpPr/>
          <p:nvPr/>
        </p:nvGrpSpPr>
        <p:grpSpPr>
          <a:xfrm>
            <a:off x="2171131" y="3122467"/>
            <a:ext cx="1734012" cy="797036"/>
            <a:chOff x="2035412" y="3127905"/>
            <a:chExt cx="1921024" cy="882996"/>
          </a:xfrm>
        </p:grpSpPr>
        <p:sp>
          <p:nvSpPr>
            <p:cNvPr id="71" name="Oval 70"/>
            <p:cNvSpPr/>
            <p:nvPr/>
          </p:nvSpPr>
          <p:spPr>
            <a:xfrm>
              <a:off x="2528981" y="3127905"/>
              <a:ext cx="1427455" cy="882996"/>
            </a:xfrm>
            <a:prstGeom prst="ellipse">
              <a:avLst/>
            </a:prstGeom>
            <a:solidFill>
              <a:srgbClr val="D9D9FF">
                <a:alpha val="43000"/>
              </a:srgbClr>
            </a:solidFill>
            <a:ln w="41275">
              <a:solidFill>
                <a:srgbClr val="7030A0">
                  <a:alpha val="3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Vision</a:t>
              </a:r>
              <a:endParaRPr lang="en-US" dirty="0">
                <a:solidFill>
                  <a:schemeClr val="tx1"/>
                </a:solidFill>
              </a:endParaRPr>
            </a:p>
          </p:txBody>
        </p:sp>
        <p:cxnSp>
          <p:nvCxnSpPr>
            <p:cNvPr id="78" name="Straight Arrow Connector 77"/>
            <p:cNvCxnSpPr/>
            <p:nvPr/>
          </p:nvCxnSpPr>
          <p:spPr>
            <a:xfrm>
              <a:off x="2035412" y="3543057"/>
              <a:ext cx="381000" cy="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grpSp>
      <p:sp>
        <p:nvSpPr>
          <p:cNvPr id="79" name="TextBox 78"/>
          <p:cNvSpPr txBox="1"/>
          <p:nvPr/>
        </p:nvSpPr>
        <p:spPr>
          <a:xfrm>
            <a:off x="361007" y="5743594"/>
            <a:ext cx="1323859" cy="307777"/>
          </a:xfrm>
          <a:prstGeom prst="rect">
            <a:avLst/>
          </a:prstGeom>
          <a:noFill/>
        </p:spPr>
        <p:txBody>
          <a:bodyPr wrap="square" rtlCol="0">
            <a:spAutoFit/>
          </a:bodyPr>
          <a:lstStyle>
            <a:defPPr>
              <a:defRPr lang="en-US"/>
            </a:defPPr>
            <a:lvl1pPr>
              <a:defRPr sz="1400">
                <a:solidFill>
                  <a:srgbClr val="0070C0"/>
                </a:solidFill>
              </a:defRPr>
            </a:lvl1pPr>
          </a:lstStyle>
          <a:p>
            <a:r>
              <a:rPr lang="en-US" dirty="0" smtClean="0"/>
              <a:t>Input Image</a:t>
            </a:r>
            <a:endParaRPr lang="en-US" dirty="0"/>
          </a:p>
        </p:txBody>
      </p:sp>
      <p:grpSp>
        <p:nvGrpSpPr>
          <p:cNvPr id="84" name="Group 83"/>
          <p:cNvGrpSpPr/>
          <p:nvPr/>
        </p:nvGrpSpPr>
        <p:grpSpPr>
          <a:xfrm>
            <a:off x="4093633" y="1538288"/>
            <a:ext cx="2451987" cy="5004135"/>
            <a:chOff x="4055533" y="1538288"/>
            <a:chExt cx="2451987" cy="5004135"/>
          </a:xfrm>
        </p:grpSpPr>
        <p:grpSp>
          <p:nvGrpSpPr>
            <p:cNvPr id="22" name="Group 21"/>
            <p:cNvGrpSpPr/>
            <p:nvPr/>
          </p:nvGrpSpPr>
          <p:grpSpPr>
            <a:xfrm>
              <a:off x="4549103" y="1538288"/>
              <a:ext cx="1901725" cy="4368062"/>
              <a:chOff x="6911304" y="1804139"/>
              <a:chExt cx="1733044" cy="3804200"/>
            </a:xfrm>
          </p:grpSpPr>
          <p:sp>
            <p:nvSpPr>
              <p:cNvPr id="23" name="Rounded Rectangle 22"/>
              <p:cNvSpPr/>
              <p:nvPr/>
            </p:nvSpPr>
            <p:spPr>
              <a:xfrm>
                <a:off x="7418860" y="2304220"/>
                <a:ext cx="1225488" cy="185680"/>
              </a:xfrm>
              <a:prstGeom prst="roundRect">
                <a:avLst/>
              </a:prstGeom>
              <a:solidFill>
                <a:schemeClr val="accent2">
                  <a:lumMod val="20000"/>
                  <a:lumOff val="80000"/>
                </a:schemeClr>
              </a:solidFill>
              <a:ln w="28575">
                <a:solidFill>
                  <a:schemeClr val="accent2">
                    <a:lumMod val="60000"/>
                    <a:lumOff val="40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1050" dirty="0">
                    <a:latin typeface="Calibri" panose="020F0502020204030204" pitchFamily="34" charset="0"/>
                  </a:rPr>
                  <a:t>Grizzly bear</a:t>
                </a:r>
              </a:p>
            </p:txBody>
          </p:sp>
          <p:sp>
            <p:nvSpPr>
              <p:cNvPr id="24" name="Rounded Rectangle 23"/>
              <p:cNvSpPr/>
              <p:nvPr/>
            </p:nvSpPr>
            <p:spPr>
              <a:xfrm>
                <a:off x="7418860" y="3012622"/>
                <a:ext cx="1225488" cy="185680"/>
              </a:xfrm>
              <a:prstGeom prst="roundRect">
                <a:avLst/>
              </a:prstGeom>
              <a:solidFill>
                <a:schemeClr val="accent2">
                  <a:lumMod val="20000"/>
                  <a:lumOff val="80000"/>
                </a:schemeClr>
              </a:solidFill>
              <a:ln w="28575">
                <a:solidFill>
                  <a:schemeClr val="accent2">
                    <a:lumMod val="60000"/>
                    <a:lumOff val="40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1050" dirty="0">
                    <a:latin typeface="Calibri" panose="020F0502020204030204" pitchFamily="34" charset="0"/>
                  </a:rPr>
                  <a:t>Homing pigeon</a:t>
                </a:r>
              </a:p>
            </p:txBody>
          </p:sp>
          <p:sp>
            <p:nvSpPr>
              <p:cNvPr id="25" name="Rounded Rectangle 24"/>
              <p:cNvSpPr/>
              <p:nvPr/>
            </p:nvSpPr>
            <p:spPr>
              <a:xfrm>
                <a:off x="7418860" y="3248756"/>
                <a:ext cx="1225488" cy="185680"/>
              </a:xfrm>
              <a:prstGeom prst="roundRect">
                <a:avLst/>
              </a:prstGeom>
              <a:solidFill>
                <a:schemeClr val="accent2">
                  <a:lumMod val="20000"/>
                  <a:lumOff val="80000"/>
                </a:schemeClr>
              </a:solidFill>
              <a:ln w="28575">
                <a:solidFill>
                  <a:schemeClr val="accent2">
                    <a:lumMod val="60000"/>
                    <a:lumOff val="40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1050" dirty="0">
                    <a:latin typeface="Calibri" panose="020F0502020204030204" pitchFamily="34" charset="0"/>
                  </a:rPr>
                  <a:t>Ball-peen hammer</a:t>
                </a:r>
              </a:p>
            </p:txBody>
          </p:sp>
          <p:sp>
            <p:nvSpPr>
              <p:cNvPr id="26" name="Rounded Rectangle 25"/>
              <p:cNvSpPr/>
              <p:nvPr/>
            </p:nvSpPr>
            <p:spPr>
              <a:xfrm>
                <a:off x="7418860" y="3957158"/>
                <a:ext cx="1225488" cy="185680"/>
              </a:xfrm>
              <a:prstGeom prst="roundRect">
                <a:avLst/>
              </a:prstGeom>
              <a:solidFill>
                <a:schemeClr val="accent2">
                  <a:lumMod val="20000"/>
                  <a:lumOff val="80000"/>
                </a:schemeClr>
              </a:solidFill>
              <a:ln w="28575">
                <a:solidFill>
                  <a:schemeClr val="accent2">
                    <a:lumMod val="60000"/>
                    <a:lumOff val="40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1050" dirty="0">
                    <a:latin typeface="Calibri" panose="020F0502020204030204" pitchFamily="34" charset="0"/>
                  </a:rPr>
                  <a:t>Steel arch bridge</a:t>
                </a:r>
              </a:p>
            </p:txBody>
          </p:sp>
          <p:sp>
            <p:nvSpPr>
              <p:cNvPr id="27" name="Rounded Rectangle 26"/>
              <p:cNvSpPr/>
              <p:nvPr/>
            </p:nvSpPr>
            <p:spPr>
              <a:xfrm>
                <a:off x="7418860" y="4193292"/>
                <a:ext cx="1225488" cy="185680"/>
              </a:xfrm>
              <a:prstGeom prst="roundRect">
                <a:avLst/>
              </a:prstGeom>
              <a:solidFill>
                <a:schemeClr val="accent2">
                  <a:lumMod val="20000"/>
                  <a:lumOff val="80000"/>
                </a:schemeClr>
              </a:solidFill>
              <a:ln w="28575">
                <a:solidFill>
                  <a:schemeClr val="accent2">
                    <a:lumMod val="60000"/>
                    <a:lumOff val="40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1050" dirty="0">
                    <a:latin typeface="Calibri" panose="020F0502020204030204" pitchFamily="34" charset="0"/>
                  </a:rPr>
                  <a:t>Farmhouse</a:t>
                </a:r>
              </a:p>
            </p:txBody>
          </p:sp>
          <p:sp>
            <p:nvSpPr>
              <p:cNvPr id="28" name="Rounded Rectangle 27"/>
              <p:cNvSpPr/>
              <p:nvPr/>
            </p:nvSpPr>
            <p:spPr>
              <a:xfrm>
                <a:off x="7418860" y="4429427"/>
                <a:ext cx="1225488" cy="185680"/>
              </a:xfrm>
              <a:prstGeom prst="roundRect">
                <a:avLst/>
              </a:prstGeom>
              <a:solidFill>
                <a:schemeClr val="accent2">
                  <a:lumMod val="20000"/>
                  <a:lumOff val="80000"/>
                </a:schemeClr>
              </a:solidFill>
              <a:ln w="28575">
                <a:solidFill>
                  <a:schemeClr val="accent2">
                    <a:lumMod val="60000"/>
                    <a:lumOff val="40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1050" dirty="0">
                    <a:latin typeface="Calibri" panose="020F0502020204030204" pitchFamily="34" charset="0"/>
                  </a:rPr>
                  <a:t>Soapweed</a:t>
                </a:r>
              </a:p>
            </p:txBody>
          </p:sp>
          <p:sp>
            <p:nvSpPr>
              <p:cNvPr id="29" name="Rounded Rectangle 28"/>
              <p:cNvSpPr/>
              <p:nvPr/>
            </p:nvSpPr>
            <p:spPr>
              <a:xfrm>
                <a:off x="7418860" y="4665561"/>
                <a:ext cx="1225488" cy="185680"/>
              </a:xfrm>
              <a:prstGeom prst="roundRect">
                <a:avLst/>
              </a:prstGeom>
              <a:solidFill>
                <a:schemeClr val="accent2">
                  <a:lumMod val="20000"/>
                  <a:lumOff val="80000"/>
                </a:schemeClr>
              </a:solidFill>
              <a:ln w="28575">
                <a:solidFill>
                  <a:schemeClr val="accent2">
                    <a:lumMod val="60000"/>
                    <a:lumOff val="40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1050" dirty="0">
                    <a:latin typeface="Calibri" panose="020F0502020204030204" pitchFamily="34" charset="0"/>
                  </a:rPr>
                  <a:t>Brazilian rosewood</a:t>
                </a:r>
              </a:p>
            </p:txBody>
          </p:sp>
          <p:sp>
            <p:nvSpPr>
              <p:cNvPr id="30" name="Rounded Rectangle 29"/>
              <p:cNvSpPr/>
              <p:nvPr/>
            </p:nvSpPr>
            <p:spPr>
              <a:xfrm>
                <a:off x="7418860" y="4901695"/>
                <a:ext cx="1225488" cy="185680"/>
              </a:xfrm>
              <a:prstGeom prst="roundRect">
                <a:avLst/>
              </a:prstGeom>
              <a:solidFill>
                <a:schemeClr val="accent2">
                  <a:lumMod val="20000"/>
                  <a:lumOff val="80000"/>
                </a:schemeClr>
              </a:solidFill>
              <a:ln w="28575">
                <a:solidFill>
                  <a:schemeClr val="accent2">
                    <a:lumMod val="60000"/>
                    <a:lumOff val="40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1050" dirty="0">
                    <a:latin typeface="Calibri" panose="020F0502020204030204" pitchFamily="34" charset="0"/>
                  </a:rPr>
                  <a:t>Bristlecone pine</a:t>
                </a:r>
              </a:p>
            </p:txBody>
          </p:sp>
          <p:sp>
            <p:nvSpPr>
              <p:cNvPr id="31" name="Rounded Rectangle 30"/>
              <p:cNvSpPr/>
              <p:nvPr/>
            </p:nvSpPr>
            <p:spPr>
              <a:xfrm>
                <a:off x="7418860" y="5137829"/>
                <a:ext cx="1225488" cy="185680"/>
              </a:xfrm>
              <a:prstGeom prst="roundRect">
                <a:avLst/>
              </a:prstGeom>
              <a:solidFill>
                <a:schemeClr val="accent2">
                  <a:lumMod val="20000"/>
                  <a:lumOff val="80000"/>
                </a:schemeClr>
              </a:solidFill>
              <a:ln w="28575">
                <a:solidFill>
                  <a:schemeClr val="accent2">
                    <a:lumMod val="60000"/>
                    <a:lumOff val="40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1050" dirty="0">
                    <a:latin typeface="Calibri" panose="020F0502020204030204" pitchFamily="34" charset="0"/>
                  </a:rPr>
                  <a:t>Cliffdiving</a:t>
                </a:r>
              </a:p>
            </p:txBody>
          </p:sp>
          <p:sp>
            <p:nvSpPr>
              <p:cNvPr id="32" name="Rounded Rectangle 31"/>
              <p:cNvSpPr/>
              <p:nvPr/>
            </p:nvSpPr>
            <p:spPr>
              <a:xfrm>
                <a:off x="7418860" y="5373965"/>
                <a:ext cx="1225488" cy="185680"/>
              </a:xfrm>
              <a:prstGeom prst="roundRect">
                <a:avLst/>
              </a:prstGeom>
              <a:solidFill>
                <a:schemeClr val="accent2">
                  <a:lumMod val="20000"/>
                  <a:lumOff val="80000"/>
                </a:schemeClr>
              </a:solidFill>
              <a:ln w="28575">
                <a:solidFill>
                  <a:schemeClr val="accent2">
                    <a:lumMod val="60000"/>
                    <a:lumOff val="40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1050" dirty="0">
                    <a:latin typeface="Calibri" panose="020F0502020204030204" pitchFamily="34" charset="0"/>
                  </a:rPr>
                  <a:t>Crabapple</a:t>
                </a:r>
              </a:p>
            </p:txBody>
          </p:sp>
          <p:sp>
            <p:nvSpPr>
              <p:cNvPr id="33" name="Rounded Rectangle 32"/>
              <p:cNvSpPr/>
              <p:nvPr/>
            </p:nvSpPr>
            <p:spPr>
              <a:xfrm>
                <a:off x="7418860" y="1831951"/>
                <a:ext cx="1225488" cy="185680"/>
              </a:xfrm>
              <a:prstGeom prst="roundRect">
                <a:avLst/>
              </a:prstGeom>
              <a:solidFill>
                <a:schemeClr val="accent2">
                  <a:lumMod val="20000"/>
                  <a:lumOff val="80000"/>
                </a:schemeClr>
              </a:solidFill>
              <a:ln w="28575">
                <a:solidFill>
                  <a:schemeClr val="accent2">
                    <a:lumMod val="60000"/>
                    <a:lumOff val="40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1050" dirty="0">
                    <a:latin typeface="Calibri" panose="020F0502020204030204" pitchFamily="34" charset="0"/>
                  </a:rPr>
                  <a:t>Grampus griseus</a:t>
                </a:r>
              </a:p>
            </p:txBody>
          </p:sp>
          <p:sp>
            <p:nvSpPr>
              <p:cNvPr id="34" name="Rounded Rectangle 33"/>
              <p:cNvSpPr/>
              <p:nvPr/>
            </p:nvSpPr>
            <p:spPr>
              <a:xfrm>
                <a:off x="7418860" y="2068086"/>
                <a:ext cx="1225488" cy="185680"/>
              </a:xfrm>
              <a:prstGeom prst="roundRect">
                <a:avLst/>
              </a:prstGeom>
              <a:solidFill>
                <a:schemeClr val="accent2">
                  <a:lumMod val="20000"/>
                  <a:lumOff val="80000"/>
                </a:schemeClr>
              </a:solidFill>
              <a:ln w="28575">
                <a:solidFill>
                  <a:schemeClr val="accent2">
                    <a:lumMod val="60000"/>
                    <a:lumOff val="40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1050" dirty="0">
                    <a:latin typeface="Calibri" panose="020F0502020204030204" pitchFamily="34" charset="0"/>
                  </a:rPr>
                  <a:t>American </a:t>
                </a:r>
                <a:r>
                  <a:rPr lang="en-US" sz="1050" dirty="0" smtClean="0">
                    <a:latin typeface="Calibri" panose="020F0502020204030204" pitchFamily="34" charset="0"/>
                  </a:rPr>
                  <a:t>black bear</a:t>
                </a:r>
                <a:endParaRPr lang="en-US" sz="1050" dirty="0">
                  <a:latin typeface="Calibri" panose="020F0502020204030204" pitchFamily="34" charset="0"/>
                </a:endParaRPr>
              </a:p>
            </p:txBody>
          </p:sp>
          <p:sp>
            <p:nvSpPr>
              <p:cNvPr id="35" name="Rounded Rectangle 34"/>
              <p:cNvSpPr/>
              <p:nvPr/>
            </p:nvSpPr>
            <p:spPr>
              <a:xfrm>
                <a:off x="7418860" y="2540354"/>
                <a:ext cx="1225488" cy="185680"/>
              </a:xfrm>
              <a:prstGeom prst="roundRect">
                <a:avLst/>
              </a:prstGeom>
              <a:solidFill>
                <a:schemeClr val="accent2">
                  <a:lumMod val="20000"/>
                  <a:lumOff val="80000"/>
                </a:schemeClr>
              </a:solidFill>
              <a:ln w="28575">
                <a:solidFill>
                  <a:schemeClr val="accent2">
                    <a:lumMod val="60000"/>
                    <a:lumOff val="40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1050" dirty="0">
                    <a:latin typeface="Calibri" panose="020F0502020204030204" pitchFamily="34" charset="0"/>
                  </a:rPr>
                  <a:t>King penguin</a:t>
                </a:r>
              </a:p>
            </p:txBody>
          </p:sp>
          <p:sp>
            <p:nvSpPr>
              <p:cNvPr id="36" name="Rounded Rectangle 35"/>
              <p:cNvSpPr/>
              <p:nvPr/>
            </p:nvSpPr>
            <p:spPr>
              <a:xfrm>
                <a:off x="7418860" y="2776488"/>
                <a:ext cx="1225488" cy="185680"/>
              </a:xfrm>
              <a:prstGeom prst="roundRect">
                <a:avLst/>
              </a:prstGeom>
              <a:solidFill>
                <a:schemeClr val="accent2">
                  <a:lumMod val="20000"/>
                  <a:lumOff val="80000"/>
                </a:schemeClr>
              </a:solidFill>
              <a:ln w="28575">
                <a:solidFill>
                  <a:schemeClr val="accent2">
                    <a:lumMod val="60000"/>
                    <a:lumOff val="40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1050" dirty="0">
                    <a:latin typeface="Calibri" panose="020F0502020204030204" pitchFamily="34" charset="0"/>
                  </a:rPr>
                  <a:t>Cormorant</a:t>
                </a:r>
              </a:p>
            </p:txBody>
          </p:sp>
          <p:sp>
            <p:nvSpPr>
              <p:cNvPr id="37" name="Rounded Rectangle 36"/>
              <p:cNvSpPr/>
              <p:nvPr/>
            </p:nvSpPr>
            <p:spPr>
              <a:xfrm>
                <a:off x="7418860" y="3484890"/>
                <a:ext cx="1225488" cy="185680"/>
              </a:xfrm>
              <a:prstGeom prst="roundRect">
                <a:avLst/>
              </a:prstGeom>
              <a:solidFill>
                <a:schemeClr val="accent2">
                  <a:lumMod val="20000"/>
                  <a:lumOff val="80000"/>
                </a:schemeClr>
              </a:solidFill>
              <a:ln w="28575">
                <a:solidFill>
                  <a:schemeClr val="accent2">
                    <a:lumMod val="60000"/>
                    <a:lumOff val="40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1050" dirty="0">
                    <a:latin typeface="Calibri" panose="020F0502020204030204" pitchFamily="34" charset="0"/>
                  </a:rPr>
                  <a:t>Spigot</a:t>
                </a:r>
              </a:p>
            </p:txBody>
          </p:sp>
          <p:sp>
            <p:nvSpPr>
              <p:cNvPr id="38" name="Rounded Rectangle 37"/>
              <p:cNvSpPr/>
              <p:nvPr/>
            </p:nvSpPr>
            <p:spPr>
              <a:xfrm>
                <a:off x="7418860" y="3721024"/>
                <a:ext cx="1225488" cy="185680"/>
              </a:xfrm>
              <a:prstGeom prst="roundRect">
                <a:avLst/>
              </a:prstGeom>
              <a:solidFill>
                <a:schemeClr val="accent2">
                  <a:lumMod val="20000"/>
                  <a:lumOff val="80000"/>
                </a:schemeClr>
              </a:solidFill>
              <a:ln w="28575">
                <a:solidFill>
                  <a:schemeClr val="accent2">
                    <a:lumMod val="60000"/>
                    <a:lumOff val="40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1050" dirty="0">
                    <a:latin typeface="Calibri" panose="020F0502020204030204" pitchFamily="34" charset="0"/>
                  </a:rPr>
                  <a:t>Diskette, floppy</a:t>
                </a:r>
              </a:p>
            </p:txBody>
          </p:sp>
          <p:grpSp>
            <p:nvGrpSpPr>
              <p:cNvPr id="39" name="Group 38"/>
              <p:cNvGrpSpPr/>
              <p:nvPr/>
            </p:nvGrpSpPr>
            <p:grpSpPr>
              <a:xfrm>
                <a:off x="6911304" y="1804139"/>
                <a:ext cx="490840" cy="3804200"/>
                <a:chOff x="33411354" y="11110791"/>
                <a:chExt cx="725158" cy="5620252"/>
              </a:xfrm>
            </p:grpSpPr>
            <p:sp>
              <p:nvSpPr>
                <p:cNvPr id="40" name="TextBox 39"/>
                <p:cNvSpPr txBox="1"/>
                <p:nvPr/>
              </p:nvSpPr>
              <p:spPr>
                <a:xfrm>
                  <a:off x="33411354" y="11110791"/>
                  <a:ext cx="725158" cy="363762"/>
                </a:xfrm>
                <a:prstGeom prst="rect">
                  <a:avLst/>
                </a:prstGeom>
                <a:noFill/>
              </p:spPr>
              <p:txBody>
                <a:bodyPr wrap="none" rtlCol="0">
                  <a:spAutoFit/>
                </a:bodyPr>
                <a:lstStyle/>
                <a:p>
                  <a:r>
                    <a:rPr lang="en-US" sz="1000" dirty="0" smtClean="0">
                      <a:solidFill>
                        <a:srgbClr val="002060"/>
                      </a:solidFill>
                    </a:rPr>
                    <a:t>(0.80)</a:t>
                  </a:r>
                  <a:endParaRPr lang="en-US" sz="1000" dirty="0">
                    <a:solidFill>
                      <a:srgbClr val="002060"/>
                    </a:solidFill>
                  </a:endParaRPr>
                </a:p>
              </p:txBody>
            </p:sp>
            <p:sp>
              <p:nvSpPr>
                <p:cNvPr id="41" name="TextBox 40"/>
                <p:cNvSpPr txBox="1"/>
                <p:nvPr/>
              </p:nvSpPr>
              <p:spPr>
                <a:xfrm>
                  <a:off x="33411354" y="11461224"/>
                  <a:ext cx="660837" cy="316805"/>
                </a:xfrm>
                <a:prstGeom prst="rect">
                  <a:avLst/>
                </a:prstGeom>
                <a:noFill/>
              </p:spPr>
              <p:txBody>
                <a:bodyPr wrap="none" rtlCol="0">
                  <a:spAutoFit/>
                </a:bodyPr>
                <a:lstStyle/>
                <a:p>
                  <a:r>
                    <a:rPr lang="en-US" sz="1000" dirty="0" smtClean="0">
                      <a:solidFill>
                        <a:srgbClr val="002060"/>
                      </a:solidFill>
                    </a:rPr>
                    <a:t>(0.83)</a:t>
                  </a:r>
                  <a:endParaRPr lang="en-US" sz="1000" dirty="0">
                    <a:solidFill>
                      <a:srgbClr val="002060"/>
                    </a:solidFill>
                  </a:endParaRPr>
                </a:p>
              </p:txBody>
            </p:sp>
            <p:sp>
              <p:nvSpPr>
                <p:cNvPr id="42" name="TextBox 41"/>
                <p:cNvSpPr txBox="1"/>
                <p:nvPr/>
              </p:nvSpPr>
              <p:spPr>
                <a:xfrm>
                  <a:off x="33411354" y="11811658"/>
                  <a:ext cx="725158" cy="363762"/>
                </a:xfrm>
                <a:prstGeom prst="rect">
                  <a:avLst/>
                </a:prstGeom>
                <a:noFill/>
              </p:spPr>
              <p:txBody>
                <a:bodyPr wrap="none" rtlCol="0">
                  <a:spAutoFit/>
                </a:bodyPr>
                <a:lstStyle/>
                <a:p>
                  <a:r>
                    <a:rPr lang="en-US" sz="1000" dirty="0" smtClean="0">
                      <a:solidFill>
                        <a:srgbClr val="002060"/>
                      </a:solidFill>
                    </a:rPr>
                    <a:t>(0.16)</a:t>
                  </a:r>
                  <a:endParaRPr lang="en-US" sz="1000" dirty="0">
                    <a:solidFill>
                      <a:srgbClr val="002060"/>
                    </a:solidFill>
                  </a:endParaRPr>
                </a:p>
              </p:txBody>
            </p:sp>
            <p:sp>
              <p:nvSpPr>
                <p:cNvPr id="43" name="TextBox 42"/>
                <p:cNvSpPr txBox="1"/>
                <p:nvPr/>
              </p:nvSpPr>
              <p:spPr>
                <a:xfrm>
                  <a:off x="33411354" y="12162089"/>
                  <a:ext cx="725158" cy="363762"/>
                </a:xfrm>
                <a:prstGeom prst="rect">
                  <a:avLst/>
                </a:prstGeom>
                <a:noFill/>
              </p:spPr>
              <p:txBody>
                <a:bodyPr wrap="none" rtlCol="0">
                  <a:spAutoFit/>
                </a:bodyPr>
                <a:lstStyle/>
                <a:p>
                  <a:r>
                    <a:rPr lang="en-US" sz="1000" dirty="0" smtClean="0">
                      <a:solidFill>
                        <a:srgbClr val="002060"/>
                      </a:solidFill>
                    </a:rPr>
                    <a:t>(0.25)</a:t>
                  </a:r>
                  <a:endParaRPr lang="en-US" sz="1000" dirty="0">
                    <a:solidFill>
                      <a:srgbClr val="002060"/>
                    </a:solidFill>
                  </a:endParaRPr>
                </a:p>
              </p:txBody>
            </p:sp>
            <p:sp>
              <p:nvSpPr>
                <p:cNvPr id="44" name="TextBox 43"/>
                <p:cNvSpPr txBox="1"/>
                <p:nvPr/>
              </p:nvSpPr>
              <p:spPr>
                <a:xfrm>
                  <a:off x="33411354" y="12512523"/>
                  <a:ext cx="725158" cy="363762"/>
                </a:xfrm>
                <a:prstGeom prst="rect">
                  <a:avLst/>
                </a:prstGeom>
                <a:noFill/>
              </p:spPr>
              <p:txBody>
                <a:bodyPr wrap="none" rtlCol="0">
                  <a:spAutoFit/>
                </a:bodyPr>
                <a:lstStyle/>
                <a:p>
                  <a:r>
                    <a:rPr lang="en-US" sz="1000" dirty="0" smtClean="0">
                      <a:solidFill>
                        <a:srgbClr val="002060"/>
                      </a:solidFill>
                    </a:rPr>
                    <a:t>(0.11)</a:t>
                  </a:r>
                  <a:endParaRPr lang="en-US" sz="1000" dirty="0">
                    <a:solidFill>
                      <a:srgbClr val="002060"/>
                    </a:solidFill>
                  </a:endParaRPr>
                </a:p>
              </p:txBody>
            </p:sp>
            <p:sp>
              <p:nvSpPr>
                <p:cNvPr id="45" name="TextBox 44"/>
                <p:cNvSpPr txBox="1"/>
                <p:nvPr/>
              </p:nvSpPr>
              <p:spPr>
                <a:xfrm>
                  <a:off x="33411354" y="12862956"/>
                  <a:ext cx="725158" cy="363762"/>
                </a:xfrm>
                <a:prstGeom prst="rect">
                  <a:avLst/>
                </a:prstGeom>
                <a:noFill/>
              </p:spPr>
              <p:txBody>
                <a:bodyPr wrap="none" rtlCol="0">
                  <a:spAutoFit/>
                </a:bodyPr>
                <a:lstStyle/>
                <a:p>
                  <a:r>
                    <a:rPr lang="en-US" sz="1000" dirty="0" smtClean="0">
                      <a:solidFill>
                        <a:srgbClr val="002060"/>
                      </a:solidFill>
                    </a:rPr>
                    <a:t>(0.56)</a:t>
                  </a:r>
                  <a:endParaRPr lang="en-US" sz="1000" dirty="0">
                    <a:solidFill>
                      <a:srgbClr val="002060"/>
                    </a:solidFill>
                  </a:endParaRPr>
                </a:p>
              </p:txBody>
            </p:sp>
            <p:sp>
              <p:nvSpPr>
                <p:cNvPr id="46" name="TextBox 45"/>
                <p:cNvSpPr txBox="1"/>
                <p:nvPr/>
              </p:nvSpPr>
              <p:spPr>
                <a:xfrm>
                  <a:off x="33411354" y="13213389"/>
                  <a:ext cx="725158" cy="363762"/>
                </a:xfrm>
                <a:prstGeom prst="rect">
                  <a:avLst/>
                </a:prstGeom>
                <a:noFill/>
              </p:spPr>
              <p:txBody>
                <a:bodyPr wrap="none" rtlCol="0">
                  <a:spAutoFit/>
                </a:bodyPr>
                <a:lstStyle/>
                <a:p>
                  <a:r>
                    <a:rPr lang="en-US" sz="1000" dirty="0" smtClean="0">
                      <a:solidFill>
                        <a:srgbClr val="002060"/>
                      </a:solidFill>
                    </a:rPr>
                    <a:t>(0.26)</a:t>
                  </a:r>
                  <a:endParaRPr lang="en-US" sz="1000" dirty="0">
                    <a:solidFill>
                      <a:srgbClr val="002060"/>
                    </a:solidFill>
                  </a:endParaRPr>
                </a:p>
              </p:txBody>
            </p:sp>
            <p:sp>
              <p:nvSpPr>
                <p:cNvPr id="47" name="TextBox 46"/>
                <p:cNvSpPr txBox="1"/>
                <p:nvPr/>
              </p:nvSpPr>
              <p:spPr>
                <a:xfrm>
                  <a:off x="33411354" y="13563822"/>
                  <a:ext cx="725158" cy="363762"/>
                </a:xfrm>
                <a:prstGeom prst="rect">
                  <a:avLst/>
                </a:prstGeom>
                <a:noFill/>
              </p:spPr>
              <p:txBody>
                <a:bodyPr wrap="none" rtlCol="0">
                  <a:spAutoFit/>
                </a:bodyPr>
                <a:lstStyle/>
                <a:p>
                  <a:r>
                    <a:rPr lang="en-US" sz="1000" dirty="0" smtClean="0">
                      <a:solidFill>
                        <a:srgbClr val="002060"/>
                      </a:solidFill>
                    </a:rPr>
                    <a:t>(0.06)</a:t>
                  </a:r>
                  <a:endParaRPr lang="en-US" sz="1000" dirty="0">
                    <a:solidFill>
                      <a:srgbClr val="002060"/>
                    </a:solidFill>
                  </a:endParaRPr>
                </a:p>
              </p:txBody>
            </p:sp>
            <p:sp>
              <p:nvSpPr>
                <p:cNvPr id="48" name="TextBox 47"/>
                <p:cNvSpPr txBox="1"/>
                <p:nvPr/>
              </p:nvSpPr>
              <p:spPr>
                <a:xfrm>
                  <a:off x="33411354" y="13914256"/>
                  <a:ext cx="725158" cy="363762"/>
                </a:xfrm>
                <a:prstGeom prst="rect">
                  <a:avLst/>
                </a:prstGeom>
                <a:noFill/>
              </p:spPr>
              <p:txBody>
                <a:bodyPr wrap="none" rtlCol="0">
                  <a:spAutoFit/>
                </a:bodyPr>
                <a:lstStyle/>
                <a:p>
                  <a:r>
                    <a:rPr lang="en-US" sz="1000" dirty="0" smtClean="0">
                      <a:solidFill>
                        <a:srgbClr val="002060"/>
                      </a:solidFill>
                    </a:rPr>
                    <a:t>(0.07)</a:t>
                  </a:r>
                  <a:endParaRPr lang="en-US" sz="1000" dirty="0">
                    <a:solidFill>
                      <a:srgbClr val="002060"/>
                    </a:solidFill>
                  </a:endParaRPr>
                </a:p>
              </p:txBody>
            </p:sp>
            <p:sp>
              <p:nvSpPr>
                <p:cNvPr id="49" name="TextBox 48"/>
                <p:cNvSpPr txBox="1"/>
                <p:nvPr/>
              </p:nvSpPr>
              <p:spPr>
                <a:xfrm>
                  <a:off x="33411354" y="14264688"/>
                  <a:ext cx="725158" cy="363762"/>
                </a:xfrm>
                <a:prstGeom prst="rect">
                  <a:avLst/>
                </a:prstGeom>
                <a:noFill/>
              </p:spPr>
              <p:txBody>
                <a:bodyPr wrap="none" rtlCol="0">
                  <a:spAutoFit/>
                </a:bodyPr>
                <a:lstStyle/>
                <a:p>
                  <a:r>
                    <a:rPr lang="en-US" sz="1000" dirty="0" smtClean="0">
                      <a:solidFill>
                        <a:srgbClr val="002060"/>
                      </a:solidFill>
                    </a:rPr>
                    <a:t>(0.06)</a:t>
                  </a:r>
                  <a:endParaRPr lang="en-US" sz="1000" dirty="0">
                    <a:solidFill>
                      <a:srgbClr val="002060"/>
                    </a:solidFill>
                  </a:endParaRPr>
                </a:p>
              </p:txBody>
            </p:sp>
            <p:sp>
              <p:nvSpPr>
                <p:cNvPr id="50" name="TextBox 49"/>
                <p:cNvSpPr txBox="1"/>
                <p:nvPr/>
              </p:nvSpPr>
              <p:spPr>
                <a:xfrm>
                  <a:off x="33411354" y="14615121"/>
                  <a:ext cx="725158" cy="363762"/>
                </a:xfrm>
                <a:prstGeom prst="rect">
                  <a:avLst/>
                </a:prstGeom>
                <a:noFill/>
              </p:spPr>
              <p:txBody>
                <a:bodyPr wrap="none" rtlCol="0">
                  <a:spAutoFit/>
                </a:bodyPr>
                <a:lstStyle/>
                <a:p>
                  <a:r>
                    <a:rPr lang="en-US" sz="1000" dirty="0" smtClean="0">
                      <a:solidFill>
                        <a:srgbClr val="002060"/>
                      </a:solidFill>
                    </a:rPr>
                    <a:t>(0.16)</a:t>
                  </a:r>
                  <a:endParaRPr lang="en-US" sz="1000" dirty="0">
                    <a:solidFill>
                      <a:srgbClr val="002060"/>
                    </a:solidFill>
                  </a:endParaRPr>
                </a:p>
              </p:txBody>
            </p:sp>
            <p:sp>
              <p:nvSpPr>
                <p:cNvPr id="51" name="TextBox 50"/>
                <p:cNvSpPr txBox="1"/>
                <p:nvPr/>
              </p:nvSpPr>
              <p:spPr>
                <a:xfrm>
                  <a:off x="33411354" y="14965554"/>
                  <a:ext cx="725158" cy="363762"/>
                </a:xfrm>
                <a:prstGeom prst="rect">
                  <a:avLst/>
                </a:prstGeom>
                <a:noFill/>
              </p:spPr>
              <p:txBody>
                <a:bodyPr wrap="none" rtlCol="0">
                  <a:spAutoFit/>
                </a:bodyPr>
                <a:lstStyle/>
                <a:p>
                  <a:r>
                    <a:rPr lang="en-US" sz="1000" dirty="0" smtClean="0">
                      <a:solidFill>
                        <a:srgbClr val="002060"/>
                      </a:solidFill>
                    </a:rPr>
                    <a:t>(0.03)</a:t>
                  </a:r>
                  <a:endParaRPr lang="en-US" sz="1000" dirty="0">
                    <a:solidFill>
                      <a:srgbClr val="002060"/>
                    </a:solidFill>
                  </a:endParaRPr>
                </a:p>
              </p:txBody>
            </p:sp>
            <p:sp>
              <p:nvSpPr>
                <p:cNvPr id="52" name="TextBox 51"/>
                <p:cNvSpPr txBox="1"/>
                <p:nvPr/>
              </p:nvSpPr>
              <p:spPr>
                <a:xfrm>
                  <a:off x="33411354" y="15315987"/>
                  <a:ext cx="725158" cy="363762"/>
                </a:xfrm>
                <a:prstGeom prst="rect">
                  <a:avLst/>
                </a:prstGeom>
                <a:noFill/>
              </p:spPr>
              <p:txBody>
                <a:bodyPr wrap="none" rtlCol="0">
                  <a:spAutoFit/>
                </a:bodyPr>
                <a:lstStyle/>
                <a:p>
                  <a:r>
                    <a:rPr lang="en-US" sz="1000" dirty="0" smtClean="0">
                      <a:solidFill>
                        <a:srgbClr val="002060"/>
                      </a:solidFill>
                    </a:rPr>
                    <a:t>(0.12)</a:t>
                  </a:r>
                  <a:endParaRPr lang="en-US" sz="1000" dirty="0">
                    <a:solidFill>
                      <a:srgbClr val="002060"/>
                    </a:solidFill>
                  </a:endParaRPr>
                </a:p>
              </p:txBody>
            </p:sp>
            <p:sp>
              <p:nvSpPr>
                <p:cNvPr id="53" name="TextBox 52"/>
                <p:cNvSpPr txBox="1"/>
                <p:nvPr/>
              </p:nvSpPr>
              <p:spPr>
                <a:xfrm>
                  <a:off x="33411354" y="15666421"/>
                  <a:ext cx="725158" cy="363762"/>
                </a:xfrm>
                <a:prstGeom prst="rect">
                  <a:avLst/>
                </a:prstGeom>
                <a:noFill/>
              </p:spPr>
              <p:txBody>
                <a:bodyPr wrap="none" rtlCol="0">
                  <a:spAutoFit/>
                </a:bodyPr>
                <a:lstStyle/>
                <a:p>
                  <a:r>
                    <a:rPr lang="en-US" sz="1000" dirty="0" smtClean="0">
                      <a:solidFill>
                        <a:srgbClr val="002060"/>
                      </a:solidFill>
                    </a:rPr>
                    <a:t>(0.13)</a:t>
                  </a:r>
                  <a:endParaRPr lang="en-US" sz="1000" dirty="0">
                    <a:solidFill>
                      <a:srgbClr val="002060"/>
                    </a:solidFill>
                  </a:endParaRPr>
                </a:p>
              </p:txBody>
            </p:sp>
            <p:sp>
              <p:nvSpPr>
                <p:cNvPr id="54" name="TextBox 53"/>
                <p:cNvSpPr txBox="1"/>
                <p:nvPr/>
              </p:nvSpPr>
              <p:spPr>
                <a:xfrm>
                  <a:off x="33411354" y="16016854"/>
                  <a:ext cx="725158" cy="363762"/>
                </a:xfrm>
                <a:prstGeom prst="rect">
                  <a:avLst/>
                </a:prstGeom>
                <a:noFill/>
              </p:spPr>
              <p:txBody>
                <a:bodyPr wrap="none" rtlCol="0">
                  <a:spAutoFit/>
                </a:bodyPr>
                <a:lstStyle/>
                <a:p>
                  <a:r>
                    <a:rPr lang="en-US" sz="1000" dirty="0" smtClean="0">
                      <a:solidFill>
                        <a:srgbClr val="002060"/>
                      </a:solidFill>
                    </a:rPr>
                    <a:t>(0.04)</a:t>
                  </a:r>
                  <a:endParaRPr lang="en-US" sz="1000" dirty="0">
                    <a:solidFill>
                      <a:srgbClr val="002060"/>
                    </a:solidFill>
                  </a:endParaRPr>
                </a:p>
              </p:txBody>
            </p:sp>
            <p:sp>
              <p:nvSpPr>
                <p:cNvPr id="55" name="TextBox 54"/>
                <p:cNvSpPr txBox="1"/>
                <p:nvPr/>
              </p:nvSpPr>
              <p:spPr>
                <a:xfrm>
                  <a:off x="33411354" y="16367281"/>
                  <a:ext cx="725158" cy="363762"/>
                </a:xfrm>
                <a:prstGeom prst="rect">
                  <a:avLst/>
                </a:prstGeom>
                <a:noFill/>
              </p:spPr>
              <p:txBody>
                <a:bodyPr wrap="none" rtlCol="0">
                  <a:spAutoFit/>
                </a:bodyPr>
                <a:lstStyle/>
                <a:p>
                  <a:r>
                    <a:rPr lang="en-US" sz="1000" dirty="0" smtClean="0">
                      <a:solidFill>
                        <a:srgbClr val="002060"/>
                      </a:solidFill>
                    </a:rPr>
                    <a:t>(0.19)</a:t>
                  </a:r>
                  <a:endParaRPr lang="en-US" sz="1000" dirty="0">
                    <a:solidFill>
                      <a:srgbClr val="002060"/>
                    </a:solidFill>
                  </a:endParaRPr>
                </a:p>
              </p:txBody>
            </p:sp>
            <p:sp>
              <p:nvSpPr>
                <p:cNvPr id="56" name="Double Bracket 55"/>
                <p:cNvSpPr/>
                <p:nvPr/>
              </p:nvSpPr>
              <p:spPr>
                <a:xfrm>
                  <a:off x="33452804" y="11126860"/>
                  <a:ext cx="587542" cy="5595044"/>
                </a:xfrm>
                <a:prstGeom prst="bracketPair">
                  <a:avLst/>
                </a:prstGeom>
                <a:ln>
                  <a:solidFill>
                    <a:schemeClr val="accent2"/>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000"/>
                </a:p>
              </p:txBody>
            </p:sp>
          </p:grpSp>
        </p:grpSp>
        <p:cxnSp>
          <p:nvCxnSpPr>
            <p:cNvPr id="57" name="Straight Arrow Connector 56"/>
            <p:cNvCxnSpPr/>
            <p:nvPr/>
          </p:nvCxnSpPr>
          <p:spPr>
            <a:xfrm>
              <a:off x="4055533" y="3527960"/>
              <a:ext cx="381000" cy="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80" name="TextBox 79"/>
            <p:cNvSpPr txBox="1"/>
            <p:nvPr/>
          </p:nvSpPr>
          <p:spPr>
            <a:xfrm>
              <a:off x="4818410" y="6019203"/>
              <a:ext cx="1689110" cy="523220"/>
            </a:xfrm>
            <a:prstGeom prst="rect">
              <a:avLst/>
            </a:prstGeom>
            <a:noFill/>
          </p:spPr>
          <p:txBody>
            <a:bodyPr wrap="square" rtlCol="0">
              <a:spAutoFit/>
            </a:bodyPr>
            <a:lstStyle>
              <a:defPPr>
                <a:defRPr lang="en-US"/>
              </a:defPPr>
              <a:lvl1pPr>
                <a:defRPr sz="1400">
                  <a:solidFill>
                    <a:srgbClr val="0070C0"/>
                  </a:solidFill>
                </a:defRPr>
              </a:lvl1pPr>
            </a:lstStyle>
            <a:p>
              <a:r>
                <a:rPr lang="en-US" dirty="0" smtClean="0"/>
                <a:t>Thousands of  Noisy Category Predictions </a:t>
              </a:r>
              <a:endParaRPr lang="en-US" dirty="0"/>
            </a:p>
          </p:txBody>
        </p:sp>
      </p:grpSp>
      <p:grpSp>
        <p:nvGrpSpPr>
          <p:cNvPr id="62" name="Group 61"/>
          <p:cNvGrpSpPr/>
          <p:nvPr/>
        </p:nvGrpSpPr>
        <p:grpSpPr>
          <a:xfrm>
            <a:off x="6839952" y="3269430"/>
            <a:ext cx="1972072" cy="1329598"/>
            <a:chOff x="6697133" y="3303630"/>
            <a:chExt cx="1972072" cy="1329598"/>
          </a:xfrm>
        </p:grpSpPr>
        <p:cxnSp>
          <p:nvCxnSpPr>
            <p:cNvPr id="63" name="Straight Arrow Connector 62"/>
            <p:cNvCxnSpPr/>
            <p:nvPr/>
          </p:nvCxnSpPr>
          <p:spPr>
            <a:xfrm>
              <a:off x="6697133" y="3562630"/>
              <a:ext cx="381000" cy="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64" name="Rounded Rectangle 63"/>
            <p:cNvSpPr/>
            <p:nvPr/>
          </p:nvSpPr>
          <p:spPr>
            <a:xfrm>
              <a:off x="7324438" y="3303630"/>
              <a:ext cx="1344767" cy="518288"/>
            </a:xfrm>
            <a:prstGeom prst="roundRect">
              <a:avLst/>
            </a:prstGeom>
            <a:solidFill>
              <a:schemeClr val="accent2">
                <a:lumMod val="20000"/>
                <a:lumOff val="80000"/>
              </a:schemeClr>
            </a:solidFill>
            <a:ln w="28575">
              <a:solidFill>
                <a:schemeClr val="accent2">
                  <a:lumMod val="60000"/>
                  <a:lumOff val="40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1600" dirty="0" smtClean="0">
                  <a:latin typeface="Calibri" panose="020F0502020204030204" pitchFamily="34" charset="0"/>
                </a:rPr>
                <a:t>Grampus griseus</a:t>
              </a:r>
              <a:endParaRPr lang="en-US" sz="1600" dirty="0">
                <a:latin typeface="Calibri" panose="020F0502020204030204" pitchFamily="34" charset="0"/>
              </a:endParaRPr>
            </a:p>
          </p:txBody>
        </p:sp>
        <p:sp>
          <p:nvSpPr>
            <p:cNvPr id="65" name="TextBox 64"/>
            <p:cNvSpPr txBox="1"/>
            <p:nvPr/>
          </p:nvSpPr>
          <p:spPr>
            <a:xfrm>
              <a:off x="7482813" y="4325451"/>
              <a:ext cx="1186392" cy="307777"/>
            </a:xfrm>
            <a:prstGeom prst="rect">
              <a:avLst/>
            </a:prstGeom>
            <a:noFill/>
          </p:spPr>
          <p:txBody>
            <a:bodyPr wrap="square" rtlCol="0">
              <a:spAutoFit/>
            </a:bodyPr>
            <a:lstStyle>
              <a:defPPr>
                <a:defRPr lang="en-US"/>
              </a:defPPr>
              <a:lvl1pPr>
                <a:defRPr sz="1400">
                  <a:solidFill>
                    <a:srgbClr val="0070C0"/>
                  </a:solidFill>
                </a:defRPr>
              </a:lvl1pPr>
            </a:lstStyle>
            <a:p>
              <a:r>
                <a:rPr lang="en-US" dirty="0" smtClean="0"/>
                <a:t>Pick the Best</a:t>
              </a:r>
              <a:endParaRPr lang="en-US" dirty="0"/>
            </a:p>
          </p:txBody>
        </p:sp>
      </p:grpSp>
      <p:grpSp>
        <p:nvGrpSpPr>
          <p:cNvPr id="9" name="Group 8"/>
          <p:cNvGrpSpPr/>
          <p:nvPr/>
        </p:nvGrpSpPr>
        <p:grpSpPr>
          <a:xfrm>
            <a:off x="6687962" y="1783424"/>
            <a:ext cx="2313163" cy="3960170"/>
            <a:chOff x="6687962" y="1811999"/>
            <a:chExt cx="2313163" cy="3960170"/>
          </a:xfrm>
        </p:grpSpPr>
        <p:grpSp>
          <p:nvGrpSpPr>
            <p:cNvPr id="7" name="Group 6"/>
            <p:cNvGrpSpPr/>
            <p:nvPr/>
          </p:nvGrpSpPr>
          <p:grpSpPr>
            <a:xfrm>
              <a:off x="6687962" y="1811999"/>
              <a:ext cx="2313163" cy="3960170"/>
              <a:chOff x="6687962" y="1811999"/>
              <a:chExt cx="2313163" cy="3960170"/>
            </a:xfrm>
          </p:grpSpPr>
          <p:grpSp>
            <p:nvGrpSpPr>
              <p:cNvPr id="6" name="Group 5"/>
              <p:cNvGrpSpPr/>
              <p:nvPr/>
            </p:nvGrpSpPr>
            <p:grpSpPr>
              <a:xfrm>
                <a:off x="6687962" y="1811999"/>
                <a:ext cx="2313163" cy="3960170"/>
                <a:chOff x="8028155" y="2934635"/>
                <a:chExt cx="2313163" cy="3960170"/>
              </a:xfrm>
            </p:grpSpPr>
            <p:grpSp>
              <p:nvGrpSpPr>
                <p:cNvPr id="5" name="Group 4"/>
                <p:cNvGrpSpPr/>
                <p:nvPr/>
              </p:nvGrpSpPr>
              <p:grpSpPr>
                <a:xfrm>
                  <a:off x="8028155" y="2934635"/>
                  <a:ext cx="2313163" cy="3960170"/>
                  <a:chOff x="6972300" y="87496"/>
                  <a:chExt cx="2313163" cy="3960170"/>
                </a:xfrm>
              </p:grpSpPr>
              <p:sp>
                <p:nvSpPr>
                  <p:cNvPr id="3" name="Rectangle 2"/>
                  <p:cNvSpPr/>
                  <p:nvPr/>
                </p:nvSpPr>
                <p:spPr>
                  <a:xfrm>
                    <a:off x="6972300" y="87496"/>
                    <a:ext cx="2313163" cy="39601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5" name="Group 84"/>
                  <p:cNvGrpSpPr/>
                  <p:nvPr/>
                </p:nvGrpSpPr>
                <p:grpSpPr>
                  <a:xfrm>
                    <a:off x="7436158" y="2897434"/>
                    <a:ext cx="1849305" cy="955909"/>
                    <a:chOff x="7047168" y="4662775"/>
                    <a:chExt cx="1849305" cy="955909"/>
                  </a:xfrm>
                </p:grpSpPr>
                <p:sp>
                  <p:nvSpPr>
                    <p:cNvPr id="76" name="Rounded Rectangle 75"/>
                    <p:cNvSpPr/>
                    <p:nvPr/>
                  </p:nvSpPr>
                  <p:spPr>
                    <a:xfrm>
                      <a:off x="7346774" y="4662775"/>
                      <a:ext cx="1344767" cy="263850"/>
                    </a:xfrm>
                    <a:prstGeom prst="roundRect">
                      <a:avLst/>
                    </a:prstGeom>
                    <a:solidFill>
                      <a:schemeClr val="accent1">
                        <a:lumMod val="20000"/>
                        <a:lumOff val="80000"/>
                      </a:schemeClr>
                    </a:solidFill>
                    <a:ln w="28575">
                      <a:solidFill>
                        <a:schemeClr val="accent1">
                          <a:lumMod val="60000"/>
                          <a:lumOff val="40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1600" dirty="0"/>
                        <a:t>Dolphin</a:t>
                      </a:r>
                    </a:p>
                  </p:txBody>
                </p:sp>
                <p:sp>
                  <p:nvSpPr>
                    <p:cNvPr id="81" name="TextBox 80"/>
                    <p:cNvSpPr txBox="1"/>
                    <p:nvPr/>
                  </p:nvSpPr>
                  <p:spPr>
                    <a:xfrm>
                      <a:off x="7047168" y="5310907"/>
                      <a:ext cx="1849305" cy="307777"/>
                    </a:xfrm>
                    <a:prstGeom prst="rect">
                      <a:avLst/>
                    </a:prstGeom>
                    <a:noFill/>
                    <a:ln w="28575">
                      <a:noFill/>
                    </a:ln>
                  </p:spPr>
                  <p:style>
                    <a:lnRef idx="2">
                      <a:schemeClr val="accent5"/>
                    </a:lnRef>
                    <a:fillRef idx="1">
                      <a:schemeClr val="lt1"/>
                    </a:fillRef>
                    <a:effectRef idx="0">
                      <a:schemeClr val="accent5"/>
                    </a:effectRef>
                    <a:fontRef idx="minor">
                      <a:schemeClr val="dk1"/>
                    </a:fontRef>
                  </p:style>
                  <p:txBody>
                    <a:bodyPr rtlCol="0" anchor="ctr"/>
                    <a:lstStyle>
                      <a:defPPr>
                        <a:defRPr lang="en-US"/>
                      </a:defPPr>
                      <a:lvl1pPr algn="ctr">
                        <a:defRPr sz="1600">
                          <a:solidFill>
                            <a:schemeClr val="dk1"/>
                          </a:solidFill>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sz="1400" dirty="0">
                          <a:solidFill>
                            <a:srgbClr val="0070C0"/>
                          </a:solidFill>
                        </a:rPr>
                        <a:t>What Should I Call It?</a:t>
                      </a:r>
                    </a:p>
                  </p:txBody>
                </p:sp>
              </p:grpSp>
            </p:grpSp>
            <p:cxnSp>
              <p:nvCxnSpPr>
                <p:cNvPr id="66" name="Straight Arrow Connector 65"/>
                <p:cNvCxnSpPr/>
                <p:nvPr/>
              </p:nvCxnSpPr>
              <p:spPr>
                <a:xfrm>
                  <a:off x="8095059" y="4675569"/>
                  <a:ext cx="381000" cy="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grpSp>
          <p:sp>
            <p:nvSpPr>
              <p:cNvPr id="67" name="Oval 66"/>
              <p:cNvSpPr/>
              <p:nvPr/>
            </p:nvSpPr>
            <p:spPr>
              <a:xfrm>
                <a:off x="7406826" y="3242449"/>
                <a:ext cx="1288492" cy="797036"/>
              </a:xfrm>
              <a:prstGeom prst="ellipse">
                <a:avLst/>
              </a:prstGeom>
              <a:solidFill>
                <a:srgbClr val="D9D9FF">
                  <a:alpha val="43000"/>
                </a:srgbClr>
              </a:solidFill>
              <a:ln w="41275">
                <a:solidFill>
                  <a:srgbClr val="7030A0">
                    <a:alpha val="3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Naming</a:t>
                </a:r>
                <a:endParaRPr lang="en-US" dirty="0">
                  <a:solidFill>
                    <a:schemeClr val="tx1"/>
                  </a:solidFill>
                </a:endParaRPr>
              </a:p>
            </p:txBody>
          </p:sp>
        </p:grpSp>
        <p:cxnSp>
          <p:nvCxnSpPr>
            <p:cNvPr id="68" name="Straight Arrow Connector 67"/>
            <p:cNvCxnSpPr/>
            <p:nvPr/>
          </p:nvCxnSpPr>
          <p:spPr>
            <a:xfrm>
              <a:off x="8051072" y="4111914"/>
              <a:ext cx="0" cy="41221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grpSp>
    </p:spTree>
    <p:extLst>
      <p:ext uri="{BB962C8B-B14F-4D97-AF65-F5344CB8AC3E}">
        <p14:creationId xmlns:p14="http://schemas.microsoft.com/office/powerpoint/2010/main" val="2617896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Entry-Level Category</a:t>
            </a:r>
            <a:endParaRPr lang="en-US" dirty="0"/>
          </a:p>
        </p:txBody>
      </p:sp>
      <p:sp>
        <p:nvSpPr>
          <p:cNvPr id="4" name="TextBox 3"/>
          <p:cNvSpPr txBox="1"/>
          <p:nvPr/>
        </p:nvSpPr>
        <p:spPr>
          <a:xfrm>
            <a:off x="4710545" y="1690689"/>
            <a:ext cx="4157882" cy="2308324"/>
          </a:xfrm>
          <a:prstGeom prst="rect">
            <a:avLst/>
          </a:prstGeom>
          <a:noFill/>
        </p:spPr>
        <p:txBody>
          <a:bodyPr wrap="square" rtlCol="0">
            <a:spAutoFit/>
          </a:bodyPr>
          <a:lstStyle/>
          <a:p>
            <a:r>
              <a:rPr lang="en-US" sz="2400" dirty="0">
                <a:solidFill>
                  <a:srgbClr val="6B6B6B"/>
                </a:solidFill>
              </a:rPr>
              <a:t>The category that people are </a:t>
            </a:r>
            <a:r>
              <a:rPr lang="en-US" sz="2400" dirty="0" smtClean="0">
                <a:solidFill>
                  <a:srgbClr val="6B6B6B"/>
                </a:solidFill>
              </a:rPr>
              <a:t>likely </a:t>
            </a:r>
            <a:r>
              <a:rPr lang="en-US" sz="2400" dirty="0">
                <a:solidFill>
                  <a:srgbClr val="6B6B6B"/>
                </a:solidFill>
              </a:rPr>
              <a:t>to name when presented with a depiction of </a:t>
            </a:r>
            <a:r>
              <a:rPr lang="en-US" sz="2400" dirty="0" smtClean="0">
                <a:solidFill>
                  <a:srgbClr val="6B6B6B"/>
                </a:solidFill>
              </a:rPr>
              <a:t>an object.</a:t>
            </a:r>
          </a:p>
          <a:p>
            <a:endParaRPr lang="en-US" sz="2400" i="1" dirty="0" smtClean="0">
              <a:solidFill>
                <a:srgbClr val="6B6B6B"/>
              </a:solidFill>
            </a:endParaRPr>
          </a:p>
          <a:p>
            <a:r>
              <a:rPr lang="en-US" sz="2400" i="1" dirty="0" err="1" smtClean="0">
                <a:solidFill>
                  <a:srgbClr val="6B6B6B"/>
                </a:solidFill>
              </a:rPr>
              <a:t>Rosch</a:t>
            </a:r>
            <a:r>
              <a:rPr lang="en-US" sz="2400" i="1" dirty="0" smtClean="0">
                <a:solidFill>
                  <a:srgbClr val="6B6B6B"/>
                </a:solidFill>
              </a:rPr>
              <a:t> et al, 1976</a:t>
            </a:r>
            <a:endParaRPr lang="en-US" sz="2400" i="1" dirty="0">
              <a:solidFill>
                <a:srgbClr val="6B6B6B"/>
              </a:solidFill>
            </a:endParaRPr>
          </a:p>
          <a:p>
            <a:r>
              <a:rPr lang="en-US" sz="2400" i="1" dirty="0" err="1" smtClean="0">
                <a:solidFill>
                  <a:srgbClr val="6B6B6B"/>
                </a:solidFill>
              </a:rPr>
              <a:t>Jolicoeur</a:t>
            </a:r>
            <a:r>
              <a:rPr lang="en-US" sz="2400" i="1" dirty="0">
                <a:solidFill>
                  <a:srgbClr val="6B6B6B"/>
                </a:solidFill>
              </a:rPr>
              <a:t>, Gluck &amp; </a:t>
            </a:r>
            <a:r>
              <a:rPr lang="en-US" sz="2400" i="1" dirty="0" err="1" smtClean="0">
                <a:solidFill>
                  <a:srgbClr val="6B6B6B"/>
                </a:solidFill>
              </a:rPr>
              <a:t>Kosslyn</a:t>
            </a:r>
            <a:r>
              <a:rPr lang="en-US" sz="2400" i="1" dirty="0" smtClean="0">
                <a:solidFill>
                  <a:srgbClr val="6B6B6B"/>
                </a:solidFill>
              </a:rPr>
              <a:t>, 1984</a:t>
            </a:r>
            <a:endParaRPr lang="en-US" sz="2400" i="1" dirty="0">
              <a:solidFill>
                <a:srgbClr val="6B6B6B"/>
              </a:solidFill>
            </a:endParaRPr>
          </a:p>
        </p:txBody>
      </p:sp>
      <p:sp>
        <p:nvSpPr>
          <p:cNvPr id="6" name="TextBox 5"/>
          <p:cNvSpPr txBox="1"/>
          <p:nvPr/>
        </p:nvSpPr>
        <p:spPr>
          <a:xfrm>
            <a:off x="628650" y="4829504"/>
            <a:ext cx="5751511" cy="1384995"/>
          </a:xfrm>
          <a:prstGeom prst="rect">
            <a:avLst/>
          </a:prstGeom>
          <a:noFill/>
        </p:spPr>
        <p:txBody>
          <a:bodyPr wrap="none" rtlCol="0">
            <a:spAutoFit/>
          </a:bodyPr>
          <a:lstStyle/>
          <a:p>
            <a:r>
              <a:rPr lang="en-US" sz="2800" dirty="0" smtClean="0">
                <a:solidFill>
                  <a:schemeClr val="accent2">
                    <a:lumMod val="75000"/>
                  </a:schemeClr>
                </a:solidFill>
                <a:latin typeface="Calibri" panose="020F0502020204030204" pitchFamily="34" charset="0"/>
              </a:rPr>
              <a:t>Superordinates: </a:t>
            </a:r>
            <a:r>
              <a:rPr lang="en-US" sz="2800" dirty="0" smtClean="0">
                <a:latin typeface="Calibri" panose="020F0502020204030204" pitchFamily="34" charset="0"/>
              </a:rPr>
              <a:t>animal, vertebrate</a:t>
            </a:r>
            <a:br>
              <a:rPr lang="en-US" sz="2800" dirty="0" smtClean="0">
                <a:latin typeface="Calibri" panose="020F0502020204030204" pitchFamily="34" charset="0"/>
              </a:rPr>
            </a:br>
            <a:r>
              <a:rPr lang="en-US" sz="2800" dirty="0" smtClean="0">
                <a:solidFill>
                  <a:schemeClr val="accent2">
                    <a:lumMod val="75000"/>
                  </a:schemeClr>
                </a:solidFill>
                <a:latin typeface="Calibri" panose="020F0502020204030204" pitchFamily="34" charset="0"/>
              </a:rPr>
              <a:t>Entry Level: </a:t>
            </a:r>
            <a:r>
              <a:rPr lang="en-US" sz="2800" dirty="0" smtClean="0">
                <a:latin typeface="Calibri" panose="020F0502020204030204" pitchFamily="34" charset="0"/>
              </a:rPr>
              <a:t>bird</a:t>
            </a:r>
            <a:br>
              <a:rPr lang="en-US" sz="2800" dirty="0" smtClean="0">
                <a:latin typeface="Calibri" panose="020F0502020204030204" pitchFamily="34" charset="0"/>
              </a:rPr>
            </a:br>
            <a:r>
              <a:rPr lang="en-US" sz="2800" dirty="0" smtClean="0">
                <a:solidFill>
                  <a:schemeClr val="accent2">
                    <a:lumMod val="75000"/>
                  </a:schemeClr>
                </a:solidFill>
                <a:latin typeface="Calibri" panose="020F0502020204030204" pitchFamily="34" charset="0"/>
              </a:rPr>
              <a:t>Subordinates:</a:t>
            </a:r>
            <a:r>
              <a:rPr lang="en-US" sz="2800" dirty="0" smtClean="0">
                <a:latin typeface="Calibri" panose="020F0502020204030204" pitchFamily="34" charset="0"/>
              </a:rPr>
              <a:t> Black-capped chickadee</a:t>
            </a:r>
            <a:endParaRPr lang="en-US" sz="2800" dirty="0">
              <a:latin typeface="Calibri" panose="020F0502020204030204" pitchFamily="34" charset="0"/>
            </a:endParaRPr>
          </a:p>
        </p:txBody>
      </p:sp>
      <p:sp>
        <p:nvSpPr>
          <p:cNvPr id="7" name="Rounded Rectangle 6"/>
          <p:cNvSpPr/>
          <p:nvPr/>
        </p:nvSpPr>
        <p:spPr>
          <a:xfrm>
            <a:off x="628650" y="5321808"/>
            <a:ext cx="3081528" cy="437444"/>
          </a:xfrm>
          <a:prstGeom prst="roundRect">
            <a:avLst/>
          </a:prstGeom>
          <a:noFill/>
          <a:ln w="47625">
            <a:solidFill>
              <a:srgbClr val="00B05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1026" name="Picture 2" descr="http://upload.wikimedia.org/wikipedia/commons/thumb/5/55/Black-capped_Chickadee_in_the_Rain.jpg/1024px-Black-capped_Chickadee_in_the_Rain.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3994" y="1690689"/>
            <a:ext cx="3722146" cy="24702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985994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Entry-Level Category</a:t>
            </a:r>
            <a:endParaRPr lang="en-US" dirty="0"/>
          </a:p>
        </p:txBody>
      </p:sp>
      <p:sp>
        <p:nvSpPr>
          <p:cNvPr id="7" name="Rounded Rectangle 6"/>
          <p:cNvSpPr/>
          <p:nvPr/>
        </p:nvSpPr>
        <p:spPr>
          <a:xfrm>
            <a:off x="628650" y="5320754"/>
            <a:ext cx="3082738" cy="437444"/>
          </a:xfrm>
          <a:prstGeom prst="roundRect">
            <a:avLst/>
          </a:prstGeom>
          <a:noFill/>
          <a:ln w="47625">
            <a:solidFill>
              <a:srgbClr val="00B05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8" name="Picture 4" descr="File:Chinstrap Penguin.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78245" y="1510650"/>
            <a:ext cx="2135109" cy="3202664"/>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630936" y="4832560"/>
            <a:ext cx="4931671" cy="1384995"/>
          </a:xfrm>
          <a:prstGeom prst="rect">
            <a:avLst/>
          </a:prstGeom>
          <a:noFill/>
        </p:spPr>
        <p:txBody>
          <a:bodyPr wrap="none" rtlCol="0">
            <a:spAutoFit/>
          </a:bodyPr>
          <a:lstStyle/>
          <a:p>
            <a:r>
              <a:rPr lang="en-US" sz="2800" dirty="0" smtClean="0">
                <a:solidFill>
                  <a:schemeClr val="accent2">
                    <a:lumMod val="75000"/>
                  </a:schemeClr>
                </a:solidFill>
                <a:latin typeface="Calibri" panose="020F0502020204030204" pitchFamily="34" charset="0"/>
              </a:rPr>
              <a:t>Superordinates: </a:t>
            </a:r>
            <a:r>
              <a:rPr lang="en-US" sz="2800" dirty="0" smtClean="0">
                <a:latin typeface="Calibri" panose="020F0502020204030204" pitchFamily="34" charset="0"/>
              </a:rPr>
              <a:t>animal, bird</a:t>
            </a:r>
            <a:br>
              <a:rPr lang="en-US" sz="2800" dirty="0" smtClean="0">
                <a:latin typeface="Calibri" panose="020F0502020204030204" pitchFamily="34" charset="0"/>
              </a:rPr>
            </a:br>
            <a:r>
              <a:rPr lang="en-US" sz="2800" dirty="0" smtClean="0">
                <a:solidFill>
                  <a:schemeClr val="accent2">
                    <a:lumMod val="75000"/>
                  </a:schemeClr>
                </a:solidFill>
                <a:latin typeface="Calibri" panose="020F0502020204030204" pitchFamily="34" charset="0"/>
              </a:rPr>
              <a:t>Entry Level: </a:t>
            </a:r>
            <a:r>
              <a:rPr lang="en-US" sz="2800" dirty="0" smtClean="0">
                <a:latin typeface="Calibri" panose="020F0502020204030204" pitchFamily="34" charset="0"/>
              </a:rPr>
              <a:t>penguin</a:t>
            </a:r>
            <a:br>
              <a:rPr lang="en-US" sz="2800" dirty="0" smtClean="0">
                <a:latin typeface="Calibri" panose="020F0502020204030204" pitchFamily="34" charset="0"/>
              </a:rPr>
            </a:br>
            <a:r>
              <a:rPr lang="en-US" sz="2800" dirty="0" smtClean="0">
                <a:solidFill>
                  <a:schemeClr val="accent2">
                    <a:lumMod val="75000"/>
                  </a:schemeClr>
                </a:solidFill>
                <a:latin typeface="Calibri" panose="020F0502020204030204" pitchFamily="34" charset="0"/>
              </a:rPr>
              <a:t>Subordinates: </a:t>
            </a:r>
            <a:r>
              <a:rPr lang="en-US" sz="2800" dirty="0" smtClean="0">
                <a:latin typeface="Calibri" panose="020F0502020204030204" pitchFamily="34" charset="0"/>
              </a:rPr>
              <a:t>Chinstrap penguin</a:t>
            </a:r>
            <a:endParaRPr lang="en-US" sz="2800" dirty="0">
              <a:latin typeface="Calibri" panose="020F0502020204030204" pitchFamily="34" charset="0"/>
            </a:endParaRPr>
          </a:p>
        </p:txBody>
      </p:sp>
      <p:sp>
        <p:nvSpPr>
          <p:cNvPr id="12" name="TextBox 11"/>
          <p:cNvSpPr txBox="1"/>
          <p:nvPr/>
        </p:nvSpPr>
        <p:spPr>
          <a:xfrm>
            <a:off x="4710545" y="1690689"/>
            <a:ext cx="4195460" cy="2308324"/>
          </a:xfrm>
          <a:prstGeom prst="rect">
            <a:avLst/>
          </a:prstGeom>
          <a:noFill/>
        </p:spPr>
        <p:txBody>
          <a:bodyPr wrap="square" rtlCol="0">
            <a:spAutoFit/>
          </a:bodyPr>
          <a:lstStyle/>
          <a:p>
            <a:r>
              <a:rPr lang="en-US" sz="2400" dirty="0">
                <a:solidFill>
                  <a:srgbClr val="6B6B6B"/>
                </a:solidFill>
              </a:rPr>
              <a:t>The category that people are </a:t>
            </a:r>
            <a:r>
              <a:rPr lang="en-US" sz="2400" dirty="0" smtClean="0">
                <a:solidFill>
                  <a:srgbClr val="6B6B6B"/>
                </a:solidFill>
              </a:rPr>
              <a:t>likely </a:t>
            </a:r>
            <a:r>
              <a:rPr lang="en-US" sz="2400" dirty="0">
                <a:solidFill>
                  <a:srgbClr val="6B6B6B"/>
                </a:solidFill>
              </a:rPr>
              <a:t>to name when presented with a depiction of </a:t>
            </a:r>
            <a:r>
              <a:rPr lang="en-US" sz="2400" dirty="0" smtClean="0">
                <a:solidFill>
                  <a:srgbClr val="6B6B6B"/>
                </a:solidFill>
              </a:rPr>
              <a:t>an object.</a:t>
            </a:r>
          </a:p>
          <a:p>
            <a:endParaRPr lang="en-US" sz="2400" i="1" dirty="0" smtClean="0">
              <a:solidFill>
                <a:srgbClr val="6B6B6B"/>
              </a:solidFill>
            </a:endParaRPr>
          </a:p>
          <a:p>
            <a:r>
              <a:rPr lang="en-US" sz="2400" i="1" dirty="0" err="1" smtClean="0">
                <a:solidFill>
                  <a:srgbClr val="6B6B6B"/>
                </a:solidFill>
              </a:rPr>
              <a:t>Rosch</a:t>
            </a:r>
            <a:r>
              <a:rPr lang="en-US" sz="2400" i="1" dirty="0" smtClean="0">
                <a:solidFill>
                  <a:srgbClr val="6B6B6B"/>
                </a:solidFill>
              </a:rPr>
              <a:t> et al, 1976</a:t>
            </a:r>
            <a:endParaRPr lang="en-US" sz="2400" i="1" dirty="0">
              <a:solidFill>
                <a:srgbClr val="6B6B6B"/>
              </a:solidFill>
            </a:endParaRPr>
          </a:p>
          <a:p>
            <a:r>
              <a:rPr lang="en-US" sz="2400" i="1" dirty="0" err="1" smtClean="0">
                <a:solidFill>
                  <a:srgbClr val="6B6B6B"/>
                </a:solidFill>
              </a:rPr>
              <a:t>Jolicoeur</a:t>
            </a:r>
            <a:r>
              <a:rPr lang="en-US" sz="2400" i="1" dirty="0">
                <a:solidFill>
                  <a:srgbClr val="6B6B6B"/>
                </a:solidFill>
              </a:rPr>
              <a:t>, Gluck &amp; Kosslyn, 1984</a:t>
            </a:r>
          </a:p>
        </p:txBody>
      </p:sp>
    </p:spTree>
    <p:extLst>
      <p:ext uri="{BB962C8B-B14F-4D97-AF65-F5344CB8AC3E}">
        <p14:creationId xmlns:p14="http://schemas.microsoft.com/office/powerpoint/2010/main" val="74080565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 this hard?</a:t>
            </a:r>
            <a:endParaRPr lang="en-US" dirty="0"/>
          </a:p>
        </p:txBody>
      </p:sp>
      <p:sp>
        <p:nvSpPr>
          <p:cNvPr id="3" name="Content Placeholder 2"/>
          <p:cNvSpPr>
            <a:spLocks noGrp="1"/>
          </p:cNvSpPr>
          <p:nvPr>
            <p:ph idx="1"/>
          </p:nvPr>
        </p:nvSpPr>
        <p:spPr>
          <a:xfrm>
            <a:off x="-2103526" y="-2383054"/>
            <a:ext cx="7886700" cy="4351338"/>
          </a:xfrm>
        </p:spPr>
        <p:txBody>
          <a:bodyPr/>
          <a:lstStyle/>
          <a:p>
            <a:endParaRPr lang="en-US" dirty="0"/>
          </a:p>
          <a:p>
            <a:endParaRPr lang="en-US" dirty="0"/>
          </a:p>
        </p:txBody>
      </p:sp>
      <p:grpSp>
        <p:nvGrpSpPr>
          <p:cNvPr id="4" name="Group 3"/>
          <p:cNvGrpSpPr/>
          <p:nvPr/>
        </p:nvGrpSpPr>
        <p:grpSpPr>
          <a:xfrm>
            <a:off x="1031123" y="3971188"/>
            <a:ext cx="5671424" cy="2103102"/>
            <a:chOff x="497723" y="3675913"/>
            <a:chExt cx="5671424" cy="2103102"/>
          </a:xfrm>
        </p:grpSpPr>
        <p:sp>
          <p:nvSpPr>
            <p:cNvPr id="5" name="Rounded Rectangle 4"/>
            <p:cNvSpPr/>
            <p:nvPr/>
          </p:nvSpPr>
          <p:spPr>
            <a:xfrm>
              <a:off x="2141931" y="3675913"/>
              <a:ext cx="1170615" cy="332866"/>
            </a:xfrm>
            <a:prstGeom prst="roundRect">
              <a:avLst/>
            </a:prstGeom>
            <a:solidFill>
              <a:schemeClr val="accent2">
                <a:lumMod val="20000"/>
                <a:lumOff val="80000"/>
              </a:schemeClr>
            </a:solidFill>
            <a:ln w="28575">
              <a:solidFill>
                <a:schemeClr val="accent2">
                  <a:lumMod val="60000"/>
                  <a:lumOff val="40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1600" dirty="0">
                  <a:latin typeface="Calibri" panose="020F0502020204030204" pitchFamily="34" charset="0"/>
                </a:rPr>
                <a:t>Cormorant</a:t>
              </a:r>
            </a:p>
          </p:txBody>
        </p:sp>
        <p:sp>
          <p:nvSpPr>
            <p:cNvPr id="6" name="Rounded Rectangle 5"/>
            <p:cNvSpPr/>
            <p:nvPr/>
          </p:nvSpPr>
          <p:spPr>
            <a:xfrm>
              <a:off x="5185020" y="5291328"/>
              <a:ext cx="984127" cy="487687"/>
            </a:xfrm>
            <a:prstGeom prst="roundRect">
              <a:avLst/>
            </a:prstGeom>
            <a:solidFill>
              <a:schemeClr val="accent2">
                <a:lumMod val="20000"/>
                <a:lumOff val="80000"/>
              </a:schemeClr>
            </a:solidFill>
            <a:ln w="28575">
              <a:solidFill>
                <a:schemeClr val="accent2">
                  <a:lumMod val="60000"/>
                  <a:lumOff val="40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1600" dirty="0" smtClean="0">
                  <a:latin typeface="Calibri" panose="020F0502020204030204" pitchFamily="34" charset="0"/>
                </a:rPr>
                <a:t>Daisy</a:t>
              </a:r>
              <a:endParaRPr lang="en-US" sz="1600" dirty="0">
                <a:latin typeface="Calibri" panose="020F0502020204030204" pitchFamily="34" charset="0"/>
              </a:endParaRPr>
            </a:p>
          </p:txBody>
        </p:sp>
        <p:sp>
          <p:nvSpPr>
            <p:cNvPr id="7" name="Rounded Rectangle 6"/>
            <p:cNvSpPr/>
            <p:nvPr/>
          </p:nvSpPr>
          <p:spPr>
            <a:xfrm>
              <a:off x="3385293" y="5304002"/>
              <a:ext cx="1216781" cy="462341"/>
            </a:xfrm>
            <a:prstGeom prst="roundRect">
              <a:avLst/>
            </a:prstGeom>
            <a:solidFill>
              <a:schemeClr val="accent2">
                <a:lumMod val="20000"/>
                <a:lumOff val="80000"/>
              </a:schemeClr>
            </a:solidFill>
            <a:ln w="28575">
              <a:solidFill>
                <a:schemeClr val="accent2">
                  <a:lumMod val="60000"/>
                  <a:lumOff val="40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1600" dirty="0" smtClean="0">
                  <a:latin typeface="Calibri" panose="020F0502020204030204" pitchFamily="34" charset="0"/>
                </a:rPr>
                <a:t>Frog Orchid</a:t>
              </a:r>
              <a:endParaRPr lang="en-US" sz="1600" dirty="0">
                <a:latin typeface="Calibri" panose="020F0502020204030204" pitchFamily="34" charset="0"/>
              </a:endParaRPr>
            </a:p>
          </p:txBody>
        </p:sp>
        <p:sp>
          <p:nvSpPr>
            <p:cNvPr id="8" name="Rounded Rectangle 7"/>
            <p:cNvSpPr/>
            <p:nvPr/>
          </p:nvSpPr>
          <p:spPr>
            <a:xfrm>
              <a:off x="497723" y="4467855"/>
              <a:ext cx="984127" cy="499299"/>
            </a:xfrm>
            <a:prstGeom prst="roundRect">
              <a:avLst/>
            </a:prstGeom>
            <a:solidFill>
              <a:schemeClr val="accent2">
                <a:lumMod val="20000"/>
                <a:lumOff val="80000"/>
              </a:schemeClr>
            </a:solidFill>
            <a:ln w="28575">
              <a:solidFill>
                <a:schemeClr val="accent2">
                  <a:lumMod val="60000"/>
                  <a:lumOff val="40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1600" dirty="0">
                  <a:latin typeface="Calibri" panose="020F0502020204030204" pitchFamily="34" charset="0"/>
                </a:rPr>
                <a:t>King penguin</a:t>
              </a:r>
            </a:p>
          </p:txBody>
        </p:sp>
      </p:grpSp>
      <p:cxnSp>
        <p:nvCxnSpPr>
          <p:cNvPr id="10" name="Curved Connector 9"/>
          <p:cNvCxnSpPr>
            <a:stCxn id="5" idx="3"/>
            <a:endCxn id="31" idx="3"/>
          </p:cNvCxnSpPr>
          <p:nvPr/>
        </p:nvCxnSpPr>
        <p:spPr>
          <a:xfrm flipH="1" flipV="1">
            <a:off x="2853835" y="2618222"/>
            <a:ext cx="992111" cy="1519399"/>
          </a:xfrm>
          <a:prstGeom prst="curvedConnector3">
            <a:avLst>
              <a:gd name="adj1" fmla="val 24962"/>
            </a:avLst>
          </a:prstGeom>
          <a:ln w="28575">
            <a:solidFill>
              <a:srgbClr val="00B050"/>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1" name="Curved Connector 10"/>
          <p:cNvCxnSpPr>
            <a:stCxn id="8" idx="1"/>
            <a:endCxn id="17" idx="1"/>
          </p:cNvCxnSpPr>
          <p:nvPr/>
        </p:nvCxnSpPr>
        <p:spPr>
          <a:xfrm rot="10800000">
            <a:off x="1030867" y="4137622"/>
            <a:ext cx="256" cy="875158"/>
          </a:xfrm>
          <a:prstGeom prst="curvedConnector3">
            <a:avLst>
              <a:gd name="adj1" fmla="val 130324609"/>
            </a:avLst>
          </a:prstGeom>
          <a:ln w="28575">
            <a:solidFill>
              <a:srgbClr val="00B050"/>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2" name="Curved Connector 11"/>
          <p:cNvCxnSpPr>
            <a:stCxn id="6" idx="3"/>
            <a:endCxn id="19" idx="3"/>
          </p:cNvCxnSpPr>
          <p:nvPr/>
        </p:nvCxnSpPr>
        <p:spPr>
          <a:xfrm flipH="1" flipV="1">
            <a:off x="5821249" y="4083471"/>
            <a:ext cx="881298" cy="1746976"/>
          </a:xfrm>
          <a:prstGeom prst="curvedConnector3">
            <a:avLst>
              <a:gd name="adj1" fmla="val 38909"/>
            </a:avLst>
          </a:prstGeom>
          <a:ln w="28575">
            <a:solidFill>
              <a:srgbClr val="00B050"/>
            </a:solidFill>
            <a:tailEnd type="triangle" w="lg" len="med"/>
          </a:ln>
        </p:spPr>
        <p:style>
          <a:lnRef idx="1">
            <a:schemeClr val="accent1"/>
          </a:lnRef>
          <a:fillRef idx="0">
            <a:schemeClr val="accent1"/>
          </a:fillRef>
          <a:effectRef idx="0">
            <a:schemeClr val="accent1"/>
          </a:effectRef>
          <a:fontRef idx="minor">
            <a:schemeClr val="tx1"/>
          </a:fontRef>
        </p:style>
      </p:cxnSp>
      <p:grpSp>
        <p:nvGrpSpPr>
          <p:cNvPr id="13" name="Group 12"/>
          <p:cNvGrpSpPr/>
          <p:nvPr/>
        </p:nvGrpSpPr>
        <p:grpSpPr>
          <a:xfrm>
            <a:off x="1030867" y="1801851"/>
            <a:ext cx="6052537" cy="3797425"/>
            <a:chOff x="497467" y="1506576"/>
            <a:chExt cx="6052537" cy="3797425"/>
          </a:xfrm>
        </p:grpSpPr>
        <p:cxnSp>
          <p:nvCxnSpPr>
            <p:cNvPr id="14" name="Elbow Connector 13"/>
            <p:cNvCxnSpPr>
              <a:stCxn id="20" idx="2"/>
              <a:endCxn id="7" idx="0"/>
            </p:cNvCxnSpPr>
            <p:nvPr/>
          </p:nvCxnSpPr>
          <p:spPr>
            <a:xfrm rot="5400000">
              <a:off x="3765630" y="5075101"/>
              <a:ext cx="456955" cy="84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Rounded Rectangle 14"/>
            <p:cNvSpPr/>
            <p:nvPr/>
          </p:nvSpPr>
          <p:spPr>
            <a:xfrm>
              <a:off x="3356225" y="1506576"/>
              <a:ext cx="1161334" cy="332866"/>
            </a:xfrm>
            <a:prstGeom prst="roundRect">
              <a:avLst/>
            </a:prstGeom>
            <a:solidFill>
              <a:schemeClr val="accent1">
                <a:lumMod val="20000"/>
                <a:lumOff val="80000"/>
              </a:schemeClr>
            </a:solidFill>
            <a:ln w="28575">
              <a:solidFill>
                <a:schemeClr val="accent1">
                  <a:lumMod val="60000"/>
                  <a:lumOff val="40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1600" dirty="0" smtClean="0"/>
                <a:t>Living thing</a:t>
              </a:r>
              <a:endParaRPr lang="en-US" sz="1600" dirty="0"/>
            </a:p>
          </p:txBody>
        </p:sp>
        <p:sp>
          <p:nvSpPr>
            <p:cNvPr id="16" name="Rounded Rectangle 15"/>
            <p:cNvSpPr/>
            <p:nvPr/>
          </p:nvSpPr>
          <p:spPr>
            <a:xfrm>
              <a:off x="1329633" y="2827837"/>
              <a:ext cx="984127" cy="332866"/>
            </a:xfrm>
            <a:prstGeom prst="roundRect">
              <a:avLst/>
            </a:prstGeom>
            <a:solidFill>
              <a:schemeClr val="accent1">
                <a:lumMod val="20000"/>
                <a:lumOff val="80000"/>
              </a:schemeClr>
            </a:solidFill>
            <a:ln w="28575">
              <a:solidFill>
                <a:schemeClr val="accent1">
                  <a:lumMod val="60000"/>
                  <a:lumOff val="40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1600" dirty="0" smtClean="0"/>
                <a:t>Seabird</a:t>
              </a:r>
              <a:endParaRPr lang="en-US" sz="1600" dirty="0"/>
            </a:p>
          </p:txBody>
        </p:sp>
        <p:sp>
          <p:nvSpPr>
            <p:cNvPr id="17" name="Rounded Rectangle 16"/>
            <p:cNvSpPr/>
            <p:nvPr/>
          </p:nvSpPr>
          <p:spPr>
            <a:xfrm>
              <a:off x="497467" y="3675914"/>
              <a:ext cx="984127" cy="332866"/>
            </a:xfrm>
            <a:prstGeom prst="roundRect">
              <a:avLst/>
            </a:prstGeom>
            <a:solidFill>
              <a:schemeClr val="accent1">
                <a:lumMod val="20000"/>
                <a:lumOff val="80000"/>
              </a:schemeClr>
            </a:solidFill>
            <a:ln w="28575">
              <a:solidFill>
                <a:schemeClr val="accent1">
                  <a:lumMod val="60000"/>
                  <a:lumOff val="40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1600" dirty="0" smtClean="0"/>
                <a:t>Penguin</a:t>
              </a:r>
            </a:p>
          </p:txBody>
        </p:sp>
        <p:sp>
          <p:nvSpPr>
            <p:cNvPr id="18" name="Rounded Rectangle 17"/>
            <p:cNvSpPr/>
            <p:nvPr/>
          </p:nvSpPr>
          <p:spPr>
            <a:xfrm>
              <a:off x="4181287" y="2808198"/>
              <a:ext cx="1228913" cy="332866"/>
            </a:xfrm>
            <a:prstGeom prst="roundRect">
              <a:avLst/>
            </a:prstGeom>
            <a:solidFill>
              <a:schemeClr val="accent1">
                <a:lumMod val="20000"/>
                <a:lumOff val="80000"/>
              </a:schemeClr>
            </a:solidFill>
            <a:ln w="28575">
              <a:solidFill>
                <a:schemeClr val="accent1">
                  <a:lumMod val="60000"/>
                  <a:lumOff val="40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1600" dirty="0" smtClean="0"/>
                <a:t>Angiosperm</a:t>
              </a:r>
              <a:endParaRPr lang="en-US" sz="1600" dirty="0"/>
            </a:p>
          </p:txBody>
        </p:sp>
        <p:sp>
          <p:nvSpPr>
            <p:cNvPr id="19" name="Rounded Rectangle 18"/>
            <p:cNvSpPr/>
            <p:nvPr/>
          </p:nvSpPr>
          <p:spPr>
            <a:xfrm>
              <a:off x="4303722" y="3621763"/>
              <a:ext cx="984127" cy="332866"/>
            </a:xfrm>
            <a:prstGeom prst="roundRect">
              <a:avLst/>
            </a:prstGeom>
            <a:solidFill>
              <a:schemeClr val="accent1">
                <a:lumMod val="20000"/>
                <a:lumOff val="80000"/>
              </a:schemeClr>
            </a:solidFill>
            <a:ln w="28575">
              <a:solidFill>
                <a:schemeClr val="accent1">
                  <a:lumMod val="60000"/>
                  <a:lumOff val="40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1600" dirty="0" smtClean="0"/>
                <a:t>Flower</a:t>
              </a:r>
              <a:endParaRPr lang="en-US" sz="1600" dirty="0"/>
            </a:p>
          </p:txBody>
        </p:sp>
        <p:sp>
          <p:nvSpPr>
            <p:cNvPr id="20" name="Rounded Rectangle 19"/>
            <p:cNvSpPr/>
            <p:nvPr/>
          </p:nvSpPr>
          <p:spPr>
            <a:xfrm>
              <a:off x="3502466" y="4514181"/>
              <a:ext cx="984127" cy="332866"/>
            </a:xfrm>
            <a:prstGeom prst="roundRect">
              <a:avLst/>
            </a:prstGeom>
            <a:solidFill>
              <a:schemeClr val="accent1">
                <a:lumMod val="20000"/>
                <a:lumOff val="80000"/>
              </a:schemeClr>
            </a:solidFill>
            <a:ln w="28575">
              <a:solidFill>
                <a:schemeClr val="accent1">
                  <a:lumMod val="60000"/>
                  <a:lumOff val="40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1600" dirty="0" smtClean="0"/>
                <a:t>Orchid</a:t>
              </a:r>
              <a:endParaRPr lang="en-US" sz="1600" dirty="0"/>
            </a:p>
          </p:txBody>
        </p:sp>
        <p:sp>
          <p:nvSpPr>
            <p:cNvPr id="21" name="Rounded Rectangle 20"/>
            <p:cNvSpPr/>
            <p:nvPr/>
          </p:nvSpPr>
          <p:spPr>
            <a:xfrm>
              <a:off x="5321990" y="2150597"/>
              <a:ext cx="1228014" cy="332866"/>
            </a:xfrm>
            <a:prstGeom prst="roundRect">
              <a:avLst/>
            </a:prstGeom>
            <a:solidFill>
              <a:schemeClr val="accent1">
                <a:lumMod val="20000"/>
                <a:lumOff val="80000"/>
              </a:schemeClr>
            </a:solidFill>
            <a:ln w="28575">
              <a:solidFill>
                <a:schemeClr val="accent1">
                  <a:lumMod val="60000"/>
                  <a:lumOff val="40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1600" dirty="0" smtClean="0"/>
                <a:t>Plant, Flora</a:t>
              </a:r>
              <a:endParaRPr lang="en-US" sz="1600" dirty="0"/>
            </a:p>
          </p:txBody>
        </p:sp>
        <p:cxnSp>
          <p:nvCxnSpPr>
            <p:cNvPr id="22" name="Elbow Connector 21"/>
            <p:cNvCxnSpPr>
              <a:stCxn id="15" idx="2"/>
              <a:endCxn id="31" idx="0"/>
            </p:cNvCxnSpPr>
            <p:nvPr/>
          </p:nvCxnSpPr>
          <p:spPr>
            <a:xfrm rot="5400000">
              <a:off x="2724096" y="943718"/>
              <a:ext cx="317072" cy="2108520"/>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Elbow Connector 22"/>
            <p:cNvCxnSpPr>
              <a:stCxn id="15" idx="2"/>
              <a:endCxn id="21" idx="0"/>
            </p:cNvCxnSpPr>
            <p:nvPr/>
          </p:nvCxnSpPr>
          <p:spPr>
            <a:xfrm rot="16200000" flipH="1">
              <a:off x="4780867" y="995466"/>
              <a:ext cx="311155" cy="199910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Elbow Connector 23"/>
            <p:cNvCxnSpPr>
              <a:stCxn id="16" idx="2"/>
              <a:endCxn id="17" idx="0"/>
            </p:cNvCxnSpPr>
            <p:nvPr/>
          </p:nvCxnSpPr>
          <p:spPr>
            <a:xfrm rot="5400000">
              <a:off x="1148009" y="3002225"/>
              <a:ext cx="515211" cy="83216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Elbow Connector 24"/>
            <p:cNvCxnSpPr>
              <a:stCxn id="16" idx="2"/>
              <a:endCxn id="5" idx="0"/>
            </p:cNvCxnSpPr>
            <p:nvPr/>
          </p:nvCxnSpPr>
          <p:spPr>
            <a:xfrm rot="16200000" flipH="1">
              <a:off x="2016863" y="2965537"/>
              <a:ext cx="515210" cy="90554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Elbow Connector 25"/>
            <p:cNvCxnSpPr>
              <a:stCxn id="21" idx="2"/>
              <a:endCxn id="18" idx="0"/>
            </p:cNvCxnSpPr>
            <p:nvPr/>
          </p:nvCxnSpPr>
          <p:spPr>
            <a:xfrm rot="5400000">
              <a:off x="5203504" y="2075704"/>
              <a:ext cx="324735" cy="114025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Elbow Connector 26"/>
            <p:cNvCxnSpPr>
              <a:stCxn id="18" idx="2"/>
              <a:endCxn id="19" idx="0"/>
            </p:cNvCxnSpPr>
            <p:nvPr/>
          </p:nvCxnSpPr>
          <p:spPr>
            <a:xfrm rot="16200000" flipH="1">
              <a:off x="4555416" y="3381392"/>
              <a:ext cx="480699" cy="4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Elbow Connector 27"/>
            <p:cNvCxnSpPr>
              <a:stCxn id="19" idx="2"/>
              <a:endCxn id="20" idx="0"/>
            </p:cNvCxnSpPr>
            <p:nvPr/>
          </p:nvCxnSpPr>
          <p:spPr>
            <a:xfrm rot="5400000">
              <a:off x="4115382" y="3833777"/>
              <a:ext cx="559552" cy="80125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Elbow Connector 28"/>
            <p:cNvCxnSpPr>
              <a:stCxn id="19" idx="2"/>
              <a:endCxn id="6" idx="0"/>
            </p:cNvCxnSpPr>
            <p:nvPr/>
          </p:nvCxnSpPr>
          <p:spPr>
            <a:xfrm rot="16200000" flipH="1">
              <a:off x="4568086" y="4182329"/>
              <a:ext cx="1336699" cy="88129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Elbow Connector 29"/>
            <p:cNvCxnSpPr>
              <a:stCxn id="17" idx="2"/>
              <a:endCxn id="8" idx="0"/>
            </p:cNvCxnSpPr>
            <p:nvPr/>
          </p:nvCxnSpPr>
          <p:spPr>
            <a:xfrm rot="16200000" flipH="1">
              <a:off x="760122" y="4238189"/>
              <a:ext cx="459075" cy="25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Rounded Rectangle 30"/>
            <p:cNvSpPr/>
            <p:nvPr/>
          </p:nvSpPr>
          <p:spPr>
            <a:xfrm>
              <a:off x="1336308" y="2156514"/>
              <a:ext cx="984127" cy="332866"/>
            </a:xfrm>
            <a:prstGeom prst="roundRect">
              <a:avLst/>
            </a:prstGeom>
            <a:solidFill>
              <a:schemeClr val="accent1">
                <a:lumMod val="20000"/>
                <a:lumOff val="80000"/>
              </a:schemeClr>
            </a:solidFill>
            <a:ln w="28575">
              <a:solidFill>
                <a:schemeClr val="accent1">
                  <a:lumMod val="60000"/>
                  <a:lumOff val="40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1600" dirty="0" smtClean="0"/>
                <a:t>Bird</a:t>
              </a:r>
              <a:endParaRPr lang="en-US" sz="1600" dirty="0"/>
            </a:p>
          </p:txBody>
        </p:sp>
        <p:cxnSp>
          <p:nvCxnSpPr>
            <p:cNvPr id="32" name="Elbow Connector 31"/>
            <p:cNvCxnSpPr>
              <a:stCxn id="31" idx="2"/>
              <a:endCxn id="16" idx="0"/>
            </p:cNvCxnSpPr>
            <p:nvPr/>
          </p:nvCxnSpPr>
          <p:spPr>
            <a:xfrm rot="5400000">
              <a:off x="1655807" y="2655271"/>
              <a:ext cx="338457" cy="667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46" name="Rounded Rectangle 45"/>
          <p:cNvSpPr/>
          <p:nvPr/>
        </p:nvSpPr>
        <p:spPr>
          <a:xfrm>
            <a:off x="7285596" y="4832414"/>
            <a:ext cx="984127" cy="499299"/>
          </a:xfrm>
          <a:prstGeom prst="roundRect">
            <a:avLst/>
          </a:prstGeom>
          <a:solidFill>
            <a:schemeClr val="accent2">
              <a:lumMod val="20000"/>
              <a:lumOff val="80000"/>
            </a:schemeClr>
          </a:solidFill>
          <a:ln w="28575">
            <a:solidFill>
              <a:schemeClr val="accent2">
                <a:lumMod val="60000"/>
                <a:lumOff val="40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1600" dirty="0" smtClean="0">
                <a:latin typeface="Calibri" panose="020F0502020204030204" pitchFamily="34" charset="0"/>
              </a:rPr>
              <a:t>Daffodil</a:t>
            </a:r>
            <a:endParaRPr lang="en-US" sz="1600" dirty="0">
              <a:latin typeface="Calibri" panose="020F0502020204030204" pitchFamily="34" charset="0"/>
            </a:endParaRPr>
          </a:p>
        </p:txBody>
      </p:sp>
      <p:sp>
        <p:nvSpPr>
          <p:cNvPr id="51" name="Rounded Rectangle 50"/>
          <p:cNvSpPr/>
          <p:nvPr/>
        </p:nvSpPr>
        <p:spPr>
          <a:xfrm>
            <a:off x="7165316" y="3917037"/>
            <a:ext cx="1228913" cy="332866"/>
          </a:xfrm>
          <a:prstGeom prst="roundRect">
            <a:avLst/>
          </a:prstGeom>
          <a:solidFill>
            <a:schemeClr val="accent1">
              <a:lumMod val="20000"/>
              <a:lumOff val="80000"/>
            </a:schemeClr>
          </a:solidFill>
          <a:ln w="28575">
            <a:solidFill>
              <a:schemeClr val="accent1">
                <a:lumMod val="60000"/>
                <a:lumOff val="40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1600" dirty="0" smtClean="0"/>
              <a:t>Narcissus</a:t>
            </a:r>
            <a:endParaRPr lang="en-US" sz="1600" dirty="0"/>
          </a:p>
        </p:txBody>
      </p:sp>
      <p:sp>
        <p:nvSpPr>
          <p:cNvPr id="52" name="Rounded Rectangle 51"/>
          <p:cNvSpPr/>
          <p:nvPr/>
        </p:nvSpPr>
        <p:spPr>
          <a:xfrm>
            <a:off x="7081905" y="3103472"/>
            <a:ext cx="1395734" cy="332866"/>
          </a:xfrm>
          <a:prstGeom prst="roundRect">
            <a:avLst/>
          </a:prstGeom>
          <a:solidFill>
            <a:schemeClr val="accent1">
              <a:lumMod val="20000"/>
              <a:lumOff val="80000"/>
            </a:schemeClr>
          </a:solidFill>
          <a:ln w="28575">
            <a:solidFill>
              <a:schemeClr val="accent1">
                <a:lumMod val="60000"/>
                <a:lumOff val="40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1600" dirty="0" smtClean="0"/>
              <a:t>Bulbous Plant</a:t>
            </a:r>
            <a:endParaRPr lang="en-US" sz="1600" dirty="0"/>
          </a:p>
        </p:txBody>
      </p:sp>
      <p:cxnSp>
        <p:nvCxnSpPr>
          <p:cNvPr id="56" name="Elbow Connector 55"/>
          <p:cNvCxnSpPr>
            <a:stCxn id="21" idx="2"/>
            <a:endCxn id="52" idx="0"/>
          </p:cNvCxnSpPr>
          <p:nvPr/>
        </p:nvCxnSpPr>
        <p:spPr>
          <a:xfrm rot="16200000" flipH="1">
            <a:off x="6962217" y="2285917"/>
            <a:ext cx="324734" cy="131037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Elbow Connector 57"/>
          <p:cNvCxnSpPr>
            <a:stCxn id="52" idx="2"/>
            <a:endCxn id="51" idx="0"/>
          </p:cNvCxnSpPr>
          <p:nvPr/>
        </p:nvCxnSpPr>
        <p:spPr>
          <a:xfrm rot="16200000" flipH="1">
            <a:off x="7539423" y="3676686"/>
            <a:ext cx="480699" cy="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Elbow Connector 59"/>
          <p:cNvCxnSpPr>
            <a:stCxn id="51" idx="2"/>
            <a:endCxn id="46" idx="0"/>
          </p:cNvCxnSpPr>
          <p:nvPr/>
        </p:nvCxnSpPr>
        <p:spPr>
          <a:xfrm rot="5400000">
            <a:off x="7487462" y="4540102"/>
            <a:ext cx="582511" cy="211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Curved Connector 60"/>
          <p:cNvCxnSpPr>
            <a:stCxn id="46" idx="1"/>
            <a:endCxn id="19" idx="2"/>
          </p:cNvCxnSpPr>
          <p:nvPr/>
        </p:nvCxnSpPr>
        <p:spPr>
          <a:xfrm rot="10800000">
            <a:off x="5329186" y="4249904"/>
            <a:ext cx="1956410" cy="832160"/>
          </a:xfrm>
          <a:prstGeom prst="curvedConnector2">
            <a:avLst/>
          </a:prstGeom>
          <a:ln w="28575">
            <a:solidFill>
              <a:srgbClr val="00B050"/>
            </a:solidFill>
            <a:tailEnd type="triangle" w="lg" len="med"/>
          </a:ln>
        </p:spPr>
        <p:style>
          <a:lnRef idx="1">
            <a:schemeClr val="accent1"/>
          </a:lnRef>
          <a:fillRef idx="0">
            <a:schemeClr val="accent1"/>
          </a:fillRef>
          <a:effectRef idx="0">
            <a:schemeClr val="accent1"/>
          </a:effectRef>
          <a:fontRef idx="minor">
            <a:schemeClr val="tx1"/>
          </a:fontRef>
        </p:style>
      </p:cxnSp>
      <p:sp>
        <p:nvSpPr>
          <p:cNvPr id="64" name="TextBox 63"/>
          <p:cNvSpPr txBox="1"/>
          <p:nvPr/>
        </p:nvSpPr>
        <p:spPr>
          <a:xfrm>
            <a:off x="628650" y="1646237"/>
            <a:ext cx="1707519" cy="338554"/>
          </a:xfrm>
          <a:prstGeom prst="rect">
            <a:avLst/>
          </a:prstGeom>
          <a:noFill/>
        </p:spPr>
        <p:txBody>
          <a:bodyPr wrap="none" rtlCol="0">
            <a:spAutoFit/>
          </a:bodyPr>
          <a:lstStyle/>
          <a:p>
            <a:r>
              <a:rPr lang="en-US" sz="1600" i="1" u="sng" dirty="0" smtClean="0">
                <a:latin typeface="Calibri" panose="020F0502020204030204" pitchFamily="34" charset="0"/>
              </a:rPr>
              <a:t>wordnet hierarchy</a:t>
            </a:r>
            <a:endParaRPr lang="en-US" sz="1600" i="1" u="sng" dirty="0">
              <a:latin typeface="Calibri" panose="020F0502020204030204" pitchFamily="34" charset="0"/>
            </a:endParaRPr>
          </a:p>
        </p:txBody>
      </p:sp>
    </p:spTree>
    <p:extLst>
      <p:ext uri="{BB962C8B-B14F-4D97-AF65-F5344CB8AC3E}">
        <p14:creationId xmlns:p14="http://schemas.microsoft.com/office/powerpoint/2010/main" val="58379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0550" y="-5858"/>
            <a:ext cx="7886700" cy="1325563"/>
          </a:xfrm>
        </p:spPr>
        <p:txBody>
          <a:bodyPr/>
          <a:lstStyle/>
          <a:p>
            <a:r>
              <a:rPr lang="en-US" dirty="0" smtClean="0"/>
              <a:t>How will we do it?</a:t>
            </a:r>
            <a:endParaRPr lang="en-US" dirty="0"/>
          </a:p>
        </p:txBody>
      </p:sp>
      <p:pic>
        <p:nvPicPr>
          <p:cNvPr id="13314" name="Picture 2" descr="http://4.bp.blogspot.com/-ze9HyWKTD_Y/UIJ9__mT3nI/AAAAAAAAAJo/ErlmnzzNXSg/s1600/dog-cat-ontology-2L.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5641" y="933615"/>
            <a:ext cx="2424397" cy="257572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259822" y="3442367"/>
            <a:ext cx="2620461" cy="461665"/>
          </a:xfrm>
          <a:prstGeom prst="rect">
            <a:avLst/>
          </a:prstGeom>
          <a:solidFill>
            <a:schemeClr val="bg1"/>
          </a:solidFill>
        </p:spPr>
        <p:txBody>
          <a:bodyPr wrap="none" rtlCol="0">
            <a:spAutoFit/>
          </a:bodyPr>
          <a:lstStyle/>
          <a:p>
            <a:r>
              <a:rPr lang="en-US" sz="2400" dirty="0" smtClean="0"/>
              <a:t>Linguistic resources</a:t>
            </a:r>
            <a:endParaRPr lang="en-US" sz="2400" dirty="0"/>
          </a:p>
        </p:txBody>
      </p:sp>
      <p:sp>
        <p:nvSpPr>
          <p:cNvPr id="6" name="AutoShape 4" descr="data:image/jpeg;base64,/9j/4AAQSkZJRgABAQAAAQABAAD/2wCEAAkGBxQTEhUUExQWFhUXGBobGBgYGBwfGRwaGBwgHRgaGB8eICggIBslHx0cITEhJSkrLi4uFx8zODMsNygtLisBCgoKDg0OGg8QFCwkHCQsLCwsLCw0NCwsLCwsNCwsLCwsLCwsLCwsLCwsLCwsLCwsLCwsLCwsLCwsLCwsLCwsLP/AABEIAK4BGAMBIgACEQEDEQH/xAAbAAACAwEBAQAAAAAAAAAAAAAEBQADBgIBB//EAEUQAAIBAgQDBAQKCQMEAwEAAAECEQADBBIhMQVBUQYTImEycYGRFSNCU5KTobHR0gcUFzRSVHOywRZi8HKC4fEzQ8Ik/8QAFQEBAQAAAAAAAAAAAAAAAAAAAAH/xAAWEQEBAQAAAAAAAAAAAAAAAAAAAUH/2gAMAwEAAhEDEQA/APp/Z7gWGOFw5OHsEmzbJJtJJJQSTpTD4Awv8tY+qT8KF4XauNgsKLThD3VoknpkGleJg8UwE3AvkdT5HQUBfwBhf5ax9Un4VPgDC/y1j6pPwozD22CwWzHXU/ZNK7fD8TrN/WOXXlOlAR8AYX+WsfVJ+FT4Awv8tY+qT8KqfBYgiO+HPbTpHL/1POieMYM3beQEbgmdiBuKCleCYMkgYfDyNx3SaTr0rr4Awv8ALWPqk/Clf+m7mnxsGACROuUDL7mE+qauTgLC5bYsGCiG3kyGzx5EnryoDvgDC/y1j6pPwqfAGF/lrH1SfhSrB8Duk2rjNDK3ytwogKI1E5R7zT7HW3ZQLbBTI1PTmKAb4Awv8tY+qT8KnwBhf5ax9Un4VUcFiJ0v6azp92ldnCX+V0elMn+HXTbeg6+AML/LWPqk/Cp8AYX+WsfVJ+FFWLTBMrNLa+L7qQWuzDZCrMp9IjeAzIAG5cxNA0fgeEGpw2HA87Sc/ZXlrgmDYArh8OQdiLSfhS/F9nWdiSyHWdc0tqCFf/aI09def6bYIVVlEhMwEwxUsTPkQR7qBn8AYX+WsfVJ+FT4Awv8tY+qT8KnC+Gd2xZjmORFB1JGWZ366e6pi8LfZyUuhUjQRrPuoJ8AYX+WsfVJ+FT4Awv8tY+qT8K8/Vb50N0AdRvy025Qdec1bgMNcVna4+aQAI5RM6ctx7qCpeBYQzGGw+mh+KTf3VyeDYPMF/V8PmIkDukmBuYih8Zwa6z3GS4EzEmQWk6AZSNo03GtVngL+lnloAILNBALGCRBjUe6gP8AgDC/y1j6pPwqfAGF/lrH1SfhQV7gd0rHfEtIkywkBYHWCDJ9tN8VaYplVobTWY286AX4Awv8tY+qT8KnwBhf5ax9Un4VUmCxHO8J6gacuVG8NW4EHe+lrzn1UGf4W/D7oE4fDo5zeE20+TvrlA21qYm7w5bbOLFhssaCysmdiJXbzr0dmbrW0tXLid2mcgqpzS07zpAmvV7NObbqzJmKBFYZzsZ1k6DQaCg6QcPNxk/V7AyoHLGygEH/ALen312F4blL91hwAQDNlQQTtplnWu+IcDuXWcl0AuWlR4B0ZSSCvlPWq7PZ55DMUzB7ZJBcyqSSJYnrp0oGFrgmEYBhhrEESPik5+yuvgDC/wAtY+qT8KJ4jhy6FVMGQdyNjO41FLPgq+fSvToNJI2IMdeR186Ar4Awv8tY+qT8KnwBhf5ax9Un4UI/C8Rr/wD0HyGo58z6gPbNWjht6WzXiQYiCQdPVt7N6AXtDwLDDC4gjD2ARZuEEWkkEIYI0qUbx5SMFfBMkYe5J6nuzJqUFHCsctrB4QtMNatLpym2Pbyo1OM2DtcXaZ5aCTrtMct6E4RgxcweFBZlK2rTAqdZCDqD1r1OzdkLllympyltMxEFtpzUF543alfFoQ2u0FcuhB1k5hFFYTGpcnI0wYOh/wA77UA/Z+2SGYuzgkhy3inSDtuMoj20Tw/hi2S7KWJeCZjlPIAdd6AO5xS8110s2lZbRAcs8Ek6wunIdaXWuNPbtnVWZr91RnY6BTyABJH3U3xXA0e4bga4haM4RoDRtNcngFuQVZ1YM7BlOvxnpDbbSgW3e1LdzauBFGcuGZicilNNwJ15eqvbvaZw6rktqCqmWcw2bfI0Rp50wXs+gRUW5dUKW1DanOZbNpBqs9mLWUJmuC3AlM/hMdf/ABFA4vXQoLMQANydqpt8QtMYFxCdNAw57V3isMLi5TI1BBG4IMgigG4EhM57kgkgyNCfSI05xQF/CNr5xeXMfK299W2MQjzlYNBgwZg0C3BLZULLAAg6HXQBd46Cr+HcNSzmyTr18th6taArOJiRI1j17fdUDiYnUf52pbc4HbLlyWksG3G4k9POqX7OpKwxAG8wdJmB09dA6oe7jra6M6gjzrrC4Zba5V2penZ+0I3MdY/DyoGs15mExOvT1b0q/wBPWoA8WmxnXeelFYfhiI+dd/F0+VE/dQWYrH27bKrMAzEACdddJ9VeDiVogHvEgmAcw36VVjOFJcbMxbUAMAdDlmJ08ztQ57PWjBJckcyRqIAynSIgCgMfidkAk3EABgmRv0oi5cCjMSABzO1L14JbGbVvESYnQZgVMCOhNdcWewtvJecIpECWg+HmPVpQXniNr5xNp3G3WuG4rZEzdQREyf4hI+ygx2etHUM23URrz2rjH8DBAC3SpICyxkkZYMdSR91AwPFLMx3izJG/MCT9lE2byuAykEHmKVDs7ahhL+LfXyIjbzpjgsKLa5VmNTrvJoLprnvVzZZGaJjnFLP9P2og5j6W518UTy8qtwPB0tNmUsTrueu/KgNe8q7sBpOpA061BfX+JeXMc9qExPCbb3O8aZ09Xh2qhOAWwIBcaQDIkdeXPzoD2xlsaF13jcb7xV9JrPZ5BnDMSpiBEQBm56yfEdac0EqVKlAt7SfumJ/oXf7DUqdpP3TE/wBC7/YalANwnGraweFLAmbVoaD/AGCu17Q2zHhfXoJ98H/3yq7s3+6Yb+ha/sFMQtAo+H02CsTEjbb10xweJFxcwBAkjXy3+2r65RQBAECgUW+PA/8A1v6WUdZ5A9DE79K8tdoAVzd2wWCWMjRQRr9u3kadVxdtBhDAEdDQD4jGFbJu5DIXNl5+o0qftGwWe5130aVyzBaY2n760FSgSnjhClzb8ACkw0nxzEADUaDnzqn/AFC+o7kZgCSM50ygyG8Oh00609u2lYAMAQCDr1G1d0CzAcV7y69vJAUTM68tx5zofKuMbxdkum0tvMcs+lE6E6aajSPbTapQIk7QksoFo5X1UkwSJiQCPLUequMRx24E0tAOU7weIlQkbkxuDpFaCqxZUMWgZiACecDYUCH4buBSSoMEkFTOZQzCNtNhrVt3j7KQGtgGYPjMbqIXw6nxTGm1Papv4VHILKCV2nlQC8bx7WbeZQCSwGuwnmfKli9oX8UoohMwMkgnTwg7SJk+RFaOpQZ2xxu8+XKlvkDJaJZmWRHLwzXi8fclRlQEqpy65vEpJI5QI59a0dcLaAJYDUxJ6xtQI+A8ZuXWCOgEICTPikAakdDNL+1uHm9mltMPcI6SCOUc5+ytfUoMpea4TiG7507u3byx6ILLqSAJ/Cla3sxtM9y4FS8AWDlk1QmVOWd9PbW/oXB41bhcAMMjZTmWAT5dRQe4/GC0hdpgf856UA/H1+SjHxRrA++mt20rCGAI6Gh8ZjktG2rTNxsqwOcc6AS3x1CFlWGYgDbn7f8AzVvGsY1tVKkLmcAuwJCgzqQPd7aOuWlaJAMGRPI+VcYnDrcEMJG+5H3UGWHaK8y/JmIChWzODMupnQCPsorDcUvwDCso8OWDmJ7rODmnrptTo3bVnu7ei5pVFjpqRRTLIg7GgTdnuJteLhmRsq2zKqRBfNKmSdop1Q+EwSW5yLExO5JjbU0RQSpUqUC3tJ+6Yn+hd/sNSp2k/dMT/Qu/2GpQAYPHNawOEy5Ze3ZUFzCiUGpof/Ul2LjZLZFtSWhjr4ioynppM1fY7v4Pw/esVXurOoE65RGkH7qa4Hhlu0mRVkQQSYJMmTPlrtQJzx+7k9BQ+fKNDBAXMSBMj2miOBcTuXrrZsoQ27bBRuM0+/b7qOXDYck2QluVhikDSdjFE28KikEIoIGUEASB0HlQJuM3boxC90wUizcY5gSNCOQI186Ht8funKkLnui21rQxlb/5J1+TH2itI1lSZIBMETGsHceqhE4Youi7J8K5UXTKoO+WBzigR4Hj9092zG24uLcORAcylBOup32qmz2hxBQNCHOEIMQFLMFgjMSRrvptWgwPDrOGSQAMqmXIGaNzJiuLH6tnCIqZnXOIXQgHQzEb0CW7xS/ZOILujlWtqBEAZ/lRO3+edeYjtFftpLKhOZliIJ0BDwCYC8x6q074S2SSUUlhBJAkjofKvLWAtL6NtBoRoo2O49tAr4ZfunFXFe6rL3dsgARMzquv/JFGYziq23yEEmFIjozRJ6R/miP1e2hDZUUgZQYAgdAeletatuZIVip30JBHL10AI4/ZOxYzPyTy/Gir2MHcNdQ/ILD2Ca9fC2hqVQesDnV4tLlywMsREaR0oEtvtAdJtGP4sw2DBSY9Z2qW+0YaQLZmVCyQA2YkAydh4TTf9VT+FfcOs/frQ+I4TaZSuUKGIJygAmNROlADhu0au6oLbawCd4JJA23Gm9F8a4ibIRokFoI5nQnTpV2G4baQIAg8AhSRJHtq+7ZVvSUH1iaBO3HyDDWiDJA8Q1KsFI9XiGtRO0QJjuz4SA/iHhJbKMv8Wo5UyxXD7dwQyiJnbzBPvIE10MDbGX4tPD6PhGnq6UChu0DAqxtwjW2bVhmMEAR65+2u/wDUPhB7ptmLCQMoVgp331NNXwVsgAopAkCQNAd4qLg7YEBFAiIgbEyftoKOEYxrqMzKFIdlgGfRMe+sjjGLLdXMwnGqshjIB6dK3NuyqzlAEmTA3PU+dUWrVpxKhGBaZEEZhz9YoMpi7Rw13ErYLfu+cAsT4piRPOKHtWcOGwRtXC7tcUuC8mY1JHIzpW2cWw4Jyh2GUTGYgawOZ9VVpw+ypkW0BmQcoGvl50GCtu9wO7Mi3w58bXyrIQdAEiIp2MAL+KxC3S3ht2zlViBmIMnT1aVpLnD7TNnNtC38RUTVq2VBLBRmMSY1MbTQYBLSPbwL3mMMXVmLkeFZjWdPXW6xuLW0hc+iI26Go+AtFQhtoVGy5RA9Qq57QIykAjoRpQLX46gYAq0QSTG0EgiPYTXfw1bzZYfeJy6TMb9KMfCod0U+weuvf1dP4V9woFq9oLRLAZoWJYjTWduu1E4biiO2QZp13GxG4PnVy4K2NkX3Cu7WGRfRVRHQUAXaT90xP9C7/YalTtJ+6Yn+hd/sNSgTYi4V4ZhipIOTD7epaCx1tjaxd7vboa1dbIA5yiCOVaTs/aVsHhgwBHc2tCJ2QUecMkEZVhjLCBBPU9aDE8QJt4nEOrsLncqyDNux3AHMASY5RV/Arj95bKXAQyEuDfzltPSCx4SDWubCoWDFFzDQGBI9RrmzgraElUVSdyFAoMWHuJgFvC5cLXCquxY+FMx9H+H11fh3cLfCX0RO7Gpvd4UYmAZjQGtithQuUKMv8Mae6q7WCtqCFRQDuAog+ugxtghrWJtEvmFoN4b3eIYnUHcE8xVKXslsd3cYj9TZvTmGkT6o6cq3NjB20BCIqg7gACfXXKYC0BAtoARHojY7j1UGZW29m7YKXLjm7ZuFg7FgWVQVges0uw2IXJh3XEXGvPdTvEznrqCvICt4bC6GBKiFMCRPTpSO12a8as90uEbMBkVSxGxcjeKaCO1f7v8A99v+8Uixs5p7zuwMYwJAUD0dGJPMefWtncthhDAEdD5bVXcwiMCCikEyQQNT1PnQY28pAxIa6XIxFvwmOq+LT3dNKvbi+IN58rRlvZBbJQKVmNZOfMRqCK1TYO3JJRZMSYHLauLVuzcIuKLbnk4g7eYoJxHFm2oIXMSwUCY1PnSh+04ABNozoYzScpEzoKfsgO4B51U+CtmJRTG0qOVAmvdpMjuhQsVfKI039HqTzkjbSi8JxkPcVMjLmXMC3WJj10fcwiN6SKd9wOe9RMKgOYIoIESAJjpQUY7iaWiAwY6ToJgefuNBntHazMokkAn1xv7POmz2lO4B9YqsYO3r4F130FAInGrZy6N4jA09UE+XiHvqntHecCyttyhe6qkiJgzO9H3cBbYqSo8JlfXp+A91XPbBiQDBkSNj1HnQZBb95ST+sOwt4lbQBy+JWInNpqda4tY1hbsJ3nco928HuAARlPhExAnqelbD9WT+FdTmOg9Lr6/OhOI8LFxAqt3YBmAqlTPUEQaDL2rr3ntL37NGIuKtwROUINtI9tTHM7Wl7y83xWLyZzlGkiGbSJHu1rUcL4SllYHiOYtmYCcx0JEbaaaUU+EQgqUUgmSIEE9T50FeLxXd2s/pwBGo1mADO3OltvtDNwW+6bNMNBkAyQNY2030pybYjLAjpGmm1cfqqSGyLI2MCdd6BK3ahZGW27T06iM423BIFNsFijcz+GArFQZ3ymCfKrGwiGJRTBkaDc7n11YqAbCOftO9AuucaQE6NoYOnr266qRVb8eQZvA/h8uesjyOhphdwiMCCo1306/+z765s4C2q5Agy9CJ9/voCBXteAV7QLe0n7pif6F3+w1KnaT90xP9C7/YalBxwG+qYPDF2CjubWrEAegOtGfCFrw/G2/F6PjHi/6ddfZSrhuC73B4MaQqWGM8wqDShrvZt/GFNuLgKnMplAWLAp56/YKB0nFbJznvEARsrEsAAfb/AM0NXDGW8wXvEzESFzCSOoHSkWJ7POSSpSBczruCZWCGI6bg+Zr3A9n3t3EZSgCxmgsSYB0hp676UGjrlXB2IPqoHi+De4FyNliZ1I32OnMdDprSr/TrqwNt8oPpQxBJkmeY50GlrPcT4jiP1oWLHd6280uDprvodfVTLA4JkdmLEhp0knXMSN9BoQNOlIuKW7p4gvcsquLM+ISp12NB1b7R3LS31xCqblkAgroGDaD1UPY7S3Va2bl3D3FcgMls+JM2x31A50bZ7Ms63jiLma5eAEqNFy6iP+cq6wHB8QrIHawUQ6kW/GwGwM/fQVrxPFX3unDd2tu0xUZwSXYb+r/zVV3tNdazYe0ih7lw22VpjMOmulEHguItPc/VrqKl0liHBJUncrS7jHCe4t4S1bfxd9Ocj5RG8dKBjY4jiLd9bOJyMLqsUZARBXcUo4Xxk4fB2VTKHuO4DP6KgHVj76d4Xg95r4vYm4jFAQioCBruTNCjsq3cWkzqLtpmZWiVOY6gg8tqC3gnHXa/3Fy5auypZXtbabqw61pZpPwnAXlcvd7naAttI16yda543w57txMsABGGYk+EllgrHytDQOZrm1dVhmUgg8xtSLB8AZZDvmBdSZJ8QUkkkRuZ89q4/wBOsEKqy6hMw11KliTz6jlyoNFNe1mbXA7pJkgQIzS2ZviwpHks69dKc8JwrWrQRiCRO32ch91AbUpAnDMQVBNyGyx6RJE5Z19lWfB2IgfHayJIJ106RAjpzoHdcswAknTeguN2Ge3lUScyaHaAwmfKKV2OAXFMl156+KVEEZF/2a8+lBoO+WAcwgxBnTXb313WZPZpsq6qWGpmYaCpWfVB99PcejlItmGka/8AAaAmpSlsHiJ0u/8APdt5c/KKrOExQE96CQNuRI2G3v1oHVSg8Zac2sqmX8MmYnUZtRtzpfc4VfKZe+JJBBJJjWI056SPbNA8qUks8Mvgg978oEiSdBykjX/zRWAwVxGlrhYQZBJOukR9vvoGNSl2Ms3y8o4Ckc+X2eupgcLeVvHczJB05yfOg87SfumJ/oXf7DUqdpP3TE/0Lv8AYalAJw7iAs4HDMQWJtWVVV3ZiggCrbHH1Zsptujd4tsho0LKWGx2gVTw/h4vYHCqWKlbVllZdwwQQdaps8AuFrpe6wPeI6XPDJKrBkbRrEUBl3j6g5VR3fOyBFiTkjMdTAGo3qi72iJNju7TEXHKvOhUruu+439QrtOzoEFbzi4HZxchZ8cZgREEGBXY7PgLbC3HDI5fPoSzN6U6RrNB5gu0du5cVQCA5IRiRDEeUyPKRTW9iFSMzKsmBJAk9BNK+Hdn1suCrnKpJVSq6T/ujMQKOx2AW7lzEwAw0/3CDQejiNrQ96mpgeIanoNd6qvcTsq+XMC43iCRqBr01IpevZhQF+MOhnYaxlj2+Herm4CCxPeGPFAgaZmDnXc6jnQG/CliJ763ExOcRO8b1ZjMUEttc3CqW05wJpJjuzrZR3TeLJklojLlKkxB1NOb2DDWTaJ0KZSR6omgTP2nICTZys4zKHuKoydSToCeQ8q4xHalciOtsNILQzoCMpghQdz6qOxXAFbuiHKvbXIGhTK+YIiqbnZoHUXWBNvI5yocw67aHXlSgPivF3+Ma2xVf1ZbijTQs2/rijn7QhVuSh7xHVMk6sX9EjyOvur272cVlK521sra2GymZ9dUnhRfGi6UKpbUCSR42HokAdATvQNeLY7ubL3cs5RMT/mkqcZZbrvdV0C2M+TMCInQ7ekfXTzimCF609okgMIkb0FjODKxd9XLWe7ySACBqNeRoBDxu74VuWe7Ny27KwcGMqzrpvtVHBuOXslhXtT3iHI5cSzKJ16TVHDOE3muobnehER1+MZCRmEQoX7z5U7s8EVRhxmPxExtrIjWqK+y2Ou3rRa6BOYgGRrBPIbRtRl3itlWZWuAFdx0/wDPlvXHB+GdwGUOzKWlQQPDJJIEb70Jj+zq3XLm4wnWAANREE/xRHOoDW4vZAUm4sNMezQz0jzrg8cw4OXvVkGOe8x99B3OzSHL4zIDBvCsMGMmRtV/wEsEZj6LLsPluH/xFAdhsdbuFgjBiuhj3f4ofiHGLVrMGaWUAlRvB+zzrzh3Cxad3Dk5+UAAakzA5671RxHgIvXC5uMsxoANY5E8x5GgJbjNgKGNwQSRz3G+m+lTFcXtIubMG1IAHMgiY9U1RiuCBmLLcZGJeSADo4AYaj/aNaH/ANMroouNkUkqsDSYnXc7UB9ri1trvdIcxhpI2GUgEfby6UfSzBcI7u4G7xiFDhVIGgcydRqdRzq3G8O7xg2dgAIgeugOqUmPAt/jXjl1o+5hA1ru5MFYnnQELcB0BGm9ezSpOCLpLsSNjpI9HUfRj21MNwQK6NnJycogHz059TzoG1SpUoFvaT90xP8AQu/2GpU7SfumJ/oXf7DUoKODYtLWCwxdoBs2gNzrkGwGtFHjNjNl7wZpiIO8x0jfT20FwzALewOGViQO5tHSJ9AdQaLHB7fVufPqwb71FBLvGbQkA5iDBAG2hPPl4TRQxS92LhIVSAZOkTtNAW+AWgWMvr5j/d5f7jv5UbewStaFozlAA5T4dtxHKgrxHFbKAk3F0XNAImN9BXOC4vauLKuBrBBIkHXQ6+R91UHgFqIl4iIzc8uXNtMx7PKpiOz1pySxfXNsYjMZ005ax6zQGfCNrX4xNACfENAdifKrLOLRyQrqxG4BEj10F8B285bxa8pEDUHTSfkirsHwxLbs6zLTvECTJjSd6DzEcVtpc7tic0SdDAGurHlsapXj9kifHMiFyNmOacpAiSDB1rrH8Ft3nDvmMfJnT7p59a5w/A7asGzOzArBZpICghV221NB4naGwQTLQApEowLZjAy6a66aVTf7Rp4sis0W2eSCBKmCp00NW3Oz9oqFObRVUGdRlYsDtvJr1uA2yAMz+iyGCPEGMmdPuoOH4+mh1CgtnzKwYQubQRroat+HbUfLnNGXI2bQSTETEEGfOvcVwS3cLFs3imYPVQvToKo4nwcsc9psrySSWI3ULAgbaCR91AxTGIbfez4MuaY5RNLX7RJrlVzCF5ZSBoQImPOj8LgsthbRJMIFJGh2iRQKdm7QBAa5qCG1GoJB6RuOUUF/CuKd811cuXuzG8zqw/8Az9te43jdm2SGaSpAIAJiY8o51bgOGpaZ2WZcyZPmTp7zQ+K4Hbd2cs4J6ECNoI08uc0Fp4zYE/GDw76HrGmmuumlX4fHW3gIwJIzDfYGJPTXTWg14FbBBlzBlQTopzBjGnMgVZwzh3dNdcxmuNOkwByAn1knzNAeWG0ia5S8pJAYEjcAiR66CxHCEZzclgx6EaR0kVbgOHJanJOsTPlP40Hf67bzZc65tRE8xEj16jTzr1sXbAnOvPmOW9D3OEoWLGZJnlofDtpPyR9tD2ez1pQQMxnmSJ9mlAzS+pMBgT0nX3UNjOKWrTBXaCQD7CYn31XguD27ThlLaAgAkRB9kn2mrsVw9XdXJMryEQYIInTqKDkcVtTBdRMQSRDSAfD13FX2MWjkhHViu4BBj10EvA7Q/i2jcbaeX+0VOFcLNp3YtIIAUfwiSf8ANABcvXv18pmXu+6nLrtO/wD1Tz6UBwLiN+3awubIbVxsnPPrMEmY9laLE8KR7y3szq6jL4TAI6MK4TgtsJZTxRZYMuusjrprvQJMBxC4lqytlUm5dur4yxAyk6zM8tqt+H7y23DKhvLeFkRIQlhIJ1mm1jglte7gt8WzOuvN5mdNtaF4pwRTbuhEztccOQz5YI0lSBoYoBzxbEo15HS2727QdcgbxEmNiZ9nlRXZzirXs4drbFY0VWVhMzmVvvoLhHAHzXmu5lDqqj4ws+hnMW/wKb8N4SllmcM7uwALOZMDYbCg57SfumJ/oXf7DUqdpP3TE/0Lv9hqUC/DcWXDcPwztr8TaAA5+Af41q+52ktLdKuwFvu1dW1kyYiImg3wbXeF2UQZm7myQNOSqedFYfBu197r2soawFAJUw0mV0PSgKHFQbigFDba0bmadYB3AjausJxzD3HCJdVmIkDXX1GIpHw3hF5VthkjLhriHUekxkDeibHCrg/UfBBtA95qNJWOuuvSaA7h/HEa2rXCELOyKNTJUxpzpqWA3rH8J4Lfs3Eulc/idWQlZRWaQyGY9fOn3HcKXW2VVmKXFYhWgwN+YFAxt3AwkEEeXlvXVZf4MxCL8XnBYXcwziNXBXLrAJXNr769W1il1VLhUi4FU3FLLmVcpYltdQ3MxNBpmYASdAN6isCARqDsaxtx7ved2S7XCY0fw5e79ErO+bn9tPOBYJ7RIbNlyW4zNPiAOeNdOXlQN6lK71zEB2yqpQeiNNdBGs9ZqWsRicwDWljMQSD8nkRr66CjtbxC5ZsFrYM/xCIXzM+6hjjWe7hC4u22bP4JEGANW9dMO02De7hriIJYjQdYM0vXD3rl3CXGtFO7zhxmUxoADvz8qQct2sOV3XD3GVCQ7SIEH7aKxnaJQba2rbXXuLmCjSFPMk6ChcHwy6uDv2ykO7XCoka5ttZiqE4fiLD2LyW+8Isi3cTMARHQ7f8Aqgs4Pxj43F3LudEQIcjbroZAHnRVntJqhuWHt27hAS4xESdpA1E+dA2uEX73633qC2bypl8QIlZ0MeyaHwPBGJtpcwjaEZ3N9ssDmozb+VA7Tj2a+1hLLsVYBmEZQD8o/hSXgvaC4llybV26Fd8zzoBOgE7wPdTzg2DdL+KZlhbjqUMjUAGdtvbSTB2cZZsXLIw4bOz5WzroGPyhNFOcZ2jRVtd2rXXuiURd45k9KmD49nFxe6db1sSbRiSP9p2NLPgW9h/1a5aUXGtIUdJAkHWVJq/B4fEd7exTWocoEt2gwkxzYzFEE4btNbuG0tpWdrkyv8AG5entZHhXB8Rh7qXoFw3Z79RlGWTMrry8qecds3GRe6zZlcHwkDrvO4mNKBlUrJ4nD4tkZT3pUqRGa3mzkDc7ZJnQa1diruJttcc5sojKsghiGACiNdRNBpqlC21uLZic1wLudi0fdNL7uPxIMdyJMx7OusD/ADQOqlJziMWAT3ak9P8Ah9VMrDOV8QAbXQbeVBdUpRaxOKgTaE+GdR7flf8AqedFcMuXSG71YIOh01HXQ0BtSk+Kv4nMQiDLO+monl4unlVN/E4m2hJA2EQsmeex1nSgM7SfumJ/oXf7DUrjj5JwV8nf9XuT6+7M1KCrguMW3hMGGnx27Sg8pKCJ6V1/qXD5Q+Y5SXG38HpE+Woj1iqcFw8X+H2LZJWbNohhuCEWCK8bsraJfU5WthAOkRLDzMD3UHmK7SqFBRWzB0DKynNleYKgb7Va/HwTbyiJuFLgcEMsKW/xVS9mvDHeANmRgy21EZJjbeZ51YvZ4EzcuF2Ll3MAT4SgUAbAA0FtjtFZbfOoyl1LKQGVdyvWreH8ZS6+QLcVsuYZ1iV5EUA3Z6EIuXGuKltktqYWAw1k8zAAk1XwHCXhd72+SFW0EUuUnefkaR5neg0hYVw+IURLASYGvPf7qX8U4OLzBs7LpGnPofcWH/dQr9mxLEPuZErO86EExpOh8qB0lxSTBBIkHrpvXQuA7Ee+kh7OiWIc6zy8U5So8XTmanCeCMji47KGkyqjSIgDp57UDHG8RW06K0jPmhuQKiYPs+6lN/tOjWc1oNmZbhWQPD3Y1LeWo99MeOcKGJt5CxXUEMNx1940oU9m0z3WDEd5byARosiCR64HuoOcJ2hWPjUe2Ra7yWAhgNyAPPlXg7UJlYsjrCZwPCSyzGkEwfI0Rf4ErkZmJAsm0R1BjWeulCW+zPgdGuA5lygi2gI13JGpNBbe7RqsDurmbLmZfCCq8iZO56DWm+GxCuiuplWAIPkaVcT4ALlzvFYKxXKZRXBA2IDbEUxODHdd1yy5dABy3gaedBa99QQCwBO2u9c2sSjTDAwYOvPpSlezawQzliZ1YTBKkEj/ALiW9teHs4JBznQzHu6Ea6b0DwmqL2NtoYZgCRP/AD8Kr4ngBeUKSRqDI3jYj2iR7aXt2cWFGckrOrKDuf8AA0oHFu+rAMGBB2PrqXL6rEsBJga7npSd+ziwAGgbeiP4VBI6N4ZnzqwcD8QJeYYFZUaQzN11Pi38qBxUmguJ4DvQsOyFZ1X/AJ1g+yg04CAZ7xoER7OZ11PKaBwGExOo3rnvV11Hh3129fSkp7PeIt3rCZ2Ee066nzq27wIEEK+UGc0Decvn/t+2gZYrFLbXM5hdNd9zA2odeL2SYDiQ5Q6H0lEn2Ac9quxeEFy01s7MsT/mleE7NIjBsxb4soR1LaM//URpQEW+P2CGbOQFGYyrCVmMyyNR6qpt9o7UtmkQ0KMrFmAUEnLEgCarHZyVKvdLRb7tDlAyrIOsbnQa1df4ITdN1LpRyTrlBEMoBEH/AKQZoDeFYzvbKXCMuYTE7USXHUUNw7Ai1ZW1OYKuWTzpbZ7NqN7jNoNG23En2qoX2UDW1jbbEgMJXfy1I5+o0RSHEdmlZmIeJMxl8200IMeL7BTuzbyqF6AD3UAHaT90xP8AQu/2GpU7SfumJ/oXf7DUoBuEY1bWCwpeYNm0NBPyBVl3j6KYKvEbx/iayfBf0iYVMNYRrd4lbVtT4UiQoBjx0Yf0kYT5q99BPz0GuweOW7myz4YmRG4kVneJ8VxFu86KSQjd6TA/+GBKjTeZ86EH6SsINrd/6KfnqH9JOE+bv/RT89B62Lv3VuFrhCmw10JlXUEkKpkbRFU8Rcr3svvhrZVCFg9QBHLf21b+0nCfNXunoJt9OvD+kfBne1e+gn56AzG4y8GvMt0hbVy2qplWCGiZ0nnVWI4rcF0/HlX78ILOUR3cxMkTqOc1T+0nCfNX/oJ+el79ssAbneFMUTmzZTly5usd59lBvMdjktAF5gmNBNCPxxAYKuBvMDl5TNZ4/pKwh/8Arv8A0U/PXh/SRhPmr30E/PQazBcQW4SFDbA6iN6FxXG1RymRyw6DQz57ba1nh+krCDa3f+in56h/SThPm7/0U/PQPhx9YByNvrtoNNd/9w03o7h2NF1cwEaxEg/dpzrJftIwnzV76CfnrnD/AKRMEgypavKOgVPz0DDGcdvr3ihQWtT3hjSGIFsjXpJPqqu7x6+LQ1TMWcBvAQQqg6w+UGTETrS/DdvsEhcraxEuZYkKSffc2HSrf2jYOI7q9HTJb/PQHPxq+VLg21AFrQgAy65jBYgacgaf8KxJuWUc7sJ2j7KyZ/SPg9u6vR/0J+euh+kvCfN3/op+eg2tSsV+0zC/N3/op+ep+0zC/N3/AKKfnoNrUrFftMwvzd/6KfnqftMwvzd/6KfnoNrUrFftMwvzd/6KfnqftMwvzd/6KfnoNrUrFftMwvzd/wCin56n7TML83f+in56Da1KxX7TML83f+in56n7TML83f8Aop+eg2tSsV+0zC/N3/op+ep+0zC/N3/op+eg2tSsV+0zC/N3/op+ep+0zC/N3/op+eg2tSsV+0zC/N3/AKKfnqftMwvzd/6KfnoNH2k/dMT/AELv9hqVieO/pEwrYW+ot3szW7iiVSJYECfGete0H//Z"/>
          <p:cNvSpPr>
            <a:spLocks noChangeAspect="1" noChangeArrowheads="1"/>
          </p:cNvSpPr>
          <p:nvPr/>
        </p:nvSpPr>
        <p:spPr bwMode="auto">
          <a:xfrm>
            <a:off x="155575" y="-990600"/>
            <a:ext cx="3333750" cy="20764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8" name="Group 7"/>
          <p:cNvGrpSpPr/>
          <p:nvPr/>
        </p:nvGrpSpPr>
        <p:grpSpPr>
          <a:xfrm>
            <a:off x="5017720" y="962679"/>
            <a:ext cx="3023473" cy="2384242"/>
            <a:chOff x="4417645" y="1071289"/>
            <a:chExt cx="3023473" cy="2384242"/>
          </a:xfrm>
        </p:grpSpPr>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820130">
              <a:off x="4493342" y="1455564"/>
              <a:ext cx="1295400" cy="806849"/>
            </a:xfrm>
            <a:prstGeom prst="rect">
              <a:avLst/>
            </a:prstGeom>
          </p:spPr>
        </p:pic>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20888088">
              <a:off x="5645761" y="1395455"/>
              <a:ext cx="1295400" cy="806849"/>
            </a:xfrm>
            <a:prstGeom prst="rect">
              <a:avLst/>
            </a:prstGeom>
          </p:spPr>
        </p:pic>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1279979">
              <a:off x="4417645" y="2234472"/>
              <a:ext cx="1295400" cy="806849"/>
            </a:xfrm>
            <a:prstGeom prst="rect">
              <a:avLst/>
            </a:prstGeom>
          </p:spPr>
        </p:pic>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20572100">
              <a:off x="6145718" y="1813039"/>
              <a:ext cx="1295400" cy="806849"/>
            </a:xfrm>
            <a:prstGeom prst="rect">
              <a:avLst/>
            </a:prstGeom>
          </p:spPr>
        </p:pic>
        <p:pic>
          <p:nvPicPr>
            <p:cNvPr id="12" name="Picture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945290">
              <a:off x="5273702" y="2187197"/>
              <a:ext cx="1295400" cy="806849"/>
            </a:xfrm>
            <a:prstGeom prst="rect">
              <a:avLst/>
            </a:prstGeom>
          </p:spPr>
        </p:pic>
        <p:pic>
          <p:nvPicPr>
            <p:cNvPr id="13" name="Picture 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577962">
              <a:off x="4928952" y="2648682"/>
              <a:ext cx="1295400" cy="806849"/>
            </a:xfrm>
            <a:prstGeom prst="rect">
              <a:avLst/>
            </a:prstGeom>
          </p:spPr>
        </p:pic>
        <p:pic>
          <p:nvPicPr>
            <p:cNvPr id="14" name="Picture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20755223">
              <a:off x="5930026" y="2577710"/>
              <a:ext cx="1295400" cy="806849"/>
            </a:xfrm>
            <a:prstGeom prst="rect">
              <a:avLst/>
            </a:prstGeom>
          </p:spPr>
        </p:pic>
        <p:pic>
          <p:nvPicPr>
            <p:cNvPr id="15" name="Picture 1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028194" y="1071289"/>
              <a:ext cx="1295400" cy="806849"/>
            </a:xfrm>
            <a:prstGeom prst="rect">
              <a:avLst/>
            </a:prstGeom>
          </p:spPr>
        </p:pic>
      </p:grpSp>
      <p:sp>
        <p:nvSpPr>
          <p:cNvPr id="18" name="TextBox 17"/>
          <p:cNvSpPr txBox="1"/>
          <p:nvPr/>
        </p:nvSpPr>
        <p:spPr>
          <a:xfrm>
            <a:off x="5887325" y="3471147"/>
            <a:ext cx="1578574" cy="461665"/>
          </a:xfrm>
          <a:prstGeom prst="rect">
            <a:avLst/>
          </a:prstGeom>
          <a:solidFill>
            <a:schemeClr val="bg1"/>
          </a:solidFill>
        </p:spPr>
        <p:txBody>
          <a:bodyPr wrap="none" rtlCol="0">
            <a:spAutoFit/>
          </a:bodyPr>
          <a:lstStyle/>
          <a:p>
            <a:r>
              <a:rPr lang="en-US" sz="2400" dirty="0" smtClean="0"/>
              <a:t>Lots of text</a:t>
            </a:r>
            <a:endParaRPr lang="en-US" sz="2400" dirty="0"/>
          </a:p>
        </p:txBody>
      </p:sp>
      <p:sp>
        <p:nvSpPr>
          <p:cNvPr id="16" name="TextBox 15"/>
          <p:cNvSpPr txBox="1"/>
          <p:nvPr/>
        </p:nvSpPr>
        <p:spPr>
          <a:xfrm>
            <a:off x="1173493" y="1985793"/>
            <a:ext cx="1105174" cy="400110"/>
          </a:xfrm>
          <a:prstGeom prst="rect">
            <a:avLst/>
          </a:prstGeom>
          <a:solidFill>
            <a:schemeClr val="bg1"/>
          </a:solidFill>
        </p:spPr>
        <p:txBody>
          <a:bodyPr wrap="none" rtlCol="0">
            <a:spAutoFit/>
          </a:bodyPr>
          <a:lstStyle/>
          <a:p>
            <a:r>
              <a:rPr lang="en-US" sz="2000" dirty="0" smtClean="0">
                <a:solidFill>
                  <a:schemeClr val="accent1">
                    <a:lumMod val="75000"/>
                  </a:schemeClr>
                </a:solidFill>
              </a:rPr>
              <a:t>Wordnet</a:t>
            </a:r>
            <a:endParaRPr lang="en-US" sz="2000" dirty="0">
              <a:solidFill>
                <a:schemeClr val="accent1">
                  <a:lumMod val="75000"/>
                </a:schemeClr>
              </a:solidFill>
            </a:endParaRPr>
          </a:p>
        </p:txBody>
      </p:sp>
      <p:sp>
        <p:nvSpPr>
          <p:cNvPr id="20" name="TextBox 19"/>
          <p:cNvSpPr txBox="1"/>
          <p:nvPr/>
        </p:nvSpPr>
        <p:spPr>
          <a:xfrm>
            <a:off x="5626941" y="2012394"/>
            <a:ext cx="1775101" cy="400110"/>
          </a:xfrm>
          <a:prstGeom prst="rect">
            <a:avLst/>
          </a:prstGeom>
          <a:solidFill>
            <a:schemeClr val="bg1"/>
          </a:solidFill>
        </p:spPr>
        <p:txBody>
          <a:bodyPr wrap="none" rtlCol="0">
            <a:spAutoFit/>
          </a:bodyPr>
          <a:lstStyle/>
          <a:p>
            <a:r>
              <a:rPr lang="en-US" sz="2000" dirty="0" smtClean="0">
                <a:solidFill>
                  <a:schemeClr val="accent1">
                    <a:lumMod val="75000"/>
                  </a:schemeClr>
                </a:solidFill>
              </a:rPr>
              <a:t>Google Web 1T</a:t>
            </a:r>
            <a:endParaRPr lang="en-US" sz="2000" dirty="0">
              <a:solidFill>
                <a:schemeClr val="accent1">
                  <a:lumMod val="75000"/>
                </a:schemeClr>
              </a:solidFill>
            </a:endParaRPr>
          </a:p>
        </p:txBody>
      </p:sp>
      <p:grpSp>
        <p:nvGrpSpPr>
          <p:cNvPr id="21" name="Group 20"/>
          <p:cNvGrpSpPr/>
          <p:nvPr/>
        </p:nvGrpSpPr>
        <p:grpSpPr>
          <a:xfrm>
            <a:off x="4945831" y="4296751"/>
            <a:ext cx="3314359" cy="2006897"/>
            <a:chOff x="331117" y="1437091"/>
            <a:chExt cx="8436433" cy="6236382"/>
          </a:xfrm>
        </p:grpSpPr>
        <p:sp>
          <p:nvSpPr>
            <p:cNvPr id="22" name="TextBox 21"/>
            <p:cNvSpPr txBox="1"/>
            <p:nvPr/>
          </p:nvSpPr>
          <p:spPr>
            <a:xfrm>
              <a:off x="3506785" y="6047580"/>
              <a:ext cx="2170012" cy="956409"/>
            </a:xfrm>
            <a:prstGeom prst="rect">
              <a:avLst/>
            </a:prstGeom>
            <a:noFill/>
          </p:spPr>
          <p:txBody>
            <a:bodyPr wrap="square" rtlCol="0">
              <a:spAutoFit/>
            </a:bodyPr>
            <a:lstStyle/>
            <a:p>
              <a:r>
                <a:rPr lang="en-US" sz="700" dirty="0">
                  <a:latin typeface="Helvetica Neue Light"/>
                </a:rPr>
                <a:t>O</a:t>
              </a:r>
              <a:r>
                <a:rPr lang="en-US" sz="700" dirty="0" smtClean="0">
                  <a:latin typeface="Helvetica Neue Light"/>
                </a:rPr>
                <a:t>ur dog </a:t>
              </a:r>
              <a:r>
                <a:rPr lang="en-US" sz="700" dirty="0">
                  <a:latin typeface="Helvetica Neue Light"/>
                </a:rPr>
                <a:t>Z</a:t>
              </a:r>
              <a:r>
                <a:rPr lang="en-US" sz="700" dirty="0" smtClean="0">
                  <a:latin typeface="Helvetica Neue Light"/>
                </a:rPr>
                <a:t>oe in her bed </a:t>
              </a:r>
              <a:endParaRPr lang="en-US" sz="700" dirty="0">
                <a:latin typeface="Helvetica Neue Light"/>
              </a:endParaRPr>
            </a:p>
          </p:txBody>
        </p:sp>
        <p:sp>
          <p:nvSpPr>
            <p:cNvPr id="23" name="TextBox 22"/>
            <p:cNvSpPr txBox="1"/>
            <p:nvPr/>
          </p:nvSpPr>
          <p:spPr>
            <a:xfrm>
              <a:off x="6102313" y="3173613"/>
              <a:ext cx="2665237" cy="1147690"/>
            </a:xfrm>
            <a:prstGeom prst="rect">
              <a:avLst/>
            </a:prstGeom>
            <a:noFill/>
          </p:spPr>
          <p:txBody>
            <a:bodyPr wrap="square" rtlCol="0">
              <a:spAutoFit/>
            </a:bodyPr>
            <a:lstStyle/>
            <a:p>
              <a:r>
                <a:rPr lang="en-US" sz="600" dirty="0">
                  <a:latin typeface="Helvetica Neue Light"/>
                </a:rPr>
                <a:t>I</a:t>
              </a:r>
              <a:r>
                <a:rPr lang="en-US" sz="600" dirty="0" smtClean="0">
                  <a:latin typeface="Helvetica Neue Light"/>
                </a:rPr>
                <a:t>nterior design of modern white and brown living room furniture hanging.</a:t>
              </a:r>
              <a:endParaRPr lang="en-US" sz="600" dirty="0">
                <a:latin typeface="Helvetica Neue Light"/>
              </a:endParaRPr>
            </a:p>
          </p:txBody>
        </p:sp>
        <p:pic>
          <p:nvPicPr>
            <p:cNvPr id="24" name="Picture 23" descr="img1.jp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30744" y="4315251"/>
              <a:ext cx="2654790" cy="1789328"/>
            </a:xfrm>
            <a:prstGeom prst="rect">
              <a:avLst/>
            </a:prstGeom>
          </p:spPr>
        </p:pic>
        <p:sp>
          <p:nvSpPr>
            <p:cNvPr id="25" name="TextBox 24"/>
            <p:cNvSpPr txBox="1"/>
            <p:nvPr/>
          </p:nvSpPr>
          <p:spPr>
            <a:xfrm>
              <a:off x="407676" y="3218370"/>
              <a:ext cx="2635769" cy="1147690"/>
            </a:xfrm>
            <a:prstGeom prst="rect">
              <a:avLst/>
            </a:prstGeom>
            <a:noFill/>
          </p:spPr>
          <p:txBody>
            <a:bodyPr wrap="square" rtlCol="0">
              <a:spAutoFit/>
            </a:bodyPr>
            <a:lstStyle/>
            <a:p>
              <a:r>
                <a:rPr lang="en-US" sz="600" dirty="0">
                  <a:latin typeface="Helvetica Neue Light"/>
                </a:rPr>
                <a:t>T</a:t>
              </a:r>
              <a:r>
                <a:rPr lang="en-US" sz="600" dirty="0" smtClean="0">
                  <a:latin typeface="Helvetica Neue Light"/>
                </a:rPr>
                <a:t>he </a:t>
              </a:r>
              <a:r>
                <a:rPr lang="en-US" sz="600" dirty="0">
                  <a:latin typeface="Helvetica Neue Light"/>
                </a:rPr>
                <a:t>E</a:t>
              </a:r>
              <a:r>
                <a:rPr lang="en-US" sz="600" dirty="0" smtClean="0">
                  <a:latin typeface="Helvetica Neue Light"/>
                </a:rPr>
                <a:t>gyptian cat statue by the floor clock and perpetual motion</a:t>
              </a:r>
              <a:endParaRPr lang="en-US" sz="600" dirty="0">
                <a:latin typeface="Helvetica Neue Light"/>
              </a:endParaRPr>
            </a:p>
          </p:txBody>
        </p:sp>
        <p:sp>
          <p:nvSpPr>
            <p:cNvPr id="26" name="TextBox 25"/>
            <p:cNvSpPr txBox="1"/>
            <p:nvPr/>
          </p:nvSpPr>
          <p:spPr>
            <a:xfrm>
              <a:off x="331117" y="6047580"/>
              <a:ext cx="3011155" cy="1625893"/>
            </a:xfrm>
            <a:prstGeom prst="rect">
              <a:avLst/>
            </a:prstGeom>
            <a:noFill/>
          </p:spPr>
          <p:txBody>
            <a:bodyPr wrap="square" rtlCol="0">
              <a:spAutoFit/>
            </a:bodyPr>
            <a:lstStyle/>
            <a:p>
              <a:r>
                <a:rPr lang="en-US" sz="700" dirty="0">
                  <a:latin typeface="Helvetica Neue Light"/>
                </a:rPr>
                <a:t>M</a:t>
              </a:r>
              <a:r>
                <a:rPr lang="en-US" sz="700" dirty="0" smtClean="0">
                  <a:latin typeface="Helvetica Neue Light"/>
                </a:rPr>
                <a:t>an sits in a rusted car buried in the sand on </a:t>
              </a:r>
              <a:r>
                <a:rPr lang="en-US" sz="700" dirty="0" err="1">
                  <a:latin typeface="Helvetica Neue Light"/>
                </a:rPr>
                <a:t>W</a:t>
              </a:r>
              <a:r>
                <a:rPr lang="en-US" sz="700" dirty="0" err="1" smtClean="0">
                  <a:latin typeface="Helvetica Neue Light"/>
                </a:rPr>
                <a:t>aitarere</a:t>
              </a:r>
              <a:r>
                <a:rPr lang="en-US" sz="700" dirty="0" smtClean="0">
                  <a:latin typeface="Helvetica Neue Light"/>
                </a:rPr>
                <a:t> beach </a:t>
              </a:r>
              <a:endParaRPr lang="en-US" sz="700" dirty="0">
                <a:latin typeface="Helvetica Neue Light"/>
              </a:endParaRPr>
            </a:p>
          </p:txBody>
        </p:sp>
        <p:sp>
          <p:nvSpPr>
            <p:cNvPr id="27" name="TextBox 26"/>
            <p:cNvSpPr txBox="1"/>
            <p:nvPr/>
          </p:nvSpPr>
          <p:spPr>
            <a:xfrm>
              <a:off x="6248392" y="6047580"/>
              <a:ext cx="2399318" cy="1291150"/>
            </a:xfrm>
            <a:prstGeom prst="rect">
              <a:avLst/>
            </a:prstGeom>
            <a:noFill/>
          </p:spPr>
          <p:txBody>
            <a:bodyPr wrap="square" rtlCol="0">
              <a:spAutoFit/>
            </a:bodyPr>
            <a:lstStyle/>
            <a:p>
              <a:r>
                <a:rPr lang="en-US" sz="700" dirty="0">
                  <a:latin typeface="Helvetica Neue Light"/>
                </a:rPr>
                <a:t>E</a:t>
              </a:r>
              <a:r>
                <a:rPr lang="en-US" sz="700" dirty="0" smtClean="0">
                  <a:latin typeface="Helvetica Neue Light"/>
                </a:rPr>
                <a:t>mma in her hat looking super cute </a:t>
              </a:r>
              <a:endParaRPr lang="en-US" sz="700" dirty="0">
                <a:latin typeface="Helvetica Neue Light"/>
              </a:endParaRPr>
            </a:p>
          </p:txBody>
        </p:sp>
        <p:pic>
          <p:nvPicPr>
            <p:cNvPr id="28" name="Picture 27" descr="img2.jpg"/>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516278" y="4310121"/>
              <a:ext cx="2373622" cy="1794458"/>
            </a:xfrm>
            <a:prstGeom prst="rect">
              <a:avLst/>
            </a:prstGeom>
          </p:spPr>
        </p:pic>
        <p:pic>
          <p:nvPicPr>
            <p:cNvPr id="29" name="Picture 28" descr="img3.jpg"/>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259848" y="1437091"/>
              <a:ext cx="2392611" cy="1794458"/>
            </a:xfrm>
            <a:prstGeom prst="rect">
              <a:avLst/>
            </a:prstGeom>
          </p:spPr>
        </p:pic>
        <p:pic>
          <p:nvPicPr>
            <p:cNvPr id="30" name="Picture 29" descr="img4.jpg"/>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320644" y="4310121"/>
              <a:ext cx="2392611" cy="1794458"/>
            </a:xfrm>
            <a:prstGeom prst="rect">
              <a:avLst/>
            </a:prstGeom>
          </p:spPr>
        </p:pic>
        <p:pic>
          <p:nvPicPr>
            <p:cNvPr id="31" name="Picture 30" descr="img5.jpg"/>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491542" y="1468472"/>
              <a:ext cx="2392611" cy="1794458"/>
            </a:xfrm>
            <a:prstGeom prst="rect">
              <a:avLst/>
            </a:prstGeom>
          </p:spPr>
        </p:pic>
        <p:pic>
          <p:nvPicPr>
            <p:cNvPr id="32" name="Picture 31" descr="img6.jpg"/>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3375695" y="1437091"/>
              <a:ext cx="2392611" cy="1794458"/>
            </a:xfrm>
            <a:prstGeom prst="rect">
              <a:avLst/>
            </a:prstGeom>
          </p:spPr>
        </p:pic>
        <p:sp>
          <p:nvSpPr>
            <p:cNvPr id="33" name="TextBox 32"/>
            <p:cNvSpPr txBox="1"/>
            <p:nvPr/>
          </p:nvSpPr>
          <p:spPr>
            <a:xfrm>
              <a:off x="3385190" y="3173613"/>
              <a:ext cx="2565770" cy="1147690"/>
            </a:xfrm>
            <a:prstGeom prst="rect">
              <a:avLst/>
            </a:prstGeom>
            <a:noFill/>
          </p:spPr>
          <p:txBody>
            <a:bodyPr wrap="square" rtlCol="0">
              <a:spAutoFit/>
            </a:bodyPr>
            <a:lstStyle/>
            <a:p>
              <a:r>
                <a:rPr lang="en-US" sz="600" dirty="0">
                  <a:latin typeface="Helvetica Neue Light"/>
                </a:rPr>
                <a:t>L</a:t>
              </a:r>
              <a:r>
                <a:rPr lang="en-US" sz="600" dirty="0" smtClean="0">
                  <a:latin typeface="Helvetica Neue Light"/>
                </a:rPr>
                <a:t>ittle girl and her dog in northern Thailand. They both seemed.</a:t>
              </a:r>
              <a:endParaRPr lang="en-US" sz="600" dirty="0">
                <a:latin typeface="Helvetica Neue Light"/>
              </a:endParaRPr>
            </a:p>
          </p:txBody>
        </p:sp>
      </p:grpSp>
      <p:sp>
        <p:nvSpPr>
          <p:cNvPr id="34" name="TextBox 33"/>
          <p:cNvSpPr txBox="1"/>
          <p:nvPr/>
        </p:nvSpPr>
        <p:spPr>
          <a:xfrm>
            <a:off x="5110032" y="6258289"/>
            <a:ext cx="3150158" cy="461665"/>
          </a:xfrm>
          <a:prstGeom prst="rect">
            <a:avLst/>
          </a:prstGeom>
          <a:noFill/>
        </p:spPr>
        <p:txBody>
          <a:bodyPr wrap="none" rtlCol="0">
            <a:spAutoFit/>
          </a:bodyPr>
          <a:lstStyle/>
          <a:p>
            <a:r>
              <a:rPr lang="en-US" sz="2400" dirty="0" smtClean="0"/>
              <a:t>Lots of images with text</a:t>
            </a:r>
            <a:endParaRPr lang="en-US" sz="2400" dirty="0"/>
          </a:p>
        </p:txBody>
      </p:sp>
      <p:sp>
        <p:nvSpPr>
          <p:cNvPr id="35" name="TextBox 34"/>
          <p:cNvSpPr txBox="1"/>
          <p:nvPr/>
        </p:nvSpPr>
        <p:spPr>
          <a:xfrm>
            <a:off x="5322700" y="5019947"/>
            <a:ext cx="2593980" cy="400110"/>
          </a:xfrm>
          <a:prstGeom prst="rect">
            <a:avLst/>
          </a:prstGeom>
          <a:solidFill>
            <a:schemeClr val="bg1"/>
          </a:solidFill>
        </p:spPr>
        <p:txBody>
          <a:bodyPr wrap="none" rtlCol="0">
            <a:spAutoFit/>
          </a:bodyPr>
          <a:lstStyle/>
          <a:p>
            <a:r>
              <a:rPr lang="en-US" sz="2000" dirty="0" smtClean="0">
                <a:solidFill>
                  <a:schemeClr val="accent1">
                    <a:lumMod val="75000"/>
                  </a:schemeClr>
                </a:solidFill>
              </a:rPr>
              <a:t>SBU Captioned Dataset</a:t>
            </a:r>
            <a:endParaRPr lang="en-US" sz="2000" dirty="0">
              <a:solidFill>
                <a:schemeClr val="accent1">
                  <a:lumMod val="75000"/>
                </a:schemeClr>
              </a:solidFill>
            </a:endParaRPr>
          </a:p>
        </p:txBody>
      </p:sp>
      <p:pic>
        <p:nvPicPr>
          <p:cNvPr id="19" name="Picture 18"/>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473322" y="4126768"/>
            <a:ext cx="3517653" cy="2037482"/>
          </a:xfrm>
          <a:prstGeom prst="rect">
            <a:avLst/>
          </a:prstGeom>
        </p:spPr>
      </p:pic>
      <p:sp>
        <p:nvSpPr>
          <p:cNvPr id="37" name="TextBox 36"/>
          <p:cNvSpPr txBox="1"/>
          <p:nvPr/>
        </p:nvSpPr>
        <p:spPr>
          <a:xfrm>
            <a:off x="367677" y="6289503"/>
            <a:ext cx="2118529" cy="461665"/>
          </a:xfrm>
          <a:prstGeom prst="rect">
            <a:avLst/>
          </a:prstGeom>
          <a:noFill/>
        </p:spPr>
        <p:txBody>
          <a:bodyPr wrap="none" rtlCol="0">
            <a:spAutoFit/>
          </a:bodyPr>
          <a:lstStyle/>
          <a:p>
            <a:r>
              <a:rPr lang="en-US" sz="2400" dirty="0" smtClean="0"/>
              <a:t>Labeled Images</a:t>
            </a:r>
            <a:endParaRPr lang="en-US" sz="2400" dirty="0"/>
          </a:p>
        </p:txBody>
      </p:sp>
      <p:sp>
        <p:nvSpPr>
          <p:cNvPr id="38" name="TextBox 37"/>
          <p:cNvSpPr txBox="1"/>
          <p:nvPr/>
        </p:nvSpPr>
        <p:spPr>
          <a:xfrm>
            <a:off x="1587817" y="5019947"/>
            <a:ext cx="1171859" cy="400110"/>
          </a:xfrm>
          <a:prstGeom prst="rect">
            <a:avLst/>
          </a:prstGeom>
          <a:solidFill>
            <a:schemeClr val="bg1"/>
          </a:solidFill>
        </p:spPr>
        <p:txBody>
          <a:bodyPr wrap="none" rtlCol="0">
            <a:spAutoFit/>
          </a:bodyPr>
          <a:lstStyle/>
          <a:p>
            <a:r>
              <a:rPr lang="en-US" sz="2000" dirty="0" smtClean="0">
                <a:solidFill>
                  <a:schemeClr val="accent1">
                    <a:lumMod val="75000"/>
                  </a:schemeClr>
                </a:solidFill>
              </a:rPr>
              <a:t>Imagenet</a:t>
            </a:r>
            <a:endParaRPr lang="en-US" sz="2000" dirty="0">
              <a:solidFill>
                <a:schemeClr val="accent1">
                  <a:lumMod val="75000"/>
                </a:schemeClr>
              </a:solidFill>
            </a:endParaRPr>
          </a:p>
        </p:txBody>
      </p:sp>
      <p:sp>
        <p:nvSpPr>
          <p:cNvPr id="3" name="TextBox 2"/>
          <p:cNvSpPr txBox="1"/>
          <p:nvPr/>
        </p:nvSpPr>
        <p:spPr>
          <a:xfrm>
            <a:off x="3488323" y="3196567"/>
            <a:ext cx="1954766" cy="1077218"/>
          </a:xfrm>
          <a:prstGeom prst="rect">
            <a:avLst/>
          </a:prstGeom>
          <a:noFill/>
        </p:spPr>
        <p:txBody>
          <a:bodyPr wrap="none" rtlCol="0">
            <a:spAutoFit/>
          </a:bodyPr>
          <a:lstStyle/>
          <a:p>
            <a:pPr algn="ctr"/>
            <a:r>
              <a:rPr lang="en-US" sz="3200" dirty="0" smtClean="0">
                <a:solidFill>
                  <a:schemeClr val="accent5"/>
                </a:solidFill>
              </a:rPr>
              <a:t>Computer </a:t>
            </a:r>
            <a:br>
              <a:rPr lang="en-US" sz="3200" dirty="0" smtClean="0">
                <a:solidFill>
                  <a:schemeClr val="accent5"/>
                </a:solidFill>
              </a:rPr>
            </a:br>
            <a:r>
              <a:rPr lang="en-US" sz="3200" dirty="0" smtClean="0">
                <a:solidFill>
                  <a:schemeClr val="accent5"/>
                </a:solidFill>
              </a:rPr>
              <a:t>Vision</a:t>
            </a:r>
            <a:endParaRPr lang="en-US" sz="3200" dirty="0">
              <a:solidFill>
                <a:schemeClr val="accent5"/>
              </a:solidFill>
            </a:endParaRPr>
          </a:p>
        </p:txBody>
      </p:sp>
    </p:spTree>
    <p:extLst>
      <p:ext uri="{BB962C8B-B14F-4D97-AF65-F5344CB8AC3E}">
        <p14:creationId xmlns:p14="http://schemas.microsoft.com/office/powerpoint/2010/main" val="765459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3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8" grpId="0" animBg="1"/>
      <p:bldP spid="16" grpId="0" animBg="1"/>
      <p:bldP spid="20" grpId="0" animBg="1"/>
      <p:bldP spid="34" grpId="0"/>
      <p:bldP spid="35" grpId="0" animBg="1"/>
      <p:bldP spid="37" grpId="0"/>
      <p:bldP spid="38" grpId="0" animBg="1"/>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8629</TotalTime>
  <Words>2567</Words>
  <Application>Microsoft Office PowerPoint</Application>
  <PresentationFormat>On-screen Show (4:3)</PresentationFormat>
  <Paragraphs>520</Paragraphs>
  <Slides>28</Slides>
  <Notes>27</Notes>
  <HiddenSlides>2</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28</vt:i4>
      </vt:variant>
    </vt:vector>
  </HeadingPairs>
  <TitlesOfParts>
    <vt:vector size="35" baseType="lpstr">
      <vt:lpstr>Arial</vt:lpstr>
      <vt:lpstr>Calibri</vt:lpstr>
      <vt:lpstr>Calibri Light</vt:lpstr>
      <vt:lpstr>Cambria Math</vt:lpstr>
      <vt:lpstr>Helvetica Neue Light</vt:lpstr>
      <vt:lpstr>Times New Roman</vt:lpstr>
      <vt:lpstr>Office Theme</vt:lpstr>
      <vt:lpstr>From Large Scale Image Categorization to  Entry-Level Categories</vt:lpstr>
      <vt:lpstr>What would you call this?</vt:lpstr>
      <vt:lpstr>What would you call this?</vt:lpstr>
      <vt:lpstr>What would you call this?</vt:lpstr>
      <vt:lpstr>Naming Image Content</vt:lpstr>
      <vt:lpstr>Entry-Level Category</vt:lpstr>
      <vt:lpstr>Entry-Level Category</vt:lpstr>
      <vt:lpstr>Is this hard?</vt:lpstr>
      <vt:lpstr>How will we do it?</vt:lpstr>
      <vt:lpstr>Scaling Naming Tasks!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Large Scale Categorization </vt:lpstr>
      <vt:lpstr>2.1 Propagated Visual Estimates</vt:lpstr>
      <vt:lpstr>2.2 Supervised Learning</vt:lpstr>
      <vt:lpstr>Extracting Meaning from Data</vt:lpstr>
      <vt:lpstr>Extracting Meaning from Data</vt:lpstr>
      <vt:lpstr>Results: Content Naming</vt:lpstr>
      <vt:lpstr>Results: Content Naming</vt:lpstr>
      <vt:lpstr>Results: Content Naming</vt:lpstr>
      <vt:lpstr>Evaluation: Content Naming</vt:lpstr>
      <vt:lpstr>Conclusions/Future Work</vt:lpstr>
      <vt:lpstr>Questions?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Vicente Ordonez</dc:creator>
  <cp:lastModifiedBy>Vicente Ordonez</cp:lastModifiedBy>
  <cp:revision>316</cp:revision>
  <cp:lastPrinted>2013-11-28T17:28:40Z</cp:lastPrinted>
  <dcterms:created xsi:type="dcterms:W3CDTF">2013-11-18T23:14:45Z</dcterms:created>
  <dcterms:modified xsi:type="dcterms:W3CDTF">2013-12-05T21:47:31Z</dcterms:modified>
</cp:coreProperties>
</file>