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30448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666666"/>
                </a:solidFill>
              </a:rPr>
              <a:t>Construção de Compiladores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105812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</a:rPr>
              <a:t>Analisador Semântico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5437760" x="6264600"/>
            <a:ext cy="1265100" cx="2724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Luis Henrique Mulinari</a:t>
            </a:r>
            <a:br>
              <a:rPr lang="en"/>
            </a:br>
            <a:r>
              <a:rPr lang="en"/>
              <a:t>Rafael Valle</a:t>
            </a:r>
          </a:p>
          <a:p>
            <a:pPr rtl="0" lvl="0">
              <a:buNone/>
            </a:pPr>
            <a:r>
              <a:rPr lang="en"/>
              <a:t>Mateus Villela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339470" x="457200"/>
            <a:ext cy="689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Exemplo</a:t>
            </a:r>
          </a:p>
        </p:txBody>
      </p:sp>
      <p:sp>
        <p:nvSpPr>
          <p:cNvPr id="79" name="Shape 79"/>
          <p:cNvSpPr/>
          <p:nvPr/>
        </p:nvSpPr>
        <p:spPr>
          <a:xfrm>
            <a:off y="1830837" x="140412"/>
            <a:ext cy="3892689" cx="34195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y="1824557" x="3876850"/>
            <a:ext cy="3905250" cx="50673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339470" x="457200"/>
            <a:ext cy="689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Testes</a:t>
            </a:r>
          </a:p>
        </p:txBody>
      </p:sp>
      <p:sp>
        <p:nvSpPr>
          <p:cNvPr id="86" name="Shape 86"/>
          <p:cNvSpPr/>
          <p:nvPr/>
        </p:nvSpPr>
        <p:spPr>
          <a:xfrm>
            <a:off y="4338414" x="133387"/>
            <a:ext cy="2519585" cx="8877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7" name="Shape 87"/>
          <p:cNvSpPr/>
          <p:nvPr/>
        </p:nvSpPr>
        <p:spPr>
          <a:xfrm>
            <a:off y="1028570" x="801937"/>
            <a:ext cy="3064707" cx="788486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339470" x="457200"/>
            <a:ext cy="689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Erros</a:t>
            </a:r>
          </a:p>
        </p:txBody>
      </p:sp>
      <p:sp>
        <p:nvSpPr>
          <p:cNvPr id="93" name="Shape 93"/>
          <p:cNvSpPr/>
          <p:nvPr/>
        </p:nvSpPr>
        <p:spPr>
          <a:xfrm>
            <a:off y="445724" x="133387"/>
            <a:ext cy="3892689" cx="34195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4" name="Shape 94"/>
          <p:cNvSpPr/>
          <p:nvPr/>
        </p:nvSpPr>
        <p:spPr>
          <a:xfrm>
            <a:off y="4338414" x="133387"/>
            <a:ext cy="2519585" cx="88772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112495" x="6990412"/>
            <a:ext cy="689099" cx="2020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Erros</a:t>
            </a:r>
          </a:p>
        </p:txBody>
      </p:sp>
      <p:sp>
        <p:nvSpPr>
          <p:cNvPr id="100" name="Shape 100"/>
          <p:cNvSpPr/>
          <p:nvPr/>
        </p:nvSpPr>
        <p:spPr>
          <a:xfrm>
            <a:off y="4338414" x="133387"/>
            <a:ext cy="2519585" cx="8877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1" name="Shape 101"/>
          <p:cNvSpPr/>
          <p:nvPr/>
        </p:nvSpPr>
        <p:spPr>
          <a:xfrm>
            <a:off y="0" x="0"/>
            <a:ext cy="4348306" cx="56425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http://www.antlr.org/wiki/display/ANTLR3/Left-Recursion+Removal+-+Print+Edition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http://www.antlr.org/wiki/display/~admin/LL(*)+grammar+analysis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ANTLR v3 http://www.antlr.org/wiki/display/ANTLR3/ANTLR+v3+FAQ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201050" x="3185550"/>
            <a:ext cy="941099" cx="2772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3600" lang="en"/>
              <a:t>Referências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/>
        </p:nvSpPr>
        <p:spPr>
          <a:xfrm>
            <a:off y="201050" x="210450"/>
            <a:ext cy="4329299" cx="8723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15000"/>
              </a:lnSpc>
              <a:buNone/>
            </a:pPr>
            <a:r>
              <a:rPr b="1" sz="3600" lang="en"/>
              <a:t>Ferramentas Utilizadas</a:t>
            </a:r>
          </a:p>
          <a:p>
            <a:r>
              <a:t/>
            </a:r>
          </a:p>
          <a:p>
            <a:pPr rtl="0" lvl="0" indent="-298450" marL="45720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sz="3000" lang="en"/>
              <a:t>ANTLR v3 – ANother Tool for Language Recognition</a:t>
            </a:r>
          </a:p>
          <a:p>
            <a:pPr rtl="0" lvl="0" indent="-298450" marL="45720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sz="3000" lang="en"/>
              <a:t>ANTLRWorks - ANTLR GUI Development Environment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339470" x="457200"/>
            <a:ext cy="721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Analisador Semântico</a:t>
            </a:r>
          </a:p>
        </p:txBody>
      </p:sp>
      <p:sp>
        <p:nvSpPr>
          <p:cNvPr id="36" name="Shape 36"/>
          <p:cNvSpPr/>
          <p:nvPr/>
        </p:nvSpPr>
        <p:spPr>
          <a:xfrm>
            <a:off y="1988012" x="788956"/>
            <a:ext cy="4486774" cx="75660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7" name="Shape 37"/>
          <p:cNvSpPr txBox="1"/>
          <p:nvPr/>
        </p:nvSpPr>
        <p:spPr>
          <a:xfrm>
            <a:off y="1208625" x="4113150"/>
            <a:ext cy="457200" cx="1371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en"/>
              <a:t>grama.g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339470" x="457200"/>
            <a:ext cy="1110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Atribuição de Variável</a:t>
            </a:r>
          </a:p>
          <a:p>
            <a:pPr algn="ctr" rtl="0" lvl="0">
              <a:buNone/>
            </a:pPr>
            <a:r>
              <a:rPr sz="1800" lang="en">
                <a:solidFill>
                  <a:srgbClr val="FF0000"/>
                </a:solidFill>
              </a:rPr>
              <a:t>(atribuicaoVariavel)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1662700" x="350575"/>
            <a:ext cy="4932000" cx="8505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Atribuição de valor a uma variável.</a:t>
            </a:r>
          </a:p>
          <a:p>
            <a:pPr rtl="0" lvl="0" indent="457200">
              <a:buNone/>
            </a:pPr>
            <a:r>
              <a:rPr b="1" sz="2400" lang="en"/>
              <a:t>ex: varA = "abc";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varatrib</a:t>
            </a:r>
            <a:r>
              <a:rPr sz="2400" lang="en"/>
              <a:t> </a:t>
            </a:r>
          </a:p>
          <a:p>
            <a:pPr rtl="0" lvl="0">
              <a:buNone/>
            </a:pPr>
            <a:r>
              <a:rPr sz="2400" lang="en"/>
              <a:t>	: n=</a:t>
            </a:r>
            <a:r>
              <a:rPr sz="2400" lang="en">
                <a:solidFill>
                  <a:srgbClr val="38761D"/>
                </a:solidFill>
              </a:rPr>
              <a:t>NAME</a:t>
            </a:r>
            <a:r>
              <a:rPr sz="2400" lang="en"/>
              <a:t> </a:t>
            </a:r>
            <a:r>
              <a:rPr sz="2400" lang="en">
                <a:solidFill>
                  <a:srgbClr val="38761D"/>
                </a:solidFill>
              </a:rPr>
              <a:t>ASSIGN</a:t>
            </a:r>
            <a:r>
              <a:rPr sz="2400" lang="en"/>
              <a:t> t=</a:t>
            </a:r>
            <a:r>
              <a:rPr sz="2400" lang="en">
                <a:solidFill>
                  <a:srgbClr val="38761D"/>
                </a:solidFill>
              </a:rPr>
              <a:t>logic_op_expr</a:t>
            </a:r>
            <a:r>
              <a:rPr sz="2400" lang="en"/>
              <a:t> { semantico.</a:t>
            </a:r>
            <a:r>
              <a:rPr sz="2400" lang="en">
                <a:solidFill>
                  <a:srgbClr val="FF0000"/>
                </a:solidFill>
              </a:rPr>
              <a:t>atribuicaoVariavel</a:t>
            </a:r>
            <a:r>
              <a:rPr sz="2400" lang="en"/>
              <a:t>(n.getLine(), semantico.getTipo(n.getLine(), n.getText()), t, n.getText()); }</a:t>
            </a:r>
          </a:p>
          <a:p>
            <a:pPr rtl="0" lvl="0">
              <a:buNone/>
            </a:pPr>
            <a:r>
              <a:rPr sz="2400" lang="en"/>
              <a:t>	;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/>
              <a:t>Verificar se tipo do valor atribuído é compatível com tipo da variável</a:t>
            </a:r>
          </a:p>
          <a:p>
            <a:pPr rtl="0" lvl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/>
              <a:t>Identificar que variável tem "algum" valor atribuído.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339470" x="457200"/>
            <a:ext cy="1110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Atribuição de Variável</a:t>
            </a:r>
          </a:p>
          <a:p>
            <a:pPr algn="ctr" rtl="0" lvl="0">
              <a:buNone/>
            </a:pPr>
            <a:r>
              <a:rPr sz="1800" lang="en">
                <a:solidFill>
                  <a:srgbClr val="FF0000"/>
                </a:solidFill>
              </a:rPr>
              <a:t>(atribuicaoVariavel)</a:t>
            </a:r>
          </a:p>
        </p:txBody>
      </p:sp>
      <p:sp>
        <p:nvSpPr>
          <p:cNvPr id="49" name="Shape 49"/>
          <p:cNvSpPr/>
          <p:nvPr/>
        </p:nvSpPr>
        <p:spPr>
          <a:xfrm>
            <a:off y="2458450" x="0"/>
            <a:ext cy="2047072" cx="91311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339470" x="457200"/>
            <a:ext cy="867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Algumas regras semânticas</a:t>
            </a:r>
          </a:p>
          <a:p>
            <a:pPr algn="ctr" rtl="0" lvl="0">
              <a:buNone/>
            </a:pPr>
            <a:r>
              <a:rPr sz="1800" lang="en">
                <a:solidFill>
                  <a:srgbClr val="FF0000"/>
                </a:solidFill>
              </a:rPr>
              <a:t>(declaraVariavel)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1662700" x="350575"/>
            <a:ext cy="4932000" cx="8505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Declaração de uma variável</a:t>
            </a:r>
          </a:p>
          <a:p>
            <a:pPr rtl="0" lvl="0" indent="457200">
              <a:buNone/>
            </a:pPr>
            <a:r>
              <a:rPr b="1" sz="2400" lang="en"/>
              <a:t>ex: int var1;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vardecl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	: 	t=</a:t>
            </a:r>
            <a:r>
              <a:rPr sz="2400" lang="en">
                <a:solidFill>
                  <a:srgbClr val="38761D"/>
                </a:solidFill>
              </a:rPr>
              <a:t>type</a:t>
            </a:r>
            <a:r>
              <a:rPr sz="2400" lang="en"/>
              <a:t> v=</a:t>
            </a:r>
            <a:r>
              <a:rPr sz="2400" lang="en">
                <a:solidFill>
                  <a:srgbClr val="38761D"/>
                </a:solidFill>
              </a:rPr>
              <a:t>NAME</a:t>
            </a:r>
            <a:r>
              <a:rPr sz="2400" lang="en"/>
              <a:t> { semantico.</a:t>
            </a:r>
            <a:r>
              <a:rPr sz="2400" lang="en">
                <a:solidFill>
                  <a:srgbClr val="FF0000"/>
                </a:solidFill>
              </a:rPr>
              <a:t>declaraVariavel</a:t>
            </a:r>
            <a:r>
              <a:rPr sz="2400" lang="en"/>
              <a:t>(v.getLine(), v.getText(), t);}  (COMMA v=NAME { semantico.declaraVariavel(v.getLine(), v.getText(), t);})*   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	;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/>
              <a:t>Verificar se variável foi declarada mais de uma vez</a:t>
            </a:r>
          </a:p>
          <a:p>
            <a:pPr rtl="0" lvl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/>
              <a:t>Verificar se uma variável que está sendo utilizada foi declarada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339470" x="457200"/>
            <a:ext cy="867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Algumas regras semânticas</a:t>
            </a:r>
          </a:p>
          <a:p>
            <a:pPr algn="ctr" rtl="0" lvl="0">
              <a:buNone/>
            </a:pPr>
            <a:r>
              <a:rPr sz="1800" lang="en">
                <a:solidFill>
                  <a:srgbClr val="FF0000"/>
                </a:solidFill>
              </a:rPr>
              <a:t>(declaraVariavel)</a:t>
            </a:r>
          </a:p>
        </p:txBody>
      </p:sp>
      <p:sp>
        <p:nvSpPr>
          <p:cNvPr id="61" name="Shape 61"/>
          <p:cNvSpPr/>
          <p:nvPr/>
        </p:nvSpPr>
        <p:spPr>
          <a:xfrm>
            <a:off y="2148959" x="0"/>
            <a:ext cy="2666054" cx="91657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339470" x="457200"/>
            <a:ext cy="867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Algumas regras semânticas</a:t>
            </a:r>
          </a:p>
          <a:p>
            <a:pPr algn="ctr" rtl="0" lvl="0">
              <a:buNone/>
            </a:pPr>
            <a:r>
              <a:rPr sz="1800" lang="en">
                <a:solidFill>
                  <a:srgbClr val="FF0000"/>
                </a:solidFill>
              </a:rPr>
              <a:t>(retornoFuncao)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1662700" x="350575"/>
            <a:ext cy="4932000" cx="8505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Retorno de uma função</a:t>
            </a:r>
          </a:p>
          <a:p>
            <a:pPr rtl="0" lvl="0" indent="457200">
              <a:buNone/>
            </a:pPr>
            <a:r>
              <a:rPr b="1" sz="2400" lang="en"/>
              <a:t>ex: return varA;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def_return</a:t>
            </a:r>
            <a:r>
              <a:rPr sz="2400" lang="en"/>
              <a:t> returns [ String type ]</a:t>
            </a:r>
          </a:p>
          <a:p>
            <a:pPr rtl="0" lvl="0">
              <a:buNone/>
            </a:pPr>
            <a:r>
              <a:rPr sz="2400" lang="en"/>
              <a:t>	: </a:t>
            </a:r>
            <a:r>
              <a:rPr sz="2400" lang="en">
                <a:solidFill>
                  <a:srgbClr val="38761D"/>
                </a:solidFill>
              </a:rPr>
              <a:t>RETURN</a:t>
            </a:r>
            <a:r>
              <a:rPr sz="2400" lang="en"/>
              <a:t> t=</a:t>
            </a:r>
            <a:r>
              <a:rPr sz="2400" lang="en">
                <a:solidFill>
                  <a:srgbClr val="38761D"/>
                </a:solidFill>
              </a:rPr>
              <a:t>logic_op_expr</a:t>
            </a:r>
            <a:r>
              <a:rPr sz="2400" lang="en"/>
              <a:t> { $type=t; } {semantico.</a:t>
            </a:r>
            <a:r>
              <a:rPr sz="2400" lang="en">
                <a:solidFill>
                  <a:srgbClr val="FF0000"/>
                </a:solidFill>
              </a:rPr>
              <a:t>retornoFuncao</a:t>
            </a:r>
            <a:r>
              <a:rPr sz="2400" lang="en"/>
              <a:t>(t);}</a:t>
            </a:r>
          </a:p>
          <a:p>
            <a:pPr rtl="0" lvl="0">
              <a:buNone/>
            </a:pPr>
            <a:r>
              <a:rPr sz="2400" lang="en"/>
              <a:t>	;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/>
              <a:t>Verificar se o tipo que está sendo retornado é compatível com o tipo da função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39470" x="457200"/>
            <a:ext cy="867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Algumas regras semânticas</a:t>
            </a:r>
          </a:p>
          <a:p>
            <a:pPr algn="ctr" rtl="0" lvl="0">
              <a:buNone/>
            </a:pPr>
            <a:r>
              <a:rPr sz="1800" lang="en">
                <a:solidFill>
                  <a:srgbClr val="FF0000"/>
                </a:solidFill>
              </a:rPr>
              <a:t>(retornoFuncao)</a:t>
            </a:r>
          </a:p>
        </p:txBody>
      </p:sp>
      <p:sp>
        <p:nvSpPr>
          <p:cNvPr id="73" name="Shape 73"/>
          <p:cNvSpPr/>
          <p:nvPr/>
        </p:nvSpPr>
        <p:spPr>
          <a:xfrm>
            <a:off y="1967817" x="21198"/>
            <a:ext cy="2225979" cx="91016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