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573348" x="785025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dk2"/>
                </a:solidFill>
              </a:rPr>
              <a:t>Construção de Compiladores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955837" x="785025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000000"/>
                </a:solidFill>
              </a:rPr>
              <a:t>Analisador Sintático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5662075" x="6914225"/>
            <a:ext cy="940800" cx="2057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Luis Henrique Mulinari</a:t>
            </a:r>
            <a:br>
              <a:rPr lang="en"/>
            </a:br>
            <a:r>
              <a:rPr lang="en"/>
              <a:t>Rafael Valle</a:t>
            </a:r>
          </a:p>
          <a:p>
            <a:pPr>
              <a:buNone/>
            </a:pPr>
            <a:r>
              <a:rPr lang="en"/>
              <a:t>Mateus Villela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324256" x="457200"/>
            <a:ext cy="795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Ferramentas Utilizadas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ANTLR v3 – ANother Tool for Language Recognition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ANTLRWorks - ANTLR GUI Development Environment</a:t>
            </a:r>
          </a:p>
        </p:txBody>
      </p:sp>
      <p:sp>
        <p:nvSpPr>
          <p:cNvPr id="32" name="Shape 32"/>
          <p:cNvSpPr/>
          <p:nvPr/>
        </p:nvSpPr>
        <p:spPr>
          <a:xfrm>
            <a:off y="4422525" x="3951042"/>
            <a:ext cy="1611600" cx="12419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12631" x="457200"/>
            <a:ext cy="870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Características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9550" x="457199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500" lang="en"/>
              <a:t>ANTLR utiliza técnica LL(n)</a:t>
            </a:r>
          </a:p>
          <a:p>
            <a:pPr rtl="0" lvl="0" indent="-387350" marL="457200">
              <a:buClr>
                <a:srgbClr val="000000"/>
              </a:buClr>
              <a:buSzPct val="138888"/>
              <a:buFont typeface="Arial"/>
              <a:buChar char="•"/>
            </a:pPr>
            <a:r>
              <a:rPr lang="en"/>
              <a:t>LL(n)</a:t>
            </a:r>
          </a:p>
          <a:p>
            <a:pPr rtl="0" lvl="1" indent="-387350" marL="914400">
              <a:buClr>
                <a:srgbClr val="000000"/>
              </a:buClr>
              <a:buSzPct val="83333"/>
              <a:buFont typeface="Courier New"/>
              <a:buChar char="o"/>
            </a:pPr>
            <a:r>
              <a:rPr lang="en"/>
              <a:t>Descendente (Top-down)</a:t>
            </a:r>
          </a:p>
          <a:p>
            <a:pPr rtl="0" lvl="1" indent="-387350" marL="914400">
              <a:buClr>
                <a:srgbClr val="000000"/>
              </a:buClr>
              <a:buSzPct val="83333"/>
              <a:buFont typeface="Courier New"/>
              <a:buChar char="o"/>
            </a:pPr>
            <a:r>
              <a:rPr lang="en"/>
              <a:t>Leitura da esquerda para direita</a:t>
            </a:r>
          </a:p>
          <a:p>
            <a:pPr rtl="0" lvl="1" indent="-387350" marL="914400">
              <a:buClr>
                <a:srgbClr val="000000"/>
              </a:buClr>
              <a:buSzPct val="83333"/>
              <a:buFont typeface="Courier New"/>
              <a:buChar char="o"/>
            </a:pPr>
            <a:r>
              <a:rPr lang="en"/>
              <a:t>Derivação pela esquerda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Condições LL(n)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Não possuir recursão à esquerda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Fatorada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Para todo A ∈ Vn | A ⇒* ε, First(A) ∩ Follow(A) = ∅</a:t>
            </a:r>
          </a:p>
          <a:p>
            <a:pPr rtl="0" lvl="0" indent="-419100" marL="457200">
              <a:buClr>
                <a:srgbClr val="000000"/>
              </a:buClr>
              <a:buSzPct val="208333"/>
              <a:buFont typeface="Arial"/>
              <a:buChar char="•"/>
            </a:pPr>
            <a:r>
              <a:rPr sz="2400" lang="en"/>
              <a:t>O analisador gerado é do tipo descendente LL(2) </a:t>
            </a:r>
            <a:r>
              <a:rPr b="1" sz="2400" lang="en"/>
              <a:t>sem backtrack.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562309" x="3886200"/>
            <a:ext cy="673800" cx="1371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LL(k)</a:t>
            </a:r>
          </a:p>
        </p:txBody>
      </p:sp>
      <p:sp>
        <p:nvSpPr>
          <p:cNvPr id="44" name="Shape 44"/>
          <p:cNvSpPr/>
          <p:nvPr/>
        </p:nvSpPr>
        <p:spPr>
          <a:xfrm>
            <a:off y="3007723" x="1605997"/>
            <a:ext cy="2341314" cx="59320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5" name="Shape 45"/>
          <p:cNvSpPr txBox="1"/>
          <p:nvPr/>
        </p:nvSpPr>
        <p:spPr>
          <a:xfrm>
            <a:off y="1890875" x="4045350"/>
            <a:ext cy="457200" cx="1053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000" lang="en"/>
              <a:t>K=2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12631" x="457200"/>
            <a:ext cy="870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Análise Sintática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1857750" x="1804850"/>
            <a:ext cy="397499" cx="164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274E13"/>
                </a:solidFill>
              </a:rPr>
              <a:t>Input Correto</a:t>
            </a:r>
          </a:p>
          <a:p>
            <a:r>
              <a:t/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1857750" x="5710675"/>
            <a:ext cy="397499" cx="1810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CC0000"/>
                </a:solidFill>
              </a:rPr>
              <a:t>Input Incorreto</a:t>
            </a:r>
          </a:p>
          <a:p>
            <a:r>
              <a:t/>
            </a:r>
          </a:p>
        </p:txBody>
      </p:sp>
      <p:sp>
        <p:nvSpPr>
          <p:cNvPr id="53" name="Shape 53"/>
          <p:cNvSpPr/>
          <p:nvPr/>
        </p:nvSpPr>
        <p:spPr>
          <a:xfrm>
            <a:off y="2477138" x="5298379"/>
            <a:ext cy="2785036" cx="26350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y="2477138" x="1459887"/>
            <a:ext cy="2870878" cx="254544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74977" x="3042750"/>
            <a:ext cy="773699" cx="3815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274E13"/>
                </a:solidFill>
              </a:rPr>
              <a:t>Input Correto</a:t>
            </a:r>
          </a:p>
        </p:txBody>
      </p:sp>
      <p:sp>
        <p:nvSpPr>
          <p:cNvPr id="60" name="Shape 60"/>
          <p:cNvSpPr/>
          <p:nvPr/>
        </p:nvSpPr>
        <p:spPr>
          <a:xfrm>
            <a:off y="942225" x="2035437"/>
            <a:ext cy="5772150" cx="5153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-144622" x="3042750"/>
            <a:ext cy="773699" cx="5041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CC0000"/>
                </a:solidFill>
              </a:rPr>
              <a:t>Input Incorreto</a:t>
            </a:r>
          </a:p>
        </p:txBody>
      </p:sp>
      <p:sp>
        <p:nvSpPr>
          <p:cNvPr id="66" name="Shape 66"/>
          <p:cNvSpPr/>
          <p:nvPr/>
        </p:nvSpPr>
        <p:spPr>
          <a:xfrm>
            <a:off y="568536" x="1896620"/>
            <a:ext cy="6209613" cx="53507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354502" x="3132600"/>
            <a:ext cy="663900" cx="2878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Referências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http://www.antlr.org/wiki/display/ANTLR3/Left-Recursion+Removal+-+Print+Edition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http://www.antlr.org/wiki/display/~admin/LL(*)+grammar+analysis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ANTLR v3 http://www.antlr.org/wiki/display/ANTLR3/ANTLR+v3+FAQ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