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1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573348" x="785025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dk2"/>
                </a:solidFill>
              </a:rPr>
              <a:t>Construção de Compiladores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955837" x="785025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000000"/>
                </a:solidFill>
              </a:rPr>
              <a:t>Expecificação da linguagem </a:t>
            </a:r>
            <a:r>
              <a:rPr b="1" lang="en">
                <a:solidFill>
                  <a:srgbClr val="000000"/>
                </a:solidFill>
              </a:rPr>
              <a:t>GRAMA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5662075" x="6914225"/>
            <a:ext cy="940800" cx="2057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Luis Henrique Mulinari</a:t>
            </a:r>
            <a:br>
              <a:rPr lang="en"/>
            </a:br>
            <a:r>
              <a:rPr lang="en"/>
              <a:t>Rafael Valle</a:t>
            </a:r>
          </a:p>
          <a:p>
            <a:pPr>
              <a:buNone/>
            </a:pPr>
            <a:r>
              <a:rPr lang="en"/>
              <a:t>Mateus Villela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324231" x="457200"/>
            <a:ext cy="770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Ferramentas utilizadas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2081475" x="23221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3" name="Shape 93"/>
          <p:cNvSpPr/>
          <p:nvPr/>
        </p:nvSpPr>
        <p:spPr>
          <a:xfrm>
            <a:off y="1993250" x="457200"/>
            <a:ext cy="1611600" cx="12419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4" name="Shape 94"/>
          <p:cNvSpPr txBox="1"/>
          <p:nvPr/>
        </p:nvSpPr>
        <p:spPr>
          <a:xfrm>
            <a:off y="2273975" x="1925050"/>
            <a:ext cy="457200" cx="5438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ANTLR - http://www.antlr.org/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324256" x="457200"/>
            <a:ext cy="795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Idéia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GRAMA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Voltada para construção de scripts de forma estruturada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Linguagem minimalista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Boa legibilidade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12631" x="457200"/>
            <a:ext cy="870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Características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500" lang="en"/>
              <a:t>O programa principal consiste de um único arquivo com métodos e variáveis</a:t>
            </a:r>
          </a:p>
          <a:p>
            <a:r>
              <a:t/>
            </a:r>
          </a:p>
          <a:p>
            <a:pPr rtl="0" lvl="0" indent="-38735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500" lang="en"/>
              <a:t>Método inicial/principal será o método main, o qual será sempre invocado</a:t>
            </a:r>
          </a:p>
          <a:p>
            <a:r>
              <a:t/>
            </a:r>
          </a:p>
          <a:p>
            <a:pPr rtl="0" lvl="0" indent="-38735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500" lang="en"/>
              <a:t>Funções podem ser declaradas antes do 'main' e/ou um arquivo com declaração de funções</a:t>
            </a:r>
          </a:p>
          <a:p>
            <a:r>
              <a:t/>
            </a:r>
          </a:p>
          <a:p>
            <a:pPr rtl="0" lvl="0" indent="-38735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500" lang="en"/>
              <a:t>Retorno implícito de funções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324231" x="457200"/>
            <a:ext cy="770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Especificação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90150" x="240150"/>
            <a:ext cy="1019699" cx="866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500" lang="en">
                <a:latin typeface="Trebuchet MS"/>
                <a:ea typeface="Trebuchet MS"/>
                <a:cs typeface="Trebuchet MS"/>
                <a:sym typeface="Trebuchet MS"/>
              </a:rPr>
              <a:t>grama    : </a:t>
            </a:r>
            <a:r>
              <a:rPr b="1" sz="2500" lang="en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declaracaoFuncao</a:t>
            </a:r>
            <a:r>
              <a:rPr sz="2500" lang="en">
                <a:latin typeface="Trebuchet MS"/>
                <a:ea typeface="Trebuchet MS"/>
                <a:cs typeface="Trebuchet MS"/>
                <a:sym typeface="Trebuchet MS"/>
              </a:rPr>
              <a:t>* '</a:t>
            </a:r>
            <a:r>
              <a:rPr b="1" sz="2500" lang="en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main</a:t>
            </a:r>
            <a:r>
              <a:rPr sz="2500" lang="en"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r>
              <a:rPr b="1" sz="2500" lang="en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'{'</a:t>
            </a:r>
            <a:r>
              <a:rPr sz="2500"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sz="2500" lang="en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bloco</a:t>
            </a:r>
            <a:r>
              <a:rPr sz="2500"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sz="2500" lang="en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'}'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500" lang="en">
                <a:latin typeface="Trebuchet MS"/>
                <a:ea typeface="Trebuchet MS"/>
                <a:cs typeface="Trebuchet MS"/>
                <a:sym typeface="Trebuchet MS"/>
              </a:rPr>
              <a:t>             | </a:t>
            </a:r>
            <a:r>
              <a:rPr b="1" sz="2500" lang="en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declaracaoFuncao</a:t>
            </a:r>
            <a:r>
              <a:rPr sz="2500" lang="en">
                <a:latin typeface="Trebuchet MS"/>
                <a:ea typeface="Trebuchet MS"/>
                <a:cs typeface="Trebuchet MS"/>
                <a:sym typeface="Trebuchet MS"/>
              </a:rPr>
              <a:t>*</a:t>
            </a:r>
          </a:p>
          <a:p>
            <a:r>
              <a:t/>
            </a:r>
          </a:p>
        </p:txBody>
      </p:sp>
      <p:sp>
        <p:nvSpPr>
          <p:cNvPr id="44" name="Shape 44"/>
          <p:cNvSpPr/>
          <p:nvPr/>
        </p:nvSpPr>
        <p:spPr>
          <a:xfrm>
            <a:off y="2398048" x="311579"/>
            <a:ext cy="1532514" cx="85208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y="4595550" x="240150"/>
            <a:ext cy="997199" cx="866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Trebuchet MS"/>
                <a:ea typeface="Trebuchet MS"/>
                <a:cs typeface="Trebuchet MS"/>
                <a:sym typeface="Trebuchet MS"/>
              </a:rPr>
              <a:t>declaracaoFuncao:</a:t>
            </a:r>
          </a:p>
          <a:p>
            <a:pPr rtl="0" lvl="0">
              <a:buNone/>
            </a:pPr>
            <a:r>
              <a:rPr b="1" sz="1800" lang="en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declaracaoSimbolo</a:t>
            </a:r>
            <a:r>
              <a:rPr sz="1800"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sz="1800" lang="en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'('</a:t>
            </a:r>
            <a:r>
              <a:rPr sz="1800"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sz="1800" lang="en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declaracaoSimbolo</a:t>
            </a:r>
            <a:r>
              <a:rPr sz="1800" lang="en">
                <a:latin typeface="Trebuchet MS"/>
                <a:ea typeface="Trebuchet MS"/>
                <a:cs typeface="Trebuchet MS"/>
                <a:sym typeface="Trebuchet MS"/>
              </a:rPr>
              <a:t> (',' </a:t>
            </a:r>
            <a:r>
              <a:rPr b="1" sz="1800" lang="en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declaracaoSimbolo</a:t>
            </a:r>
            <a:r>
              <a:rPr sz="1800" lang="en">
                <a:latin typeface="Trebuchet MS"/>
                <a:ea typeface="Trebuchet MS"/>
                <a:cs typeface="Trebuchet MS"/>
                <a:sym typeface="Trebuchet MS"/>
              </a:rPr>
              <a:t>)* </a:t>
            </a:r>
            <a:r>
              <a:rPr b="1" sz="1800" lang="en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')' '{'</a:t>
            </a:r>
            <a:r>
              <a:rPr sz="1800" lang="en">
                <a:latin typeface="Trebuchet MS"/>
                <a:ea typeface="Trebuchet MS"/>
                <a:cs typeface="Trebuchet MS"/>
                <a:sym typeface="Trebuchet MS"/>
              </a:rPr>
              <a:t> bloco </a:t>
            </a:r>
            <a:r>
              <a:rPr b="1" sz="1800" lang="en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'}'</a:t>
            </a:r>
          </a:p>
        </p:txBody>
      </p:sp>
      <p:sp>
        <p:nvSpPr>
          <p:cNvPr id="46" name="Shape 46"/>
          <p:cNvSpPr/>
          <p:nvPr/>
        </p:nvSpPr>
        <p:spPr>
          <a:xfrm>
            <a:off y="5831827" x="0"/>
            <a:ext cy="632545" cx="91440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324231" x="457200"/>
            <a:ext cy="770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Especificação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1299425" x="2514750"/>
            <a:ext cy="2526599" cx="5052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bloco    :    </a:t>
            </a:r>
          </a:p>
          <a:p>
            <a:pPr rtl="0" lvl="0">
              <a:buNone/>
            </a:pPr>
            <a:r>
              <a:rPr sz="2400" lang="en"/>
              <a:t>             | </a:t>
            </a:r>
            <a:r>
              <a:rPr b="1" sz="2400" lang="en">
                <a:solidFill>
                  <a:srgbClr val="741B47"/>
                </a:solidFill>
              </a:rPr>
              <a:t>declaracaoSimbolo</a:t>
            </a:r>
          </a:p>
          <a:p>
            <a:pPr rtl="0" lvl="0">
              <a:buNone/>
            </a:pPr>
            <a:r>
              <a:rPr sz="2400" lang="en"/>
              <a:t>             | </a:t>
            </a:r>
            <a:r>
              <a:rPr b="1" sz="2400" lang="en">
                <a:solidFill>
                  <a:srgbClr val="741B47"/>
                </a:solidFill>
              </a:rPr>
              <a:t>atribuicaoVariavel</a:t>
            </a:r>
          </a:p>
          <a:p>
            <a:pPr rtl="0" lvl="0">
              <a:buNone/>
            </a:pPr>
            <a:r>
              <a:rPr sz="2400" lang="en"/>
              <a:t>             | </a:t>
            </a:r>
            <a:r>
              <a:rPr b="1" sz="2400" lang="en">
                <a:solidFill>
                  <a:srgbClr val="741B47"/>
                </a:solidFill>
              </a:rPr>
              <a:t>chamadaFuncao</a:t>
            </a:r>
          </a:p>
          <a:p>
            <a:pPr rtl="0" lvl="0">
              <a:buNone/>
            </a:pPr>
            <a:r>
              <a:rPr sz="2400" lang="en"/>
              <a:t>             | </a:t>
            </a:r>
            <a:r>
              <a:rPr b="1" sz="2400" lang="en">
                <a:solidFill>
                  <a:srgbClr val="741B47"/>
                </a:solidFill>
              </a:rPr>
              <a:t>if</a:t>
            </a:r>
          </a:p>
          <a:p>
            <a:pPr rtl="0" lvl="0">
              <a:buNone/>
            </a:pPr>
            <a:r>
              <a:rPr sz="2400" lang="en"/>
              <a:t>             | </a:t>
            </a:r>
            <a:r>
              <a:rPr b="1" sz="2400" lang="en">
                <a:solidFill>
                  <a:srgbClr val="741B47"/>
                </a:solidFill>
              </a:rPr>
              <a:t>while</a:t>
            </a:r>
          </a:p>
          <a:p>
            <a:pPr>
              <a:buNone/>
            </a:pPr>
            <a:r>
              <a:rPr sz="2400" lang="en"/>
              <a:t>             ;</a:t>
            </a:r>
          </a:p>
        </p:txBody>
      </p:sp>
      <p:sp>
        <p:nvSpPr>
          <p:cNvPr id="53" name="Shape 53"/>
          <p:cNvSpPr/>
          <p:nvPr/>
        </p:nvSpPr>
        <p:spPr>
          <a:xfrm>
            <a:off y="3874432" x="2486842"/>
            <a:ext cy="2682530" cx="41703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324231" x="457200"/>
            <a:ext cy="770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Especificação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1515980" x="60197"/>
            <a:ext cy="1082700" cx="9216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while    : </a:t>
            </a:r>
            <a:r>
              <a:rPr b="1" sz="3000" lang="en">
                <a:solidFill>
                  <a:srgbClr val="38761D"/>
                </a:solidFill>
              </a:rPr>
              <a:t>'while' '(' </a:t>
            </a:r>
            <a:r>
              <a:rPr b="1" sz="3000" lang="en">
                <a:solidFill>
                  <a:srgbClr val="741B47"/>
                </a:solidFill>
              </a:rPr>
              <a:t>condicao</a:t>
            </a:r>
            <a:r>
              <a:rPr sz="3000" lang="en"/>
              <a:t> </a:t>
            </a:r>
            <a:r>
              <a:rPr b="1" sz="3000" lang="en">
                <a:solidFill>
                  <a:srgbClr val="38761D"/>
                </a:solidFill>
              </a:rPr>
              <a:t>')' '{'</a:t>
            </a:r>
            <a:r>
              <a:rPr sz="3000" lang="en"/>
              <a:t> </a:t>
            </a:r>
            <a:r>
              <a:rPr b="1" sz="3000" lang="en">
                <a:solidFill>
                  <a:srgbClr val="741B47"/>
                </a:solidFill>
              </a:rPr>
              <a:t>bloco</a:t>
            </a:r>
            <a:r>
              <a:rPr sz="3000" lang="en"/>
              <a:t> </a:t>
            </a:r>
            <a:r>
              <a:rPr b="1" sz="3000" lang="en">
                <a:solidFill>
                  <a:srgbClr val="38761D"/>
                </a:solidFill>
              </a:rPr>
              <a:t>'}'</a:t>
            </a:r>
          </a:p>
          <a:p>
            <a:pPr rtl="0" lvl="0">
              <a:buNone/>
            </a:pPr>
            <a:r>
              <a:rPr sz="3000" lang="en"/>
              <a:t>           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4007200" x="-64302"/>
            <a:ext cy="866100" cx="9464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if : </a:t>
            </a:r>
            <a:r>
              <a:rPr b="1" sz="3000" lang="en">
                <a:solidFill>
                  <a:srgbClr val="38761D"/>
                </a:solidFill>
              </a:rPr>
              <a:t>'if' '('</a:t>
            </a:r>
            <a:r>
              <a:rPr sz="3000" lang="en"/>
              <a:t> </a:t>
            </a:r>
            <a:r>
              <a:rPr b="1" sz="3000" lang="en">
                <a:solidFill>
                  <a:srgbClr val="741B47"/>
                </a:solidFill>
              </a:rPr>
              <a:t>condicao</a:t>
            </a:r>
            <a:r>
              <a:rPr sz="3000" lang="en"/>
              <a:t> </a:t>
            </a:r>
            <a:r>
              <a:rPr b="1" sz="3000" lang="en">
                <a:solidFill>
                  <a:srgbClr val="38761D"/>
                </a:solidFill>
              </a:rPr>
              <a:t>')' '{'</a:t>
            </a:r>
            <a:r>
              <a:rPr sz="3000" lang="en"/>
              <a:t> </a:t>
            </a:r>
            <a:r>
              <a:rPr b="1" sz="3000" lang="en">
                <a:solidFill>
                  <a:srgbClr val="741B47"/>
                </a:solidFill>
              </a:rPr>
              <a:t>bloco</a:t>
            </a:r>
            <a:r>
              <a:rPr sz="3000" lang="en"/>
              <a:t> </a:t>
            </a:r>
            <a:r>
              <a:rPr b="1" sz="3000" lang="en">
                <a:solidFill>
                  <a:srgbClr val="38761D"/>
                </a:solidFill>
              </a:rPr>
              <a:t>'}' </a:t>
            </a:r>
            <a:r>
              <a:rPr sz="3000" lang="en"/>
              <a:t>(</a:t>
            </a:r>
            <a:r>
              <a:rPr b="1" sz="3000" lang="en">
                <a:solidFill>
                  <a:srgbClr val="38761D"/>
                </a:solidFill>
              </a:rPr>
              <a:t>'else'</a:t>
            </a:r>
            <a:r>
              <a:rPr sz="3000" lang="en"/>
              <a:t> </a:t>
            </a:r>
            <a:r>
              <a:rPr b="1" sz="3000" lang="en">
                <a:solidFill>
                  <a:srgbClr val="38761D"/>
                </a:solidFill>
              </a:rPr>
              <a:t>'{'</a:t>
            </a:r>
            <a:r>
              <a:rPr sz="3000" lang="en"/>
              <a:t> </a:t>
            </a:r>
            <a:r>
              <a:rPr b="1" sz="3000" lang="en">
                <a:solidFill>
                  <a:srgbClr val="4C1130"/>
                </a:solidFill>
              </a:rPr>
              <a:t>bloco</a:t>
            </a:r>
            <a:r>
              <a:rPr sz="3000" lang="en"/>
              <a:t> </a:t>
            </a:r>
            <a:r>
              <a:rPr b="1" sz="3000" lang="en">
                <a:solidFill>
                  <a:srgbClr val="38761D"/>
                </a:solidFill>
              </a:rPr>
              <a:t>'}'</a:t>
            </a:r>
            <a:r>
              <a:rPr sz="3000" lang="en"/>
              <a:t>)?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	   </a:t>
            </a:r>
          </a:p>
        </p:txBody>
      </p:sp>
      <p:sp>
        <p:nvSpPr>
          <p:cNvPr id="61" name="Shape 61"/>
          <p:cNvSpPr/>
          <p:nvPr/>
        </p:nvSpPr>
        <p:spPr>
          <a:xfrm>
            <a:off y="5262487" x="0"/>
            <a:ext cy="423725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2" name="Shape 62"/>
          <p:cNvSpPr/>
          <p:nvPr/>
        </p:nvSpPr>
        <p:spPr>
          <a:xfrm>
            <a:off y="2393784" x="140870"/>
            <a:ext cy="482265" cx="88622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324231" x="457200"/>
            <a:ext cy="770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Especificação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1515980" x="60197"/>
            <a:ext cy="1239300" cx="9216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condicao : </a:t>
            </a:r>
            <a:r>
              <a:rPr b="1" sz="1800" lang="en">
                <a:solidFill>
                  <a:srgbClr val="38761D"/>
                </a:solidFill>
              </a:rPr>
              <a:t>'true'</a:t>
            </a:r>
          </a:p>
          <a:p>
            <a:pPr rtl="0" lvl="0">
              <a:buNone/>
            </a:pPr>
            <a:r>
              <a:rPr sz="1800" lang="en"/>
              <a:t>               | </a:t>
            </a:r>
            <a:r>
              <a:rPr b="1" sz="1800" lang="en">
                <a:solidFill>
                  <a:srgbClr val="38761D"/>
                </a:solidFill>
              </a:rPr>
              <a:t>'false'</a:t>
            </a:r>
          </a:p>
          <a:p>
            <a:pPr rtl="0" lvl="0">
              <a:buNone/>
            </a:pPr>
            <a:r>
              <a:rPr sz="1800" lang="en"/>
              <a:t>               | </a:t>
            </a:r>
            <a:r>
              <a:rPr b="1" sz="1800" lang="en">
                <a:solidFill>
                  <a:srgbClr val="38761D"/>
                </a:solidFill>
              </a:rPr>
              <a:t>'('</a:t>
            </a:r>
            <a:r>
              <a:rPr sz="1800" lang="en"/>
              <a:t> </a:t>
            </a:r>
            <a:r>
              <a:rPr b="1" sz="1800" lang="en">
                <a:solidFill>
                  <a:srgbClr val="20124D"/>
                </a:solidFill>
              </a:rPr>
              <a:t>ID</a:t>
            </a:r>
            <a:r>
              <a:rPr sz="1800" lang="en"/>
              <a:t> (</a:t>
            </a:r>
            <a:r>
              <a:rPr b="1" sz="1800" lang="en">
                <a:solidFill>
                  <a:srgbClr val="4C1130"/>
                </a:solidFill>
              </a:rPr>
              <a:t>operacaoBooleana</a:t>
            </a:r>
            <a:r>
              <a:rPr sz="1800" lang="en"/>
              <a:t>) </a:t>
            </a:r>
            <a:r>
              <a:rPr b="1" sz="1800" lang="en">
                <a:solidFill>
                  <a:srgbClr val="20124D"/>
                </a:solidFill>
              </a:rPr>
              <a:t>ID</a:t>
            </a:r>
            <a:r>
              <a:rPr sz="1800" lang="en"/>
              <a:t> </a:t>
            </a:r>
            <a:r>
              <a:rPr b="1" sz="1800" lang="en">
                <a:solidFill>
                  <a:srgbClr val="38761D"/>
                </a:solidFill>
              </a:rPr>
              <a:t>')'</a:t>
            </a:r>
            <a:r>
              <a:rPr sz="1800" lang="en"/>
              <a:t>  (</a:t>
            </a:r>
            <a:r>
              <a:rPr b="1" sz="1800" lang="en">
                <a:solidFill>
                  <a:srgbClr val="4C1130"/>
                </a:solidFill>
              </a:rPr>
              <a:t>operacaoBooleana</a:t>
            </a:r>
            <a:r>
              <a:rPr sz="1800" lang="en"/>
              <a:t> </a:t>
            </a:r>
            <a:r>
              <a:rPr b="1" sz="1800" lang="en">
                <a:solidFill>
                  <a:srgbClr val="4C1130"/>
                </a:solidFill>
              </a:rPr>
              <a:t>condicao</a:t>
            </a:r>
            <a:r>
              <a:rPr sz="1800" lang="en"/>
              <a:t>)?</a:t>
            </a:r>
          </a:p>
          <a:p>
            <a:pPr rtl="0" lvl="0">
              <a:buNone/>
            </a:pPr>
            <a:r>
              <a:rPr sz="1800" lang="en"/>
              <a:t>               ;</a:t>
            </a:r>
          </a:p>
        </p:txBody>
      </p:sp>
      <p:sp>
        <p:nvSpPr>
          <p:cNvPr id="69" name="Shape 69"/>
          <p:cNvSpPr/>
          <p:nvPr/>
        </p:nvSpPr>
        <p:spPr>
          <a:xfrm>
            <a:off y="2838946" x="-35127"/>
            <a:ext cy="1180106" cx="92142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 txBox="1"/>
          <p:nvPr/>
        </p:nvSpPr>
        <p:spPr>
          <a:xfrm>
            <a:off y="4427600" x="457200"/>
            <a:ext cy="2165699" cx="2550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operacaoBooleana</a:t>
            </a:r>
          </a:p>
          <a:p>
            <a:pPr rtl="0" lvl="0">
              <a:buNone/>
            </a:pPr>
            <a:r>
              <a:rPr sz="1800" lang="en"/>
              <a:t>                      : </a:t>
            </a:r>
            <a:r>
              <a:rPr b="1" sz="1800" lang="en">
                <a:solidFill>
                  <a:srgbClr val="38761D"/>
                </a:solidFill>
              </a:rPr>
              <a:t>'!='</a:t>
            </a:r>
          </a:p>
          <a:p>
            <a:pPr rtl="0" lvl="0">
              <a:buNone/>
            </a:pPr>
            <a:r>
              <a:rPr sz="1800" lang="en"/>
              <a:t>                      | </a:t>
            </a:r>
            <a:r>
              <a:rPr b="1" sz="1800" lang="en">
                <a:solidFill>
                  <a:srgbClr val="38761D"/>
                </a:solidFill>
              </a:rPr>
              <a:t>'=='</a:t>
            </a:r>
          </a:p>
          <a:p>
            <a:pPr rtl="0" lvl="0">
              <a:buNone/>
            </a:pPr>
            <a:r>
              <a:rPr sz="1800" lang="en"/>
              <a:t>                      | </a:t>
            </a:r>
            <a:r>
              <a:rPr b="1" sz="1800" lang="en">
                <a:solidFill>
                  <a:srgbClr val="38761D"/>
                </a:solidFill>
              </a:rPr>
              <a:t>'||'</a:t>
            </a:r>
          </a:p>
          <a:p>
            <a:pPr rtl="0" lvl="0">
              <a:buNone/>
            </a:pPr>
            <a:r>
              <a:rPr sz="1800" lang="en"/>
              <a:t>                      | </a:t>
            </a:r>
            <a:r>
              <a:rPr b="1" sz="1800" lang="en">
                <a:solidFill>
                  <a:srgbClr val="38761D"/>
                </a:solidFill>
              </a:rPr>
              <a:t>'&amp;&amp;'</a:t>
            </a:r>
          </a:p>
          <a:p>
            <a:pPr rtl="0" lvl="0">
              <a:buNone/>
            </a:pPr>
            <a:r>
              <a:rPr sz="1800" lang="en"/>
              <a:t>                      | </a:t>
            </a:r>
            <a:r>
              <a:rPr b="1" sz="1800" lang="en">
                <a:solidFill>
                  <a:srgbClr val="38761D"/>
                </a:solidFill>
              </a:rPr>
              <a:t>'~'</a:t>
            </a:r>
          </a:p>
          <a:p>
            <a:pPr>
              <a:buNone/>
            </a:pPr>
            <a:r>
              <a:rPr sz="1800" lang="en"/>
              <a:t>                      ;</a:t>
            </a:r>
          </a:p>
        </p:txBody>
      </p:sp>
      <p:sp>
        <p:nvSpPr>
          <p:cNvPr id="71" name="Shape 71"/>
          <p:cNvSpPr/>
          <p:nvPr/>
        </p:nvSpPr>
        <p:spPr>
          <a:xfrm>
            <a:off y="5069800" x="3735325"/>
            <a:ext cy="400050" cx="24193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324231" x="457200"/>
            <a:ext cy="770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Especificação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1299432" x="1726575"/>
            <a:ext cy="4355700" cx="6184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chamadaFuncao : </a:t>
            </a:r>
            <a:r>
              <a:rPr b="1" sz="2400" lang="en">
                <a:solidFill>
                  <a:srgbClr val="20124D"/>
                </a:solidFill>
              </a:rPr>
              <a:t>ID</a:t>
            </a:r>
            <a:r>
              <a:rPr sz="2400" lang="en"/>
              <a:t> </a:t>
            </a:r>
            <a:r>
              <a:rPr b="1" sz="2400" lang="en">
                <a:solidFill>
                  <a:srgbClr val="38761D"/>
                </a:solidFill>
              </a:rPr>
              <a:t>'('</a:t>
            </a:r>
            <a:r>
              <a:rPr sz="2400" lang="en"/>
              <a:t> </a:t>
            </a:r>
            <a:r>
              <a:rPr b="1" sz="2400" lang="en">
                <a:solidFill>
                  <a:srgbClr val="20124D"/>
                </a:solidFill>
              </a:rPr>
              <a:t>ID</a:t>
            </a:r>
            <a:r>
              <a:rPr sz="2400" lang="en"/>
              <a:t> (</a:t>
            </a:r>
            <a:r>
              <a:rPr b="1" sz="2400" lang="en">
                <a:solidFill>
                  <a:srgbClr val="38761D"/>
                </a:solidFill>
              </a:rPr>
              <a:t>','</a:t>
            </a:r>
            <a:r>
              <a:rPr sz="2400" lang="en"/>
              <a:t> </a:t>
            </a:r>
            <a:r>
              <a:rPr b="1" sz="2400" lang="en">
                <a:solidFill>
                  <a:srgbClr val="20124D"/>
                </a:solidFill>
              </a:rPr>
              <a:t>ID</a:t>
            </a:r>
            <a:r>
              <a:rPr sz="2400" lang="en"/>
              <a:t> )* </a:t>
            </a:r>
            <a:r>
              <a:rPr b="1" sz="2400" lang="en">
                <a:solidFill>
                  <a:srgbClr val="38761D"/>
                </a:solidFill>
              </a:rPr>
              <a:t>')'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atribuicaoVariavel : </a:t>
            </a:r>
            <a:r>
              <a:rPr b="1" sz="2400" lang="en">
                <a:solidFill>
                  <a:srgbClr val="20124D"/>
                </a:solidFill>
              </a:rPr>
              <a:t>ID</a:t>
            </a:r>
            <a:r>
              <a:rPr sz="2400" lang="en"/>
              <a:t> </a:t>
            </a:r>
            <a:r>
              <a:rPr b="1" sz="2400" lang="en">
                <a:solidFill>
                  <a:srgbClr val="4C1130"/>
                </a:solidFill>
              </a:rPr>
              <a:t>expressao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expressao : </a:t>
            </a:r>
            <a:r>
              <a:rPr b="1" sz="2400" lang="en">
                <a:solidFill>
                  <a:srgbClr val="38761D"/>
                </a:solidFill>
              </a:rPr>
              <a:t>'='</a:t>
            </a:r>
            <a:r>
              <a:rPr sz="2400" lang="en"/>
              <a:t> </a:t>
            </a:r>
            <a:r>
              <a:rPr b="1" sz="2400" lang="en">
                <a:solidFill>
                  <a:srgbClr val="20124D"/>
                </a:solidFill>
              </a:rPr>
              <a:t>ID</a:t>
            </a:r>
            <a:r>
              <a:rPr sz="2400" lang="en"/>
              <a:t> (</a:t>
            </a:r>
            <a:r>
              <a:rPr b="1" sz="2400" lang="en">
                <a:solidFill>
                  <a:srgbClr val="4C1130"/>
                </a:solidFill>
              </a:rPr>
              <a:t>operacaoAritmetic</a:t>
            </a:r>
            <a:r>
              <a:rPr sz="2400" lang="en"/>
              <a:t>a </a:t>
            </a:r>
            <a:r>
              <a:rPr b="1" sz="2400" lang="en">
                <a:solidFill>
                  <a:srgbClr val="20124D"/>
                </a:solidFill>
              </a:rPr>
              <a:t>ID</a:t>
            </a:r>
            <a:r>
              <a:rPr sz="2400" lang="en"/>
              <a:t>)*</a:t>
            </a:r>
          </a:p>
        </p:txBody>
      </p:sp>
      <p:sp>
        <p:nvSpPr>
          <p:cNvPr id="78" name="Shape 78"/>
          <p:cNvSpPr/>
          <p:nvPr/>
        </p:nvSpPr>
        <p:spPr>
          <a:xfrm>
            <a:off y="3775952" x="2542194"/>
            <a:ext cy="546634" cx="45529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y="5570915" x="1726575"/>
            <a:ext cy="672267" cx="609139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y="1978678" x="1180421"/>
            <a:ext cy="746971" cx="678315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324231" x="457200"/>
            <a:ext cy="770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Exemplo de programa</a:t>
            </a:r>
          </a:p>
        </p:txBody>
      </p:sp>
      <p:sp>
        <p:nvSpPr>
          <p:cNvPr id="86" name="Shape 86"/>
          <p:cNvSpPr/>
          <p:nvPr/>
        </p:nvSpPr>
        <p:spPr>
          <a:xfrm>
            <a:off y="1463587" x="2001487"/>
            <a:ext cy="4219562" cx="52717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