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Gerador de Código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pt-BR"/>
              <a:t>
</a:t>
            </a:r>
            <a:r>
              <a:rPr lang="pt-BR"/>
              <a:t>Alunos:</a:t>
            </a:r>
          </a:p>
          <a:p>
            <a:pPr algn="l" rtl="0" lvl="0">
              <a:buNone/>
            </a:pPr>
            <a:r>
              <a:rPr lang="pt-BR"/>
              <a:t>Luis Mulinari</a:t>
            </a:r>
          </a:p>
          <a:p>
            <a:pPr algn="l" rtl="0" lvl="0">
              <a:buNone/>
            </a:pPr>
            <a:r>
              <a:rPr lang="pt-BR"/>
              <a:t>Matheus Villela</a:t>
            </a:r>
          </a:p>
          <a:p>
            <a:pPr algn="l" rtl="0" lvl="0">
              <a:buNone/>
            </a:pPr>
            <a:r>
              <a:rPr lang="pt-BR"/>
              <a:t>Rafael Valle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/>
        </p:nvSpPr>
        <p:spPr>
          <a:xfrm>
            <a:off y="970940" x="4424075"/>
            <a:ext cy="5427600" cx="4543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 9 .method public static func()I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10 .limit locals 40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11 .limit stack 20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12     ldc 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13     istore 0    ; c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14     ldc 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15     istore 1    ; a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16     ldc 10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17     istore 1    ; a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18     ldc 5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19     istore 0    ; c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20     iload 1 ; a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21     iload 0 ; c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22     isub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23     ifge Else0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24     ldc 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25     goto Done0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26 Else0: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27     iload 1 ; a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28 Done0: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29     ireturn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30 .end method</a:t>
            </a:r>
          </a:p>
          <a:p>
            <a:r>
              <a:t/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884490" x="0"/>
            <a:ext cy="2610899" cx="4543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 1 int func()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 2     int c;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 3     int a;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 4     a = 10;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 5     c = 5;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 6     if (a &lt; c)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 7         return 0;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 8     } else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 9         return a;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10     }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11 }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y="281840" x="2614800"/>
            <a:ext cy="689099" cx="391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Código gerado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/>
        </p:nvSpPr>
        <p:spPr>
          <a:xfrm>
            <a:off y="1129440" x="87375"/>
            <a:ext cy="1869000" cx="4543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13 void main() { 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14     int b;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15     int c;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16     int y; 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17     b = func();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18     c=3;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19     y=5;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20     c = y + c + b;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970940" x="4725675"/>
            <a:ext cy="4930499" cx="4291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32 .method public static main()V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33 .limit locals 40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34 .limit stack 20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35     ldc 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36     istore 0    ; b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37     ldc 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38     istore 1    ; c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39     ldc 0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40     istore 2    ; y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41     invokestatic out/func()I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42     istore 0    ; b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43     ldc 3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44     istore 1    ; c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45     ldc 5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46     istore 2    ; y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47     iload 2 ; y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48     iload 1 ; c 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49     iadd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50     iload 0 ; b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51     iadd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52     istore 1    ; c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y="281840" x="2614800"/>
            <a:ext cy="689099" cx="391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Código gerado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/>
        </p:nvSpPr>
        <p:spPr>
          <a:xfrm>
            <a:off y="1129440" x="87375"/>
            <a:ext cy="1869000" cx="4543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21     while (y &gt; 0)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22         print(c);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23         y = y - 1;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24         print(" - ");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25         print(y);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26         print("\n");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 27     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3569700" x="87375"/>
            <a:ext cy="3288299" cx="8816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53 While0: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54     iload 2 ; y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55     ldc 0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56     isub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57     ifle Done1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58     getstatic java/lang/System/out Ljava/io/PrintStream;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59     iload 1 ; c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60     invokevirtual java/io/PrintStream/print(I)V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61     iload 2 ; y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62     ldc 1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63     isub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64     istore 2    ; y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65     getstatic java/lang/System/out Ljava/io/PrintStream;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66     ldc " - "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67     invokevirtual java/io/PrintStream/print(Ljava/lang/String;)V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y="152165" x="2614800"/>
            <a:ext cy="689099" cx="391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Código gerado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1129440" x="3301373"/>
            <a:ext cy="2956799" cx="5747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68     getstatic java/lang/System/out Ljava/io/PrintStream;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69     iload 2 ; y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70     invokevirtual java/io/PrintStream/print(I)V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71     getstatic java/lang/System/out Ljava/io/PrintStream;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72     ldc "\n"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73     invokevirtual java/io/PrintStream/print(Ljava/lang/String;)V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74     goto While0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75 Done1: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76     return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77 .end method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/>
        </p:nvSpPr>
        <p:spPr>
          <a:xfrm>
            <a:off y="1129440" x="87375"/>
            <a:ext cy="5607900" cx="8801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public void addIf(String type, String op, String lb)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String label = "";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if (type.equals(semantic.INTEGER))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if (lb.equals("Else"))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	label = " " + lb + elseLCount;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} else if (lb.equals("Done"))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	label = " " + lb + doneLCount;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}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generateCode(TAB + "isub" + NEWLINE);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if (op.equals(semantic.DIFF))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	generateCode(TAB + "ifeq" + label + NEWLINE);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} else if (op.equals(semantic.EQUALS))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	generateCode(TAB + "ifne" + label + NEWLINE);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} else if (op.equals(semantic.GREATER))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	generateCode(TAB + "ifle" + label + NEWLINE);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} else if (op.equals(semantic.LESS))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	generateCode(TAB + "ifge" + label + NEWLINE);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} else if (op.equals(semantic.GREATEREQUALS))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	generateCode(TAB + "iflt" + label + NEWLINE);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} else if (op.equals(semantic.LESSEQUALS)) {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	generateCode(TAB + "ifgt" + label + NEWLINE);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	}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 lvl="0">
              <a:buNone/>
            </a:pPr>
            <a:r>
              <a:rPr b="1" sz="1600" lang="pt-BR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y="166565" x="1401000"/>
            <a:ext cy="689099" cx="7055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Como o código foi gerado - IF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/>
        </p:nvSpPr>
        <p:spPr>
          <a:xfrm>
            <a:off y="1129440" x="87375"/>
            <a:ext cy="5607900" cx="8801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public void addVarAtrib(String name, String tipo) {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ArrayList&lt;String&gt; temp = variables.get(context);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int varId = temp.indexOf(name);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if (varId == -1) {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	System.err.println("Erro!!");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	System.exit(0);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if (tipo.equals(semantic.BOOLEAN)) {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	generateCode(TAB + "istore " + varId + TAB + "; " + name + NEWLINE);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} else if (tipo.equals(semantic.INTEGER)) {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	generateCode(TAB + "istore " + varId + TAB + "; " + name + NEWLINE);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} else if (tipo.equals(semantic.REAL)) {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	generateCode(TAB + "fstore " + varId + TAB + "; " + name + NEWLINE);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} else if (tipo.equals(semantic.STRING)) {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	generateCode(TAB + "astore " + varId + TAB + "; " + name + NEWLINE);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y="152115" x="435725"/>
            <a:ext cy="689099" cx="9446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Como o código foi gerado - Atribuição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/>
        </p:nvSpPr>
        <p:spPr>
          <a:xfrm>
            <a:off y="1129440" x="87375"/>
            <a:ext cy="5607900" cx="8801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public void addWhileL() {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generateCode("While" + whileLCount + ":" + NEWLINE);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whileNest.push(whileLCount);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whileLCount++;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y="166515" x="896775"/>
            <a:ext cy="689099" cx="9446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Como o código foi gerado - While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/>
        </p:nvSpPr>
        <p:spPr>
          <a:xfrm>
            <a:off y="1129440" x="87375"/>
            <a:ext cy="5607900" cx="8801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public void pushInvokePrint(String tipo) {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if (tipo == semantic.INTEGER) {</a:t>
            </a:r>
          </a:p>
          <a:p>
            <a:pPr rtl="0" lvl="0" indent="0" mar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	generateCode(TAB + "invokevirtual java/io/PrintStream/print(I)V" +                                                                  NEWLINE);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} else if (tipo == semantic.REAL) {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	generateCode(TAB + "invokevirtual java/io/PrintStream/print(F)V" + NEWLINE);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} else if (tipo == semantic.BOOLEAN) {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	generateCode(TAB + "invokevirtual java/io/PrintStream/print(Z)V" + NEWLINE);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} else if (tipo == semantic.STRING) {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	generateCode(TAB + "invokevirtual java/io/PrintStream/print(Ljava/lang/String;)V" + NEWLINE);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 lvl="0"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r>
              <a:t/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y="166515" x="896775"/>
            <a:ext cy="689099" cx="9446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Como o código foi gerado - print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Referências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pt-BR"/>
              <a:t>Java Virtual Machine Online Instruction Reference Manual: </a:t>
            </a:r>
            <a:r>
              <a:rPr sz="1800" lang="pt-BR"/>
              <a:t>https://www.vmth.ucdavis.edu/incoming/Jasmin/jvmref.html</a:t>
            </a:r>
          </a:p>
          <a:p>
            <a:r>
              <a:t/>
            </a:r>
          </a:p>
          <a:p>
            <a:pPr>
              <a:buNone/>
            </a:pPr>
            <a:r>
              <a:rPr b="1" sz="1800" lang="pt-BR"/>
              <a:t>Jasmin User Guide:</a:t>
            </a:r>
            <a:br>
              <a:rPr sz="1800" lang="pt-BR"/>
            </a:br>
            <a:r>
              <a:rPr sz="1800" lang="pt-BR"/>
              <a:t>http://jasmin.sourceforge.net/guide.html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Assembler - Jasmin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pt-BR"/>
              <a:t>Jasmin é um montador para máquina virtual Java.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pt-BR"/>
              <a:t>Utiliza descrições de classes Java em ASCII semelhantes a um código assembly gerado por um compilador.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pt-BR"/>
              <a:t>Utilizando o conjunto de instruções da JVM, converte para binários .class que podem ser executados num sistema Java runtime.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pt-BR"/>
              <a:t>Projeto Open Source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pt-BR"/>
              <a:t>http://jasmin.sourceforge.net/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Sintaxe Jasmin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Geralmente um arquivo .j começa com três diretivas: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/>
              <a:t>.source &lt;source-file&gt;</a:t>
            </a:r>
            <a:br>
              <a:rPr sz="1800" lang="pt-BR"/>
            </a:br>
            <a:r>
              <a:rPr sz="1800" lang="pt-BR"/>
              <a:t>.class  &lt;access-spec&gt; &lt;class-name&gt;</a:t>
            </a:r>
            <a:br>
              <a:rPr sz="1800" lang="pt-BR"/>
            </a:br>
            <a:r>
              <a:rPr sz="1800" lang="pt-BR"/>
              <a:t>.super  &lt;class-name&gt;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pt-BR"/>
              <a:t>&lt;source-file&gt;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/>
              <a:t>Arquivo .j utilizado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pt-BR"/>
              <a:t>&lt;access-spec&gt;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/>
              <a:t>Modificadores de acesso a atributos da classe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pt-BR"/>
              <a:t>&lt;class-name&gt;</a:t>
            </a:r>
            <a:br>
              <a:rPr sz="1800" lang="pt-BR"/>
            </a:br>
            <a:r>
              <a:rPr sz="1800" lang="pt-BR"/>
              <a:t>Nome completo da classe incluindo os nomes dos pacotes (foo/baz/MyClass)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pt-BR"/>
              <a:t>Sintaxe Jasmin - Métodos</a:t>
            </a:r>
          </a:p>
          <a:p>
            <a:r>
              <a:t/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Um método é definido no Jasmin:</a:t>
            </a:r>
          </a:p>
          <a:p>
            <a:pPr rtl="0" lvl="0">
              <a:buNone/>
            </a:pPr>
            <a:r>
              <a:rPr sz="1800" lang="pt-BR"/>
              <a:t>   .method &lt;access-spec&gt; &lt;method-spec&gt;</a:t>
            </a:r>
            <a:br>
              <a:rPr sz="1800" lang="pt-BR"/>
            </a:br>
            <a:r>
              <a:rPr sz="1800" lang="pt-BR"/>
              <a:t>        &lt;statements&gt;</a:t>
            </a:r>
            <a:br>
              <a:rPr sz="1800" lang="pt-BR"/>
            </a:br>
            <a:r>
              <a:rPr sz="1800" lang="pt-BR"/>
              <a:t>    .end method</a:t>
            </a:r>
          </a:p>
          <a:p>
            <a:pPr rtl="0" lvl="0">
              <a:buNone/>
            </a:pPr>
            <a:r>
              <a:rPr b="1" sz="1800" lang="pt-BR"/>
              <a:t>&lt;access-spec&gt;</a:t>
            </a:r>
          </a:p>
          <a:p>
            <a:pPr rtl="0" lvl="0">
              <a:buNone/>
            </a:pPr>
            <a:r>
              <a:rPr sz="1800" lang="pt-BR"/>
              <a:t>Modificadores de acesso, public, private, protected, static, final, synchronized, native, abstract.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pt-BR"/>
              <a:t>&lt;method-spec&gt;</a:t>
            </a:r>
          </a:p>
          <a:p>
            <a:pPr rtl="0" lvl="0">
              <a:buNone/>
            </a:pPr>
            <a:r>
              <a:rPr sz="1800" lang="pt-BR"/>
              <a:t>Nome e tipo do método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pt-BR"/>
              <a:t>&lt;statements&gt;</a:t>
            </a:r>
          </a:p>
          <a:p>
            <a:pPr rtl="0" lvl="0">
              <a:buNone/>
            </a:pPr>
            <a:r>
              <a:rPr sz="1800" lang="pt-BR"/>
              <a:t>Escopo do método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pt-BR"/>
              <a:t>Sintaxe Jasmin - Diretivas e Invocação de Métodos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pt-BR"/>
              <a:t>.limit stack &lt;integer&gt;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/>
              <a:t>Seta o tamanho máximo da pilha de execução do método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pt-BR"/>
              <a:t>.limit locals &lt;integer&gt;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/>
              <a:t>Seta o número máximo de variáveis locais numa chamada de método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/>
              <a:t>Para invocar métodos externos: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/>
              <a:t>invokenonvirtual &lt;method-spec&gt;</a:t>
            </a:r>
            <a:br>
              <a:rPr sz="1800" lang="pt-BR"/>
            </a:br>
            <a:r>
              <a:rPr sz="1800" lang="pt-BR"/>
              <a:t>invokestatic &lt;method-spec&gt;</a:t>
            </a:r>
            <a:br>
              <a:rPr sz="1800" lang="pt-BR"/>
            </a:br>
            <a:r>
              <a:rPr sz="1800" lang="pt-BR"/>
              <a:t>invokevirtual &lt;method-spec&gt;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pt-BR"/>
              <a:t>&lt;method-spec&gt;</a:t>
            </a:r>
            <a:r>
              <a:rPr sz="1800" lang="pt-BR"/>
              <a:t>Caminho completo do método a ser invocado, os argumentos devem ser passados em sequência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Sintaxe Jasmin - Intruções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pt-BR"/>
              <a:t>iload &lt;varnum&gt;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/>
              <a:t>Insere na pilha uma variável local do tipo inteiro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pt-BR"/>
              <a:t>istore &lt;varnum&gt;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/>
              <a:t>Remove da pilha e armaneza um inteiro numa variável local indentificada por &lt;varnum&gt;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pt-BR"/>
              <a:t>ldc &lt;value&gt;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/>
              <a:t>Adiciona um valor na pilha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pt-BR"/>
              <a:t>isub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pt-BR"/>
              <a:t>Remove dois valores do topo da pilha, sutrai e insere o resultado na pilha (2º valor - 1º valor)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pt-BR"/>
              <a:t>Sintaxe Jasmin - Instruções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pt-BR"/>
              <a:t>ifge &lt;label&gt;</a:t>
            </a:r>
          </a:p>
          <a:p>
            <a:pPr rtl="0" lvl="0">
              <a:buNone/>
            </a:pPr>
            <a:r>
              <a:rPr sz="1800" lang="pt-BR"/>
              <a:t>Remove o topo ta pilha, caso seja major ou igual a zero pula para &lt;label&gt; (PC + branch offsset)</a:t>
            </a:r>
          </a:p>
          <a:p>
            <a:pPr rtl="0" lvl="0">
              <a:buNone/>
            </a:pPr>
            <a:r>
              <a:rPr sz="1800" lang="pt-BR"/>
              <a:t>Caso contrário continua a execução da próxima instrução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pt-BR"/>
              <a:t>ireturn</a:t>
            </a:r>
          </a:p>
          <a:p>
            <a:pPr>
              <a:buNone/>
            </a:pPr>
            <a:r>
              <a:rPr sz="1800" lang="pt-BR"/>
              <a:t>Remove inteiro do topo ta pilha, insere na pilha do método chamador e retorna a execução para o método chamador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336137" x="2994350"/>
            <a:ext cy="712499" cx="3770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Código exemplo</a:t>
            </a:r>
          </a:p>
        </p:txBody>
      </p:sp>
      <p:sp>
        <p:nvSpPr>
          <p:cNvPr id="66" name="Shape 66"/>
          <p:cNvSpPr/>
          <p:nvPr/>
        </p:nvSpPr>
        <p:spPr>
          <a:xfrm>
            <a:off y="1048637" x="3396547"/>
            <a:ext cy="5739931" cx="23509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475450" x="1822200"/>
            <a:ext cy="775500" cx="5499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Código gerado - Header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1872975" x="1210250"/>
            <a:ext cy="3904499" cx="7239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pt-BR">
                <a:latin typeface="Courier New"/>
                <a:ea typeface="Courier New"/>
                <a:cs typeface="Courier New"/>
                <a:sym typeface="Courier New"/>
              </a:rPr>
              <a:t>  1 ; Jasmin code</a:t>
            </a:r>
          </a:p>
          <a:p>
            <a:pPr rtl="0" lvl="0">
              <a:buNone/>
            </a:pPr>
            <a:r>
              <a:rPr b="1" sz="1800" lang="pt-BR">
                <a:latin typeface="Courier New"/>
                <a:ea typeface="Courier New"/>
                <a:cs typeface="Courier New"/>
                <a:sym typeface="Courier New"/>
              </a:rPr>
              <a:t>  2 .class public out</a:t>
            </a:r>
          </a:p>
          <a:p>
            <a:pPr rtl="0" lvl="0">
              <a:buNone/>
            </a:pPr>
            <a:r>
              <a:rPr b="1" sz="1800" lang="pt-BR">
                <a:latin typeface="Courier New"/>
                <a:ea typeface="Courier New"/>
                <a:cs typeface="Courier New"/>
                <a:sym typeface="Courier New"/>
              </a:rPr>
              <a:t>  3 .super java/lang/Object</a:t>
            </a:r>
          </a:p>
          <a:p>
            <a:pPr rtl="0" lvl="0">
              <a:buNone/>
            </a:pPr>
            <a:r>
              <a:rPr b="1" sz="1800" lang="pt-BR">
                <a:latin typeface="Courier New"/>
                <a:ea typeface="Courier New"/>
                <a:cs typeface="Courier New"/>
                <a:sym typeface="Courier New"/>
              </a:rPr>
              <a:t>  4 .method public &lt;init&gt;()V</a:t>
            </a:r>
          </a:p>
          <a:p>
            <a:pPr rtl="0" lvl="0">
              <a:buNone/>
            </a:pPr>
            <a:r>
              <a:rPr b="1" sz="1800" lang="pt-BR">
                <a:latin typeface="Courier New"/>
                <a:ea typeface="Courier New"/>
                <a:cs typeface="Courier New"/>
                <a:sym typeface="Courier New"/>
              </a:rPr>
              <a:t>  5     aload_0</a:t>
            </a:r>
          </a:p>
          <a:p>
            <a:pPr rtl="0" lvl="0">
              <a:buNone/>
            </a:pPr>
            <a:r>
              <a:rPr b="1" sz="1800" lang="pt-BR">
                <a:latin typeface="Courier New"/>
                <a:ea typeface="Courier New"/>
                <a:cs typeface="Courier New"/>
                <a:sym typeface="Courier New"/>
              </a:rPr>
              <a:t>  6     invokenonvirtual java/lang/Object/&lt;init&gt;()V</a:t>
            </a:r>
          </a:p>
          <a:p>
            <a:pPr rtl="0" lvl="0">
              <a:buNone/>
            </a:pPr>
            <a:r>
              <a:rPr b="1" sz="1800" lang="pt-BR">
                <a:latin typeface="Courier New"/>
                <a:ea typeface="Courier New"/>
                <a:cs typeface="Courier New"/>
                <a:sym typeface="Courier New"/>
              </a:rPr>
              <a:t>  7     return</a:t>
            </a:r>
          </a:p>
          <a:p>
            <a:pPr rtl="0" lvl="0">
              <a:buNone/>
            </a:pPr>
            <a:r>
              <a:rPr b="1" sz="1800" lang="pt-BR">
                <a:latin typeface="Courier New"/>
                <a:ea typeface="Courier New"/>
                <a:cs typeface="Courier New"/>
                <a:sym typeface="Courier New"/>
              </a:rPr>
              <a:t>  8 .end method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