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7" autoAdjust="0"/>
    <p:restoredTop sz="94660"/>
  </p:normalViewPr>
  <p:slideViewPr>
    <p:cSldViewPr snapToGrid="0">
      <p:cViewPr varScale="1">
        <p:scale>
          <a:sx n="64" d="100"/>
          <a:sy n="64" d="100"/>
        </p:scale>
        <p:origin x="90"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4/24/2018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A16AA21-1863-4931-97CB-99D0A168701B}" type="datetimeFigureOut">
              <a:rPr lang="en-US" dirty="0"/>
              <a:t>4/24/2018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772C379-9A7C-4C87-A116-CBE9F58B04C5}" type="datetimeFigureOut">
              <a:rPr lang="en-US" dirty="0"/>
              <a:t>4/24/2018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4/24/2018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E3A8352-AC5D-4BED-A6A7-C8C05E955898}"/>
              </a:ext>
            </a:extLst>
          </p:cNvPr>
          <p:cNvSpPr>
            <a:spLocks noGrp="1"/>
          </p:cNvSpPr>
          <p:nvPr>
            <p:ph type="ctrTitle"/>
          </p:nvPr>
        </p:nvSpPr>
        <p:spPr/>
        <p:txBody>
          <a:bodyPr/>
          <a:lstStyle/>
          <a:p>
            <a:r>
              <a:rPr lang="es-MX" sz="7200" dirty="0"/>
              <a:t>Sistema de control de un aeropuerto</a:t>
            </a:r>
          </a:p>
        </p:txBody>
      </p:sp>
      <p:sp>
        <p:nvSpPr>
          <p:cNvPr id="3" name="Subtítulo 2">
            <a:extLst>
              <a:ext uri="{FF2B5EF4-FFF2-40B4-BE49-F238E27FC236}">
                <a16:creationId xmlns:a16="http://schemas.microsoft.com/office/drawing/2014/main" xmlns="" id="{5ABA08E2-0CD9-4568-A26F-742B0982EE83}"/>
              </a:ext>
            </a:extLst>
          </p:cNvPr>
          <p:cNvSpPr>
            <a:spLocks noGrp="1"/>
          </p:cNvSpPr>
          <p:nvPr>
            <p:ph type="subTitle" idx="1"/>
          </p:nvPr>
        </p:nvSpPr>
        <p:spPr>
          <a:xfrm>
            <a:off x="1051560" y="4389120"/>
            <a:ext cx="9292590" cy="2468880"/>
          </a:xfrm>
        </p:spPr>
        <p:txBody>
          <a:bodyPr>
            <a:normAutofit fontScale="92500" lnSpcReduction="10000"/>
          </a:bodyPr>
          <a:lstStyle/>
          <a:p>
            <a:r>
              <a:rPr lang="es-MX" sz="1900" dirty="0"/>
              <a:t>Avance #2</a:t>
            </a:r>
          </a:p>
          <a:p>
            <a:r>
              <a:rPr lang="es-MX" dirty="0">
                <a:solidFill>
                  <a:srgbClr val="000000"/>
                </a:solidFill>
                <a:latin typeface="Arial Rounded MT Bold" panose="020F0704030504030204" pitchFamily="34" charset="0"/>
              </a:rPr>
              <a:t>Equipo #5:</a:t>
            </a:r>
          </a:p>
          <a:p>
            <a:r>
              <a:rPr lang="es-MX" dirty="0">
                <a:solidFill>
                  <a:srgbClr val="000000"/>
                </a:solidFill>
                <a:latin typeface="Arial Rounded MT Bold" panose="020F0704030504030204" pitchFamily="34" charset="0"/>
              </a:rPr>
              <a:t>Marcelo Maximiliano Martínez Saldaña     </a:t>
            </a:r>
            <a:r>
              <a:rPr lang="es-MX" dirty="0" smtClean="0">
                <a:solidFill>
                  <a:srgbClr val="000000"/>
                </a:solidFill>
                <a:latin typeface="Arial Rounded MT Bold" panose="020F0704030504030204" pitchFamily="34" charset="0"/>
              </a:rPr>
              <a:t>     </a:t>
            </a:r>
            <a:r>
              <a:rPr lang="es-MX" dirty="0">
                <a:solidFill>
                  <a:srgbClr val="000000"/>
                </a:solidFill>
                <a:latin typeface="Arial Rounded MT Bold" panose="020F0704030504030204" pitchFamily="34" charset="0"/>
              </a:rPr>
              <a:t>1556929</a:t>
            </a:r>
          </a:p>
          <a:p>
            <a:r>
              <a:rPr lang="es-MX" dirty="0">
                <a:solidFill>
                  <a:srgbClr val="000000"/>
                </a:solidFill>
                <a:latin typeface="Arial Rounded MT Bold" panose="020F0704030504030204" pitchFamily="34" charset="0"/>
              </a:rPr>
              <a:t>Adrián Eduardo Villarreal García                  </a:t>
            </a:r>
            <a:r>
              <a:rPr lang="es-MX" dirty="0" smtClean="0">
                <a:solidFill>
                  <a:srgbClr val="000000"/>
                </a:solidFill>
                <a:latin typeface="Arial Rounded MT Bold" panose="020F0704030504030204" pitchFamily="34" charset="0"/>
              </a:rPr>
              <a:t>     </a:t>
            </a:r>
            <a:r>
              <a:rPr lang="es-MX" dirty="0">
                <a:solidFill>
                  <a:srgbClr val="000000"/>
                </a:solidFill>
                <a:latin typeface="Arial Rounded MT Bold" panose="020F0704030504030204" pitchFamily="34" charset="0"/>
              </a:rPr>
              <a:t>1678897</a:t>
            </a:r>
          </a:p>
          <a:p>
            <a:r>
              <a:rPr lang="es-MX" dirty="0">
                <a:solidFill>
                  <a:srgbClr val="000000"/>
                </a:solidFill>
                <a:latin typeface="Arial Rounded MT Bold" panose="020F0704030504030204" pitchFamily="34" charset="0"/>
              </a:rPr>
              <a:t>Jorge Cerda González                                     </a:t>
            </a:r>
            <a:r>
              <a:rPr lang="es-MX" dirty="0" smtClean="0">
                <a:solidFill>
                  <a:srgbClr val="000000"/>
                </a:solidFill>
                <a:latin typeface="Arial Rounded MT Bold" panose="020F0704030504030204" pitchFamily="34" charset="0"/>
              </a:rPr>
              <a:t>     </a:t>
            </a:r>
            <a:r>
              <a:rPr lang="es-MX" dirty="0">
                <a:solidFill>
                  <a:srgbClr val="000000"/>
                </a:solidFill>
                <a:latin typeface="Arial Rounded MT Bold" panose="020F0704030504030204" pitchFamily="34" charset="0"/>
              </a:rPr>
              <a:t>1659538</a:t>
            </a:r>
          </a:p>
          <a:p>
            <a:r>
              <a:rPr lang="es-MX" dirty="0">
                <a:solidFill>
                  <a:srgbClr val="000000"/>
                </a:solidFill>
                <a:latin typeface="Arial Rounded MT Bold" panose="020F0704030504030204" pitchFamily="34" charset="0"/>
              </a:rPr>
              <a:t>Jorge Arturo Villanueva Barboza                  </a:t>
            </a:r>
            <a:r>
              <a:rPr lang="es-MX" dirty="0" smtClean="0">
                <a:solidFill>
                  <a:srgbClr val="000000"/>
                </a:solidFill>
                <a:latin typeface="Arial Rounded MT Bold" panose="020F0704030504030204" pitchFamily="34" charset="0"/>
              </a:rPr>
              <a:t>     </a:t>
            </a:r>
            <a:r>
              <a:rPr lang="es-MX" dirty="0">
                <a:solidFill>
                  <a:srgbClr val="000000"/>
                </a:solidFill>
                <a:latin typeface="Arial Rounded MT Bold" panose="020F0704030504030204" pitchFamily="34" charset="0"/>
              </a:rPr>
              <a:t>1496854</a:t>
            </a:r>
          </a:p>
          <a:p>
            <a:endParaRPr lang="es-MX" dirty="0"/>
          </a:p>
        </p:txBody>
      </p:sp>
    </p:spTree>
    <p:extLst>
      <p:ext uri="{BB962C8B-B14F-4D97-AF65-F5344CB8AC3E}">
        <p14:creationId xmlns:p14="http://schemas.microsoft.com/office/powerpoint/2010/main" val="1725882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E720DB99-7745-4E75-9D96-AAB6D55C53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xmlns="" id="{504B0465-3B07-49BF-BEA7-D8147624629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xmlns="" id="{B5F892C6-1724-4531-BD22-16D040CBA970}"/>
              </a:ext>
            </a:extLst>
          </p:cNvPr>
          <p:cNvSpPr>
            <a:spLocks noGrp="1"/>
          </p:cNvSpPr>
          <p:nvPr>
            <p:ph type="title"/>
          </p:nvPr>
        </p:nvSpPr>
        <p:spPr>
          <a:xfrm>
            <a:off x="984504" y="940319"/>
            <a:ext cx="10058400" cy="1609344"/>
          </a:xfrm>
        </p:spPr>
        <p:txBody>
          <a:bodyPr>
            <a:normAutofit/>
          </a:bodyPr>
          <a:lstStyle/>
          <a:p>
            <a:r>
              <a:rPr lang="es-MX" dirty="0">
                <a:cs typeface="Arial" panose="020B0604020202020204" pitchFamily="34" charset="0"/>
              </a:rPr>
              <a:t>Proceso de Iniciación </a:t>
            </a:r>
            <a:r>
              <a:rPr lang="es-MX" dirty="0">
                <a:latin typeface="Arial" panose="020B0604020202020204" pitchFamily="34" charset="0"/>
                <a:cs typeface="Arial" panose="020B0604020202020204" pitchFamily="34" charset="0"/>
              </a:rPr>
              <a:t/>
            </a:r>
            <a:br>
              <a:rPr lang="es-MX" dirty="0">
                <a:latin typeface="Arial" panose="020B0604020202020204" pitchFamily="34" charset="0"/>
                <a:cs typeface="Arial" panose="020B0604020202020204" pitchFamily="34" charset="0"/>
              </a:rPr>
            </a:br>
            <a:endParaRPr lang="es-MX" dirty="0"/>
          </a:p>
        </p:txBody>
      </p:sp>
      <p:sp>
        <p:nvSpPr>
          <p:cNvPr id="7" name="Marcador de contenido 9">
            <a:extLst>
              <a:ext uri="{FF2B5EF4-FFF2-40B4-BE49-F238E27FC236}">
                <a16:creationId xmlns:a16="http://schemas.microsoft.com/office/drawing/2014/main" xmlns="" id="{197C6C75-6304-4578-9E0E-B5C19F308615}"/>
              </a:ext>
            </a:extLst>
          </p:cNvPr>
          <p:cNvSpPr>
            <a:spLocks noGrp="1"/>
          </p:cNvSpPr>
          <p:nvPr>
            <p:ph idx="1"/>
          </p:nvPr>
        </p:nvSpPr>
        <p:spPr>
          <a:xfrm>
            <a:off x="1069848" y="2320412"/>
            <a:ext cx="5373815" cy="4409001"/>
          </a:xfrm>
        </p:spPr>
        <p:txBody>
          <a:bodyPr>
            <a:normAutofit lnSpcReduction="10000"/>
          </a:bodyPr>
          <a:lstStyle/>
          <a:p>
            <a:pPr marL="0" indent="0" algn="just">
              <a:buNone/>
            </a:pPr>
            <a:r>
              <a:rPr lang="es-MX" sz="1700" dirty="0">
                <a:latin typeface="Arial" panose="020B0604020202020204" pitchFamily="34" charset="0"/>
                <a:cs typeface="Arial" panose="020B0604020202020204" pitchFamily="34" charset="0"/>
              </a:rPr>
              <a:t>Como lo habíamos mencionado anteriormente el proyecto es un </a:t>
            </a:r>
            <a:r>
              <a:rPr lang="es-MX" sz="1700" dirty="0" smtClean="0">
                <a:latin typeface="Arial" panose="020B0604020202020204" pitchFamily="34" charset="0"/>
                <a:cs typeface="Arial" panose="020B0604020202020204" pitchFamily="34" charset="0"/>
              </a:rPr>
              <a:t> Sistema </a:t>
            </a:r>
            <a:r>
              <a:rPr lang="es-MX" sz="1700" dirty="0">
                <a:latin typeface="Arial" panose="020B0604020202020204" pitchFamily="34" charset="0"/>
                <a:cs typeface="Arial" panose="020B0604020202020204" pitchFamily="34" charset="0"/>
              </a:rPr>
              <a:t>de control de un Aeropuerto </a:t>
            </a:r>
          </a:p>
          <a:p>
            <a:pPr marL="0" indent="0" algn="just">
              <a:buNone/>
            </a:pPr>
            <a:endParaRPr lang="es-MX" sz="1700" dirty="0">
              <a:latin typeface="Arial" panose="020B0604020202020204" pitchFamily="34" charset="0"/>
              <a:cs typeface="Arial" panose="020B0604020202020204" pitchFamily="34" charset="0"/>
            </a:endParaRPr>
          </a:p>
          <a:p>
            <a:pPr marL="0" indent="0" algn="just">
              <a:buNone/>
            </a:pPr>
            <a:r>
              <a:rPr lang="es-MX" sz="1700" dirty="0" smtClean="0">
                <a:latin typeface="Arial" panose="020B0604020202020204" pitchFamily="34" charset="0"/>
                <a:cs typeface="Arial" panose="020B0604020202020204" pitchFamily="34" charset="0"/>
              </a:rPr>
              <a:t>Formulación </a:t>
            </a:r>
            <a:r>
              <a:rPr lang="es-MX" sz="1700" dirty="0">
                <a:latin typeface="Arial" panose="020B0604020202020204" pitchFamily="34" charset="0"/>
                <a:cs typeface="Arial" panose="020B0604020202020204" pitchFamily="34" charset="0"/>
              </a:rPr>
              <a:t>y evaluación de proyectos</a:t>
            </a:r>
          </a:p>
          <a:p>
            <a:pPr marL="0" indent="0" algn="just">
              <a:buNone/>
            </a:pPr>
            <a:r>
              <a:rPr lang="es-MX" sz="1700" dirty="0">
                <a:latin typeface="Arial" panose="020B0604020202020204" pitchFamily="34" charset="0"/>
                <a:cs typeface="Arial" panose="020B0604020202020204" pitchFamily="34" charset="0"/>
              </a:rPr>
              <a:t>(Arreola y Zambrano 07)</a:t>
            </a:r>
          </a:p>
          <a:p>
            <a:pPr marL="0" indent="0" algn="just">
              <a:buNone/>
            </a:pPr>
            <a:endParaRPr lang="es-MX" sz="1700" dirty="0">
              <a:latin typeface="Arial" panose="020B0604020202020204" pitchFamily="34" charset="0"/>
              <a:cs typeface="Arial" panose="020B0604020202020204" pitchFamily="34" charset="0"/>
            </a:endParaRPr>
          </a:p>
          <a:p>
            <a:pPr marL="342900" indent="-342900" algn="just">
              <a:buFont typeface="+mj-lt"/>
              <a:buAutoNum type="arabicPeriod"/>
            </a:pPr>
            <a:r>
              <a:rPr lang="es-MX" sz="1700" dirty="0">
                <a:latin typeface="Arial" panose="020B0604020202020204" pitchFamily="34" charset="0"/>
                <a:cs typeface="Arial" panose="020B0604020202020204" pitchFamily="34" charset="0"/>
              </a:rPr>
              <a:t>Exigencia del mercado</a:t>
            </a:r>
          </a:p>
          <a:p>
            <a:pPr marL="342900" indent="-342900" algn="just">
              <a:buFont typeface="+mj-lt"/>
              <a:buAutoNum type="arabicPeriod"/>
            </a:pPr>
            <a:r>
              <a:rPr lang="es-MX" sz="1700" dirty="0">
                <a:latin typeface="Arial" panose="020B0604020202020204" pitchFamily="34" charset="0"/>
                <a:cs typeface="Arial" panose="020B0604020202020204" pitchFamily="34" charset="0"/>
              </a:rPr>
              <a:t>Necesidad de negocios</a:t>
            </a:r>
          </a:p>
          <a:p>
            <a:pPr marL="342900" indent="-342900" algn="just">
              <a:buFont typeface="+mj-lt"/>
              <a:buAutoNum type="arabicPeriod"/>
            </a:pPr>
            <a:r>
              <a:rPr lang="es-MX" sz="1700" dirty="0">
                <a:latin typeface="Arial" panose="020B0604020202020204" pitchFamily="34" charset="0"/>
                <a:cs typeface="Arial" panose="020B0604020202020204" pitchFamily="34" charset="0"/>
              </a:rPr>
              <a:t>Solicitud de un cliente </a:t>
            </a:r>
          </a:p>
          <a:p>
            <a:pPr marL="342900" indent="-342900" algn="just">
              <a:buFont typeface="+mj-lt"/>
              <a:buAutoNum type="arabicPeriod"/>
            </a:pPr>
            <a:r>
              <a:rPr lang="es-MX" sz="1700" dirty="0">
                <a:latin typeface="Arial" panose="020B0604020202020204" pitchFamily="34" charset="0"/>
                <a:cs typeface="Arial" panose="020B0604020202020204" pitchFamily="34" charset="0"/>
              </a:rPr>
              <a:t>Avance tecnológico </a:t>
            </a:r>
          </a:p>
          <a:p>
            <a:pPr marL="342900" indent="-342900" algn="just">
              <a:buFont typeface="+mj-lt"/>
              <a:buAutoNum type="arabicPeriod"/>
            </a:pPr>
            <a:r>
              <a:rPr lang="es-MX" sz="1700" dirty="0">
                <a:latin typeface="Arial" panose="020B0604020202020204" pitchFamily="34" charset="0"/>
                <a:cs typeface="Arial" panose="020B0604020202020204" pitchFamily="34" charset="0"/>
              </a:rPr>
              <a:t>Necesidad social</a:t>
            </a:r>
          </a:p>
          <a:p>
            <a:pPr marL="0" indent="0" algn="just">
              <a:buNone/>
            </a:pPr>
            <a:r>
              <a:rPr lang="es-MX" sz="1700" dirty="0">
                <a:latin typeface="Arial" panose="020B0604020202020204" pitchFamily="34" charset="0"/>
                <a:cs typeface="Arial" panose="020B0604020202020204" pitchFamily="34" charset="0"/>
              </a:rPr>
              <a:t> </a:t>
            </a:r>
          </a:p>
        </p:txBody>
      </p:sp>
      <p:sp>
        <p:nvSpPr>
          <p:cNvPr id="13" name="Marcador de contenido 11">
            <a:extLst>
              <a:ext uri="{FF2B5EF4-FFF2-40B4-BE49-F238E27FC236}">
                <a16:creationId xmlns:a16="http://schemas.microsoft.com/office/drawing/2014/main" xmlns="" id="{68063914-2A60-4D67-83F8-69E80A06FBD4}"/>
              </a:ext>
            </a:extLst>
          </p:cNvPr>
          <p:cNvSpPr txBox="1">
            <a:spLocks/>
          </p:cNvSpPr>
          <p:nvPr/>
        </p:nvSpPr>
        <p:spPr>
          <a:xfrm>
            <a:off x="6760564" y="2320412"/>
            <a:ext cx="4872640" cy="4073469"/>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342900" indent="-342900" algn="just">
              <a:buFont typeface="+mj-lt"/>
              <a:buAutoNum type="arabicPeriod"/>
            </a:pPr>
            <a:r>
              <a:rPr lang="es-MX" sz="1800" dirty="0"/>
              <a:t>En el tema de los Usuarios con este tipo de funciones les brinda mas facilidad a la hora de realizar sus reservaciones con las aerolíneas.</a:t>
            </a:r>
          </a:p>
          <a:p>
            <a:pPr marL="342900" indent="-342900" algn="just">
              <a:buFont typeface="+mj-lt"/>
              <a:buAutoNum type="arabicPeriod"/>
            </a:pPr>
            <a:r>
              <a:rPr lang="es-US" sz="1800" dirty="0">
                <a:latin typeface="Arial" panose="020B0604020202020204" pitchFamily="34" charset="0"/>
                <a:cs typeface="Times New Roman" panose="02020603050405020304" pitchFamily="18" charset="0"/>
              </a:rPr>
              <a:t>Tipo de datos: </a:t>
            </a:r>
            <a:r>
              <a:rPr lang="es-US" sz="1800" dirty="0" smtClean="0">
                <a:latin typeface="Arial" panose="020B0604020202020204" pitchFamily="34" charset="0"/>
                <a:cs typeface="Times New Roman" panose="02020603050405020304" pitchFamily="18" charset="0"/>
              </a:rPr>
              <a:t>texto</a:t>
            </a:r>
          </a:p>
          <a:p>
            <a:pPr marL="0" indent="0" algn="just">
              <a:buNone/>
            </a:pPr>
            <a:r>
              <a:rPr lang="es-US" sz="1800" dirty="0" smtClean="0">
                <a:latin typeface="Arial" panose="020B0604020202020204" pitchFamily="34" charset="0"/>
                <a:cs typeface="Times New Roman" panose="02020603050405020304" pitchFamily="18" charset="0"/>
              </a:rPr>
              <a:t>Tipo </a:t>
            </a:r>
            <a:r>
              <a:rPr lang="es-US" sz="1800" dirty="0">
                <a:latin typeface="Arial" panose="020B0604020202020204" pitchFamily="34" charset="0"/>
                <a:cs typeface="Times New Roman" panose="02020603050405020304" pitchFamily="18" charset="0"/>
              </a:rPr>
              <a:t>de entrada: </a:t>
            </a:r>
            <a:r>
              <a:rPr lang="es-US" sz="1800" dirty="0" smtClean="0">
                <a:latin typeface="Arial" panose="020B0604020202020204" pitchFamily="34" charset="0"/>
                <a:cs typeface="Times New Roman" panose="02020603050405020304" pitchFamily="18" charset="0"/>
              </a:rPr>
              <a:t>Introducida</a:t>
            </a:r>
            <a:endParaRPr lang="es-US" sz="1800" dirty="0">
              <a:latin typeface="Arial" panose="020B0604020202020204" pitchFamily="34" charset="0"/>
              <a:cs typeface="Times New Roman" panose="02020603050405020304" pitchFamily="18" charset="0"/>
            </a:endParaRPr>
          </a:p>
          <a:p>
            <a:pPr marL="342900" indent="-342900" algn="just">
              <a:buFont typeface="Wingdings" pitchFamily="2" charset="2"/>
              <a:buAutoNum type="arabicPeriod" startAt="3"/>
            </a:pPr>
            <a:r>
              <a:rPr lang="es-MX" sz="1800" dirty="0">
                <a:latin typeface="Arial" panose="020B0604020202020204" pitchFamily="34" charset="0"/>
                <a:cs typeface="Times New Roman" panose="02020603050405020304" pitchFamily="18" charset="0"/>
              </a:rPr>
              <a:t>La mayoría de los usuarios de una aerolínea tiene necesidad de administrar su dinero y tiempo al momento de viajar.</a:t>
            </a:r>
          </a:p>
          <a:p>
            <a:pPr marL="342900" indent="-342900" algn="just">
              <a:buFont typeface="Wingdings" pitchFamily="2" charset="2"/>
              <a:buAutoNum type="arabicPeriod" startAt="3"/>
            </a:pPr>
            <a:r>
              <a:rPr lang="es-US" sz="1800" dirty="0">
                <a:latin typeface="Arial" panose="020B0604020202020204" pitchFamily="34" charset="0"/>
                <a:cs typeface="Times New Roman" panose="02020603050405020304" pitchFamily="18" charset="0"/>
              </a:rPr>
              <a:t>Este proyecto esta basado en el lenguaje JAVA</a:t>
            </a:r>
          </a:p>
          <a:p>
            <a:pPr marL="342900" indent="-342900" algn="just">
              <a:buFont typeface="Wingdings" pitchFamily="2" charset="2"/>
              <a:buAutoNum type="arabicPeriod" startAt="3"/>
            </a:pPr>
            <a:r>
              <a:rPr lang="es-US" sz="1800" dirty="0">
                <a:latin typeface="Arial" panose="020B0604020202020204" pitchFamily="34" charset="0"/>
                <a:cs typeface="Times New Roman" panose="02020603050405020304" pitchFamily="18" charset="0"/>
              </a:rPr>
              <a:t>Como lo mencionamos esto va enfocado a todos los usuarios de cualquier aerolínea.</a:t>
            </a:r>
          </a:p>
        </p:txBody>
      </p:sp>
    </p:spTree>
    <p:extLst>
      <p:ext uri="{BB962C8B-B14F-4D97-AF65-F5344CB8AC3E}">
        <p14:creationId xmlns:p14="http://schemas.microsoft.com/office/powerpoint/2010/main" val="1770431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E720DB99-7745-4E75-9D96-AAB6D55C53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xmlns="" id="{504B0465-3B07-49BF-BEA7-D8147624629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xmlns="" id="{D68803C4-E159-4360-B7BB-74205C8F782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xmlns="" id="{8ADB5642-F20E-4891-B64B-3860B036D4DC}"/>
              </a:ext>
            </a:extLst>
          </p:cNvPr>
          <p:cNvSpPr>
            <a:spLocks noGrp="1"/>
          </p:cNvSpPr>
          <p:nvPr>
            <p:ph type="title"/>
          </p:nvPr>
        </p:nvSpPr>
        <p:spPr>
          <a:xfrm>
            <a:off x="958740" y="949242"/>
            <a:ext cx="10058400" cy="1385874"/>
          </a:xfrm>
        </p:spPr>
        <p:txBody>
          <a:bodyPr>
            <a:normAutofit fontScale="90000"/>
          </a:bodyPr>
          <a:lstStyle/>
          <a:p>
            <a:r>
              <a:rPr lang="es-MX" dirty="0">
                <a:solidFill>
                  <a:srgbClr val="002060"/>
                </a:solidFill>
                <a:cs typeface="Arial" panose="020B0604020202020204" pitchFamily="34" charset="0"/>
              </a:rPr>
              <a:t/>
            </a:r>
            <a:br>
              <a:rPr lang="es-MX" dirty="0">
                <a:solidFill>
                  <a:srgbClr val="002060"/>
                </a:solidFill>
                <a:cs typeface="Arial" panose="020B0604020202020204" pitchFamily="34" charset="0"/>
              </a:rPr>
            </a:br>
            <a:r>
              <a:rPr lang="es-MX" dirty="0">
                <a:solidFill>
                  <a:srgbClr val="002060"/>
                </a:solidFill>
                <a:cs typeface="Arial" panose="020B0604020202020204" pitchFamily="34" charset="0"/>
              </a:rPr>
              <a:t>Herramientas del Software</a:t>
            </a:r>
            <a:r>
              <a:rPr lang="es-MX" dirty="0">
                <a:solidFill>
                  <a:srgbClr val="002060"/>
                </a:solidFill>
                <a:latin typeface="Arial" panose="020B0604020202020204" pitchFamily="34" charset="0"/>
                <a:cs typeface="Arial" panose="020B0604020202020204" pitchFamily="34" charset="0"/>
              </a:rPr>
              <a:t/>
            </a:r>
            <a:br>
              <a:rPr lang="es-MX" dirty="0">
                <a:solidFill>
                  <a:srgbClr val="002060"/>
                </a:solidFill>
                <a:latin typeface="Arial" panose="020B0604020202020204" pitchFamily="34" charset="0"/>
                <a:cs typeface="Arial" panose="020B0604020202020204" pitchFamily="34" charset="0"/>
              </a:rPr>
            </a:br>
            <a:r>
              <a:rPr lang="es-MX" dirty="0">
                <a:solidFill>
                  <a:srgbClr val="002060"/>
                </a:solidFill>
                <a:latin typeface="Arial" panose="020B0604020202020204" pitchFamily="34" charset="0"/>
                <a:cs typeface="Arial" panose="020B0604020202020204" pitchFamily="34" charset="0"/>
              </a:rPr>
              <a:t/>
            </a:r>
            <a:br>
              <a:rPr lang="es-MX" dirty="0">
                <a:solidFill>
                  <a:srgbClr val="002060"/>
                </a:solidFill>
                <a:latin typeface="Arial" panose="020B0604020202020204" pitchFamily="34" charset="0"/>
                <a:cs typeface="Arial" panose="020B0604020202020204" pitchFamily="34" charset="0"/>
              </a:rPr>
            </a:br>
            <a:endParaRPr lang="es-MX" dirty="0"/>
          </a:p>
        </p:txBody>
      </p:sp>
      <p:graphicFrame>
        <p:nvGraphicFramePr>
          <p:cNvPr id="4" name="Marcador de contenido 3">
            <a:extLst>
              <a:ext uri="{FF2B5EF4-FFF2-40B4-BE49-F238E27FC236}">
                <a16:creationId xmlns:a16="http://schemas.microsoft.com/office/drawing/2014/main" xmlns="" id="{836BDE9C-6C26-47BB-87E2-9B694DDB4B06}"/>
              </a:ext>
            </a:extLst>
          </p:cNvPr>
          <p:cNvGraphicFramePr>
            <a:graphicFrameLocks noGrp="1"/>
          </p:cNvGraphicFramePr>
          <p:nvPr>
            <p:ph idx="1"/>
            <p:extLst>
              <p:ext uri="{D42A27DB-BD31-4B8C-83A1-F6EECF244321}">
                <p14:modId xmlns:p14="http://schemas.microsoft.com/office/powerpoint/2010/main" val="1745343262"/>
              </p:ext>
            </p:extLst>
          </p:nvPr>
        </p:nvGraphicFramePr>
        <p:xfrm>
          <a:off x="778764" y="2277951"/>
          <a:ext cx="2903220" cy="891540"/>
        </p:xfrm>
        <a:graphic>
          <a:graphicData uri="http://schemas.openxmlformats.org/drawingml/2006/table">
            <a:tbl>
              <a:tblPr>
                <a:tableStyleId>{3C2FFA5D-87B4-456A-9821-1D502468CF0F}</a:tableStyleId>
              </a:tblPr>
              <a:tblGrid>
                <a:gridCol w="2903220">
                  <a:extLst>
                    <a:ext uri="{9D8B030D-6E8A-4147-A177-3AD203B41FA5}">
                      <a16:colId xmlns:a16="http://schemas.microsoft.com/office/drawing/2014/main" xmlns="" val="1648355212"/>
                    </a:ext>
                  </a:extLst>
                </a:gridCol>
              </a:tblGrid>
              <a:tr h="891540">
                <a:tc>
                  <a:txBody>
                    <a:bodyPr/>
                    <a:lstStyle/>
                    <a:p>
                      <a:pPr algn="ctr"/>
                      <a:r>
                        <a:rPr lang="es-MX" sz="2800" dirty="0"/>
                        <a:t>Licencia</a:t>
                      </a:r>
                    </a:p>
                  </a:txBody>
                  <a:tcPr/>
                </a:tc>
                <a:extLst>
                  <a:ext uri="{0D108BD9-81ED-4DB2-BD59-A6C34878D82A}">
                    <a16:rowId xmlns:a16="http://schemas.microsoft.com/office/drawing/2014/main" xmlns="" val="2165023970"/>
                  </a:ext>
                </a:extLst>
              </a:tr>
            </a:tbl>
          </a:graphicData>
        </a:graphic>
      </p:graphicFrame>
      <p:graphicFrame>
        <p:nvGraphicFramePr>
          <p:cNvPr id="5" name="Tabla 4">
            <a:extLst>
              <a:ext uri="{FF2B5EF4-FFF2-40B4-BE49-F238E27FC236}">
                <a16:creationId xmlns:a16="http://schemas.microsoft.com/office/drawing/2014/main" xmlns="" id="{4C30D384-599F-4C45-AFAA-F28A20CB96CA}"/>
              </a:ext>
            </a:extLst>
          </p:cNvPr>
          <p:cNvGraphicFramePr>
            <a:graphicFrameLocks noGrp="1"/>
          </p:cNvGraphicFramePr>
          <p:nvPr>
            <p:extLst>
              <p:ext uri="{D42A27DB-BD31-4B8C-83A1-F6EECF244321}">
                <p14:modId xmlns:p14="http://schemas.microsoft.com/office/powerpoint/2010/main" val="1379699420"/>
              </p:ext>
            </p:extLst>
          </p:nvPr>
        </p:nvGraphicFramePr>
        <p:xfrm>
          <a:off x="3681984" y="2256893"/>
          <a:ext cx="2647188" cy="914065"/>
        </p:xfrm>
        <a:graphic>
          <a:graphicData uri="http://schemas.openxmlformats.org/drawingml/2006/table">
            <a:tbl>
              <a:tblPr>
                <a:tableStyleId>{3C2FFA5D-87B4-456A-9821-1D502468CF0F}</a:tableStyleId>
              </a:tblPr>
              <a:tblGrid>
                <a:gridCol w="2647188">
                  <a:extLst>
                    <a:ext uri="{9D8B030D-6E8A-4147-A177-3AD203B41FA5}">
                      <a16:colId xmlns:a16="http://schemas.microsoft.com/office/drawing/2014/main" xmlns="" val="2550113586"/>
                    </a:ext>
                  </a:extLst>
                </a:gridCol>
              </a:tblGrid>
              <a:tr h="914065">
                <a:tc>
                  <a:txBody>
                    <a:bodyPr/>
                    <a:lstStyle/>
                    <a:p>
                      <a:pPr lvl="1" algn="ctr"/>
                      <a:r>
                        <a:rPr lang="es-MX" sz="2400" dirty="0"/>
                        <a:t>Tipo de Aplicación</a:t>
                      </a:r>
                    </a:p>
                  </a:txBody>
                  <a:tcPr/>
                </a:tc>
                <a:extLst>
                  <a:ext uri="{0D108BD9-81ED-4DB2-BD59-A6C34878D82A}">
                    <a16:rowId xmlns:a16="http://schemas.microsoft.com/office/drawing/2014/main" xmlns="" val="2566038512"/>
                  </a:ext>
                </a:extLst>
              </a:tr>
            </a:tbl>
          </a:graphicData>
        </a:graphic>
      </p:graphicFrame>
      <p:graphicFrame>
        <p:nvGraphicFramePr>
          <p:cNvPr id="6" name="Tabla 5">
            <a:extLst>
              <a:ext uri="{FF2B5EF4-FFF2-40B4-BE49-F238E27FC236}">
                <a16:creationId xmlns:a16="http://schemas.microsoft.com/office/drawing/2014/main" xmlns="" id="{226E0227-16C7-49E9-9963-F8301C9213B2}"/>
              </a:ext>
            </a:extLst>
          </p:cNvPr>
          <p:cNvGraphicFramePr>
            <a:graphicFrameLocks noGrp="1"/>
          </p:cNvGraphicFramePr>
          <p:nvPr>
            <p:extLst>
              <p:ext uri="{D42A27DB-BD31-4B8C-83A1-F6EECF244321}">
                <p14:modId xmlns:p14="http://schemas.microsoft.com/office/powerpoint/2010/main" val="2211660235"/>
              </p:ext>
            </p:extLst>
          </p:nvPr>
        </p:nvGraphicFramePr>
        <p:xfrm>
          <a:off x="6291834" y="2256893"/>
          <a:ext cx="2811780" cy="912598"/>
        </p:xfrm>
        <a:graphic>
          <a:graphicData uri="http://schemas.openxmlformats.org/drawingml/2006/table">
            <a:tbl>
              <a:tblPr>
                <a:tableStyleId>{3C2FFA5D-87B4-456A-9821-1D502468CF0F}</a:tableStyleId>
              </a:tblPr>
              <a:tblGrid>
                <a:gridCol w="2811780">
                  <a:extLst>
                    <a:ext uri="{9D8B030D-6E8A-4147-A177-3AD203B41FA5}">
                      <a16:colId xmlns:a16="http://schemas.microsoft.com/office/drawing/2014/main" xmlns="" val="949260991"/>
                    </a:ext>
                  </a:extLst>
                </a:gridCol>
              </a:tblGrid>
              <a:tr h="912598">
                <a:tc>
                  <a:txBody>
                    <a:bodyPr/>
                    <a:lstStyle/>
                    <a:p>
                      <a:pPr algn="ctr"/>
                      <a:r>
                        <a:rPr lang="es-MX" sz="2000" dirty="0"/>
                        <a:t>Nombre del Producto</a:t>
                      </a:r>
                    </a:p>
                    <a:p>
                      <a:pPr algn="ctr"/>
                      <a:r>
                        <a:rPr lang="es-MX" sz="2000" dirty="0"/>
                        <a:t>Referencia</a:t>
                      </a:r>
                    </a:p>
                  </a:txBody>
                  <a:tcPr/>
                </a:tc>
                <a:extLst>
                  <a:ext uri="{0D108BD9-81ED-4DB2-BD59-A6C34878D82A}">
                    <a16:rowId xmlns:a16="http://schemas.microsoft.com/office/drawing/2014/main" xmlns="" val="2100114602"/>
                  </a:ext>
                </a:extLst>
              </a:tr>
            </a:tbl>
          </a:graphicData>
        </a:graphic>
      </p:graphicFrame>
      <p:graphicFrame>
        <p:nvGraphicFramePr>
          <p:cNvPr id="7" name="Tabla 6">
            <a:extLst>
              <a:ext uri="{FF2B5EF4-FFF2-40B4-BE49-F238E27FC236}">
                <a16:creationId xmlns:a16="http://schemas.microsoft.com/office/drawing/2014/main" xmlns="" id="{3BA8DA64-7F73-48C1-B590-222BA6ACB849}"/>
              </a:ext>
            </a:extLst>
          </p:cNvPr>
          <p:cNvGraphicFramePr>
            <a:graphicFrameLocks noGrp="1"/>
          </p:cNvGraphicFramePr>
          <p:nvPr>
            <p:extLst>
              <p:ext uri="{D42A27DB-BD31-4B8C-83A1-F6EECF244321}">
                <p14:modId xmlns:p14="http://schemas.microsoft.com/office/powerpoint/2010/main" val="44829441"/>
              </p:ext>
            </p:extLst>
          </p:nvPr>
        </p:nvGraphicFramePr>
        <p:xfrm>
          <a:off x="9103614" y="2256893"/>
          <a:ext cx="2472690" cy="912598"/>
        </p:xfrm>
        <a:graphic>
          <a:graphicData uri="http://schemas.openxmlformats.org/drawingml/2006/table">
            <a:tbl>
              <a:tblPr>
                <a:tableStyleId>{3C2FFA5D-87B4-456A-9821-1D502468CF0F}</a:tableStyleId>
              </a:tblPr>
              <a:tblGrid>
                <a:gridCol w="2472690">
                  <a:extLst>
                    <a:ext uri="{9D8B030D-6E8A-4147-A177-3AD203B41FA5}">
                      <a16:colId xmlns:a16="http://schemas.microsoft.com/office/drawing/2014/main" xmlns="" val="1388391089"/>
                    </a:ext>
                  </a:extLst>
                </a:gridCol>
              </a:tblGrid>
              <a:tr h="912598">
                <a:tc>
                  <a:txBody>
                    <a:bodyPr/>
                    <a:lstStyle/>
                    <a:p>
                      <a:pPr algn="ctr"/>
                      <a:r>
                        <a:rPr lang="es-MX" sz="2400" dirty="0"/>
                        <a:t>Comentarios</a:t>
                      </a:r>
                    </a:p>
                  </a:txBody>
                  <a:tcPr/>
                </a:tc>
                <a:extLst>
                  <a:ext uri="{0D108BD9-81ED-4DB2-BD59-A6C34878D82A}">
                    <a16:rowId xmlns:a16="http://schemas.microsoft.com/office/drawing/2014/main" xmlns="" val="2782361739"/>
                  </a:ext>
                </a:extLst>
              </a:tr>
            </a:tbl>
          </a:graphicData>
        </a:graphic>
      </p:graphicFrame>
      <p:graphicFrame>
        <p:nvGraphicFramePr>
          <p:cNvPr id="9" name="Tabla 8">
            <a:extLst>
              <a:ext uri="{FF2B5EF4-FFF2-40B4-BE49-F238E27FC236}">
                <a16:creationId xmlns:a16="http://schemas.microsoft.com/office/drawing/2014/main" xmlns="" id="{378A17A3-A8C0-448F-B876-2986BAD227AC}"/>
              </a:ext>
            </a:extLst>
          </p:cNvPr>
          <p:cNvGraphicFramePr>
            <a:graphicFrameLocks noGrp="1"/>
          </p:cNvGraphicFramePr>
          <p:nvPr>
            <p:extLst>
              <p:ext uri="{D42A27DB-BD31-4B8C-83A1-F6EECF244321}">
                <p14:modId xmlns:p14="http://schemas.microsoft.com/office/powerpoint/2010/main" val="671230983"/>
              </p:ext>
            </p:extLst>
          </p:nvPr>
        </p:nvGraphicFramePr>
        <p:xfrm>
          <a:off x="777240" y="3159244"/>
          <a:ext cx="2876550" cy="3181595"/>
        </p:xfrm>
        <a:graphic>
          <a:graphicData uri="http://schemas.openxmlformats.org/drawingml/2006/table">
            <a:tbl>
              <a:tblPr>
                <a:tableStyleId>{93296810-A885-4BE3-A3E7-6D5BEEA58F35}</a:tableStyleId>
              </a:tblPr>
              <a:tblGrid>
                <a:gridCol w="2876550">
                  <a:extLst>
                    <a:ext uri="{9D8B030D-6E8A-4147-A177-3AD203B41FA5}">
                      <a16:colId xmlns:a16="http://schemas.microsoft.com/office/drawing/2014/main" xmlns="" val="738723552"/>
                    </a:ext>
                  </a:extLst>
                </a:gridCol>
              </a:tblGrid>
              <a:tr h="3181595">
                <a:tc>
                  <a:txBody>
                    <a:bodyPr/>
                    <a:lstStyle/>
                    <a:p>
                      <a:endParaRPr lang="es-MX" dirty="0"/>
                    </a:p>
                    <a:p>
                      <a:endParaRPr lang="es-MX" dirty="0"/>
                    </a:p>
                    <a:p>
                      <a:endParaRPr lang="es-MX" dirty="0"/>
                    </a:p>
                    <a:p>
                      <a:endParaRPr lang="es-MX" dirty="0"/>
                    </a:p>
                    <a:p>
                      <a:endParaRPr lang="es-MX" dirty="0"/>
                    </a:p>
                    <a:p>
                      <a:r>
                        <a:rPr lang="es-MX" dirty="0">
                          <a:latin typeface="+mn-lt"/>
                        </a:rPr>
                        <a:t>Comercial</a:t>
                      </a:r>
                    </a:p>
                  </a:txBody>
                  <a:tcPr>
                    <a:solidFill>
                      <a:schemeClr val="bg1">
                        <a:lumMod val="75000"/>
                      </a:schemeClr>
                    </a:solidFill>
                  </a:tcPr>
                </a:tc>
                <a:extLst>
                  <a:ext uri="{0D108BD9-81ED-4DB2-BD59-A6C34878D82A}">
                    <a16:rowId xmlns:a16="http://schemas.microsoft.com/office/drawing/2014/main" xmlns="" val="134790486"/>
                  </a:ext>
                </a:extLst>
              </a:tr>
            </a:tbl>
          </a:graphicData>
        </a:graphic>
      </p:graphicFrame>
      <p:graphicFrame>
        <p:nvGraphicFramePr>
          <p:cNvPr id="13" name="Tabla 12">
            <a:extLst>
              <a:ext uri="{FF2B5EF4-FFF2-40B4-BE49-F238E27FC236}">
                <a16:creationId xmlns:a16="http://schemas.microsoft.com/office/drawing/2014/main" xmlns="" id="{A3A8F95C-7739-49D3-9C1B-0858D17793BA}"/>
              </a:ext>
            </a:extLst>
          </p:cNvPr>
          <p:cNvGraphicFramePr>
            <a:graphicFrameLocks noGrp="1"/>
          </p:cNvGraphicFramePr>
          <p:nvPr>
            <p:extLst>
              <p:ext uri="{D42A27DB-BD31-4B8C-83A1-F6EECF244321}">
                <p14:modId xmlns:p14="http://schemas.microsoft.com/office/powerpoint/2010/main" val="3341226833"/>
              </p:ext>
            </p:extLst>
          </p:nvPr>
        </p:nvGraphicFramePr>
        <p:xfrm>
          <a:off x="3653790" y="3159243"/>
          <a:ext cx="2636520" cy="3166606"/>
        </p:xfrm>
        <a:graphic>
          <a:graphicData uri="http://schemas.openxmlformats.org/drawingml/2006/table">
            <a:tbl>
              <a:tblPr>
                <a:tableStyleId>{3C2FFA5D-87B4-456A-9821-1D502468CF0F}</a:tableStyleId>
              </a:tblPr>
              <a:tblGrid>
                <a:gridCol w="2636520">
                  <a:extLst>
                    <a:ext uri="{9D8B030D-6E8A-4147-A177-3AD203B41FA5}">
                      <a16:colId xmlns:a16="http://schemas.microsoft.com/office/drawing/2014/main" xmlns="" val="738723552"/>
                    </a:ext>
                  </a:extLst>
                </a:gridCol>
              </a:tblGrid>
              <a:tr h="3166606">
                <a:tc>
                  <a:txBody>
                    <a:bodyPr/>
                    <a:lstStyle/>
                    <a:p>
                      <a:endParaRPr lang="es-MX" dirty="0"/>
                    </a:p>
                    <a:p>
                      <a:endParaRPr lang="es-MX" dirty="0"/>
                    </a:p>
                    <a:p>
                      <a:endParaRPr lang="es-MX" dirty="0"/>
                    </a:p>
                    <a:p>
                      <a:endParaRPr lang="es-MX" dirty="0"/>
                    </a:p>
                    <a:p>
                      <a:endParaRPr lang="es-MX" dirty="0"/>
                    </a:p>
                    <a:p>
                      <a:endParaRPr lang="es-MX" dirty="0"/>
                    </a:p>
                    <a:p>
                      <a:r>
                        <a:rPr lang="es-MX" dirty="0"/>
                        <a:t>De escritorio</a:t>
                      </a:r>
                    </a:p>
                  </a:txBody>
                  <a:tcPr>
                    <a:solidFill>
                      <a:schemeClr val="bg1">
                        <a:lumMod val="75000"/>
                      </a:schemeClr>
                    </a:solidFill>
                  </a:tcPr>
                </a:tc>
                <a:extLst>
                  <a:ext uri="{0D108BD9-81ED-4DB2-BD59-A6C34878D82A}">
                    <a16:rowId xmlns:a16="http://schemas.microsoft.com/office/drawing/2014/main" xmlns="" val="134790486"/>
                  </a:ext>
                </a:extLst>
              </a:tr>
            </a:tbl>
          </a:graphicData>
        </a:graphic>
      </p:graphicFrame>
      <p:graphicFrame>
        <p:nvGraphicFramePr>
          <p:cNvPr id="14" name="Tabla 13">
            <a:extLst>
              <a:ext uri="{FF2B5EF4-FFF2-40B4-BE49-F238E27FC236}">
                <a16:creationId xmlns:a16="http://schemas.microsoft.com/office/drawing/2014/main" xmlns="" id="{B1C0A538-8B94-4B37-A8E4-9BF5BF1B082C}"/>
              </a:ext>
            </a:extLst>
          </p:cNvPr>
          <p:cNvGraphicFramePr>
            <a:graphicFrameLocks noGrp="1"/>
          </p:cNvGraphicFramePr>
          <p:nvPr>
            <p:extLst>
              <p:ext uri="{D42A27DB-BD31-4B8C-83A1-F6EECF244321}">
                <p14:modId xmlns:p14="http://schemas.microsoft.com/office/powerpoint/2010/main" val="1291387924"/>
              </p:ext>
            </p:extLst>
          </p:nvPr>
        </p:nvGraphicFramePr>
        <p:xfrm>
          <a:off x="6300978" y="3169491"/>
          <a:ext cx="2829306" cy="3141368"/>
        </p:xfrm>
        <a:graphic>
          <a:graphicData uri="http://schemas.openxmlformats.org/drawingml/2006/table">
            <a:tbl>
              <a:tblPr/>
              <a:tblGrid>
                <a:gridCol w="2829306">
                  <a:extLst>
                    <a:ext uri="{9D8B030D-6E8A-4147-A177-3AD203B41FA5}">
                      <a16:colId xmlns:a16="http://schemas.microsoft.com/office/drawing/2014/main" xmlns="" val="738723552"/>
                    </a:ext>
                  </a:extLst>
                </a:gridCol>
              </a:tblGrid>
              <a:tr h="3141368">
                <a:tc>
                  <a:txBody>
                    <a:bodyPr/>
                    <a:lstStyle/>
                    <a:p>
                      <a:endParaRPr lang="es-MX" dirty="0"/>
                    </a:p>
                    <a:p>
                      <a:endParaRPr lang="es-MX" dirty="0"/>
                    </a:p>
                    <a:p>
                      <a:r>
                        <a:rPr lang="es-MX" dirty="0"/>
                        <a:t>Sistema de control de un aeropuerto.</a:t>
                      </a:r>
                    </a:p>
                    <a:p>
                      <a:endParaRPr lang="es-MX" dirty="0"/>
                    </a:p>
                    <a:p>
                      <a:r>
                        <a:rPr lang="es-MX" dirty="0"/>
                        <a:t>Lenguaje JAVA</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75000"/>
                      </a:schemeClr>
                    </a:solidFill>
                  </a:tcPr>
                </a:tc>
                <a:extLst>
                  <a:ext uri="{0D108BD9-81ED-4DB2-BD59-A6C34878D82A}">
                    <a16:rowId xmlns:a16="http://schemas.microsoft.com/office/drawing/2014/main" xmlns="" val="134790486"/>
                  </a:ext>
                </a:extLst>
              </a:tr>
            </a:tbl>
          </a:graphicData>
        </a:graphic>
      </p:graphicFrame>
      <p:graphicFrame>
        <p:nvGraphicFramePr>
          <p:cNvPr id="15" name="Tabla 14">
            <a:extLst>
              <a:ext uri="{FF2B5EF4-FFF2-40B4-BE49-F238E27FC236}">
                <a16:creationId xmlns:a16="http://schemas.microsoft.com/office/drawing/2014/main" xmlns="" id="{78F993BF-7798-4D1B-9EA3-4E4AB7F3D9BC}"/>
              </a:ext>
            </a:extLst>
          </p:cNvPr>
          <p:cNvGraphicFramePr>
            <a:graphicFrameLocks noGrp="1"/>
          </p:cNvGraphicFramePr>
          <p:nvPr>
            <p:extLst>
              <p:ext uri="{D42A27DB-BD31-4B8C-83A1-F6EECF244321}">
                <p14:modId xmlns:p14="http://schemas.microsoft.com/office/powerpoint/2010/main" val="686511177"/>
              </p:ext>
            </p:extLst>
          </p:nvPr>
        </p:nvGraphicFramePr>
        <p:xfrm>
          <a:off x="9139428" y="3201895"/>
          <a:ext cx="2436876" cy="3108960"/>
        </p:xfrm>
        <a:graphic>
          <a:graphicData uri="http://schemas.openxmlformats.org/drawingml/2006/table">
            <a:tbl>
              <a:tblPr/>
              <a:tblGrid>
                <a:gridCol w="2436876">
                  <a:extLst>
                    <a:ext uri="{9D8B030D-6E8A-4147-A177-3AD203B41FA5}">
                      <a16:colId xmlns:a16="http://schemas.microsoft.com/office/drawing/2014/main" xmlns="" val="738723552"/>
                    </a:ext>
                  </a:extLst>
                </a:gridCol>
              </a:tblGrid>
              <a:tr h="2746881">
                <a:tc>
                  <a:txBody>
                    <a:bodyPr/>
                    <a:lstStyle/>
                    <a:p>
                      <a:r>
                        <a:rPr lang="es-MX" dirty="0"/>
                        <a:t>Es un código con una base de datos el cual permite al usuario hacer reserva de sus vuelos, administrar que aerolínea debe de elegir y con el destino que este desee y analizar el costo de su preferencia.</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75000"/>
                      </a:schemeClr>
                    </a:solidFill>
                  </a:tcPr>
                </a:tc>
                <a:extLst>
                  <a:ext uri="{0D108BD9-81ED-4DB2-BD59-A6C34878D82A}">
                    <a16:rowId xmlns:a16="http://schemas.microsoft.com/office/drawing/2014/main" xmlns="" val="134790486"/>
                  </a:ext>
                </a:extLst>
              </a:tr>
            </a:tbl>
          </a:graphicData>
        </a:graphic>
      </p:graphicFrame>
    </p:spTree>
    <p:extLst>
      <p:ext uri="{BB962C8B-B14F-4D97-AF65-F5344CB8AC3E}">
        <p14:creationId xmlns:p14="http://schemas.microsoft.com/office/powerpoint/2010/main" val="162684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E720DB99-7745-4E75-9D96-AAB6D55C53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xmlns="" id="{504B0465-3B07-49BF-BEA7-D8147624629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xmlns="" id="{D68803C4-E159-4360-B7BB-74205C8F782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xmlns="" id="{835D72EB-E435-489C-87B4-AAEB67682A4A}"/>
              </a:ext>
            </a:extLst>
          </p:cNvPr>
          <p:cNvSpPr>
            <a:spLocks noGrp="1"/>
          </p:cNvSpPr>
          <p:nvPr>
            <p:ph type="title"/>
          </p:nvPr>
        </p:nvSpPr>
        <p:spPr>
          <a:xfrm>
            <a:off x="1069848" y="829402"/>
            <a:ext cx="10058400" cy="1609344"/>
          </a:xfrm>
        </p:spPr>
        <p:txBody>
          <a:bodyPr>
            <a:normAutofit fontScale="90000"/>
          </a:bodyPr>
          <a:lstStyle/>
          <a:p>
            <a:r>
              <a:rPr lang="es-MX" dirty="0">
                <a:cs typeface="Arial" panose="020B0604020202020204" pitchFamily="34" charset="0"/>
              </a:rPr>
              <a:t>Desarrollo del Proyecto</a:t>
            </a:r>
            <a:r>
              <a:rPr lang="es-MX" dirty="0">
                <a:latin typeface="Arial" panose="020B0604020202020204" pitchFamily="34" charset="0"/>
                <a:cs typeface="Arial" panose="020B0604020202020204" pitchFamily="34" charset="0"/>
              </a:rPr>
              <a:t/>
            </a:r>
            <a:br>
              <a:rPr lang="es-MX" dirty="0">
                <a:latin typeface="Arial" panose="020B0604020202020204" pitchFamily="34" charset="0"/>
                <a:cs typeface="Arial" panose="020B0604020202020204" pitchFamily="34" charset="0"/>
              </a:rPr>
            </a:br>
            <a:endParaRPr lang="es-MX" dirty="0"/>
          </a:p>
        </p:txBody>
      </p:sp>
      <p:sp>
        <p:nvSpPr>
          <p:cNvPr id="3" name="Marcador de contenido 2">
            <a:extLst>
              <a:ext uri="{FF2B5EF4-FFF2-40B4-BE49-F238E27FC236}">
                <a16:creationId xmlns:a16="http://schemas.microsoft.com/office/drawing/2014/main" xmlns="" id="{A7396E54-CF68-4D4A-8593-7CB08322221B}"/>
              </a:ext>
            </a:extLst>
          </p:cNvPr>
          <p:cNvSpPr>
            <a:spLocks noGrp="1"/>
          </p:cNvSpPr>
          <p:nvPr>
            <p:ph idx="1"/>
          </p:nvPr>
        </p:nvSpPr>
        <p:spPr>
          <a:xfrm>
            <a:off x="1066800" y="2332599"/>
            <a:ext cx="10058400" cy="4184373"/>
          </a:xfrm>
        </p:spPr>
        <p:txBody>
          <a:bodyPr>
            <a:normAutofit/>
          </a:bodyPr>
          <a:lstStyle/>
          <a:p>
            <a:pPr marL="0" indent="0" algn="just">
              <a:buNone/>
            </a:pPr>
            <a:r>
              <a:rPr lang="es-MX" dirty="0" smtClean="0"/>
              <a:t>Se </a:t>
            </a:r>
            <a:r>
              <a:rPr lang="es-MX" dirty="0"/>
              <a:t>nos pidió realizar un proyecto, por el cual se </a:t>
            </a:r>
            <a:r>
              <a:rPr lang="es-MX" dirty="0" smtClean="0"/>
              <a:t>eligió </a:t>
            </a:r>
            <a:r>
              <a:rPr lang="es-MX" dirty="0"/>
              <a:t>un sistema de control de aeropuerto el cual nos ayudaría que en determinada aerolínea el cliente y la aerolínea pudieran administrar mas los vuelos, horarios, trafico y destinos con sus determinados costos de cada uno de ellos.</a:t>
            </a:r>
          </a:p>
          <a:p>
            <a:pPr marL="0" indent="0" algn="just">
              <a:buNone/>
            </a:pPr>
            <a:r>
              <a:rPr lang="es-MX" dirty="0"/>
              <a:t>El uso de las computadoras en este tipo de proceso es mas efectivo ya que por medio de la forma tradicional seria un poco mas tardado ya que el usuario puede elegir cada cosa y detalle de su vuelo con su comodidad.</a:t>
            </a:r>
          </a:p>
          <a:p>
            <a:pPr marL="0" indent="0" algn="just">
              <a:buNone/>
            </a:pPr>
            <a:r>
              <a:rPr lang="es-MX" dirty="0"/>
              <a:t>Gracias a este programa y </a:t>
            </a:r>
            <a:r>
              <a:rPr lang="es-MX" dirty="0" smtClean="0"/>
              <a:t>a los </a:t>
            </a:r>
            <a:r>
              <a:rPr lang="es-MX" dirty="0"/>
              <a:t>procesadores de las computadoras nos permite ahorrarnos mucho tiempo ya que anteriormente tendríamos que hacer la reservación directamente en la sucursal de una aerolínea y con un horario determinado para hacerlo, al momento de usar nuestra aplicación podemos hacerlo a cualquier hora y en cualquier momento.</a:t>
            </a:r>
          </a:p>
        </p:txBody>
      </p:sp>
    </p:spTree>
    <p:extLst>
      <p:ext uri="{BB962C8B-B14F-4D97-AF65-F5344CB8AC3E}">
        <p14:creationId xmlns:p14="http://schemas.microsoft.com/office/powerpoint/2010/main" val="1956528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xmlns="" id="{0D20834C-6D87-4B4E-BD86-3ABB81CEA6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84192" y="1482574"/>
            <a:ext cx="3261974" cy="3261974"/>
          </a:xfrm>
          <a:prstGeom prst="rect">
            <a:avLst/>
          </a:prstGeom>
        </p:spPr>
      </p:pic>
      <p:sp>
        <p:nvSpPr>
          <p:cNvPr id="3" name="Marcador de contenido 2">
            <a:extLst>
              <a:ext uri="{FF2B5EF4-FFF2-40B4-BE49-F238E27FC236}">
                <a16:creationId xmlns:a16="http://schemas.microsoft.com/office/drawing/2014/main" xmlns="" id="{40A8EB63-AF36-4B01-84ED-5DC8C0CE1716}"/>
              </a:ext>
            </a:extLst>
          </p:cNvPr>
          <p:cNvSpPr>
            <a:spLocks noGrp="1"/>
          </p:cNvSpPr>
          <p:nvPr>
            <p:ph idx="1"/>
          </p:nvPr>
        </p:nvSpPr>
        <p:spPr>
          <a:xfrm>
            <a:off x="4639736" y="356588"/>
            <a:ext cx="6813124" cy="6044211"/>
          </a:xfrm>
        </p:spPr>
        <p:txBody>
          <a:bodyPr>
            <a:normAutofit fontScale="92500" lnSpcReduction="20000"/>
          </a:bodyPr>
          <a:lstStyle/>
          <a:p>
            <a:pPr marL="0" lvl="0" indent="0" algn="just" defTabSz="457200">
              <a:lnSpc>
                <a:spcPct val="100000"/>
              </a:lnSpc>
              <a:spcBef>
                <a:spcPts val="0"/>
              </a:spcBef>
              <a:spcAft>
                <a:spcPts val="1000"/>
              </a:spcAft>
              <a:buClr>
                <a:prstClr val="white"/>
              </a:buClr>
              <a:buSzPct val="100000"/>
              <a:buNone/>
            </a:pPr>
            <a:r>
              <a:rPr lang="es-MX" sz="2400" dirty="0">
                <a:solidFill>
                  <a:srgbClr val="002060"/>
                </a:solidFill>
                <a:latin typeface="+mj-lt"/>
                <a:cs typeface="Arial" panose="020B0604020202020204" pitchFamily="34" charset="0"/>
              </a:rPr>
              <a:t>Recolección de Requisitos</a:t>
            </a:r>
          </a:p>
          <a:p>
            <a:pPr algn="just"/>
            <a:r>
              <a:rPr lang="es-MX" dirty="0"/>
              <a:t>Como se ha mencionado en el avance, el propósito de este proyecto es que todos los usuarios de una aerolínea determinada tengan mas facilidad a la hora de utilizar este sistema de aeropuerto ya que es mas efectivo que el sistema </a:t>
            </a:r>
            <a:r>
              <a:rPr lang="es-MX" dirty="0" smtClean="0"/>
              <a:t>tradicional.</a:t>
            </a:r>
          </a:p>
          <a:p>
            <a:pPr marL="0" indent="0" algn="just">
              <a:buNone/>
            </a:pPr>
            <a:endParaRPr lang="es-MX" sz="2400" dirty="0">
              <a:solidFill>
                <a:srgbClr val="002060"/>
              </a:solidFill>
              <a:latin typeface="+mj-lt"/>
            </a:endParaRPr>
          </a:p>
          <a:p>
            <a:pPr marL="0" indent="0" algn="just">
              <a:buNone/>
            </a:pPr>
            <a:r>
              <a:rPr lang="es-MX" sz="2400" dirty="0" smtClean="0">
                <a:solidFill>
                  <a:srgbClr val="002060"/>
                </a:solidFill>
                <a:latin typeface="+mj-lt"/>
              </a:rPr>
              <a:t>Definición </a:t>
            </a:r>
            <a:r>
              <a:rPr lang="es-MX" sz="2400" dirty="0">
                <a:solidFill>
                  <a:srgbClr val="002060"/>
                </a:solidFill>
                <a:latin typeface="+mj-lt"/>
              </a:rPr>
              <a:t>del alcance</a:t>
            </a:r>
          </a:p>
          <a:p>
            <a:pPr algn="just"/>
            <a:r>
              <a:rPr lang="es-MX" dirty="0"/>
              <a:t>Para este proyecto no hay limite ya que paso a paso veremos que se vaya mejorando, se debe de pedir la opinión del cliente la cual es muy importante para seguir mejorando, uno de los factores que nos ayudan a realizar el mejoramiento de nuestro proyecto en desarrollo es el gusto y la opinión del cliente.</a:t>
            </a:r>
          </a:p>
          <a:p>
            <a:pPr marL="0" indent="0" algn="just">
              <a:buNone/>
            </a:pPr>
            <a:endParaRPr lang="es-MX" sz="2400" dirty="0" smtClean="0">
              <a:solidFill>
                <a:srgbClr val="002060"/>
              </a:solidFill>
              <a:latin typeface="+mj-lt"/>
              <a:cs typeface="Arial" panose="020B0604020202020204" pitchFamily="34" charset="0"/>
            </a:endParaRPr>
          </a:p>
          <a:p>
            <a:pPr marL="0" indent="0" algn="just">
              <a:buNone/>
            </a:pPr>
            <a:r>
              <a:rPr lang="es-MX" sz="2400" dirty="0" smtClean="0">
                <a:solidFill>
                  <a:srgbClr val="002060"/>
                </a:solidFill>
                <a:latin typeface="+mj-lt"/>
                <a:cs typeface="Arial" panose="020B0604020202020204" pitchFamily="34" charset="0"/>
              </a:rPr>
              <a:t>Creación </a:t>
            </a:r>
            <a:r>
              <a:rPr lang="es-MX" sz="2400" dirty="0">
                <a:solidFill>
                  <a:srgbClr val="002060"/>
                </a:solidFill>
                <a:latin typeface="+mj-lt"/>
                <a:cs typeface="Arial" panose="020B0604020202020204" pitchFamily="34" charset="0"/>
              </a:rPr>
              <a:t>de la EDT</a:t>
            </a:r>
          </a:p>
          <a:p>
            <a:pPr algn="just"/>
            <a:r>
              <a:rPr lang="es-MX" dirty="0">
                <a:cs typeface="Arial" panose="020B0604020202020204" pitchFamily="34" charset="0"/>
              </a:rPr>
              <a:t>Con este ultima fase buscamos detallar el proyecto para que realice el trabajo a realizar lo que son las ecuaciones, en esta misma buscaremos la forma que este proyecto no solamente sea para computadoras o laptops sino también buscar la forma que sea una aplicación para el celular para tenerlo de manera portátil. </a:t>
            </a:r>
          </a:p>
          <a:p>
            <a:pPr marL="0" indent="0">
              <a:buNone/>
            </a:pPr>
            <a:endParaRPr lang="es-MX" dirty="0">
              <a:latin typeface="+mj-lt"/>
            </a:endParaRPr>
          </a:p>
          <a:p>
            <a:pPr marL="0" indent="0">
              <a:buNone/>
            </a:pPr>
            <a:endParaRPr lang="es-MX" dirty="0"/>
          </a:p>
        </p:txBody>
      </p:sp>
    </p:spTree>
    <p:extLst>
      <p:ext uri="{BB962C8B-B14F-4D97-AF65-F5344CB8AC3E}">
        <p14:creationId xmlns:p14="http://schemas.microsoft.com/office/powerpoint/2010/main" val="33719135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E720DB99-7745-4E75-9D96-AAB6D55C53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xmlns="" id="{504B0465-3B07-49BF-BEA7-D8147624629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xmlns="" id="{D68803C4-E159-4360-B7BB-74205C8F782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xmlns="" id="{D6FB521D-8621-464B-A2A8-1B4530F11593}"/>
              </a:ext>
            </a:extLst>
          </p:cNvPr>
          <p:cNvSpPr>
            <a:spLocks noGrp="1"/>
          </p:cNvSpPr>
          <p:nvPr>
            <p:ph type="title"/>
          </p:nvPr>
        </p:nvSpPr>
        <p:spPr>
          <a:xfrm>
            <a:off x="1069848" y="889370"/>
            <a:ext cx="10058400" cy="1609344"/>
          </a:xfrm>
        </p:spPr>
        <p:txBody>
          <a:bodyPr>
            <a:normAutofit fontScale="90000"/>
          </a:bodyPr>
          <a:lstStyle/>
          <a:p>
            <a:r>
              <a:rPr lang="es-MX" dirty="0">
                <a:cs typeface="Arial" panose="020B0604020202020204" pitchFamily="34" charset="0"/>
              </a:rPr>
              <a:t>Documentación de requisitos</a:t>
            </a:r>
            <a:r>
              <a:rPr lang="es-MX" dirty="0">
                <a:latin typeface="Arial" panose="020B0604020202020204" pitchFamily="34" charset="0"/>
                <a:cs typeface="Arial" panose="020B0604020202020204" pitchFamily="34" charset="0"/>
              </a:rPr>
              <a:t/>
            </a:r>
            <a:br>
              <a:rPr lang="es-MX" dirty="0">
                <a:latin typeface="Arial" panose="020B0604020202020204" pitchFamily="34" charset="0"/>
                <a:cs typeface="Arial" panose="020B0604020202020204" pitchFamily="34" charset="0"/>
              </a:rPr>
            </a:br>
            <a:endParaRPr lang="es-MX" dirty="0"/>
          </a:p>
        </p:txBody>
      </p:sp>
      <p:sp>
        <p:nvSpPr>
          <p:cNvPr id="3" name="Marcador de contenido 2">
            <a:extLst>
              <a:ext uri="{FF2B5EF4-FFF2-40B4-BE49-F238E27FC236}">
                <a16:creationId xmlns:a16="http://schemas.microsoft.com/office/drawing/2014/main" xmlns="" id="{EC06B73D-B079-45BE-9435-59E97D75973D}"/>
              </a:ext>
            </a:extLst>
          </p:cNvPr>
          <p:cNvSpPr>
            <a:spLocks noGrp="1"/>
          </p:cNvSpPr>
          <p:nvPr>
            <p:ph idx="1"/>
          </p:nvPr>
        </p:nvSpPr>
        <p:spPr>
          <a:xfrm>
            <a:off x="1069848" y="2114489"/>
            <a:ext cx="10058400" cy="5440553"/>
          </a:xfrm>
        </p:spPr>
        <p:txBody>
          <a:bodyPr>
            <a:normAutofit/>
          </a:bodyPr>
          <a:lstStyle/>
          <a:p>
            <a:pPr algn="just"/>
            <a:r>
              <a:rPr lang="es-MX" dirty="0">
                <a:cs typeface="Arial" panose="020B0604020202020204" pitchFamily="34" charset="0"/>
              </a:rPr>
              <a:t> Introducción: El propósito del documento es informar a los usuarios el como es el funcionamiento del programa (Sistema de Control de Un Aeropuerto) </a:t>
            </a:r>
          </a:p>
          <a:p>
            <a:pPr algn="just"/>
            <a:r>
              <a:rPr lang="es-MX" dirty="0">
                <a:cs typeface="Arial" panose="020B0604020202020204" pitchFamily="34" charset="0"/>
              </a:rPr>
              <a:t>Descripción general del sistema: El propósito del software es ayudar a  los usuarios de un aeropuerto a tener opciones mas </a:t>
            </a:r>
            <a:r>
              <a:rPr lang="es-MX" dirty="0" err="1">
                <a:cs typeface="Arial" panose="020B0604020202020204" pitchFamily="34" charset="0"/>
              </a:rPr>
              <a:t>comodas</a:t>
            </a:r>
            <a:r>
              <a:rPr lang="es-MX" dirty="0">
                <a:cs typeface="Arial" panose="020B0604020202020204" pitchFamily="34" charset="0"/>
              </a:rPr>
              <a:t> al momento de elegir su vuelo </a:t>
            </a:r>
          </a:p>
          <a:p>
            <a:pPr algn="just"/>
            <a:r>
              <a:rPr lang="es-MX" dirty="0">
                <a:cs typeface="Arial" panose="020B0604020202020204" pitchFamily="34" charset="0"/>
              </a:rPr>
              <a:t>Capacidades, condiciones y restricciones: </a:t>
            </a:r>
          </a:p>
          <a:p>
            <a:pPr algn="just"/>
            <a:r>
              <a:rPr lang="es-MX" dirty="0">
                <a:cs typeface="Arial" panose="020B0604020202020204" pitchFamily="34" charset="0"/>
              </a:rPr>
              <a:t>Operaciones del sistema: El sistema puede llegar a realizar de manera compleja o simple la operación que le indique el usuario, esta puede llegar a tener mantenimiento o actualizaciones dependiendo que es lo que vaya solicitando el usuario. </a:t>
            </a:r>
          </a:p>
          <a:p>
            <a:endParaRPr lang="es-MX" dirty="0"/>
          </a:p>
        </p:txBody>
      </p:sp>
    </p:spTree>
    <p:extLst>
      <p:ext uri="{BB962C8B-B14F-4D97-AF65-F5344CB8AC3E}">
        <p14:creationId xmlns:p14="http://schemas.microsoft.com/office/powerpoint/2010/main" val="8179906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4DA90C30-B990-4CCA-B584-40F864DA3A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754527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xmlns="" id="{D060B936-2771-48DC-842C-14EE9318E3E2}"/>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401725" y="6229681"/>
            <a:ext cx="457200" cy="457200"/>
            <a:chOff x="11361456" y="6195813"/>
            <a:chExt cx="548640" cy="548640"/>
          </a:xfrm>
        </p:grpSpPr>
        <p:sp>
          <p:nvSpPr>
            <p:cNvPr id="24" name="Oval 23">
              <a:extLst>
                <a:ext uri="{FF2B5EF4-FFF2-40B4-BE49-F238E27FC236}">
                  <a16:creationId xmlns:a16="http://schemas.microsoft.com/office/drawing/2014/main" xmlns="" id="{DB4EC8B4-4BB2-45C2-A68A-28E36AC10E2D}"/>
                </a:ext>
              </a:extLst>
            </p:cNvPr>
            <p:cNvSpPr/>
            <p:nvPr>
              <p:extLst>
                <p:ext uri="{386F3935-93C4-4BCD-93E2-E3B085C9AB24}">
                  <p16:designElem xmlns:p16="http://schemas.microsoft.com/office/powerpoint/2015/main" xmlns=""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5" name="Oval 24">
              <a:extLst>
                <a:ext uri="{FF2B5EF4-FFF2-40B4-BE49-F238E27FC236}">
                  <a16:creationId xmlns:a16="http://schemas.microsoft.com/office/drawing/2014/main" xmlns="" id="{1431D296-F8F1-41C3-A211-E83E243C5156}"/>
                </a:ext>
              </a:extLst>
            </p:cNvPr>
            <p:cNvSpPr/>
            <p:nvPr>
              <p:extLst>
                <p:ext uri="{386F3935-93C4-4BCD-93E2-E3B085C9AB24}">
                  <p16:designElem xmlns:p16="http://schemas.microsoft.com/office/powerpoint/2015/main" xmlns=""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6" name="Graphic 15">
            <a:extLst>
              <a:ext uri="{FF2B5EF4-FFF2-40B4-BE49-F238E27FC236}">
                <a16:creationId xmlns:a16="http://schemas.microsoft.com/office/drawing/2014/main" xmlns="" id="{55438A1D-2B15-4495-B9E4-771004E079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767297" y="1289304"/>
            <a:ext cx="4241530" cy="4241530"/>
          </a:xfrm>
          <a:prstGeom prst="rect">
            <a:avLst/>
          </a:prstGeom>
        </p:spPr>
      </p:pic>
      <p:sp>
        <p:nvSpPr>
          <p:cNvPr id="2" name="Título 1">
            <a:extLst>
              <a:ext uri="{FF2B5EF4-FFF2-40B4-BE49-F238E27FC236}">
                <a16:creationId xmlns:a16="http://schemas.microsoft.com/office/drawing/2014/main" xmlns="" id="{D74C1AD1-9138-4A9E-999E-F2B83DFE12D5}"/>
              </a:ext>
            </a:extLst>
          </p:cNvPr>
          <p:cNvSpPr>
            <a:spLocks noGrp="1"/>
          </p:cNvSpPr>
          <p:nvPr>
            <p:ph type="title"/>
          </p:nvPr>
        </p:nvSpPr>
        <p:spPr>
          <a:xfrm>
            <a:off x="382280" y="484632"/>
            <a:ext cx="6743844" cy="1609344"/>
          </a:xfrm>
        </p:spPr>
        <p:txBody>
          <a:bodyPr>
            <a:normAutofit fontScale="90000"/>
          </a:bodyPr>
          <a:lstStyle/>
          <a:p>
            <a:r>
              <a:rPr lang="es-MX" sz="4800" dirty="0">
                <a:cs typeface="Arial" panose="020B0604020202020204" pitchFamily="34" charset="0"/>
              </a:rPr>
              <a:t>Matriz de rastreo</a:t>
            </a:r>
            <a:r>
              <a:rPr lang="es-MX" sz="4800" dirty="0">
                <a:latin typeface="Arial" panose="020B0604020202020204" pitchFamily="34" charset="0"/>
                <a:cs typeface="Arial" panose="020B0604020202020204" pitchFamily="34" charset="0"/>
              </a:rPr>
              <a:t/>
            </a:r>
            <a:br>
              <a:rPr lang="es-MX" sz="4800" dirty="0">
                <a:latin typeface="Arial" panose="020B0604020202020204" pitchFamily="34" charset="0"/>
                <a:cs typeface="Arial" panose="020B0604020202020204" pitchFamily="34" charset="0"/>
              </a:rPr>
            </a:br>
            <a:endParaRPr lang="es-MX" sz="4800" dirty="0"/>
          </a:p>
        </p:txBody>
      </p:sp>
      <p:sp>
        <p:nvSpPr>
          <p:cNvPr id="3" name="Marcador de contenido 2">
            <a:extLst>
              <a:ext uri="{FF2B5EF4-FFF2-40B4-BE49-F238E27FC236}">
                <a16:creationId xmlns:a16="http://schemas.microsoft.com/office/drawing/2014/main" xmlns="" id="{0B1A138D-EC21-4D41-BCAC-743FBD6F7B9E}"/>
              </a:ext>
            </a:extLst>
          </p:cNvPr>
          <p:cNvSpPr>
            <a:spLocks noGrp="1"/>
          </p:cNvSpPr>
          <p:nvPr>
            <p:ph idx="1"/>
          </p:nvPr>
        </p:nvSpPr>
        <p:spPr>
          <a:xfrm>
            <a:off x="382280" y="1656713"/>
            <a:ext cx="6273354" cy="5201286"/>
          </a:xfrm>
        </p:spPr>
        <p:txBody>
          <a:bodyPr>
            <a:noAutofit/>
          </a:bodyPr>
          <a:lstStyle/>
          <a:p>
            <a:r>
              <a:rPr lang="es-MX" sz="2400" dirty="0">
                <a:cs typeface="Arial" panose="020B0604020202020204" pitchFamily="34" charset="0"/>
              </a:rPr>
              <a:t>Las necesidades del software seria que los usuarios llegasen a solicitarlo y lo que el mismo pueda brindárselos</a:t>
            </a:r>
            <a:br>
              <a:rPr lang="es-MX" sz="2400" dirty="0">
                <a:cs typeface="Arial" panose="020B0604020202020204" pitchFamily="34" charset="0"/>
              </a:rPr>
            </a:br>
            <a:endParaRPr lang="es-MX" sz="2400" dirty="0">
              <a:cs typeface="Arial" panose="020B0604020202020204" pitchFamily="34" charset="0"/>
            </a:endParaRPr>
          </a:p>
          <a:p>
            <a:r>
              <a:rPr lang="es-MX" sz="2400" dirty="0">
                <a:cs typeface="Arial" panose="020B0604020202020204" pitchFamily="34" charset="0"/>
              </a:rPr>
              <a:t>El alcance seria para las </a:t>
            </a:r>
            <a:r>
              <a:rPr lang="es-MX" sz="2400" dirty="0" err="1" smtClean="0">
                <a:cs typeface="Arial" panose="020B0604020202020204" pitchFamily="34" charset="0"/>
              </a:rPr>
              <a:t>PC´s</a:t>
            </a:r>
            <a:r>
              <a:rPr lang="es-MX" sz="2400" dirty="0" smtClean="0">
                <a:cs typeface="Arial" panose="020B0604020202020204" pitchFamily="34" charset="0"/>
              </a:rPr>
              <a:t> </a:t>
            </a:r>
            <a:r>
              <a:rPr lang="es-MX" sz="2400" dirty="0">
                <a:cs typeface="Arial" panose="020B0604020202020204" pitchFamily="34" charset="0"/>
              </a:rPr>
              <a:t>y posteriormente para aplicaciones móviles</a:t>
            </a:r>
            <a:br>
              <a:rPr lang="es-MX" sz="2400" dirty="0">
                <a:cs typeface="Arial" panose="020B0604020202020204" pitchFamily="34" charset="0"/>
              </a:rPr>
            </a:br>
            <a:endParaRPr lang="es-MX" sz="2400" dirty="0">
              <a:cs typeface="Arial" panose="020B0604020202020204" pitchFamily="34" charset="0"/>
            </a:endParaRPr>
          </a:p>
          <a:p>
            <a:r>
              <a:rPr lang="es-MX" sz="2400" dirty="0">
                <a:cs typeface="Arial" panose="020B0604020202020204" pitchFamily="34" charset="0"/>
              </a:rPr>
              <a:t>El diseño del producto seria sencillo, con interfaz grafica e imágenes relacionadas a los métodos que se lleguen a requerir </a:t>
            </a:r>
            <a:br>
              <a:rPr lang="es-MX" sz="2400" dirty="0">
                <a:cs typeface="Arial" panose="020B0604020202020204" pitchFamily="34" charset="0"/>
              </a:rPr>
            </a:br>
            <a:endParaRPr lang="es-MX" sz="2400" dirty="0">
              <a:cs typeface="Arial" panose="020B0604020202020204" pitchFamily="34" charset="0"/>
            </a:endParaRPr>
          </a:p>
          <a:p>
            <a:r>
              <a:rPr lang="es-MX" sz="2400" dirty="0">
                <a:cs typeface="Arial" panose="020B0604020202020204" pitchFamily="34" charset="0"/>
              </a:rPr>
              <a:t>El desarrollo del producto seria en el lenguaje de java para el uso de ordenadores </a:t>
            </a:r>
            <a:br>
              <a:rPr lang="es-MX" sz="2400" dirty="0">
                <a:cs typeface="Arial" panose="020B0604020202020204" pitchFamily="34" charset="0"/>
              </a:rPr>
            </a:br>
            <a:endParaRPr lang="es-MX" sz="2400" dirty="0"/>
          </a:p>
        </p:txBody>
      </p:sp>
    </p:spTree>
    <p:extLst>
      <p:ext uri="{BB962C8B-B14F-4D97-AF65-F5344CB8AC3E}">
        <p14:creationId xmlns:p14="http://schemas.microsoft.com/office/powerpoint/2010/main" val="4009547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6BA17954-54E0-419C-92D3-4C4775A817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51DD55B3-5910-4D84-8A2E-B22ED522456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607995" y="0"/>
            <a:ext cx="4584003" cy="6857999"/>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0">
            <a:extLst>
              <a:ext uri="{FF2B5EF4-FFF2-40B4-BE49-F238E27FC236}">
                <a16:creationId xmlns:a16="http://schemas.microsoft.com/office/drawing/2014/main" xmlns="" id="{523C5163-DFEA-4D68-AF8F-A6BD6B6744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7607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xmlns="" id="{ADB604F7-477D-4337-9D86-3CAD3816200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5" name="Oval 24">
            <a:extLst>
              <a:ext uri="{FF2B5EF4-FFF2-40B4-BE49-F238E27FC236}">
                <a16:creationId xmlns:a16="http://schemas.microsoft.com/office/drawing/2014/main" xmlns="" id="{B4736A5E-48AC-496F-AB60-5F0FBB31B2F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 name="Título 1">
            <a:extLst>
              <a:ext uri="{FF2B5EF4-FFF2-40B4-BE49-F238E27FC236}">
                <a16:creationId xmlns:a16="http://schemas.microsoft.com/office/drawing/2014/main" xmlns="" id="{F02723F8-FC68-406C-A60F-4680D18C7978}"/>
              </a:ext>
            </a:extLst>
          </p:cNvPr>
          <p:cNvSpPr>
            <a:spLocks noGrp="1"/>
          </p:cNvSpPr>
          <p:nvPr>
            <p:ph type="title"/>
          </p:nvPr>
        </p:nvSpPr>
        <p:spPr>
          <a:xfrm>
            <a:off x="7928085" y="643466"/>
            <a:ext cx="3786120" cy="5528734"/>
          </a:xfrm>
        </p:spPr>
        <p:txBody>
          <a:bodyPr>
            <a:normAutofit/>
          </a:bodyPr>
          <a:lstStyle/>
          <a:p>
            <a:r>
              <a:rPr lang="es-MX" sz="4000" dirty="0">
                <a:cs typeface="Arial" panose="020B0604020202020204" pitchFamily="34" charset="0"/>
              </a:rPr>
              <a:t>Enunciado de alcance</a:t>
            </a:r>
            <a:endParaRPr lang="es-MX" sz="4000" dirty="0"/>
          </a:p>
        </p:txBody>
      </p:sp>
      <p:sp>
        <p:nvSpPr>
          <p:cNvPr id="3" name="Marcador de contenido 2">
            <a:extLst>
              <a:ext uri="{FF2B5EF4-FFF2-40B4-BE49-F238E27FC236}">
                <a16:creationId xmlns:a16="http://schemas.microsoft.com/office/drawing/2014/main" xmlns="" id="{778A7CC3-8F77-4AC3-B106-8565A8617527}"/>
              </a:ext>
            </a:extLst>
          </p:cNvPr>
          <p:cNvSpPr>
            <a:spLocks noGrp="1"/>
          </p:cNvSpPr>
          <p:nvPr>
            <p:ph idx="1"/>
          </p:nvPr>
        </p:nvSpPr>
        <p:spPr>
          <a:xfrm>
            <a:off x="643467" y="643467"/>
            <a:ext cx="6322709" cy="5528733"/>
          </a:xfrm>
        </p:spPr>
        <p:txBody>
          <a:bodyPr anchor="ctr">
            <a:noAutofit/>
          </a:bodyPr>
          <a:lstStyle/>
          <a:p>
            <a:pPr marL="0" indent="0" algn="just">
              <a:buNone/>
            </a:pPr>
            <a:r>
              <a:rPr lang="es-MX" sz="1800" dirty="0">
                <a:solidFill>
                  <a:srgbClr val="FFFFFF"/>
                </a:solidFill>
                <a:cs typeface="Arial" panose="020B0604020202020204" pitchFamily="34" charset="0"/>
              </a:rPr>
              <a:t>Justificación: El alumno para saber que lo que esta realizando esta correcto, se necesitaría apoyar a través de un resultado que ya le brinde el mismo programa haciendo que el procedimiento que el realizo se encuentre correcto </a:t>
            </a:r>
            <a:br>
              <a:rPr lang="es-MX" sz="1800" dirty="0">
                <a:solidFill>
                  <a:srgbClr val="FFFFFF"/>
                </a:solidFill>
                <a:cs typeface="Arial" panose="020B0604020202020204" pitchFamily="34" charset="0"/>
              </a:rPr>
            </a:br>
            <a:r>
              <a:rPr lang="es-MX" sz="1800" dirty="0">
                <a:solidFill>
                  <a:srgbClr val="FFFFFF"/>
                </a:solidFill>
                <a:cs typeface="Arial" panose="020B0604020202020204" pitchFamily="34" charset="0"/>
              </a:rPr>
              <a:t>Metodología: Se fue haciendo paso por paso el desarrollo de dicho programa, se comenzó por una idea, después siguió el lenguaje a utilizar, posteriormente se eligió por que métodos comenzar (son 25) después la repartición del programa y así sucesivamente hasta tener el programa completo </a:t>
            </a:r>
            <a:br>
              <a:rPr lang="es-MX" sz="1800" dirty="0">
                <a:solidFill>
                  <a:srgbClr val="FFFFFF"/>
                </a:solidFill>
                <a:cs typeface="Arial" panose="020B0604020202020204" pitchFamily="34" charset="0"/>
              </a:rPr>
            </a:br>
            <a:r>
              <a:rPr lang="es-MX" sz="1800" dirty="0">
                <a:solidFill>
                  <a:srgbClr val="FFFFFF"/>
                </a:solidFill>
                <a:cs typeface="Arial" panose="020B0604020202020204" pitchFamily="34" charset="0"/>
              </a:rPr>
              <a:t>Delimitación: Las únicas contras que pudimos pasar fue que no todos contaban con el lenguaje de C++ y había que configurar unos parámetros porque algunas funciones del programa requería diferentes a las que ya venían establecidas </a:t>
            </a:r>
            <a:br>
              <a:rPr lang="es-MX" sz="1800" dirty="0">
                <a:solidFill>
                  <a:srgbClr val="FFFFFF"/>
                </a:solidFill>
                <a:cs typeface="Arial" panose="020B0604020202020204" pitchFamily="34" charset="0"/>
              </a:rPr>
            </a:br>
            <a:r>
              <a:rPr lang="es-MX" sz="1800" dirty="0">
                <a:solidFill>
                  <a:srgbClr val="FFFFFF"/>
                </a:solidFill>
                <a:cs typeface="Arial" panose="020B0604020202020204" pitchFamily="34" charset="0"/>
              </a:rPr>
              <a:t>Productos para entregar: Ese producto se puede descargar ya cuando este disponible en la nube </a:t>
            </a:r>
            <a:br>
              <a:rPr lang="es-MX" sz="1800" dirty="0">
                <a:solidFill>
                  <a:srgbClr val="FFFFFF"/>
                </a:solidFill>
                <a:cs typeface="Arial" panose="020B0604020202020204" pitchFamily="34" charset="0"/>
              </a:rPr>
            </a:br>
            <a:r>
              <a:rPr lang="es-MX" sz="1800" dirty="0">
                <a:solidFill>
                  <a:srgbClr val="FFFFFF"/>
                </a:solidFill>
                <a:cs typeface="Arial" panose="020B0604020202020204" pitchFamily="34" charset="0"/>
              </a:rPr>
              <a:t>Criterios de éxito: Que el programa fuera y reaccionara rápido, no fuera tan complicado al momento de su utilización, que fuera estructurado con la mayor cantidad de métodos posibles.  </a:t>
            </a:r>
            <a:br>
              <a:rPr lang="es-MX" sz="1800" dirty="0">
                <a:solidFill>
                  <a:srgbClr val="FFFFFF"/>
                </a:solidFill>
                <a:cs typeface="Arial" panose="020B0604020202020204" pitchFamily="34" charset="0"/>
              </a:rPr>
            </a:br>
            <a:r>
              <a:rPr lang="es-MX" sz="1800" dirty="0">
                <a:solidFill>
                  <a:srgbClr val="FFFFFF"/>
                </a:solidFill>
                <a:cs typeface="Arial" panose="020B0604020202020204" pitchFamily="34" charset="0"/>
              </a:rPr>
              <a:t>Factores de éxito: Fue la paciencia de los programadores, el resultado obtenido por el programa para  la ayuda de los alumnos, el diseño sencillo y no tan difícil de utilizar, el tiempo de procesamiento del programa al arrojar los resultados</a:t>
            </a:r>
            <a:endParaRPr lang="es-MX" sz="1800" dirty="0">
              <a:solidFill>
                <a:srgbClr val="FFFFFF"/>
              </a:solidFill>
            </a:endParaRPr>
          </a:p>
        </p:txBody>
      </p:sp>
    </p:spTree>
    <p:extLst>
      <p:ext uri="{BB962C8B-B14F-4D97-AF65-F5344CB8AC3E}">
        <p14:creationId xmlns:p14="http://schemas.microsoft.com/office/powerpoint/2010/main" val="179386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54636" y="484632"/>
            <a:ext cx="4152275" cy="5391512"/>
          </a:xfrm>
        </p:spPr>
        <p:txBody>
          <a:bodyPr/>
          <a:lstStyle/>
          <a:p>
            <a:pPr algn="just"/>
            <a:r>
              <a:rPr lang="es-MX" dirty="0" smtClean="0"/>
              <a:t>ACTA DEL PROYECTO</a:t>
            </a:r>
            <a:endParaRPr lang="es-MX" dirty="0"/>
          </a:p>
        </p:txBody>
      </p:sp>
      <p:pic>
        <p:nvPicPr>
          <p:cNvPr id="4" name="Imagen 3"/>
          <p:cNvPicPr>
            <a:picLocks noChangeAspect="1"/>
          </p:cNvPicPr>
          <p:nvPr/>
        </p:nvPicPr>
        <p:blipFill rotWithShape="1">
          <a:blip r:embed="rId2"/>
          <a:srcRect l="32756" t="10705" r="31067" b="5687"/>
          <a:stretch/>
        </p:blipFill>
        <p:spPr>
          <a:xfrm>
            <a:off x="6175948" y="122394"/>
            <a:ext cx="5126636" cy="6661361"/>
          </a:xfrm>
          <a:prstGeom prst="rect">
            <a:avLst/>
          </a:prstGeom>
        </p:spPr>
      </p:pic>
    </p:spTree>
    <p:extLst>
      <p:ext uri="{BB962C8B-B14F-4D97-AF65-F5344CB8AC3E}">
        <p14:creationId xmlns:p14="http://schemas.microsoft.com/office/powerpoint/2010/main" val="38718198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ion</Template>
  <TotalTime>146</TotalTime>
  <Words>708</Words>
  <Application>Microsoft Office PowerPoint</Application>
  <PresentationFormat>Panorámica</PresentationFormat>
  <Paragraphs>75</Paragraphs>
  <Slides>9</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9</vt:i4>
      </vt:variant>
    </vt:vector>
  </HeadingPairs>
  <TitlesOfParts>
    <vt:vector size="18" baseType="lpstr">
      <vt:lpstr>Arial</vt:lpstr>
      <vt:lpstr>Arial Rounded MT Bold</vt:lpstr>
      <vt:lpstr>Calibri</vt:lpstr>
      <vt:lpstr>Rockwell</vt:lpstr>
      <vt:lpstr>Rockwell Condensed</vt:lpstr>
      <vt:lpstr>Rockwell Extra Bold</vt:lpstr>
      <vt:lpstr>Times New Roman</vt:lpstr>
      <vt:lpstr>Wingdings</vt:lpstr>
      <vt:lpstr>Letras en madera</vt:lpstr>
      <vt:lpstr>Sistema de control de un aeropuerto</vt:lpstr>
      <vt:lpstr>Proceso de Iniciación  </vt:lpstr>
      <vt:lpstr> Herramientas del Software  </vt:lpstr>
      <vt:lpstr>Desarrollo del Proyecto </vt:lpstr>
      <vt:lpstr>Presentación de PowerPoint</vt:lpstr>
      <vt:lpstr>Documentación de requisitos </vt:lpstr>
      <vt:lpstr>Matriz de rastreo </vt:lpstr>
      <vt:lpstr>Enunciado de alcance</vt:lpstr>
      <vt:lpstr>ACTA DEL PROYECTO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control de un aeropuerto</dc:title>
  <dc:creator>MARCELO MAXIMILIANO MARTINEZ SALDAÑA</dc:creator>
  <cp:lastModifiedBy>jvillanueva</cp:lastModifiedBy>
  <cp:revision>15</cp:revision>
  <dcterms:created xsi:type="dcterms:W3CDTF">2018-04-10T01:27:29Z</dcterms:created>
  <dcterms:modified xsi:type="dcterms:W3CDTF">2018-04-25T02:49:35Z</dcterms:modified>
</cp:coreProperties>
</file>