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3" r:id="rId14"/>
    <p:sldId id="274"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54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75D054B-B3FB-48F4-BC6B-9D97BD5CE231}" type="datetimeFigureOut">
              <a:rPr lang="es-MX" smtClean="0"/>
              <a:t>28/02/2018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8B07640-4F90-49BD-9924-E764665903C3}" type="slidenum">
              <a:rPr lang="es-MX" smtClean="0"/>
              <a:t>‹Nº›</a:t>
            </a:fld>
            <a:endParaRPr lang="es-MX"/>
          </a:p>
        </p:txBody>
      </p:sp>
    </p:spTree>
    <p:extLst>
      <p:ext uri="{BB962C8B-B14F-4D97-AF65-F5344CB8AC3E}">
        <p14:creationId xmlns:p14="http://schemas.microsoft.com/office/powerpoint/2010/main" val="4019067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75D054B-B3FB-48F4-BC6B-9D97BD5CE231}" type="datetimeFigureOut">
              <a:rPr lang="es-MX" smtClean="0"/>
              <a:t>28/02/2018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8B07640-4F90-49BD-9924-E764665903C3}" type="slidenum">
              <a:rPr lang="es-MX" smtClean="0"/>
              <a:t>‹Nº›</a:t>
            </a:fld>
            <a:endParaRPr lang="es-MX"/>
          </a:p>
        </p:txBody>
      </p:sp>
    </p:spTree>
    <p:extLst>
      <p:ext uri="{BB962C8B-B14F-4D97-AF65-F5344CB8AC3E}">
        <p14:creationId xmlns:p14="http://schemas.microsoft.com/office/powerpoint/2010/main" val="3350643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75D054B-B3FB-48F4-BC6B-9D97BD5CE231}" type="datetimeFigureOut">
              <a:rPr lang="es-MX" smtClean="0"/>
              <a:t>28/02/2018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8B07640-4F90-49BD-9924-E764665903C3}" type="slidenum">
              <a:rPr lang="es-MX" smtClean="0"/>
              <a:t>‹Nº›</a:t>
            </a:fld>
            <a:endParaRPr lang="es-MX"/>
          </a:p>
        </p:txBody>
      </p:sp>
    </p:spTree>
    <p:extLst>
      <p:ext uri="{BB962C8B-B14F-4D97-AF65-F5344CB8AC3E}">
        <p14:creationId xmlns:p14="http://schemas.microsoft.com/office/powerpoint/2010/main" val="2773103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75D054B-B3FB-48F4-BC6B-9D97BD5CE231}" type="datetimeFigureOut">
              <a:rPr lang="es-MX" smtClean="0"/>
              <a:t>28/02/2018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8B07640-4F90-49BD-9924-E764665903C3}" type="slidenum">
              <a:rPr lang="es-MX" smtClean="0"/>
              <a:t>‹Nº›</a:t>
            </a:fld>
            <a:endParaRPr lang="es-MX"/>
          </a:p>
        </p:txBody>
      </p:sp>
    </p:spTree>
    <p:extLst>
      <p:ext uri="{BB962C8B-B14F-4D97-AF65-F5344CB8AC3E}">
        <p14:creationId xmlns:p14="http://schemas.microsoft.com/office/powerpoint/2010/main" val="200345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475D054B-B3FB-48F4-BC6B-9D97BD5CE231}" type="datetimeFigureOut">
              <a:rPr lang="es-MX" smtClean="0"/>
              <a:t>28/02/2018</a:t>
            </a:fld>
            <a:endParaRPr lang="es-MX"/>
          </a:p>
        </p:txBody>
      </p:sp>
      <p:sp>
        <p:nvSpPr>
          <p:cNvPr id="5" name="Footer Placeholder 4"/>
          <p:cNvSpPr>
            <a:spLocks noGrp="1"/>
          </p:cNvSpPr>
          <p:nvPr>
            <p:ph type="ftr" sz="quarter" idx="11"/>
          </p:nvPr>
        </p:nvSpPr>
        <p:spPr>
          <a:xfrm>
            <a:off x="2182708" y="6272784"/>
            <a:ext cx="6327648" cy="365125"/>
          </a:xfrm>
        </p:spPr>
        <p:txBody>
          <a:bodyPr/>
          <a:lstStyle/>
          <a:p>
            <a:endParaRPr lang="es-MX"/>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8B07640-4F90-49BD-9924-E764665903C3}" type="slidenum">
              <a:rPr lang="es-MX" smtClean="0"/>
              <a:t>‹Nº›</a:t>
            </a:fld>
            <a:endParaRPr lang="es-MX"/>
          </a:p>
        </p:txBody>
      </p:sp>
    </p:spTree>
    <p:extLst>
      <p:ext uri="{BB962C8B-B14F-4D97-AF65-F5344CB8AC3E}">
        <p14:creationId xmlns:p14="http://schemas.microsoft.com/office/powerpoint/2010/main" val="3127666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75D054B-B3FB-48F4-BC6B-9D97BD5CE231}" type="datetimeFigureOut">
              <a:rPr lang="es-MX" smtClean="0"/>
              <a:t>28/02/2018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8B07640-4F90-49BD-9924-E764665903C3}" type="slidenum">
              <a:rPr lang="es-MX" smtClean="0"/>
              <a:t>‹Nº›</a:t>
            </a:fld>
            <a:endParaRPr lang="es-MX"/>
          </a:p>
        </p:txBody>
      </p:sp>
    </p:spTree>
    <p:extLst>
      <p:ext uri="{BB962C8B-B14F-4D97-AF65-F5344CB8AC3E}">
        <p14:creationId xmlns:p14="http://schemas.microsoft.com/office/powerpoint/2010/main" val="404196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75D054B-B3FB-48F4-BC6B-9D97BD5CE231}" type="datetimeFigureOut">
              <a:rPr lang="es-MX" smtClean="0"/>
              <a:t>28/02/2018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8B07640-4F90-49BD-9924-E764665903C3}" type="slidenum">
              <a:rPr lang="es-MX" smtClean="0"/>
              <a:t>‹Nº›</a:t>
            </a:fld>
            <a:endParaRPr lang="es-MX"/>
          </a:p>
        </p:txBody>
      </p:sp>
    </p:spTree>
    <p:extLst>
      <p:ext uri="{BB962C8B-B14F-4D97-AF65-F5344CB8AC3E}">
        <p14:creationId xmlns:p14="http://schemas.microsoft.com/office/powerpoint/2010/main" val="3399059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75D054B-B3FB-48F4-BC6B-9D97BD5CE231}" type="datetimeFigureOut">
              <a:rPr lang="es-MX" smtClean="0"/>
              <a:t>28/02/2018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8B07640-4F90-49BD-9924-E764665903C3}" type="slidenum">
              <a:rPr lang="es-MX" smtClean="0"/>
              <a:t>‹Nº›</a:t>
            </a:fld>
            <a:endParaRPr lang="es-MX"/>
          </a:p>
        </p:txBody>
      </p:sp>
    </p:spTree>
    <p:extLst>
      <p:ext uri="{BB962C8B-B14F-4D97-AF65-F5344CB8AC3E}">
        <p14:creationId xmlns:p14="http://schemas.microsoft.com/office/powerpoint/2010/main" val="2964099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5D054B-B3FB-48F4-BC6B-9D97BD5CE231}" type="datetimeFigureOut">
              <a:rPr lang="es-MX" smtClean="0"/>
              <a:t>28/02/2018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C8B07640-4F90-49BD-9924-E764665903C3}" type="slidenum">
              <a:rPr lang="es-MX" smtClean="0"/>
              <a:t>‹Nº›</a:t>
            </a:fld>
            <a:endParaRPr lang="es-MX"/>
          </a:p>
        </p:txBody>
      </p:sp>
    </p:spTree>
    <p:extLst>
      <p:ext uri="{BB962C8B-B14F-4D97-AF65-F5344CB8AC3E}">
        <p14:creationId xmlns:p14="http://schemas.microsoft.com/office/powerpoint/2010/main" val="3227922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75D054B-B3FB-48F4-BC6B-9D97BD5CE231}" type="datetimeFigureOut">
              <a:rPr lang="es-MX" smtClean="0"/>
              <a:t>28/02/2018</a:t>
            </a:fld>
            <a:endParaRPr lang="es-MX"/>
          </a:p>
        </p:txBody>
      </p:sp>
      <p:sp>
        <p:nvSpPr>
          <p:cNvPr id="6" name="Footer Placeholder 5"/>
          <p:cNvSpPr>
            <a:spLocks noGrp="1"/>
          </p:cNvSpPr>
          <p:nvPr>
            <p:ph type="ftr" sz="quarter" idx="11"/>
          </p:nvPr>
        </p:nvSpPr>
        <p:spPr/>
        <p:txBody>
          <a:bodyPr/>
          <a:lstStyle/>
          <a:p>
            <a:endParaRPr lang="es-MX"/>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8B07640-4F90-49BD-9924-E764665903C3}" type="slidenum">
              <a:rPr lang="es-MX" smtClean="0"/>
              <a:t>‹Nº›</a:t>
            </a:fld>
            <a:endParaRPr lang="es-MX"/>
          </a:p>
        </p:txBody>
      </p:sp>
    </p:spTree>
    <p:extLst>
      <p:ext uri="{BB962C8B-B14F-4D97-AF65-F5344CB8AC3E}">
        <p14:creationId xmlns:p14="http://schemas.microsoft.com/office/powerpoint/2010/main" val="4263657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75D054B-B3FB-48F4-BC6B-9D97BD5CE231}" type="datetimeFigureOut">
              <a:rPr lang="es-MX" smtClean="0"/>
              <a:t>28/02/2018</a:t>
            </a:fld>
            <a:endParaRPr lang="es-MX"/>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8B07640-4F90-49BD-9924-E764665903C3}" type="slidenum">
              <a:rPr lang="es-MX" smtClean="0"/>
              <a:t>‹Nº›</a:t>
            </a:fld>
            <a:endParaRPr lang="es-MX"/>
          </a:p>
        </p:txBody>
      </p:sp>
    </p:spTree>
    <p:extLst>
      <p:ext uri="{BB962C8B-B14F-4D97-AF65-F5344CB8AC3E}">
        <p14:creationId xmlns:p14="http://schemas.microsoft.com/office/powerpoint/2010/main" val="2674434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75D054B-B3FB-48F4-BC6B-9D97BD5CE231}" type="datetimeFigureOut">
              <a:rPr lang="es-MX" smtClean="0"/>
              <a:t>28/02/2018</a:t>
            </a:fld>
            <a:endParaRPr lang="es-MX"/>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s-MX"/>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8B07640-4F90-49BD-9924-E764665903C3}" type="slidenum">
              <a:rPr lang="es-MX" smtClean="0"/>
              <a:t>‹Nº›</a:t>
            </a:fld>
            <a:endParaRPr lang="es-MX"/>
          </a:p>
        </p:txBody>
      </p:sp>
    </p:spTree>
    <p:extLst>
      <p:ext uri="{BB962C8B-B14F-4D97-AF65-F5344CB8AC3E}">
        <p14:creationId xmlns:p14="http://schemas.microsoft.com/office/powerpoint/2010/main" val="260524483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xmlns="" id="{68C84B8E-16E8-4E54-B4AC-84CE5159550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Rectangle 9">
            <a:extLst>
              <a:ext uri="{FF2B5EF4-FFF2-40B4-BE49-F238E27FC236}">
                <a16:creationId xmlns:a16="http://schemas.microsoft.com/office/drawing/2014/main" xmlns="" id="{ECE9EEEA-5DB7-4DC7-AF9F-74D1C19B7E2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xmlns="" id="{EF70505D-EC2C-4D1A-86DE-258377807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xmlns="" id="{DF199147-B958-49C0-9BE2-65BDD892F2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xmlns="" id="{98F42242-4089-4E5D-95C3-C113C73DA9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46920" y="5257800"/>
            <a:ext cx="1080904" cy="1080902"/>
          </a:xfrm>
          <a:prstGeom prst="ellipse">
            <a:avLst/>
          </a:prstGeom>
          <a:blipFill dpi="0" rotWithShape="1">
            <a:blip r:embed="rId3">
              <a:duotone>
                <a:schemeClr val="accent1">
                  <a:shade val="45000"/>
                  <a:satMod val="135000"/>
                </a:schemeClr>
                <a:prstClr val="white"/>
              </a:duotone>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5" name="Oval 17">
            <a:extLst>
              <a:ext uri="{FF2B5EF4-FFF2-40B4-BE49-F238E27FC236}">
                <a16:creationId xmlns:a16="http://schemas.microsoft.com/office/drawing/2014/main" xmlns="" id="{796F87F1-ABB5-42FB-86BD-EED111CD334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xmlns="" id="{A0B1B503-C916-4869-9CDB-DB7E2B03103F}"/>
              </a:ext>
            </a:extLst>
          </p:cNvPr>
          <p:cNvSpPr>
            <a:spLocks noGrp="1"/>
          </p:cNvSpPr>
          <p:nvPr>
            <p:ph type="ctrTitle"/>
          </p:nvPr>
        </p:nvSpPr>
        <p:spPr>
          <a:xfrm>
            <a:off x="1051560" y="1110054"/>
            <a:ext cx="6558608" cy="4580300"/>
          </a:xfrm>
        </p:spPr>
        <p:txBody>
          <a:bodyPr>
            <a:normAutofit/>
          </a:bodyPr>
          <a:lstStyle/>
          <a:p>
            <a:pPr algn="r"/>
            <a:r>
              <a:rPr lang="es-MX" sz="8800" dirty="0"/>
              <a:t>Sistema de Control de un </a:t>
            </a:r>
            <a:r>
              <a:rPr lang="es-MX" sz="8800" dirty="0" smtClean="0"/>
              <a:t>Aeropuerto</a:t>
            </a:r>
            <a:br>
              <a:rPr lang="es-MX" sz="8800" dirty="0" smtClean="0"/>
            </a:br>
            <a:r>
              <a:rPr lang="es-MX" sz="8800" dirty="0" smtClean="0"/>
              <a:t>(SICOA)</a:t>
            </a:r>
            <a:endParaRPr lang="es-ES" sz="8800" dirty="0"/>
          </a:p>
        </p:txBody>
      </p:sp>
      <p:sp>
        <p:nvSpPr>
          <p:cNvPr id="3" name="Subtitle 2">
            <a:extLst>
              <a:ext uri="{FF2B5EF4-FFF2-40B4-BE49-F238E27FC236}">
                <a16:creationId xmlns:a16="http://schemas.microsoft.com/office/drawing/2014/main" xmlns="" id="{A96CF123-9285-4577-B27C-4B03B6239B4B}"/>
              </a:ext>
            </a:extLst>
          </p:cNvPr>
          <p:cNvSpPr>
            <a:spLocks noGrp="1"/>
          </p:cNvSpPr>
          <p:nvPr>
            <p:ph type="subTitle" idx="1"/>
          </p:nvPr>
        </p:nvSpPr>
        <p:spPr>
          <a:xfrm>
            <a:off x="8091947" y="1678210"/>
            <a:ext cx="3935930" cy="3443988"/>
          </a:xfrm>
        </p:spPr>
        <p:txBody>
          <a:bodyPr anchor="ctr">
            <a:normAutofit/>
          </a:bodyPr>
          <a:lstStyle/>
          <a:p>
            <a:r>
              <a:rPr lang="es-MX" sz="1600" dirty="0">
                <a:solidFill>
                  <a:srgbClr val="000000"/>
                </a:solidFill>
                <a:latin typeface="Arial Rounded MT Bold" panose="020F0704030504030204" pitchFamily="34" charset="0"/>
              </a:rPr>
              <a:t>Equipo #5:</a:t>
            </a:r>
          </a:p>
          <a:p>
            <a:r>
              <a:rPr lang="es-MX" sz="1600" dirty="0">
                <a:solidFill>
                  <a:srgbClr val="000000"/>
                </a:solidFill>
                <a:latin typeface="Arial Rounded MT Bold" panose="020F0704030504030204" pitchFamily="34" charset="0"/>
              </a:rPr>
              <a:t>Marcelo Maximiliano Martínez Saldaña               1556929</a:t>
            </a:r>
          </a:p>
          <a:p>
            <a:r>
              <a:rPr lang="es-MX" sz="1600" dirty="0">
                <a:solidFill>
                  <a:srgbClr val="000000"/>
                </a:solidFill>
                <a:latin typeface="Arial Rounded MT Bold" panose="020F0704030504030204" pitchFamily="34" charset="0"/>
              </a:rPr>
              <a:t>Adrián Eduardo Villarreal García                         1678897</a:t>
            </a:r>
          </a:p>
          <a:p>
            <a:r>
              <a:rPr lang="es-MX" sz="1600" dirty="0">
                <a:solidFill>
                  <a:srgbClr val="000000"/>
                </a:solidFill>
                <a:latin typeface="Arial Rounded MT Bold" panose="020F0704030504030204" pitchFamily="34" charset="0"/>
              </a:rPr>
              <a:t>Jorge Cerda González                                           1659538</a:t>
            </a:r>
          </a:p>
          <a:p>
            <a:r>
              <a:rPr lang="es-MX" sz="1600" dirty="0">
                <a:solidFill>
                  <a:srgbClr val="000000"/>
                </a:solidFill>
                <a:latin typeface="Arial Rounded MT Bold" panose="020F0704030504030204" pitchFamily="34" charset="0"/>
              </a:rPr>
              <a:t>Jorge Arturo Villanueva Barboza                         1496854</a:t>
            </a:r>
          </a:p>
          <a:p>
            <a:endParaRPr lang="es-MX" sz="1600" dirty="0">
              <a:solidFill>
                <a:srgbClr val="000000"/>
              </a:solidFill>
            </a:endParaRPr>
          </a:p>
        </p:txBody>
      </p:sp>
    </p:spTree>
    <p:extLst>
      <p:ext uri="{BB962C8B-B14F-4D97-AF65-F5344CB8AC3E}">
        <p14:creationId xmlns:p14="http://schemas.microsoft.com/office/powerpoint/2010/main" val="5412420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xmlns="" id="{A19EF1B4-0F49-44D2-AE21-263819BFBC9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38656" y="0"/>
            <a:ext cx="4653776" cy="6858000"/>
          </a:xfrm>
          <a:prstGeom prst="rect">
            <a:avLst/>
          </a:prstGeom>
          <a:blipFill dpi="0" rotWithShape="1">
            <a:blip r:embed="rId2">
              <a:alphaModFix amt="4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xmlns="" id="{2A4B0696-68E2-40ED-B597-4B87387544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438656" cy="6858000"/>
          </a:xfrm>
          <a:prstGeom prst="rect">
            <a:avLst/>
          </a:prstGeom>
          <a:solidFill>
            <a:schemeClr val="tx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ítulo 1">
            <a:extLst>
              <a:ext uri="{FF2B5EF4-FFF2-40B4-BE49-F238E27FC236}">
                <a16:creationId xmlns:a16="http://schemas.microsoft.com/office/drawing/2014/main" xmlns="" id="{A11F31B4-4FA2-4EBB-9EDF-407598B9C332}"/>
              </a:ext>
            </a:extLst>
          </p:cNvPr>
          <p:cNvSpPr>
            <a:spLocks noGrp="1"/>
          </p:cNvSpPr>
          <p:nvPr>
            <p:ph type="title"/>
          </p:nvPr>
        </p:nvSpPr>
        <p:spPr>
          <a:xfrm>
            <a:off x="2082119" y="643466"/>
            <a:ext cx="3348017" cy="5571067"/>
          </a:xfrm>
        </p:spPr>
        <p:txBody>
          <a:bodyPr>
            <a:normAutofit/>
          </a:bodyPr>
          <a:lstStyle/>
          <a:p>
            <a:r>
              <a:rPr lang="es-ES" sz="4800" dirty="0">
                <a:solidFill>
                  <a:schemeClr val="tx1"/>
                </a:solidFill>
              </a:rPr>
              <a:t>Generación del concepto </a:t>
            </a:r>
            <a:br>
              <a:rPr lang="es-ES" sz="4800" dirty="0">
                <a:solidFill>
                  <a:schemeClr val="tx1"/>
                </a:solidFill>
              </a:rPr>
            </a:br>
            <a:endParaRPr lang="es-ES" sz="4800" dirty="0">
              <a:solidFill>
                <a:schemeClr val="tx1"/>
              </a:solidFill>
            </a:endParaRPr>
          </a:p>
        </p:txBody>
      </p:sp>
      <p:sp>
        <p:nvSpPr>
          <p:cNvPr id="3" name="Marcador de contenido 2">
            <a:extLst>
              <a:ext uri="{FF2B5EF4-FFF2-40B4-BE49-F238E27FC236}">
                <a16:creationId xmlns:a16="http://schemas.microsoft.com/office/drawing/2014/main" xmlns="" id="{F895455F-E9FB-42BC-8BB3-98268AF93767}"/>
              </a:ext>
            </a:extLst>
          </p:cNvPr>
          <p:cNvSpPr>
            <a:spLocks noGrp="1"/>
          </p:cNvSpPr>
          <p:nvPr>
            <p:ph idx="1"/>
          </p:nvPr>
        </p:nvSpPr>
        <p:spPr>
          <a:xfrm>
            <a:off x="6332220" y="643467"/>
            <a:ext cx="5234939" cy="5571066"/>
          </a:xfrm>
        </p:spPr>
        <p:txBody>
          <a:bodyPr anchor="ctr">
            <a:normAutofit/>
          </a:bodyPr>
          <a:lstStyle/>
          <a:p>
            <a:pPr algn="just"/>
            <a:r>
              <a:rPr lang="es-ES" sz="1800" dirty="0"/>
              <a:t>Es un sistema de aerolínea que en el mismo se pueden consultar vuelos, destinos, reservas y disponibilidad de estos mismos, optimizando al cliente y a las aerolíneas para ser este proceso mas efectivo.</a:t>
            </a:r>
          </a:p>
          <a:p>
            <a:pPr algn="just"/>
            <a:endParaRPr lang="es-ES" sz="1800" dirty="0"/>
          </a:p>
          <a:p>
            <a:pPr algn="just"/>
            <a:r>
              <a:rPr lang="es-ES" sz="3200" dirty="0">
                <a:latin typeface="+mj-lt"/>
              </a:rPr>
              <a:t>MERCADO META</a:t>
            </a:r>
          </a:p>
          <a:p>
            <a:pPr algn="just"/>
            <a:r>
              <a:rPr lang="es-ES" sz="1800" dirty="0"/>
              <a:t>Está más enfocado a todo cliente interesado y proveedor de este servicio, pero cualquier persona que la necesite la puede utilizar.</a:t>
            </a:r>
          </a:p>
          <a:p>
            <a:pPr algn="just"/>
            <a:endParaRPr lang="es-ES" sz="1800" dirty="0"/>
          </a:p>
          <a:p>
            <a:pPr algn="just"/>
            <a:r>
              <a:rPr lang="es-ES" sz="3200" dirty="0">
                <a:latin typeface="+mj-lt"/>
              </a:rPr>
              <a:t>TECNOLOGÍAS USADAS</a:t>
            </a:r>
          </a:p>
          <a:p>
            <a:pPr algn="just"/>
            <a:r>
              <a:rPr lang="es-ES" sz="1800" dirty="0"/>
              <a:t>JAVA</a:t>
            </a:r>
          </a:p>
          <a:p>
            <a:pPr algn="just"/>
            <a:r>
              <a:rPr lang="es-ES" sz="1800" dirty="0"/>
              <a:t>Puede abrirse en cualquier plataforma operativa</a:t>
            </a:r>
          </a:p>
          <a:p>
            <a:endParaRPr lang="es-ES" sz="1800" dirty="0"/>
          </a:p>
        </p:txBody>
      </p:sp>
    </p:spTree>
    <p:extLst>
      <p:ext uri="{BB962C8B-B14F-4D97-AF65-F5344CB8AC3E}">
        <p14:creationId xmlns:p14="http://schemas.microsoft.com/office/powerpoint/2010/main" val="25123258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651760" y="484632"/>
            <a:ext cx="6835140" cy="1458468"/>
          </a:xfrm>
        </p:spPr>
        <p:txBody>
          <a:bodyPr>
            <a:normAutofit/>
          </a:bodyPr>
          <a:lstStyle/>
          <a:p>
            <a:r>
              <a:rPr lang="es-MX" b="1" dirty="0" smtClean="0"/>
              <a:t>Diseño del producto </a:t>
            </a:r>
            <a:endParaRPr lang="es-MX" dirty="0"/>
          </a:p>
        </p:txBody>
      </p:sp>
      <p:sp>
        <p:nvSpPr>
          <p:cNvPr id="3" name="2 Marcador de contenido"/>
          <p:cNvSpPr>
            <a:spLocks noGrp="1"/>
          </p:cNvSpPr>
          <p:nvPr>
            <p:ph idx="1"/>
          </p:nvPr>
        </p:nvSpPr>
        <p:spPr>
          <a:xfrm>
            <a:off x="475488" y="2377440"/>
            <a:ext cx="11297412" cy="4089368"/>
          </a:xfrm>
        </p:spPr>
        <p:txBody>
          <a:bodyPr>
            <a:normAutofit/>
          </a:bodyPr>
          <a:lstStyle/>
          <a:p>
            <a:pPr marL="0" indent="0" algn="just">
              <a:buNone/>
            </a:pPr>
            <a:r>
              <a:rPr lang="es-MX" sz="2800" dirty="0" smtClean="0"/>
              <a:t>Este programa fue diseñado  </a:t>
            </a:r>
            <a:r>
              <a:rPr lang="es-MX" sz="2800" dirty="0"/>
              <a:t>por </a:t>
            </a:r>
            <a:r>
              <a:rPr lang="es-MX" sz="2800" dirty="0" smtClean="0"/>
              <a:t> </a:t>
            </a:r>
            <a:r>
              <a:rPr lang="es-MX" sz="2800" dirty="0"/>
              <a:t>alumnos </a:t>
            </a:r>
            <a:r>
              <a:rPr lang="es-MX" sz="2800" dirty="0" smtClean="0"/>
              <a:t>que cursan la carrea de Ingeniero </a:t>
            </a:r>
            <a:r>
              <a:rPr lang="es-MX" sz="2800" dirty="0"/>
              <a:t>Administrador en Sistemas, </a:t>
            </a:r>
            <a:r>
              <a:rPr lang="es-MX" sz="2800" dirty="0" smtClean="0"/>
              <a:t>en la Facultad de Ingeniería Mecánica y Eléctrica los </a:t>
            </a:r>
            <a:r>
              <a:rPr lang="es-MX" sz="2800" dirty="0"/>
              <a:t>cuales utilizaron </a:t>
            </a:r>
            <a:r>
              <a:rPr lang="es-MX" sz="2800" dirty="0" smtClean="0"/>
              <a:t>el </a:t>
            </a:r>
            <a:r>
              <a:rPr lang="es-MX" sz="2800" dirty="0"/>
              <a:t>lenguaje </a:t>
            </a:r>
            <a:r>
              <a:rPr lang="es-MX" sz="2800" dirty="0" smtClean="0"/>
              <a:t>Orientado </a:t>
            </a:r>
            <a:r>
              <a:rPr lang="es-MX" sz="2800" dirty="0"/>
              <a:t>a </a:t>
            </a:r>
            <a:r>
              <a:rPr lang="es-MX" sz="2800" dirty="0" smtClean="0"/>
              <a:t>Objetos </a:t>
            </a:r>
            <a:r>
              <a:rPr lang="es-MX" sz="2800" dirty="0"/>
              <a:t>de Java, </a:t>
            </a:r>
            <a:r>
              <a:rPr lang="es-MX" sz="2800" dirty="0" smtClean="0"/>
              <a:t>dicho programa se </a:t>
            </a:r>
            <a:r>
              <a:rPr lang="es-MX" sz="2800" dirty="0"/>
              <a:t>creó </a:t>
            </a:r>
            <a:r>
              <a:rPr lang="es-MX" sz="2800" dirty="0" smtClean="0"/>
              <a:t>tomando en cuenta las </a:t>
            </a:r>
            <a:r>
              <a:rPr lang="es-MX" sz="2800" dirty="0"/>
              <a:t>necesidades del </a:t>
            </a:r>
            <a:r>
              <a:rPr lang="es-MX" sz="2800" dirty="0" smtClean="0"/>
              <a:t>consumidor y </a:t>
            </a:r>
            <a:r>
              <a:rPr lang="es-MX" sz="2800" dirty="0"/>
              <a:t>los requerimientos de las </a:t>
            </a:r>
            <a:r>
              <a:rPr lang="es-MX" sz="2800" dirty="0" smtClean="0"/>
              <a:t>aerolíneas para para cumplir con las especificaciones de ambas partes.</a:t>
            </a:r>
          </a:p>
          <a:p>
            <a:pPr marL="0" indent="0" algn="just">
              <a:buNone/>
            </a:pPr>
            <a:endParaRPr lang="es-MX" dirty="0"/>
          </a:p>
        </p:txBody>
      </p:sp>
      <p:sp>
        <p:nvSpPr>
          <p:cNvPr id="14" name="Rectangle 7">
            <a:extLst>
              <a:ext uri="{FF2B5EF4-FFF2-40B4-BE49-F238E27FC236}">
                <a16:creationId xmlns:a16="http://schemas.microsoft.com/office/drawing/2014/main" xmlns="" id="{E720DB99-7745-4E75-9D96-AAB6D55C53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9">
            <a:extLst>
              <a:ext uri="{FF2B5EF4-FFF2-40B4-BE49-F238E27FC236}">
                <a16:creationId xmlns:a16="http://schemas.microsoft.com/office/drawing/2014/main" xmlns="" id="{504B0465-3B07-49BF-BEA7-D8147624629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035148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81556" y="1234440"/>
            <a:ext cx="4002024" cy="5106924"/>
          </a:xfrm>
        </p:spPr>
        <p:txBody>
          <a:bodyPr>
            <a:normAutofit/>
          </a:bodyPr>
          <a:lstStyle/>
          <a:p>
            <a:r>
              <a:rPr lang="es-MX" b="1" dirty="0"/>
              <a:t>Desarrollo de software de aplicación.</a:t>
            </a:r>
            <a:r>
              <a:rPr lang="es-MX" dirty="0"/>
              <a:t/>
            </a:r>
            <a:br>
              <a:rPr lang="es-MX" dirty="0"/>
            </a:br>
            <a:endParaRPr lang="es-MX" dirty="0"/>
          </a:p>
        </p:txBody>
      </p:sp>
      <p:sp>
        <p:nvSpPr>
          <p:cNvPr id="3" name="2 Marcador de contenido"/>
          <p:cNvSpPr>
            <a:spLocks noGrp="1"/>
          </p:cNvSpPr>
          <p:nvPr>
            <p:ph idx="1"/>
          </p:nvPr>
        </p:nvSpPr>
        <p:spPr>
          <a:xfrm>
            <a:off x="6092432" y="411480"/>
            <a:ext cx="6099568" cy="6286500"/>
          </a:xfrm>
        </p:spPr>
        <p:txBody>
          <a:bodyPr>
            <a:normAutofit/>
          </a:bodyPr>
          <a:lstStyle/>
          <a:p>
            <a:pPr algn="just"/>
            <a:r>
              <a:rPr lang="es-MX" b="1" dirty="0"/>
              <a:t>Definir alcance y objeto del negocio: </a:t>
            </a:r>
            <a:r>
              <a:rPr lang="es-MX" dirty="0"/>
              <a:t>El alcance de nuestro programa se estaría implementando primeramente de manera local, con algún aeropuerto de cierta ciudad solamente para ir haciendo la prueba de como se desarrolla ya en ejecución. </a:t>
            </a:r>
          </a:p>
          <a:p>
            <a:pPr algn="just"/>
            <a:r>
              <a:rPr lang="es-MX" b="1" dirty="0"/>
              <a:t>Determinar riesgos: </a:t>
            </a:r>
            <a:r>
              <a:rPr lang="es-MX" dirty="0"/>
              <a:t>Los riesgos pudieran ser alguna falla al momento de implementar la aplicación por primera vez.</a:t>
            </a:r>
          </a:p>
          <a:p>
            <a:pPr algn="just"/>
            <a:r>
              <a:rPr lang="es-MX" b="1" dirty="0"/>
              <a:t>Especificar requisitos funcionales modelados con actores y casos de uso:</a:t>
            </a:r>
            <a:r>
              <a:rPr lang="es-MX" dirty="0"/>
              <a:t> El cliente solicita un asiento para cierto vuelo, se confirma la disponibilidad y se hace el pago.</a:t>
            </a:r>
          </a:p>
          <a:p>
            <a:pPr marL="0" indent="0" algn="just">
              <a:buNone/>
            </a:pPr>
            <a:endParaRPr lang="es-MX" dirty="0" smtClean="0"/>
          </a:p>
          <a:p>
            <a:pPr marL="0" indent="0" algn="just">
              <a:buNone/>
            </a:pPr>
            <a:r>
              <a:rPr lang="es-MX" dirty="0" smtClean="0"/>
              <a:t>El </a:t>
            </a:r>
            <a:r>
              <a:rPr lang="es-MX" dirty="0"/>
              <a:t>servidor se encarga de brindar el asiento y reservarlo para el cliente para evitar que alguien así pueda obtener ese asiento.</a:t>
            </a:r>
          </a:p>
          <a:p>
            <a:pPr marL="0" indent="0">
              <a:buNone/>
            </a:pPr>
            <a:endParaRPr lang="es-MX" dirty="0" smtClean="0"/>
          </a:p>
          <a:p>
            <a:pPr marL="0" indent="0">
              <a:buNone/>
            </a:pPr>
            <a:endParaRPr lang="es-MX" dirty="0"/>
          </a:p>
        </p:txBody>
      </p:sp>
      <p:sp>
        <p:nvSpPr>
          <p:cNvPr id="4" name="Rectangle 9">
            <a:extLst>
              <a:ext uri="{FF2B5EF4-FFF2-40B4-BE49-F238E27FC236}">
                <a16:creationId xmlns:a16="http://schemas.microsoft.com/office/drawing/2014/main" xmlns="" id="{2A4B0696-68E2-40ED-B597-4B87387544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438656" cy="6858000"/>
          </a:xfrm>
          <a:prstGeom prst="rect">
            <a:avLst/>
          </a:prstGeom>
          <a:solidFill>
            <a:schemeClr val="tx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Rectangle 7">
            <a:extLst>
              <a:ext uri="{FF2B5EF4-FFF2-40B4-BE49-F238E27FC236}">
                <a16:creationId xmlns:a16="http://schemas.microsoft.com/office/drawing/2014/main" xmlns="" id="{A19EF1B4-0F49-44D2-AE21-263819BFBC9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38656" y="0"/>
            <a:ext cx="4653776" cy="6858000"/>
          </a:xfrm>
          <a:prstGeom prst="rect">
            <a:avLst/>
          </a:prstGeom>
          <a:blipFill dpi="0" rotWithShape="1">
            <a:blip r:embed="rId2">
              <a:alphaModFix amt="4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4814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82600" y="990600"/>
            <a:ext cx="11303000" cy="5562600"/>
          </a:xfrm>
        </p:spPr>
        <p:txBody>
          <a:bodyPr numCol="2">
            <a:normAutofit fontScale="77500" lnSpcReduction="20000"/>
          </a:bodyPr>
          <a:lstStyle/>
          <a:p>
            <a:pPr marL="0" indent="0">
              <a:buNone/>
            </a:pPr>
            <a:r>
              <a:rPr lang="es-MX" sz="85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Análisis</a:t>
            </a:r>
            <a:r>
              <a:rPr lang="es-MX" sz="1800" b="1" dirty="0"/>
              <a:t> de </a:t>
            </a:r>
            <a:r>
              <a:rPr lang="es-MX" sz="7700" cap="all" dirty="0" smtClean="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mercado</a:t>
            </a:r>
            <a:endParaRPr lang="es-MX" sz="1800" b="1" dirty="0"/>
          </a:p>
          <a:p>
            <a:pPr marL="0" indent="0" algn="just">
              <a:buNone/>
            </a:pPr>
            <a:r>
              <a:rPr lang="es-MX" dirty="0" smtClean="0"/>
              <a:t>Nuestro </a:t>
            </a:r>
            <a:r>
              <a:rPr lang="es-MX" dirty="0"/>
              <a:t>programa entrara a competir con otras páginas de internet ya existentes , pero que si las desarrollamos de manera correcta e implementamos algunas funciones adicionales , fácilmente pudiéramos establecernos de manera fija</a:t>
            </a:r>
            <a:r>
              <a:rPr lang="es-MX" dirty="0" smtClean="0"/>
              <a:t>.</a:t>
            </a:r>
          </a:p>
          <a:p>
            <a:pPr marL="0" indent="0" algn="just">
              <a:buNone/>
            </a:pPr>
            <a:endParaRPr lang="es-MX" sz="5000" cap="all" dirty="0" smtClean="0">
              <a:blipFill>
                <a:blip r:embed="rId2">
                  <a:extLst>
                    <a:ext uri="{28A0092B-C50C-407E-A947-70E740481C1C}">
                      <a14:useLocalDpi xmlns:a14="http://schemas.microsoft.com/office/drawing/2010/main" val="0"/>
                    </a:ext>
                  </a:extLst>
                </a:blip>
                <a:tile tx="6350" ty="-127000" sx="65000" sy="64000" flip="none" algn="tl"/>
              </a:blipFill>
            </a:endParaRPr>
          </a:p>
          <a:p>
            <a:pPr marL="0" indent="0" algn="just">
              <a:buNone/>
            </a:pPr>
            <a:r>
              <a:rPr lang="es-MX" sz="5000" cap="all" dirty="0" smtClean="0">
                <a:blipFill>
                  <a:blip r:embed="rId2">
                    <a:extLst>
                      <a:ext uri="{28A0092B-C50C-407E-A947-70E740481C1C}">
                        <a14:useLocalDpi xmlns:a14="http://schemas.microsoft.com/office/drawing/2010/main" val="0"/>
                      </a:ext>
                    </a:extLst>
                  </a:blip>
                  <a:tile tx="6350" ty="-127000" sx="65000" sy="64000" flip="none" algn="tl"/>
                </a:blipFill>
              </a:rPr>
              <a:t>Estudio económico</a:t>
            </a:r>
            <a:endParaRPr lang="es-MX" sz="5000" cap="all" dirty="0">
              <a:blipFill>
                <a:blip r:embed="rId2">
                  <a:extLst>
                    <a:ext uri="{28A0092B-C50C-407E-A947-70E740481C1C}">
                      <a14:useLocalDpi xmlns:a14="http://schemas.microsoft.com/office/drawing/2010/main" val="0"/>
                    </a:ext>
                  </a:extLst>
                </a:blip>
                <a:tile tx="6350" ty="-127000" sx="65000" sy="64000" flip="none" algn="tl"/>
              </a:blipFill>
            </a:endParaRPr>
          </a:p>
          <a:p>
            <a:pPr marL="0" indent="0" algn="just">
              <a:buNone/>
            </a:pPr>
            <a:r>
              <a:rPr lang="es-MX" dirty="0"/>
              <a:t>El gasto de mano de obra correrá por parte de la empresa solamente, el salario de los programadores varía desde los 15,000 hasta los 24,000 pesos por mes aproximadamente, tomando en cuenta que pudiera llegar a tardar 2 meses en terminarse. Incluyendo servicios estaríamos invirtiendo alrededor de 80,000 pesos en total.</a:t>
            </a:r>
          </a:p>
          <a:p>
            <a:pPr marL="0" indent="0" algn="just">
              <a:buNone/>
            </a:pPr>
            <a:r>
              <a:rPr lang="es-MX" dirty="0"/>
              <a:t>La venta del producto en mercado se hará separado por aerolínea, tendrá un costo de 60,000 pesos la instalación junto con el manual de usuario y tendrá un costo de 25,000 pesos cada que se necesita brindar un mantenimiento.</a:t>
            </a:r>
          </a:p>
          <a:p>
            <a:pPr marL="0" indent="0" algn="just">
              <a:buNone/>
            </a:pPr>
            <a:endParaRPr lang="es-MX" dirty="0"/>
          </a:p>
          <a:p>
            <a:pPr marL="274320" lvl="1" indent="0" algn="just">
              <a:buNone/>
            </a:pPr>
            <a:r>
              <a:rPr lang="es-MX" sz="9300" cap="all" dirty="0" smtClean="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Estudio</a:t>
            </a:r>
            <a:r>
              <a:rPr lang="es-MX" sz="2300" b="1" dirty="0" smtClean="0"/>
              <a:t> </a:t>
            </a:r>
            <a:r>
              <a:rPr lang="es-MX" sz="9300" cap="all" dirty="0" smtClean="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técnico</a:t>
            </a:r>
            <a:endParaRPr lang="es-MX" sz="2300" b="1" dirty="0"/>
          </a:p>
          <a:p>
            <a:pPr marL="274320" lvl="1" indent="0" algn="just">
              <a:buNone/>
            </a:pPr>
            <a:r>
              <a:rPr lang="es-MX" dirty="0"/>
              <a:t>El programa será desarrollado 100% por los integrantes que ya se habían mencionado anteriormente, solamente tendremos colaboración con alguna de las aerolíneas que nos permitirán implementar nuestro sistema en fase de prueba</a:t>
            </a:r>
            <a:r>
              <a:rPr lang="es-MX" dirty="0" smtClean="0"/>
              <a:t>.</a:t>
            </a:r>
          </a:p>
          <a:p>
            <a:pPr marL="274320" lvl="1" indent="0" algn="just">
              <a:buNone/>
            </a:pPr>
            <a:endParaRPr lang="es-MX" sz="84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endParaRPr>
          </a:p>
          <a:p>
            <a:pPr marL="274320" lvl="1" indent="0" algn="just">
              <a:buNone/>
            </a:pPr>
            <a:r>
              <a:rPr lang="es-MX" sz="7000" cap="all" dirty="0" smtClean="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Estudio financiero</a:t>
            </a:r>
            <a:endParaRPr lang="es-MX" sz="70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endParaRPr>
          </a:p>
          <a:p>
            <a:pPr marL="274320" lvl="1" indent="0" algn="just">
              <a:buNone/>
            </a:pPr>
            <a:r>
              <a:rPr lang="es-MX" dirty="0"/>
              <a:t>El estudio financiero nos determina que la rentabilidad de nuestro producto puede dejarnos mayor cantidad en ganancia que a la que se estaría invirtiendo en mano de obra y servicios siempre y cuando se logre innovar en el sistema generado y cumplir los requerimientos adicionales.</a:t>
            </a:r>
          </a:p>
          <a:p>
            <a:pPr marL="274320" lvl="1" indent="0" algn="just">
              <a:buNone/>
            </a:pPr>
            <a:r>
              <a:rPr lang="es-MX" dirty="0"/>
              <a:t>El tiempo de recuperación del monto invertido sería alrededor del primer mes una vez vendido un sistema, estaríamos recuperando el 80% de lo que se invirtió.</a:t>
            </a:r>
          </a:p>
          <a:p>
            <a:pPr marL="0" indent="0">
              <a:buNone/>
            </a:pPr>
            <a:endParaRPr lang="es-MX" dirty="0"/>
          </a:p>
        </p:txBody>
      </p:sp>
    </p:spTree>
    <p:extLst>
      <p:ext uri="{BB962C8B-B14F-4D97-AF65-F5344CB8AC3E}">
        <p14:creationId xmlns:p14="http://schemas.microsoft.com/office/powerpoint/2010/main" val="8908211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79956" y="167132"/>
            <a:ext cx="4653776" cy="3668268"/>
          </a:xfrm>
        </p:spPr>
        <p:txBody>
          <a:bodyPr>
            <a:normAutofit/>
          </a:bodyPr>
          <a:lstStyle/>
          <a:p>
            <a:r>
              <a:rPr lang="es-MX" b="1" dirty="0"/>
              <a:t>Análisis de riesgo.</a:t>
            </a:r>
            <a:br>
              <a:rPr lang="es-MX" b="1" dirty="0"/>
            </a:br>
            <a:endParaRPr lang="es-MX" dirty="0"/>
          </a:p>
        </p:txBody>
      </p:sp>
      <p:sp>
        <p:nvSpPr>
          <p:cNvPr id="3" name="2 Marcador de contenido"/>
          <p:cNvSpPr>
            <a:spLocks noGrp="1"/>
          </p:cNvSpPr>
          <p:nvPr>
            <p:ph idx="1"/>
          </p:nvPr>
        </p:nvSpPr>
        <p:spPr>
          <a:xfrm>
            <a:off x="6362700" y="209550"/>
            <a:ext cx="5473700" cy="6407150"/>
          </a:xfrm>
        </p:spPr>
        <p:txBody>
          <a:bodyPr>
            <a:normAutofit/>
          </a:bodyPr>
          <a:lstStyle/>
          <a:p>
            <a:pPr marL="0" indent="0" algn="just">
              <a:buNone/>
            </a:pPr>
            <a:r>
              <a:rPr lang="es-MX" sz="2400" dirty="0" smtClean="0"/>
              <a:t>En </a:t>
            </a:r>
            <a:r>
              <a:rPr lang="es-MX" sz="2400" dirty="0"/>
              <a:t>este caso se hicieron 2 análisis, uno optimista y uno </a:t>
            </a:r>
            <a:r>
              <a:rPr lang="es-MX" sz="2400" dirty="0" smtClean="0"/>
              <a:t>pesimista:</a:t>
            </a:r>
          </a:p>
          <a:p>
            <a:pPr marL="0" indent="0" algn="just">
              <a:buNone/>
            </a:pPr>
            <a:endParaRPr lang="es-MX" dirty="0"/>
          </a:p>
          <a:p>
            <a:pPr algn="just"/>
            <a:r>
              <a:rPr lang="es-MX" sz="1800" b="1" dirty="0"/>
              <a:t>El optimista </a:t>
            </a:r>
            <a:r>
              <a:rPr lang="es-MX" sz="1800" dirty="0"/>
              <a:t>representa que nuestro proyecto haya sido terminado en el lapso de tiempo estimado, que haya quedado mínimo un 90% funcional y que las fallas que presente no sean críticas para su uso, una vez obtenido esto, se estaría obteniendo la ganancia deseada correctamente y pudiéramos recuperar los gastos invertidos de manera inmediata.</a:t>
            </a:r>
          </a:p>
          <a:p>
            <a:pPr algn="just"/>
            <a:r>
              <a:rPr lang="es-MX" sz="1800" b="1" dirty="0"/>
              <a:t>El análisis pesimista </a:t>
            </a:r>
            <a:r>
              <a:rPr lang="es-MX" sz="1800" dirty="0"/>
              <a:t>sería que al momento de crear el programa presentáramos algún tiempo adicional de espera al estimado, que el funcionamiento del sistema no sea correcto y presente múltiples errores, que las aerolíneas no quieran invertir ya que no sea innovado correctamente. En este caso estaríamos presentando más perdidas monetarias que tal vez se pudieran recuperar siempre y cuando el sistema quede funcional</a:t>
            </a:r>
            <a:r>
              <a:rPr lang="es-MX" sz="1800" dirty="0" smtClean="0"/>
              <a:t>.</a:t>
            </a:r>
            <a:endParaRPr lang="es-MX" sz="1800" dirty="0"/>
          </a:p>
        </p:txBody>
      </p:sp>
      <p:sp>
        <p:nvSpPr>
          <p:cNvPr id="4" name="Rectangle 9">
            <a:extLst>
              <a:ext uri="{FF2B5EF4-FFF2-40B4-BE49-F238E27FC236}">
                <a16:creationId xmlns:a16="http://schemas.microsoft.com/office/drawing/2014/main" xmlns="" id="{2A4B0696-68E2-40ED-B597-4B87387544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438656" cy="6858000"/>
          </a:xfrm>
          <a:prstGeom prst="rect">
            <a:avLst/>
          </a:prstGeom>
          <a:solidFill>
            <a:schemeClr val="tx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5" name="Rectangle 7">
            <a:extLst>
              <a:ext uri="{FF2B5EF4-FFF2-40B4-BE49-F238E27FC236}">
                <a16:creationId xmlns:a16="http://schemas.microsoft.com/office/drawing/2014/main" xmlns="" id="{A19EF1B4-0F49-44D2-AE21-263819BFBC9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38656" y="0"/>
            <a:ext cx="4653776" cy="6858000"/>
          </a:xfrm>
          <a:prstGeom prst="rect">
            <a:avLst/>
          </a:prstGeom>
          <a:blipFill dpi="0" rotWithShape="1">
            <a:blip r:embed="rId2">
              <a:alphaModFix amt="4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48188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6540" y="76477"/>
            <a:ext cx="4734560" cy="6235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7">
            <a:extLst>
              <a:ext uri="{FF2B5EF4-FFF2-40B4-BE49-F238E27FC236}">
                <a16:creationId xmlns:a16="http://schemas.microsoft.com/office/drawing/2014/main" xmlns="" id="{A19EF1B4-0F49-44D2-AE21-263819BFBC9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38656" y="0"/>
            <a:ext cx="4653776" cy="6858000"/>
          </a:xfrm>
          <a:prstGeom prst="rect">
            <a:avLst/>
          </a:prstGeom>
          <a:blipFill dpi="0" rotWithShape="1">
            <a:blip r:embed="rId3">
              <a:alphaModFix amt="4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xmlns="" id="{2A4B0696-68E2-40ED-B597-4B87387544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438656" cy="6858000"/>
          </a:xfrm>
          <a:prstGeom prst="rect">
            <a:avLst/>
          </a:prstGeom>
          <a:solidFill>
            <a:schemeClr val="tx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4" name="3 CuadroTexto"/>
          <p:cNvSpPr txBox="1"/>
          <p:nvPr/>
        </p:nvSpPr>
        <p:spPr>
          <a:xfrm>
            <a:off x="6606540" y="6426200"/>
            <a:ext cx="5433060" cy="538609"/>
          </a:xfrm>
          <a:prstGeom prst="rect">
            <a:avLst/>
          </a:prstGeom>
          <a:noFill/>
        </p:spPr>
        <p:txBody>
          <a:bodyPr wrap="square" rtlCol="0">
            <a:spAutoFit/>
          </a:bodyPr>
          <a:lstStyle/>
          <a:p>
            <a:r>
              <a:rPr lang="es-MX" sz="1100" dirty="0"/>
              <a:t>Fig. 1.1 muestra el menú principal y un breve ejemplo al accionar el sistema</a:t>
            </a:r>
          </a:p>
          <a:p>
            <a:endParaRPr lang="es-MX" dirty="0"/>
          </a:p>
        </p:txBody>
      </p:sp>
    </p:spTree>
    <p:extLst>
      <p:ext uri="{BB962C8B-B14F-4D97-AF65-F5344CB8AC3E}">
        <p14:creationId xmlns:p14="http://schemas.microsoft.com/office/powerpoint/2010/main" val="41648165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E720DB99-7745-4E75-9D96-AAB6D55C53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9">
            <a:extLst>
              <a:ext uri="{FF2B5EF4-FFF2-40B4-BE49-F238E27FC236}">
                <a16:creationId xmlns:a16="http://schemas.microsoft.com/office/drawing/2014/main" xmlns="" id="{504B0465-3B07-49BF-BEA7-D8147624629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xmlns="" id="{D68803C4-E159-4360-B7BB-74205C8F782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xmlns="" id="{9EB567FC-EAFB-4D2F-94AE-A50FE38377DC}"/>
              </a:ext>
            </a:extLst>
          </p:cNvPr>
          <p:cNvSpPr>
            <a:spLocks noGrp="1"/>
          </p:cNvSpPr>
          <p:nvPr>
            <p:ph type="title"/>
          </p:nvPr>
        </p:nvSpPr>
        <p:spPr>
          <a:xfrm>
            <a:off x="1069848" y="484632"/>
            <a:ext cx="10058400" cy="1609344"/>
          </a:xfrm>
        </p:spPr>
        <p:txBody>
          <a:bodyPr>
            <a:normAutofit/>
          </a:bodyPr>
          <a:lstStyle/>
          <a:p>
            <a:r>
              <a:rPr lang="es-ES" dirty="0"/>
              <a:t>Propuesta</a:t>
            </a:r>
          </a:p>
        </p:txBody>
      </p:sp>
      <p:sp>
        <p:nvSpPr>
          <p:cNvPr id="3" name="Marcador de contenido 2">
            <a:extLst>
              <a:ext uri="{FF2B5EF4-FFF2-40B4-BE49-F238E27FC236}">
                <a16:creationId xmlns:a16="http://schemas.microsoft.com/office/drawing/2014/main" xmlns="" id="{1FBB04B2-BB34-430F-BBF2-1954638E0E57}"/>
              </a:ext>
            </a:extLst>
          </p:cNvPr>
          <p:cNvSpPr>
            <a:spLocks noGrp="1"/>
          </p:cNvSpPr>
          <p:nvPr>
            <p:ph idx="1"/>
          </p:nvPr>
        </p:nvSpPr>
        <p:spPr>
          <a:xfrm>
            <a:off x="1069848" y="2320412"/>
            <a:ext cx="10058400" cy="3851787"/>
          </a:xfrm>
          <a:effectLst>
            <a:outerShdw blurRad="50800" dist="50800" dir="5400000" algn="ctr" rotWithShape="0">
              <a:schemeClr val="bg2"/>
            </a:outerShdw>
          </a:effectLst>
        </p:spPr>
        <p:txBody>
          <a:bodyPr>
            <a:normAutofit/>
          </a:bodyPr>
          <a:lstStyle/>
          <a:p>
            <a:pPr algn="just"/>
            <a:r>
              <a:rPr lang="es-ES" sz="1400" dirty="0"/>
              <a:t>Muchas personas usan las reservas en línea para hacer varias tareas. En lugar de ir a una agencia de viajes y comprar manualmente billetes de avión, o ir a un concierto y comprar billetes, una persona puede simplemente ir al sitio web y ordenarlos. No hay necesidad de discutir esto con otra persona. El proceso de las reservas en línea deja de lado muchos de los inconvenientes usuales y ahorra tiempo.</a:t>
            </a:r>
          </a:p>
          <a:p>
            <a:pPr algn="just"/>
            <a:r>
              <a:rPr lang="es-ES" sz="1400" dirty="0"/>
              <a:t>Una de las ventajas que las personas tienen de reservar en línea es la cantidad de opciones disponibles para ellos en los sitios web. Al reservar vuelos para las fiestas, vacaciones, etc., las personas tienen un acceso instantáneo a una lista comprensiva y detallada de vuelos, a menudo con la habilidad para separar la información en campos más útiles para una búsqueda específica. Por ejemplo, si una persona quiere elegir solamente entre listas de vuelos de clase de negocios, o quiere quedarse en un hotel de tres estrellas o más, una búsqueda específica puede hacerse fácilmente al tocar solamente un botón.</a:t>
            </a:r>
          </a:p>
          <a:p>
            <a:pPr algn="just"/>
            <a:r>
              <a:rPr lang="es-ES" sz="1400" dirty="0"/>
              <a:t>Otra ventaja de las reservas en línea es el hecho de que el Internet ha establecido enlaces entre las empresas de aerolíneas nacionales e internacionales y las grandes empresas de hoteles. Esta información combinada es promocionada libremente en el Internet, lo que hace que sea más fácil para las personas hacer unos planes completos para sus vacaciones. La existencia de estos paquetes significa que las personas no tienen que preocuparse acerca de reservar vuelos y hoteles por separado, ni tampoco del tiempo. Solamente tienen que escoger un paquete que cumpla con sus preferencias.</a:t>
            </a:r>
          </a:p>
          <a:p>
            <a:endParaRPr lang="es-ES" sz="1400" dirty="0"/>
          </a:p>
        </p:txBody>
      </p:sp>
    </p:spTree>
    <p:extLst>
      <p:ext uri="{BB962C8B-B14F-4D97-AF65-F5344CB8AC3E}">
        <p14:creationId xmlns:p14="http://schemas.microsoft.com/office/powerpoint/2010/main" val="1199740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E720DB99-7745-4E75-9D96-AAB6D55C53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xmlns="" id="{504B0465-3B07-49BF-BEA7-D8147624629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xmlns="" id="{D68803C4-E159-4360-B7BB-74205C8F782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xmlns="" id="{BD134F4C-B9B9-45C2-91C0-E42181FB4809}"/>
              </a:ext>
            </a:extLst>
          </p:cNvPr>
          <p:cNvSpPr>
            <a:spLocks noGrp="1"/>
          </p:cNvSpPr>
          <p:nvPr>
            <p:ph type="title"/>
          </p:nvPr>
        </p:nvSpPr>
        <p:spPr>
          <a:xfrm>
            <a:off x="1069848" y="484632"/>
            <a:ext cx="10058400" cy="1609344"/>
          </a:xfrm>
        </p:spPr>
        <p:txBody>
          <a:bodyPr>
            <a:normAutofit/>
          </a:bodyPr>
          <a:lstStyle/>
          <a:p>
            <a:r>
              <a:rPr lang="es-ES" dirty="0"/>
              <a:t>Objetivo</a:t>
            </a:r>
          </a:p>
        </p:txBody>
      </p:sp>
      <p:sp>
        <p:nvSpPr>
          <p:cNvPr id="3" name="Marcador de contenido 2">
            <a:extLst>
              <a:ext uri="{FF2B5EF4-FFF2-40B4-BE49-F238E27FC236}">
                <a16:creationId xmlns:a16="http://schemas.microsoft.com/office/drawing/2014/main" xmlns="" id="{75419D69-D974-4951-85AE-E02C38AB6215}"/>
              </a:ext>
            </a:extLst>
          </p:cNvPr>
          <p:cNvSpPr>
            <a:spLocks noGrp="1"/>
          </p:cNvSpPr>
          <p:nvPr>
            <p:ph idx="1"/>
          </p:nvPr>
        </p:nvSpPr>
        <p:spPr>
          <a:xfrm>
            <a:off x="1069848" y="2320412"/>
            <a:ext cx="10058400" cy="3851787"/>
          </a:xfrm>
        </p:spPr>
        <p:txBody>
          <a:bodyPr>
            <a:normAutofit/>
          </a:bodyPr>
          <a:lstStyle/>
          <a:p>
            <a:pPr algn="just"/>
            <a:r>
              <a:rPr lang="es-ES" dirty="0"/>
              <a:t>En nuestro </a:t>
            </a:r>
            <a:r>
              <a:rPr lang="es-ES" dirty="0" smtClean="0"/>
              <a:t>proyecto SICOA </a:t>
            </a:r>
            <a:r>
              <a:rPr lang="es-ES" dirty="0"/>
              <a:t>tenemos como visión el uso y manejo de nuestro programa que a través de una interfaz gráfica y una base de datos un usuario pueda hacer reservar de vuelos a cualquier parte del mundo a través del medio de transporte aéreo, haciendo reservaciones a través de internet el usuario cuenta con la comodidad de no tener que salir de su hogar para tener que viajar en sus vacaciones contamos con nuestra propuesta para contar con una mayor ventaja sobre las demás compañías que tenemos como competencia. </a:t>
            </a:r>
          </a:p>
          <a:p>
            <a:pPr algn="just"/>
            <a:endParaRPr lang="es-ES" dirty="0"/>
          </a:p>
          <a:p>
            <a:pPr algn="just"/>
            <a:r>
              <a:rPr lang="es-ES" dirty="0"/>
              <a:t>Nosotros los directores del proyecto Adrián Villarreal y Marcelo Martínez como también Jorge Cerda y Jorge Villareal a cargo del </a:t>
            </a:r>
            <a:r>
              <a:rPr lang="es-ES" dirty="0" err="1"/>
              <a:t>analisis</a:t>
            </a:r>
            <a:r>
              <a:rPr lang="es-ES" dirty="0"/>
              <a:t> que se maneje en éste proyecto ya mencionado, y este sea aprobado por nuestro instructor el Ingeniero Jesús Meléndez.</a:t>
            </a:r>
          </a:p>
          <a:p>
            <a:endParaRPr lang="es-ES" dirty="0"/>
          </a:p>
        </p:txBody>
      </p:sp>
    </p:spTree>
    <p:extLst>
      <p:ext uri="{BB962C8B-B14F-4D97-AF65-F5344CB8AC3E}">
        <p14:creationId xmlns:p14="http://schemas.microsoft.com/office/powerpoint/2010/main" val="14127304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7">
            <a:extLst>
              <a:ext uri="{FF2B5EF4-FFF2-40B4-BE49-F238E27FC236}">
                <a16:creationId xmlns:a16="http://schemas.microsoft.com/office/drawing/2014/main" xmlns="" id="{A19EF1B4-0F49-44D2-AE21-263819BFBC9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38656" y="0"/>
            <a:ext cx="4653776" cy="6858000"/>
          </a:xfrm>
          <a:prstGeom prst="rect">
            <a:avLst/>
          </a:prstGeom>
          <a:blipFill dpi="0" rotWithShape="1">
            <a:blip r:embed="rId2">
              <a:alphaModFix amt="4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9">
            <a:extLst>
              <a:ext uri="{FF2B5EF4-FFF2-40B4-BE49-F238E27FC236}">
                <a16:creationId xmlns:a16="http://schemas.microsoft.com/office/drawing/2014/main" xmlns="" id="{2A4B0696-68E2-40ED-B597-4B87387544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438656" cy="6858000"/>
          </a:xfrm>
          <a:prstGeom prst="rect">
            <a:avLst/>
          </a:prstGeom>
          <a:solidFill>
            <a:schemeClr val="tx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ítulo 1">
            <a:extLst>
              <a:ext uri="{FF2B5EF4-FFF2-40B4-BE49-F238E27FC236}">
                <a16:creationId xmlns:a16="http://schemas.microsoft.com/office/drawing/2014/main" xmlns="" id="{DCD2336E-F4AC-49B9-AE1D-9C4CA970BFC4}"/>
              </a:ext>
            </a:extLst>
          </p:cNvPr>
          <p:cNvSpPr>
            <a:spLocks noGrp="1"/>
          </p:cNvSpPr>
          <p:nvPr>
            <p:ph type="title"/>
          </p:nvPr>
        </p:nvSpPr>
        <p:spPr>
          <a:xfrm>
            <a:off x="2082119" y="643466"/>
            <a:ext cx="3348017" cy="5571067"/>
          </a:xfrm>
        </p:spPr>
        <p:txBody>
          <a:bodyPr>
            <a:normAutofit/>
          </a:bodyPr>
          <a:lstStyle/>
          <a:p>
            <a:r>
              <a:rPr lang="es-ES" sz="4800">
                <a:solidFill>
                  <a:schemeClr val="tx1"/>
                </a:solidFill>
              </a:rPr>
              <a:t>Requisitos del Proyecto: </a:t>
            </a:r>
          </a:p>
        </p:txBody>
      </p:sp>
      <p:sp>
        <p:nvSpPr>
          <p:cNvPr id="3" name="Marcador de contenido 2">
            <a:extLst>
              <a:ext uri="{FF2B5EF4-FFF2-40B4-BE49-F238E27FC236}">
                <a16:creationId xmlns:a16="http://schemas.microsoft.com/office/drawing/2014/main" xmlns="" id="{F0C981E7-F37E-4278-B0E0-FDEA6F66088F}"/>
              </a:ext>
            </a:extLst>
          </p:cNvPr>
          <p:cNvSpPr>
            <a:spLocks noGrp="1"/>
          </p:cNvSpPr>
          <p:nvPr>
            <p:ph idx="1"/>
          </p:nvPr>
        </p:nvSpPr>
        <p:spPr>
          <a:xfrm>
            <a:off x="6772315" y="643467"/>
            <a:ext cx="4534781" cy="5571066"/>
          </a:xfrm>
        </p:spPr>
        <p:txBody>
          <a:bodyPr anchor="ctr">
            <a:normAutofit/>
          </a:bodyPr>
          <a:lstStyle/>
          <a:p>
            <a:pPr lvl="0" algn="just"/>
            <a:r>
              <a:rPr lang="es-MX" sz="1800" dirty="0"/>
              <a:t>Debe de contar con la manera en que el Usuario o cliente pueda darse de alta para poder hacer uso y manejo de nuestro sistema.</a:t>
            </a:r>
            <a:endParaRPr lang="es-ES" sz="1800" dirty="0"/>
          </a:p>
          <a:p>
            <a:pPr lvl="0" algn="just"/>
            <a:r>
              <a:rPr lang="es-MX" sz="1800" dirty="0"/>
              <a:t>Debe contar con una interfaz gráfica aceptable y agradable para la vista de nuestros clientes.</a:t>
            </a:r>
            <a:endParaRPr lang="es-ES" sz="1800" dirty="0"/>
          </a:p>
          <a:p>
            <a:pPr lvl="0" algn="just"/>
            <a:r>
              <a:rPr lang="es-MX" sz="1800" dirty="0"/>
              <a:t>Fácil manejo para las personas que no cuentan con gran practica y uso de las tecnologías, que no sea complicado hacer compras. </a:t>
            </a:r>
            <a:endParaRPr lang="es-ES" sz="1800" dirty="0"/>
          </a:p>
          <a:p>
            <a:pPr lvl="0" algn="just"/>
            <a:r>
              <a:rPr lang="es-MX" sz="1800" dirty="0"/>
              <a:t>Llevar un buen control de la base de datos sin que haya “bugs” o mal manejo de la información de nuestros clientes. </a:t>
            </a:r>
            <a:endParaRPr lang="es-ES" sz="1800" dirty="0"/>
          </a:p>
          <a:p>
            <a:endParaRPr lang="es-ES" sz="1800" dirty="0"/>
          </a:p>
        </p:txBody>
      </p:sp>
    </p:spTree>
    <p:extLst>
      <p:ext uri="{BB962C8B-B14F-4D97-AF65-F5344CB8AC3E}">
        <p14:creationId xmlns:p14="http://schemas.microsoft.com/office/powerpoint/2010/main" val="13059605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E720DB99-7745-4E75-9D96-AAB6D55C53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xmlns="" id="{504B0465-3B07-49BF-BEA7-D8147624629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xmlns="" id="{D68803C4-E159-4360-B7BB-74205C8F782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xmlns="" id="{A0A5DDF5-BB7D-4E18-B1BA-E50157B949C6}"/>
              </a:ext>
            </a:extLst>
          </p:cNvPr>
          <p:cNvSpPr>
            <a:spLocks noGrp="1"/>
          </p:cNvSpPr>
          <p:nvPr>
            <p:ph type="title"/>
          </p:nvPr>
        </p:nvSpPr>
        <p:spPr>
          <a:xfrm>
            <a:off x="1069848" y="553212"/>
            <a:ext cx="10058400" cy="1609344"/>
          </a:xfrm>
        </p:spPr>
        <p:txBody>
          <a:bodyPr>
            <a:normAutofit/>
          </a:bodyPr>
          <a:lstStyle/>
          <a:p>
            <a:r>
              <a:rPr lang="es-ES" dirty="0"/>
              <a:t>¿Qué prioridades tiene la organización cliente?</a:t>
            </a:r>
          </a:p>
        </p:txBody>
      </p:sp>
      <p:sp>
        <p:nvSpPr>
          <p:cNvPr id="3" name="Marcador de contenido 2">
            <a:extLst>
              <a:ext uri="{FF2B5EF4-FFF2-40B4-BE49-F238E27FC236}">
                <a16:creationId xmlns:a16="http://schemas.microsoft.com/office/drawing/2014/main" xmlns="" id="{DF8E16FC-BEDD-4A42-8BF7-D6234203A0A4}"/>
              </a:ext>
            </a:extLst>
          </p:cNvPr>
          <p:cNvSpPr>
            <a:spLocks noGrp="1"/>
          </p:cNvSpPr>
          <p:nvPr>
            <p:ph idx="1"/>
          </p:nvPr>
        </p:nvSpPr>
        <p:spPr>
          <a:xfrm>
            <a:off x="1069848" y="2583180"/>
            <a:ext cx="10058400" cy="3589019"/>
          </a:xfrm>
        </p:spPr>
        <p:txBody>
          <a:bodyPr>
            <a:normAutofit/>
          </a:bodyPr>
          <a:lstStyle/>
          <a:p>
            <a:pPr algn="just"/>
            <a:r>
              <a:rPr lang="es-ES" dirty="0"/>
              <a:t>Tenemos una gran prioridad hacia nuestra clientela ya que si ellos están contentos con nuestro producto podemos hacer que lo consuman mucho más que el de las otras empresas y así poder obtener mayor ganancias, ganar más gente en el mercado de este negocio que es la venta de boletos para viajar en avión y seguir creciendo como empresa.</a:t>
            </a:r>
          </a:p>
        </p:txBody>
      </p:sp>
    </p:spTree>
    <p:extLst>
      <p:ext uri="{BB962C8B-B14F-4D97-AF65-F5344CB8AC3E}">
        <p14:creationId xmlns:p14="http://schemas.microsoft.com/office/powerpoint/2010/main" val="24194782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xmlns="" id="{F91C1037-8059-4A43-95B7-543D51DC1327}"/>
              </a:ext>
            </a:extLst>
          </p:cNvPr>
          <p:cNvSpPr>
            <a:spLocks noGrp="1"/>
          </p:cNvSpPr>
          <p:nvPr>
            <p:ph idx="1"/>
          </p:nvPr>
        </p:nvSpPr>
        <p:spPr>
          <a:xfrm>
            <a:off x="1438656" y="617220"/>
            <a:ext cx="10379964" cy="6240780"/>
          </a:xfrm>
        </p:spPr>
        <p:txBody>
          <a:bodyPr numCol="2">
            <a:normAutofit fontScale="77500" lnSpcReduction="20000"/>
          </a:bodyPr>
          <a:lstStyle/>
          <a:p>
            <a:pPr marL="274320" lvl="1" indent="0" algn="just">
              <a:buNone/>
            </a:pPr>
            <a:r>
              <a:rPr lang="es-US" sz="4700" cap="all" dirty="0" smtClean="0">
                <a:blipFill>
                  <a:blip r:embed="rId2">
                    <a:extLst>
                      <a:ext uri="{28A0092B-C50C-407E-A947-70E740481C1C}">
                        <a14:useLocalDpi xmlns:a14="http://schemas.microsoft.com/office/drawing/2010/main" val="0"/>
                      </a:ext>
                    </a:extLst>
                  </a:blip>
                  <a:tile tx="6350" ty="-127000" sx="65000" sy="64000" flip="none" algn="tl"/>
                </a:blipFill>
                <a:ea typeface="+mj-ea"/>
                <a:cs typeface="+mj-cs"/>
              </a:rPr>
              <a:t>METODO</a:t>
            </a:r>
            <a:endParaRPr lang="es-US" sz="4700" cap="all" dirty="0">
              <a:blipFill>
                <a:blip r:embed="rId2">
                  <a:extLst>
                    <a:ext uri="{28A0092B-C50C-407E-A947-70E740481C1C}">
                      <a14:useLocalDpi xmlns:a14="http://schemas.microsoft.com/office/drawing/2010/main" val="0"/>
                    </a:ext>
                  </a:extLst>
                </a:blip>
                <a:tile tx="6350" ty="-127000" sx="65000" sy="64000" flip="none" algn="tl"/>
              </a:blipFill>
              <a:ea typeface="+mj-ea"/>
              <a:cs typeface="+mj-cs"/>
            </a:endParaRPr>
          </a:p>
          <a:p>
            <a:pPr marL="274320" lvl="1" indent="0" algn="just">
              <a:lnSpc>
                <a:spcPct val="120000"/>
              </a:lnSpc>
              <a:buNone/>
            </a:pPr>
            <a:r>
              <a:rPr lang="es-ES" sz="2600" dirty="0">
                <a:ln w="0"/>
                <a:latin typeface="Arial" panose="020B0604020202020204" pitchFamily="34" charset="0"/>
                <a:ea typeface="Calibri" panose="020F0502020204030204" pitchFamily="34" charset="0"/>
                <a:cs typeface="Arial" panose="020B0604020202020204" pitchFamily="34" charset="0"/>
              </a:rPr>
              <a:t/>
            </a:r>
            <a:br>
              <a:rPr lang="es-ES" sz="2600" dirty="0">
                <a:ln w="0"/>
                <a:latin typeface="Arial" panose="020B0604020202020204" pitchFamily="34" charset="0"/>
                <a:ea typeface="Calibri" panose="020F0502020204030204" pitchFamily="34" charset="0"/>
                <a:cs typeface="Arial" panose="020B0604020202020204" pitchFamily="34" charset="0"/>
              </a:rPr>
            </a:br>
            <a:r>
              <a:rPr lang="es-ES" sz="2600" dirty="0">
                <a:ln w="0"/>
                <a:latin typeface="Arial" panose="020B0604020202020204" pitchFamily="34" charset="0"/>
                <a:ea typeface="Calibri" panose="020F0502020204030204" pitchFamily="34" charset="0"/>
                <a:cs typeface="Arial" panose="020B0604020202020204" pitchFamily="34" charset="0"/>
              </a:rPr>
              <a:t>La f</a:t>
            </a:r>
            <a:r>
              <a:rPr lang="es-ES" sz="2600" dirty="0">
                <a:ln w="0"/>
                <a:latin typeface="Arial" panose="020B0604020202020204" pitchFamily="34" charset="0"/>
                <a:ea typeface="Calibri" panose="020F0502020204030204" pitchFamily="34" charset="0"/>
                <a:cs typeface="Arial" panose="020B0604020202020204" pitchFamily="34" charset="0"/>
              </a:rPr>
              <a:t>orma de trabajo fue prácticamente los pasos que se mencionaron en el apartado de “metodología”  que fueron: la iniciación de la idea de un programa, análisis de los estudiantes para saber que incluir en el programa, propuestas de mejora en la interfaz y en el código, aplicación de las mejoras en el programa, evaluación de los alumnos que utilizaron el programa para el desarrollo de sus tareas de la materia y por último, si es necesario otro reajuste a el código e interfaz para mayor eficacia.</a:t>
            </a:r>
          </a:p>
          <a:p>
            <a:pPr marL="0" indent="0" algn="just">
              <a:buNone/>
            </a:pPr>
            <a:endParaRPr lang="es-US" sz="2800" dirty="0" smtClean="0">
              <a:latin typeface="Arial" panose="020B0604020202020204" pitchFamily="34" charset="0"/>
              <a:cs typeface="Times New Roman" panose="02020603050405020304" pitchFamily="18" charset="0"/>
            </a:endParaRPr>
          </a:p>
          <a:p>
            <a:pPr marL="0" indent="0" algn="just">
              <a:buNone/>
            </a:pPr>
            <a:endParaRPr lang="es-US" sz="2800" dirty="0" smtClean="0">
              <a:latin typeface="Arial" panose="020B0604020202020204" pitchFamily="34" charset="0"/>
              <a:cs typeface="Times New Roman" panose="02020603050405020304" pitchFamily="18" charset="0"/>
            </a:endParaRPr>
          </a:p>
          <a:p>
            <a:pPr marL="0" indent="0" algn="just">
              <a:buNone/>
            </a:pPr>
            <a:endParaRPr lang="es-US" sz="2800" dirty="0" smtClean="0">
              <a:latin typeface="Arial" panose="020B0604020202020204" pitchFamily="34" charset="0"/>
              <a:cs typeface="Times New Roman" panose="02020603050405020304" pitchFamily="18" charset="0"/>
            </a:endParaRPr>
          </a:p>
          <a:p>
            <a:pPr marL="0" indent="0" algn="just">
              <a:buNone/>
            </a:pPr>
            <a:endParaRPr lang="es-US" sz="2800" dirty="0">
              <a:latin typeface="Arial" panose="020B0604020202020204" pitchFamily="34" charset="0"/>
              <a:cs typeface="Times New Roman" panose="02020603050405020304" pitchFamily="18" charset="0"/>
            </a:endParaRPr>
          </a:p>
          <a:p>
            <a:pPr marL="274320" lvl="1" indent="0" algn="just">
              <a:buNone/>
            </a:pPr>
            <a:r>
              <a:rPr lang="es-ES" sz="4700" cap="all" dirty="0" smtClean="0">
                <a:blipFill>
                  <a:blip r:embed="rId2">
                    <a:extLst>
                      <a:ext uri="{28A0092B-C50C-407E-A947-70E740481C1C}">
                        <a14:useLocalDpi xmlns:a14="http://schemas.microsoft.com/office/drawing/2010/main" val="0"/>
                      </a:ext>
                    </a:extLst>
                  </a:blip>
                  <a:tile tx="6350" ty="-127000" sx="65000" sy="64000" flip="none" algn="tl"/>
                </a:blipFill>
              </a:rPr>
              <a:t>Metodología</a:t>
            </a:r>
            <a:endParaRPr lang="es-US" sz="4700" cap="all" dirty="0">
              <a:blipFill>
                <a:blip r:embed="rId2">
                  <a:extLst>
                    <a:ext uri="{28A0092B-C50C-407E-A947-70E740481C1C}">
                      <a14:useLocalDpi xmlns:a14="http://schemas.microsoft.com/office/drawing/2010/main" val="0"/>
                    </a:ext>
                  </a:extLst>
                </a:blip>
                <a:tile tx="6350" ty="-127000" sx="65000" sy="64000" flip="none" algn="tl"/>
              </a:blipFill>
            </a:endParaRPr>
          </a:p>
          <a:p>
            <a:pPr marL="274320" lvl="1" indent="0" algn="just">
              <a:buNone/>
            </a:pPr>
            <a:endParaRPr lang="es-US" sz="2600" dirty="0" smtClean="0">
              <a:latin typeface="Arial" panose="020B0604020202020204" pitchFamily="34" charset="0"/>
              <a:ea typeface="Calibri" panose="020F0502020204030204" pitchFamily="34" charset="0"/>
              <a:cs typeface="Times New Roman" panose="02020603050405020304" pitchFamily="18" charset="0"/>
            </a:endParaRPr>
          </a:p>
          <a:p>
            <a:pPr marL="274320" lvl="1" indent="0" algn="just">
              <a:lnSpc>
                <a:spcPct val="120000"/>
              </a:lnSpc>
              <a:buNone/>
            </a:pPr>
            <a:r>
              <a:rPr lang="es-US" sz="2600" dirty="0" smtClean="0">
                <a:latin typeface="Arial" panose="020B0604020202020204" pitchFamily="34" charset="0"/>
                <a:ea typeface="Calibri" panose="020F0502020204030204" pitchFamily="34" charset="0"/>
                <a:cs typeface="Times New Roman" panose="02020603050405020304" pitchFamily="18" charset="0"/>
              </a:rPr>
              <a:t>En </a:t>
            </a:r>
            <a:r>
              <a:rPr lang="es-US" sz="2600" dirty="0">
                <a:latin typeface="Arial" panose="020B0604020202020204" pitchFamily="34" charset="0"/>
                <a:ea typeface="Calibri" panose="020F0502020204030204" pitchFamily="34" charset="0"/>
                <a:cs typeface="Times New Roman" panose="02020603050405020304" pitchFamily="18" charset="0"/>
              </a:rPr>
              <a:t>el desarrollo del sistema de control de un aeropuerto se utilizaron diferentes procedimientos como lo es el planteamiento del inicio del algoritmo para su desarrollo, diferentes opiniones acerca del diseño del mismo programa para mayor comodidad al usarla.</a:t>
            </a:r>
          </a:p>
          <a:p>
            <a:pPr marL="0" indent="0" algn="just">
              <a:buNone/>
            </a:pPr>
            <a:endParaRPr lang="es-US" sz="6000" dirty="0">
              <a:ln w="0"/>
              <a:ea typeface="Calibri" panose="020F0502020204030204" pitchFamily="34" charset="0"/>
              <a:cs typeface="Times New Roman" panose="02020603050405020304" pitchFamily="18" charset="0"/>
            </a:endParaRPr>
          </a:p>
          <a:p>
            <a:pPr marL="0" indent="0" algn="just">
              <a:buNone/>
            </a:pPr>
            <a:endParaRPr lang="es-US" sz="6000" dirty="0">
              <a:ln w="0"/>
              <a:ea typeface="Calibri" panose="020F0502020204030204" pitchFamily="34" charset="0"/>
              <a:cs typeface="Times New Roman" panose="02020603050405020304" pitchFamily="18" charset="0"/>
            </a:endParaRPr>
          </a:p>
          <a:p>
            <a:pPr marL="0" indent="0" algn="just">
              <a:buNone/>
            </a:pPr>
            <a:endParaRPr lang="es-US" sz="6000" dirty="0">
              <a:ln w="0"/>
              <a:ea typeface="Calibri" panose="020F0502020204030204" pitchFamily="34" charset="0"/>
              <a:cs typeface="Times New Roman" panose="02020603050405020304" pitchFamily="18" charset="0"/>
            </a:endParaRPr>
          </a:p>
          <a:p>
            <a:pPr marL="0" indent="0" algn="just">
              <a:buNone/>
            </a:pPr>
            <a:endParaRPr lang="es-ES" sz="2800" dirty="0"/>
          </a:p>
        </p:txBody>
      </p:sp>
      <p:sp>
        <p:nvSpPr>
          <p:cNvPr id="7" name="Rectangle 9">
            <a:extLst>
              <a:ext uri="{FF2B5EF4-FFF2-40B4-BE49-F238E27FC236}">
                <a16:creationId xmlns:a16="http://schemas.microsoft.com/office/drawing/2014/main" xmlns="" id="{2A4B0696-68E2-40ED-B597-4B87387544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438656" cy="6858000"/>
          </a:xfrm>
          <a:prstGeom prst="rect">
            <a:avLst/>
          </a:prstGeom>
          <a:solidFill>
            <a:schemeClr val="tx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2184577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E720DB99-7745-4E75-9D96-AAB6D55C53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xmlns="" id="{504B0465-3B07-49BF-BEA7-D8147624629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xmlns="" id="{D68803C4-E159-4360-B7BB-74205C8F782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xmlns="" id="{C1373A67-2283-4AA2-8D24-BB541BB92794}"/>
              </a:ext>
            </a:extLst>
          </p:cNvPr>
          <p:cNvSpPr>
            <a:spLocks noGrp="1"/>
          </p:cNvSpPr>
          <p:nvPr>
            <p:ph type="title"/>
          </p:nvPr>
        </p:nvSpPr>
        <p:spPr>
          <a:xfrm>
            <a:off x="1069848" y="850392"/>
            <a:ext cx="10058400" cy="1609344"/>
          </a:xfrm>
        </p:spPr>
        <p:txBody>
          <a:bodyPr>
            <a:normAutofit fontScale="90000"/>
          </a:bodyPr>
          <a:lstStyle/>
          <a:p>
            <a:r>
              <a:rPr lang="es-ES" sz="8000" dirty="0"/>
              <a:t>Técnica</a:t>
            </a:r>
            <a:r>
              <a:rPr lang="es-ES" dirty="0"/>
              <a:t/>
            </a:r>
            <a:br>
              <a:rPr lang="es-ES" dirty="0"/>
            </a:br>
            <a:endParaRPr lang="es-ES" dirty="0"/>
          </a:p>
        </p:txBody>
      </p:sp>
      <p:sp>
        <p:nvSpPr>
          <p:cNvPr id="3" name="Marcador de contenido 2">
            <a:extLst>
              <a:ext uri="{FF2B5EF4-FFF2-40B4-BE49-F238E27FC236}">
                <a16:creationId xmlns:a16="http://schemas.microsoft.com/office/drawing/2014/main" xmlns="" id="{A47DA2FB-9B84-4AEF-A016-291168093DF3}"/>
              </a:ext>
            </a:extLst>
          </p:cNvPr>
          <p:cNvSpPr>
            <a:spLocks noGrp="1"/>
          </p:cNvSpPr>
          <p:nvPr>
            <p:ph idx="1"/>
          </p:nvPr>
        </p:nvSpPr>
        <p:spPr>
          <a:xfrm>
            <a:off x="1069848" y="2320412"/>
            <a:ext cx="10058400" cy="3851787"/>
          </a:xfrm>
        </p:spPr>
        <p:txBody>
          <a:bodyPr>
            <a:normAutofit/>
          </a:bodyPr>
          <a:lstStyle/>
          <a:p>
            <a:pPr algn="just"/>
            <a:r>
              <a:rPr lang="es-ES" dirty="0"/>
              <a:t>Para realizar el programa, un integrante o 2 del equipo son encargados en hacer una serie de preguntas a usuarios mas frecuentes que viajan en avión y adaptarnos a sus necesidades para poder reservar un vuelo y que este le sea mas rápido y eficaz ya que requiere que optimice el tiempo de acuerdo a su necesidad.</a:t>
            </a:r>
          </a:p>
        </p:txBody>
      </p:sp>
    </p:spTree>
    <p:extLst>
      <p:ext uri="{BB962C8B-B14F-4D97-AF65-F5344CB8AC3E}">
        <p14:creationId xmlns:p14="http://schemas.microsoft.com/office/powerpoint/2010/main" val="2632539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xmlns="" id="{A19EF1B4-0F49-44D2-AE21-263819BFBC9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38656" y="0"/>
            <a:ext cx="4653776" cy="6858000"/>
          </a:xfrm>
          <a:prstGeom prst="rect">
            <a:avLst/>
          </a:prstGeom>
          <a:blipFill dpi="0" rotWithShape="1">
            <a:blip r:embed="rId2">
              <a:alphaModFix amt="4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xmlns="" id="{2A4B0696-68E2-40ED-B597-4B87387544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438656" cy="6858000"/>
          </a:xfrm>
          <a:prstGeom prst="rect">
            <a:avLst/>
          </a:prstGeom>
          <a:solidFill>
            <a:schemeClr val="tx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ítulo 1">
            <a:extLst>
              <a:ext uri="{FF2B5EF4-FFF2-40B4-BE49-F238E27FC236}">
                <a16:creationId xmlns:a16="http://schemas.microsoft.com/office/drawing/2014/main" xmlns="" id="{4B32E9F8-6AD5-4E0C-AB09-6D33599A0B09}"/>
              </a:ext>
            </a:extLst>
          </p:cNvPr>
          <p:cNvSpPr>
            <a:spLocks noGrp="1"/>
          </p:cNvSpPr>
          <p:nvPr>
            <p:ph type="title"/>
          </p:nvPr>
        </p:nvSpPr>
        <p:spPr>
          <a:xfrm>
            <a:off x="2082119" y="643466"/>
            <a:ext cx="3587161" cy="5571067"/>
          </a:xfrm>
        </p:spPr>
        <p:txBody>
          <a:bodyPr>
            <a:normAutofit/>
          </a:bodyPr>
          <a:lstStyle/>
          <a:p>
            <a:r>
              <a:rPr lang="es-ES" sz="6000" dirty="0">
                <a:solidFill>
                  <a:schemeClr val="tx1"/>
                </a:solidFill>
              </a:rPr>
              <a:t>Tecnologías</a:t>
            </a:r>
            <a:endParaRPr lang="es-ES" sz="4800" dirty="0">
              <a:solidFill>
                <a:schemeClr val="tx1"/>
              </a:solidFill>
            </a:endParaRPr>
          </a:p>
        </p:txBody>
      </p:sp>
      <p:sp>
        <p:nvSpPr>
          <p:cNvPr id="3" name="Marcador de contenido 2">
            <a:extLst>
              <a:ext uri="{FF2B5EF4-FFF2-40B4-BE49-F238E27FC236}">
                <a16:creationId xmlns:a16="http://schemas.microsoft.com/office/drawing/2014/main" xmlns="" id="{CE6D938B-93AF-4080-8139-188FCC1EA8B5}"/>
              </a:ext>
            </a:extLst>
          </p:cNvPr>
          <p:cNvSpPr>
            <a:spLocks noGrp="1"/>
          </p:cNvSpPr>
          <p:nvPr>
            <p:ph idx="1"/>
          </p:nvPr>
        </p:nvSpPr>
        <p:spPr>
          <a:xfrm>
            <a:off x="6092432" y="297180"/>
            <a:ext cx="5394959" cy="6263640"/>
          </a:xfrm>
        </p:spPr>
        <p:txBody>
          <a:bodyPr anchor="ctr">
            <a:normAutofit/>
          </a:bodyPr>
          <a:lstStyle/>
          <a:p>
            <a:r>
              <a:rPr lang="es-ES" sz="1800" b="1" dirty="0"/>
              <a:t>Tecnología del producto</a:t>
            </a:r>
            <a:r>
              <a:rPr lang="es-ES" sz="1800" dirty="0"/>
              <a:t/>
            </a:r>
            <a:br>
              <a:rPr lang="es-ES" sz="1800" dirty="0"/>
            </a:br>
            <a:r>
              <a:rPr lang="es-ES" sz="1800" dirty="0"/>
              <a:t>El producto esta basado en el lenguaje </a:t>
            </a:r>
            <a:r>
              <a:rPr lang="es-ES" sz="1800" dirty="0" smtClean="0"/>
              <a:t>JAVA</a:t>
            </a:r>
          </a:p>
          <a:p>
            <a:endParaRPr lang="es-ES" sz="1800" dirty="0"/>
          </a:p>
          <a:p>
            <a:r>
              <a:rPr lang="es-ES" sz="1800" b="1" dirty="0" smtClean="0"/>
              <a:t>Tecnología </a:t>
            </a:r>
            <a:r>
              <a:rPr lang="es-ES" sz="1800" b="1" dirty="0"/>
              <a:t>de </a:t>
            </a:r>
            <a:r>
              <a:rPr lang="es-ES" sz="1800" b="1" dirty="0" smtClean="0"/>
              <a:t>proceso</a:t>
            </a:r>
          </a:p>
          <a:p>
            <a:pPr marL="274320" lvl="1" indent="0" algn="just">
              <a:buNone/>
            </a:pPr>
            <a:r>
              <a:rPr lang="es-ES" sz="1600" dirty="0" smtClean="0"/>
              <a:t>El </a:t>
            </a:r>
            <a:r>
              <a:rPr lang="es-ES" sz="1600" dirty="0"/>
              <a:t>programa contiene distintos componentes como los son iteraciones, condiciones, opciones </a:t>
            </a:r>
            <a:r>
              <a:rPr lang="es-ES" sz="1600" dirty="0" smtClean="0"/>
              <a:t>.</a:t>
            </a:r>
          </a:p>
          <a:p>
            <a:pPr marL="274320" lvl="1" indent="0" algn="just">
              <a:buNone/>
            </a:pPr>
            <a:endParaRPr lang="es-ES" sz="1600" dirty="0"/>
          </a:p>
          <a:p>
            <a:pPr algn="just"/>
            <a:r>
              <a:rPr lang="es-ES" sz="1800" b="1" dirty="0"/>
              <a:t>Tecnología de maquinaria y equipo</a:t>
            </a:r>
            <a:r>
              <a:rPr lang="es-ES" sz="1800" dirty="0"/>
              <a:t/>
            </a:r>
            <a:br>
              <a:rPr lang="es-ES" sz="1800" dirty="0"/>
            </a:br>
            <a:r>
              <a:rPr lang="es-ES" sz="1600" dirty="0" smtClean="0"/>
              <a:t>El </a:t>
            </a:r>
            <a:r>
              <a:rPr lang="es-ES" sz="1600" dirty="0"/>
              <a:t>equipo en el que se desarrollo fue prácticamente en una computadora de la marca </a:t>
            </a:r>
            <a:r>
              <a:rPr lang="es-ES" sz="1600" dirty="0" err="1"/>
              <a:t>DeLL</a:t>
            </a:r>
            <a:r>
              <a:rPr lang="es-ES" sz="1600" dirty="0"/>
              <a:t> con un procesador Intel CORE I5 64 bits con una velocidad de 4 </a:t>
            </a:r>
            <a:r>
              <a:rPr lang="es-ES" sz="1600" dirty="0" err="1"/>
              <a:t>gb</a:t>
            </a:r>
            <a:r>
              <a:rPr lang="es-ES" sz="1600" dirty="0"/>
              <a:t> de </a:t>
            </a:r>
            <a:r>
              <a:rPr lang="es-ES" sz="1600" dirty="0" err="1"/>
              <a:t>ram</a:t>
            </a:r>
            <a:r>
              <a:rPr lang="es-ES" sz="1600" dirty="0"/>
              <a:t>, un sistema operativo </a:t>
            </a:r>
            <a:r>
              <a:rPr lang="es-ES" sz="1600" dirty="0" err="1"/>
              <a:t>windows</a:t>
            </a:r>
            <a:r>
              <a:rPr lang="es-ES" sz="1600" dirty="0"/>
              <a:t> 8.0 de con un procesador x64 con una frecuencia de 3.70 GHz.</a:t>
            </a:r>
          </a:p>
          <a:p>
            <a:pPr algn="just"/>
            <a:endParaRPr lang="es-ES" sz="1800" dirty="0"/>
          </a:p>
          <a:p>
            <a:pPr algn="just"/>
            <a:r>
              <a:rPr lang="es-ES" sz="1800" b="1" dirty="0"/>
              <a:t>Tecnología de operaciones</a:t>
            </a:r>
            <a:r>
              <a:rPr lang="es-ES" sz="1800" dirty="0"/>
              <a:t/>
            </a:r>
            <a:br>
              <a:rPr lang="es-ES" sz="1800" dirty="0"/>
            </a:br>
            <a:r>
              <a:rPr lang="es-ES" sz="1800" dirty="0"/>
              <a:t>El estándar por lo cual nos dejamos guiar fue por el nivel del estudiante respecto a sus conocimientos sobre la materia con el fin que se genere un sistema parecido al de un aeropuerto para reservar vuelos de este mismo. </a:t>
            </a:r>
          </a:p>
          <a:p>
            <a:endParaRPr lang="es-ES" sz="1400" dirty="0"/>
          </a:p>
        </p:txBody>
      </p:sp>
    </p:spTree>
    <p:extLst>
      <p:ext uri="{BB962C8B-B14F-4D97-AF65-F5344CB8AC3E}">
        <p14:creationId xmlns:p14="http://schemas.microsoft.com/office/powerpoint/2010/main" val="16799149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E720DB99-7745-4E75-9D96-AAB6D55C53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xmlns="" id="{504B0465-3B07-49BF-BEA7-D8147624629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xmlns="" id="{D68803C4-E159-4360-B7BB-74205C8F782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xmlns="" id="{D51235A5-E473-4500-9922-5300CB2B3B82}"/>
              </a:ext>
            </a:extLst>
          </p:cNvPr>
          <p:cNvSpPr>
            <a:spLocks noGrp="1"/>
          </p:cNvSpPr>
          <p:nvPr>
            <p:ph type="title"/>
          </p:nvPr>
        </p:nvSpPr>
        <p:spPr>
          <a:xfrm>
            <a:off x="1164336" y="617220"/>
            <a:ext cx="10058400" cy="1992335"/>
          </a:xfrm>
        </p:spPr>
        <p:txBody>
          <a:bodyPr>
            <a:normAutofit/>
          </a:bodyPr>
          <a:lstStyle/>
          <a:p>
            <a:r>
              <a:rPr lang="es-ES" sz="4600" dirty="0"/>
              <a:t>Desarrollo de productos [Ulrich/Steven]</a:t>
            </a:r>
            <a:br>
              <a:rPr lang="es-ES" sz="4600" dirty="0"/>
            </a:br>
            <a:endParaRPr lang="es-ES" sz="4600" dirty="0"/>
          </a:p>
        </p:txBody>
      </p:sp>
      <p:sp>
        <p:nvSpPr>
          <p:cNvPr id="3" name="Marcador de contenido 2">
            <a:extLst>
              <a:ext uri="{FF2B5EF4-FFF2-40B4-BE49-F238E27FC236}">
                <a16:creationId xmlns:a16="http://schemas.microsoft.com/office/drawing/2014/main" xmlns="" id="{C8F85E8B-909B-47DB-8C02-EFEEEB301BAB}"/>
              </a:ext>
            </a:extLst>
          </p:cNvPr>
          <p:cNvSpPr>
            <a:spLocks noGrp="1"/>
          </p:cNvSpPr>
          <p:nvPr>
            <p:ph idx="1"/>
          </p:nvPr>
        </p:nvSpPr>
        <p:spPr>
          <a:xfrm>
            <a:off x="1069848" y="2320412"/>
            <a:ext cx="10058400" cy="3851787"/>
          </a:xfrm>
        </p:spPr>
        <p:txBody>
          <a:bodyPr>
            <a:normAutofit/>
          </a:bodyPr>
          <a:lstStyle/>
          <a:p>
            <a:r>
              <a:rPr lang="es-ES" b="1"/>
              <a:t>Identificación de las necesidades del destinatario</a:t>
            </a:r>
          </a:p>
          <a:p>
            <a:r>
              <a:rPr lang="es-ES" dirty="0"/>
              <a:t>Mejorar el proceso de compra y reserva de boletos para el cliente.</a:t>
            </a:r>
          </a:p>
          <a:p>
            <a:r>
              <a:rPr lang="es-ES" dirty="0"/>
              <a:t>Optimiza el tiempo que se podría llevar en hacerlo manualmente</a:t>
            </a:r>
          </a:p>
          <a:p>
            <a:r>
              <a:rPr lang="es-ES" dirty="0"/>
              <a:t>Respuestas confiables</a:t>
            </a:r>
          </a:p>
          <a:p>
            <a:r>
              <a:rPr lang="es-ES" dirty="0"/>
              <a:t>Especificaciones del producto/servicio</a:t>
            </a:r>
          </a:p>
          <a:p>
            <a:r>
              <a:rPr lang="es-ES" b="1"/>
              <a:t>Resolución de:</a:t>
            </a:r>
          </a:p>
          <a:p>
            <a:r>
              <a:rPr lang="es-ES" dirty="0"/>
              <a:t>Reserva de Boletos</a:t>
            </a:r>
          </a:p>
          <a:p>
            <a:r>
              <a:rPr lang="es-ES" dirty="0"/>
              <a:t>Contacto con el cliente por parte de las aerolíneas</a:t>
            </a:r>
          </a:p>
          <a:p>
            <a:r>
              <a:rPr lang="es-ES" dirty="0"/>
              <a:t>Optimizar tiempos de Compra/Venta</a:t>
            </a:r>
          </a:p>
          <a:p>
            <a:endParaRPr lang="es-ES" dirty="0"/>
          </a:p>
        </p:txBody>
      </p:sp>
    </p:spTree>
    <p:extLst>
      <p:ext uri="{BB962C8B-B14F-4D97-AF65-F5344CB8AC3E}">
        <p14:creationId xmlns:p14="http://schemas.microsoft.com/office/powerpoint/2010/main" val="30274268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Letras en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etras en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tras en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TM03090434[[fn=Madera]]</Template>
  <TotalTime>222</TotalTime>
  <Words>1406</Words>
  <Application>Microsoft Office PowerPoint</Application>
  <PresentationFormat>Personalizado</PresentationFormat>
  <Paragraphs>89</Paragraphs>
  <Slides>15</Slides>
  <Notes>0</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Letras en madera</vt:lpstr>
      <vt:lpstr>Sistema de Control de un Aeropuerto (SICOA)</vt:lpstr>
      <vt:lpstr>Propuesta</vt:lpstr>
      <vt:lpstr>Objetivo</vt:lpstr>
      <vt:lpstr>Requisitos del Proyecto: </vt:lpstr>
      <vt:lpstr>¿Qué prioridades tiene la organización cliente?</vt:lpstr>
      <vt:lpstr>Presentación de PowerPoint</vt:lpstr>
      <vt:lpstr>Técnica </vt:lpstr>
      <vt:lpstr>Tecnologías</vt:lpstr>
      <vt:lpstr>Desarrollo de productos [Ulrich/Steven] </vt:lpstr>
      <vt:lpstr>Generación del concepto  </vt:lpstr>
      <vt:lpstr>Diseño del producto </vt:lpstr>
      <vt:lpstr>Desarrollo de software de aplicación. </vt:lpstr>
      <vt:lpstr>Presentación de PowerPoint</vt:lpstr>
      <vt:lpstr>Análisis de riesgo. </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CALCULADORA DE MÉTODOS NUMÉRICOS</dc:title>
  <dc:creator>Monse</dc:creator>
  <cp:lastModifiedBy>Jorge Villanueva</cp:lastModifiedBy>
  <cp:revision>19</cp:revision>
  <dcterms:created xsi:type="dcterms:W3CDTF">2017-09-04T22:47:20Z</dcterms:created>
  <dcterms:modified xsi:type="dcterms:W3CDTF">2018-02-28T18:17:25Z</dcterms:modified>
</cp:coreProperties>
</file>