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A9599-93D4-4109-B9AF-E2D0953E180C}" type="datetimeFigureOut">
              <a:rPr lang="es-MX" smtClean="0"/>
              <a:t>15/05/2018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158E8-C550-4553-B815-3850975F4568}" type="slidenum">
              <a:rPr lang="es-MX" smtClean="0"/>
              <a:t>‹Nº›</a:t>
            </a:fld>
            <a:endParaRPr lang="es-MX"/>
          </a:p>
        </p:txBody>
      </p:sp>
    </p:spTree>
    <p:extLst>
      <p:ext uri="{BB962C8B-B14F-4D97-AF65-F5344CB8AC3E}">
        <p14:creationId xmlns:p14="http://schemas.microsoft.com/office/powerpoint/2010/main" val="144964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203158E8-C550-4553-B815-3850975F4568}" type="slidenum">
              <a:rPr lang="es-MX" smtClean="0"/>
              <a:t>6</a:t>
            </a:fld>
            <a:endParaRPr lang="es-MX"/>
          </a:p>
        </p:txBody>
      </p:sp>
    </p:spTree>
    <p:extLst>
      <p:ext uri="{BB962C8B-B14F-4D97-AF65-F5344CB8AC3E}">
        <p14:creationId xmlns:p14="http://schemas.microsoft.com/office/powerpoint/2010/main" val="38682337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5/15/2018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5/15/2018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5/15/2018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353312"/>
            <a:ext cx="9966960" cy="3035808"/>
          </a:xfrm>
        </p:spPr>
        <p:txBody>
          <a:bodyPr/>
          <a:lstStyle/>
          <a:p>
            <a:r>
              <a:rPr lang="en-US" dirty="0" smtClean="0"/>
              <a:t>Sistema de control de un </a:t>
            </a:r>
            <a:r>
              <a:rPr lang="en-US" dirty="0" err="1" smtClean="0"/>
              <a:t>aeropuerto</a:t>
            </a:r>
            <a:endParaRPr lang="en-US" dirty="0"/>
          </a:p>
        </p:txBody>
      </p:sp>
      <p:sp>
        <p:nvSpPr>
          <p:cNvPr id="3" name="Subtitle 2"/>
          <p:cNvSpPr>
            <a:spLocks noGrp="1"/>
          </p:cNvSpPr>
          <p:nvPr>
            <p:ph type="subTitle" idx="1"/>
          </p:nvPr>
        </p:nvSpPr>
        <p:spPr>
          <a:xfrm>
            <a:off x="1069848" y="4389120"/>
            <a:ext cx="7891272" cy="2468880"/>
          </a:xfrm>
        </p:spPr>
        <p:txBody>
          <a:bodyPr>
            <a:normAutofit lnSpcReduction="10000"/>
          </a:bodyPr>
          <a:lstStyle/>
          <a:p>
            <a:r>
              <a:rPr lang="en-US" dirty="0" err="1" smtClean="0"/>
              <a:t>Avance</a:t>
            </a:r>
            <a:r>
              <a:rPr lang="en-US" dirty="0" smtClean="0"/>
              <a:t> #</a:t>
            </a:r>
            <a:r>
              <a:rPr lang="en-US" dirty="0" smtClean="0"/>
              <a:t>3</a:t>
            </a:r>
          </a:p>
          <a:p>
            <a:r>
              <a:rPr lang="es-MX" sz="2000" dirty="0">
                <a:solidFill>
                  <a:srgbClr val="000000"/>
                </a:solidFill>
                <a:latin typeface="Arial Rounded MT Bold" panose="020F0704030504030204" pitchFamily="34" charset="0"/>
              </a:rPr>
              <a:t>Equipo #5:</a:t>
            </a:r>
          </a:p>
          <a:p>
            <a:r>
              <a:rPr lang="es-MX" sz="2000" dirty="0">
                <a:solidFill>
                  <a:srgbClr val="000000"/>
                </a:solidFill>
                <a:latin typeface="Arial Rounded MT Bold" panose="020F0704030504030204" pitchFamily="34" charset="0"/>
              </a:rPr>
              <a:t>Marcelo Maximiliano Martínez Saldaña               1556929</a:t>
            </a:r>
          </a:p>
          <a:p>
            <a:r>
              <a:rPr lang="es-MX" sz="2000" dirty="0">
                <a:solidFill>
                  <a:srgbClr val="000000"/>
                </a:solidFill>
                <a:latin typeface="Arial Rounded MT Bold" panose="020F0704030504030204" pitchFamily="34" charset="0"/>
              </a:rPr>
              <a:t>Adrián Eduardo Villarreal García                         1678897</a:t>
            </a:r>
          </a:p>
          <a:p>
            <a:r>
              <a:rPr lang="es-MX" sz="2000" dirty="0">
                <a:solidFill>
                  <a:srgbClr val="000000"/>
                </a:solidFill>
                <a:latin typeface="Arial Rounded MT Bold" panose="020F0704030504030204" pitchFamily="34" charset="0"/>
              </a:rPr>
              <a:t>Jorge Cerda </a:t>
            </a:r>
            <a:r>
              <a:rPr lang="es-MX" sz="2000">
                <a:solidFill>
                  <a:srgbClr val="000000"/>
                </a:solidFill>
                <a:latin typeface="Arial Rounded MT Bold" panose="020F0704030504030204" pitchFamily="34" charset="0"/>
              </a:rPr>
              <a:t>González                                           </a:t>
            </a:r>
            <a:r>
              <a:rPr lang="es-MX" sz="2000" smtClean="0">
                <a:solidFill>
                  <a:srgbClr val="000000"/>
                </a:solidFill>
                <a:latin typeface="Arial Rounded MT Bold" panose="020F0704030504030204" pitchFamily="34" charset="0"/>
              </a:rPr>
              <a:t>  1659538</a:t>
            </a:r>
            <a:endParaRPr lang="es-MX" sz="2000" dirty="0">
              <a:solidFill>
                <a:srgbClr val="000000"/>
              </a:solidFill>
              <a:latin typeface="Arial Rounded MT Bold" panose="020F0704030504030204" pitchFamily="34" charset="0"/>
            </a:endParaRPr>
          </a:p>
          <a:p>
            <a:r>
              <a:rPr lang="es-MX" sz="2000" dirty="0">
                <a:solidFill>
                  <a:srgbClr val="000000"/>
                </a:solidFill>
                <a:latin typeface="Arial Rounded MT Bold" panose="020F0704030504030204" pitchFamily="34" charset="0"/>
              </a:rPr>
              <a:t>Jorge Arturo Villanueva Barboza                         1496854</a:t>
            </a:r>
          </a:p>
          <a:p>
            <a:endParaRPr lang="en-US" dirty="0" smtClean="0"/>
          </a:p>
          <a:p>
            <a:endParaRPr lang="en-US" dirty="0"/>
          </a:p>
        </p:txBody>
      </p:sp>
    </p:spTree>
    <p:extLst>
      <p:ext uri="{BB962C8B-B14F-4D97-AF65-F5344CB8AC3E}">
        <p14:creationId xmlns:p14="http://schemas.microsoft.com/office/powerpoint/2010/main" val="58760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069975" y="457200"/>
            <a:ext cx="10058400" cy="5715000"/>
          </a:xfrm>
        </p:spPr>
        <p:txBody>
          <a:bodyPr/>
          <a:lstStyle/>
          <a:p>
            <a:r>
              <a:rPr lang="es-ES" dirty="0"/>
              <a:t>Propósito de los procesos de ejecución. </a:t>
            </a:r>
          </a:p>
          <a:p>
            <a:r>
              <a:rPr lang="es-ES" dirty="0"/>
              <a:t>Durante este proceso se hace el reclutamiento, estos ayudaran a comunicar a los clientes sobre el producto en este caso es sobre </a:t>
            </a:r>
            <a:r>
              <a:rPr lang="es-ES" dirty="0" smtClean="0"/>
              <a:t>el SIA.</a:t>
            </a:r>
            <a:endParaRPr lang="es-ES" dirty="0"/>
          </a:p>
          <a:p>
            <a:r>
              <a:rPr lang="es-ES" dirty="0"/>
              <a:t>Como lo mencionamos estos nos ayudara a mostrarles el producto como funciona, para que sirve, desde que edad pueden utilizarlo, que funciones tiene, etc. </a:t>
            </a:r>
          </a:p>
          <a:p>
            <a:r>
              <a:rPr lang="es-ES" dirty="0"/>
              <a:t>Seguimiento y control.</a:t>
            </a:r>
          </a:p>
          <a:p>
            <a:r>
              <a:rPr lang="es-ES" dirty="0"/>
              <a:t>En este proceso nos daremos cuenta sobre el desempeño y opiniones de los clientes nos dará un mejor punto de vista, gracias a ellos obtendremos un mejor ángulo del proyecto además podremos aprobar y darle una mejor actualización al proyecto.</a:t>
            </a:r>
          </a:p>
        </p:txBody>
      </p:sp>
    </p:spTree>
    <p:extLst>
      <p:ext uri="{BB962C8B-B14F-4D97-AF65-F5344CB8AC3E}">
        <p14:creationId xmlns:p14="http://schemas.microsoft.com/office/powerpoint/2010/main" val="6147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Roles Principales en los procesos de ejecución, control y seguimiento.</a:t>
            </a:r>
            <a:br>
              <a:rPr lang="es-E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6860173"/>
              </p:ext>
            </p:extLst>
          </p:nvPr>
        </p:nvGraphicFramePr>
        <p:xfrm>
          <a:off x="1069848" y="1541780"/>
          <a:ext cx="10058400" cy="5316220"/>
        </p:xfrm>
        <a:graphic>
          <a:graphicData uri="http://schemas.openxmlformats.org/drawingml/2006/table">
            <a:tbl>
              <a:tblPr firstRow="1" bandRow="1">
                <a:tableStyleId>{5C22544A-7EE6-4342-B048-85BDC9FD1C3A}</a:tableStyleId>
              </a:tblPr>
              <a:tblGrid>
                <a:gridCol w="5029200">
                  <a:extLst>
                    <a:ext uri="{9D8B030D-6E8A-4147-A177-3AD203B41FA5}">
                      <a16:colId xmlns="" xmlns:a16="http://schemas.microsoft.com/office/drawing/2014/main" val="862923843"/>
                    </a:ext>
                  </a:extLst>
                </a:gridCol>
                <a:gridCol w="5029200">
                  <a:extLst>
                    <a:ext uri="{9D8B030D-6E8A-4147-A177-3AD203B41FA5}">
                      <a16:colId xmlns="" xmlns:a16="http://schemas.microsoft.com/office/drawing/2014/main" val="583135514"/>
                    </a:ext>
                  </a:extLst>
                </a:gridCol>
              </a:tblGrid>
              <a:tr h="370840">
                <a:tc>
                  <a:txBody>
                    <a:bodyPr/>
                    <a:lstStyle/>
                    <a:p>
                      <a:pPr algn="ctr"/>
                      <a:r>
                        <a:rPr lang="en-US" dirty="0" err="1" smtClean="0"/>
                        <a:t>Rol</a:t>
                      </a:r>
                      <a:endParaRPr lang="en-US" dirty="0"/>
                    </a:p>
                  </a:txBody>
                  <a:tcPr/>
                </a:tc>
                <a:tc>
                  <a:txBody>
                    <a:bodyPr/>
                    <a:lstStyle/>
                    <a:p>
                      <a:pPr algn="ctr"/>
                      <a:r>
                        <a:rPr lang="en-US" dirty="0" err="1" smtClean="0"/>
                        <a:t>Responsabilidad</a:t>
                      </a:r>
                      <a:endParaRPr lang="en-US" dirty="0"/>
                    </a:p>
                  </a:txBody>
                  <a:tcPr/>
                </a:tc>
                <a:extLst>
                  <a:ext uri="{0D108BD9-81ED-4DB2-BD59-A6C34878D82A}">
                    <a16:rowId xmlns="" xmlns:a16="http://schemas.microsoft.com/office/drawing/2014/main" val="4032049711"/>
                  </a:ext>
                </a:extLst>
              </a:tr>
              <a:tr h="1026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800" dirty="0" smtClean="0">
                          <a:effectLst/>
                          <a:latin typeface="+mn-lt"/>
                          <a:cs typeface="Arial" panose="020B0604020202020204" pitchFamily="34" charset="0"/>
                        </a:rPr>
                        <a:t>Administrador del proyecto</a:t>
                      </a:r>
                      <a:endParaRPr lang="es-MX" sz="1800" dirty="0" smtClean="0">
                        <a:effectLst/>
                        <a:latin typeface="+mn-lt"/>
                        <a:ea typeface="Calibri" panose="020F0502020204030204" pitchFamily="34" charset="0"/>
                        <a:cs typeface="Arial" panose="020B0604020202020204" pitchFamily="34" charset="0"/>
                      </a:endParaRPr>
                    </a:p>
                    <a:p>
                      <a:pPr algn="ctr"/>
                      <a:endParaRPr lang="en-US" dirty="0"/>
                    </a:p>
                  </a:txBody>
                  <a:tcPr/>
                </a:tc>
                <a:tc>
                  <a:txBody>
                    <a:bodyPr/>
                    <a:lstStyle/>
                    <a:p>
                      <a:pPr algn="ctr"/>
                      <a:r>
                        <a:rPr lang="es-ES" dirty="0" smtClean="0"/>
                        <a:t>Coordina los esfuerzos del equipo de trabajo. Asegurar la correcta ejecución de los procesos. Atender a los involucrados y en general operar el plan de comunicación.</a:t>
                      </a:r>
                    </a:p>
                    <a:p>
                      <a:pPr algn="ctr"/>
                      <a:endParaRPr lang="en-US" dirty="0"/>
                    </a:p>
                  </a:txBody>
                  <a:tcPr/>
                </a:tc>
                <a:extLst>
                  <a:ext uri="{0D108BD9-81ED-4DB2-BD59-A6C34878D82A}">
                    <a16:rowId xmlns="" xmlns:a16="http://schemas.microsoft.com/office/drawing/2014/main" val="189269239"/>
                  </a:ext>
                </a:extLst>
              </a:tr>
              <a:tr h="1168400">
                <a:tc>
                  <a:txBody>
                    <a:bodyPr/>
                    <a:lstStyle/>
                    <a:p>
                      <a:pPr algn="ctr"/>
                      <a:r>
                        <a:rPr lang="en-US" dirty="0" err="1" smtClean="0"/>
                        <a:t>Equipo</a:t>
                      </a:r>
                      <a:r>
                        <a:rPr lang="en-US" dirty="0" smtClean="0"/>
                        <a:t> de </a:t>
                      </a:r>
                      <a:r>
                        <a:rPr lang="en-US" dirty="0" err="1" smtClean="0"/>
                        <a:t>Trabajo</a:t>
                      </a:r>
                      <a:endParaRPr lang="en-US" dirty="0" smtClean="0"/>
                    </a:p>
                    <a:p>
                      <a:endParaRPr lang="en-US" dirty="0"/>
                    </a:p>
                  </a:txBody>
                  <a:tcPr/>
                </a:tc>
                <a:tc>
                  <a:txBody>
                    <a:bodyPr/>
                    <a:lstStyle/>
                    <a:p>
                      <a:r>
                        <a:rPr lang="es-ES" dirty="0" smtClean="0"/>
                        <a:t>Producir los entregables del proyecto. El recurso humano no designado para ese fin deberá realizar las tareas de aseguramiento y control de calidad.</a:t>
                      </a:r>
                    </a:p>
                    <a:p>
                      <a:endParaRPr lang="en-US" dirty="0"/>
                    </a:p>
                  </a:txBody>
                  <a:tcPr/>
                </a:tc>
                <a:extLst>
                  <a:ext uri="{0D108BD9-81ED-4DB2-BD59-A6C34878D82A}">
                    <a16:rowId xmlns="" xmlns:a16="http://schemas.microsoft.com/office/drawing/2014/main" val="2038970286"/>
                  </a:ext>
                </a:extLst>
              </a:tr>
              <a:tr h="1066800">
                <a:tc>
                  <a:txBody>
                    <a:bodyPr/>
                    <a:lstStyle/>
                    <a:p>
                      <a:pPr algn="ctr"/>
                      <a:r>
                        <a:rPr lang="en-US" dirty="0" err="1" smtClean="0"/>
                        <a:t>Cliente</a:t>
                      </a:r>
                      <a:r>
                        <a:rPr lang="en-US" dirty="0" smtClean="0"/>
                        <a:t> o </a:t>
                      </a:r>
                      <a:r>
                        <a:rPr lang="en-US" dirty="0" err="1" smtClean="0"/>
                        <a:t>destinatario</a:t>
                      </a:r>
                      <a:endParaRPr lang="en-US" dirty="0" smtClean="0"/>
                    </a:p>
                    <a:p>
                      <a:pPr algn="ctr"/>
                      <a:endParaRPr lang="en-US" dirty="0"/>
                    </a:p>
                  </a:txBody>
                  <a:tcPr/>
                </a:tc>
                <a:tc>
                  <a:txBody>
                    <a:bodyPr/>
                    <a:lstStyle/>
                    <a:p>
                      <a:pPr algn="ctr"/>
                      <a:r>
                        <a:rPr lang="es-ES" dirty="0" smtClean="0"/>
                        <a:t>Proveer información. Verificar y validar formalmente conforme se vayan obteniendo</a:t>
                      </a:r>
                      <a:endParaRPr lang="en-US" dirty="0"/>
                    </a:p>
                  </a:txBody>
                  <a:tcPr/>
                </a:tc>
                <a:extLst>
                  <a:ext uri="{0D108BD9-81ED-4DB2-BD59-A6C34878D82A}">
                    <a16:rowId xmlns="" xmlns:a16="http://schemas.microsoft.com/office/drawing/2014/main" val="4105306205"/>
                  </a:ext>
                </a:extLst>
              </a:tr>
              <a:tr h="952500">
                <a:tc>
                  <a:txBody>
                    <a:bodyPr/>
                    <a:lstStyle/>
                    <a:p>
                      <a:pPr algn="ctr"/>
                      <a:r>
                        <a:rPr lang="en-US" dirty="0" err="1" smtClean="0"/>
                        <a:t>Patrocinador</a:t>
                      </a:r>
                      <a:endParaRPr lang="en-US" dirty="0" smtClean="0"/>
                    </a:p>
                    <a:p>
                      <a:pPr algn="ctr"/>
                      <a:endParaRPr lang="en-US" dirty="0"/>
                    </a:p>
                  </a:txBody>
                  <a:tcPr/>
                </a:tc>
                <a:tc>
                  <a:txBody>
                    <a:bodyPr/>
                    <a:lstStyle/>
                    <a:p>
                      <a:pPr algn="ctr"/>
                      <a:r>
                        <a:rPr lang="es-ES" dirty="0" smtClean="0"/>
                        <a:t>Mantenerse atento al desarrollo del proyecto, y dar el visto bueno en su caso a los entregables producidos</a:t>
                      </a:r>
                      <a:endParaRPr lang="en-US" dirty="0"/>
                    </a:p>
                  </a:txBody>
                  <a:tcPr/>
                </a:tc>
                <a:extLst>
                  <a:ext uri="{0D108BD9-81ED-4DB2-BD59-A6C34878D82A}">
                    <a16:rowId xmlns="" xmlns:a16="http://schemas.microsoft.com/office/drawing/2014/main" val="2632140144"/>
                  </a:ext>
                </a:extLst>
              </a:tr>
            </a:tbl>
          </a:graphicData>
        </a:graphic>
      </p:graphicFrame>
    </p:spTree>
    <p:extLst>
      <p:ext uri="{BB962C8B-B14F-4D97-AF65-F5344CB8AC3E}">
        <p14:creationId xmlns:p14="http://schemas.microsoft.com/office/powerpoint/2010/main" val="256025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96975" y="381000"/>
            <a:ext cx="10058400" cy="5753100"/>
          </a:xfrm>
        </p:spPr>
        <p:txBody>
          <a:bodyPr/>
          <a:lstStyle/>
          <a:p>
            <a:r>
              <a:rPr lang="es-ES" sz="6600" dirty="0">
                <a:latin typeface="+mj-lt"/>
              </a:rPr>
              <a:t>Ejecución </a:t>
            </a:r>
          </a:p>
          <a:p>
            <a:r>
              <a:rPr lang="es-ES" dirty="0"/>
              <a:t>Durante esta fase se busca asegurar que el trabajo que se esta realizando se lleve acabo ya que pasa por diferentes procesos ya que estos en pocas palabras deben pasar por el control de calidad. Con el reclutamiento además de difundir la información sobre el producto también ayudaran a el trabajo.</a:t>
            </a:r>
          </a:p>
          <a:p>
            <a:r>
              <a:rPr lang="es-ES" sz="4400" dirty="0">
                <a:latin typeface="+mj-lt"/>
              </a:rPr>
              <a:t>Equipos de Trabajo</a:t>
            </a:r>
          </a:p>
          <a:p>
            <a:r>
              <a:rPr lang="es-ES" dirty="0" smtClean="0"/>
              <a:t>Los equipos de trabajo fueron fundamentales para desarrollar el proyecto, ya que se </a:t>
            </a:r>
            <a:r>
              <a:rPr lang="es-ES" dirty="0" err="1" smtClean="0"/>
              <a:t>deistribuyó</a:t>
            </a:r>
            <a:r>
              <a:rPr lang="es-ES" dirty="0" smtClean="0"/>
              <a:t> en distintas áreas para que fuera mas fácil terminarlo, es similar al sistema de divide y </a:t>
            </a:r>
            <a:r>
              <a:rPr lang="es-ES" dirty="0" err="1" smtClean="0"/>
              <a:t>venceras</a:t>
            </a:r>
            <a:r>
              <a:rPr lang="es-ES" dirty="0" smtClean="0"/>
              <a:t>, unos se dedicaban a programar, otros a documentar, etc. Así cada quien determinándose y desarrollándose en su especialidad llegamos a juntar un proyecto final casi perfecto. </a:t>
            </a:r>
            <a:endParaRPr lang="en-US" dirty="0"/>
          </a:p>
        </p:txBody>
      </p:sp>
    </p:spTree>
    <p:extLst>
      <p:ext uri="{BB962C8B-B14F-4D97-AF65-F5344CB8AC3E}">
        <p14:creationId xmlns:p14="http://schemas.microsoft.com/office/powerpoint/2010/main" val="204784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69975" y="317500"/>
            <a:ext cx="10058400" cy="5854700"/>
          </a:xfrm>
        </p:spPr>
        <p:txBody>
          <a:bodyPr/>
          <a:lstStyle/>
          <a:p>
            <a:r>
              <a:rPr lang="es-ES" sz="4400" dirty="0">
                <a:latin typeface="+mj-lt"/>
              </a:rPr>
              <a:t>Seguimiento y Control</a:t>
            </a:r>
          </a:p>
          <a:p>
            <a:r>
              <a:rPr lang="es-ES" dirty="0"/>
              <a:t>Con este proceso nos daremos cuenta sobre el logro de los productos, sobre su alcance que a tenido después de promocionarlo y que sea del agrado del cliente.</a:t>
            </a:r>
          </a:p>
          <a:p>
            <a:r>
              <a:rPr lang="es-ES" dirty="0"/>
              <a:t>Además de lo ya mencionado anteriormente también se observara el rendimiento del equipo de trabajo ya que si se tiene algún detalle o problema se tomara medidas para que todo siga en orden, como los cambios, análisis y aprobando o rechazando las modificaciones al plan del proyecto</a:t>
            </a:r>
            <a:r>
              <a:rPr lang="es-ES" dirty="0" smtClean="0"/>
              <a:t>.</a:t>
            </a:r>
          </a:p>
          <a:p>
            <a:endParaRPr lang="es-ES" dirty="0"/>
          </a:p>
        </p:txBody>
      </p:sp>
    </p:spTree>
    <p:extLst>
      <p:ext uri="{BB962C8B-B14F-4D97-AF65-F5344CB8AC3E}">
        <p14:creationId xmlns:p14="http://schemas.microsoft.com/office/powerpoint/2010/main" val="4279898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3"/>
          <a:srcRect l="27180" t="15500" r="26590" b="9657"/>
          <a:stretch/>
        </p:blipFill>
        <p:spPr>
          <a:xfrm>
            <a:off x="1104900" y="0"/>
            <a:ext cx="8851900" cy="6594738"/>
          </a:xfrm>
          <a:prstGeom prst="rect">
            <a:avLst/>
          </a:prstGeom>
        </p:spPr>
      </p:pic>
      <p:sp>
        <p:nvSpPr>
          <p:cNvPr id="5" name="CuadroTexto 4"/>
          <p:cNvSpPr txBox="1"/>
          <p:nvPr/>
        </p:nvSpPr>
        <p:spPr>
          <a:xfrm>
            <a:off x="3911600" y="2692400"/>
            <a:ext cx="4699000" cy="461665"/>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Se prevé que llegue a la gente que intenta reservar un vuelo en línea.</a:t>
            </a:r>
            <a:endParaRPr lang="es-MX" sz="1200" dirty="0">
              <a:latin typeface="Arial" panose="020B0604020202020204" pitchFamily="34" charset="0"/>
              <a:cs typeface="Arial" panose="020B0604020202020204" pitchFamily="34" charset="0"/>
            </a:endParaRPr>
          </a:p>
        </p:txBody>
      </p:sp>
      <p:sp>
        <p:nvSpPr>
          <p:cNvPr id="6" name="CuadroTexto 5"/>
          <p:cNvSpPr txBox="1"/>
          <p:nvPr/>
        </p:nvSpPr>
        <p:spPr>
          <a:xfrm>
            <a:off x="3911600" y="3158869"/>
            <a:ext cx="4851400" cy="461665"/>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El tiempo de elaboración abarcará desde Febrero del 2018 a Mayo 2018</a:t>
            </a:r>
            <a:endParaRPr lang="es-MX" sz="1200" dirty="0">
              <a:latin typeface="Arial" panose="020B0604020202020204" pitchFamily="34" charset="0"/>
              <a:cs typeface="Arial" panose="020B0604020202020204" pitchFamily="34" charset="0"/>
            </a:endParaRPr>
          </a:p>
        </p:txBody>
      </p:sp>
      <p:sp>
        <p:nvSpPr>
          <p:cNvPr id="7" name="CuadroTexto 6"/>
          <p:cNvSpPr txBox="1"/>
          <p:nvPr/>
        </p:nvSpPr>
        <p:spPr>
          <a:xfrm>
            <a:off x="3911600" y="3746500"/>
            <a:ext cx="5092700" cy="461665"/>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El costo del proyecto aun no esta predefinido pero se calcula un gasto aproximado de 15,000 pesos.</a:t>
            </a:r>
            <a:endParaRPr lang="es-MX" sz="1200" dirty="0">
              <a:latin typeface="Arial" panose="020B0604020202020204" pitchFamily="34" charset="0"/>
              <a:cs typeface="Arial" panose="020B0604020202020204" pitchFamily="34" charset="0"/>
            </a:endParaRPr>
          </a:p>
        </p:txBody>
      </p:sp>
      <p:sp>
        <p:nvSpPr>
          <p:cNvPr id="8" name="CuadroTexto 7"/>
          <p:cNvSpPr txBox="1"/>
          <p:nvPr/>
        </p:nvSpPr>
        <p:spPr>
          <a:xfrm>
            <a:off x="3911600" y="4318000"/>
            <a:ext cx="5029200" cy="461665"/>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La calidad está implementada mediante una persona encargada de encontrar algunos fallos y hacerlo saber.</a:t>
            </a:r>
            <a:endParaRPr lang="es-MX" sz="1200" dirty="0">
              <a:latin typeface="Arial" panose="020B0604020202020204" pitchFamily="34" charset="0"/>
              <a:cs typeface="Arial" panose="020B0604020202020204" pitchFamily="34" charset="0"/>
            </a:endParaRPr>
          </a:p>
        </p:txBody>
      </p:sp>
      <p:sp>
        <p:nvSpPr>
          <p:cNvPr id="9" name="CuadroTexto 8"/>
          <p:cNvSpPr txBox="1"/>
          <p:nvPr/>
        </p:nvSpPr>
        <p:spPr>
          <a:xfrm>
            <a:off x="2400300" y="5054600"/>
            <a:ext cx="6362700" cy="461665"/>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El avance que se tiene hasta ahorita es un progreso ya casi final, en el cual solamente faltan ajustar unos cuantos detalles para que quede totalmente listo.</a:t>
            </a:r>
            <a:endParaRPr lang="es-MX" sz="1200" dirty="0">
              <a:latin typeface="Arial" panose="020B0604020202020204" pitchFamily="34" charset="0"/>
              <a:cs typeface="Arial" panose="020B0604020202020204" pitchFamily="34" charset="0"/>
            </a:endParaRPr>
          </a:p>
        </p:txBody>
      </p:sp>
      <p:sp>
        <p:nvSpPr>
          <p:cNvPr id="10" name="CuadroTexto 9"/>
          <p:cNvSpPr txBox="1"/>
          <p:nvPr/>
        </p:nvSpPr>
        <p:spPr>
          <a:xfrm>
            <a:off x="2413000" y="5846465"/>
            <a:ext cx="6350000" cy="461665"/>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El desempeño del equipo hasta el momento ha sido bueno, ya que se han cumplido con las tareas propuestas y las metas a corto plazo.</a:t>
            </a:r>
            <a:endParaRPr lang="es-MX" sz="1200" dirty="0">
              <a:latin typeface="Arial" panose="020B0604020202020204" pitchFamily="34" charset="0"/>
              <a:cs typeface="Arial" panose="020B0604020202020204" pitchFamily="34" charset="0"/>
            </a:endParaRPr>
          </a:p>
        </p:txBody>
      </p:sp>
      <p:sp>
        <p:nvSpPr>
          <p:cNvPr id="11" name="CuadroTexto 10"/>
          <p:cNvSpPr txBox="1"/>
          <p:nvPr/>
        </p:nvSpPr>
        <p:spPr>
          <a:xfrm>
            <a:off x="3016250" y="1440935"/>
            <a:ext cx="2514600" cy="276999"/>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Control de aeropuerto</a:t>
            </a:r>
            <a:endParaRPr lang="es-MX" sz="1200" dirty="0">
              <a:latin typeface="Arial" panose="020B0604020202020204" pitchFamily="34" charset="0"/>
              <a:cs typeface="Arial" panose="020B0604020202020204" pitchFamily="34" charset="0"/>
            </a:endParaRPr>
          </a:p>
        </p:txBody>
      </p:sp>
      <p:sp>
        <p:nvSpPr>
          <p:cNvPr id="12" name="CuadroTexto 11"/>
          <p:cNvSpPr txBox="1"/>
          <p:nvPr/>
        </p:nvSpPr>
        <p:spPr>
          <a:xfrm>
            <a:off x="5956300" y="1440935"/>
            <a:ext cx="2184400" cy="276999"/>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10 de Febrero 2018</a:t>
            </a:r>
            <a:endParaRPr lang="es-MX" sz="1200" dirty="0">
              <a:latin typeface="Arial" panose="020B0604020202020204" pitchFamily="34" charset="0"/>
              <a:cs typeface="Arial" panose="020B0604020202020204" pitchFamily="34" charset="0"/>
            </a:endParaRPr>
          </a:p>
        </p:txBody>
      </p:sp>
      <p:sp>
        <p:nvSpPr>
          <p:cNvPr id="14" name="CuadroTexto 13"/>
          <p:cNvSpPr txBox="1"/>
          <p:nvPr/>
        </p:nvSpPr>
        <p:spPr>
          <a:xfrm>
            <a:off x="3016250" y="1815070"/>
            <a:ext cx="2660650" cy="276999"/>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Equipo completo.</a:t>
            </a:r>
            <a:endParaRPr lang="es-MX" sz="1200" dirty="0">
              <a:latin typeface="Arial" panose="020B0604020202020204" pitchFamily="34" charset="0"/>
              <a:cs typeface="Arial" panose="020B0604020202020204" pitchFamily="34" charset="0"/>
            </a:endParaRPr>
          </a:p>
        </p:txBody>
      </p:sp>
      <p:sp>
        <p:nvSpPr>
          <p:cNvPr id="15" name="CuadroTexto 14"/>
          <p:cNvSpPr txBox="1"/>
          <p:nvPr/>
        </p:nvSpPr>
        <p:spPr>
          <a:xfrm>
            <a:off x="6724650" y="1689269"/>
            <a:ext cx="2463800" cy="276999"/>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Mayo 2018</a:t>
            </a:r>
            <a:endParaRPr lang="es-MX"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0233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Proceso de cierre.</a:t>
            </a:r>
            <a:endParaRPr lang="es-MX" dirty="0"/>
          </a:p>
        </p:txBody>
      </p:sp>
      <p:sp>
        <p:nvSpPr>
          <p:cNvPr id="3" name="Marcador de contenido 2"/>
          <p:cNvSpPr>
            <a:spLocks noGrp="1"/>
          </p:cNvSpPr>
          <p:nvPr>
            <p:ph idx="1"/>
          </p:nvPr>
        </p:nvSpPr>
        <p:spPr/>
        <p:txBody>
          <a:bodyPr/>
          <a:lstStyle/>
          <a:p>
            <a:r>
              <a:rPr lang="es-MX" dirty="0" smtClean="0"/>
              <a:t>Con este último proceso damos por terminado los últimos detalles faltantes para nuestro proyecto final a entregarse que sería un sistema de reservación de vuelos funcional y que cumpla los requisitos del cliente.</a:t>
            </a:r>
          </a:p>
          <a:p>
            <a:endParaRPr lang="es-MX" dirty="0"/>
          </a:p>
          <a:p>
            <a:r>
              <a:rPr lang="es-MX" dirty="0" smtClean="0"/>
              <a:t>La entrega del proyecto se estará estimando con el cliente para que lo mas pronto posible el sistema este en línea funcionando y ayudando a la gente a reservar su vuelo con mayor facilidad.</a:t>
            </a:r>
          </a:p>
          <a:p>
            <a:endParaRPr lang="es-MX" dirty="0"/>
          </a:p>
          <a:p>
            <a:r>
              <a:rPr lang="es-MX" dirty="0" smtClean="0"/>
              <a:t>Se determinó que las ganancias finales estarían triplicando el dinero invertido en este proyecto y se estima que próximamente con los mantenimientos y ampliaciones se este generando un 20% por cada visita necesaria a la </a:t>
            </a:r>
            <a:r>
              <a:rPr lang="es-MX" dirty="0" err="1" smtClean="0"/>
              <a:t>areolinea</a:t>
            </a:r>
            <a:r>
              <a:rPr lang="es-MX" dirty="0" smtClean="0"/>
              <a:t>.</a:t>
            </a:r>
            <a:endParaRPr lang="es-MX" dirty="0"/>
          </a:p>
        </p:txBody>
      </p:sp>
    </p:spTree>
    <p:extLst>
      <p:ext uri="{BB962C8B-B14F-4D97-AF65-F5344CB8AC3E}">
        <p14:creationId xmlns:p14="http://schemas.microsoft.com/office/powerpoint/2010/main" val="124236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78</TotalTime>
  <Words>693</Words>
  <Application>Microsoft Office PowerPoint</Application>
  <PresentationFormat>Panorámica</PresentationFormat>
  <Paragraphs>47</Paragraphs>
  <Slides>7</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Arial Rounded MT Bold</vt:lpstr>
      <vt:lpstr>Calibri</vt:lpstr>
      <vt:lpstr>Rockwell</vt:lpstr>
      <vt:lpstr>Rockwell Condensed</vt:lpstr>
      <vt:lpstr>Wingdings</vt:lpstr>
      <vt:lpstr>Wood Type</vt:lpstr>
      <vt:lpstr>Sistema de control de un aeropuerto</vt:lpstr>
      <vt:lpstr>Presentación de PowerPoint</vt:lpstr>
      <vt:lpstr>Roles Principales en los procesos de ejecución, control y seguimiento. </vt:lpstr>
      <vt:lpstr>Presentación de PowerPoint</vt:lpstr>
      <vt:lpstr>Presentación de PowerPoint</vt:lpstr>
      <vt:lpstr>Presentación de PowerPoint</vt:lpstr>
      <vt:lpstr>Proceso de cierre.</vt:lpstr>
    </vt:vector>
  </TitlesOfParts>
  <Company>Schlumberger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un aeropuerto</dc:title>
  <dc:creator>Marcelo Maximiliano Martinez Saldana</dc:creator>
  <cp:lastModifiedBy>ALCE</cp:lastModifiedBy>
  <cp:revision>9</cp:revision>
  <dcterms:created xsi:type="dcterms:W3CDTF">2018-05-11T15:56:57Z</dcterms:created>
  <dcterms:modified xsi:type="dcterms:W3CDTF">2018-05-16T03:25:34Z</dcterms:modified>
</cp:coreProperties>
</file>