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5" r:id="rId2"/>
    <p:sldId id="328" r:id="rId3"/>
    <p:sldId id="338" r:id="rId4"/>
    <p:sldId id="329" r:id="rId5"/>
    <p:sldId id="330" r:id="rId6"/>
    <p:sldId id="331" r:id="rId7"/>
    <p:sldId id="332" r:id="rId8"/>
    <p:sldId id="334" r:id="rId9"/>
    <p:sldId id="335" r:id="rId10"/>
    <p:sldId id="337" r:id="rId11"/>
    <p:sldId id="339" r:id="rId12"/>
    <p:sldId id="341" r:id="rId13"/>
    <p:sldId id="342" r:id="rId14"/>
    <p:sldId id="340" r:id="rId15"/>
    <p:sldId id="343" r:id="rId16"/>
    <p:sldId id="344" r:id="rId17"/>
    <p:sldId id="348" r:id="rId18"/>
    <p:sldId id="347" r:id="rId19"/>
    <p:sldId id="346" r:id="rId20"/>
    <p:sldId id="345" r:id="rId21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0" autoAdjust="0"/>
    <p:restoredTop sz="94600" autoAdjust="0"/>
  </p:normalViewPr>
  <p:slideViewPr>
    <p:cSldViewPr>
      <p:cViewPr varScale="1">
        <p:scale>
          <a:sx n="65" d="100"/>
          <a:sy n="65" d="100"/>
        </p:scale>
        <p:origin x="-9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27/07/2016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84525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27/07/2016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1387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©Grupo GppCom@DCO-UFRN</a:t>
            </a:r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31/03/2011</a:t>
            </a:r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3.png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Teorema_da_amostragem" TargetMode="External"/><Relationship Id="rId2" Type="http://schemas.openxmlformats.org/officeDocument/2006/relationships/hyperlink" Target="http://finalstr.blogspot.com.br/2010/08/teorema-de-nyqui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hemathpage.com/atrig/trigonometric-identities.htm" TargetMode="External"/><Relationship Id="rId4" Type="http://schemas.openxmlformats.org/officeDocument/2006/relationships/hyperlink" Target="http://en.wikipedia.org/wiki/Spectrum_analyz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158985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Hands-on</a:t>
            </a: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01: Instrumentação virtual básica usando GNU Radio e USRP/Operações Básicas com Sinas </a:t>
            </a:r>
            <a:r>
              <a:rPr lang="pt-BR" sz="32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Senoidais</a:t>
            </a:r>
            <a:endParaRPr lang="pt-BR" sz="32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Vicente </a:t>
            </a:r>
            <a:r>
              <a:rPr lang="pt-BR" sz="2400" b="1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Sousa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GppCom/DCO/UFRN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2"/>
          <p:cNvSpPr txBox="1">
            <a:spLocks/>
          </p:cNvSpPr>
          <p:nvPr/>
        </p:nvSpPr>
        <p:spPr bwMode="auto">
          <a:xfrm>
            <a:off x="107504" y="980728"/>
            <a:ext cx="81369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b="1" kern="0" noProof="0" dirty="0" smtClean="0">
                <a:latin typeface="+mn-lt"/>
              </a:rPr>
              <a:t>Reconstrução ideal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</a:pPr>
            <a:endParaRPr lang="pt-BR" sz="2400" b="1" i="1" kern="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</a:pPr>
            <a:endParaRPr lang="pt-BR" sz="2400" b="1" i="1" kern="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</a:pPr>
            <a:r>
              <a:rPr lang="pt-BR" sz="2400" b="1" i="1" kern="0" dirty="0" smtClean="0">
                <a:latin typeface="+mn-lt"/>
              </a:rPr>
              <a:t>Filtragem ideal: </a:t>
            </a:r>
            <a:r>
              <a:rPr lang="pt-BR" sz="2400" i="1" kern="0" dirty="0" smtClean="0">
                <a:latin typeface="+mn-lt"/>
              </a:rPr>
              <a:t>um sinal </a:t>
            </a:r>
            <a:r>
              <a:rPr lang="pt-BR" sz="2400" i="1" kern="0" dirty="0" err="1" smtClean="0">
                <a:latin typeface="+mn-lt"/>
              </a:rPr>
              <a:t>sinc</a:t>
            </a:r>
            <a:r>
              <a:rPr lang="pt-BR" sz="2400" i="1" kern="0" dirty="0" smtClean="0">
                <a:latin typeface="+mn-lt"/>
              </a:rPr>
              <a:t> escalado por cada amostra do sinal de entrada</a:t>
            </a:r>
          </a:p>
          <a:p>
            <a:pPr marL="914400" lvl="1" indent="-457200" eaLnBrk="1" hangingPunct="1">
              <a:spcBef>
                <a:spcPct val="20000"/>
              </a:spcBef>
            </a:pPr>
            <a:endParaRPr lang="pt-BR" sz="2400" b="1" i="1" kern="0" dirty="0" smtClean="0"/>
          </a:p>
          <a:p>
            <a:pPr marL="914400" lvl="1" indent="-457200" eaLnBrk="1" hangingPunct="1">
              <a:spcBef>
                <a:spcPct val="20000"/>
              </a:spcBef>
              <a:buAutoNum type="arabicPeriod"/>
            </a:pPr>
            <a:endParaRPr kumimoji="0" lang="pt-BR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4008264" y="1875067"/>
            <a:ext cx="360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tângulo 11"/>
          <p:cNvSpPr/>
          <p:nvPr/>
        </p:nvSpPr>
        <p:spPr bwMode="auto">
          <a:xfrm>
            <a:off x="2136056" y="1528043"/>
            <a:ext cx="1872208" cy="72008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Filtro passa-baixa</a:t>
            </a:r>
            <a:r>
              <a:rPr kumimoji="0" lang="pt-BR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ideal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Conector de seta reta 17"/>
          <p:cNvCxnSpPr/>
          <p:nvPr/>
        </p:nvCxnSpPr>
        <p:spPr bwMode="auto">
          <a:xfrm>
            <a:off x="1776016" y="1875067"/>
            <a:ext cx="360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104902" name="Object 6"/>
          <p:cNvGraphicFramePr>
            <a:graphicFrameLocks noChangeAspect="1"/>
          </p:cNvGraphicFramePr>
          <p:nvPr/>
        </p:nvGraphicFramePr>
        <p:xfrm>
          <a:off x="1043608" y="1636614"/>
          <a:ext cx="660400" cy="439737"/>
        </p:xfrm>
        <a:graphic>
          <a:graphicData uri="http://schemas.openxmlformats.org/presentationml/2006/ole">
            <p:oleObj spid="_x0000_s59394" name="Equação" r:id="rId3" imgW="304536" imgH="203024" progId="Equation.3">
              <p:embed/>
            </p:oleObj>
          </a:graphicData>
        </a:graphic>
      </p:graphicFrame>
      <p:sp>
        <p:nvSpPr>
          <p:cNvPr id="28" name="Retângulo 27"/>
          <p:cNvSpPr/>
          <p:nvPr/>
        </p:nvSpPr>
        <p:spPr bwMode="auto">
          <a:xfrm>
            <a:off x="0" y="6366200"/>
            <a:ext cx="4716016" cy="4766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1" name="Object 6"/>
          <p:cNvGraphicFramePr>
            <a:graphicFrameLocks noChangeAspect="1"/>
          </p:cNvGraphicFramePr>
          <p:nvPr/>
        </p:nvGraphicFramePr>
        <p:xfrm>
          <a:off x="4499992" y="1412776"/>
          <a:ext cx="4418013" cy="887412"/>
        </p:xfrm>
        <a:graphic>
          <a:graphicData uri="http://schemas.openxmlformats.org/presentationml/2006/ole">
            <p:oleObj spid="_x0000_s59395" name="Equação" r:id="rId4" imgW="2146300" imgH="431800" progId="Equation.3">
              <p:embed/>
            </p:oleObj>
          </a:graphicData>
        </a:graphic>
      </p:graphicFrame>
      <p:pic>
        <p:nvPicPr>
          <p:cNvPr id="1105931" name="Picture 11"/>
          <p:cNvPicPr>
            <a:picLocks noChangeAspect="1" noChangeArrowheads="1"/>
          </p:cNvPicPr>
          <p:nvPr/>
        </p:nvPicPr>
        <p:blipFill>
          <a:blip r:embed="rId5" cstate="print"/>
          <a:srcRect l="3207" t="7028" r="8643"/>
          <a:stretch>
            <a:fillRect/>
          </a:stretch>
        </p:blipFill>
        <p:spPr bwMode="auto">
          <a:xfrm>
            <a:off x="251520" y="3312367"/>
            <a:ext cx="8677551" cy="335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0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Agenda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Revisão sobre teoria sobre amostragem</a:t>
            </a:r>
          </a:p>
          <a:p>
            <a:pPr>
              <a:spcAft>
                <a:spcPts val="600"/>
              </a:spcAft>
            </a:pPr>
            <a:r>
              <a:rPr lang="pt-BR" sz="2800" b="1" dirty="0" smtClean="0"/>
              <a:t>Introdução sobre Instrumentação virtual</a:t>
            </a:r>
          </a:p>
          <a:p>
            <a:pPr>
              <a:spcAft>
                <a:spcPts val="600"/>
              </a:spcAft>
            </a:pPr>
            <a:r>
              <a:rPr 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Revisão sobre operação básica com sinais </a:t>
            </a:r>
            <a:r>
              <a:rPr lang="pt-B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senoidais</a:t>
            </a:r>
            <a:endParaRPr lang="pt-B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 e notas musicais</a:t>
            </a:r>
          </a:p>
          <a:p>
            <a:pPr>
              <a:spcAft>
                <a:spcPts val="600"/>
              </a:spcAft>
            </a:pPr>
            <a:endParaRPr lang="pt-B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pt-BR" sz="2800" dirty="0"/>
          </a:p>
        </p:txBody>
      </p:sp>
      <p:pic>
        <p:nvPicPr>
          <p:cNvPr id="6" name="il_fi" descr="http://4.bp.blogspot.com/-t97AY2o1dXk/TejyPOrZprI/AAAAAAAAAk0/ad69XHDAs3A/s1600/5143809_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9475" y="5419725"/>
            <a:ext cx="19145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5418000"/>
            <a:ext cx="1841419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2"/>
          <p:cNvSpPr txBox="1">
            <a:spLocks/>
          </p:cNvSpPr>
          <p:nvPr/>
        </p:nvSpPr>
        <p:spPr bwMode="auto">
          <a:xfrm>
            <a:off x="107504" y="1000108"/>
            <a:ext cx="8136904" cy="216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b="1" kern="0" noProof="0" dirty="0" smtClean="0">
                <a:latin typeface="+mn-lt"/>
              </a:rPr>
              <a:t>Instrumento virtual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t-BR" sz="2400" dirty="0" smtClean="0"/>
              <a:t>	consiste em uma ferramenta de programação adequada e um equipamento de aquisição flexível, que acoplado ao computador pessoal, executam juntos as funções de instrumentos tradicionais.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b="1" kern="0" dirty="0" smtClean="0">
                <a:latin typeface="+mn-lt"/>
              </a:rPr>
              <a:t>Geralmente composto de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zh-CN" sz="2200" dirty="0" smtClean="0">
                <a:latin typeface="+mn-lt"/>
                <a:ea typeface="WenQuanYi Micro Hei"/>
                <a:cs typeface="Arial" pitchFamily="34" charset="0"/>
              </a:rPr>
              <a:t>Plataforma de aquisição de sinais (e.g. USRP);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zh-CN" sz="2200" dirty="0" smtClean="0">
                <a:latin typeface="+mn-lt"/>
                <a:ea typeface="WenQuanYi Micro Hei"/>
                <a:cs typeface="Arial" pitchFamily="34" charset="0"/>
              </a:rPr>
              <a:t>Softwares para análise (e.g. GNU Radio </a:t>
            </a:r>
            <a:r>
              <a:rPr lang="pt-BR" altLang="zh-CN" sz="2200" dirty="0" err="1" smtClean="0">
                <a:latin typeface="+mn-lt"/>
                <a:ea typeface="WenQuanYi Micro Hei"/>
                <a:cs typeface="Arial" pitchFamily="34" charset="0"/>
              </a:rPr>
              <a:t>Companion</a:t>
            </a:r>
            <a:r>
              <a:rPr lang="pt-BR" altLang="zh-CN" sz="2200" dirty="0" smtClean="0">
                <a:latin typeface="+mn-lt"/>
                <a:ea typeface="WenQuanYi Micro Hei"/>
                <a:cs typeface="Arial" pitchFamily="34" charset="0"/>
              </a:rPr>
              <a:t>).</a:t>
            </a:r>
            <a:endParaRPr lang="pt-BR" altLang="zh-CN" sz="2200" dirty="0" smtClean="0">
              <a:latin typeface="+mn-lt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sz="2400" b="1" kern="0" noProof="0" dirty="0" smtClean="0">
              <a:latin typeface="+mn-lt"/>
            </a:endParaRPr>
          </a:p>
          <a:p>
            <a:pPr marL="914400" lvl="1" indent="-457200" eaLnBrk="1" hangingPunct="1">
              <a:spcBef>
                <a:spcPct val="20000"/>
              </a:spcBef>
            </a:pPr>
            <a:endParaRPr lang="pt-BR" sz="2400" dirty="0" smtClean="0"/>
          </a:p>
          <a:p>
            <a:pPr marL="914400" lvl="1" indent="-457200" eaLnBrk="1" hangingPunct="1">
              <a:spcBef>
                <a:spcPct val="20000"/>
              </a:spcBef>
            </a:pPr>
            <a:r>
              <a:rPr lang="pt-BR" sz="2400" dirty="0" smtClean="0"/>
              <a:t>	 </a:t>
            </a:r>
          </a:p>
          <a:p>
            <a:pPr marL="914400" lvl="1" indent="-457200" eaLnBrk="1" hangingPunct="1">
              <a:spcBef>
                <a:spcPct val="20000"/>
              </a:spcBef>
            </a:pPr>
            <a:r>
              <a:rPr lang="pt-BR" sz="2400" dirty="0" smtClean="0"/>
              <a:t>	</a:t>
            </a:r>
            <a:endParaRPr lang="pt-BR" sz="2400" b="1" i="1" kern="0" dirty="0" smtClean="0"/>
          </a:p>
          <a:p>
            <a:pPr marL="914400" lvl="1" indent="-457200" eaLnBrk="1" hangingPunct="1">
              <a:spcBef>
                <a:spcPct val="20000"/>
              </a:spcBef>
              <a:buAutoNum type="arabicPeriod"/>
            </a:pPr>
            <a:endParaRPr kumimoji="0" lang="pt-BR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Instrumentação virtual</a:t>
            </a:r>
            <a:endParaRPr lang="pt-BR" dirty="0"/>
          </a:p>
        </p:txBody>
      </p:sp>
      <p:pic>
        <p:nvPicPr>
          <p:cNvPr id="15" name="Imagem 1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714884"/>
            <a:ext cx="1841419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eta para baixo 15"/>
          <p:cNvSpPr/>
          <p:nvPr/>
        </p:nvSpPr>
        <p:spPr bwMode="auto">
          <a:xfrm rot="16200000">
            <a:off x="3250397" y="5179231"/>
            <a:ext cx="500066" cy="57150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7586" name="Picture 2" descr="http://www.ni.com/cms/images/devzone/tut/clip_image002_201106021133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4514849"/>
            <a:ext cx="2895600" cy="2343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2"/>
          <p:cNvSpPr txBox="1">
            <a:spLocks/>
          </p:cNvSpPr>
          <p:nvPr/>
        </p:nvSpPr>
        <p:spPr bwMode="auto">
          <a:xfrm>
            <a:off x="107504" y="1000108"/>
            <a:ext cx="8822214" cy="216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b="1" kern="0" noProof="0" dirty="0" smtClean="0">
                <a:latin typeface="+mn-lt"/>
              </a:rPr>
              <a:t>Em uma visão mais geral</a:t>
            </a:r>
            <a:endParaRPr lang="pt-BR" b="1" kern="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zh-CN" dirty="0" smtClean="0">
                <a:latin typeface="+mn-lt"/>
                <a:ea typeface="WenQuanYi Micro Hei"/>
                <a:cs typeface="Arial" pitchFamily="34" charset="0"/>
              </a:rPr>
              <a:t>Sensores, que convertem grandezas de diversos tipos em sinais elétricos;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zh-CN" dirty="0" smtClean="0">
                <a:latin typeface="+mn-lt"/>
                <a:ea typeface="WenQuanYi Micro Hei"/>
                <a:cs typeface="Arial" pitchFamily="34" charset="0"/>
              </a:rPr>
              <a:t>Condicionadores de sinal, utilizados para adequar os sinais provenientes dos sensores às limitações do sistema de aquisição de dados;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zh-CN" dirty="0" smtClean="0">
                <a:latin typeface="+mn-lt"/>
                <a:ea typeface="WenQuanYi Micro Hei"/>
                <a:cs typeface="Arial" pitchFamily="34" charset="0"/>
              </a:rPr>
              <a:t>Placa de aquisição de dados;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zh-CN" dirty="0" smtClean="0">
                <a:latin typeface="+mn-lt"/>
                <a:ea typeface="WenQuanYi Micro Hei"/>
                <a:cs typeface="Arial" pitchFamily="34" charset="0"/>
              </a:rPr>
              <a:t>Computador PC;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zh-CN" dirty="0" smtClean="0">
                <a:latin typeface="+mn-lt"/>
                <a:ea typeface="WenQuanYi Micro Hei"/>
                <a:cs typeface="Arial" pitchFamily="34" charset="0"/>
              </a:rPr>
              <a:t>Softwares de desenvolvimento.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b="1" kern="0" noProof="0" dirty="0" smtClean="0">
              <a:latin typeface="+mn-lt"/>
            </a:endParaRPr>
          </a:p>
          <a:p>
            <a:pPr marL="914400" lvl="1" indent="-457200" eaLnBrk="1" hangingPunct="1">
              <a:spcBef>
                <a:spcPct val="20000"/>
              </a:spcBef>
            </a:pPr>
            <a:endParaRPr lang="pt-BR" dirty="0" smtClean="0">
              <a:latin typeface="+mn-lt"/>
            </a:endParaRPr>
          </a:p>
          <a:p>
            <a:pPr marL="914400" lvl="1" indent="-457200" eaLnBrk="1" hangingPunct="1">
              <a:spcBef>
                <a:spcPct val="20000"/>
              </a:spcBef>
            </a:pPr>
            <a:r>
              <a:rPr lang="pt-BR" dirty="0" smtClean="0">
                <a:latin typeface="+mn-lt"/>
              </a:rPr>
              <a:t>	 </a:t>
            </a:r>
          </a:p>
          <a:p>
            <a:pPr marL="914400" lvl="1" indent="-457200" eaLnBrk="1" hangingPunct="1">
              <a:spcBef>
                <a:spcPct val="20000"/>
              </a:spcBef>
            </a:pPr>
            <a:r>
              <a:rPr lang="pt-BR" dirty="0" smtClean="0">
                <a:latin typeface="+mn-lt"/>
              </a:rPr>
              <a:t>	</a:t>
            </a:r>
            <a:endParaRPr lang="pt-BR" b="1" i="1" kern="0" dirty="0" smtClean="0">
              <a:latin typeface="+mn-lt"/>
            </a:endParaRPr>
          </a:p>
          <a:p>
            <a:pPr marL="914400" lvl="1" indent="-457200" eaLnBrk="1" hangingPunct="1">
              <a:spcBef>
                <a:spcPct val="20000"/>
              </a:spcBef>
              <a:buAutoNum type="arabicPeriod"/>
            </a:pPr>
            <a:endParaRPr kumimoji="0" lang="pt-BR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Instrumentação virtual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 bwMode="auto">
          <a:xfrm>
            <a:off x="0" y="6500834"/>
            <a:ext cx="4000496" cy="3571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 l="17570" t="45898" r="17642" b="16992"/>
          <a:stretch>
            <a:fillRect/>
          </a:stretch>
        </p:blipFill>
        <p:spPr bwMode="auto">
          <a:xfrm>
            <a:off x="285720" y="3714752"/>
            <a:ext cx="8429684" cy="271464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2"/>
          <p:cNvSpPr txBox="1">
            <a:spLocks/>
          </p:cNvSpPr>
          <p:nvPr/>
        </p:nvSpPr>
        <p:spPr bwMode="auto">
          <a:xfrm>
            <a:off x="107504" y="1000108"/>
            <a:ext cx="8136904" cy="216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b="1" kern="0" noProof="0" dirty="0" smtClean="0">
                <a:latin typeface="+mn-lt"/>
              </a:rPr>
              <a:t>Vantagens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200" kern="0" dirty="0" smtClean="0">
                <a:latin typeface="+mn-lt"/>
              </a:rPr>
              <a:t>Custo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200" kern="0" noProof="0" dirty="0" smtClean="0">
                <a:latin typeface="+mn-lt"/>
              </a:rPr>
              <a:t>Flexibilização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200" kern="0" dirty="0" smtClean="0">
                <a:latin typeface="+mn-lt"/>
              </a:rPr>
              <a:t>Beneficiam de das últimas tecnologias incorporadas nos </a:t>
            </a:r>
            <a:r>
              <a:rPr lang="pt-BR" sz="2200" kern="0" dirty="0" err="1" smtClean="0">
                <a:latin typeface="+mn-lt"/>
              </a:rPr>
              <a:t>PCs</a:t>
            </a:r>
            <a:endParaRPr lang="pt-BR" sz="2200" kern="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200" kern="0" noProof="0" dirty="0" smtClean="0">
                <a:latin typeface="+mn-lt"/>
              </a:rPr>
              <a:t>Portáteis (funcionam em laptops)</a:t>
            </a:r>
          </a:p>
          <a:p>
            <a:pPr marL="342900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400" b="1" kern="0" dirty="0" smtClean="0">
                <a:latin typeface="+mn-lt"/>
              </a:rPr>
              <a:t>Desvantagens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200" kern="0" noProof="0" dirty="0" smtClean="0">
                <a:latin typeface="+mn-lt"/>
              </a:rPr>
              <a:t>Precisão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200" dirty="0" smtClean="0">
                <a:latin typeface="+mn-lt"/>
              </a:rPr>
              <a:t>Vulnerabilidade ​​a falhas de segurança que os instrumentos não-digitais não são (armazenamento em computador)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200" dirty="0" smtClean="0">
                <a:latin typeface="+mn-lt"/>
              </a:rPr>
              <a:t>Pode exigir que muitos dispositivos sejam executados simultaneamente e pode consumir uma grande quantidade de energia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sz="2400" kern="0" noProof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sz="2400" b="1" kern="0" noProof="0" dirty="0" smtClean="0">
              <a:latin typeface="+mn-lt"/>
            </a:endParaRPr>
          </a:p>
          <a:p>
            <a:pPr marL="914400" lvl="1" indent="-457200" eaLnBrk="1" hangingPunct="1">
              <a:spcBef>
                <a:spcPct val="20000"/>
              </a:spcBef>
            </a:pPr>
            <a:endParaRPr lang="pt-BR" sz="2400" dirty="0" smtClean="0"/>
          </a:p>
          <a:p>
            <a:pPr marL="914400" lvl="1" indent="-457200" eaLnBrk="1" hangingPunct="1">
              <a:spcBef>
                <a:spcPct val="20000"/>
              </a:spcBef>
            </a:pPr>
            <a:r>
              <a:rPr lang="pt-BR" sz="2400" dirty="0" smtClean="0"/>
              <a:t>	 </a:t>
            </a:r>
          </a:p>
          <a:p>
            <a:pPr marL="914400" lvl="1" indent="-457200" eaLnBrk="1" hangingPunct="1">
              <a:spcBef>
                <a:spcPct val="20000"/>
              </a:spcBef>
            </a:pPr>
            <a:r>
              <a:rPr lang="pt-BR" sz="2400" dirty="0" smtClean="0"/>
              <a:t>	</a:t>
            </a:r>
            <a:endParaRPr lang="pt-BR" sz="2400" b="1" i="1" kern="0" dirty="0" smtClean="0"/>
          </a:p>
          <a:p>
            <a:pPr marL="914400" lvl="1" indent="-457200" eaLnBrk="1" hangingPunct="1">
              <a:spcBef>
                <a:spcPct val="20000"/>
              </a:spcBef>
              <a:buAutoNum type="arabicPeriod"/>
            </a:pPr>
            <a:endParaRPr kumimoji="0" lang="pt-BR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Instrumentação virtual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Revisão sobre teoria sobre amostragem</a:t>
            </a:r>
          </a:p>
          <a:p>
            <a:pPr>
              <a:spcAft>
                <a:spcPts val="600"/>
              </a:spcAft>
            </a:pPr>
            <a:r>
              <a:rPr 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 sobre Instrumentação virtual</a:t>
            </a:r>
          </a:p>
          <a:p>
            <a:pPr>
              <a:spcAft>
                <a:spcPts val="600"/>
              </a:spcAft>
            </a:pPr>
            <a:r>
              <a:rPr lang="pt-BR" sz="2800" b="1" dirty="0" smtClean="0"/>
              <a:t>Revisão sobre operação básica com sinais </a:t>
            </a:r>
            <a:r>
              <a:rPr lang="pt-BR" sz="2800" b="1" dirty="0" err="1" smtClean="0"/>
              <a:t>senoidais</a:t>
            </a:r>
            <a:endParaRPr lang="pt-BR" sz="2800" b="1" dirty="0" smtClean="0"/>
          </a:p>
          <a:p>
            <a:pPr>
              <a:spcAft>
                <a:spcPts val="600"/>
              </a:spcAft>
            </a:pPr>
            <a:r>
              <a:rPr 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 e notas musicais</a:t>
            </a:r>
          </a:p>
          <a:p>
            <a:pPr>
              <a:spcAft>
                <a:spcPts val="600"/>
              </a:spcAft>
            </a:pPr>
            <a:endParaRPr lang="pt-BR" sz="2800" b="1" dirty="0" smtClean="0"/>
          </a:p>
          <a:p>
            <a:pPr>
              <a:spcAft>
                <a:spcPts val="600"/>
              </a:spcAft>
            </a:pP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2"/>
          <p:cNvSpPr txBox="1">
            <a:spLocks/>
          </p:cNvSpPr>
          <p:nvPr/>
        </p:nvSpPr>
        <p:spPr bwMode="auto">
          <a:xfrm>
            <a:off x="107504" y="1000108"/>
            <a:ext cx="882221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b="1" kern="0" noProof="0" dirty="0" smtClean="0">
                <a:latin typeface="+mn-lt"/>
              </a:rPr>
              <a:t>Basicamente se resumem a identidade trigonométricas já bem conhecidas</a:t>
            </a:r>
            <a:endParaRPr lang="pt-BR" sz="220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sz="2400" kern="0" noProof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sz="2400" b="1" kern="0" noProof="0" dirty="0" smtClean="0">
              <a:latin typeface="+mn-lt"/>
            </a:endParaRPr>
          </a:p>
          <a:p>
            <a:pPr marL="914400" lvl="1" indent="-457200" eaLnBrk="1" hangingPunct="1">
              <a:spcBef>
                <a:spcPct val="20000"/>
              </a:spcBef>
            </a:pPr>
            <a:endParaRPr lang="pt-BR" sz="2400" dirty="0" smtClean="0"/>
          </a:p>
          <a:p>
            <a:pPr marL="914400" lvl="1" indent="-457200" eaLnBrk="1" hangingPunct="1">
              <a:spcBef>
                <a:spcPct val="20000"/>
              </a:spcBef>
            </a:pPr>
            <a:r>
              <a:rPr lang="pt-BR" sz="2400" dirty="0" smtClean="0"/>
              <a:t>	 </a:t>
            </a:r>
          </a:p>
          <a:p>
            <a:pPr marL="914400" lvl="1" indent="-457200" eaLnBrk="1" hangingPunct="1">
              <a:spcBef>
                <a:spcPct val="20000"/>
              </a:spcBef>
            </a:pPr>
            <a:r>
              <a:rPr lang="pt-BR" sz="2400" dirty="0" smtClean="0"/>
              <a:t>	</a:t>
            </a:r>
            <a:endParaRPr lang="pt-BR" sz="2400" b="1" i="1" kern="0" dirty="0" smtClean="0"/>
          </a:p>
          <a:p>
            <a:pPr marL="914400" lvl="1" indent="-457200" eaLnBrk="1" hangingPunct="1">
              <a:spcBef>
                <a:spcPct val="20000"/>
              </a:spcBef>
              <a:buAutoNum type="arabicPeriod"/>
            </a:pPr>
            <a:endParaRPr kumimoji="0" lang="pt-BR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Operações básicas com sinais </a:t>
            </a:r>
            <a:r>
              <a:rPr lang="pt-BR" sz="2000" dirty="0" err="1" smtClean="0"/>
              <a:t>senoidais</a:t>
            </a:r>
            <a:endParaRPr lang="pt-BR" dirty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9643" name="Picture 11"/>
          <p:cNvPicPr>
            <a:picLocks noChangeAspect="1" noChangeArrowheads="1"/>
          </p:cNvPicPr>
          <p:nvPr/>
        </p:nvPicPr>
        <p:blipFill>
          <a:blip r:embed="rId2" cstate="print"/>
          <a:srcRect l="28002" t="37109" r="36859" b="16992"/>
          <a:stretch>
            <a:fillRect/>
          </a:stretch>
        </p:blipFill>
        <p:spPr bwMode="auto">
          <a:xfrm>
            <a:off x="1643042" y="2143116"/>
            <a:ext cx="45720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Revisão sobre teoria sobre amostragem</a:t>
            </a:r>
          </a:p>
          <a:p>
            <a:pPr>
              <a:spcAft>
                <a:spcPts val="600"/>
              </a:spcAft>
            </a:pPr>
            <a:r>
              <a:rPr 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 sobre Instrumentação virtual</a:t>
            </a:r>
          </a:p>
          <a:p>
            <a:pPr>
              <a:spcAft>
                <a:spcPts val="600"/>
              </a:spcAft>
            </a:pPr>
            <a:r>
              <a:rPr 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Revisão sobre operação básica com sinais </a:t>
            </a:r>
            <a:r>
              <a:rPr lang="pt-B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senoidais</a:t>
            </a:r>
            <a:endParaRPr lang="pt-B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pt-BR" sz="2800" b="1" dirty="0" smtClean="0"/>
              <a:t>Som e notas musicais</a:t>
            </a:r>
          </a:p>
          <a:p>
            <a:pPr>
              <a:spcAft>
                <a:spcPts val="600"/>
              </a:spcAft>
            </a:pPr>
            <a:endParaRPr lang="pt-BR" sz="2800" b="1" dirty="0" smtClean="0"/>
          </a:p>
          <a:p>
            <a:pPr>
              <a:spcAft>
                <a:spcPts val="600"/>
              </a:spcAft>
            </a:pP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2"/>
          <p:cNvSpPr txBox="1">
            <a:spLocks/>
          </p:cNvSpPr>
          <p:nvPr/>
        </p:nvSpPr>
        <p:spPr bwMode="auto">
          <a:xfrm>
            <a:off x="107504" y="1000108"/>
            <a:ext cx="882221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b="1" kern="0" noProof="0" dirty="0" smtClean="0">
                <a:latin typeface="+mn-lt"/>
              </a:rPr>
              <a:t>Som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400" dirty="0" smtClean="0"/>
              <a:t>Fisicamente é uma onda senoidal (ou conjunto de ondas) que se propaga no ar com uma certa frequência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400" dirty="0" smtClean="0"/>
              <a:t>Se essas ondas estiverem com a freqüência na </a:t>
            </a:r>
            <a:r>
              <a:rPr lang="pt-BR" sz="2400" b="1" dirty="0" smtClean="0"/>
              <a:t>faixa de 20 a 20.000 Hz</a:t>
            </a:r>
            <a:r>
              <a:rPr lang="pt-BR" sz="2400" dirty="0" smtClean="0"/>
              <a:t>, o ouvido humano pode ser capaz de vibrar à mesma proporção, captando essa informação e produzindo </a:t>
            </a:r>
            <a:r>
              <a:rPr lang="pt-BR" sz="2400" b="1" dirty="0" smtClean="0"/>
              <a:t>sensações neurais</a:t>
            </a:r>
            <a:r>
              <a:rPr lang="pt-BR" sz="2400" dirty="0" smtClean="0"/>
              <a:t>, às quais o ser humano dá o nome de </a:t>
            </a:r>
            <a:r>
              <a:rPr lang="pt-BR" sz="2400" b="1" dirty="0" smtClean="0"/>
              <a:t>som</a:t>
            </a:r>
            <a:r>
              <a:rPr lang="pt-BR" sz="2400" dirty="0" smtClean="0"/>
              <a:t>.</a:t>
            </a:r>
          </a:p>
          <a:p>
            <a:pPr marL="342900" lvl="0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400" b="1" kern="0" dirty="0" smtClean="0"/>
              <a:t>Nota musicais e altura do som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 smtClean="0"/>
              <a:t>Termo empregado para designar o elemento mínimo de um som, formado por um único modo de vibração do ar.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 smtClean="0"/>
              <a:t>Cada nota corresponde uma duração e está associada uma freqüência em Hz. 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sz="2400" b="1" kern="0" noProof="0" dirty="0" smtClean="0">
              <a:latin typeface="+mn-lt"/>
            </a:endParaRP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Operações básicas com sinais </a:t>
            </a:r>
            <a:r>
              <a:rPr lang="pt-BR" sz="2000" dirty="0" err="1" smtClean="0"/>
              <a:t>senoidais</a:t>
            </a:r>
            <a:endParaRPr lang="pt-BR" dirty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2"/>
          <p:cNvSpPr txBox="1">
            <a:spLocks/>
          </p:cNvSpPr>
          <p:nvPr/>
        </p:nvSpPr>
        <p:spPr bwMode="auto">
          <a:xfrm>
            <a:off x="107504" y="1000108"/>
            <a:ext cx="882221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b="1" kern="0" noProof="0" dirty="0" smtClean="0">
                <a:latin typeface="+mn-lt"/>
              </a:rPr>
              <a:t>Nota musicas e altura do som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 smtClean="0"/>
              <a:t>Embora </a:t>
            </a:r>
            <a:r>
              <a:rPr lang="pt-BR" sz="2000" b="1" dirty="0" smtClean="0"/>
              <a:t>a altura </a:t>
            </a:r>
            <a:r>
              <a:rPr lang="pt-BR" sz="2000" dirty="0" smtClean="0"/>
              <a:t>esteja intimamente relacionada com a </a:t>
            </a:r>
            <a:r>
              <a:rPr lang="pt-BR" sz="2000" b="1" dirty="0" err="1" smtClean="0"/>
              <a:t>frequência</a:t>
            </a:r>
            <a:r>
              <a:rPr lang="pt-BR" sz="2000" dirty="0" smtClean="0"/>
              <a:t>, é mais comum, em música, que se utilizem os nomes das </a:t>
            </a:r>
            <a:r>
              <a:rPr lang="pt-BR" sz="2000" b="1" dirty="0" smtClean="0"/>
              <a:t>notas</a:t>
            </a:r>
            <a:r>
              <a:rPr lang="pt-BR" sz="2000" dirty="0" smtClean="0"/>
              <a:t>.  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 smtClean="0"/>
              <a:t>Os nomes das notas são definidos de acordo com sua disposição dentro de uma escala musical. 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 smtClean="0"/>
              <a:t>Na </a:t>
            </a:r>
            <a:r>
              <a:rPr lang="pt-BR" sz="2000" b="1" dirty="0" smtClean="0"/>
              <a:t>escala de dó maior</a:t>
            </a:r>
            <a:r>
              <a:rPr lang="pt-BR" sz="2000" dirty="0" smtClean="0"/>
              <a:t>, por exemplo, as notas correspondentes às alturas são: </a:t>
            </a:r>
            <a:r>
              <a:rPr lang="pt-BR" sz="2000" b="1" dirty="0" smtClean="0">
                <a:solidFill>
                  <a:srgbClr val="C00000"/>
                </a:solidFill>
              </a:rPr>
              <a:t>dó, ré, mi, fá, sol, lá e si</a:t>
            </a:r>
            <a:r>
              <a:rPr lang="pt-BR" sz="2000" dirty="0" smtClean="0"/>
              <a:t>, após o que os nomes se repetem. 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 smtClean="0"/>
              <a:t>A distância entre duas alturas percebidas é chamada de intervalo. Assim, se tomarmos a nota dó como referência (</a:t>
            </a:r>
            <a:r>
              <a:rPr lang="pt-BR" sz="2000" dirty="0" err="1" smtClean="0"/>
              <a:t>frequência</a:t>
            </a:r>
            <a:r>
              <a:rPr lang="pt-BR" sz="2000" dirty="0" smtClean="0"/>
              <a:t> </a:t>
            </a:r>
            <a:r>
              <a:rPr lang="pt-BR" sz="2000" i="1" dirty="0" smtClean="0"/>
              <a:t>f</a:t>
            </a:r>
            <a:r>
              <a:rPr lang="pt-BR" sz="2000" dirty="0" smtClean="0"/>
              <a:t>), podemos escrever a seguinte relação entre as notas.</a:t>
            </a:r>
            <a:endParaRPr lang="pt-BR" sz="2400" dirty="0" smtClean="0"/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sz="220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sz="2400" kern="0" noProof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sz="2400" b="1" kern="0" noProof="0" dirty="0" smtClean="0">
              <a:latin typeface="+mn-lt"/>
            </a:endParaRPr>
          </a:p>
          <a:p>
            <a:pPr marL="914400" lvl="1" indent="-457200" eaLnBrk="1" hangingPunct="1">
              <a:spcBef>
                <a:spcPct val="20000"/>
              </a:spcBef>
            </a:pPr>
            <a:endParaRPr lang="pt-BR" sz="2400" dirty="0" smtClean="0"/>
          </a:p>
          <a:p>
            <a:pPr marL="914400" lvl="1" indent="-457200" eaLnBrk="1" hangingPunct="1">
              <a:spcBef>
                <a:spcPct val="20000"/>
              </a:spcBef>
            </a:pPr>
            <a:r>
              <a:rPr lang="pt-BR" sz="2400" dirty="0" smtClean="0"/>
              <a:t>	 </a:t>
            </a:r>
          </a:p>
          <a:p>
            <a:pPr marL="914400" lvl="1" indent="-457200" eaLnBrk="1" hangingPunct="1">
              <a:spcBef>
                <a:spcPct val="20000"/>
              </a:spcBef>
            </a:pPr>
            <a:r>
              <a:rPr lang="pt-BR" sz="2400" dirty="0" smtClean="0"/>
              <a:t>	</a:t>
            </a:r>
            <a:endParaRPr lang="pt-BR" sz="2400" b="1" i="1" kern="0" dirty="0" smtClean="0"/>
          </a:p>
          <a:p>
            <a:pPr marL="914400" lvl="1" indent="-457200" eaLnBrk="1" hangingPunct="1">
              <a:spcBef>
                <a:spcPct val="20000"/>
              </a:spcBef>
              <a:buAutoNum type="arabicPeriod"/>
            </a:pPr>
            <a:endParaRPr kumimoji="0" lang="pt-BR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Operações básicas com sinais </a:t>
            </a:r>
            <a:r>
              <a:rPr lang="pt-BR" sz="2000" dirty="0" err="1" smtClean="0"/>
              <a:t>senoidais</a:t>
            </a:r>
            <a:endParaRPr lang="pt-BR" dirty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 l="20864" t="54688" r="14348" b="35546"/>
          <a:stretch>
            <a:fillRect/>
          </a:stretch>
        </p:blipFill>
        <p:spPr bwMode="auto">
          <a:xfrm>
            <a:off x="428596" y="5143512"/>
            <a:ext cx="842968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</a:t>
            </a:r>
            <a:r>
              <a:rPr lang="pt-BR" dirty="0" err="1" smtClean="0"/>
              <a:t>hands-on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800" dirty="0" smtClean="0"/>
              <a:t>Apresentar alguns conceitos básicos do software GRC (GNU Radio </a:t>
            </a:r>
            <a:r>
              <a:rPr lang="pt-BR" sz="2800" dirty="0" err="1" smtClean="0"/>
              <a:t>Companion</a:t>
            </a:r>
            <a:r>
              <a:rPr lang="pt-BR" sz="2800" dirty="0" smtClean="0"/>
              <a:t>);</a:t>
            </a:r>
          </a:p>
          <a:p>
            <a:pPr>
              <a:spcAft>
                <a:spcPts val="600"/>
              </a:spcAft>
            </a:pPr>
            <a:r>
              <a:rPr lang="pt-BR" sz="2800" dirty="0" smtClean="0"/>
              <a:t>Manipular um sinal senoidal e analisá-lo através da </a:t>
            </a:r>
            <a:r>
              <a:rPr lang="pt-BR" sz="2800" dirty="0" err="1" smtClean="0"/>
              <a:t>virtualização</a:t>
            </a:r>
            <a:r>
              <a:rPr lang="pt-BR" sz="2800" dirty="0" smtClean="0"/>
              <a:t> de instrumentos tradicionais como osciloscópio e analisador de espectro;</a:t>
            </a:r>
          </a:p>
          <a:p>
            <a:pPr>
              <a:spcAft>
                <a:spcPts val="600"/>
              </a:spcAft>
            </a:pPr>
            <a:r>
              <a:rPr lang="pt-BR" sz="2800" dirty="0" smtClean="0"/>
              <a:t>Aprender o básico sobre o GNU Radio e ter o primeiro contato com a USRP.</a:t>
            </a:r>
            <a:endParaRPr lang="pt-BR" sz="2800" dirty="0"/>
          </a:p>
        </p:txBody>
      </p:sp>
      <p:pic>
        <p:nvPicPr>
          <p:cNvPr id="17410" name="Picture 2" descr="http://www.joshknows.com/images/grc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5143512"/>
            <a:ext cx="1652606" cy="1652606"/>
          </a:xfrm>
          <a:prstGeom prst="rect">
            <a:avLst/>
          </a:prstGeom>
          <a:noFill/>
        </p:spPr>
      </p:pic>
      <p:pic>
        <p:nvPicPr>
          <p:cNvPr id="17415" name="Picture 7" descr="http://ve3emb.files.wordpress.com/2011/10/led_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1377" y="5167853"/>
            <a:ext cx="2252623" cy="1690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2"/>
          <p:cNvSpPr txBox="1">
            <a:spLocks/>
          </p:cNvSpPr>
          <p:nvPr/>
        </p:nvSpPr>
        <p:spPr bwMode="auto">
          <a:xfrm>
            <a:off x="107504" y="1000108"/>
            <a:ext cx="882221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pt-BR" u="sng" dirty="0" smtClean="0">
                <a:hlinkClick r:id="rId2"/>
              </a:rPr>
              <a:t>http://finalstr.blogspot.com.br/2010/08/teorema-de-nyquist.html</a:t>
            </a:r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u="sng" dirty="0" smtClean="0">
                <a:hlinkClick r:id="rId3"/>
              </a:rPr>
              <a:t>http://pt.wikipedia.org/wiki/Teorema_da_amostragem</a:t>
            </a:r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u="sng" dirty="0" smtClean="0">
                <a:hlinkClick r:id="rId4"/>
              </a:rPr>
              <a:t>http://en.wikipedia.org/wiki/Spectrum_analyzer</a:t>
            </a:r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dirty="0" smtClean="0">
                <a:hlinkClick r:id="rId5"/>
              </a:rPr>
              <a:t>http://www.themathpage.com/atrig/trigonometric-identities.htm</a:t>
            </a:r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Vinícius José Santos Lopes, Instrumentação Virtual Aplicada Ao Ensino Experimental de Engenharia Elétrica, </a:t>
            </a:r>
            <a:r>
              <a:rPr lang="pt-BR" smtClean="0"/>
              <a:t>disponível em: http</a:t>
            </a:r>
            <a:r>
              <a:rPr lang="pt-BR" dirty="0" smtClean="0"/>
              <a:t>://www.pei.ufba.br/doc/monografias/Monografia-InstrumVirtual_CICOP3.pdf</a:t>
            </a:r>
          </a:p>
          <a:p>
            <a:endParaRPr lang="pt-BR" dirty="0" smtClean="0"/>
          </a:p>
          <a:p>
            <a:pPr marL="914400" lvl="1" indent="-457200" eaLnBrk="1" hangingPunct="1">
              <a:spcBef>
                <a:spcPct val="20000"/>
              </a:spcBef>
              <a:buAutoNum type="arabicPeriod"/>
            </a:pPr>
            <a:endParaRPr kumimoji="0" lang="pt-BR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desta apresentação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800" dirty="0" smtClean="0"/>
              <a:t>Revisão sobre teoria da amostragem</a:t>
            </a:r>
          </a:p>
          <a:p>
            <a:pPr>
              <a:spcAft>
                <a:spcPts val="600"/>
              </a:spcAft>
            </a:pPr>
            <a:r>
              <a:rPr lang="pt-BR" sz="2800" dirty="0" smtClean="0"/>
              <a:t>Introdução sobre Instrumentação virtual</a:t>
            </a:r>
          </a:p>
          <a:p>
            <a:pPr>
              <a:spcAft>
                <a:spcPts val="600"/>
              </a:spcAft>
            </a:pPr>
            <a:r>
              <a:rPr lang="pt-BR" sz="2800" dirty="0" smtClean="0"/>
              <a:t>Revisão sobre operação básica com sinais </a:t>
            </a:r>
            <a:r>
              <a:rPr lang="pt-BR" sz="2800" dirty="0" err="1" smtClean="0"/>
              <a:t>senoidais</a:t>
            </a:r>
            <a:endParaRPr lang="pt-BR" sz="2800" dirty="0" smtClean="0"/>
          </a:p>
          <a:p>
            <a:pPr>
              <a:spcAft>
                <a:spcPts val="600"/>
              </a:spcAft>
            </a:pPr>
            <a:r>
              <a:rPr lang="pt-BR" sz="2800" dirty="0" smtClean="0"/>
              <a:t>Som e notas musicais</a:t>
            </a:r>
          </a:p>
          <a:p>
            <a:pPr>
              <a:spcAft>
                <a:spcPts val="600"/>
              </a:spcAft>
            </a:pPr>
            <a:endParaRPr lang="pt-BR" sz="2800" dirty="0"/>
          </a:p>
        </p:txBody>
      </p:sp>
      <p:pic>
        <p:nvPicPr>
          <p:cNvPr id="6" name="il_fi" descr="http://4.bp.blogspot.com/-t97AY2o1dXk/TejyPOrZprI/AAAAAAAAAk0/ad69XHDAs3A/s1600/5143809_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9475" y="5419725"/>
            <a:ext cx="19145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5418000"/>
            <a:ext cx="1841419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</a:t>
            </a:r>
            <a:endParaRPr lang="pt-BR" sz="2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71546"/>
            <a:ext cx="8583488" cy="4899248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1"/>
            <a:endParaRPr lang="pt-BR" sz="1800" b="1" dirty="0" smtClean="0"/>
          </a:p>
          <a:p>
            <a:pPr lvl="1"/>
            <a:endParaRPr lang="pt-BR" sz="1600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107504" y="1140850"/>
            <a:ext cx="7848872" cy="48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Amostragem: </a:t>
            </a:r>
            <a:r>
              <a:rPr kumimoji="0" lang="pt-BR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processo de </a:t>
            </a:r>
            <a:r>
              <a:rPr kumimoji="0" lang="pt-BR" sz="2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discretizar</a:t>
            </a:r>
            <a:r>
              <a:rPr kumimoji="0" lang="pt-BR" sz="28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um sinal analógico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</a:pPr>
            <a:r>
              <a:rPr lang="pt-BR" sz="2400" kern="0" noProof="0" dirty="0" smtClean="0">
                <a:latin typeface="+mn-lt"/>
              </a:rPr>
              <a:t>Primeira etapa da transformação analógico-digital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</a:pPr>
            <a:r>
              <a:rPr kumimoji="0" lang="pt-BR" sz="24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Processo reversível</a:t>
            </a:r>
            <a:r>
              <a:rPr kumimoji="0" lang="pt-BR" sz="240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sob algumas condições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</a:pPr>
            <a:r>
              <a:rPr lang="pt-BR" sz="2400" kern="0" dirty="0" smtClean="0">
                <a:latin typeface="+mn-lt"/>
              </a:rPr>
              <a:t>Gera um </a:t>
            </a:r>
            <a:r>
              <a:rPr lang="pt-BR" sz="2400" b="1" dirty="0" smtClean="0"/>
              <a:t>sinal analógico discreto no tempo = tempo discreto + amplitude contínua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</a:pPr>
            <a:endParaRPr kumimoji="0" lang="pt-BR" sz="240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-"/>
            </a:pPr>
            <a:endParaRPr kumimoji="0" lang="pt-BR" sz="240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</a:pPr>
            <a:endParaRPr kumimoji="0" lang="pt-BR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-604" y="6079465"/>
            <a:ext cx="4215413" cy="7647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742101"/>
            <a:ext cx="2592288" cy="299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eta para a direita 8"/>
          <p:cNvSpPr/>
          <p:nvPr/>
        </p:nvSpPr>
        <p:spPr bwMode="auto">
          <a:xfrm>
            <a:off x="3347864" y="4167890"/>
            <a:ext cx="720080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139952" y="416789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Contínuo</a:t>
            </a:r>
            <a:endParaRPr lang="pt-BR" b="1" dirty="0"/>
          </a:p>
        </p:txBody>
      </p:sp>
      <p:sp>
        <p:nvSpPr>
          <p:cNvPr id="11" name="Seta para a direita 10"/>
          <p:cNvSpPr/>
          <p:nvPr/>
        </p:nvSpPr>
        <p:spPr bwMode="auto">
          <a:xfrm>
            <a:off x="3347864" y="5824074"/>
            <a:ext cx="720080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139952" y="5824074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[</a:t>
            </a:r>
            <a:r>
              <a:rPr lang="pt-BR" dirty="0" smtClean="0"/>
              <a:t>12,34   12,36   13,40   8,1   7,1   8,3 ...</a:t>
            </a:r>
            <a:r>
              <a:rPr lang="pt-BR" b="1" dirty="0" smtClean="0"/>
              <a:t>]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39952" y="5320018"/>
            <a:ext cx="445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Vetor de valores reais (sinal analógico)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 bwMode="auto">
          <a:xfrm>
            <a:off x="-604" y="6079465"/>
            <a:ext cx="4215413" cy="7647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 bwMode="auto">
          <a:xfrm>
            <a:off x="323528" y="1266056"/>
            <a:ext cx="8496944" cy="48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Considerações sob o sinal a ser</a:t>
            </a:r>
            <a:r>
              <a:rPr kumimoji="0" lang="pt-BR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amostrado </a:t>
            </a: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g(t):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</a:pPr>
            <a:r>
              <a:rPr lang="pt-BR" sz="2400" kern="0" dirty="0" smtClean="0">
                <a:latin typeface="+mn-lt"/>
              </a:rPr>
              <a:t>Limitado em banda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</a:pPr>
            <a:endParaRPr lang="pt-BR" sz="24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Espaço Reservado para Conteúdo 2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652120" y="4653136"/>
          <a:ext cx="3265340" cy="589310"/>
        </p:xfrm>
        <a:graphic>
          <a:graphicData uri="http://schemas.openxmlformats.org/presentationml/2006/ole">
            <p:oleObj spid="_x0000_s53250" name="Equação" r:id="rId3" imgW="1409088" imgH="253890" progId="Equation.3">
              <p:embed/>
            </p:oleObj>
          </a:graphicData>
        </a:graphic>
      </p:graphicFrame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132856"/>
            <a:ext cx="8676456" cy="247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 bwMode="auto">
          <a:xfrm>
            <a:off x="-604" y="6079465"/>
            <a:ext cx="4215413" cy="7647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16132"/>
            <a:ext cx="8583488" cy="4899248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1"/>
            <a:endParaRPr lang="pt-BR" sz="1800" b="1" dirty="0" smtClean="0"/>
          </a:p>
          <a:p>
            <a:pPr lvl="1"/>
            <a:endParaRPr lang="pt-BR" sz="1600" dirty="0" smtClean="0"/>
          </a:p>
        </p:txBody>
      </p:sp>
      <p:graphicFrame>
        <p:nvGraphicFramePr>
          <p:cNvPr id="9" name="Espaço Reservado para Conteúdo 22"/>
          <p:cNvGraphicFramePr>
            <a:graphicFrameLocks noChangeAspect="1"/>
          </p:cNvGraphicFramePr>
          <p:nvPr/>
        </p:nvGraphicFramePr>
        <p:xfrm>
          <a:off x="179512" y="5845695"/>
          <a:ext cx="3960440" cy="799210"/>
        </p:xfrm>
        <a:graphic>
          <a:graphicData uri="http://schemas.openxmlformats.org/presentationml/2006/ole">
            <p:oleObj spid="_x0000_s54275" name="Equação" r:id="rId3" imgW="2197100" imgH="444500" progId="Equation.3">
              <p:embed/>
            </p:oleObj>
          </a:graphicData>
        </a:graphic>
      </p:graphicFrame>
      <p:graphicFrame>
        <p:nvGraphicFramePr>
          <p:cNvPr id="10" name="Espaço Reservado para Conteúdo 22"/>
          <p:cNvGraphicFramePr>
            <a:graphicFrameLocks noChangeAspect="1"/>
          </p:cNvGraphicFramePr>
          <p:nvPr/>
        </p:nvGraphicFramePr>
        <p:xfrm>
          <a:off x="5076056" y="5896652"/>
          <a:ext cx="3744416" cy="962567"/>
        </p:xfrm>
        <a:graphic>
          <a:graphicData uri="http://schemas.openxmlformats.org/presentationml/2006/ole">
            <p:oleObj spid="_x0000_s54276" name="Equação" r:id="rId4" imgW="2120900" imgH="546100" progId="Equation.3">
              <p:embed/>
            </p:oleObj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 l="4127" r="-8640" b="64330"/>
          <a:stretch>
            <a:fillRect/>
          </a:stretch>
        </p:blipFill>
        <p:spPr bwMode="auto">
          <a:xfrm>
            <a:off x="611560" y="1360148"/>
            <a:ext cx="828092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ço Reservado para Conteúdo 2"/>
          <p:cNvSpPr txBox="1">
            <a:spLocks/>
          </p:cNvSpPr>
          <p:nvPr/>
        </p:nvSpPr>
        <p:spPr bwMode="auto">
          <a:xfrm>
            <a:off x="107504" y="1000108"/>
            <a:ext cx="81369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b="1" kern="0" noProof="0" dirty="0" smtClean="0">
                <a:latin typeface="+mn-lt"/>
              </a:rPr>
              <a:t>Sinal analógico</a:t>
            </a:r>
            <a:endParaRPr kumimoji="0" lang="pt-B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 bwMode="auto">
          <a:xfrm>
            <a:off x="107504" y="3448380"/>
            <a:ext cx="81369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b="1" kern="0" noProof="0" dirty="0" smtClean="0">
                <a:latin typeface="+mn-lt"/>
              </a:rPr>
              <a:t>Sinal discreto no tempo</a:t>
            </a:r>
            <a:endParaRPr kumimoji="0" lang="pt-B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429591" y="3736412"/>
            <a:ext cx="7814817" cy="2160240"/>
            <a:chOff x="429591" y="3717032"/>
            <a:chExt cx="7814817" cy="2160240"/>
          </a:xfrm>
        </p:grpSpPr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 l="1370" t="66027" b="1"/>
            <a:stretch>
              <a:fillRect/>
            </a:stretch>
          </p:blipFill>
          <p:spPr bwMode="auto">
            <a:xfrm>
              <a:off x="429591" y="3888432"/>
              <a:ext cx="7814817" cy="1988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tângulo 18"/>
            <p:cNvSpPr/>
            <p:nvPr/>
          </p:nvSpPr>
          <p:spPr bwMode="auto">
            <a:xfrm>
              <a:off x="5177092" y="3717032"/>
              <a:ext cx="108012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</a:t>
            </a:r>
            <a:endParaRPr lang="pt-BR" dirty="0"/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 bwMode="auto">
          <a:xfrm>
            <a:off x="79794" y="997755"/>
            <a:ext cx="81369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b="1" kern="0" noProof="0" dirty="0" smtClean="0">
                <a:latin typeface="+mn-lt"/>
              </a:rPr>
              <a:t>Para que tudo isso funcione, duas condições devem ser atendidas:</a:t>
            </a:r>
            <a:endParaRPr lang="pt-BR" sz="2400" b="1" i="1" kern="0" noProof="0" dirty="0" smtClean="0">
              <a:latin typeface="+mn-lt"/>
            </a:endParaRPr>
          </a:p>
          <a:p>
            <a:pPr marL="914400" lvl="1" indent="-457200" eaLnBrk="1" hangingPunct="1">
              <a:spcBef>
                <a:spcPct val="20000"/>
              </a:spcBef>
              <a:buFont typeface="+mj-lt"/>
              <a:buAutoNum type="arabicPeriod"/>
            </a:pPr>
            <a:r>
              <a:rPr kumimoji="0" lang="pt-BR" sz="2400" i="1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pt-BR" sz="24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2400" i="1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pt-BR" sz="24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0, para </a:t>
            </a:r>
            <a:r>
              <a:rPr lang="pt-BR" sz="2400" kern="0" dirty="0" smtClean="0">
                <a:latin typeface="+mn-lt"/>
              </a:rPr>
              <a:t>| </a:t>
            </a:r>
            <a:r>
              <a:rPr kumimoji="0" lang="pt-BR" sz="2400" i="1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f</a:t>
            </a:r>
            <a:r>
              <a:rPr lang="pt-BR" sz="2400" i="1" kern="0" dirty="0" smtClean="0"/>
              <a:t> |</a:t>
            </a:r>
            <a:r>
              <a:rPr lang="pt-BR" sz="2400" kern="0" dirty="0" smtClean="0">
                <a:sym typeface="Symbol"/>
              </a:rPr>
              <a:t> &gt; </a:t>
            </a:r>
            <a:r>
              <a:rPr lang="pt-BR" sz="2400" i="1" kern="0" dirty="0" smtClean="0"/>
              <a:t>B</a:t>
            </a:r>
          </a:p>
          <a:p>
            <a:pPr marL="914400" lvl="1" indent="-457200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pt-BR" sz="2400" i="1" kern="0" dirty="0" err="1" smtClean="0"/>
              <a:t>f</a:t>
            </a:r>
            <a:r>
              <a:rPr lang="pt-BR" sz="2400" i="1" kern="0" baseline="-25000" dirty="0" err="1" smtClean="0"/>
              <a:t>s</a:t>
            </a:r>
            <a:r>
              <a:rPr lang="pt-BR" sz="2400" i="1" kern="0" baseline="-25000" dirty="0" smtClean="0"/>
              <a:t> </a:t>
            </a:r>
            <a:r>
              <a:rPr lang="pt-BR" sz="2400" kern="0" dirty="0" smtClean="0">
                <a:latin typeface="+mn-lt"/>
              </a:rPr>
              <a:t>&gt; 2B</a:t>
            </a:r>
          </a:p>
          <a:p>
            <a:pPr marL="914400" lvl="1" indent="-457200" eaLnBrk="1" hangingPunct="1">
              <a:spcBef>
                <a:spcPct val="20000"/>
              </a:spcBef>
            </a:pPr>
            <a:endParaRPr lang="pt-BR" sz="2400" b="1" i="1" kern="0" dirty="0" smtClean="0"/>
          </a:p>
          <a:p>
            <a:pPr marL="914400" lvl="1" indent="-457200" eaLnBrk="1" hangingPunct="1">
              <a:spcBef>
                <a:spcPct val="20000"/>
              </a:spcBef>
              <a:buAutoNum type="arabicPeriod"/>
            </a:pPr>
            <a:endParaRPr kumimoji="0" lang="pt-BR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95818" y="3157995"/>
            <a:ext cx="8363272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pt-BR" sz="3200" b="1" dirty="0" smtClean="0"/>
              <a:t>Se não, ocorre o </a:t>
            </a:r>
            <a:r>
              <a:rPr lang="pt-BR" sz="3200" b="1" dirty="0" err="1" smtClean="0"/>
              <a:t>aliasing</a:t>
            </a:r>
            <a:r>
              <a:rPr lang="pt-BR" sz="3200" b="1" dirty="0" smtClean="0"/>
              <a:t> (mascaramento)</a:t>
            </a:r>
            <a:endParaRPr lang="pt-BR" sz="2800" dirty="0" smtClean="0"/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2" cstate="print"/>
          <a:srcRect l="38966" r="35380" b="64920"/>
          <a:stretch>
            <a:fillRect/>
          </a:stretch>
        </p:blipFill>
        <p:spPr bwMode="auto">
          <a:xfrm>
            <a:off x="3536178" y="3582722"/>
            <a:ext cx="2304256" cy="115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2" cstate="print"/>
          <a:srcRect l="55639" t="32901"/>
          <a:stretch>
            <a:fillRect/>
          </a:stretch>
        </p:blipFill>
        <p:spPr bwMode="auto">
          <a:xfrm>
            <a:off x="5048346" y="4711728"/>
            <a:ext cx="3984495" cy="221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2" cstate="print"/>
          <a:srcRect t="35297" r="44361"/>
          <a:stretch>
            <a:fillRect/>
          </a:stretch>
        </p:blipFill>
        <p:spPr bwMode="auto">
          <a:xfrm>
            <a:off x="50766" y="4783736"/>
            <a:ext cx="4997580" cy="2138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CaixaDeTexto 21"/>
          <p:cNvSpPr txBox="1"/>
          <p:nvPr/>
        </p:nvSpPr>
        <p:spPr>
          <a:xfrm>
            <a:off x="7327728" y="424103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?</a:t>
            </a:r>
            <a:endParaRPr lang="pt-BR" b="1" dirty="0"/>
          </a:p>
        </p:txBody>
      </p:sp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2" cstate="print"/>
          <a:srcRect l="70110" b="51898"/>
          <a:stretch>
            <a:fillRect/>
          </a:stretch>
        </p:blipFill>
        <p:spPr bwMode="auto">
          <a:xfrm>
            <a:off x="6344490" y="3584366"/>
            <a:ext cx="2684716" cy="15898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2"/>
          <p:cNvSpPr txBox="1">
            <a:spLocks/>
          </p:cNvSpPr>
          <p:nvPr/>
        </p:nvSpPr>
        <p:spPr bwMode="auto">
          <a:xfrm>
            <a:off x="107504" y="980728"/>
            <a:ext cx="81369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b="1" kern="0" noProof="0" dirty="0" smtClean="0">
                <a:latin typeface="+mn-lt"/>
              </a:rPr>
              <a:t>Reconstrução ideal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</a:pPr>
            <a:r>
              <a:rPr lang="pt-BR" sz="2400" i="1" kern="0" dirty="0" smtClean="0">
                <a:latin typeface="+mn-lt"/>
              </a:rPr>
              <a:t>Filtragem ideal do sinal amostrado (filtro ideal)</a:t>
            </a:r>
          </a:p>
          <a:p>
            <a:pPr marL="914400" lvl="1" indent="-457200" eaLnBrk="1" hangingPunct="1">
              <a:spcBef>
                <a:spcPct val="20000"/>
              </a:spcBef>
            </a:pPr>
            <a:endParaRPr lang="pt-BR" sz="2400" b="1" i="1" kern="0" dirty="0" smtClean="0"/>
          </a:p>
          <a:p>
            <a:pPr marL="914400" lvl="1" indent="-457200" eaLnBrk="1" hangingPunct="1">
              <a:spcBef>
                <a:spcPct val="20000"/>
              </a:spcBef>
              <a:buAutoNum type="arabicPeriod"/>
            </a:pPr>
            <a:endParaRPr kumimoji="0" lang="pt-BR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 l="58195" t="66027" r="9997" b="1"/>
          <a:stretch>
            <a:fillRect/>
          </a:stretch>
        </p:blipFill>
        <p:spPr bwMode="auto">
          <a:xfrm>
            <a:off x="107504" y="1988840"/>
            <a:ext cx="328497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346897" y="3284984"/>
          <a:ext cx="4473575" cy="1152525"/>
        </p:xfrm>
        <a:graphic>
          <a:graphicData uri="http://schemas.openxmlformats.org/presentationml/2006/ole">
            <p:oleObj spid="_x0000_s56322" name="Equação" r:id="rId4" imgW="2120900" imgH="546100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25736" y="4806444"/>
          <a:ext cx="2678112" cy="911225"/>
        </p:xfrm>
        <a:graphic>
          <a:graphicData uri="http://schemas.openxmlformats.org/presentationml/2006/ole">
            <p:oleObj spid="_x0000_s56323" name="Equação" r:id="rId5" imgW="1269449" imgH="431613" progId="Equation.3">
              <p:embed/>
            </p:oleObj>
          </a:graphicData>
        </a:graphic>
      </p:graphicFrame>
      <p:cxnSp>
        <p:nvCxnSpPr>
          <p:cNvPr id="11" name="Conector de seta reta 10"/>
          <p:cNvCxnSpPr/>
          <p:nvPr/>
        </p:nvCxnSpPr>
        <p:spPr bwMode="auto">
          <a:xfrm>
            <a:off x="5292080" y="2348880"/>
            <a:ext cx="360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tângulo 11"/>
          <p:cNvSpPr/>
          <p:nvPr/>
        </p:nvSpPr>
        <p:spPr bwMode="auto">
          <a:xfrm>
            <a:off x="3419872" y="2001856"/>
            <a:ext cx="1872208" cy="72008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Filtro passa-baixa</a:t>
            </a:r>
            <a:r>
              <a:rPr kumimoji="0" lang="pt-BR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ideal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Conector de seta reta 12"/>
          <p:cNvCxnSpPr/>
          <p:nvPr/>
        </p:nvCxnSpPr>
        <p:spPr bwMode="auto">
          <a:xfrm>
            <a:off x="3059832" y="2348880"/>
            <a:ext cx="360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5724128" y="2081213"/>
          <a:ext cx="936625" cy="484187"/>
        </p:xfrm>
        <a:graphic>
          <a:graphicData uri="http://schemas.openxmlformats.org/presentationml/2006/ole">
            <p:oleObj spid="_x0000_s56324" name="Equação" r:id="rId6" imgW="444307" imgH="228501" progId="Equation.3">
              <p:embed/>
            </p:oleObj>
          </a:graphicData>
        </a:graphic>
      </p:graphicFrame>
      <p:sp>
        <p:nvSpPr>
          <p:cNvPr id="22" name="Retângulo 21"/>
          <p:cNvSpPr/>
          <p:nvPr/>
        </p:nvSpPr>
        <p:spPr>
          <a:xfrm>
            <a:off x="4139952" y="306896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pt-BR" b="1" kern="0" dirty="0" smtClean="0"/>
              <a:t>Entrada: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251520" y="4509120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pt-BR" b="1" kern="0" dirty="0" smtClean="0"/>
              <a:t>Filtro ideal: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251520" y="56612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pt-BR" b="1" kern="0" dirty="0" smtClean="0"/>
              <a:t>Saída:</a:t>
            </a:r>
          </a:p>
        </p:txBody>
      </p:sp>
      <p:sp>
        <p:nvSpPr>
          <p:cNvPr id="25" name="Retângulo 24"/>
          <p:cNvSpPr/>
          <p:nvPr/>
        </p:nvSpPr>
        <p:spPr bwMode="auto">
          <a:xfrm>
            <a:off x="0" y="6366200"/>
            <a:ext cx="4716016" cy="4766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03878" name="Object 6"/>
          <p:cNvGraphicFramePr>
            <a:graphicFrameLocks noChangeAspect="1"/>
          </p:cNvGraphicFramePr>
          <p:nvPr/>
        </p:nvGraphicFramePr>
        <p:xfrm>
          <a:off x="600075" y="6181725"/>
          <a:ext cx="1955800" cy="482600"/>
        </p:xfrm>
        <a:graphic>
          <a:graphicData uri="http://schemas.openxmlformats.org/presentationml/2006/ole">
            <p:oleObj spid="_x0000_s56325" name="Equação" r:id="rId7" imgW="927100" imgH="228600" progId="Equation.3">
              <p:embed/>
            </p:oleObj>
          </a:graphicData>
        </a:graphic>
      </p:graphicFrame>
      <p:pic>
        <p:nvPicPr>
          <p:cNvPr id="1103880" name="Picture 8"/>
          <p:cNvPicPr>
            <a:picLocks noChangeAspect="1" noChangeArrowheads="1"/>
          </p:cNvPicPr>
          <p:nvPr/>
        </p:nvPicPr>
        <p:blipFill>
          <a:blip r:embed="rId8" cstate="print"/>
          <a:srcRect t="8579" r="6798"/>
          <a:stretch>
            <a:fillRect/>
          </a:stretch>
        </p:blipFill>
        <p:spPr bwMode="auto">
          <a:xfrm>
            <a:off x="3830898" y="4741373"/>
            <a:ext cx="2232248" cy="174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3881" name="Picture 9"/>
          <p:cNvPicPr>
            <a:picLocks noChangeAspect="1" noChangeArrowheads="1"/>
          </p:cNvPicPr>
          <p:nvPr/>
        </p:nvPicPr>
        <p:blipFill>
          <a:blip r:embed="rId9" cstate="print"/>
          <a:srcRect l="12970" r="3677" b="7594"/>
          <a:stretch>
            <a:fillRect/>
          </a:stretch>
        </p:blipFill>
        <p:spPr bwMode="auto">
          <a:xfrm>
            <a:off x="6351178" y="4639196"/>
            <a:ext cx="2685318" cy="18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Seta para a direita 27"/>
          <p:cNvSpPr/>
          <p:nvPr/>
        </p:nvSpPr>
        <p:spPr bwMode="auto">
          <a:xfrm>
            <a:off x="5631098" y="5617812"/>
            <a:ext cx="648072" cy="720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487082" y="525777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pt-BR" b="1" kern="0" dirty="0" smtClean="0"/>
              <a:t>Fourier</a:t>
            </a:r>
          </a:p>
        </p:txBody>
      </p:sp>
      <p:sp>
        <p:nvSpPr>
          <p:cNvPr id="30" name="Seta para a direita 29"/>
          <p:cNvSpPr/>
          <p:nvPr/>
        </p:nvSpPr>
        <p:spPr bwMode="auto">
          <a:xfrm rot="1469709">
            <a:off x="3275856" y="5386121"/>
            <a:ext cx="648072" cy="720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ítulo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0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10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10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24" grpId="0"/>
      <p:bldP spid="28" grpId="0" animBg="1"/>
      <p:bldP spid="29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2"/>
          <p:cNvSpPr txBox="1">
            <a:spLocks/>
          </p:cNvSpPr>
          <p:nvPr/>
        </p:nvSpPr>
        <p:spPr bwMode="auto">
          <a:xfrm>
            <a:off x="107504" y="980728"/>
            <a:ext cx="81369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b="1" kern="0" noProof="0" dirty="0" smtClean="0">
                <a:latin typeface="+mn-lt"/>
              </a:rPr>
              <a:t>Reconstrução ideal (</a:t>
            </a:r>
            <a:r>
              <a:rPr lang="pt-BR" sz="2400" b="1" kern="0" noProof="0" dirty="0" smtClean="0">
                <a:solidFill>
                  <a:srgbClr val="0000FF"/>
                </a:solidFill>
                <a:latin typeface="+mn-lt"/>
              </a:rPr>
              <a:t>visão no tempo</a:t>
            </a:r>
            <a:r>
              <a:rPr lang="pt-BR" sz="2400" b="1" kern="0" noProof="0" dirty="0" smtClean="0">
                <a:latin typeface="+mn-lt"/>
              </a:rPr>
              <a:t>)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</a:pPr>
            <a:r>
              <a:rPr lang="pt-BR" sz="2400" i="1" kern="0" dirty="0" smtClean="0">
                <a:latin typeface="+mn-lt"/>
              </a:rPr>
              <a:t>Filtragem ideal do sinal amostrado (no tempo)</a:t>
            </a:r>
          </a:p>
          <a:p>
            <a:pPr marL="914400" lvl="1" indent="-457200" eaLnBrk="1" hangingPunct="1">
              <a:spcBef>
                <a:spcPct val="20000"/>
              </a:spcBef>
            </a:pPr>
            <a:endParaRPr lang="pt-BR" sz="2400" b="1" i="1" kern="0" dirty="0" smtClean="0"/>
          </a:p>
          <a:p>
            <a:pPr marL="914400" lvl="1" indent="-457200" eaLnBrk="1" hangingPunct="1">
              <a:spcBef>
                <a:spcPct val="20000"/>
              </a:spcBef>
              <a:buAutoNum type="arabicPeriod"/>
            </a:pPr>
            <a:endParaRPr kumimoji="0" lang="pt-BR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93688" y="4653136"/>
          <a:ext cx="2678112" cy="911225"/>
        </p:xfrm>
        <a:graphic>
          <a:graphicData uri="http://schemas.openxmlformats.org/presentationml/2006/ole">
            <p:oleObj spid="_x0000_s57346" name="Equação" r:id="rId3" imgW="1269449" imgH="431613" progId="Equation.3">
              <p:embed/>
            </p:oleObj>
          </a:graphicData>
        </a:graphic>
      </p:graphicFrame>
      <p:cxnSp>
        <p:nvCxnSpPr>
          <p:cNvPr id="11" name="Conector de seta reta 10"/>
          <p:cNvCxnSpPr/>
          <p:nvPr/>
        </p:nvCxnSpPr>
        <p:spPr bwMode="auto">
          <a:xfrm>
            <a:off x="5292080" y="2348880"/>
            <a:ext cx="360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tângulo 11"/>
          <p:cNvSpPr/>
          <p:nvPr/>
        </p:nvSpPr>
        <p:spPr bwMode="auto">
          <a:xfrm>
            <a:off x="3419872" y="2001856"/>
            <a:ext cx="1872208" cy="72008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Filtro passa-baixa</a:t>
            </a:r>
            <a:r>
              <a:rPr kumimoji="0" lang="pt-BR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ideal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5684242" y="2108200"/>
          <a:ext cx="615950" cy="430213"/>
        </p:xfrm>
        <a:graphic>
          <a:graphicData uri="http://schemas.openxmlformats.org/presentationml/2006/ole">
            <p:oleObj spid="_x0000_s57347" name="Equação" r:id="rId4" imgW="291973" imgH="203112" progId="Equation.3">
              <p:embed/>
            </p:oleObj>
          </a:graphicData>
        </a:graphic>
      </p:graphicFrame>
      <p:sp>
        <p:nvSpPr>
          <p:cNvPr id="22" name="Retângulo 21"/>
          <p:cNvSpPr/>
          <p:nvPr/>
        </p:nvSpPr>
        <p:spPr>
          <a:xfrm>
            <a:off x="3635896" y="2998465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pt-BR" b="1" kern="0" dirty="0" smtClean="0"/>
              <a:t>Entrada: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-36512" y="4355812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pt-BR" b="1" kern="0" dirty="0" smtClean="0"/>
              <a:t>Filtro ideal: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-36512" y="550794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pt-BR" b="1" kern="0" dirty="0" smtClean="0"/>
              <a:t>Saída:</a:t>
            </a: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 cstate="print"/>
          <a:srcRect l="3667" t="66027" r="59072" b="1"/>
          <a:stretch>
            <a:fillRect/>
          </a:stretch>
        </p:blipFill>
        <p:spPr bwMode="auto">
          <a:xfrm>
            <a:off x="395536" y="1916832"/>
            <a:ext cx="2952328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Conector de seta reta 17"/>
          <p:cNvCxnSpPr/>
          <p:nvPr/>
        </p:nvCxnSpPr>
        <p:spPr bwMode="auto">
          <a:xfrm>
            <a:off x="3059832" y="2348880"/>
            <a:ext cx="360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104902" name="Object 6"/>
          <p:cNvGraphicFramePr>
            <a:graphicFrameLocks noChangeAspect="1"/>
          </p:cNvGraphicFramePr>
          <p:nvPr/>
        </p:nvGraphicFramePr>
        <p:xfrm>
          <a:off x="3923928" y="3214043"/>
          <a:ext cx="3635375" cy="935037"/>
        </p:xfrm>
        <a:graphic>
          <a:graphicData uri="http://schemas.openxmlformats.org/presentationml/2006/ole">
            <p:oleObj spid="_x0000_s57348" name="Equação" r:id="rId6" imgW="1676400" imgH="431800" progId="Equation.3">
              <p:embed/>
            </p:oleObj>
          </a:graphicData>
        </a:graphic>
      </p:graphicFrame>
      <p:graphicFrame>
        <p:nvGraphicFramePr>
          <p:cNvPr id="1104903" name="Object 2"/>
          <p:cNvGraphicFramePr>
            <a:graphicFrameLocks noChangeAspect="1"/>
          </p:cNvGraphicFramePr>
          <p:nvPr/>
        </p:nvGraphicFramePr>
        <p:xfrm>
          <a:off x="2771800" y="4867275"/>
          <a:ext cx="3294063" cy="482600"/>
        </p:xfrm>
        <a:graphic>
          <a:graphicData uri="http://schemas.openxmlformats.org/presentationml/2006/ole">
            <p:oleObj spid="_x0000_s57349" name="Equação" r:id="rId7" imgW="1562100" imgH="228600" progId="Equation.3">
              <p:embed/>
            </p:oleObj>
          </a:graphicData>
        </a:graphic>
      </p:graphicFrame>
      <p:graphicFrame>
        <p:nvGraphicFramePr>
          <p:cNvPr id="1104904" name="Object 2"/>
          <p:cNvGraphicFramePr>
            <a:graphicFrameLocks noChangeAspect="1"/>
          </p:cNvGraphicFramePr>
          <p:nvPr/>
        </p:nvGraphicFramePr>
        <p:xfrm>
          <a:off x="6054427" y="4866815"/>
          <a:ext cx="1685925" cy="455612"/>
        </p:xfrm>
        <a:graphic>
          <a:graphicData uri="http://schemas.openxmlformats.org/presentationml/2006/ole">
            <p:oleObj spid="_x0000_s57350" name="Equação" r:id="rId8" imgW="799753" imgH="215806" progId="Equation.3">
              <p:embed/>
            </p:oleObj>
          </a:graphicData>
        </a:graphic>
      </p:graphicFrame>
      <p:cxnSp>
        <p:nvCxnSpPr>
          <p:cNvPr id="26" name="Conector de seta reta 25"/>
          <p:cNvCxnSpPr/>
          <p:nvPr/>
        </p:nvCxnSpPr>
        <p:spPr bwMode="auto">
          <a:xfrm flipH="1">
            <a:off x="4572000" y="4653136"/>
            <a:ext cx="288032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104905" name="Object 2"/>
          <p:cNvGraphicFramePr>
            <a:graphicFrameLocks noChangeAspect="1"/>
          </p:cNvGraphicFramePr>
          <p:nvPr/>
        </p:nvGraphicFramePr>
        <p:xfrm>
          <a:off x="5084593" y="4221088"/>
          <a:ext cx="999575" cy="720080"/>
        </p:xfrm>
        <a:graphic>
          <a:graphicData uri="http://schemas.openxmlformats.org/presentationml/2006/ole">
            <p:oleObj spid="_x0000_s57351" name="Equação" r:id="rId9" imgW="545863" imgH="393529" progId="Equation.3">
              <p:embed/>
            </p:oleObj>
          </a:graphicData>
        </a:graphic>
      </p:graphicFrame>
      <p:sp>
        <p:nvSpPr>
          <p:cNvPr id="28" name="Retângulo 27"/>
          <p:cNvSpPr/>
          <p:nvPr/>
        </p:nvSpPr>
        <p:spPr bwMode="auto">
          <a:xfrm>
            <a:off x="0" y="6381328"/>
            <a:ext cx="4716016" cy="4766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9" name="Object 6"/>
          <p:cNvGraphicFramePr>
            <a:graphicFrameLocks noChangeAspect="1"/>
          </p:cNvGraphicFramePr>
          <p:nvPr/>
        </p:nvGraphicFramePr>
        <p:xfrm>
          <a:off x="82327" y="5971132"/>
          <a:ext cx="2113409" cy="411683"/>
        </p:xfrm>
        <a:graphic>
          <a:graphicData uri="http://schemas.openxmlformats.org/presentationml/2006/ole">
            <p:oleObj spid="_x0000_s57352" name="Equação" r:id="rId10" imgW="1040948" imgH="203112" progId="Equation.3">
              <p:embed/>
            </p:oleObj>
          </a:graphicData>
        </a:graphic>
      </p:graphicFrame>
      <p:graphicFrame>
        <p:nvGraphicFramePr>
          <p:cNvPr id="1104908" name="Object 6"/>
          <p:cNvGraphicFramePr>
            <a:graphicFrameLocks noChangeAspect="1"/>
          </p:cNvGraphicFramePr>
          <p:nvPr/>
        </p:nvGraphicFramePr>
        <p:xfrm>
          <a:off x="2195736" y="5735645"/>
          <a:ext cx="2808312" cy="882656"/>
        </p:xfrm>
        <a:graphic>
          <a:graphicData uri="http://schemas.openxmlformats.org/presentationml/2006/ole">
            <p:oleObj spid="_x0000_s57353" name="Equação" r:id="rId11" imgW="1371600" imgH="431800" progId="Equation.3">
              <p:embed/>
            </p:oleObj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/>
        </p:nvGraphicFramePr>
        <p:xfrm>
          <a:off x="5004048" y="5733256"/>
          <a:ext cx="3816424" cy="887435"/>
        </p:xfrm>
        <a:graphic>
          <a:graphicData uri="http://schemas.openxmlformats.org/presentationml/2006/ole">
            <p:oleObj spid="_x0000_s57354" name="Equação" r:id="rId12" imgW="1854200" imgH="431800" progId="Equation.3">
              <p:embed/>
            </p:oleObj>
          </a:graphicData>
        </a:graphic>
      </p:graphicFrame>
      <p:sp>
        <p:nvSpPr>
          <p:cNvPr id="30" name="Título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0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0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0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0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0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0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</TotalTime>
  <Words>738</Words>
  <Application>Microsoft Office PowerPoint</Application>
  <PresentationFormat>Apresentação na tela (4:3)</PresentationFormat>
  <Paragraphs>163</Paragraphs>
  <Slides>20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2" baseType="lpstr">
      <vt:lpstr>Technology at work design template</vt:lpstr>
      <vt:lpstr>Equação</vt:lpstr>
      <vt:lpstr>Slide 1</vt:lpstr>
      <vt:lpstr>Objetivos do hands-on</vt:lpstr>
      <vt:lpstr>Objetivos desta apresentação</vt:lpstr>
      <vt:lpstr>Introdução teórica  Amostragem</vt:lpstr>
      <vt:lpstr>Introdução teórica  Amostragem</vt:lpstr>
      <vt:lpstr>Introdução teórica  Amostragem</vt:lpstr>
      <vt:lpstr>Introdução teórica  Amostragem</vt:lpstr>
      <vt:lpstr>Introdução teórica  Amostragem</vt:lpstr>
      <vt:lpstr>Introdução teórica  Amostragem</vt:lpstr>
      <vt:lpstr>Introdução teórica  Amostragem</vt:lpstr>
      <vt:lpstr>Agenda</vt:lpstr>
      <vt:lpstr>Introdução teórica  Instrumentação virtual</vt:lpstr>
      <vt:lpstr>Introdução teórica  Instrumentação virtual</vt:lpstr>
      <vt:lpstr>Introdução teórica  Instrumentação virtual</vt:lpstr>
      <vt:lpstr>Agenda</vt:lpstr>
      <vt:lpstr>Introdução teórica  Operações básicas com sinais senoidais</vt:lpstr>
      <vt:lpstr>Agenda</vt:lpstr>
      <vt:lpstr>Introdução teórica  Operações básicas com sinais senoidais</vt:lpstr>
      <vt:lpstr>Introdução teórica  Operações básicas com sinais senoidais</vt:lpstr>
      <vt:lpstr>Referências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Vicente Sousa</cp:lastModifiedBy>
  <cp:revision>585</cp:revision>
  <dcterms:created xsi:type="dcterms:W3CDTF">2010-09-08T14:21:37Z</dcterms:created>
  <dcterms:modified xsi:type="dcterms:W3CDTF">2016-07-27T18:19:42Z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