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theme/themeOverride12.xml" ContentType="application/vnd.openxmlformats-officedocument.themeOverr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10.xml" ContentType="application/vnd.openxmlformats-officedocument.themeOverr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Override6.xml" ContentType="application/vnd.openxmlformats-officedocument.themeOverride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25" r:id="rId2"/>
    <p:sldId id="328" r:id="rId3"/>
    <p:sldId id="329" r:id="rId4"/>
    <p:sldId id="349" r:id="rId5"/>
    <p:sldId id="359" r:id="rId6"/>
    <p:sldId id="357" r:id="rId7"/>
    <p:sldId id="358" r:id="rId8"/>
    <p:sldId id="356" r:id="rId9"/>
    <p:sldId id="354" r:id="rId10"/>
    <p:sldId id="355" r:id="rId11"/>
    <p:sldId id="360" r:id="rId12"/>
    <p:sldId id="345" r:id="rId13"/>
  </p:sldIdLst>
  <p:sldSz cx="9144000" cy="6858000" type="screen4x3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3333CC"/>
    <a:srgbClr val="BA0003"/>
    <a:srgbClr val="62139E"/>
    <a:srgbClr val="219797"/>
    <a:srgbClr val="E3CD74"/>
    <a:srgbClr val="EEB42D"/>
    <a:srgbClr val="EED41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00" autoAdjust="0"/>
    <p:restoredTop sz="94600" autoAdjust="0"/>
  </p:normalViewPr>
  <p:slideViewPr>
    <p:cSldViewPr>
      <p:cViewPr>
        <p:scale>
          <a:sx n="75" d="100"/>
          <a:sy n="75" d="100"/>
        </p:scale>
        <p:origin x="-870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B4BF1-90CD-4994-80D7-B6A10D7E43D3}" type="datetimeFigureOut">
              <a:rPr lang="pt-BR" smtClean="0"/>
              <a:pPr/>
              <a:t>02/10/2017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CC778-779E-466F-936F-AA822415B6E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84525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4F83A60-A70A-4C35-A759-A44B98CEA1FA}" type="datetimeFigureOut">
              <a:rPr lang="pt-BR" smtClean="0"/>
              <a:pPr/>
              <a:t>02/10/2017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6D5EFA9-A741-46AB-8557-ED62BC726E3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13876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smtClean="0">
                <a:solidFill>
                  <a:prstClr val="black"/>
                </a:solidFill>
              </a:rPr>
              <a:t>©Grupo GppCom@DCO-UFRN</a:t>
            </a:r>
            <a:endParaRPr lang="pt-BR">
              <a:solidFill>
                <a:prstClr val="black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6F0000-EEA9-421A-A398-EA53BA5BF011}" type="slidenum">
              <a:rPr lang="pt-BR" smtClean="0">
                <a:solidFill>
                  <a:prstClr val="black"/>
                </a:solidFill>
              </a:rPr>
              <a:pPr/>
              <a:t>1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8" name="Espaço Reservado para Data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>
                <a:solidFill>
                  <a:prstClr val="black"/>
                </a:solidFill>
              </a:rPr>
              <a:t>31/03/2011</a:t>
            </a:r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0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0378A-298C-4171-BBCA-7539D2BF46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86550" y="1828800"/>
            <a:ext cx="2076450" cy="4267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6076950" cy="4267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D3C22-8A2D-4712-8D76-BD97299AC4A5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06896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9580199-F511-47B0-8E84-499637128E84}" type="slidenum">
              <a:rPr lang="pt-BR" smtClean="0">
                <a:solidFill>
                  <a:prstClr val="black"/>
                </a:solidFill>
                <a:latin typeface="Times New Roman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-2264" y="-1488"/>
            <a:ext cx="9146263" cy="550168"/>
          </a:xfrm>
          <a:solidFill>
            <a:srgbClr val="E3CD74"/>
          </a:solidFill>
        </p:spPr>
        <p:txBody>
          <a:bodyPr/>
          <a:lstStyle>
            <a:lvl1pPr>
              <a:defRPr sz="2400"/>
            </a:lvl1pPr>
          </a:lstStyle>
          <a:p>
            <a:r>
              <a:rPr lang="pt-BR" dirty="0" smtClean="0"/>
              <a:t>Princípios de Telecomunicações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8583488" cy="4899248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3" hasCustomPrompt="1"/>
          </p:nvPr>
        </p:nvSpPr>
        <p:spPr>
          <a:xfrm>
            <a:off x="0" y="548680"/>
            <a:ext cx="9144000" cy="360039"/>
          </a:xfrm>
          <a:solidFill>
            <a:schemeClr val="accent2"/>
          </a:solidFill>
        </p:spPr>
        <p:txBody>
          <a:bodyPr/>
          <a:lstStyle>
            <a:lvl1pPr>
              <a:buNone/>
              <a:defRPr lang="pt-BR" sz="1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-2264" y="-1488"/>
            <a:ext cx="9146263" cy="550168"/>
          </a:xfrm>
          <a:solidFill>
            <a:srgbClr val="E3CD74"/>
          </a:solidFill>
        </p:spPr>
        <p:txBody>
          <a:bodyPr/>
          <a:lstStyle>
            <a:lvl1pPr>
              <a:defRPr sz="2400"/>
            </a:lvl1pPr>
          </a:lstStyle>
          <a:p>
            <a:r>
              <a:rPr lang="pt-BR" dirty="0" smtClean="0"/>
              <a:t>Princípios de Telecomunicações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8583488" cy="4899248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3" hasCustomPrompt="1"/>
          </p:nvPr>
        </p:nvSpPr>
        <p:spPr>
          <a:xfrm>
            <a:off x="0" y="548680"/>
            <a:ext cx="9144000" cy="360039"/>
          </a:xfrm>
          <a:solidFill>
            <a:schemeClr val="accent2"/>
          </a:solidFill>
        </p:spPr>
        <p:txBody>
          <a:bodyPr/>
          <a:lstStyle>
            <a:lvl1pPr>
              <a:buNone/>
              <a:defRPr lang="pt-BR" sz="1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-2264" y="-1488"/>
            <a:ext cx="9146263" cy="550168"/>
          </a:xfrm>
          <a:solidFill>
            <a:srgbClr val="E3CD74"/>
          </a:solidFill>
        </p:spPr>
        <p:txBody>
          <a:bodyPr/>
          <a:lstStyle>
            <a:lvl1pPr>
              <a:defRPr sz="2400"/>
            </a:lvl1pPr>
          </a:lstStyle>
          <a:p>
            <a:r>
              <a:rPr lang="pt-BR" dirty="0" smtClean="0"/>
              <a:t>Princípios de Telecomunicações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8583488" cy="4899248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3" hasCustomPrompt="1"/>
          </p:nvPr>
        </p:nvSpPr>
        <p:spPr>
          <a:xfrm>
            <a:off x="0" y="548680"/>
            <a:ext cx="9144000" cy="360039"/>
          </a:xfrm>
          <a:solidFill>
            <a:schemeClr val="accent2"/>
          </a:solidFill>
        </p:spPr>
        <p:txBody>
          <a:bodyPr/>
          <a:lstStyle>
            <a:lvl1pPr>
              <a:buNone/>
              <a:defRPr lang="pt-BR" sz="1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305800" cy="8382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256584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863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C7F44-C129-4B69-BF24-F0D0DBD7AC0A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C0751-9D60-432F-AC43-A5A60972E457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5989F-F624-4792-8EE8-7E3AA77E24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0F6EA-57D3-4910-8A97-092E4916FFF7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5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8E910-3852-4039-A701-A4ED66B428F8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EA31D-7463-4A91-94F3-1178A3EB4448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FE579-4380-479B-9AF6-8A2BBAD1061C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288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667000"/>
            <a:ext cx="8305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cs typeface="Arial" charset="0"/>
              </a:defRPr>
            </a:lvl1pPr>
          </a:lstStyle>
          <a:p>
            <a:fld id="{DB7DAC3F-FC06-4846-91B5-C2DC74526F3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6808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Angelo de Sousa Junior @ GppCom  -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73" r:id="rId11"/>
    <p:sldLayoutId id="2147483674" r:id="rId12"/>
    <p:sldLayoutId id="2147483675" r:id="rId13"/>
    <p:sldLayoutId id="2147483676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5.png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de cantos arredondados 28"/>
          <p:cNvSpPr/>
          <p:nvPr/>
        </p:nvSpPr>
        <p:spPr>
          <a:xfrm>
            <a:off x="0" y="5733255"/>
            <a:ext cx="9144000" cy="1124745"/>
          </a:xfrm>
          <a:prstGeom prst="roundRect">
            <a:avLst>
              <a:gd name="adj" fmla="val 10000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25400"/>
          </a:sp3d>
        </p:spPr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156176" y="476672"/>
            <a:ext cx="263583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57158" y="2143116"/>
            <a:ext cx="8424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3200" b="1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Hands-on</a:t>
            </a:r>
            <a:r>
              <a:rPr lang="pt-BR" sz="3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 06: Transição analógico/digital (amostragem, reconstrução ideal, quantização, codificação PCM e </a:t>
            </a:r>
            <a:r>
              <a:rPr lang="pt-BR" sz="3200" b="1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multiplexação</a:t>
            </a:r>
            <a:r>
              <a:rPr lang="pt-BR" sz="3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 TDM)</a:t>
            </a:r>
          </a:p>
        </p:txBody>
      </p:sp>
      <p:sp>
        <p:nvSpPr>
          <p:cNvPr id="14" name="Rectangle 6"/>
          <p:cNvSpPr/>
          <p:nvPr/>
        </p:nvSpPr>
        <p:spPr>
          <a:xfrm>
            <a:off x="251520" y="5930116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Universidade Federal do Rio Grande do Norte (UFRN)</a:t>
            </a:r>
            <a:endParaRPr lang="pt-BR" sz="2800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pic>
        <p:nvPicPr>
          <p:cNvPr id="12" name="Picture 11" descr="gppcom_logotipo.jpg"/>
          <p:cNvPicPr>
            <a:picLocks noChangeAspect="1"/>
          </p:cNvPicPr>
          <p:nvPr/>
        </p:nvPicPr>
        <p:blipFill>
          <a:blip r:embed="rId4" cstate="print"/>
          <a:srcRect l="5416" t="7483" r="4652" b="13955"/>
          <a:stretch>
            <a:fillRect/>
          </a:stretch>
        </p:blipFill>
        <p:spPr>
          <a:xfrm>
            <a:off x="251520" y="332656"/>
            <a:ext cx="2220878" cy="145505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3528" y="4149080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Vicente Sousa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GppCom/DCO/UFRN</a:t>
            </a:r>
            <a:endParaRPr lang="pt-BR" sz="2400" b="1" dirty="0" smtClean="0">
              <a:solidFill>
                <a:srgbClr val="1F497D">
                  <a:lumMod val="75000"/>
                </a:srgbClr>
              </a:solidFill>
              <a:latin typeface="Times New Roman"/>
            </a:endParaRPr>
          </a:p>
        </p:txBody>
      </p:sp>
      <p:pic>
        <p:nvPicPr>
          <p:cNvPr id="10" name="Picture 9" descr="dc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9832" y="476672"/>
            <a:ext cx="2694195" cy="1080000"/>
          </a:xfrm>
          <a:prstGeom prst="rect">
            <a:avLst/>
          </a:prstGeom>
        </p:spPr>
      </p:pic>
      <p:pic>
        <p:nvPicPr>
          <p:cNvPr id="9" name="Picture 2" descr="http://www.teleco.com.br/imagens/tutoriais/tutorialfiltrodig_figura17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388" y="4071942"/>
            <a:ext cx="2350200" cy="15859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Arquivos de som</a:t>
            </a:r>
            <a:endParaRPr lang="pt-BR" sz="2000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 bwMode="auto">
          <a:xfrm>
            <a:off x="99116" y="1142984"/>
            <a:ext cx="81439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pt-BR" sz="2400" dirty="0" smtClean="0"/>
              <a:t>Sinal </a:t>
            </a:r>
            <a:r>
              <a:rPr lang="pt-BR" sz="2400" b="1" dirty="0" smtClean="0"/>
              <a:t>PCM</a:t>
            </a:r>
            <a:r>
              <a:rPr lang="pt-BR" sz="2400" dirty="0" smtClean="0"/>
              <a:t> - ilustrações</a:t>
            </a:r>
            <a:endParaRPr kumimoji="0" lang="pt-B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30724" name="Picture 4" descr="http://www.indiastudychannel.com/attachments/Resources/161012-68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000240"/>
            <a:ext cx="7380436" cy="40719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Arquivos de som</a:t>
            </a:r>
            <a:endParaRPr lang="pt-BR" sz="2000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 bwMode="auto">
          <a:xfrm>
            <a:off x="99116" y="1142984"/>
            <a:ext cx="81439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pt-BR" sz="2400" dirty="0" smtClean="0"/>
              <a:t>Sinal </a:t>
            </a:r>
            <a:r>
              <a:rPr lang="pt-BR" sz="2400" b="1" dirty="0" smtClean="0"/>
              <a:t>PCM</a:t>
            </a:r>
            <a:r>
              <a:rPr lang="pt-BR" sz="2400" dirty="0" smtClean="0"/>
              <a:t>: </a:t>
            </a:r>
            <a:r>
              <a:rPr lang="pt-BR" sz="2400" smtClean="0"/>
              <a:t>outras modulações</a:t>
            </a:r>
            <a:endParaRPr kumimoji="0" lang="pt-B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Entregáveis</a:t>
            </a:r>
            <a:endParaRPr lang="pt-BR" dirty="0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450850" algn="l"/>
              </a:tabLst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0312" t="31667" r="21875" b="20000"/>
          <a:stretch>
            <a:fillRect/>
          </a:stretch>
        </p:blipFill>
        <p:spPr bwMode="auto">
          <a:xfrm>
            <a:off x="214282" y="928670"/>
            <a:ext cx="8613256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do </a:t>
            </a:r>
            <a:r>
              <a:rPr lang="pt-BR" dirty="0" err="1" smtClean="0"/>
              <a:t>hands-on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Fazer uma breve revisão sobre o processo de digitalização de um sinal contínuo (amostragem, quantização, codificação, reconstrução);</a:t>
            </a:r>
          </a:p>
          <a:p>
            <a:r>
              <a:rPr lang="pt-BR" sz="2400" dirty="0" smtClean="0"/>
              <a:t>Fazer uma breve revisão sobre o processo de no tempo;</a:t>
            </a:r>
          </a:p>
          <a:p>
            <a:r>
              <a:rPr lang="pt-BR" sz="2400" dirty="0" smtClean="0"/>
              <a:t>Praticar os conceitos com protótipos em </a:t>
            </a:r>
            <a:r>
              <a:rPr lang="pt-BR" sz="2400" dirty="0" err="1" smtClean="0"/>
              <a:t>Matlab</a:t>
            </a:r>
            <a:r>
              <a:rPr lang="pt-BR" sz="2400" dirty="0" smtClean="0"/>
              <a:t> e </a:t>
            </a:r>
            <a:r>
              <a:rPr lang="pt-BR" sz="2400" dirty="0" err="1" smtClean="0"/>
              <a:t>Python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 bwMode="auto">
          <a:xfrm>
            <a:off x="0" y="6357958"/>
            <a:ext cx="5072066" cy="5000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endParaRPr lang="pt-BR" sz="2000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714356"/>
            <a:ext cx="8583488" cy="4899248"/>
          </a:xfrm>
        </p:spPr>
        <p:txBody>
          <a:bodyPr/>
          <a:lstStyle/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1"/>
            <a:endParaRPr lang="pt-BR" sz="1800" b="1" dirty="0" smtClean="0"/>
          </a:p>
          <a:p>
            <a:pPr lvl="1"/>
            <a:endParaRPr lang="pt-BR" sz="1600" dirty="0" smtClean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 bwMode="auto">
          <a:xfrm>
            <a:off x="107504" y="1285860"/>
            <a:ext cx="4535934" cy="489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28700" lvl="1" indent="-571500" algn="just" eaLnBrk="1" hangingPunct="1">
              <a:spcBef>
                <a:spcPct val="20000"/>
              </a:spcBef>
              <a:buFont typeface="+mj-lt"/>
              <a:buAutoNum type="romanUcPeriod"/>
              <a:defRPr/>
            </a:pPr>
            <a:r>
              <a:rPr lang="pt-BR" sz="2000" b="1" dirty="0" smtClean="0"/>
              <a:t>Amostragem</a:t>
            </a:r>
            <a:r>
              <a:rPr lang="pt-BR" sz="2000" dirty="0" smtClean="0"/>
              <a:t>: coleta de amostras em intervalos regulares, </a:t>
            </a:r>
            <a:r>
              <a:rPr lang="pt-BR" sz="2000" dirty="0" err="1" smtClean="0"/>
              <a:t>discretizando</a:t>
            </a:r>
            <a:r>
              <a:rPr lang="pt-BR" sz="2000" dirty="0" smtClean="0"/>
              <a:t> o sinal no tempo;</a:t>
            </a:r>
          </a:p>
          <a:p>
            <a:pPr marL="1028700" lvl="1" indent="-571500" algn="just" eaLnBrk="1" hangingPunct="1">
              <a:spcBef>
                <a:spcPct val="20000"/>
              </a:spcBef>
              <a:buFont typeface="+mj-lt"/>
              <a:buAutoNum type="romanUcPeriod"/>
              <a:defRPr/>
            </a:pPr>
            <a:r>
              <a:rPr lang="pt-BR" sz="2000" b="1" dirty="0" smtClean="0"/>
              <a:t>Quantização:</a:t>
            </a:r>
            <a:r>
              <a:rPr lang="pt-BR" sz="2000" dirty="0" smtClean="0"/>
              <a:t> visa a </a:t>
            </a:r>
            <a:r>
              <a:rPr lang="pt-BR" sz="2000" dirty="0" err="1" smtClean="0"/>
              <a:t>discretização</a:t>
            </a:r>
            <a:r>
              <a:rPr lang="pt-BR" sz="2000" dirty="0" smtClean="0"/>
              <a:t> dos valores de amplitude do sinal em um número finito de níveis;</a:t>
            </a:r>
          </a:p>
          <a:p>
            <a:pPr marL="1028700" lvl="1" indent="-571500" algn="just" eaLnBrk="1" hangingPunct="1">
              <a:spcBef>
                <a:spcPct val="20000"/>
              </a:spcBef>
              <a:buFont typeface="+mj-lt"/>
              <a:buAutoNum type="romanUcPeriod"/>
              <a:defRPr/>
            </a:pPr>
            <a:r>
              <a:rPr lang="pt-BR" sz="2000" b="1" dirty="0" smtClean="0"/>
              <a:t>Codificação:</a:t>
            </a:r>
            <a:r>
              <a:rPr lang="pt-BR" sz="2000" dirty="0" smtClean="0"/>
              <a:t> transforma os valores discretos de amplitude em códigos binários. </a:t>
            </a:r>
            <a:endParaRPr lang="pt-BR" sz="2000" dirty="0" smtClean="0"/>
          </a:p>
          <a:p>
            <a:pPr marL="1028700" lvl="1" indent="-571500" algn="just" eaLnBrk="1" hangingPunct="1">
              <a:spcBef>
                <a:spcPct val="20000"/>
              </a:spcBef>
              <a:buFont typeface="+mj-lt"/>
              <a:buAutoNum type="romanUcPeriod"/>
              <a:defRPr/>
            </a:pPr>
            <a:r>
              <a:rPr lang="pt-BR" sz="2000" b="1" dirty="0" smtClean="0"/>
              <a:t>Modulação em banda-base (</a:t>
            </a:r>
            <a:r>
              <a:rPr lang="pt-BR" sz="2000" b="1" dirty="0" err="1" smtClean="0"/>
              <a:t>codifcação</a:t>
            </a:r>
            <a:r>
              <a:rPr lang="pt-BR" sz="2000" b="1" dirty="0" smtClean="0"/>
              <a:t> de linha): </a:t>
            </a:r>
            <a:r>
              <a:rPr lang="pt-BR" sz="2000" dirty="0" smtClean="0"/>
              <a:t>transforma os valores discretos de amplitude em códigos binários. </a:t>
            </a:r>
          </a:p>
          <a:p>
            <a:pPr marL="1028700" lvl="1" indent="-571500" algn="just" eaLnBrk="1" hangingPunct="1">
              <a:spcBef>
                <a:spcPct val="20000"/>
              </a:spcBef>
              <a:buFont typeface="+mj-lt"/>
              <a:buAutoNum type="romanUcPeriod"/>
              <a:defRPr/>
            </a:pPr>
            <a:endParaRPr kumimoji="0" lang="pt-BR" sz="1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75777" name="Picture 1"/>
          <p:cNvPicPr>
            <a:picLocks noChangeAspect="1" noChangeArrowheads="1"/>
          </p:cNvPicPr>
          <p:nvPr/>
        </p:nvPicPr>
        <p:blipFill>
          <a:blip r:embed="rId2" cstate="print"/>
          <a:srcRect b="44681"/>
          <a:stretch>
            <a:fillRect/>
          </a:stretch>
        </p:blipFill>
        <p:spPr bwMode="auto">
          <a:xfrm>
            <a:off x="4786313" y="1571612"/>
            <a:ext cx="3991271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Conector reto 14"/>
          <p:cNvCxnSpPr/>
          <p:nvPr/>
        </p:nvCxnSpPr>
        <p:spPr bwMode="auto">
          <a:xfrm rot="5400000">
            <a:off x="2606661" y="3463925"/>
            <a:ext cx="4214842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Espaço Reservado para Conteúdo 2"/>
          <p:cNvSpPr txBox="1">
            <a:spLocks/>
          </p:cNvSpPr>
          <p:nvPr/>
        </p:nvSpPr>
        <p:spPr bwMode="auto">
          <a:xfrm>
            <a:off x="99116" y="785794"/>
            <a:ext cx="81439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pt-BR" sz="2400" dirty="0" smtClean="0"/>
              <a:t>Sinal </a:t>
            </a:r>
            <a:r>
              <a:rPr lang="pt-BR" sz="2400" b="1" dirty="0" smtClean="0"/>
              <a:t>PCM</a:t>
            </a:r>
            <a:r>
              <a:rPr lang="pt-BR" sz="2400" dirty="0" smtClean="0"/>
              <a:t> (digitalização de um sinal analógico)</a:t>
            </a:r>
            <a:endParaRPr kumimoji="0" lang="pt-B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cxnSp>
        <p:nvCxnSpPr>
          <p:cNvPr id="18" name="Conector reto 17"/>
          <p:cNvCxnSpPr/>
          <p:nvPr/>
        </p:nvCxnSpPr>
        <p:spPr bwMode="auto">
          <a:xfrm rot="5400000">
            <a:off x="5536413" y="3036091"/>
            <a:ext cx="78581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Conector reto 21"/>
          <p:cNvCxnSpPr/>
          <p:nvPr/>
        </p:nvCxnSpPr>
        <p:spPr bwMode="auto">
          <a:xfrm>
            <a:off x="5869576" y="2699177"/>
            <a:ext cx="14287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Conector reto 22"/>
          <p:cNvCxnSpPr/>
          <p:nvPr/>
        </p:nvCxnSpPr>
        <p:spPr bwMode="auto">
          <a:xfrm>
            <a:off x="5869576" y="2842053"/>
            <a:ext cx="14287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Conector reto 23"/>
          <p:cNvCxnSpPr/>
          <p:nvPr/>
        </p:nvCxnSpPr>
        <p:spPr bwMode="auto">
          <a:xfrm>
            <a:off x="5869576" y="3127805"/>
            <a:ext cx="14287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Conector reto 24"/>
          <p:cNvCxnSpPr/>
          <p:nvPr/>
        </p:nvCxnSpPr>
        <p:spPr bwMode="auto">
          <a:xfrm>
            <a:off x="5869576" y="2984929"/>
            <a:ext cx="14287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Conector reto 25"/>
          <p:cNvCxnSpPr/>
          <p:nvPr/>
        </p:nvCxnSpPr>
        <p:spPr bwMode="auto">
          <a:xfrm>
            <a:off x="5869576" y="3270681"/>
            <a:ext cx="14287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Conector reto 26"/>
          <p:cNvCxnSpPr/>
          <p:nvPr/>
        </p:nvCxnSpPr>
        <p:spPr bwMode="auto">
          <a:xfrm>
            <a:off x="5869576" y="3413557"/>
            <a:ext cx="142876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8" name="Picture 1"/>
          <p:cNvPicPr>
            <a:picLocks noChangeAspect="1" noChangeArrowheads="1"/>
          </p:cNvPicPr>
          <p:nvPr/>
        </p:nvPicPr>
        <p:blipFill>
          <a:blip r:embed="rId2" cstate="print"/>
          <a:srcRect t="55319"/>
          <a:stretch>
            <a:fillRect/>
          </a:stretch>
        </p:blipFill>
        <p:spPr bwMode="auto">
          <a:xfrm>
            <a:off x="4781716" y="3442855"/>
            <a:ext cx="3991271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r>
              <a:rPr lang="pt-BR" sz="2000" dirty="0" smtClean="0"/>
              <a:t>Arquivos de som</a:t>
            </a:r>
            <a:endParaRPr lang="pt-BR" sz="2000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71546"/>
            <a:ext cx="8583488" cy="4899248"/>
          </a:xfrm>
        </p:spPr>
        <p:txBody>
          <a:bodyPr/>
          <a:lstStyle/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1"/>
            <a:endParaRPr lang="pt-BR" sz="1800" b="1" dirty="0" smtClean="0"/>
          </a:p>
          <a:p>
            <a:pPr lvl="1"/>
            <a:endParaRPr lang="pt-BR" sz="1600" dirty="0" smtClean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 bwMode="auto">
          <a:xfrm>
            <a:off x="107504" y="1140850"/>
            <a:ext cx="7848872" cy="489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pt-BR" sz="2800" dirty="0" smtClean="0"/>
              <a:t>Arquivo </a:t>
            </a:r>
            <a:r>
              <a:rPr lang="pt-BR" sz="2800" b="1" dirty="0" err="1" smtClean="0"/>
              <a:t>wav</a:t>
            </a:r>
            <a:r>
              <a:rPr lang="pt-BR" sz="2800" dirty="0" smtClean="0"/>
              <a:t> (</a:t>
            </a:r>
            <a:r>
              <a:rPr lang="pt-BR" sz="2800" b="1" dirty="0" err="1" smtClean="0"/>
              <a:t>Waveform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Audio</a:t>
            </a:r>
            <a:r>
              <a:rPr lang="pt-BR" sz="2800" b="1" dirty="0" smtClean="0"/>
              <a:t> File </a:t>
            </a:r>
            <a:r>
              <a:rPr lang="pt-BR" sz="2800" b="1" dirty="0" err="1" smtClean="0"/>
              <a:t>Format</a:t>
            </a:r>
            <a:r>
              <a:rPr lang="pt-BR" sz="2800" dirty="0" smtClean="0"/>
              <a:t>) 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pt-BR" sz="2400" dirty="0" smtClean="0"/>
              <a:t>Arquivo de áudio criado pela Microsoft e IBM no ano de 1991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pt-BR" sz="2400" dirty="0" smtClean="0"/>
              <a:t>Usa </a:t>
            </a:r>
            <a:r>
              <a:rPr lang="pt-BR" sz="2400" b="1" dirty="0" smtClean="0"/>
              <a:t>PCM</a:t>
            </a:r>
            <a:r>
              <a:rPr lang="pt-BR" sz="2400" dirty="0" smtClean="0"/>
              <a:t> </a:t>
            </a:r>
            <a:r>
              <a:rPr lang="pt-BR" sz="2400" b="1" dirty="0" smtClean="0"/>
              <a:t>(</a:t>
            </a:r>
            <a:r>
              <a:rPr lang="pt-BR" sz="2400" b="1" i="1" dirty="0" smtClean="0"/>
              <a:t>pulse </a:t>
            </a:r>
            <a:r>
              <a:rPr lang="pt-BR" sz="2400" b="1" i="1" dirty="0" err="1" smtClean="0"/>
              <a:t>code</a:t>
            </a:r>
            <a:r>
              <a:rPr lang="pt-BR" sz="2400" b="1" i="1" dirty="0" smtClean="0"/>
              <a:t> </a:t>
            </a:r>
            <a:r>
              <a:rPr lang="pt-BR" sz="2400" b="1" i="1" dirty="0" err="1" smtClean="0"/>
              <a:t>modulation</a:t>
            </a:r>
            <a:r>
              <a:rPr lang="pt-BR" sz="2400" b="1" dirty="0" smtClean="0"/>
              <a:t>)</a:t>
            </a:r>
            <a:r>
              <a:rPr lang="pt-BR" sz="2400" dirty="0" smtClean="0"/>
              <a:t>. 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pt-BR" sz="2400" dirty="0" smtClean="0"/>
              <a:t>Usuários profissionais usam o formato WAV devido a qualidade de áudio. </a:t>
            </a:r>
          </a:p>
        </p:txBody>
      </p:sp>
      <p:pic>
        <p:nvPicPr>
          <p:cNvPr id="94210" name="Picture 2" descr="http://info.abril.com.br/noticias/blogs/download-da-hora/files/2010/12/Wave-Editor-2.jpg"/>
          <p:cNvPicPr>
            <a:picLocks noChangeAspect="1" noChangeArrowheads="1"/>
          </p:cNvPicPr>
          <p:nvPr/>
        </p:nvPicPr>
        <p:blipFill>
          <a:blip r:embed="rId2" cstate="print"/>
          <a:srcRect l="2741" t="43328" r="3166" b="28939"/>
          <a:stretch>
            <a:fillRect/>
          </a:stretch>
        </p:blipFill>
        <p:spPr bwMode="auto">
          <a:xfrm>
            <a:off x="857224" y="4143380"/>
            <a:ext cx="7358114" cy="1643074"/>
          </a:xfrm>
          <a:prstGeom prst="rect">
            <a:avLst/>
          </a:prstGeom>
          <a:noFill/>
        </p:spPr>
      </p:pic>
      <p:pic>
        <p:nvPicPr>
          <p:cNvPr id="8194" name="Picture 2" descr="http://brtosblog.files.wordpress.com/2011/12/file-audio-wav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34294" y="142852"/>
            <a:ext cx="1509706" cy="15097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endParaRPr lang="pt-BR" sz="2000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 bwMode="auto">
          <a:xfrm>
            <a:off x="0" y="714356"/>
            <a:ext cx="81439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pt-BR" sz="2400" b="1" dirty="0" smtClean="0"/>
              <a:t>Amostragem/Reconstrução: </a:t>
            </a:r>
            <a:r>
              <a:rPr lang="pt-BR" sz="2400" dirty="0" smtClean="0"/>
              <a:t>domínio do tempo</a:t>
            </a:r>
            <a:endParaRPr kumimoji="0" lang="pt-B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3794" name="AutoShape 2" descr="data:image/png;base64,iVBORw0KGgoAAAANSUhEUgAAA2IAAADsCAYAAAAW/RWnAAAABHNCSVQICAgIfAhkiAAAAAlwSFlzAAAPYQAAD2EBqD+naQAAIABJREFUeJzs3Xd4FFXbwOHfk4TQexGE0EGKCgKKCihdpYgNNKgUwcarKOprb6+ClaaUD0WRoiIoqIAIAoKAgCgKiEjvvZcACSE53x9nh2yWlJ3ZFALPfV17ZWZ2zpyzs7OTeeaUEWMMSimllFJKKaWyTlh2F0AppZRSSimlLjYaiCmllFJKKaVUFtNATCmllFJKKaWymAZiSimllFJKKZXFNBBTSimllFJKqSymgZhSSimllFJKZTENxJRSSimllFIqi2kgppRSSimllFJZTAMxpZRSSimllMpiGogppZRHIrJFREZlch6jRWRzZuaRSr6eP5uIzBORuRldpoA8XheRxMzMw42s+J5EpJuIJIpI+czM52KTXb8xpZTSQEwppQKIyBUi8o0vGDklIjtE5CcReSxg1UTAZHJxjJs8ROR+EflFRA6LyAkRWSkir4hIPpf5hvLZjC99ZnK1X7wSkRIi8oGI/CsiJ0Vkr4j8JiLvBOzT8/Izi8h7vuBtfCaVKcOISF4ReU1EbsjirLPkWFJKqUAR2V0ApZQ6n4jI9cDPwFbgY2APEAVcC/QGhvqtfhmZf/EdFBEJA8YDHYH5wGvASaCJb7qjiLQwxuwPcpOhfLZWHtOdV0SkKLAMKACMAtYAxYErgUeA4cA23+o9OT9vbt4DbAbai0h+Y8yJ7C5QGvJhj1WDPYaVUuqCpoGYUkol9xJwBGhgjDnu/4aIlPCfN8bEZ2XB0vEcNgh7zxjzvN/yT0RkIvA9MBpom9ZGRCSPMSY2lM9mjDnjNe15pidQDrjeGPOb/xsiUgA47cwbYxKAhKwtXtpEpBlQFmgO/ATcAYzL1kKlTVytLJLPGHMyswqjlFKZ7Xy8e6eUUtmpMvBPYBAGYIw54D8f2I9KRLr6moFdLyIDRWSfiMSIyGQRKR6Q9lYRmSYiO0UkVkQ2iMjLvpotV0QkD/AMtsbmxRTK/QMwBrhZRK4JKP8UEWktIr+LyCngoZQ+m2/Zlb5mjydFZLuIvCQi3QP7Lfn6iP3sN3+jb52OvjTbfU0+Z4tIlYA8GovIRBHZ6tsv23z7Mo/b/eK3zYYiMkNEjviaa87z1XympzKQEBiEARhjYowxZwOxwH5GIlLB95mfEpEHfd9vrIgsFZEGAeW7QkQ+E5GNvv2yW0Q+FZFiXj+zz73AamPML8Bs33wyAd/Na75muMdE5GsRKSgikSIy2Nck87iIjBKRXAHbCPc1f3U+42YR6ScikQHrNRCRmSKy33cMbRKRT539BezD1oa97itTooi86rd/j4tIZRGZLiLHgM997wV9zIjIbSKyyrefV4rIbSntOBHJJyIDfNuKFZE1IvK0h+9AKaVSpTViSimV3FbgWhGpbYz5J511U+tXMgQ4BLwOVAT6YJs0Rvut0w04DgwAYrC1Fm8ABbG1W240BooCg4wxqTUnHAt0B9oBS/3KXwP4EvgI2xRzrd97Z4nIpcBcbK1PP2yzx57YWqHA/ZDafnnel/59oDD2c34OXOe3TkcgL7bZ30HgGuBxbM3O3alsN1Ui0hyYDvyB/T4SsfvhZxFpbIz5I43kW4EIEelijBmbTlap9TO6F9u0cYTv/eeASSJS2VeLBrYpZyVs88c9QG3gYaAWyfdN0HxB0B3YfQ222eooESlljNmXQpIXsN/p20BV7D6Px+6vItgmg9cCXYFNQF+/tJ8CXYCJQH+goW97NYA7feUpCczEBltvY2udK/rKCLAf29xzBDDZ9wJY6ftrsNcsM4EFwNO+8kKQx4yItAa+AVZhj8XiwGfAjhT2x1TgRuATYAVwE/C+iFxqjNGATCmVMYwx+tKXvvSlL98LaIkNLuKBX4F3sBfKESmsuxkY5TffFXvhOiNgvQG+bRb0W5Y7he39HzY4y+W37DNgUzpl7o0NcG5NY50ivrJ9HVD+BKBlEJ/tQ+AMcEXANg/4tlHeb/lc4Ge/+Rt9ea8Cwv2WP+5LWyud/fKcL+9yfstew9ZWpfd9rgV+CFiWG9gY+D2lkLYUsNdX9tXYC/17gEIprJvsewIq+NLt818faO/7zG3S+cx3+9ZrFHB8JdvXaZT9Tt+6lX3zBbCBS++A9ZzvZkXAd/OFL/20gPV/DficV/rSjwhY7z1f+ht98x1881elUebivm29msr+TQD6pvBesMfMX9igq4Dfsha+PP0/UwffsucDtjnRt81K6e1/felLX/oK5qVNE5VSyo8xZja2FuJ77EXmf7F34XeKSPtgNoGtWfK3AAjHXpw7+cQ50yJSQGzTxYXYAQtquCx2Qd/fc5pT+nHeKxSwfLPvM6fnJmCxMeZvZ4Ex5gj2gj1Yo0xSLRDY/SLYJoDONv33Sz7fflmMbUp/lYu8EJG6QDVgvIgUd17Y/TUHSHN0PmNrjq7EBshFsLVUXwL7ROTlIIvxlTHmmN98ep85t6+Mv/nWqxdkPoE6A38YYzb58ogBfiCF5ok+YwK+G6c5ZuAjDH4DoiSpCW0b7DE/KGC9AdjyO30Sj/jmbxWRUFrjjAhcEMwxIyKlgTrAaN++cNLOwQbZ/m7BBlxDUvhMYb73lVIqZBqIKaVUAGPMMmPMXdjmftcAb2FrFL4WkWCCpO0B84d9f4s6C0Skloh8KyJHgGPYplnOQAqFXRbZCbIKprFOasFasM9PqgBsSGF5SstSE8x+ifL1BzqIbbK5H5iHvdh3u1+q+f6O9W3Hee3DNquMFJE0t2mM2WuM+Y8x5lLsSJKP+9L/T0QeCKIMyT6zL3iF5J+5qNgh8vcAp3xl3IS3z4zvM7UBfhGRKs4LWAQ0EJGq6ZUTOJrG8jC/cjk1f8mOA2PMXmzwVcE3/wu2WeCrwAER+U7sc9GS9SNLxxljzDnNCIM8ZpybICkdr2sD5isAu8y5I0z+G7AtpZQKifYRU0qpVBg7+t8yYJmIrMc2j+oIvJlO0tRGzxM4e6E8H3uh+jL2ojsWqI9tCun2Jtm/vm1fCUxJZZ0rfX8D7/6fcplXKNLbL2HYQSWKYPsRrQVOYPv6jMH9fnHWfxrb9C4lMaksP4cxZgOwQUSmA+uxtUvpPfQ6zc/s8zW2/9V7vnLGYMs+E283TDthm18+jR3ExZ/Blvt/QZYzmPI7202TMaaT2MFi2mNrWEcBT4nItSa40Q/jAhdkwjGjlFJZRgMxpZQKjjOoQ5kM2FZTbI1IB2PMr85CCRhB0IWF2KCus4j0M8akdFHcFXuxPM1jHluxgzgEqpbCMq+u8G3vfmPM2SaPItLS4/Y2+v4eN8b8nOaaLhhjNovIYTLgWBCRItiBWl4xxvTzW57Svg5WZ+Bvzg22wA6I0TmV97zYig12quFXsyQipbDB0Vb/lY0xS7GDxbwiItHYpq33YIMyLw9VDvaYccqR0vF6WQrrtpBzn7tWM2BbSikVEr1TpJRSfkSkaSpvOX1dApsxeZGArVE4ew72NdHq5WVjxphT2NHqamCbUSYjIm2xgdgM34WwFzOB60TEqVlD7PDqnT1uLyVO7Uvg/6Yn8XaRvgwbjD0jIvkD35SA58Kl8P41IpIvpeXYgSXWeChToNQ+cx88fGYRKYft+zbBGDM58IWt1a0qIleHVOok07HH8pMBy5/GL/D3BZyBnFrK3L6/Tq1YSuumJqhjxhizB1gOdBWRs014RaQVdnRKf9OxN6ofC1jeB9sM80cX5VNKqVRpjZhSSiU3xHfx/S32QjsSaIRt7rUJeyGbltQeSuu/fBG2f9RYEfnQt+w+vAUbjneAusCzInIdMAnb7LAJtinaP9gh8716z1fG2SIyBNv8qye2dqAooZXdsQYbOA3wBRTHsKP/ubkwP8sYY0SkJ/bC+h8R+QzYiW221gzb36lDGpu4H7hXRL7FBnWnsRft3bH79m0v5Qoo43ERmY/93iJ95WuNHdrd1QOOfZzBOKam8v50bPByL/B7OttKN39jzEoRGQM8JCJFgV+ww9d3ASYbY+b7Vu0qIr2wv6uN2D6LD2K/g+m+bcWKyGrgbl9T4EPAKpP2YyTcHDMvYAPDX8U+I684Nthahe0D6piKHfmzn4hUImn4+vbYR0QE269SKaXSpIGYUkol9zS2H9gt2AvFSGAb9jlg/QJGwEvp2VGpBST+d+cP+WqpBmD7mx3GDtTxM7bmKdW0qTH2+WGdRKQLNkB6w1f2jdih3gf6as4Ct5tWef3LvMNXW/gh9oL2AHY0wRhgMLaPW1plDma/nBGRdr48nvdtczIwjJT7eAWzX37xBaavAP/BXnDvwY7+91E6yUdgA84WwK3YESf3AzOAd4wxgWVK6TOnVMbA5dHYEfp6YYOfmdjjb1cq6dPSGdjqP7plsoyNOSoiC7HHylOplJt0lgfqgT3OugG3YfdvP+wx6PgFuBo7LP8l2ADsN6CzMWZrwLaGAAOxx+//sDcRUiyPm2PGGDNTRDpin4H2VkCZb/Bbz/hGSH3DV95uwBbgGWNM4OiQSinlmaTclUAppZRKn4gMxgasBVLpm6aUUkqpFOS4PmIi8oKILBWRYyKy1zf8c/Ug0jUVkWUiEisi60Ska1aUVymlLhQikidgvji2ueICDcKUUkopd3Ji08Qm2GYLf2DL/zbwk4jUTKHZDQAiUhHbLnw4ttlGS+ATEdlljJmVFYVWSqkLwGIRmYcdLr808AC2r096w/krpZRSKkCOb5roG/VqH3CDMWZhKuu8C9xijPEf7Ws8UNgY0yZrSqqUUjmbiPQF7gLKYfvrLAP+Z4yZm60FU0oppXKgnFgjFqgI9oLgUBrrXIt94KO/mYB2ulVKqSAZY17GPoBaKaWUUiHKcX3E/ImIYEfrWmiMWZ3GqqWBvQHL9gKFRCR3CusrpZRSSimlVKbJ6TViw7HPdGmUkRv1dUC/CTtcbeCQzEoppZRSSqmLRx7s8x1nGmMOZtRGc2wgJiJDgTZAE2PM7nRW34N9bom/S4Bjxpi4FNa/Cfgi9FIqpZRSSimlLhD3Al9m1MZyZCDmC8I6ADcaY7YFkWQx9uGY/lr7lqdkC8Dnn39OzZo1vRZTqaD06dOHQYMyp7vimv1r+H7t98zeNJtDpw5RNG9RGkU1ol6Zemz8tS4TRpbntyXiadsNGxrufmgrla9fzl97/mLhtoUciT1CsbzFaFm5JR0u60CNkjUy+BOpUGTmsaaUPz3WVFbRY01lhX///Zf77rsPfDFCRslxgZiIDAeigVuBEyLi1HQdNcbE+tZ5CyhrjHGeFTYC+I9v9MRRQAvsyF+pjZgYC1CzZk3q1auXOR9EKZ/ChQtn6HF2Kv4UY1eM5aNlH/HXnr8oU6AM3dt05/Yat3NtuWsJDwsH4H/rIeEMeMnaGDhzBqpfUp9X770DgITEBJbsWMK3a77ly7+/ZOKSiVxV+ioerv8wXep0IW+uvBn2GZU3GX2sKZUaPdZUVtFjTWWxDO2ylBMH63gEKATMA3b5vTr5rVMGiHJmjDFbgLbY54ctB/oAPYwxgSMpKpVjHTx5kDd/eZMKgyvQa3ovyhcuz9ToqWzrs43+rfvTqHyjs0EYQHy8DagSEtzn5aSJj09aFh4WTqPyjejfuj/b+mxjavRUyhcuT6/pvagwuAJv/vImB09mWLNqpZRSSqkcLcfViBlj0g0ejTHdU1g2H6ifKYVSKhsdjzvOwMUD6b+4PwmJCXSv252nrnuKKsWqpJnOCaLi4yE8PM1V00ybkoiwCNpVb0e76u3YeGgjAxcP5K2Fb/H+ovd5+rqneeq6pyiYu6C7TJVSSimlLiA5sUZMKQXEJ8Tz6OgPqDS4Mm8vfJuH6z/M1ie3MqztsHSDMEg/mMqotFWKVWFY22Fse3IbD9V/iLcXvk2lwZV5dPSHxCd4yFwppZRS6gKggZhS2Sw6Otp1mnlb5nHVR1cxYvNTVE3owPrH19O/dX9K5i8Z9DayKhBzlMxfkv6t+7P+8fVUTejAiM19uOqjq5i3ZZ77AihPvBxrSnmhx5rKKnqsqZxMAzGlspmbfyL7Tuyj86TONBvTjMJ5ChMxahkd5BOiCkelnzhAVgdijqjCUdzKJ0R89geF8xSm2ZhmdJ7UmX0n9rnfmHJFL1hUVtFjTWUVPdZUTqaBmFI5gDGGr1Z9Ra1htZi1aRajO4xmQbeFnNlRl9OnvW3TSeclfShpnXRntl/F/G4LGN1hNLM2zaL28NpMWDUBY4y3jSqllFJK5SAaiCl1ntt/Yj93TryT6EnRtKjcgtW9VtO1blcSEuzzv7zUSvmny+oaMf90JjGMrnW78k+vf2hWsRn3TLqHOyfeyf4T+71tWCmllFIqh9BATKnz2OxNs6kzog4Lti3gm47fMOGuCWf7gYVaK5WdgVhg2UvlL8XEjhP5puM3LNi2gDoj6jBn0xxvG1dKKaWUygE0EFPqPBSfEM9zs56j9bjW1C5Vm5WPrOTOWncmXyeDaqWys0YsMP2dte5k5SMrqVWyFq3GteL52c/ryIpKKaWUuiBpIKbUeWZvzF5ajmvJwCUDeaflO8y8byZlCpY5Z70LqUbMX5mCZfjp/p94u8XbDFg8gJbjWrI3Zq+3jJRSSimlzlM5LhATkSYiMkVEdopIoojcms76N/rW838liEiprCqzUsH6bcdv1P+4PmsPrGVu17k82+hZwiTln+mFGogBhEkYzzV+jp+7/MzaA2up/3F9lu5c6i0zpZRSSqnzUI4LxID8wHKgFxDs8GoGqAaU9r3KGGN0rGx1Xvnkz0+4YfQNRBWOYtlDy2hcvnGa62d2MJRZaSH4sjep0IRlDy0jqnAUTT5rwqd/fuotQ6WUUkqp80yOC8SMMTOMMa8aY74HxEXS/caYfc4rs8qnlFvxCfE8Ou1RHpz6IN3rdmde13mULVQ23XQXco2Yv7KFyjKv6zy61+1Oz6k9eXTao9pvTCmllFI5XkR2FyCLCLBcRPIAq4DXjTGLsrlMSrHn8DE6TuzEkn1zGNl+JD3r9Qw67YU4WEdqckfkZkS7EdQvU59e03uxaudmvrn7ay4pUtBbAZRSSimlslmOqxHzYDfwMHAncAewHZgnInWztVTqorfz2E4aDLuBX7cuZsa9M1wFYXDx1Ij5e7D+g/x474/8unUxDYbdwM5jO70VQCmllFIqm13wgZgxZp0xZqQx5i9jzBJjTA9gEdAnu8umLl4r967k2k+vJSbhEOFjf6VF5Raut3ExBmIALSu3JHzMQo6fOcC1n17L33v/9lYIpZRSSqlsdLE0TQy0FGiU3kp9+vShcOHCyZZFR0cTHR2dWeVSF4E5m+Zw+4TbqVKsCh2P/MCgnZdiDIibHo9cXE0T/SUmwpldV9DD/MbP+drSaFQjvr37W0/BrFJKKaWUv/HjxzN+/Phky44ePZopeV2sgVhdbJPFNA0aNIh69eplQXHUxeLbf7/lnkn30KxiM77u+DX9XrN9nE6fhty53W0r1Bqx7Bw1MSPyjoy7lPnd5tPx6460+bINE+6awG01bvNWIKWUUkopUq50+fPPP6lfv36G55XjmiaKSH4RqePXx6uybz7K9/7bIjLGb/0nRORWEakiIrVFZDDQDBiaDcVXF7GxK8bS8euO3FbjNqZET6Fg7oIhBSQXa42Y/z4rmLsgU6Kn0OGyDtw18S7GrRjnrUBKKaWUUlksxwViQAPgL2AZ9vlgA4A/gf/53i8NRPmtH+lbZyUwD7gCaGGMmZc1xVUKhvw2hK7fdaV73e58eceXRIZHAhAXR7K/blysfcQC91lkeCTj7xxPt7rd6PJdF4Yu1XssSimllDr/5bimicaYX0gjgDTGdA+Yfx94P7PLpVRKjDH0W9CPV+a+wlPXPkX/1v0Rv85gGoi5T5vSPgsPC2dk+5EUyl2Ix398nCOxR3ipyUvJ9rVSSiml1PkkxwViSuUUxhhenfsqfRf05Y2mb/DyDS+fExho00T3aVPbZyLCgNYDKJqnKK/MfYXYM7G82exNDcaUUkopdV7SQEypTOAfhL3b8l2ebfRsiutpjZj7tGntMxHhlRtfIU9EHp6d/SzGGPo276vBmFJKKaXOOxqIKZXBjDG8Nu+1dIMwCC0Qy85gKDuDwGD22X8b/RcR4b+z/ovB0K95Pw3GlFJKKXVe0UBMqQzkBGFvzn8z3SAMsi8YMgbOnLHTodaIeXkGWlZ87meufwZBeGbWMxhjeKvFWxqMKaWUUuq8oYGYUhno9Xmv8+b8N3mnxTvpBmGQfU0TnSAMQgvEABISIMLlmSSzmiYGevr6pxERnv7paQANxpRSSil13tBATKkM8vq813lj/hu80+Idnmv8XFBpsqtpon+ajEjvNhDL7KaJ/p667ikE4amfniJvrry8euOr7jNVSimllMpgGogplQHeXvA2//vlf7zd4u2ggzDIvqaJGR2I5c3rLn1Wf+4+1/Xh1JlTvPTzS+TPlZ+nr3/afcZKKaWUUhlIAzGlQvTCNx/zzj8v8vqNr/N84+ddpc2Ipole+mlldCDmhn//tMxumujvxSYvcuL0CZ6Z9Qz7dubj3Y6Pus9cKaWUUiqDpPpgZKVU+r5Z/Q3vrHqEJpGPeWrylhFNEyF5n69g+AdAodRKeUkfahAYyj7r27wvN0Q+wXurezFm+Rj3G1BKKaWUyiA5LhATkSYiMkVEdopIoojcGkSapiKyTERiRWSdiHTNirKqC9vsTbPpPKkzrLqHFvEfeBoEIiOa6HlJn501YhkVBHpJKyI0Pz0Ilj3IA1MeYOI/E91vRCmllFIqA+S4QAzIDywHegEmvZVFpCIwDZgD1AE+AD4RkVaZV0R1oVu6cym3fXUbzSq2gO9GExfr7aeUUTViboOh7AzEsrNGDCA2VmDa/3F3rWjunXwvU9dO9bYhpZRSSqkQ5Lg+YsaYGcAMAAmuCuJRYJMxxhlLfK2INAb6ALMyp5TqQvbv/n9p80UbrrzkSkbd/A3lEiI5dcrbtpxanVD6iAVOB8MJgHLn9h6I5c5ty51dNWJeA7FTpwATzpAWo4lLPEXHrzsy474ZNK3Y1NsGlVJKKaU8yIk1Ym5dC8wOWDYTuC4byqJyuG1Ht9H689aUKViGaZ2nEZ6QH4DYWG/bc4KJ7GqamD+/90Asf/7k2wpWqIFYKPsMkr6rM6cjGH/neG6ocAO3jr+Vv3b/5W2DSimllFIeXAyBWGlgb8CyvUAhEcmdDeVROdT+E/tpPa41EWERzLxvJsXyFjtbE+a1Riy7myZmRyCW3U0T/b+zyPBIJt89mRolanDzFzez/uB6bxtVSimllHIpxzVNzEp9+vShcOHCyZZFR0cTHR2dTSVS2eV43HHafNmGw7GHWdh9IZcWvBQgpEDMmNAH68iVywYzbtM76+fL5z3vfPmSb8tt3rlyhT5Yh9th++Hc76xAZAGm3zudJp81ofXnrfn1gV/Pfr9KKaWUuriMHz+e8ePHJ1t29OjRTMnrYgjE9gCXBCy7BDhmjEnznvqgQYOoV69ephVM5QxxZ+K4fcLtrDu4jnld51GteLWz74USiPnXBnmtEcufH44c8V4rlS+f9xoxJxDL6to4Z185zyPLlctd+pS+sxL5SjDzvpk0GtWImz6/ifnd5lM0b1H3hVNKKaVUjpZSpcuff/5J/fr1Mzyvi6Fp4mKgRcCy1r7lSqUpITGBeyffy8JtC5lyzxSuKnNVsvdDCcT8gy+vg3UUKJA07UZ2BmJOWQsUCK2PWOB0sFL7zsoXLs9P9/3E7uO7aT++PSfjT7rfuFJKKaVUkHJcICYi+UWkjojU9S2q7JuP8r3/toj4P6l1hG+dd0XkMhHpBdwFDMzioqscxhjDoz88yndrvmNix4ncWPHGc9YJJRDLiNEDnX5aOXGwjvz5s36QEkj7O6tZsibT753O8j3L6fR1J+ITPOwcpZRSSqkg5LhADGgA/AUswz5HbADwJ/A/3/ulgShnZWPMFqAt0BL7/LE+QA9jTOBIikol8/LPLzPyz5F8euun3HpZys8Nz84asYwYMCM7B+sItWli4HSw0vvOril7DZPvnsxPG3+ix5QeJJpE95kopZRSSqUjx/URM8b8QhoBpDGmewrL5gMZ37BTXbAGLR7EWwvfon+r/nSt2zXV9bK7aWKoNWLZ2TTRa41YZgdiAK2rtGbc7eOInhRNiXwlGNB6AME9tlAppZRSKjieAjERKYJt3lcFeN8Yc0hE6gF7jTE7M7KASmW1sSvG8tRPT/F8o+d5+vqn01zXeSaVl+eIOUFIRIS3gCQ+HooVS5r2knd2jJroXyN2+LC3vCMi7EAdXsoe7Hd29+V3c/DUQf4z/T+UzFeSF5q84D4zpZRSSqlUuA7ERORK7AOSjwIVgZHAIeAOoDzQJQPLp1SWmrp2Kg98/wA9r+rJWy3eSnf9jKgRK1To4h2sY2/gE/6CEBdn99mhQ5lXI+bodXUv9p/Yz4s/v0jJ/CXpWa+n+wyVUkoppVLgpUZsIDDaGPOsiBz3Wz4d+DJjiqVU1pu/dT6dvulEhxodGNFuRFBN0TIiECtYUJsmuhEXZ/dZVgRiAK/e+Cr7T+7n4WkPUyxvMe6oeYf7TJVSSimlAngZrONq4KMUlu/EDpShVI6zfM9y2o9vz/VR1/PFHV8QHhYeVLqMGDWxYEHvTRNDGTAjLAzy5PEeiOXJYx+mnNWDdZw+bfeZM+2W2+9MRPjwlg/pWKsj0ZOimbt5rvtMlVJKKaUCeAnE4oBCKSyvDuwPrThKZb0F/2yk6Sc3U714db67+zvyROQJOq1zMX/6NCQkuMs3u2vEcuWyL6+BWGSkt/QZVSPmTLuRkJBUXjfBc5iEMfb2sdxY4Ubaft6BH5f/6S5jpZRSSqkAXgKxKcCrIpLLN29EpDzwLjApw0qmVBbYfXw3Hb5pxbF9RZjeeToFcxd0ld7/Yt7tgB2h9hELpXlgRgRiXtM76+fN6334+kKFkqbd8P++3NZiRoZHMvnuycTuqEnPAA7SAAAgAElEQVTH729m/cH17jaglFJKKeXHSyD2NFAA2AfkBX4BNgDHgZcyrmhKZa7Dpw5z0+c3ccbEY8b+ROFcJV1vI5QL+1CbJp4+Dblz22DIbfrTp5MCKa95e01/+rStTcud23veXpsmhvJ9AeQyBTCf/0CexOK0/rw1u47vcr8RpZRSSik8BGLGmKPGmFZAe6A3MBRoY4y50RhzIqMLqFRmOBl/kvbj27Pz+E7aHvoJjpbn2DH32wnlwj4jmiZ6DYays0Ys1CAwlKaJoQZix44BJ0vQ9vBMziSe4abPb+LwKQ9j8CullFLqouelRgwAY8xCY8xwY8x7xpjZGVmo9IjIf0Rks4icEpElInJ1GuveKCKJAa8EESmVlWVW54/4hHg6ft2R5XuWM73zdCIO1wTwHIiFhSVNu5ERTRMjI+0rlKaJZ86AMcGnNcb2tQqlaaLXckPGNE0MCwshEAPMkfL8dN9P7Dq+i/bj23My/qT7jSmllFLqohbU8PUi0jvYDRpjPvRenKDKcjcwAHgIWAr0AWaKSHVjzIHUioUdTOTscPvGmH2ZWU51fko0iXT/vjuzNs7ih84/0LBcQ97yXVx7CcRiY6FoUTh40H0fMf/naXltoucENF5qxJy0YIOxXLnSTuOfFrwHU6GU20nv9flpzndUtKi3h3Af8ztWapasyfTO02k+tjmdvu7Et3d/S67wIHeiUkoppS56wT5HrE/AfEkgH3DEN18EOIntN5apgZivLB8ZY8YCiMgjQFvgAeC9NNLtN8Z4uNRWFwpjDH1m9OHLv79kwl0TaFWlFZD84tqtU6egWDEbiHmpEYuIsMPAu63ZSUwMvVbKSes/H2xayJi8ndq4IB7ZdlZcnB3oIzzce41YsWKh1Yg5fxuWa8jkTpNpP749Pab0YPRtowkTzw0NlFJKKXURCSoQM8ZUcqZFpDPQC+hhjFnrW3YZMJKUny+WYXwjNdYH3vIrmxGR2cB1aSUFlotIHmAV8LoxZlFmllWdf/rO78uHSz/k/9r+Hx1rdzy7/OjR5H/dcAIxZ9oNZ7ANL4NWBNZKhdJHzH97bvIOpY+Yf22cUzvnJr3X/RZqIJbSsXJT1ZsYc9sY7p18LyXzlaR/6/5BPQxcqYxmjGHn8Z2s3r+av7dtZdmGHeS7ZCdHYo8QczqGmNMxJJpEIsIiyBWeiwKRBSiZryQl85WkbKGyVC9enerFqxNVKCroZykqpS5Oxhi2Ht3K6v2r2XZ0G9uObmPn8Z0cizvG8bjjnIg/QZiEEREWQURYBEXzFKVEvhIc2VWCBtXLU69CVaoWq0q5QuUu6huYwdaI+XsTuMsJwgCMMWtFpA/wDfBFRhUuBSWAcGBvwPK9wGWppNkNPAz8AeQGHgTmicg1xpjlmVVQdX4Z8tsQXp33Kn2b9eWRBo8key/UGrESJZKm3YiLSwoo3NbsOAFIKCMX+gdibtJnRt5uArFQ9pt/IHbwoLu0kPqxEn1FNAdPHeTxHx+nVP5SPNf4OfcbV8qlvTF7WbR9EYu2L2LxjsWs2reKo3H2LoEgmONluJqyFMtbjAKRBbikwCVESATxifHEJ8ZzPO44K/euZP/J/ew8tpP4RHtXJX+u/JSMb0Dz6tfSod71NK3YlEK5U3p8qFLqYnE87jgLty3k6z/m8fO6RRzOvZJjcfafYbiEU7ZQWcoWLEuRPEUonq84UbmiADiTeIbTCac5EnuEzUc28+fafUzcvQtDIgCFchfiqtJXUb9Mfa6Luo6mFZtSIl+JbPucWc1LIFYmlXThwCWhFSfjGWPWAev8Fi0RkSrYJo5ds6dUKiuNXTGW3jN688x1z/BikxfPeT8jmiY6027ExSXVDLkNKELtp5WdNWKB/dPcpDcmtP3mH4jt2OEuLaR9rDx2zWPsP7Gf5+c8T4l8JehRr4f7DJRKw5nEMyzYuoAZG2YwY+MMVu5dCUD5wuW5rtx1tK3WlstLXU7tUrUZ0i+KwQNyMTcm6cHv6W1729FtrDu4jhV7VvL80N/4mnGMWvcuEWERNC7fmDZV29CxdkcqFqmYuR9UKXVe2HJkC9/++y3frvmWRdsXkWASKEgZYv5pQt/H21C3dB1ql6xNuULlgqpFj4mxox4/+cxpHnl+CxsObWDFnhUs272MyWsmM3DJQACuKHUFrSq3okONDlwfdT0RYV7ClZzByyebA3wkIj2NMX8CiEh94P+AzB498QCQwLkB3yXAHhfbWQo0Sm+lPn36ULhw4WTLoqOjiY6OdpGVyk7f/vst3b/vTs+revJeq/dSbDKWXYGYfxM7p89XeJCtgZxaqAuhaaKbsick2GAsu5ompnesvN70dfad2MdD0x6ieL7i3FbjNveZKOUn0SSyaPsixv89nq9Xf83+k/splb8UN1e9mecbPU+TCk0oV6jcOemO+Gp8Dx4MLhCLCIugctHKVC5amWtL3MzzE6DHk/DYKxuZuXEmP274kdfmvcazs5/l+qjr6Xx5Z+698l6K5CmSwZ9YKZWdjsYe5atVXzFq+SiW7lxKZHgkrSq3YlibYTSv1Jyhb1blw6+F/4yEgEvkdDktUY4cjDzbFLpNtTZn399xbAdzN8/l5y0/8+WqLxm4ZCDF8xanw2Ud6FKnC00qNMmSZozjx49n/PjxyZYd9dJ/JQheArEHgDHAHyLiXIJFADOBnhlVsJQYY+JFZBnQApgCIPbKugXuBgmpi22ymKZBgwZRr149L0VV54FZG2dxz6R7uKvWXYxoNyLFICwuLqlWxWsfsSJFkqbd8G9i58znyxdc2uyslcrO2jjnuwq1aWKRIqH1EYuNTblJpYgwtM1QDp46yD3f3MOM+2bQtGJT9xmpi96mw5t4fPTHLE/4kl0ntlO2YFm61OnC3bXvpv6l9dO9GDnoF4iVL+8u7wMHkv5WKVaFXsV60evqXsScjmHK2il8+feXPDnzSZ6d/Sz3XnEvva7uRd3SdT18SqXU+WLl3pUMWjKICasmEJcQxy1Vb+GrO7+iTbU2FMxd8Ox6B/3OD14DsdS6BpQrVI7769zP/XXuJ9Ek8vvO3/luzXdM+GcCo5aPolyBitQL78LALl2oUqyKh08ZnJQqXf7880/q16+f4Xm5DsSMMfuBNiJSHajhW7zG1wQwKwwERvsCMmf4+nzAaAAReRu41BjT1Tf/BLAZ+AfIg+0j1gxolUXlVdlg8fbF3DbhNlpUasG428elWmXuX7PhtUYsXz57QR5K00RnPthA7GKtEXMCr1CaJubObUddDKVGzJkukUIz9vCwcMbdPo5249tx6/hbmddtHvXK6A0dlb6ExARmbJjB8D+G8+P6HzGnCnNNvmi+6hZNo/KNXN0JTu+CJy3+gZi/ApEF6HxFZzpf0Zk9MXsYuWwkHy37iJF/jqRl5Za83ORlbqhwgw5Wo1QOYYxhzuY5vPfre8zaNItyhcrxyg2v0LVuVy4teGmKaZLdqHEZC7k5L4VJGA3LNaRhuYb0a9GPhdsW0mfMGKbEDmLKkDdoWbklTzZ8kluq3ZKjB/sI5YHO64wxU3yvrArCMMZMBJ4B3gD+Aq4EbvIFiAClgSi/JJHY546tBOYBVwAtjDHzsqjIKout2LOCNl+2oX6Z+nzT6Rsiw1MfCSLUQCw21l7U583r7Tli/jViWTlgRnYHYqEOFOK1aWIo3xcEf7zkjsjN5E6TqVmyJq3HtWbVvlXuM1MXjROnTzB4yWCqDalGu/Ht2BOzh0HNPoGBO7lm/3BPzXEyIxDzV7pAaV658RW2PLmFCXdNYP+J/TQd05QmnzVh7ua57jNVSmWpX7b8wg2jb6DVuFYcPHWQL+74gk29N/FCkxdSDcIguPNDaryel8IkjBsq3MB1+z6F/nsY3mocR2OP0m58O2oOq8nw34cTczrGfYHOA64DMREZldYrMwoZyBgz3BhT0RiT1xhznTHmD7/3uhtjmvvNv2+MqWaMyW+MKWmMaWGMmZ8V5VRZb/3B9bT+vDWVi1ZmavRU8uVKu4rJuZguXdp9IGaMrVVxLuwzomlisDLiocrZNWpiKM0iM6Jpov/3ZYy79MeO2WPFmU5LwdwFmXHvDKIKR9FybEvWHlibdgJ10Tl86jB95/elwuAK/HfWf2lUvhFLeizhjwf/oGXxByA+H3sDxwgOUmYHYo6IsAg61e7EXw//xbToacQnxtN8bHMqvdyGv/f+7T5zpVSm+nvv31R4uTVNxzTlxOkT/ND5B/548A86X9GZXOHpP1A0OwIxx969QHw+bixyH7/1/I1FDyyibum69P6xN1GDonh93usciT2S7nbOJ15qxIoGvEoBzYE7sA92VipbbD+6nZbjWlIsbzFm3DuDwnnSb7zsXEyXK+c+EHOCgFACscCmicHSponemyY635cx7vfbsWP2WHGm01M0b1F+uu8niucrTouxLdh8eLO7DNUF6cDJAzw/+3kqDK5A3/l9uefye9jw+AbG3T6OhuUaIiLs8Q0/tcfNMFQ+iYlw6JCdzuxAzCEitK3eliU9lnDHma/Zcmw9dUbU4eGpD3Po1CH3hVBKZagDJw/Q64de1P2oLtuObeGuhEkse2gZbaq1cdWcOCMCsUOH3N8IBZKdF0WE66KuY8JdE9j0xCa61enGu7++S4XBFXh17qs55rzjOhAzxtwe8GoHVAYmAEsyvIRKBWHHsR00HdOUMAlj1v2zKJm/ZFDpnMEXypVzP1iHE3h5DcS0aWLSvJu0ENqoic735cy7cfRoUiAW7PFSMn9JZt8/m7y58tJ8bHO2H93uLlN1wTged5w3fnmDyh9UZtjvw+h1dS+2PLmFoW2GUqFIhWTrOjVhXmrEjh61wRh4C8ScNDEx7m92iAgFt98Fw//h1WsG89U/X3HZ0MsY9dcoEk2i+8IopUJijGHUX6OoPqQ6X/z9BS/Ufx+Gr6LA9jtc9+eMjYUTJ+x0KOeWhARvA6Sldl4sX7g8g24exOYnNtPzqp70X9SfioMr8srPr5x91tn5KkN6txljErGDaPTJiO0p5cbOYzup+U4zYk6eYW7XuSkO5ZyaUGrEQg3EsrNpYnaPmng+NE105t1wWyPmKFOwDHO6zOHUKUOtd1uwJ8ZDNYfKseLOxPHBkg+o8mEV3lrwFj3r9WRT70280/IdShconWKaUGrEnDvVYWHe7lr7p/FysbVjB5AQSatCvVn72FpurnozPab0oNmYZmw8tNH9BpVSnqw/uJ7mY5vTY0oP2l/WnvWPr+fmwk9BQqSnZ2n6nw+8nlvCwrynT++8WLpAaQbcNIAtT27h4foP039xf6p8WIUhvw3hdILLO7dZJCOHGamCt+HwlfJs1/FdNB3dnJjYOG49OM/1g0aPHYOICLjkkuwJxEJtmnix1YhlZNNEZ94Np49YRIT746V84fK0PfAzMXEnaD66JQdOevgvpHKUxETD+JVfU2NYDZ766SnaV2/PusfXMfCmgenW2jt3fI8dc3+cOhdLlSp5b5rojAjq5WLJucDbscNeGI27fRxzusxh+9HtXDniSob8NkRrx5TKRMYYhvw2hCtHXMnWI1v56b6fGHPbGErlL5Xs9+mWcz4oUcJ708RKlZKm3Th5Eo4ft9PptRQolb8U77d+n/WPr6d99fY8OfNJag2rxZcrJpKY6KFNZCbyMljHwIDXIBH5Cts0cULGF1GplO0+vpvmY5pz/NRJGD2XAxsqud7GsWP2ORiFC2d9IBZK08TsfJZXdj7DLLubJjrHS6FC3kbZPLihMoydw96Y/TQf05z9J/ann0jlSMv3LKfWe03p/G0napeszapHV/Fph08pXzi4h3r53/F12zzRucCpXt17IFajRtK0G8bAdl/r2+1+rXCbV2rOykdX0r1ud3rP6E2rca3YdXyX+8IppdK0N2Yvbb9sS+8ZvXmw3oOs6rWKVlWSntjk//t020/LOR/UqOE9EKtePWnaDf/zYLAtBcoVKseoDqNY8cgKapSowb3f3c1l7zXmz91/uss8E3mpEbsq4HWlb/nTwJMZVC6l0rQ3Zi/NxzYn5nQML5WbC4ersGGD++0cPWovqgsVSnpIb7Cci/g8eewrK5smhjpYR3aOmpgRg3WE0jTR+b6ceTd5x8UlHS9e2rdv2AAcqMErUXPZd2IfzcY0Y2+Mx2Hx1Hlp34l9PDT1Iep9VI+9Mfth3Aw+bjqNmiVrutrO3r1QtWrStBsZEYhddlnStBtHjtg713DuHfcCkQUY2mYoc7rM4d/9/1J3RF1mbJjhvoBKqRT9sO4Hrvi/K/hz959M7zydD2/58JzRo53f5YkT7v+POeeDyy7LvkCsalX358TLS13ORzdOg9E/czDmGA0+bsDDUx8+L26Gehmso1nAq4Ux5h5jzMfGmDOZUUil/O07sY/mY5tzNPYoc7vO5eQOe7WycaO34cidC2tnPljaNPHiaproHBvO8eK2RiwxETZtstOnd9ZiXrd5HDp1iGZjmmmfsQtAfEI8AxYNoNqQany9+msG3zyYGvNWwMabWL3a/fb27IE6dZKm3Th4EPLnh7JlvQdilSrZJrhuL7aci7yCBVNv+tS8UnNWPLKCBpc24JYvbuHZWc8Sn+DyRKKUOut0wml6/9ibduPb0bBcQ1Y+upJbqt2S4ro7dtjfpzPtxoED9n93xYreA7Fy5SBfPvfnJuc8WKeOt76zq1cDW5pR85e/+PCWD5m4eiLVh1ZnyG9DOJOYfeGLl6aJP4vIOcPUi0ghEfk5Y4qlVMp2HttJ09FNOXTqEHO7zqVa8Wpna8JOnYLdu91tL5RAzHkgcHY80FmbJob+QGdnPlihBmK7dycFfhs2QI0SNZjXbR5H447SdHRTbaaVgy3ctpB6H9fj2dnPcv+V97Ph8Q08fk1v1vxjf2BeArG9e6F2bdux3UuNWPHi9nX0KJxxcY3hDH1fsqTtB+L2Ysm5sGvYMO2LvJL5SzKt8zTeb/U+g5YMoslnTdh2dJu7zJRS7Dq+i2ZjmjHijxEMvWUoU+6ZQqn8pVJdf8cO+/t0pt04eNCeF0qWtOeJRBddPePj7f9N59zkpUYsPBxq1fI2mqxzHv73nwj+c/VjrHtsHZ1qdeKJGU9Qd0Rd5m2Z536jGcBL08SmQGQKy/MATUIqTZBE5D8isllETonIEhG5Op31m4rIMhGJFZF1ItI1K8qpMtbmw5u5YfQNxJyO4Zduv3BZCdt2ZuNGuPxyzk674d9HzJkPVk6vEYuMDD0Qy+qHSZ8PNWJe+xQ6x+bllydNVy9enV+6/cKJ+BM0Hd1Uh7bPYQ6ePEjPKT1p8lkT8uXKxx8P/sHQNkMpnq84u3fbZnoA//zjbrsJCbBvH1x6qb3g8VIj5lzsQNIzxYJx5Ii9uCpRwluH/B07bPDYoEH6F3lhEsYz1z/Drw/8yp6YPTT4uAELty10l6FSF7GF2xZS/+P6bD2ylfnd5/Ofa/6T7pD0O3bA1VeDiLcaMefc4HYIeuc85DUQ27PHng8vvdSeH90EgZB0Hj582Let/CX5qP1H/PHQHxTOU5hmY5rR9buu7Duxz92GQxR0ICYiV4qI0x+sljPve10F9AB2Zkopk5fjbmAA8Bq2j9oKYKaIlEhl/YrANGAOUAf4APhERFqltL46P605sIYmnzVBEBZ0X0D14tXPvrdhA7RqlTTtRnY3TQxl+HoRe3colBqx8HB70eQ2EHPShVIjFhGRNB+s7By+PtQasQ0b7HfWsmXy47Rqsar80u0XTiecptGoRqw7uM7dhlWWM8YwZvkYagyrwTerv2F4m+EsemARV5W56uw6zt3XBg3c14gdPGgvMkqXtq9QasSc+WD5j4rmNRArXdo2bdy9O7jauGvKXsPvD/5OrZK1aD6mOSOXjXSXqVIXGWMMw5YOo9mYZlQvXp1lDy3j2nLXppsuPt7+LitVsr/TUAIxZz5YznkolBox55yYkOA+/erV9nzsTDvqlanHgu4L+KT9J0xbN40aQ2swctnILBvZ1U2N2HLgL8AAP/vmndcy4GXgjYwuYAr6AB8ZY8YaY9YAjwAngQdSWf9RYJMx5lljzFpjzDDgG/SZZznGij0ruOGzGyiSpwgLui9I9uDT2Fh7Irn8ctvu2G2NmP9gHc58sDJq1MSICBvUuB0wIzLSXth7GazDCcTAfTAVSloIreynT9sgMDw860dNdI4Nr4N1bNxoj9HLL7ejVfkHkZWLVubXB36lYO6CNB7VmL92/+Vu4yrL/Lv/X5qNaUa377vRukpr1jy2hkevfpTwsPBk661ebY/Rtm3tnVg3/VedGrBLLrGvUGvEsjIQ274doqLsKzEx+ObiJfOXZNb9s+h2ZU8emvYQzd5/TPuNKZWC+IR4bnj/YR778TEeqfcYs++fzSUFLgkq7e7d9lzk/Ea3u2yEkZ2B2J49SedEZz5Yxthzcrt29roj8OZYmITRo14P1vxnDbdedisPTXuIJp814e+9f7srpAduArFK2GeFCXCNb955lQUKGWNGZXgJ/YhILqA+tnYLAGOMAWYD16WS7Frf+/5mprG+Oo/8uu1Xmo5pSlThKOZ1m0eZgmWSvb95s/2BValiX1ldIxYRYV+hNE0E983snOZ94H3kQq/pszPvUPYZJAViTm1gVteIOcepMfbY9Ve2UFnmd5tPxSIVaTqmKQu2LnCXgcpUJ+NP8tKcl6gzog67ju9i1v2z+OKOL1J9IPPq1XZksSuvtE1h9rlo7eLUgOXUGrFy5ZIefO7mjnuu8FzU2z0cpo5gXsxHtB53E0dij7grgFIXsGNxx2jzRTsWnvgMvvuMy3cMIld4rqDTO79H5zeaU2vEnHk3aQ8ftufjyy5LvZVCyfwlGX3baOZ2ncvBkwep93E9npv1HCdOn3BXWBeCDsSMMVuNMVuMMWHGmD98885rtzEmIdNKmaQEEA4E7v69QMr/De3ylNYvJCK5M7Z4KiN9+++3tBzXkisvuZKfu/xMiXzntj51asCqVrUvL33EChWyF+duH9LrXNRDaDVi4L52x2neB6E1TYSsrxELpeyh7DMI7TtzHv6dJ4/3PmLOcerMByqerzhzusyhwaUNaP15a35Y94O7TFSm+HH9j1w+/HL6L+7PS01eYuWjK2lZuWWaaf75xw62Ubt20nyw/GvESpd2XyN24IC90ClWLGneTVqwabM6EEtIgP794eqwh2HMbH7fvpzGoxpr30mlgO1Ht9N4VGN+3fIbjJvJ1bm60b+//d0EK6MCsVDOLUWL2vOT23PLnj32fOilRsw5/zrn5PTOx00rNmXFIyt47cbX+OC3D6g9vDa/7/zdXYGDFBHMSiJyK/CjMSbeN50qY8yUDCnZeaDXM/spVcBdmgYN4NVXbbT98svuRquKiIC33rIPynvzTfjd5Xd+zTU2zzVr4MUXszbvq6+GV16Bf/+Fl15yl3d4OLzxBlxxhd3GihWwueRQVkX15tLDHSmwdCz3T045Zt661V4Ylyljaxo+/xxuTfMITe7gQXtRLWIDsqFD4ccfg0u7fn3S86jy5IGYGHd5nzqVPKj49FOYPz+4tOvWJQ+GTp1yl3dcXPL0n30Gv/7qLe/YWHd5x8YmTz9qFCwMsn/++vXJ99nJk+7yPnEi+Xc2ciTMmxdc2g0bkh8rBw+6y3vVKrjrLtvROHdu+xv96KOU1ixIHvmBIpWiaf9lBy7fNoyKBx6mTh3721y5El57zd0/34gI6NcPatYM7fcd6rmlb19YujRr8+7b146y9cYb8Mcf7vKOzbWLVVFPsLvoN5Q41oJG22awbGl1Og1MP+2yZXDTTfa8lCsXPP20bQoUjM2bk24QXXIJbNvm7ljbu9deLEVEQJEiMGgQfP99cGk3bbJpIiLsxdKuXe7ydprgFilih6h+800YNy64tMeO2fQTJsDrr9/Iki9/ZdPtt1D9vetouP5HCsVekWZ6/+Pcy/edUf9DvRznmvfFlbdzrRjsNdPRvH/xW9W2hJlI8n+3iJaX1+LVV+35sUWLpFY96dmyxT7aonBh+zvdsMHd73v3bnteyJXLbmPAAPj22+DSbtpkg7CICHt+2rPHXd7bt9vzYb58dvj9d9+FiRODTxsZCZUr2/8H338fTN65gZdplPse/o56nLWng695dCPYGrHvgKJ+06m9gvw6PDsAJACBjWEvAVKLjfeksv4xY0yaDZt+29iWecuvYOnS9ixdeitLl97Kzp3jU11/+3b7T+DMGZg0CWa4fE7ltGlJQcD775/bdCktmzbBQN/FwcyZMHWqu7ynTrXpwP6wnOcdBWPLFvuDMMZ+hh9c3sRfssSeiP74A/r2S2R5iedZVf5xKu97knqbxxNuUq+4rFABXnjB9rG67TZo08Zd3h062METAPr0sRdNwapWDXr3ttMtWtj83bjtNmjWzE4//rjdXrCqV4fHHrPTzZrB7be7y/v226Fp06S8q1dPc/XzJu9q1ZLybt7c2z5v3txOP/GEu31etSo86XtkfatW7v6BgD02O3Swx+qLL9pjNzXhJg8NNn1Dhf2P8neFR1he4jn69ktk2TL7W1myxF3eP/xgX8bAO+/Y32yw/M8tM2Z4O7f89JOddntu2bzZ1pAATJ9uzy9uzJgBkyfbc3LfvsH3hzAksLnkEObWrsHBAvO5avPnXLt+FgXigj9Yb74Z7rjDXnS8/HLwQRjYjvTPPGOn27Sx/RrcaN8eWre2008/bS8+glW5Mjz1lJ2++Wa7LTfatrUvEXj+efu8oWAVKmT3Vf369n9p4xo1abxmMZFnSvJrjcYcKDA3zfTTp9sLrMREe5G8dWvweW/YAIMH2+lZs2CKy1vK330HP/se4PPBB/amUbDWr7c3AQHmzrXbcuPbb5NuKA0ZYm+WBWvduuR5B3tRfT7k/d13yfN2u88//NBOz5njfp9//z3M9nV6GTTIXWucrVvh7bftcfrdd/a4Tcv+gi8LxygAACAASURBVLP59bIm5IkvS+M1S2h8WS369bPB3MsvBx+Egf09Pvec/X22a2d/q260b29vMEFo55abbnJ/bmnXDm7xPRrtv/+158lgRUXZ/50REXDnnfbclpadO8efve7/Z8FThH2Zi1njxrgrcLCMMTnqBSwBPvCbF2A78N9U1n8HWBGw7Etgehp51APMXYPvMvK6mHof1TO/7/zdpGf2bGPAmLVrjbnnHmOaNEk3STKVKxvz3HPGnDhhtzNuXPBpR460aeLjjXn5ZWPKlXOXd1SUMa+8Yszp03Y7o0YFn3bCBJvm8GFjevc2plYtd3mPHm3T1294yhToeq/hdczARQPdbUSpC1BiYqIZtHiQkdfF5O/W0dRveNKAMWPGuNtOzZrGPPGEMYcO2d/axInBp/300+TnlvLl3eVdtqw9t8TH2+188knwaceOtWlOnjTm2WeNqVLFXd6NGxsTHW3MmjV2O3PmpJ9m2a5lpsHHDQyvYx6e+rA5dPKQu0xVhjsae9S0GtvKRL4Zab76+6tU16tf35iePY3Zvt1+39OmBZ/HsGHGREQYk5hoTN++xpQq5a6MBQoYM2DAudPBeO89Y4oUsdODBhmTP7+7vPPkMebDD+100aLGvPtu8GnfftuYYsXs9Acf2G25kTt38rzfeSf4tO+8kzzvvHnd5Z0vnzGDB9vpwoWNef/94NP2729MwYLnTgerZEl7nCQm2uNm+PDg006dao/PHTuM6dHDmAYNUl930upJJvLNSHPL57eYmLgYd4VUGWrZsmUGO2BhPZOBcY2X54hlt4HAgyLSRURqACOAfMBoABF5W0T8w9YRQGUReVdELhORXsBdvu2k6YUmL7C4x2ISTSLXjLyGx6c/ztHY1IdK8+8L4PQPcMPpC+DfUTtYTsfJw4eTHrjnhtMXwHnOg5v0/n0BnP4BbkRHQ5nqu1h2xY3EVZrEV3d+RZ/rdFBLpUSEJ699kkmdJnG64jSWXd6CS6vtJzra3XacvgD+/QOC5ZwLDh1K6h/ghvNQYC/nFv9O2U7/ADecvgD+/QNScyzuGE/8+ARXj7ya0wmnWfTAIka0G0HRvEVTT6SyRKHchZjWeRqdancielI0n/75aYrrOQM2OYM2uWnhUKiQrTmNjU0aTdcN/z6n/n1Rg+E/8JD/gETB8h/0yH8wpGDTOv10/fv/ZkX6UMoNoe23UL4vSBqw6dQpe9y4OV6c49I5VlM7Tj/76zM6ft2R22vcznf3fEf+yPzuCqlyhGD7iPUOdoPGmA+9Fyeo7U/0PTPsDWwTw+XATcaY/b5VSgNRfutvEZG2wCCgN7AD6GGMCRxJMUUNyzXk9wd/Z8hvQ3hl7it88+83DL5pMJ1qdzrnoXmXXGLbv65cCWvXwoMPuvtszjDF/h21g+U/OpYzYpYbTiDmP2JWsAIDMefhysH6a99vnLzvdsKPhzG3ywIaVWrgbgNKXeBur3k7c+6fR7OP2xPbpQEr9k+iwaXB/07KlbP9VkMJxJzzg9tAzBkdy3/ErGD5d8p2hi52o1YtGD3anpOLFYNSpc5dxxjD5H8n03tGb47EHuHdlu/yRMMnXI1EpjJfZHgkY24bQ8HIgvSc2pOY0zE8ce0TydapWhUWL7bNxETcNV3yHznXGcTJDefCPj7e9t90c2HvP/CQ/4BEwfIf9Mh/MKTMTpvdeYey3/LmtQHUmTOhBWL+o+kGq1Ile3xu3GhfjRufu87AxQN5+qeneaT+IwxtM/Scx2OoC0dQgRjBP3PLAJkaiAEYY4YDw1N5r3sKy+Zjh733JCIsgj7X9eGuWnfx5MwnuWfSPYxaPophbYZRtVjVs+uJ2H/806bZk0KtWu7yKV3a/hPxUiOWEYHYnj3eArEyZWy/l+3b7ctpwxuMsSvG8tDUh6h3aT0mdZp0zvD0SimrSeVr2PLiMu6ceCeNRzXm/9r+H92vOud0l6KoKNsHdPt2+1st4+JnFhiIXXqpu3KHEoj514jt3Zs04mSwatWyd8p/+MFOB9w7Y8uRLTw2/TF+WP8D7au3Z8gtQ5I9p1CdX8IkjGFthlEgsgBPznySmNMxvNjkxbM3RatUsTcbVq2yx7ybC/PChe1f5+LamQ+WE4j5P18yWJGRNnhLSPBWI+Y8j9GYpOc0Bis7a8RCKbeTPi7OBlOJie5rxCDpO3MbiDkj5zqBmJvjJU8eezNs1Sp7vPrXiBljeG3ea7w5/01eaPwC/Zr3O+emv7qwBNU00RhTKciXi257OU9U4SgmdZrE1OiprD2wlsuHX86bv7xJ3JmkMT9q1UoaqcltIOZfIxYe7u6CJTtrxHLlshdMmzfbsgdztz3uTBxP/PgEXb/rSucrOjO361wNwpRKR7lC5ZjfbT5d6nThgSkP0OuHXpxOSH8M/3Ll7GhXmzfbICwi2FtwZG+NWPHiNnAMpUYM7DnZ/3wceyaWfvP7UWvY/7d33/FR1Pkfx18fQkILHaUrTaQoLQJWjuIFEBELghGlKCoiqOApp14RvdNTEX4WVCwICgaxHUURFQUEwQKKFAELiogFUOkt5Pv7Y3ZJ4ELIzG6ybPJ+Ph77yGR2vjPf3Z1M5rOfb2nC5z9/zmu9XmPaZdMUhMUBM+P+c+/n7vZ387f3/8btc24P9+2mQQPvpv7dd/0H7dHKiAUJxMIB49693sNvRizcxC888p7f5oEHDniBTCSBWHgffo/tnFc2SNPEEiWy3rPw73kVaSAWSUYMvPPznXeylsELwu6Ycwf3zL+H/3T6D/d2uldBWBEQUR8xC4lWZeLF+Q3PZ+Xgldx8+s3cPf9uTn3iVGaunYlz7mAfhIoV/fdnqFYNNm3yhgs+/njvBiSvwnM6RCMQS0jw/21grVrekNjOHT0Q+/q3rzlz/Jk8ueRJHu36KM9e8CwlimtKN5G8KFG8BE91f4qnzn+KZz97lvYT2vP9H7kPD1erlve3+emn/vtwVqjgXYuiFYiFr1V5kZDgXQs3bvSujX6vqdWre/UHr3+Yc45pq6fRZGwT7pp3F4NbD+bLG77kosYX6YYnjpgZf//T3xmdOpr7F97PLW/fgnPuYGZhxQp//cMg60Z669bI+ohFEojt2xdZ08RwZspvRgy8skGCoXAQGD6234xY+NiRNE0MN08s6EAsfK6Ef/ejfn3vPA0vO+e47Z3b+M/C/zA6dTQjzh7hb4cStwIFYmZ2tZmtAPYAe8xshZkNjG7Vjm1lksrwn3P/w2fXfUbt8rXpnt6drpO7UqaON113Ts1gjqZqVe+boVWr/H/zm5iYNbdRkEAsPLnepk3ejZKfIBC8m7uPPspaPpL05em0GteKbXu3sejqRQxpM0Q3QCIBXJNyDfP7z2fj9o00f7I56cuPPLVG+G/yo4/8B2LFinnXhE2bsiYK9iN7IFa+vL9sHHjXwpUrvW/b/V4Xw83FAZLrrKbr5K5c+NKFNKzckOXXL2dU6ijKlijrb6dyzBh2xjAe6/oYYxaP4bZ3bqNaNXfwhrqgM2IlSx4aiIXnK8yLcAASzu4EHawjHJD4zUpBVjAUNCMWJBALbxuue9DBOsIZMT/vW/jzCX9mfj4viE5GDLwAsFo1xy1v38KoRaN4uMvDGqysiPEdiJnZ3cDDwAzg0tBjBjAm9FyRcsrxp/Dule/yeu/X+eq3rxi0rBl0uYl6TX/zva/wt73Llvn/5he8G54NG7xJboNkxPbv9+YX8vuNN3g3d9u3Zy0fbse+HQycPpDLX7uc7id3Z+m1S2lVvZX/A4nIQW1rtWXZoGV0a9iNy1+7nCtfvzLHkV3Df5Pbt/sPxMC7Jqxb5zV9CpIR27kTfvzR/3UJvGvhsmVZy341aLoVUv/CdZ+fyle/fcX0y6Yzq88sGlVp5H9ncsy5oc0NPNLlEUYtGsWd799O3XpeM8WgGbFYNk2MdUasoAOxeM+IRRKIhc/PevUdw2bfzJjFY3is62Pc2DbPY+NJIREkI3Y9cI1z7nbn3PTQ43bgWmBwdKsXH8yMCxtdyKrBq/h3x3uxlPG8VuskHvv4MfYf2J/n/YS/7f36a//f/IJ3kxOeTDFIIAbeaI9BAzHImrE9u/fXvU+zJ5qRviKd8ReMZ9JFk/QttEiUlC9ZnskXT2bSRZOYvmY6zZ9szgfff3DINhUqQOnS3nLQQGzNmqxlP8LXorVrgwViVatmDUfu57q4N2MvDy9+mNdq18daP8Fd7UeycvBKup/cXVn4QmZo26GM6TyG+xfez/5z7gSc74xYiRLeI5LBOvbs8R7h3/0cG4L3EQsPehEOSPyOXAjBg6FIgsDwtuG6BwnEIu0jFv7MIhmso2RJ/3X3zk/H7j8N45GPH+HJbk9yQ5sb/O1ECoUggVgi8GkO65eQ91EYC6USxUsw4uzb+P6Wr7i0WQ9unHUjjcc25sXlL5LpMo9aPvtNRtCMWKSB2OrVwQKx2rWzfobvcbbv3c4Nb9xAx+c7Urt8bb4Y9AUDWg7QTZBIPujTrA/LBi2jVrlatJvQjutnXn8wO2Z26N+oX1WqeNeG8LIfkQZi2a+FeQnEMl0m6cvTaTy2McPfHk7v5hexbvhX3NnuDkoW99n+SOLGzaffzEOpD/FVtfugwz+oW9f53ke4309BZ8TUNLHgmyZGs4+Y33MFoF49B53u4NvjHubx8x7nutOu878TKRSCBGIv4GXFDnctMDmy6hQOtStW47ke41k2aBlNjmtCn9f60GpcK95Y+8bB0Z1yUro0lA0lioJmxNaty1r2I/vIaJFkxLxBARxTV06l0dhGTFg2gUe6PML7/d6nfiWfbUVExJc6Feowr/88HunyCJOWT6LJ40147cvXcM4d8jfqV3gwn/CyH+Fr0bp1wTNi4N3s5Haz5Jxj5tqZtHm6DZe/djmnVj2V5dcv55kLnubESj7H3Je4NPyM4Vxz4gPwp38xeulI3+XLlfNG5/Q7QS+oaWJRbJqYkeFNqxEkEHv4s3/BOf9hUJ3RXN86p1tqKSqCjpp4dWiAjmdCj+XANUCmmY0OP6JYz7h0atVTmZ42nYVXLaR8yfKcn34+Z44/8+AIizkJf/sbJCNWpYrXoT287Ef2G6RIArHkuqtInZRK71d606ZmG1YNXsXQtkMpZhEN0CkieZRQLIGhbYeyavAqWlVvxSVTL+HcF86lTN3lQPBALCzolzyZmcGuLUe7JjrnmL5mOq2fbk339O6ULF6Sef3nMe2yaTQ5zuccIhL3nup/K/d1uo+R80Zy7wf3+ipbrlzWpOfxOHx9JBmxoFmpWB471sPXg3e++D1XRn04in/M/Qf/6vAvnuingTmKuiB3x6cAS4FNQP3QY3No3SlAy9CjRZTqGPfOrH0mc/vNZVafWRSzYnRP706LcS2YsmIKBzIPHLJt+NvfoBkxCDb8fMmSXv+u7PvxpexG6H4N02qcyre/f8vMtJm83vt1zcsjEiO1y9dm+mXTmZk2kx+2/sCMmi3g/OtxyRt97yt8TUhO9n+TWL581iiskWTEDr8mHsg8wKurXiXlqRR6TOlBmaQyzOk7hw8GfEC7E9v5P5AUGn89+6+MbD+SO9+7k8c+fizP5cqXzwrECnpCZwjeNLGoZsRi2TQxfH5s2ODvXBn78VhufedW7jznTu5sd6e/g0qh5DsQc851yOOjY7Qra2YVzWyymW01s99D2bgyRynznJllHvZ4M9p1Oxozo0uDLiwYsIB5/edRPbk6aa+m0WhsIx796NGDfTkiyYiFb3IqVfI/dD5kfVvt51vrn3f8zG3v3EaTJxtQsuXr3NxkNKsGr6Jbw27+KyAiUWVmdGvYjRWDV3Bj4wcp0eolGj9Zn1tm38KvO3/N836CXBvCwsPfQ2R9xMI/t+7ZyuhFo2nwaAN6vtyTCiUrMLffXOb1n0fHuh3VB1UA+Hu7vzP89OEMnTWU55c9n6cy0cqImfkLCqLRNDHoYB3HQiAWyWAdQZsmlijhfU4FmREb/9l4hswawrDTh3FPh3v8HVAKrXgbXONFoCrQCUgCJgDjgCuOUm4W0B8I/4femz/VOzozo92J7Wh3YjuWbFzCAx8+wPC3h3P7nNu5otkVJNQYDDSLKCMWKKOFd5P1/fd5u9n67o/veOjDh3jms2dISkhi+BnDufXMWylf0ufXiCKS75ISkvi/3sMZuedqxiwew+hFo3lyyZMMaDGAm0+/mQaVch9iLpJADLLmKYwkI1a8xgpunPUUz33+HHsz9pJ2ahqv9npV02BIjsyMUamj2Lp3K1dNu4pyJcpxYaMLcy0T7iMWXvYjeyBWqpS/L0Oj0TRx27ZgzQMPz0r5nU8rHARGko0LB1N+s5CRNE00O3Tut6CB2M8/5+1cmbJiCgOnD2RQyiAeSn1IXxjJQb4DMTMrCQwFOgDHc1hWzTmXL/8VzawR0BlIcc59Flo3FHjDzP7inPs5l+J7nXOb8qNekUipkcJLPV9i4/aNPL3kacYtGcdPlcbB1WeQ/nUfepW8lOPLHJ/n/UUjEMv+83CZLpPZX8/m8U8f5421b1CpVCXuPOdOhrQZQoWSFYIdVEQKTPmS5bmr/V0MbTOURz9+lLGfjOXxTx6nR6MeXJdyHX+u92cSiiX8T7loBGLZf+bVpp2bePHrdLhuIukVl1JlRRWGnT6M60+7nuplqwerjBQZZsa488exbe82er/Smzcvf5NO9TodcfvsN9SRTOgcJJiBY6NpYlmfM8skJnrzBMZb00SI7DPzc6689fVbXPn6lVzR7ArGdhurIEwOESQj9iyQCrwCfAz4HyM2mDOA38NBWMi7oeO3BablUra9mf0C/A68B/zNOed/xuV8UqNsDf7Z/p/ccc4dPP3BNJ78aDw3z76Jm2ffRKd6nbis6WX0aNSDSqUq5bqf/AjEnHN88csXpK9IJ31FOuu3rqdFtRY81f0p0k5Jo0xSri1DReQYVLl0Ze5qfxcjzhrBpC8m8cjHj9B1cldqlq1Jv+b96NW0F82qNjt4w1CQgdjmXZuZuXYmr69+nTe/8lqRt6p3Pte2/RsDzu5GUoLPuy0p0hKKJTDp4kn0mNKDHlN68G7fdzm91uk5bhtJIFaqlBcQBMmuqGliwTdNBO9z2rXLKx80I3b48uEWb1jMJVMvoUuDLjx7wbMauEz+R5BA7HzgPOfcwmhX5iiqAYd0anDOHTCz30LPHcks4FVgHd7AIvcBb5rZGS63seRjIDEhkcHtezK4fU8279rMK6teYcqKKVw9/WoGzhhI25pt6dqgK53qdSKlegolih961YlWIFamwm5mfz2fWV/PYtbXs1i7ZS2VS1Xm0iaX0rd5X06vdbq+0REpBEolluKalGsY2Gogn278lPGfjWfsJ2O5d8G91KtYjwtPvpDODTrTpNyZQHK+BGJ7M/by8Y8f896693h33bt8+MOHOOdoW6stD6U+RNopaRxX5rjAr1EkKSGJV3u9SudJnek6uSvz+s+jWdVm/7NduGlckAl6wzfyf/wRPBCLpGlirObyiuUcZpE0TQTvc/rjj6xlv8cOH/9ITSpXbVpFtxe70ap6K17q+RKJCT5foBQJQQKxH4Ht0aqAmd0HjMhlEwc0Drp/59zUbL+uDA21/w3QHng/t7LDhg2j/GF/YWlpaaSlpQWtTp5VKV2FQacNYtBpg/hx24/M+noWb339FqMWecOeJiUkcVqN02hdozWnHH8Kpxx/CjXLnAxUoHLlvAdJf+z5g7Vb1rJ682oWV/wUrlnMCY9/zv7M/dQqV4uuDboyOnU0qfVTdRERKaTMjNY1W9O6Zmse7vow7617j/+u/i/pK9IZvXg0xYsVh6tbs7hia8Z/1pxmVZvRsHJDypXIW9rAC8AcmaU2s+iHr1mzZQ1LNi5hyU9L+Pznz9mdsZvyJcrTvk57nuz2JN1P7k615AAjFokcQenE0sxMm0mHiR1IfSGVBVct+J++keHMRpB5ocI38r/95v+mPiHB67MUSdPEopgRy940sVgx7330o1Qp7/MKL/tVrhxs2pTz+bJ+63pSX0ilZtmazEibQenE0v4PIDGTnp5Oenr6Ieu2bt2aL8cKEojdAtxvZoOcc99HoQ6jgOeOss23wM94fdIOMrMEoFLouTxxzq0zs81AA44SiI0ZM4ZWrWLfEbxmuZoMbDWQga0GkpGZwbKfl/HhDx+y8IeFvPnVmzz68aNkutAEYneUYWKJWnwyoRplS5QlOSmZ0sVLk+EyyMjMYG/GXjbv2symXZv4ZccvbNm95eBxTkw+iea12jKwc1861OlAk+OaKPMlUsQkJSTRpUEXujTowhPdnmDNljXM/W4uj785j5/KvMXA6Y/iQi3Sy5coT+3ytTmu9HGULVGWskllSUpIIiPTu97s2r+Lzbs2s7bcZrj9J+o+vg0Aw2hYuSEpNVK4tMmltDuxHS2qtcixf5pItJQvWZ7ZV8ym3YR2nPv8uSy4agG1ymVNrBerQMzs0GZ2sZhHLBaBWDTmEQv6nkH+BWKbdm4i9QXvy+vZV8xWH/o4lFPSZenSpaSkpET9WEECsU+BksC3ZrYL2J/9Sedc7h2ZDuOc2wJsOdp2ZrYIqGBmLbP1E+uENxLiR3k9npnVAioDP/mp57GieLHipNRIIaVGCkPbDgVg9/7drN68mq9++4q3F2+geKUNbMv8mZ37d/Lrzl/ZtX8XxYsVJ7FYIokJidQoW4PmVZtzfJnjqV+pPg0rN+SkSidRtoTPXroiUqiZGY2qNKJRlUYMOm0QADv37WTlppV8+/u3rN+6nvVb17N512Z27NvBD9t+YN+BfSQWS6R4seKULF6S+pXqc0rFtuz7rSrdzqhPg0oNqF+pPslJyTF+dVIUHVfmON658h3OGn8WnSd1Zn7/+VQu7bWZjVUgBoc2swvSRyzoYB3RGDAjVseO5D2D6ARi2X8CbN+7nfNePI/f9/zOwqsWalAhOaoggVg6UBO4A/iFAhqswzm32sxmA0+b2fV4w9c/CqRnHzHRzFYDI5xz00JzjP0Tr4/Yz3hZsPuBtcDsgqh3QSiVWIqW1VvSsnpLejWNdW1EpDArk1SGNjXb0KZmm1hXRSSQWuVqHQzGur3YjXf7vktyUvLBvj5+h1GHQwOx+vX9l8/ezC7SponxmhGLpGmi37LgfWY//ZS17Nfh58vejL1cPPVi1mxew7z+8446LYgIBAvEzgTOcM4ti3Zl8uBy4DG80RIz8UZuvOmwbU4CwpfRA0AzoC9QAdiIF4D9wzm3HxERESlyGlZuyFt93qL9xPZcMvUSZqTNoFw5724+0ozYKaf4L1+ihDfi4oEDkQ3WUby4vznMYhmIhft1RTJYR0YG7NkT+4zYgcwDXPn6lXzw/Qe8dcVbtKze0v8OpUgKEoitBgKcspFzzv3BUSZvds4lZFveA3TJ73qJiIhIfEmpkcL0y6bTZXIX+r7el7ubTwYSAgVi4Xmofv/d/5xU4GV0duzIWvZbNmhWKdqjJhb3eVcZSd3D2+/YESwjVrKk93mFl/0KnydlyzqGzhrKq1++yiuXvkL7Ou3970yKrCCB2F+Bh8zsTmA5/9tHbFs0KiYiIiKSnzrU7cCUS6bQ8+WelKISMJZy5fwPUhXOqGRmBu8jtm1b1rIf2YMhv4GUWWRZqUiyceHykQzWAd77FjQjlpmZtexXOBAbt2YkT3z6BE93f5qLGl/kf0dSpAUJxN4K/Zxz2HrD6y+mYa9EREQkLlzU+CKeOv8pBs4YCO2Po1y5kb73kf1GPmggtn171rIf2QfMCJIZyh5MRRKI+S0LkdU9/D5t3x48EMtpOa/KlQPaPMaDn4zkvk73MbDVQP87kSIvSCDWIZfnTg1aEREREZFYuLrV1WzZvYURjGBF8crAjb7KR3pTn5SUFYgFbZoYdNCKSIKhSIPA8IAbQY8N3vsWdLCOnJbz6rvkKdD1RoafPpwRZ+U2Ha7IkfkOxJxz87L/bmZlgTRgIJCCN5iGiIiISNy47azbmL9kEzN+v4nJX1SmT7M+eS4bjYxYJE0TwRvsI0hWKpYZscRE2LUra9mPaDRNzGk5L97+5m1ezezLOeWv4MHUBzXnqgRWLGhBM2tnZhPx5uP6C/AecHq0KiYiIiJSkGYMfYABLQbQf1p/3vzqzTyXS0jICiRi0TQRYOfO4E0T9+2LXdPEnTuzlv2IVtPEpCRvBMe8+mjDR1z80sWk1k9lzo3PUswC30qL+AvEzKyamf3VzL4CXga2ASWAC51zf3XOfZIflRQRERHJb2bGU92fottJ3eg5tScL1y/Mc9nwjX1BN00MB0A7dwbPSu3ZA84FC8QyM73yQY8dDsT8lo9W00Q/n9eXm76k24vdaFGtBVMvnUpiQoAXLZJNngMxM5sBrMGbl+tmoIZzbmh+VUxERESkoBUvVpz0S9JpU7MN56efz/JfluepXCSBWKwzYkGbB4a337UrfjNief28ftj6A6mTUqletjoz0mZQOrG0/4OKHMZPRqwr8CzwT+fcG865A/lUJxEREZGYKZVYimmXTaNuhbp0ntSZb3//9uhlIgzEgvYRi3Q+rVgHYkHnT4tWH7G8fF6bd20mdVIqxYsVZ/YVs6lYqqL/A4rkwE8gdjZQFlhiZh+Z2RAzq5JP9cqRmd1hZgvNbKeZ/eaj3N1mttHMdpnZO2bWID/rKSIiIvGtfMnyzOozizJJZUh9IZWfd/yc6/bhSYGDTuickZG17EekTROTkrICsaAjF+7aFTwIjLRpYkZG8Amds/88kh37dtDtxW78tvs33r7ibWqUreH/YCJHkOdAzDm32Dl3DVAdGAdcBmwM7ePPodET81siMBV4Iq8FzGwEMAS4FmgD7ARmm1mAP1sREREpKqomV+WdK99hd8Zuukzqwh97/jjitpFmxHJazoui3jTx8OW8ysvntTdjLxe/dDFfbvqSt/q8xUmVT/J/IJFc+B7qxTm30zk3w3iHqQAAGT9JREFU3jl3Nt68YQ8BfwV+NbPp0a7gYcce6Zx7GMhbg23PTcA9zrmZzrkVQF+gBnBhftRRRERECo86Feow+4rZrN+6ngvSL2D3/t05bherQCwag3UEzUrF8tj5HYgdyDxAv//2Y97385ieNp2W1Vv6P4jIUUQ05qZzbo1z7jagFt5cYscUM6sLVAPmhNc557YBHwFnxKpeIiIiEj9OOf4U3rj8DZb8tITer/QmIzPjf7aJdNTEnJb9lI0kIxarQCySjFgk7xnk/nk557hx1o28vOplplwyhfZ12vs/gEgeRGXyA+fcAefcf51zF0Rjf1FUDXDAL4et/yX0nIiIiMhRnVH7DF7t9Sqzvp7FwOkDyXSZhzwf66aJRXWwjsOX8yq3z2vkvJE8/unjjDt/HBc1vsj/zkXyKOaz0JnZfWaWmcvjgJk1jHU9RUREpGjr0qALz1/4PM8ve56/vP0XnHMHn4tGIGYGxYv7KxuN5oGxCsSikY2D6AZij338GCPnjeS+TvcxsNVA/zsW8cHnn3u+GAU8d5Rtjj5ubM5+BgyoyqFZsarAZ0crPGzYMMqXL3/IurS0NNLSjrlWmCIiIlIA0k5NY8vuLQydNZTjSh/H7efcDkSnaWJSkheMBSm7f3+wjFgsR01MSvLqHeTYZl6Zffui1zQxfXk6N866keGnD2fEWSP871QKhfT0dNLT0w9Zt3Xr1nw5VswDMefcFmBLPu17nZn9DHQCvgAws3JAW2Ds0cqPGTOGVq1a5UfVREREJE4NaTOELbu2cMd7d1CldBWuSbkmKhmxIJmd7JmheBysI6flvCpRwgvEopERe/ubt+n3335c2fxKHkx9EPMbEUuhkVPSZenSpaSkpET9WDEPxPwws9pAJeBEIMHMmoee+to5tzO0zWpghHNuWui5/wP+ZmZfA98B9wAbgGmIiIiIBPCPP/2Dzbs2M+iNQVQsVZGSJXsCweYRCwcSQbNKOS3nVawH68hpOa9KlIDt2yOfR2zB+gVc9NJFpNZP5Znuz1DMYt5zR4qIuArEgLvxhp8PWxr62QGYH1o+CTjYntA594CZlcab+6wC8AHQ1Tm3L/+rKyIiIoWRmfFw14fZsnsLfV7rw8VlKgKdImqaGCSzE41AbO/erGW/ZcErH4tALJL3Lfw5/V76E86bfB5ta7bl5UtfJjEhwAsRCSiuAjHn3ABgwFG2Schh3V3AXflTKxERESmKilkxJlw4gd92/8Zr31yI1XqPxMTWvvcT66aJQcvH8tgQ2fuWlARU/YKpSZ1pcfwpTE+bTqnEAFG0SASUexUREREJKCkhiVd7vUr1hFOgT1fWbFntfx9Jh/4MUjZo+VgGYtHKiAUpu2bLaqzvn6mcUJc3+7xJclKy/52IREiBmIiIiEgEyiSVYe41b1D3uGqkvpDK+q3rfZWPZUYsGpNJBykLh9bX77D9EPx9W/f7Os59/lzqVj2OeQNnU6FkBf8HF4kCBWIiIiIiEapTtRLzr5lNQrEEOk7syIZtG/JcNpJALPvcY/GaEUtM9D9sPwR73zZs20DH5ztSKrEUC659h3rVqvg/sEiUKBATERERiYKa5Wryfr/3ycjMoP2E9nkOxiJpYhdp+WMhECuo1/3T9p/o9HwnMl0mc/rOoXrZ6sEOLBIlCsREREREoqROhTrM7T+X/Zn76TCxQ56CsUgyYpAVBMXrYB1ByoK/923j9o20n9ienft2MqfvHE4of0Kwg4pEkQIxERERkSiqU6EOc/vNZd+BfXSY2IEft/2Y6/aRBmLRyogl/M+407nL3q8rFhmxvL5vG7dvpMPEDuzav4u5/efSoFKDYAcUiTIFYiIiIiJRVrdiXd7v9z77Duyj/cT2uQZjx0LTxCD9tLL3TztWmyb+uO1H2k9o7wVh/RSEybFFgZiIiIhIPqhXsR7v93ufvRl7cw3GYtk08VgJAoM42vv247Yf6TCxA3sy9jC331zqV6of7EAi+USBmIiIiEg+qVexHnP7z2Vvxl7aTWjHut/X/c82x0LTxKDBUCyDwNzet3W/r6PdhHZeENZfQZgcm+IqEDOzO8xsoZntNLPf8ljmOTPLPOzxZn7XVURERAS8YGz+gPkYxtnPnc2qTasOeT7SgCQag3XEIhCL9NhHet9WbVrF2c+djWHMHzCfehXrBTuASD6Lq0AMSASmAk/4LDcLqApUCz3SolwvERERkSOqU6EOHwz4gEqlKtHuuXYs2bjk4HPKiAU7dk7v26cbP6Xdc+2oXKoyC65aQJ0KdYLtXKQAxFUg5pwb6Zx7GFjus+he59wm59yvocfW/KifiIiIyJFUL1udef3n0aBSAzpM7MD87+cDCsSiFYjN+24eHSd25KTKJzG3/1yqJVcLtmORAhJXgVgE2pvZL2a22sweN7NKsa6QiIiIFD2VSlXi3b7v0rpmazpP6sz0NdPVNDEKTROnr5lOl8ldaFOzDe9c+Q6VSulWT459RSEQmwX0BToCtwF/At408ztIq4iIiEjkkpOSeePyNzjvpPO46KWLeHrZY0BsMmKxHDUxWhmxcZ8/yoVTLuS8k85j5uUzSU5KDrZDkQJW/Oib5C8zuw8YkcsmDmjsnFsbZP/OuanZfl1pZsuBb4D2wPu5lR02bBjly5c/ZF1aWhppaepiJiIiIsGVLF6SqT2ncus7t3LjW0Mp1uU7EpMeIMh35EU1I5aYlEmxrrdy01ujGX76cB5MfZBiVhRyDJKf0tPTSU9PP2Td1q3506sp5oEYMAp47ijbfButgznn1pnZZqABRwnExowZQ6tWraJ1aBEREZGDEoolMLrzaOpWqMuN7iZete8Zvv95SiWW8rWfothHbPf+3bxa7EoyW7/Oo10fZUibIf53IpKDnJIuS5cuJSUlJerHinkg5pzbAmwpqOOZWS2gMvBTQR1TRERE5EiGth1KsR0ncOviNDo+35HXer1G9bLV81y+qAViP23/iYunXsyazGWMbfc6g9tc4P/gIseAuMrfmlltM2sOnAgkmFnz0KNMtm1Wm1mP0HIZM3vAzNqa2Ylm1gn4L7AWmB2TFyEiIiJymBs69WBu/7l8/8f3pDyVwqIfFuW5bFFqmvjhDx+S8lQK67euZ27/uQzupCBM4ldcBWLA3cBS4J9Acmh5KZA9V3gSEO7YdQBoBkwD1gBPA58A7Zxz+wuoziIiIiJH1aZmG5Zcu4R6Fevxpwl/4slPn8Q5d9RyRSEj5pzjiU+eoP2E9tSvVJ8l1y6hTc02/g8qcgyJedNEP5xzA4ABR9kmIdvyHqBLftdLREREJBqql63Oe/3eY/js4Vz/xvV88uMnjO02lpLFSx6xTCzn8iqIIHBPxh5ueOMGxn8+niGth/BQ54dISghYYZFjSFwFYiIiIiKFXVJCEo+d9xin1TiNQTMH8dnPnzGl5xQaVm6Y8/aFOCO2ZvMa0l5NY9WmVUzoMYF+Lfr5P5DIMSremiaKiIiIFAn9W/Tnw6s/ZOf+nbQa14oJn0/IsaliYQzEnHM899lztHqqFTv372TR1YsUhEmho0BMRERE5BjVqnorlly7hF5NezFg2gB6v9KbTTs3HbJNYRusY9POTfR+pTdXTb+Ky5pexpJrl9CyestgFRQ5hikQExERETmGJSclM77HeF7q+RLvrXuPpo835eWVLx98vrBkxJxzTF05lSaPN+G9de/xUs+XeLbHsyQnJQernMgxToGYiIiISBzo1bQXKwevpN2J7ej1Si8ufuli1m9dfzAISkjIvXxOYhmIFS+eVXb91vVcMvUSer/Sm/Z12rNy8Ep6Ne0VrFIicUKBmIiIiEicqJpclVd6vcLUnlNZvGExjcc25sOEe0kstRcz//uL5aiJZlC85F4WJvybRo81YvGGxUztOZWXL32ZqslVg1VIJI4oEBMRERGJM5c2vZTVQ1Zz/WnXMyfzn2Rc15QpK6aQ6TJ97SdWGbFMl0n68nQODGrKnAN3cUPrG1gzZA2XNr00WEVE4pACMREREZE4VK5EOUaljmLeZctoU6cxaa+mkfJUCm9+9WaeJoKGgg/EnHO8+dWbtBrXistfu5w2dRoz77JlPJj6IGVLlA1WCZE4FTeBmJmdaGbPmNm3ZrbLzL4ys7vM7Kh/+mZ2t5ltDJV7x8waFESdRfIiPT091lWQIkLnmhQUnWsF6+yTm7D4phksGLCA5KRkur3YjZbjWjL5i8nsP7A/17IFFYjtP7CfyV9MpuW4lnR7sRvlSpRjwYAFLL5pBmef3CTYwdG5JvEtbgIxoBFgwDVAE2AYMAj4d26FzGwEMAS4FmgD7ARmm5mmZJdjgv6JSEHRuSYFRedabJx1wlnM7z+fOX3nUL1sda54/QrqP1KfkXNHsn7r+hzL5Hcgtn7rekbOHUn9R+pzxetXUL1sdeb0ncO8/vM464Szgh00G51rEs+Kx7oCeeWcmw3MzrbqOzMbhReM3ZZL0ZuAe5xzMwHMrC/wC3AhMDWfqisiIiJS4MyMjnU70rFuR5b/spyHP3qYUYtGMXLeSM6tdy69mvaie8PuBwfDCI+0GEkgZnboiI2/7PiFGWtnMHXlVN799l3KJJWhd9Pe3NT2Jk6temqEr1Ck8IibQOwIKgC/HelJM6sLVAPmhNc557aZ2UfAGSgQExERkULq1Kqn8swFz/B/Xf6PqSunMnHZRK6beR3Xums5o/YZnFv3XM4+4WwSk08nKSlY/6ykJEhM3sbb3yxmwfoFzFk3h0U/LMLMOPuEs3nmgmfo1bSX5gITyUHcBmKhfl5DgOG5bFYNcHgZsOx+CT0nIiIiUqglJyVzVcuruKrlVWzauYk3vnqD6Wum8/inj3P3/LtheDFG76/PoimNaVS5EbXL16ZK6SpUKV2F0omlD+5n1/5dbN61mc27NvPD1h9YvWU1izK+ZN+wb+g8KZMqpatwzgnnML7HeM5veD5VSleJ4asWOfbFPBAzs/uAEbls4oDGzrm12crUBGYBLznnxudDtUoCfPnll/mwa5FDbd26laVLl8a6GlIE6FyTgqJz7djWjGY0O6kZroHjuz++Y/ony9iV9A0bv/6OFz59gU27NpFxIOOI5YsnFOe40sdRt0Jd/lSmNaX3XUaP1i04scKJmBlkwvrV61lPzv3SoknnmhSEbDFByWju1/I6vGl+MbPKQOWjbPatcy4jtH0N4H3gQ+fcgKPsuy7wDdDCOfdFtvVzgc+cc8OOUO5yYHKeX4SIiIiIiBR2fZxzL0ZrZzHPiDnntgBb8rJtKBP2HvAJcFUe9r3OzH4GOgFfhPZRDmgLjM2l6GygD/AdsCcvdRMRERERkUKpJFCHQwcOjFjMM2J5FcqEzQPWAf2BA+HnnHO/ZNtuNTDCOTct9PtteE0f++MFVvcATYGmzrl9BVN7ERERERGRLDHPiPnwZ6Be6PFDaJ3h9SHLNmgqJwHlw7845x4ws9LAOLxRFj8AuioIExERERGRWImbjJiIiIiIiEhhUSzWFRARERERESlqimwgZmY3mNk6M9ttZovNrPVRtm9vZkvMbI+ZrTWzfgVVV4lvfs41M7vIzN42s1/NbKuZfWhmqQVZX4lffq9r2cqdZWb7zUxjQEueBPgfmmRm/zaz70L/R781s/4FVF2JYwHOtT5m9rmZ7TSzjWb2rJlVKqj6Snwys3PMbLqZ/WhmmWZ2QR7KRBwbFMlAzMx6Aw8B/wRaAsuA2WaW48yDZlYHmAnMAZoDDwPPmNmfC6K+Er/8nmtAO+BtoCvQCm+qhhlm1rwAqitxLMC5Fi5XHpgIvJvvlZRCIeC59jLQARgANATSgDX5XFWJcwHu187Cu549DTQBegJtgKcKpMISz8oAnwOD8cafyFW0YoMi2UfMzBYDHznnbgr9bngDgDzinHsgh+3vxxvgo1m2delAeefceQVUbYlDfs+1I+xjBTDFOfev/KupxLug51roWrYWyAR6OOdaFUR9JX4F+B/aBXgRqOec+6NAKytxLcC5dgswyDl3UrZ1Q4DbnHMnFFC1Jc6ZWSZwoXNuei7bRCU2KHIZMTNLBFLwIlgAnBeNvguccYRip/O/3xbPzmV7kaDn2uH7MKAs8Ft+1FEKh6DnmpkNAOoCI/O7jlI4BDzXugOfAiPMbIOZrTGzB82sZL5XWOJWwHNtEVDbzLqG9lEVuBR4I39rK0VQVGKDIheIAVXwhrv/5bD1vwDVjlCm2hG2L2dmJaJbPSlEgpxrh7sVL10+NYr1ksLH97lmZicB9wJ9nHOZ+Vs9KUSCXNfqAefgzeF5IXATXpOxsflURykcfJ9rzrkPgSuAl8xsH/AT8DswJB/rKUVTVGKDohiIicQFM7sc+DtwqXNuc6zrI4WHmRUDJgP/dM59E14dwypJ4VYMr+nr5c65T51zbwHDgX76MlOiycya4PXVuQuvn3VnvKz/uBhWS+SI4mlC52jZDBwAqh62virw8xHK/HyE7bc55/ZGt3pSiAQ51wAws8vwOhf3dM69nz/Vk0LE77lWFjgNaGFm4axEMbzWsPuAVOfc3Hyqq8S3INe1n4AfnXM7sq37Ei/4rwV8k2MpKeqCnGt/BRY650aHfl9hZoOBD8zsTufc4RkMkaCiEhsUuYyYc24/sAToFF4X6ofTCfjwCMUWZd8+JDW0XiRHAc81zCwNeBa4LPTNsUiuApxr24BTgBZ4oz01B54EVoeWP8rnKkucCnhdWwjUMLPS2dadjJcl25BPVZU4F/BcKw1kHLYuE28UPGX9JZqiEhsUuUAsZDRwjZn1NbNGeDcgpYEJAGZ2n5lNzLb9k0A9M7vfzE4OfbvSM7Qfkdz4OtdCzREnArcAn5hZ1dCjXMFXXeJMns8151mV/QH8Cuxxzn3pnNsdo9cg8cHv/9AXgS3Ac2bW2MzaAQ8Az6pViRyF33NtBnCJmQ0ys7qh4ewfxht5MdeWKFK0mVkZM2tuZi1Cq+qFfq8dej5fYoOi2DQR59zU0BwUd+OlET8HOjvnNoU2qQbUzrb9d2bWDRgD3Ij3Dd7VzjnNuyO58nuuAdfgdU4ey6Ed2ScCV+V/jSVeBTjXRAIJ8D90Z2hunUeBT/CCspfw+sCKHFGAc22imSUDNwCjgD/wRl38a4FWXOLRaXhzt7rQ46HQ+vD9V77EBkVyHjEREREREZFYKqpNE0VERERERGJGgZiIiIiIiEgBUyAmIiIiIiJSwBSIiYiIiIiIFDAFYiIiIiIiIgVMgZiIiIiIiEgBUyAmIiIiIiJSwBSIiYiIiIiIFDAFYiIiIiIiIgVMgZiIiEgBMLP7zCzTzA6Y2bV5LLMoVCbTzBrmdx1FRKTgKBATEZFjTraAJTOHxwEz+0es6xjQEqAaMDGP23cFzgFcvtVIRERionisKyAiIpKDatmWLwNGAg0BC63bUeA1io79zrlNed3YOfeHmW3OzwqJiEhsKCMmIiLHHOfcr+EHsNVb5TZlW78LwMyam9lsM9thZhvN7FkzqxDeT6hp3ygze9TM/ghtc6WZJZvZC2a2zczWmFnHbGU6hzJvnc1suZntNrMFZnZy9jqa2WVmtsrM9prZN2Y2NMhrNbN/m9l6M9sT+vlAsHdNRETiiQIxERGJS2ZWGXgPWAC0ALoBdYHJh216NfAdkAI8DTwDTAHeBVoC84EXzCzxsHL3A0OA1sB24L9mZqFjnwlMAp4DmgL3Ag+YWS+fr+EK4DpgANAAuARY5WcfIiISn9Q0UURE4tXNwHzn3D3hFaFBMNaaWS3n3IbQ6o+dcw+Fnr8H+CuwwTk3MbTuX3jBWmPgi2z7/5tzbl5om37AerxgbyYwHJjpnHswtO3XZtYMuBWY6uM11AZ+BN53zmUCG4BPfJQXEZE4pYyYiIjEq+bAeWa2PfwAPsMb2KJ+tu0OBlfOuQzgd2B5tud/Cf08Pts6ByzOVu5X4Fu8YI3Qz4WH1Wch0Mjna5gCVAa+NbMnzay7mel/s4hIEaCMmIiIxKtk4GXg72QN4hG2Mdvy/sOec4etC49IWOABkHNunZk1AFKBc/GaTq4ys07OOY2UKCJSiOlbNxERiVdLgVOcc+ucc98e9tgT4b4NOP3gL2bHA/XI6r/1JXDWYWXODq33xTm3xzk33Tl3I15A1h44OfdSIiIS75QRExGRePUw0N/MJgFj8Jocngz0dM5dHYX93x1q7vgb8ADegB+zQs+NAj4ws9uA1/CCp4FAPz8HMLOrgQy8fmF7gD54A4P8EHn1RUTkWKaMmIiIxCXn3A94WakywDt4fcEeBLLPu5VT8768rHPA7cATwMd4zSAvDA2ogXNuMV7Q1A9YEdr2Vufcyz5fxlZgMPAhXv+2M4HznHM7fe5HRETijKkJuoiISBYz6wy8CZRyzu2L4n7vA/7knDvTZ7lGeE0iGznn1karPiIiElvKiImIiBSc1qFJpAfkZWMzmwN8CmTmb7VERKSgKSMmIiKSTT5mxCoCFUO//uqc25GHMjWAkqFfv3fOHYhWfUREJLYUiImIiIiIiBQwNU0UEREREREpYArERERERERECpgCMRERERERkQKmQExERERERKSAKRATEREREREpYArERERERERECpgCMRERERERkQKmQExERERERKSAKRATEREREREpYP8PqQ5ACxhpNk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auto">
          <a:xfrm>
            <a:off x="0" y="5430476"/>
            <a:ext cx="5436096" cy="14127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8583488" cy="4899248"/>
          </a:xfrm>
        </p:spPr>
        <p:txBody>
          <a:bodyPr/>
          <a:lstStyle/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2"/>
            <a:endParaRPr lang="pt-BR" sz="1800" dirty="0" smtClean="0"/>
          </a:p>
          <a:p>
            <a:pPr lvl="1"/>
            <a:endParaRPr lang="pt-BR" sz="1800" b="1" dirty="0" smtClean="0"/>
          </a:p>
          <a:p>
            <a:pPr lvl="1"/>
            <a:endParaRPr lang="pt-BR" sz="1600" dirty="0" smtClean="0"/>
          </a:p>
        </p:txBody>
      </p:sp>
      <p:graphicFrame>
        <p:nvGraphicFramePr>
          <p:cNvPr id="9" name="Espaço Reservado para Conteúdo 22"/>
          <p:cNvGraphicFramePr>
            <a:graphicFrameLocks noChangeAspect="1"/>
          </p:cNvGraphicFramePr>
          <p:nvPr/>
        </p:nvGraphicFramePr>
        <p:xfrm>
          <a:off x="146050" y="5805488"/>
          <a:ext cx="4029075" cy="798512"/>
        </p:xfrm>
        <a:graphic>
          <a:graphicData uri="http://schemas.openxmlformats.org/presentationml/2006/ole">
            <p:oleObj spid="_x0000_s33796" name="Equação" r:id="rId3" imgW="2234880" imgH="444240" progId="Equation.3">
              <p:embed/>
            </p:oleObj>
          </a:graphicData>
        </a:graphic>
      </p:graphicFrame>
      <p:graphicFrame>
        <p:nvGraphicFramePr>
          <p:cNvPr id="10" name="Espaço Reservado para Conteúdo 22"/>
          <p:cNvGraphicFramePr>
            <a:graphicFrameLocks noChangeAspect="1"/>
          </p:cNvGraphicFramePr>
          <p:nvPr/>
        </p:nvGraphicFramePr>
        <p:xfrm>
          <a:off x="4976813" y="5876925"/>
          <a:ext cx="3944937" cy="963613"/>
        </p:xfrm>
        <a:graphic>
          <a:graphicData uri="http://schemas.openxmlformats.org/presentationml/2006/ole">
            <p:oleObj spid="_x0000_s33797" name="Equação" r:id="rId4" imgW="2234880" imgH="545760" progId="Equation.3">
              <p:embed/>
            </p:oleObj>
          </a:graphicData>
        </a:graphic>
      </p:graphicFrame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 cstate="print"/>
          <a:srcRect l="4127" r="-8640" b="64330"/>
          <a:stretch>
            <a:fillRect/>
          </a:stretch>
        </p:blipFill>
        <p:spPr bwMode="auto">
          <a:xfrm>
            <a:off x="611560" y="1340768"/>
            <a:ext cx="828092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Espaço Reservado para Conteúdo 2"/>
          <p:cNvSpPr txBox="1">
            <a:spLocks/>
          </p:cNvSpPr>
          <p:nvPr/>
        </p:nvSpPr>
        <p:spPr bwMode="auto">
          <a:xfrm>
            <a:off x="107504" y="3429000"/>
            <a:ext cx="813690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t-BR" sz="2400" b="1" kern="0" noProof="0" dirty="0" smtClean="0">
                <a:latin typeface="+mn-lt"/>
              </a:rPr>
              <a:t>Sinal discreto no tempo</a:t>
            </a:r>
            <a:endParaRPr kumimoji="0" lang="pt-BR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429591" y="3717032"/>
            <a:ext cx="7814817" cy="2160240"/>
            <a:chOff x="429591" y="3717032"/>
            <a:chExt cx="7814817" cy="2160240"/>
          </a:xfrm>
        </p:grpSpPr>
        <p:pic>
          <p:nvPicPr>
            <p:cNvPr id="14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 l="1370" t="66027" b="1"/>
            <a:stretch>
              <a:fillRect/>
            </a:stretch>
          </p:blipFill>
          <p:spPr bwMode="auto">
            <a:xfrm>
              <a:off x="429591" y="3888432"/>
              <a:ext cx="7814817" cy="1988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Retângulo 14"/>
            <p:cNvSpPr/>
            <p:nvPr/>
          </p:nvSpPr>
          <p:spPr bwMode="auto">
            <a:xfrm>
              <a:off x="5177092" y="3717032"/>
              <a:ext cx="1080120" cy="792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1752580" y="1395398"/>
            <a:ext cx="4411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    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559564" y="1500174"/>
            <a:ext cx="4411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r>
              <a:rPr lang="pt-BR" dirty="0" smtClean="0"/>
              <a:t>   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785918" y="3857628"/>
            <a:ext cx="3770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   </a:t>
            </a:r>
            <a:endParaRPr lang="pt-BR" dirty="0"/>
          </a:p>
        </p:txBody>
      </p:sp>
      <p:graphicFrame>
        <p:nvGraphicFramePr>
          <p:cNvPr id="20" name="Objeto 19"/>
          <p:cNvGraphicFramePr>
            <a:graphicFrameLocks noChangeAspect="1"/>
          </p:cNvGraphicFramePr>
          <p:nvPr/>
        </p:nvGraphicFramePr>
        <p:xfrm>
          <a:off x="1714480" y="3857628"/>
          <a:ext cx="658817" cy="421643"/>
        </p:xfrm>
        <a:graphic>
          <a:graphicData uri="http://schemas.openxmlformats.org/presentationml/2006/ole">
            <p:oleObj spid="_x0000_s33798" name="Equação" r:id="rId6" imgW="317160" imgH="203040" progId="Equation.3">
              <p:embed/>
            </p:oleObj>
          </a:graphicData>
        </a:graphic>
      </p:graphicFrame>
      <p:sp>
        <p:nvSpPr>
          <p:cNvPr id="22" name="CaixaDeTexto 21"/>
          <p:cNvSpPr txBox="1"/>
          <p:nvPr/>
        </p:nvSpPr>
        <p:spPr>
          <a:xfrm>
            <a:off x="6572264" y="3857628"/>
            <a:ext cx="3770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   </a:t>
            </a:r>
            <a:endParaRPr lang="pt-BR" dirty="0"/>
          </a:p>
        </p:txBody>
      </p:sp>
      <p:graphicFrame>
        <p:nvGraphicFramePr>
          <p:cNvPr id="23" name="Objeto 22"/>
          <p:cNvGraphicFramePr>
            <a:graphicFrameLocks noChangeAspect="1"/>
          </p:cNvGraphicFramePr>
          <p:nvPr/>
        </p:nvGraphicFramePr>
        <p:xfrm>
          <a:off x="6527800" y="3817938"/>
          <a:ext cx="869950" cy="501650"/>
        </p:xfrm>
        <a:graphic>
          <a:graphicData uri="http://schemas.openxmlformats.org/presentationml/2006/ole">
            <p:oleObj spid="_x0000_s33799" name="Equação" r:id="rId7" imgW="419040" imgH="241200" progId="Equation.3">
              <p:embed/>
            </p:oleObj>
          </a:graphicData>
        </a:graphic>
      </p:graphicFrame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1714480" y="1357298"/>
          <a:ext cx="658813" cy="422275"/>
        </p:xfrm>
        <a:graphic>
          <a:graphicData uri="http://schemas.openxmlformats.org/presentationml/2006/ole">
            <p:oleObj spid="_x0000_s33800" name="Equação" r:id="rId8" imgW="317160" imgH="203040" progId="Equation.3">
              <p:embed/>
            </p:oleObj>
          </a:graphicData>
        </a:graphic>
      </p:graphicFrame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6643702" y="1500174"/>
          <a:ext cx="869950" cy="422275"/>
        </p:xfrm>
        <a:graphic>
          <a:graphicData uri="http://schemas.openxmlformats.org/presentationml/2006/ole">
            <p:oleObj spid="_x0000_s33801" name="Equação" r:id="rId9" imgW="41904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endParaRPr lang="pt-BR" sz="2000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 bwMode="auto">
          <a:xfrm>
            <a:off x="0" y="714356"/>
            <a:ext cx="81439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pt-BR" sz="2400" b="1" dirty="0" smtClean="0"/>
              <a:t>Amostragem/Reconstrução: </a:t>
            </a:r>
            <a:r>
              <a:rPr lang="pt-BR" sz="2400" dirty="0" smtClean="0"/>
              <a:t>domínio do tempo</a:t>
            </a:r>
            <a:endParaRPr kumimoji="0" lang="pt-B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2050" name="Picture 2" descr="fig_recons_temp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00174"/>
            <a:ext cx="7382136" cy="42148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endParaRPr lang="pt-BR" sz="2000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 bwMode="auto">
          <a:xfrm>
            <a:off x="0" y="714356"/>
            <a:ext cx="81439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pt-BR" sz="2400" b="1" dirty="0" smtClean="0"/>
              <a:t>Amostragem/Reconstrução: </a:t>
            </a:r>
            <a:r>
              <a:rPr lang="pt-BR" sz="2400" dirty="0" smtClean="0"/>
              <a:t>domínio da </a:t>
            </a:r>
            <a:r>
              <a:rPr lang="pt-BR" sz="2400" dirty="0" err="1" smtClean="0"/>
              <a:t>frequência</a:t>
            </a:r>
            <a:endParaRPr kumimoji="0" lang="pt-B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32770" name="Picture 2" descr="fig_recons_fre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643050"/>
            <a:ext cx="6635291" cy="3643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endParaRPr lang="pt-BR" sz="2000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 bwMode="auto">
          <a:xfrm>
            <a:off x="99116" y="1142984"/>
            <a:ext cx="81439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pt-BR" sz="2400" dirty="0" smtClean="0"/>
              <a:t>Quantização </a:t>
            </a:r>
            <a:r>
              <a:rPr lang="pt-BR" sz="2400" smtClean="0"/>
              <a:t>- ilustração</a:t>
            </a:r>
            <a:endParaRPr kumimoji="0" lang="pt-B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1026" name="Picture 2" descr="https://documentation.apple.com/en/soundtrackpro/usermanual/Art/L00/L0048_BitGrap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916832"/>
            <a:ext cx="5576965" cy="34563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teórica </a:t>
            </a:r>
            <a:br>
              <a:rPr lang="pt-BR" dirty="0" smtClean="0"/>
            </a:br>
            <a:endParaRPr lang="pt-BR" sz="2000" dirty="0"/>
          </a:p>
        </p:txBody>
      </p:sp>
      <p:sp>
        <p:nvSpPr>
          <p:cNvPr id="16" name="Espaço Reservado para Conteúdo 2"/>
          <p:cNvSpPr txBox="1">
            <a:spLocks/>
          </p:cNvSpPr>
          <p:nvPr/>
        </p:nvSpPr>
        <p:spPr bwMode="auto">
          <a:xfrm>
            <a:off x="99116" y="1142984"/>
            <a:ext cx="81439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pt-BR" sz="2400" dirty="0" smtClean="0"/>
              <a:t>Sinal </a:t>
            </a:r>
            <a:r>
              <a:rPr lang="pt-BR" sz="2400" b="1" dirty="0" smtClean="0"/>
              <a:t>PCM</a:t>
            </a:r>
            <a:r>
              <a:rPr lang="pt-BR" sz="2400" dirty="0" smtClean="0"/>
              <a:t>: codificação</a:t>
            </a:r>
            <a:endParaRPr kumimoji="0" lang="pt-B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29698" name="Picture 2" descr="http://www.networkworld.com/subnets/cisco/chapters/1587052695/graphics/04fig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6" y="1714488"/>
            <a:ext cx="4495793" cy="48464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at work design templat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4D4D4D"/>
        </a:dk1>
        <a:lt1>
          <a:srgbClr val="FFFFD9"/>
        </a:lt1>
        <a:dk2>
          <a:srgbClr val="000000"/>
        </a:dk2>
        <a:lt2>
          <a:srgbClr val="7F7F7D"/>
        </a:lt2>
        <a:accent1>
          <a:srgbClr val="DEDACF"/>
        </a:accent1>
        <a:accent2>
          <a:srgbClr val="536D89"/>
        </a:accent2>
        <a:accent3>
          <a:srgbClr val="FFFFE9"/>
        </a:accent3>
        <a:accent4>
          <a:srgbClr val="404040"/>
        </a:accent4>
        <a:accent5>
          <a:srgbClr val="ECEAE4"/>
        </a:accent5>
        <a:accent6>
          <a:srgbClr val="4A627C"/>
        </a:accent6>
        <a:hlink>
          <a:srgbClr val="943C35"/>
        </a:hlink>
        <a:folHlink>
          <a:srgbClr val="63406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1EAED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EEF3F4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85B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666666"/>
        </a:dk1>
        <a:lt1>
          <a:srgbClr val="FFFFFF"/>
        </a:lt1>
        <a:dk2>
          <a:srgbClr val="000000"/>
        </a:dk2>
        <a:lt2>
          <a:srgbClr val="333333"/>
        </a:lt2>
        <a:accent1>
          <a:srgbClr val="D7DCC8"/>
        </a:accent1>
        <a:accent2>
          <a:srgbClr val="8DC6FF"/>
        </a:accent2>
        <a:accent3>
          <a:srgbClr val="FFFFFF"/>
        </a:accent3>
        <a:accent4>
          <a:srgbClr val="565656"/>
        </a:accent4>
        <a:accent5>
          <a:srgbClr val="E8EBE0"/>
        </a:accent5>
        <a:accent6>
          <a:srgbClr val="7FB3E7"/>
        </a:accent6>
        <a:hlink>
          <a:srgbClr val="0066CC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8572B"/>
        </a:dk1>
        <a:lt1>
          <a:srgbClr val="FFFFFF"/>
        </a:lt1>
        <a:dk2>
          <a:srgbClr val="808000"/>
        </a:dk2>
        <a:lt2>
          <a:srgbClr val="333333"/>
        </a:lt2>
        <a:accent1>
          <a:srgbClr val="CCCC99"/>
        </a:accent1>
        <a:accent2>
          <a:srgbClr val="FFFFCC"/>
        </a:accent2>
        <a:accent3>
          <a:srgbClr val="FFFFFF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666633"/>
        </a:dk1>
        <a:lt1>
          <a:srgbClr val="008080"/>
        </a:lt1>
        <a:dk2>
          <a:srgbClr val="808000"/>
        </a:dk2>
        <a:lt2>
          <a:srgbClr val="005A58"/>
        </a:lt2>
        <a:accent1>
          <a:srgbClr val="B5C6B3"/>
        </a:accent1>
        <a:accent2>
          <a:srgbClr val="FFA962"/>
        </a:accent2>
        <a:accent3>
          <a:srgbClr val="AAC0C0"/>
        </a:accent3>
        <a:accent4>
          <a:srgbClr val="56562A"/>
        </a:accent4>
        <a:accent5>
          <a:srgbClr val="D7DFD6"/>
        </a:accent5>
        <a:accent6>
          <a:srgbClr val="E79958"/>
        </a:accent6>
        <a:hlink>
          <a:srgbClr val="FFEFCE"/>
        </a:hlink>
        <a:folHlink>
          <a:srgbClr val="A74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3366"/>
        </a:dk1>
        <a:lt1>
          <a:srgbClr val="A28E73"/>
        </a:lt1>
        <a:dk2>
          <a:srgbClr val="000099"/>
        </a:dk2>
        <a:lt2>
          <a:srgbClr val="D2C368"/>
        </a:lt2>
        <a:accent1>
          <a:srgbClr val="D1EBEA"/>
        </a:accent1>
        <a:accent2>
          <a:srgbClr val="CEC975"/>
        </a:accent2>
        <a:accent3>
          <a:srgbClr val="AAAACA"/>
        </a:accent3>
        <a:accent4>
          <a:srgbClr val="8A7861"/>
        </a:accent4>
        <a:accent5>
          <a:srgbClr val="E5F3F3"/>
        </a:accent5>
        <a:accent6>
          <a:srgbClr val="BAB669"/>
        </a:accent6>
        <a:hlink>
          <a:srgbClr val="7EBA93"/>
        </a:hlink>
        <a:folHlink>
          <a:srgbClr val="F09D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36699"/>
        </a:dk1>
        <a:lt1>
          <a:srgbClr val="969696"/>
        </a:lt1>
        <a:dk2>
          <a:srgbClr val="000000"/>
        </a:dk2>
        <a:lt2>
          <a:srgbClr val="517FA1"/>
        </a:lt2>
        <a:accent1>
          <a:srgbClr val="F3F5DD"/>
        </a:accent1>
        <a:accent2>
          <a:srgbClr val="CB4B0A"/>
        </a:accent2>
        <a:accent3>
          <a:srgbClr val="AAAAAA"/>
        </a:accent3>
        <a:accent4>
          <a:srgbClr val="7F7F7F"/>
        </a:accent4>
        <a:accent5>
          <a:srgbClr val="F8F9EB"/>
        </a:accent5>
        <a:accent6>
          <a:srgbClr val="B84308"/>
        </a:accent6>
        <a:hlink>
          <a:srgbClr val="D4B224"/>
        </a:hlink>
        <a:folHlink>
          <a:srgbClr val="D58E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5C1F00"/>
        </a:dk1>
        <a:lt1>
          <a:srgbClr val="8FA418"/>
        </a:lt1>
        <a:dk2>
          <a:srgbClr val="800000"/>
        </a:dk2>
        <a:lt2>
          <a:srgbClr val="A89546"/>
        </a:lt2>
        <a:accent1>
          <a:srgbClr val="EDF6BE"/>
        </a:accent1>
        <a:accent2>
          <a:srgbClr val="ADBC00"/>
        </a:accent2>
        <a:accent3>
          <a:srgbClr val="C0AAAA"/>
        </a:accent3>
        <a:accent4>
          <a:srgbClr val="798B13"/>
        </a:accent4>
        <a:accent5>
          <a:srgbClr val="F4FADB"/>
        </a:accent5>
        <a:accent6>
          <a:srgbClr val="9CAA00"/>
        </a:accent6>
        <a:hlink>
          <a:srgbClr val="FF7500"/>
        </a:hlink>
        <a:folHlink>
          <a:srgbClr val="3E5E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10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11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12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4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5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6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7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8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9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1914</TotalTime>
  <Words>252</Words>
  <Application>Microsoft Office PowerPoint</Application>
  <PresentationFormat>Apresentação na tela (4:3)</PresentationFormat>
  <Paragraphs>69</Paragraphs>
  <Slides>12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Technology at work design template</vt:lpstr>
      <vt:lpstr>Microsoft Equation 3.0</vt:lpstr>
      <vt:lpstr>Slide 1</vt:lpstr>
      <vt:lpstr>Objetivos do hands-on</vt:lpstr>
      <vt:lpstr>Introdução teórica </vt:lpstr>
      <vt:lpstr>Introdução teórica  Arquivos de som</vt:lpstr>
      <vt:lpstr>Introdução teórica  </vt:lpstr>
      <vt:lpstr>Introdução teórica  </vt:lpstr>
      <vt:lpstr>Introdução teórica  </vt:lpstr>
      <vt:lpstr>Introdução teórica  </vt:lpstr>
      <vt:lpstr>Introdução teórica  </vt:lpstr>
      <vt:lpstr>Introdução teórica  Arquivos de som</vt:lpstr>
      <vt:lpstr>Introdução teórica  Arquivos de som</vt:lpstr>
      <vt:lpstr>Entregáveis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Comunicações Móveis</dc:title>
  <dc:creator>Juliana</dc:creator>
  <cp:lastModifiedBy>vicente</cp:lastModifiedBy>
  <cp:revision>613</cp:revision>
  <dcterms:created xsi:type="dcterms:W3CDTF">2010-09-08T14:21:37Z</dcterms:created>
  <dcterms:modified xsi:type="dcterms:W3CDTF">2017-10-02T19:30:18Z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TC010721571046</vt:lpwstr>
  </property>
</Properties>
</file>