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28" r:id="rId3"/>
    <p:sldId id="338" r:id="rId4"/>
    <p:sldId id="349" r:id="rId5"/>
    <p:sldId id="329" r:id="rId6"/>
    <p:sldId id="354" r:id="rId7"/>
    <p:sldId id="355" r:id="rId8"/>
    <p:sldId id="351" r:id="rId9"/>
    <p:sldId id="350" r:id="rId10"/>
    <p:sldId id="352" r:id="rId11"/>
    <p:sldId id="353" r:id="rId12"/>
    <p:sldId id="345" r:id="rId1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00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28/03/2014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420888"/>
            <a:ext cx="84249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02: Manipulação de áudio e filtragem (arquivos e microfone)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pic>
        <p:nvPicPr>
          <p:cNvPr id="9" name="Picture 2" descr="http://www.teleco.com.br/imagens/tutoriais/tutorialfiltrodig_figura17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4071942"/>
            <a:ext cx="2350200" cy="1585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Filtros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712968" cy="4899248"/>
          </a:xfrm>
        </p:spPr>
        <p:txBody>
          <a:bodyPr/>
          <a:lstStyle/>
          <a:p>
            <a:r>
              <a:rPr lang="pt-BR" sz="2400" b="1" dirty="0" smtClean="0"/>
              <a:t>Tipos de filtros:</a:t>
            </a:r>
          </a:p>
          <a:p>
            <a:pPr lvl="1"/>
            <a:r>
              <a:rPr lang="pt-BR" sz="1800" b="1" dirty="0" smtClean="0"/>
              <a:t>Filtro passa-baixas</a:t>
            </a:r>
            <a:r>
              <a:rPr lang="pt-BR" sz="1800" dirty="0" smtClean="0"/>
              <a:t>: permite que os sinais com frequência abaixo de uma frequência determinada passem para a saída, eliminando todos os sinais com frequências superiores. </a:t>
            </a:r>
          </a:p>
          <a:p>
            <a:pPr lvl="1"/>
            <a:r>
              <a:rPr lang="pt-BR" sz="1800" b="1" dirty="0" smtClean="0"/>
              <a:t>Filtro </a:t>
            </a:r>
            <a:r>
              <a:rPr lang="pt-BR" sz="1800" b="1" dirty="0" err="1" smtClean="0"/>
              <a:t>passa-altas</a:t>
            </a:r>
            <a:r>
              <a:rPr lang="pt-BR" sz="1800" dirty="0" smtClean="0"/>
              <a:t>: funciona de maneira inversa ao passa-baixas. Deixando passar para a saída apenas os sinais cujas frequências estejam acima de um certo valor. </a:t>
            </a:r>
          </a:p>
          <a:p>
            <a:endParaRPr lang="pt-BR" sz="2000" dirty="0" smtClean="0"/>
          </a:p>
          <a:p>
            <a:endParaRPr lang="pt-BR" sz="1800" b="1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8"/>
            <a:ext cx="3923928" cy="283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4450" y="3944717"/>
            <a:ext cx="40195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0" y="6530233"/>
            <a:ext cx="64572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Mais alguns detalhes: </a:t>
            </a:r>
            <a:r>
              <a:rPr lang="pt-BR" sz="1400" dirty="0" smtClean="0"/>
              <a:t>http://cadeiras.iscte-iul.pt/cse//Folhas/Filtros/Filtros.htm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Filtros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712968" cy="4899248"/>
          </a:xfrm>
        </p:spPr>
        <p:txBody>
          <a:bodyPr/>
          <a:lstStyle/>
          <a:p>
            <a:r>
              <a:rPr lang="pt-BR" sz="2400" b="1" dirty="0" smtClean="0"/>
              <a:t>Tipos de filtros:</a:t>
            </a:r>
          </a:p>
          <a:p>
            <a:pPr lvl="1"/>
            <a:r>
              <a:rPr lang="pt-BR" sz="1800" b="1" dirty="0" smtClean="0"/>
              <a:t>Filtro passa-faixa</a:t>
            </a:r>
            <a:r>
              <a:rPr lang="pt-BR" sz="1800" dirty="0" smtClean="0"/>
              <a:t>: permite a seleção de apenas uma faixa de frequências, ou seja, apenas essa faixa (intervalo) selecionada passará para a saída do filtro. </a:t>
            </a:r>
          </a:p>
          <a:p>
            <a:pPr lvl="1"/>
            <a:r>
              <a:rPr lang="pt-BR" sz="1800" b="1" dirty="0" smtClean="0"/>
              <a:t>Filtro </a:t>
            </a:r>
            <a:r>
              <a:rPr lang="pt-BR" sz="1800" b="1" dirty="0" err="1" smtClean="0"/>
              <a:t>rejeita-faixa</a:t>
            </a:r>
            <a:r>
              <a:rPr lang="pt-BR" sz="1800" dirty="0" smtClean="0"/>
              <a:t>: atua de forma inversa ao filtro passa-faixa, eliminando os sinais contidos em um determinado intervalo de frequências definido. </a:t>
            </a:r>
          </a:p>
          <a:p>
            <a:endParaRPr lang="pt-BR" sz="2000" dirty="0" smtClean="0"/>
          </a:p>
          <a:p>
            <a:endParaRPr lang="pt-BR" sz="1800" b="1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1008"/>
            <a:ext cx="47339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075" y="3731121"/>
            <a:ext cx="39719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ixaDeTexto 19"/>
          <p:cNvSpPr txBox="1"/>
          <p:nvPr/>
        </p:nvSpPr>
        <p:spPr>
          <a:xfrm>
            <a:off x="0" y="6530233"/>
            <a:ext cx="64572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Mais alguns detalhes: </a:t>
            </a:r>
            <a:r>
              <a:rPr lang="pt-BR" sz="1400" dirty="0" smtClean="0"/>
              <a:t>http://cadeiras.iscte-iul.pt/cse//Folhas/Filtros/Filtros.htm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Conteúdo 2"/>
          <p:cNvSpPr txBox="1">
            <a:spLocks/>
          </p:cNvSpPr>
          <p:nvPr/>
        </p:nvSpPr>
        <p:spPr bwMode="auto">
          <a:xfrm>
            <a:off x="107504" y="1000108"/>
            <a:ext cx="882221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[1] http://www2.unicid.br/telecom/fintel/VI-Fintel/feira/E2B2.html - acesso em:15/11/2012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[2] http://es.wikipedia.org/wiki/Filtro - acesso em:15/11/2012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[3] Vicente A. de Sousa Jr.; Slide sobre Modulação AM unidade II - acesso em:15/11/2012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[4] http://www.csun.edu/~skatz/katzpage/sdr_project/sdr/ - Acesso em:12/11/2012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[5] http://lists.gnu.org/archive/html/discuss-gnuradio/2006-07/txtNbXJrpGud_.txt - Acesso em:12/11/2012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[6] http://en.wikipedia.org/wiki/wav - Acesso em:12/11/2012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[7] http://support.microsoft.com/kb/89879 - Acesso em:12/11/2012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[8] http://docentes.fam.ulusiada.pt/~d1207/docs/ps/PS_Cap5_0506.pdf - Acesso em: 30/11/2012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 marL="914400" lvl="1" indent="-457200" eaLnBrk="1" hangingPunct="1">
              <a:lnSpc>
                <a:spcPct val="150000"/>
              </a:lnSpc>
              <a:spcBef>
                <a:spcPct val="20000"/>
              </a:spcBef>
              <a:buAutoNum type="arabicPeriod"/>
            </a:pPr>
            <a:endParaRPr kumimoji="0" lang="pt-BR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Manipular a saída e entrada de áudio provenientes de arquivos “.</a:t>
            </a:r>
            <a:r>
              <a:rPr lang="pt-BR" sz="2800" i="1" dirty="0" err="1" smtClean="0"/>
              <a:t>wav</a:t>
            </a:r>
            <a:r>
              <a:rPr lang="pt-BR" sz="2800" dirty="0" smtClean="0"/>
              <a:t>” e microfone;</a:t>
            </a:r>
          </a:p>
          <a:p>
            <a:pPr>
              <a:spcAft>
                <a:spcPts val="600"/>
              </a:spcAft>
            </a:pPr>
            <a:r>
              <a:rPr lang="pt-BR" sz="2800" dirty="0" smtClean="0"/>
              <a:t>Usar filtros para fazer o controle de tonalidade de arquivos de som e microfone.</a:t>
            </a:r>
            <a:endParaRPr lang="pt-BR" sz="2800" dirty="0"/>
          </a:p>
        </p:txBody>
      </p:sp>
      <p:pic>
        <p:nvPicPr>
          <p:cNvPr id="78850" name="Picture 2" descr="http://www.mathworks.com/cmsimages/51831_wl_figure6_w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3286124"/>
            <a:ext cx="3555794" cy="3214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desta apresentação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Revisão sobre arquivo de som .</a:t>
            </a:r>
            <a:r>
              <a:rPr lang="pt-BR" sz="2800" dirty="0" err="1" smtClean="0"/>
              <a:t>wav</a:t>
            </a:r>
            <a:endParaRPr lang="pt-BR" sz="2800" dirty="0" smtClean="0"/>
          </a:p>
          <a:p>
            <a:pPr>
              <a:spcAft>
                <a:spcPts val="600"/>
              </a:spcAft>
            </a:pPr>
            <a:r>
              <a:rPr lang="pt-BR" sz="2800" dirty="0" smtClean="0"/>
              <a:t>Revisão sobre filtros</a:t>
            </a: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55300" name="Picture 4" descr="http://3.bp.blogspot.com/-OCl_wCDs0DI/UsyHT7FU2WI/AAAAAAAAAyE/1s1BTnMkjQM/s1600/xc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14620"/>
            <a:ext cx="8001000" cy="3086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154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140850"/>
            <a:ext cx="7848872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800" dirty="0" smtClean="0"/>
              <a:t>Arquivo </a:t>
            </a:r>
            <a:r>
              <a:rPr lang="pt-BR" sz="2800" b="1" dirty="0" err="1" smtClean="0"/>
              <a:t>wav</a:t>
            </a:r>
            <a:r>
              <a:rPr lang="pt-BR" sz="2800" dirty="0" smtClean="0"/>
              <a:t> (</a:t>
            </a:r>
            <a:r>
              <a:rPr lang="pt-BR" sz="2800" b="1" dirty="0" err="1" smtClean="0"/>
              <a:t>Waveform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Audio</a:t>
            </a:r>
            <a:r>
              <a:rPr lang="pt-BR" sz="2800" b="1" dirty="0" smtClean="0"/>
              <a:t> File </a:t>
            </a:r>
            <a:r>
              <a:rPr lang="pt-BR" sz="2800" b="1" dirty="0" err="1" smtClean="0"/>
              <a:t>Format</a:t>
            </a:r>
            <a:r>
              <a:rPr lang="pt-BR" sz="2800" dirty="0" smtClean="0"/>
              <a:t>)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Arquivo de áudio criado pela Microsoft e IBM no ano de 1991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Usa </a:t>
            </a:r>
            <a:r>
              <a:rPr lang="pt-BR" sz="2400" b="1" dirty="0" smtClean="0"/>
              <a:t>PCM</a:t>
            </a:r>
            <a:r>
              <a:rPr lang="pt-BR" sz="2400" dirty="0" smtClean="0"/>
              <a:t> 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pulse </a:t>
            </a:r>
            <a:r>
              <a:rPr lang="pt-BR" sz="2400" b="1" i="1" dirty="0" err="1" smtClean="0"/>
              <a:t>code</a:t>
            </a:r>
            <a:r>
              <a:rPr lang="pt-BR" sz="2400" b="1" i="1" dirty="0" smtClean="0"/>
              <a:t> </a:t>
            </a:r>
            <a:r>
              <a:rPr lang="pt-BR" sz="2400" b="1" i="1" dirty="0" err="1" smtClean="0"/>
              <a:t>modulation</a:t>
            </a:r>
            <a:r>
              <a:rPr lang="pt-BR" sz="2400" b="1" dirty="0" smtClean="0"/>
              <a:t>)</a:t>
            </a:r>
            <a:r>
              <a:rPr lang="pt-BR" sz="2400" dirty="0" smtClean="0"/>
              <a:t>.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Usuários profissionais </a:t>
            </a:r>
            <a:r>
              <a:rPr lang="pt-BR" sz="2400" dirty="0" smtClean="0"/>
              <a:t>usam </a:t>
            </a:r>
            <a:r>
              <a:rPr lang="pt-BR" sz="2400" dirty="0" smtClean="0"/>
              <a:t>o formato WAV </a:t>
            </a:r>
            <a:r>
              <a:rPr lang="pt-BR" sz="2400" dirty="0" smtClean="0"/>
              <a:t>devido a </a:t>
            </a:r>
            <a:r>
              <a:rPr lang="pt-BR" sz="2400" dirty="0" smtClean="0"/>
              <a:t>qualidade </a:t>
            </a:r>
            <a:r>
              <a:rPr lang="pt-BR" sz="2400" dirty="0" smtClean="0"/>
              <a:t>de </a:t>
            </a:r>
            <a:r>
              <a:rPr lang="pt-BR" sz="2400" dirty="0" smtClean="0"/>
              <a:t>áudio. </a:t>
            </a:r>
          </a:p>
        </p:txBody>
      </p:sp>
      <p:pic>
        <p:nvPicPr>
          <p:cNvPr id="94210" name="Picture 2" descr="http://info.abril.com.br/noticias/blogs/download-da-hora/files/2010/12/Wave-Editor-2.jpg"/>
          <p:cNvPicPr>
            <a:picLocks noChangeAspect="1" noChangeArrowheads="1"/>
          </p:cNvPicPr>
          <p:nvPr/>
        </p:nvPicPr>
        <p:blipFill>
          <a:blip r:embed="rId2" cstate="print"/>
          <a:srcRect l="2741" t="43328" r="3166" b="28939"/>
          <a:stretch>
            <a:fillRect/>
          </a:stretch>
        </p:blipFill>
        <p:spPr bwMode="auto">
          <a:xfrm>
            <a:off x="857224" y="4143380"/>
            <a:ext cx="7358114" cy="1643074"/>
          </a:xfrm>
          <a:prstGeom prst="rect">
            <a:avLst/>
          </a:prstGeom>
          <a:noFill/>
        </p:spPr>
      </p:pic>
      <p:pic>
        <p:nvPicPr>
          <p:cNvPr id="8194" name="Picture 2" descr="http://brtosblog.files.wordpress.com/2011/12/file-audio-wav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4294" y="142852"/>
            <a:ext cx="1509706" cy="1509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154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643050"/>
            <a:ext cx="4250182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Amostragem</a:t>
            </a:r>
            <a:r>
              <a:rPr lang="pt-BR" sz="2000" dirty="0" smtClean="0"/>
              <a:t>: coleta de amostras em intervalos regulares, </a:t>
            </a:r>
            <a:r>
              <a:rPr lang="pt-BR" sz="2000" dirty="0" err="1" smtClean="0"/>
              <a:t>discretizando</a:t>
            </a:r>
            <a:r>
              <a:rPr lang="pt-BR" sz="2000" dirty="0" smtClean="0"/>
              <a:t> o sinal no tempo;</a:t>
            </a:r>
          </a:p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Quantização:</a:t>
            </a:r>
            <a:r>
              <a:rPr lang="pt-BR" sz="2000" dirty="0" smtClean="0"/>
              <a:t> visa a </a:t>
            </a:r>
            <a:r>
              <a:rPr lang="pt-BR" sz="2000" dirty="0" err="1" smtClean="0"/>
              <a:t>discretização</a:t>
            </a:r>
            <a:r>
              <a:rPr lang="pt-BR" sz="2000" dirty="0" smtClean="0"/>
              <a:t> dos valores de amplitude do sinal em um número finito de níveis;</a:t>
            </a:r>
          </a:p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Codificação:</a:t>
            </a:r>
            <a:r>
              <a:rPr lang="pt-BR" sz="2000" dirty="0" smtClean="0"/>
              <a:t> transforma os valores discretos de amplitude em códigos binários. 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 b="44681"/>
          <a:stretch>
            <a:fillRect/>
          </a:stretch>
        </p:blipFill>
        <p:spPr bwMode="auto">
          <a:xfrm>
            <a:off x="4786313" y="1928802"/>
            <a:ext cx="39912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ector reto 14"/>
          <p:cNvCxnSpPr/>
          <p:nvPr/>
        </p:nvCxnSpPr>
        <p:spPr bwMode="auto">
          <a:xfrm rot="5400000">
            <a:off x="2322497" y="3821115"/>
            <a:ext cx="421484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 (digitalização de um sinal analógico)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18" name="Conector reto 17"/>
          <p:cNvCxnSpPr/>
          <p:nvPr/>
        </p:nvCxnSpPr>
        <p:spPr bwMode="auto">
          <a:xfrm rot="5400000">
            <a:off x="5536413" y="339328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>
            <a:off x="5869576" y="3056367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5869576" y="3199243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>
            <a:off x="5869576" y="3484995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5869576" y="3342119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ctor reto 25"/>
          <p:cNvCxnSpPr/>
          <p:nvPr/>
        </p:nvCxnSpPr>
        <p:spPr bwMode="auto">
          <a:xfrm>
            <a:off x="5869576" y="3627871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ector reto 26"/>
          <p:cNvCxnSpPr/>
          <p:nvPr/>
        </p:nvCxnSpPr>
        <p:spPr bwMode="auto">
          <a:xfrm>
            <a:off x="5869576" y="3770747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 t="55319"/>
          <a:stretch>
            <a:fillRect/>
          </a:stretch>
        </p:blipFill>
        <p:spPr bwMode="auto">
          <a:xfrm>
            <a:off x="4781716" y="3800045"/>
            <a:ext cx="399127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 - ilustrações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9698" name="Picture 2" descr="http://www.networkworld.com/subnets/cisco/chapters/1587052695/graphics/04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714488"/>
            <a:ext cx="4495793" cy="4846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 - ilustrações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24" name="Picture 4" descr="http://www.indiastudychannel.com/attachments/Resources/161012-68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7380436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Revisão sobre arquivo de som .</a:t>
            </a:r>
            <a:r>
              <a:rPr lang="pt-B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wav</a:t>
            </a:r>
            <a:endParaRPr lang="pt-BR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pt-BR" sz="2800" b="1" dirty="0" smtClean="0"/>
              <a:t>Revisão sobre filtros</a:t>
            </a:r>
          </a:p>
          <a:p>
            <a:pPr>
              <a:spcAft>
                <a:spcPts val="600"/>
              </a:spcAft>
            </a:pPr>
            <a:endParaRPr lang="pt-BR" sz="2800" dirty="0"/>
          </a:p>
        </p:txBody>
      </p:sp>
      <p:pic>
        <p:nvPicPr>
          <p:cNvPr id="55300" name="Picture 4" descr="http://3.bp.blogspot.com/-OCl_wCDs0DI/UsyHT7FU2WI/AAAAAAAAAyE/1s1BTnMkjQM/s1600/xc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14620"/>
            <a:ext cx="8001000" cy="3086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Filtros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050032"/>
            <a:ext cx="8712968" cy="4899248"/>
          </a:xfrm>
        </p:spPr>
        <p:txBody>
          <a:bodyPr/>
          <a:lstStyle/>
          <a:p>
            <a:r>
              <a:rPr lang="pt-BR" sz="2400" b="1" dirty="0" smtClean="0"/>
              <a:t>O básico sobre filtros</a:t>
            </a:r>
          </a:p>
          <a:p>
            <a:pPr lvl="1"/>
            <a:r>
              <a:rPr lang="pt-BR" sz="2000" dirty="0" smtClean="0"/>
              <a:t>Filtros são tipos de circuitos cujo ganho depende da frequência do sinal a eles aplicados. </a:t>
            </a:r>
          </a:p>
          <a:p>
            <a:pPr lvl="1"/>
            <a:r>
              <a:rPr lang="pt-BR" sz="2000" dirty="0" smtClean="0"/>
              <a:t>Essa característica permite que eles sejam utilizados para </a:t>
            </a:r>
            <a:r>
              <a:rPr lang="pt-BR" sz="2000" b="1" dirty="0" smtClean="0"/>
              <a:t>selecionar uma determinada faixa de frequências, ou para eliminar sinais indesejáveis, tais como ruídos. </a:t>
            </a:r>
          </a:p>
          <a:p>
            <a:pPr lvl="1"/>
            <a:r>
              <a:rPr lang="pt-BR" sz="2000" b="1" dirty="0" smtClean="0"/>
              <a:t>Exemplo de uso de filtros:</a:t>
            </a:r>
          </a:p>
          <a:p>
            <a:pPr lvl="2"/>
            <a:r>
              <a:rPr lang="pt-BR" sz="1800" dirty="0" smtClean="0"/>
              <a:t>Captar somente a rádio que queremos ouvir</a:t>
            </a:r>
          </a:p>
          <a:p>
            <a:pPr lvl="2"/>
            <a:r>
              <a:rPr lang="pt-BR" sz="1800" dirty="0" smtClean="0"/>
              <a:t>Eliminar ruído</a:t>
            </a:r>
          </a:p>
          <a:p>
            <a:pPr lvl="2"/>
            <a:r>
              <a:rPr lang="pt-BR" sz="1800" dirty="0" smtClean="0"/>
              <a:t>Amplificar faixas de frequência (ou selecionar) e ao mesmo tempo atenuar outras faixas de frequência (eliminar) - </a:t>
            </a:r>
            <a:r>
              <a:rPr lang="pt-BR" sz="1800" b="1" dirty="0" smtClean="0"/>
              <a:t>equalização</a:t>
            </a:r>
          </a:p>
        </p:txBody>
      </p:sp>
      <p:pic>
        <p:nvPicPr>
          <p:cNvPr id="95234" name="irc_mi" descr="EQX215-EQX2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857760"/>
            <a:ext cx="420894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511</Words>
  <Application>Microsoft Office PowerPoint</Application>
  <PresentationFormat>Apresentação na tela (4:3)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Technology at work design template</vt:lpstr>
      <vt:lpstr>Slide 1</vt:lpstr>
      <vt:lpstr>Objetivos do hands-on</vt:lpstr>
      <vt:lpstr>Objetivos desta apresentação</vt:lpstr>
      <vt:lpstr>Introdução teórica  Arquivos de som</vt:lpstr>
      <vt:lpstr>Introdução teórica  Arquivos de som</vt:lpstr>
      <vt:lpstr>Introdução teórica  Arquivos de som</vt:lpstr>
      <vt:lpstr>Introdução teórica  Arquivos de som</vt:lpstr>
      <vt:lpstr>Agenda</vt:lpstr>
      <vt:lpstr>Introdução teórica  Filtros</vt:lpstr>
      <vt:lpstr>Introdução teórica  Filtros</vt:lpstr>
      <vt:lpstr>Introdução teórica  Filtros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 Sousa</cp:lastModifiedBy>
  <cp:revision>603</cp:revision>
  <dcterms:created xsi:type="dcterms:W3CDTF">2010-09-08T14:21:37Z</dcterms:created>
  <dcterms:modified xsi:type="dcterms:W3CDTF">2014-03-28T22:52:09Z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