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theme/themeOverride12.xml" ContentType="application/vnd.openxmlformats-officedocument.themeOverr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Override10.xml" ContentType="application/vnd.openxmlformats-officedocument.themeOverr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Override6.xml" ContentType="application/vnd.openxmlformats-officedocument.themeOverride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heme/themeOverride4.xml" ContentType="application/vnd.openxmlformats-officedocument.themeOverride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25" r:id="rId2"/>
    <p:sldId id="328" r:id="rId3"/>
    <p:sldId id="338" r:id="rId4"/>
    <p:sldId id="349" r:id="rId5"/>
    <p:sldId id="350" r:id="rId6"/>
    <p:sldId id="351" r:id="rId7"/>
    <p:sldId id="352" r:id="rId8"/>
    <p:sldId id="364" r:id="rId9"/>
    <p:sldId id="353" r:id="rId10"/>
    <p:sldId id="356" r:id="rId11"/>
    <p:sldId id="357" r:id="rId12"/>
    <p:sldId id="360" r:id="rId13"/>
  </p:sldIdLst>
  <p:sldSz cx="9144000" cy="6858000" type="screen4x3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3333CC"/>
    <a:srgbClr val="BA0003"/>
    <a:srgbClr val="62139E"/>
    <a:srgbClr val="219797"/>
    <a:srgbClr val="E3CD74"/>
    <a:srgbClr val="EEB42D"/>
    <a:srgbClr val="EED41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0" autoAdjust="0"/>
    <p:restoredTop sz="94600" autoAdjust="0"/>
  </p:normalViewPr>
  <p:slideViewPr>
    <p:cSldViewPr>
      <p:cViewPr varScale="1">
        <p:scale>
          <a:sx n="65" d="100"/>
          <a:sy n="65" d="100"/>
        </p:scale>
        <p:origin x="-14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20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41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B4BF1-90CD-4994-80D7-B6A10D7E43D3}" type="datetimeFigureOut">
              <a:rPr lang="pt-BR" smtClean="0"/>
              <a:pPr/>
              <a:t>24/08/2016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CC778-779E-466F-936F-AA822415B6E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984525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4F83A60-A70A-4C35-A759-A44B98CEA1FA}" type="datetimeFigureOut">
              <a:rPr lang="pt-BR" smtClean="0"/>
              <a:pPr/>
              <a:t>24/08/2016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6D5EFA9-A741-46AB-8557-ED62BC726E3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13876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smtClean="0">
                <a:solidFill>
                  <a:prstClr val="black"/>
                </a:solidFill>
              </a:rPr>
              <a:t>©Grupo GppCom@DCO-UFRN</a:t>
            </a:r>
            <a:endParaRPr lang="pt-BR">
              <a:solidFill>
                <a:prstClr val="black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6F0000-EEA9-421A-A398-EA53BA5BF011}" type="slidenum">
              <a:rPr lang="pt-BR" smtClean="0">
                <a:solidFill>
                  <a:prstClr val="black"/>
                </a:solidFill>
              </a:rPr>
              <a:pPr/>
              <a:t>1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8" name="Espaço Reservado para Data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>
                <a:solidFill>
                  <a:prstClr val="black"/>
                </a:solidFill>
              </a:rPr>
              <a:t>31/03/2011</a:t>
            </a:r>
            <a:endParaRPr lang="pt-B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0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0378A-298C-4171-BBCA-7539D2BF46E1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86550" y="1828800"/>
            <a:ext cx="2076450" cy="4267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6076950" cy="4267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D3C22-8A2D-4712-8D76-BD97299AC4A5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306896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9580199-F511-47B0-8E84-499637128E84}" type="slidenum">
              <a:rPr lang="pt-BR" smtClean="0">
                <a:solidFill>
                  <a:prstClr val="black"/>
                </a:solidFill>
                <a:latin typeface="Times New Roman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-2264" y="-1488"/>
            <a:ext cx="9146263" cy="550168"/>
          </a:xfrm>
          <a:solidFill>
            <a:srgbClr val="E3CD74"/>
          </a:solidFill>
        </p:spPr>
        <p:txBody>
          <a:bodyPr/>
          <a:lstStyle>
            <a:lvl1pPr>
              <a:defRPr sz="2400"/>
            </a:lvl1pPr>
          </a:lstStyle>
          <a:p>
            <a:r>
              <a:rPr lang="pt-BR" dirty="0" smtClean="0"/>
              <a:t>Princípios de Telecomunicações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96752"/>
            <a:ext cx="8583488" cy="4899248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9088" y="6453336"/>
            <a:ext cx="1295400" cy="288032"/>
          </a:xfrm>
        </p:spPr>
        <p:txBody>
          <a:bodyPr/>
          <a:lstStyle>
            <a:lvl1pPr>
              <a:defRPr/>
            </a:lvl1pPr>
          </a:lstStyle>
          <a:p>
            <a:fld id="{CB44E7A9-0A9B-4293-B1B1-B022477B5E4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0" name="Espaço Reservado para Conteúdo 8"/>
          <p:cNvSpPr>
            <a:spLocks noGrp="1"/>
          </p:cNvSpPr>
          <p:nvPr>
            <p:ph sz="quarter" idx="13" hasCustomPrompt="1"/>
          </p:nvPr>
        </p:nvSpPr>
        <p:spPr>
          <a:xfrm>
            <a:off x="0" y="548680"/>
            <a:ext cx="9144000" cy="360039"/>
          </a:xfrm>
          <a:solidFill>
            <a:schemeClr val="accent2"/>
          </a:solidFill>
        </p:spPr>
        <p:txBody>
          <a:bodyPr/>
          <a:lstStyle>
            <a:lvl1pPr>
              <a:buNone/>
              <a:defRPr lang="pt-BR" sz="1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-2264" y="-1488"/>
            <a:ext cx="9146263" cy="550168"/>
          </a:xfrm>
          <a:solidFill>
            <a:srgbClr val="E3CD74"/>
          </a:solidFill>
        </p:spPr>
        <p:txBody>
          <a:bodyPr/>
          <a:lstStyle>
            <a:lvl1pPr>
              <a:defRPr sz="2400"/>
            </a:lvl1pPr>
          </a:lstStyle>
          <a:p>
            <a:r>
              <a:rPr lang="pt-BR" dirty="0" smtClean="0"/>
              <a:t>Princípios de Telecomunicações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96752"/>
            <a:ext cx="8583488" cy="4899248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9088" y="6453336"/>
            <a:ext cx="1295400" cy="288032"/>
          </a:xfrm>
        </p:spPr>
        <p:txBody>
          <a:bodyPr/>
          <a:lstStyle>
            <a:lvl1pPr>
              <a:defRPr/>
            </a:lvl1pPr>
          </a:lstStyle>
          <a:p>
            <a:fld id="{CB44E7A9-0A9B-4293-B1B1-B022477B5E4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0" name="Espaço Reservado para Conteúdo 8"/>
          <p:cNvSpPr>
            <a:spLocks noGrp="1"/>
          </p:cNvSpPr>
          <p:nvPr>
            <p:ph sz="quarter" idx="13" hasCustomPrompt="1"/>
          </p:nvPr>
        </p:nvSpPr>
        <p:spPr>
          <a:xfrm>
            <a:off x="0" y="548680"/>
            <a:ext cx="9144000" cy="360039"/>
          </a:xfrm>
          <a:solidFill>
            <a:schemeClr val="accent2"/>
          </a:solidFill>
        </p:spPr>
        <p:txBody>
          <a:bodyPr/>
          <a:lstStyle>
            <a:lvl1pPr>
              <a:buNone/>
              <a:defRPr lang="pt-BR" sz="1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-2264" y="-1488"/>
            <a:ext cx="9146263" cy="550168"/>
          </a:xfrm>
          <a:solidFill>
            <a:srgbClr val="E3CD74"/>
          </a:solidFill>
        </p:spPr>
        <p:txBody>
          <a:bodyPr/>
          <a:lstStyle>
            <a:lvl1pPr>
              <a:defRPr sz="2400"/>
            </a:lvl1pPr>
          </a:lstStyle>
          <a:p>
            <a:r>
              <a:rPr lang="pt-BR" dirty="0" smtClean="0"/>
              <a:t>Princípios de Telecomunicações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96752"/>
            <a:ext cx="8583488" cy="4899248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9088" y="6453336"/>
            <a:ext cx="1295400" cy="288032"/>
          </a:xfrm>
        </p:spPr>
        <p:txBody>
          <a:bodyPr/>
          <a:lstStyle>
            <a:lvl1pPr>
              <a:defRPr/>
            </a:lvl1pPr>
          </a:lstStyle>
          <a:p>
            <a:fld id="{CB44E7A9-0A9B-4293-B1B1-B022477B5E4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0" name="Espaço Reservado para Conteúdo 8"/>
          <p:cNvSpPr>
            <a:spLocks noGrp="1"/>
          </p:cNvSpPr>
          <p:nvPr>
            <p:ph sz="quarter" idx="13" hasCustomPrompt="1"/>
          </p:nvPr>
        </p:nvSpPr>
        <p:spPr>
          <a:xfrm>
            <a:off x="0" y="548680"/>
            <a:ext cx="9144000" cy="360039"/>
          </a:xfrm>
          <a:solidFill>
            <a:schemeClr val="accent2"/>
          </a:solidFill>
        </p:spPr>
        <p:txBody>
          <a:bodyPr/>
          <a:lstStyle>
            <a:lvl1pPr>
              <a:buNone/>
              <a:defRPr lang="pt-BR" sz="1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305800" cy="838200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256584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9088" y="6453336"/>
            <a:ext cx="1295400" cy="288032"/>
          </a:xfrm>
        </p:spPr>
        <p:txBody>
          <a:bodyPr/>
          <a:lstStyle>
            <a:lvl1pPr>
              <a:defRPr/>
            </a:lvl1pPr>
          </a:lstStyle>
          <a:p>
            <a:fld id="{CB44E7A9-0A9B-4293-B1B1-B022477B5E4B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863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C7F44-C129-4B69-BF24-F0D0DBD7AC0A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C0751-9D60-432F-AC43-A5A60972E457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5989F-F624-4792-8EE8-7E3AA77E24F7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0F6EA-57D3-4910-8A97-092E4916FFF7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5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</a:t>
            </a:r>
            <a:r>
              <a:rPr kumimoji="0" lang="pt-BR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Angelo</a:t>
            </a: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8E910-3852-4039-A701-A4ED66B428F8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</a:t>
            </a:r>
            <a:r>
              <a:rPr kumimoji="0" lang="pt-BR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Angelo</a:t>
            </a: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EA31D-7463-4A91-94F3-1178A3EB4448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</a:t>
            </a:r>
            <a:r>
              <a:rPr kumimoji="0" lang="pt-BR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Angelo</a:t>
            </a: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FE579-4380-479B-9AF6-8A2BBAD1061C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28800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667000"/>
            <a:ext cx="8305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cs typeface="Arial" charset="0"/>
              </a:defRPr>
            </a:lvl1pPr>
          </a:lstStyle>
          <a:p>
            <a:fld id="{DB7DAC3F-FC06-4846-91B5-C2DC74526F3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6808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Angelo de Sousa Junior @ GppCom  -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73" r:id="rId11"/>
    <p:sldLayoutId id="2147483674" r:id="rId12"/>
    <p:sldLayoutId id="2147483675" r:id="rId13"/>
    <p:sldLayoutId id="2147483676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0.jpeg"/><Relationship Id="rId4" Type="http://schemas.openxmlformats.org/officeDocument/2006/relationships/oleObject" Target="../embeddings/oleObject2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6.bin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oleObject" Target="../embeddings/oleObject18.bin"/><Relationship Id="rId15" Type="http://schemas.openxmlformats.org/officeDocument/2006/relationships/image" Target="../media/image33.png"/><Relationship Id="rId10" Type="http://schemas.openxmlformats.org/officeDocument/2006/relationships/image" Target="../media/image30.png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9.png"/><Relationship Id="rId14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de cantos arredondados 28"/>
          <p:cNvSpPr/>
          <p:nvPr/>
        </p:nvSpPr>
        <p:spPr>
          <a:xfrm>
            <a:off x="0" y="5733255"/>
            <a:ext cx="9144000" cy="1124745"/>
          </a:xfrm>
          <a:prstGeom prst="roundRect">
            <a:avLst>
              <a:gd name="adj" fmla="val 10000"/>
            </a:avLst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25400"/>
          </a:sp3d>
        </p:spPr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156176" y="476672"/>
            <a:ext cx="263583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1406" y="2420888"/>
            <a:ext cx="90725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3200" b="1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Hands-on</a:t>
            </a:r>
            <a:r>
              <a:rPr lang="pt-BR" sz="32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 03: </a:t>
            </a:r>
            <a:r>
              <a:rPr lang="pt-BR" sz="32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Transmissão e recepção da modulação AM utilizando o </a:t>
            </a:r>
            <a:r>
              <a:rPr lang="pt-BR" sz="3200" b="1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GNURadio</a:t>
            </a:r>
            <a:r>
              <a:rPr lang="pt-BR" sz="32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 (</a:t>
            </a:r>
            <a:r>
              <a:rPr lang="pt-BR" sz="3200" b="1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loopback</a:t>
            </a:r>
            <a:r>
              <a:rPr lang="pt-BR" sz="32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 sz="3200" b="1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251520" y="5930116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Universidade Federal do Rio Grande do Norte (UFRN)</a:t>
            </a:r>
            <a:endParaRPr lang="pt-BR" sz="2800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pic>
        <p:nvPicPr>
          <p:cNvPr id="12" name="Picture 11" descr="gppcom_logotipo.jpg"/>
          <p:cNvPicPr>
            <a:picLocks noChangeAspect="1"/>
          </p:cNvPicPr>
          <p:nvPr/>
        </p:nvPicPr>
        <p:blipFill>
          <a:blip r:embed="rId4" cstate="print"/>
          <a:srcRect l="5416" t="7483" r="4652" b="13955"/>
          <a:stretch>
            <a:fillRect/>
          </a:stretch>
        </p:blipFill>
        <p:spPr>
          <a:xfrm>
            <a:off x="251520" y="332656"/>
            <a:ext cx="2220878" cy="145505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3528" y="4149080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400" b="1" dirty="0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Vicente Sousa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GppCom/DCO/UFRN</a:t>
            </a:r>
            <a:endParaRPr lang="pt-BR" sz="2400" b="1" dirty="0" smtClean="0">
              <a:solidFill>
                <a:srgbClr val="1F497D">
                  <a:lumMod val="75000"/>
                </a:srgbClr>
              </a:solidFill>
              <a:latin typeface="Times New Roman"/>
            </a:endParaRPr>
          </a:p>
        </p:txBody>
      </p:sp>
      <p:pic>
        <p:nvPicPr>
          <p:cNvPr id="10" name="Picture 9" descr="dc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59832" y="476672"/>
            <a:ext cx="2694195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Modulação AM</a:t>
            </a:r>
            <a:endParaRPr lang="pt-BR" sz="2000" dirty="0"/>
          </a:p>
        </p:txBody>
      </p:sp>
      <p:sp>
        <p:nvSpPr>
          <p:cNvPr id="20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050032"/>
            <a:ext cx="8784976" cy="4899248"/>
          </a:xfrm>
        </p:spPr>
        <p:txBody>
          <a:bodyPr/>
          <a:lstStyle/>
          <a:p>
            <a:r>
              <a:rPr lang="pt-BR" sz="2000" dirty="0" smtClean="0"/>
              <a:t>Por inspeção podemos obter as seguintes informações: </a:t>
            </a:r>
            <a:r>
              <a:rPr lang="pt-BR" sz="2000" b="1" dirty="0" smtClean="0"/>
              <a:t>espectro de frequências e banda passante</a:t>
            </a:r>
          </a:p>
          <a:p>
            <a:endParaRPr lang="pt-BR" sz="2000" b="1" dirty="0" smtClean="0"/>
          </a:p>
          <a:p>
            <a:endParaRPr lang="pt-BR" sz="2000" b="1" dirty="0" smtClean="0"/>
          </a:p>
          <a:p>
            <a:endParaRPr lang="pt-BR" sz="2000" b="1" dirty="0" smtClean="0"/>
          </a:p>
          <a:p>
            <a:endParaRPr lang="pt-BR" sz="2000" b="1" dirty="0" smtClean="0"/>
          </a:p>
        </p:txBody>
      </p:sp>
      <p:cxnSp>
        <p:nvCxnSpPr>
          <p:cNvPr id="21" name="Conector reto 20"/>
          <p:cNvCxnSpPr/>
          <p:nvPr/>
        </p:nvCxnSpPr>
        <p:spPr bwMode="auto">
          <a:xfrm>
            <a:off x="251520" y="4076898"/>
            <a:ext cx="85689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CaixaDeTexto 21"/>
          <p:cNvSpPr txBox="1"/>
          <p:nvPr/>
        </p:nvSpPr>
        <p:spPr>
          <a:xfrm>
            <a:off x="251520" y="4149080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Espectro de Frequências </a:t>
            </a:r>
            <a:r>
              <a:rPr lang="pt-BR" sz="1600" dirty="0" smtClean="0"/>
              <a:t>(Tela do analisador de espectro</a:t>
            </a:r>
            <a:r>
              <a:rPr lang="pt-BR" dirty="0" smtClean="0"/>
              <a:t>)</a:t>
            </a:r>
            <a:endParaRPr lang="pt-BR" dirty="0"/>
          </a:p>
        </p:txBody>
      </p:sp>
      <p:graphicFrame>
        <p:nvGraphicFramePr>
          <p:cNvPr id="23" name="Object 7"/>
          <p:cNvGraphicFramePr>
            <a:graphicFrameLocks noChangeAspect="1"/>
          </p:cNvGraphicFramePr>
          <p:nvPr/>
        </p:nvGraphicFramePr>
        <p:xfrm>
          <a:off x="461963" y="1817688"/>
          <a:ext cx="4662487" cy="2271712"/>
        </p:xfrm>
        <a:graphic>
          <a:graphicData uri="http://schemas.openxmlformats.org/presentationml/2006/ole">
            <p:oleObj spid="_x0000_s37896" name="Equação" r:id="rId4" imgW="2476500" imgH="1206500" progId="Equation.3">
              <p:embed/>
            </p:oleObj>
          </a:graphicData>
        </a:graphic>
      </p:graphicFrame>
      <p:sp>
        <p:nvSpPr>
          <p:cNvPr id="24" name="Seta para a direita 23"/>
          <p:cNvSpPr/>
          <p:nvPr/>
        </p:nvSpPr>
        <p:spPr bwMode="auto">
          <a:xfrm>
            <a:off x="4788024" y="2075564"/>
            <a:ext cx="432048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Seta para a direita 24"/>
          <p:cNvSpPr/>
          <p:nvPr/>
        </p:nvSpPr>
        <p:spPr bwMode="auto">
          <a:xfrm>
            <a:off x="5292080" y="2788224"/>
            <a:ext cx="432048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Seta para a direita 25"/>
          <p:cNvSpPr/>
          <p:nvPr/>
        </p:nvSpPr>
        <p:spPr bwMode="auto">
          <a:xfrm>
            <a:off x="5319320" y="3580312"/>
            <a:ext cx="432048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272569" y="200082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Portadora</a:t>
            </a:r>
            <a:endParaRPr lang="pt-BR" b="1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724128" y="2716216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Banda Lateral Inferior (LSB)</a:t>
            </a:r>
            <a:endParaRPr lang="pt-BR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5751368" y="3491716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Banda Lateral Superior (USB)</a:t>
            </a:r>
            <a:endParaRPr lang="pt-BR" b="1" dirty="0"/>
          </a:p>
        </p:txBody>
      </p:sp>
      <p:grpSp>
        <p:nvGrpSpPr>
          <p:cNvPr id="30" name="Grupo 29"/>
          <p:cNvGrpSpPr/>
          <p:nvPr/>
        </p:nvGrpSpPr>
        <p:grpSpPr>
          <a:xfrm>
            <a:off x="251520" y="4625752"/>
            <a:ext cx="8224838" cy="2232248"/>
            <a:chOff x="251520" y="4625752"/>
            <a:chExt cx="8224838" cy="2232248"/>
          </a:xfrm>
        </p:grpSpPr>
        <p:pic>
          <p:nvPicPr>
            <p:cNvPr id="31" name="Picture 2" descr="C:\Documents and Settings\Steveo\My Documents\Haykin_IDAC2e\prepare_present\jpgs\ch03\03_03.jpg"/>
            <p:cNvPicPr preferRelativeResize="0"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5" cstate="print"/>
            <a:srcRect t="48833" b="15001"/>
            <a:stretch>
              <a:fillRect/>
            </a:stretch>
          </p:blipFill>
          <p:spPr bwMode="auto">
            <a:xfrm>
              <a:off x="251520" y="4625752"/>
              <a:ext cx="8224838" cy="2232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2" name="Retângulo 31"/>
            <p:cNvSpPr/>
            <p:nvPr/>
          </p:nvSpPr>
          <p:spPr bwMode="auto">
            <a:xfrm>
              <a:off x="395536" y="5373216"/>
              <a:ext cx="504056" cy="2880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Retângulo 32"/>
            <p:cNvSpPr/>
            <p:nvPr/>
          </p:nvSpPr>
          <p:spPr bwMode="auto">
            <a:xfrm>
              <a:off x="871882" y="4869160"/>
              <a:ext cx="504056" cy="5040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Modulação AM</a:t>
            </a:r>
            <a:endParaRPr lang="pt-BR" sz="2000" dirty="0"/>
          </a:p>
        </p:txBody>
      </p:sp>
      <p:sp>
        <p:nvSpPr>
          <p:cNvPr id="18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050032"/>
            <a:ext cx="8568952" cy="1514872"/>
          </a:xfrm>
        </p:spPr>
        <p:txBody>
          <a:bodyPr/>
          <a:lstStyle/>
          <a:p>
            <a:r>
              <a:rPr lang="pt-BR" sz="2000" b="1" dirty="0" smtClean="0"/>
              <a:t>Em suma</a:t>
            </a:r>
          </a:p>
          <a:p>
            <a:endParaRPr lang="pt-BR" sz="2000" dirty="0" smtClean="0"/>
          </a:p>
        </p:txBody>
      </p:sp>
      <p:pic>
        <p:nvPicPr>
          <p:cNvPr id="19" name="Imagem 1" descr="03_03.png"/>
          <p:cNvPicPr>
            <a:picLocks noChangeAspect="1"/>
          </p:cNvPicPr>
          <p:nvPr/>
        </p:nvPicPr>
        <p:blipFill>
          <a:blip r:embed="rId3" cstate="print"/>
          <a:srcRect l="53014" r="11012" b="76119"/>
          <a:stretch>
            <a:fillRect/>
          </a:stretch>
        </p:blipFill>
        <p:spPr bwMode="auto">
          <a:xfrm>
            <a:off x="323528" y="3284984"/>
            <a:ext cx="27363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Imagem 1" descr="03_03.png"/>
          <p:cNvPicPr>
            <a:picLocks noChangeAspect="1"/>
          </p:cNvPicPr>
          <p:nvPr/>
        </p:nvPicPr>
        <p:blipFill>
          <a:blip r:embed="rId3" cstate="print"/>
          <a:srcRect l="51121" t="47761" r="9119" b="14925"/>
          <a:stretch>
            <a:fillRect/>
          </a:stretch>
        </p:blipFill>
        <p:spPr bwMode="auto">
          <a:xfrm>
            <a:off x="5652120" y="2924944"/>
            <a:ext cx="3024336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Imagem 1" descr="03_03.png"/>
          <p:cNvPicPr>
            <a:picLocks noChangeAspect="1"/>
          </p:cNvPicPr>
          <p:nvPr/>
        </p:nvPicPr>
        <p:blipFill>
          <a:blip r:embed="rId3" cstate="print"/>
          <a:srcRect l="3787" r="49826" b="76119"/>
          <a:stretch>
            <a:fillRect/>
          </a:stretch>
        </p:blipFill>
        <p:spPr bwMode="auto">
          <a:xfrm>
            <a:off x="179512" y="1772816"/>
            <a:ext cx="352839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Imagem 1" descr="03_03.png"/>
          <p:cNvPicPr>
            <a:picLocks noChangeAspect="1"/>
          </p:cNvPicPr>
          <p:nvPr/>
        </p:nvPicPr>
        <p:blipFill>
          <a:blip r:embed="rId3" cstate="print"/>
          <a:srcRect l="3787" t="47761" r="49826" b="14925"/>
          <a:stretch>
            <a:fillRect/>
          </a:stretch>
        </p:blipFill>
        <p:spPr bwMode="auto">
          <a:xfrm>
            <a:off x="5543600" y="1124744"/>
            <a:ext cx="3528392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Imagem 1" descr="03_03.png"/>
          <p:cNvPicPr>
            <a:picLocks noChangeAspect="1"/>
          </p:cNvPicPr>
          <p:nvPr/>
        </p:nvPicPr>
        <p:blipFill>
          <a:blip r:embed="rId3" cstate="print"/>
          <a:srcRect l="4866" t="20896" r="50640" b="53731"/>
          <a:stretch>
            <a:fillRect/>
          </a:stretch>
        </p:blipFill>
        <p:spPr bwMode="auto">
          <a:xfrm>
            <a:off x="1799184" y="4608512"/>
            <a:ext cx="338437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tângulo 36"/>
          <p:cNvSpPr/>
          <p:nvPr/>
        </p:nvSpPr>
        <p:spPr bwMode="auto">
          <a:xfrm>
            <a:off x="35496" y="6336704"/>
            <a:ext cx="3275856" cy="54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8" name="Imagem 1" descr="03_03.png"/>
          <p:cNvPicPr>
            <a:picLocks noChangeAspect="1"/>
          </p:cNvPicPr>
          <p:nvPr/>
        </p:nvPicPr>
        <p:blipFill>
          <a:blip r:embed="rId3" cstate="print"/>
          <a:srcRect l="53146" t="20896" r="10880" b="53731"/>
          <a:stretch>
            <a:fillRect/>
          </a:stretch>
        </p:blipFill>
        <p:spPr bwMode="auto">
          <a:xfrm>
            <a:off x="2087216" y="5616624"/>
            <a:ext cx="273630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Retângulo 38"/>
          <p:cNvSpPr/>
          <p:nvPr/>
        </p:nvSpPr>
        <p:spPr bwMode="auto">
          <a:xfrm>
            <a:off x="72008" y="1628800"/>
            <a:ext cx="3563888" cy="266429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tângulo 39"/>
          <p:cNvSpPr/>
          <p:nvPr/>
        </p:nvSpPr>
        <p:spPr bwMode="auto">
          <a:xfrm>
            <a:off x="5508104" y="1052736"/>
            <a:ext cx="3563888" cy="4167844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tângulo 40"/>
          <p:cNvSpPr/>
          <p:nvPr/>
        </p:nvSpPr>
        <p:spPr bwMode="auto">
          <a:xfrm>
            <a:off x="1727176" y="4608512"/>
            <a:ext cx="3563888" cy="21602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Conector de seta reta 41"/>
          <p:cNvCxnSpPr/>
          <p:nvPr/>
        </p:nvCxnSpPr>
        <p:spPr bwMode="auto">
          <a:xfrm flipV="1">
            <a:off x="3629891" y="2922212"/>
            <a:ext cx="499436" cy="109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Conector de seta reta 42"/>
          <p:cNvCxnSpPr/>
          <p:nvPr/>
        </p:nvCxnSpPr>
        <p:spPr bwMode="auto">
          <a:xfrm flipV="1">
            <a:off x="4427984" y="3140968"/>
            <a:ext cx="19818" cy="14401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Conector de seta reta 43"/>
          <p:cNvCxnSpPr/>
          <p:nvPr/>
        </p:nvCxnSpPr>
        <p:spPr bwMode="auto">
          <a:xfrm>
            <a:off x="4807842" y="2922211"/>
            <a:ext cx="72008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45" name="Objeto 44"/>
          <p:cNvGraphicFramePr>
            <a:graphicFrameLocks noChangeAspect="1"/>
          </p:cNvGraphicFramePr>
          <p:nvPr/>
        </p:nvGraphicFramePr>
        <p:xfrm>
          <a:off x="3657909" y="2578759"/>
          <a:ext cx="451426" cy="288032"/>
        </p:xfrm>
        <a:graphic>
          <a:graphicData uri="http://schemas.openxmlformats.org/presentationml/2006/ole">
            <p:oleObj spid="_x0000_s38918" name="Equação" r:id="rId4" imgW="317225" imgH="203024" progId="Equation.3">
              <p:embed/>
            </p:oleObj>
          </a:graphicData>
        </a:graphic>
      </p:graphicFrame>
      <p:graphicFrame>
        <p:nvGraphicFramePr>
          <p:cNvPr id="46" name="Objeto 45"/>
          <p:cNvGraphicFramePr>
            <a:graphicFrameLocks noChangeAspect="1"/>
          </p:cNvGraphicFramePr>
          <p:nvPr/>
        </p:nvGraphicFramePr>
        <p:xfrm>
          <a:off x="4521199" y="3284984"/>
          <a:ext cx="410841" cy="312103"/>
        </p:xfrm>
        <a:graphic>
          <a:graphicData uri="http://schemas.openxmlformats.org/presentationml/2006/ole">
            <p:oleObj spid="_x0000_s38919" name="Equação" r:id="rId5" imgW="266469" imgH="203024" progId="Equation.3">
              <p:embed/>
            </p:oleObj>
          </a:graphicData>
        </a:graphic>
      </p:graphicFrame>
      <p:graphicFrame>
        <p:nvGraphicFramePr>
          <p:cNvPr id="47" name="Objeto 46"/>
          <p:cNvGraphicFramePr>
            <a:graphicFrameLocks noChangeAspect="1"/>
          </p:cNvGraphicFramePr>
          <p:nvPr/>
        </p:nvGraphicFramePr>
        <p:xfrm>
          <a:off x="4932040" y="2564904"/>
          <a:ext cx="375557" cy="285299"/>
        </p:xfrm>
        <a:graphic>
          <a:graphicData uri="http://schemas.openxmlformats.org/presentationml/2006/ole">
            <p:oleObj spid="_x0000_s38920" name="Equação" r:id="rId6" imgW="266469" imgH="203024" progId="Equation.3">
              <p:embed/>
            </p:oleObj>
          </a:graphicData>
        </a:graphic>
      </p:graphicFrame>
      <p:sp>
        <p:nvSpPr>
          <p:cNvPr id="48" name="Retângulo de cantos arredondados 47"/>
          <p:cNvSpPr/>
          <p:nvPr/>
        </p:nvSpPr>
        <p:spPr bwMode="auto">
          <a:xfrm>
            <a:off x="4132060" y="2695065"/>
            <a:ext cx="648072" cy="432048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AM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2229469" y="344434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W</a:t>
            </a:r>
            <a:r>
              <a:rPr lang="pt-BR" dirty="0" smtClean="0"/>
              <a:t> = </a:t>
            </a:r>
            <a:r>
              <a:rPr lang="pt-BR" i="1" dirty="0" err="1" smtClean="0"/>
              <a:t>f</a:t>
            </a:r>
            <a:r>
              <a:rPr lang="pt-BR" baseline="-25000" dirty="0" err="1" smtClean="0"/>
              <a:t>m</a:t>
            </a:r>
            <a:endParaRPr lang="pt-BR" baseline="-25000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6012160" y="476672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/>
              <a:t>B</a:t>
            </a:r>
            <a:r>
              <a:rPr lang="pt-BR" dirty="0" smtClean="0"/>
              <a:t> = 2</a:t>
            </a:r>
            <a:r>
              <a:rPr lang="pt-BR" i="1" dirty="0" smtClean="0"/>
              <a:t>W</a:t>
            </a:r>
            <a:r>
              <a:rPr lang="pt-BR" dirty="0" smtClean="0"/>
              <a:t> </a:t>
            </a:r>
            <a:r>
              <a:rPr lang="pt-BR" i="1" dirty="0" smtClean="0"/>
              <a:t>=</a:t>
            </a:r>
            <a:r>
              <a:rPr lang="pt-BR" dirty="0" smtClean="0"/>
              <a:t> 2</a:t>
            </a:r>
            <a:r>
              <a:rPr lang="pt-BR" i="1" dirty="0" smtClean="0"/>
              <a:t>f</a:t>
            </a:r>
            <a:r>
              <a:rPr lang="pt-BR" baseline="-25000" dirty="0" smtClean="0"/>
              <a:t>m</a:t>
            </a:r>
            <a:endParaRPr lang="pt-BR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9" grpId="0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err="1" smtClean="0"/>
              <a:t>Demodulação</a:t>
            </a:r>
            <a:r>
              <a:rPr lang="pt-BR" sz="2000" dirty="0" smtClean="0"/>
              <a:t> AM – Detector de envoltória</a:t>
            </a:r>
            <a:endParaRPr lang="pt-BR" sz="2000" dirty="0"/>
          </a:p>
        </p:txBody>
      </p:sp>
      <p:sp>
        <p:nvSpPr>
          <p:cNvPr id="37" name="Retângulo 36"/>
          <p:cNvSpPr/>
          <p:nvPr/>
        </p:nvSpPr>
        <p:spPr bwMode="auto">
          <a:xfrm>
            <a:off x="35496" y="6336704"/>
            <a:ext cx="4176464" cy="54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133700"/>
            <a:ext cx="37814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492896"/>
            <a:ext cx="216024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1052736"/>
            <a:ext cx="1871886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827584" y="5949280"/>
            <a:ext cx="575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A distorção na modulação depende muito do filtro.</a:t>
            </a:r>
            <a:endParaRPr lang="pt-BR" b="1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152" y="3717032"/>
            <a:ext cx="281959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do </a:t>
            </a:r>
            <a:r>
              <a:rPr lang="pt-BR" dirty="0" err="1" smtClean="0"/>
              <a:t>hands-on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t-BR" sz="2800" dirty="0" smtClean="0"/>
              <a:t>Usar o conhecimento teórico sobre modulação AM-DSB para construir um “</a:t>
            </a:r>
            <a:r>
              <a:rPr lang="pt-BR" sz="2800" dirty="0" err="1" smtClean="0"/>
              <a:t>loop-back</a:t>
            </a:r>
            <a:r>
              <a:rPr lang="pt-BR" sz="2800" dirty="0" smtClean="0"/>
              <a:t>” da transmissão e recepção do AM comercial.</a:t>
            </a:r>
            <a:endParaRPr lang="pt-BR" sz="2800" dirty="0"/>
          </a:p>
        </p:txBody>
      </p:sp>
      <p:pic>
        <p:nvPicPr>
          <p:cNvPr id="5" name="Picture 2" descr="http://web.physics.ucsb.edu/~lecturedemonstrations/digital%20photos/AM%20radio%20waves.jpg"/>
          <p:cNvPicPr>
            <a:picLocks noChangeAspect="1" noChangeArrowheads="1"/>
          </p:cNvPicPr>
          <p:nvPr/>
        </p:nvPicPr>
        <p:blipFill>
          <a:blip r:embed="rId2" cstate="print"/>
          <a:srcRect t="15000"/>
          <a:stretch>
            <a:fillRect/>
          </a:stretch>
        </p:blipFill>
        <p:spPr bwMode="auto">
          <a:xfrm>
            <a:off x="3286116" y="3929066"/>
            <a:ext cx="5546957" cy="23574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desta apresentação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t-BR" sz="2800" dirty="0" smtClean="0"/>
              <a:t>Revisão sobre modulação AM</a:t>
            </a:r>
          </a:p>
          <a:p>
            <a:pPr>
              <a:spcAft>
                <a:spcPts val="600"/>
              </a:spcAft>
            </a:pPr>
            <a:endParaRPr lang="pt-BR" sz="28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2636912"/>
            <a:ext cx="341987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Modulação AM</a:t>
            </a:r>
            <a:endParaRPr lang="pt-BR" sz="2000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1050032"/>
            <a:ext cx="9036496" cy="4899248"/>
          </a:xfrm>
        </p:spPr>
        <p:txBody>
          <a:bodyPr/>
          <a:lstStyle/>
          <a:p>
            <a:pPr algn="just">
              <a:buNone/>
            </a:pPr>
            <a:r>
              <a:rPr lang="pt-BR" sz="2400" b="1" u="sng" dirty="0" smtClean="0"/>
              <a:t>Modulação analógica (banda-passante)</a:t>
            </a:r>
            <a:r>
              <a:rPr lang="pt-BR" sz="2400" b="1" dirty="0" smtClean="0"/>
              <a:t>: </a:t>
            </a:r>
            <a:r>
              <a:rPr lang="pt-BR" sz="2400" dirty="0" smtClean="0"/>
              <a:t>alguma característica da onda portadora é variada de acordo com a onda </a:t>
            </a:r>
            <a:r>
              <a:rPr lang="pt-BR" sz="2400" dirty="0" err="1" smtClean="0"/>
              <a:t>modulante</a:t>
            </a:r>
            <a:endParaRPr lang="pt-BR" sz="2400" b="1" u="sng" dirty="0" smtClean="0"/>
          </a:p>
          <a:p>
            <a:pPr lvl="2"/>
            <a:endParaRPr lang="pt-BR" sz="2000" dirty="0" smtClean="0"/>
          </a:p>
        </p:txBody>
      </p:sp>
      <p:sp>
        <p:nvSpPr>
          <p:cNvPr id="9" name="Rounded Rectangle 3"/>
          <p:cNvSpPr/>
          <p:nvPr/>
        </p:nvSpPr>
        <p:spPr>
          <a:xfrm>
            <a:off x="2483768" y="2852936"/>
            <a:ext cx="1872208" cy="936104"/>
          </a:xfrm>
          <a:prstGeom prst="round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Modulador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ight Arrow 4"/>
          <p:cNvSpPr/>
          <p:nvPr/>
        </p:nvSpPr>
        <p:spPr>
          <a:xfrm>
            <a:off x="4355976" y="3140968"/>
            <a:ext cx="720080" cy="504056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ight Arrow 5"/>
          <p:cNvSpPr/>
          <p:nvPr/>
        </p:nvSpPr>
        <p:spPr>
          <a:xfrm>
            <a:off x="1619672" y="3140968"/>
            <a:ext cx="863832" cy="504056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107504" y="3573016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Sinal de Mensagem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(ou onda </a:t>
            </a:r>
            <a:r>
              <a:rPr lang="pt-BR" sz="1600" b="1" kern="0" dirty="0" err="1" smtClean="0">
                <a:solidFill>
                  <a:sysClr val="windowText" lastClr="000000"/>
                </a:solidFill>
              </a:rPr>
              <a:t>m</a:t>
            </a:r>
            <a:r>
              <a:rPr kumimoji="0" lang="pt-B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odulante</a:t>
            </a:r>
            <a:r>
              <a:rPr kumimoji="0" lang="pt-BR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ou sinal em banda-base)</a:t>
            </a:r>
            <a:endParaRPr kumimoji="0" lang="pt-BR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Up Arrow 7"/>
          <p:cNvSpPr/>
          <p:nvPr/>
        </p:nvSpPr>
        <p:spPr>
          <a:xfrm>
            <a:off x="3203848" y="3789040"/>
            <a:ext cx="432048" cy="648072"/>
          </a:xfrm>
          <a:prstGeom prst="up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8"/>
          <p:cNvSpPr txBox="1"/>
          <p:nvPr/>
        </p:nvSpPr>
        <p:spPr>
          <a:xfrm>
            <a:off x="3635896" y="3933056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Portadora Senoidal</a:t>
            </a:r>
            <a:endParaRPr kumimoji="0" lang="pt-BR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TextBox 9"/>
          <p:cNvSpPr txBox="1"/>
          <p:nvPr/>
        </p:nvSpPr>
        <p:spPr>
          <a:xfrm>
            <a:off x="5580112" y="3645024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Onda modulada</a:t>
            </a:r>
            <a:endParaRPr kumimoji="0" lang="pt-BR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6" name="Objeto 15"/>
          <p:cNvGraphicFramePr>
            <a:graphicFrameLocks noChangeAspect="1"/>
          </p:cNvGraphicFramePr>
          <p:nvPr/>
        </p:nvGraphicFramePr>
        <p:xfrm>
          <a:off x="616060" y="3140968"/>
          <a:ext cx="787588" cy="504056"/>
        </p:xfrm>
        <a:graphic>
          <a:graphicData uri="http://schemas.openxmlformats.org/presentationml/2006/ole">
            <p:oleObj spid="_x0000_s10245" name="Equação" r:id="rId3" imgW="317225" imgH="203024" progId="Equation.3">
              <p:embed/>
            </p:oleObj>
          </a:graphicData>
        </a:graphic>
      </p:graphicFrame>
      <p:graphicFrame>
        <p:nvGraphicFramePr>
          <p:cNvPr id="17" name="Objeto 16"/>
          <p:cNvGraphicFramePr>
            <a:graphicFrameLocks noChangeAspect="1"/>
          </p:cNvGraphicFramePr>
          <p:nvPr/>
        </p:nvGraphicFramePr>
        <p:xfrm>
          <a:off x="1341438" y="4695825"/>
          <a:ext cx="4227512" cy="565150"/>
        </p:xfrm>
        <a:graphic>
          <a:graphicData uri="http://schemas.openxmlformats.org/presentationml/2006/ole">
            <p:oleObj spid="_x0000_s10246" name="Equação" r:id="rId4" imgW="1701800" imgH="228600" progId="Equation.3">
              <p:embed/>
            </p:oleObj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5436096" y="3098800"/>
          <a:ext cx="2932112" cy="503238"/>
        </p:xfrm>
        <a:graphic>
          <a:graphicData uri="http://schemas.openxmlformats.org/presentationml/2006/ole">
            <p:oleObj spid="_x0000_s10247" name="Equação" r:id="rId5" imgW="1180588" imgH="203112" progId="Equation.3">
              <p:embed/>
            </p:oleObj>
          </a:graphicData>
        </a:graphic>
      </p:graphicFrame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80245" y="5645274"/>
            <a:ext cx="2263755" cy="121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" name="Object 3"/>
          <p:cNvGraphicFramePr>
            <a:graphicFrameLocks noChangeAspect="1"/>
          </p:cNvGraphicFramePr>
          <p:nvPr/>
        </p:nvGraphicFramePr>
        <p:xfrm>
          <a:off x="2588827" y="3329052"/>
          <a:ext cx="1656184" cy="419673"/>
        </p:xfrm>
        <a:graphic>
          <a:graphicData uri="http://schemas.openxmlformats.org/presentationml/2006/ole">
            <p:oleObj spid="_x0000_s10248" name="Equation" r:id="rId7" imgW="799753" imgH="203112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Modulação AM</a:t>
            </a:r>
            <a:endParaRPr lang="pt-BR" sz="2000" dirty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341313" y="1052736"/>
            <a:ext cx="834548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pt-BR" sz="2800" kern="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O Processo de modulação explora os três parâmetros da </a:t>
            </a:r>
            <a:r>
              <a:rPr lang="pt-BR" sz="2800" kern="0" dirty="0" err="1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senóide</a:t>
            </a:r>
            <a:r>
              <a:rPr lang="pt-BR" sz="2800" kern="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 portadora: </a:t>
            </a:r>
            <a:r>
              <a:rPr lang="pt-BR" sz="2800" b="1" kern="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Amplitude</a:t>
            </a:r>
            <a:r>
              <a:rPr lang="pt-BR" sz="2800" kern="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, </a:t>
            </a:r>
            <a:r>
              <a:rPr lang="pt-BR" sz="2800" b="1" kern="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Frequência </a:t>
            </a:r>
            <a:r>
              <a:rPr lang="pt-BR" sz="2800" kern="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e </a:t>
            </a:r>
            <a:r>
              <a:rPr lang="pt-BR" sz="2800" b="1" kern="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Fase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endParaRPr lang="pt-BR" sz="2800" kern="0" dirty="0" smtClean="0">
              <a:solidFill>
                <a:prstClr val="black"/>
              </a:solidFill>
              <a:latin typeface="Calibri"/>
              <a:sym typeface="Symbol" charset="2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pt-BR" sz="2800" kern="0" dirty="0" smtClean="0">
                <a:solidFill>
                  <a:prstClr val="black"/>
                </a:solidFill>
                <a:latin typeface="Calibri"/>
                <a:sym typeface="Symbol" charset="2"/>
              </a:rPr>
              <a:t>Portadora</a:t>
            </a:r>
            <a:r>
              <a:rPr lang="pt-BR" sz="2800" kern="0" dirty="0" smtClean="0">
                <a:solidFill>
                  <a:prstClr val="black"/>
                </a:solidFill>
                <a:latin typeface="Calibri"/>
              </a:rPr>
              <a:t>:</a:t>
            </a:r>
            <a:endParaRPr lang="pt-BR" sz="2800" kern="0" dirty="0" smtClean="0">
              <a:solidFill>
                <a:prstClr val="black"/>
              </a:solidFill>
              <a:latin typeface="Calibri"/>
              <a:sym typeface="Symbol" charset="2"/>
            </a:endParaRP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pt-BR" sz="2400" i="1" kern="0" dirty="0" err="1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A</a:t>
            </a:r>
            <a:r>
              <a:rPr lang="pt-BR" sz="2400" kern="0" baseline="-25000" dirty="0" err="1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c</a:t>
            </a:r>
            <a:r>
              <a:rPr lang="pt-BR" sz="2400" kern="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(</a:t>
            </a:r>
            <a:r>
              <a:rPr lang="pt-BR" sz="2400" i="1" kern="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t</a:t>
            </a:r>
            <a:r>
              <a:rPr lang="pt-BR" sz="2400" kern="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) = Amplitude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pt-BR" sz="2400" i="1" kern="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</a:t>
            </a:r>
            <a:r>
              <a:rPr lang="pt-BR" sz="2400" kern="0" baseline="-2500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c</a:t>
            </a:r>
            <a:r>
              <a:rPr lang="pt-BR" sz="2400" kern="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(</a:t>
            </a:r>
            <a:r>
              <a:rPr lang="pt-BR" sz="2400" i="1" kern="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t</a:t>
            </a:r>
            <a:r>
              <a:rPr lang="pt-BR" sz="2400" kern="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) = 2</a:t>
            </a:r>
            <a:r>
              <a:rPr lang="pt-BR" sz="2400" i="1" kern="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πf</a:t>
            </a:r>
            <a:r>
              <a:rPr lang="pt-BR" sz="2400" kern="0" baseline="-2500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c</a:t>
            </a:r>
            <a:r>
              <a:rPr lang="pt-BR" sz="2400" kern="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(</a:t>
            </a:r>
            <a:r>
              <a:rPr lang="pt-BR" sz="2400" i="1" kern="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t</a:t>
            </a:r>
            <a:r>
              <a:rPr lang="pt-BR" sz="2400" kern="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) = frequência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pt-BR" sz="2400" i="1" kern="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</a:t>
            </a:r>
            <a:r>
              <a:rPr lang="pt-BR" sz="2400" kern="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(</a:t>
            </a:r>
            <a:r>
              <a:rPr lang="pt-BR" sz="2400" i="1" kern="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t</a:t>
            </a:r>
            <a:r>
              <a:rPr lang="pt-BR" sz="2400" kern="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) = Fase</a:t>
            </a:r>
          </a:p>
          <a:p>
            <a:pPr marL="285750" indent="-285750" eaLnBrk="1" hangingPunct="1">
              <a:spcBef>
                <a:spcPct val="20000"/>
              </a:spcBef>
            </a:pPr>
            <a:endParaRPr lang="pt-BR" sz="2400" kern="0" dirty="0" smtClean="0">
              <a:solidFill>
                <a:prstClr val="black"/>
              </a:solidFill>
              <a:latin typeface="Calibri"/>
              <a:ea typeface="ＭＳ Ｐゴシック" charset="-128"/>
              <a:sym typeface="Symbol" charset="2"/>
            </a:endParaRPr>
          </a:p>
          <a:p>
            <a:pPr marL="285750" indent="-285750" eaLnBrk="1" hangingPunct="1">
              <a:spcBef>
                <a:spcPct val="20000"/>
              </a:spcBef>
            </a:pPr>
            <a:r>
              <a:rPr lang="pt-BR" sz="2400" kern="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	Podemos dizer que a informação é transportada dependendo da variação </a:t>
            </a:r>
            <a:r>
              <a:rPr lang="pt-BR" sz="2400" b="1" kern="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linear</a:t>
            </a:r>
            <a:r>
              <a:rPr lang="pt-BR" sz="2400" kern="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 desses três parâmetros</a:t>
            </a:r>
          </a:p>
        </p:txBody>
      </p:sp>
      <p:graphicFrame>
        <p:nvGraphicFramePr>
          <p:cNvPr id="23" name="Object 3"/>
          <p:cNvGraphicFramePr>
            <a:graphicFrameLocks noChangeAspect="1"/>
          </p:cNvGraphicFramePr>
          <p:nvPr/>
        </p:nvGraphicFramePr>
        <p:xfrm>
          <a:off x="2072680" y="2492375"/>
          <a:ext cx="4227512" cy="565150"/>
        </p:xfrm>
        <a:graphic>
          <a:graphicData uri="http://schemas.openxmlformats.org/presentationml/2006/ole">
            <p:oleObj spid="_x0000_s31751" name="Equação" r:id="rId3" imgW="1701800" imgH="228600" progId="Equation.3">
              <p:embed/>
            </p:oleObj>
          </a:graphicData>
        </a:graphic>
      </p:graphicFrame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5644809"/>
            <a:ext cx="1619672" cy="1213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Modulação AM</a:t>
            </a:r>
            <a:endParaRPr lang="pt-BR" sz="20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7473" y="1844824"/>
            <a:ext cx="4442519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pt-BR" sz="2400" b="1" kern="0" dirty="0" smtClean="0">
                <a:solidFill>
                  <a:prstClr val="black"/>
                </a:solidFill>
                <a:latin typeface="Calibri"/>
              </a:rPr>
              <a:t>Modulação em Amplitude (AM)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pt-BR" sz="2200" i="1" kern="0" dirty="0" err="1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A</a:t>
            </a:r>
            <a:r>
              <a:rPr lang="pt-BR" sz="2200" i="1" kern="0" baseline="-25000" dirty="0" err="1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c</a:t>
            </a:r>
            <a:r>
              <a:rPr lang="pt-BR" sz="22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(</a:t>
            </a:r>
            <a:r>
              <a:rPr lang="pt-BR" sz="2200" i="1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t</a:t>
            </a:r>
            <a:r>
              <a:rPr lang="pt-BR" sz="22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) </a:t>
            </a:r>
            <a:r>
              <a:rPr lang="pt-BR" sz="22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/>
              </a:rPr>
              <a:t></a:t>
            </a:r>
            <a:r>
              <a:rPr lang="pt-BR" sz="22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 </a:t>
            </a:r>
            <a:r>
              <a:rPr lang="pt-BR" sz="2200" i="1" kern="0" dirty="0" err="1" smtClean="0"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k</a:t>
            </a:r>
            <a:r>
              <a:rPr lang="pt-BR" sz="2200" kern="0" baseline="-25000" dirty="0" err="1" smtClean="0"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a</a:t>
            </a:r>
            <a:r>
              <a:rPr lang="pt-BR" sz="2200" i="1" kern="0" dirty="0" err="1" smtClean="0"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m</a:t>
            </a:r>
            <a:r>
              <a:rPr lang="pt-BR" sz="2200" kern="0" dirty="0" smtClean="0"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(</a:t>
            </a:r>
            <a:r>
              <a:rPr lang="pt-BR" sz="2200" i="1" kern="0" dirty="0" smtClean="0"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t</a:t>
            </a:r>
            <a:r>
              <a:rPr lang="pt-BR" sz="2200" kern="0" dirty="0" smtClean="0"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) - </a:t>
            </a:r>
            <a:r>
              <a:rPr lang="pt-BR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carrega a informação</a:t>
            </a:r>
            <a:endParaRPr lang="pt-BR" sz="2200" kern="0" dirty="0" smtClean="0">
              <a:solidFill>
                <a:prstClr val="black"/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pt-BR" sz="2200" i="1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</a:t>
            </a:r>
            <a:r>
              <a:rPr lang="pt-BR" sz="2200" kern="0" baseline="-2500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c</a:t>
            </a:r>
            <a:r>
              <a:rPr lang="pt-BR" sz="22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(</a:t>
            </a:r>
            <a:r>
              <a:rPr lang="pt-BR" sz="2200" i="1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t</a:t>
            </a:r>
            <a:r>
              <a:rPr lang="pt-BR" sz="22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) = constante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pt-BR" sz="2200" i="1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</a:t>
            </a:r>
            <a:r>
              <a:rPr lang="pt-BR" sz="22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(</a:t>
            </a:r>
            <a:r>
              <a:rPr lang="pt-BR" sz="2200" i="1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t</a:t>
            </a:r>
            <a:r>
              <a:rPr lang="pt-BR" sz="22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) = constante</a:t>
            </a:r>
            <a:endParaRPr lang="pt-BR" sz="2200" kern="0" dirty="0">
              <a:solidFill>
                <a:prstClr val="black"/>
              </a:solidFill>
              <a:latin typeface="Calibri" pitchFamily="34" charset="0"/>
              <a:ea typeface="ＭＳ Ｐゴシック" charset="-128"/>
              <a:cs typeface="Calibri" pitchFamily="34" charset="0"/>
              <a:sym typeface="Symbol" charset="2"/>
            </a:endParaRP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4283968" y="1844824"/>
            <a:ext cx="486003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pt-BR" sz="24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pt-BR" sz="240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Modulação em Frequência (FM)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pt-BR" sz="2400" i="1" kern="0" dirty="0" err="1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A</a:t>
            </a:r>
            <a:r>
              <a:rPr lang="pt-BR" sz="2400" i="1" kern="0" baseline="-25000" dirty="0" err="1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c</a:t>
            </a:r>
            <a:r>
              <a:rPr lang="pt-BR" sz="24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(</a:t>
            </a:r>
            <a:r>
              <a:rPr lang="pt-BR" sz="2400" i="1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t</a:t>
            </a:r>
            <a:r>
              <a:rPr lang="pt-BR" sz="24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) =</a:t>
            </a:r>
            <a:r>
              <a:rPr lang="pt-BR" sz="24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 constante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pt-BR" sz="2400" i="1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</a:t>
            </a:r>
            <a:r>
              <a:rPr lang="pt-BR" sz="2400" kern="0" baseline="-2500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c</a:t>
            </a:r>
            <a:r>
              <a:rPr lang="pt-BR" sz="24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(</a:t>
            </a:r>
            <a:r>
              <a:rPr lang="pt-BR" sz="2400" i="1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t</a:t>
            </a:r>
            <a:r>
              <a:rPr lang="pt-BR" sz="24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)</a:t>
            </a:r>
            <a:r>
              <a:rPr lang="pt-BR" sz="24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/>
              </a:rPr>
              <a:t> </a:t>
            </a:r>
            <a:r>
              <a:rPr lang="pt-BR" sz="24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 </a:t>
            </a:r>
            <a:r>
              <a:rPr lang="pt-BR" sz="2400" i="1" kern="0" dirty="0" err="1" smtClean="0"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k</a:t>
            </a:r>
            <a:r>
              <a:rPr lang="pt-BR" sz="2400" kern="0" baseline="-25000" dirty="0" err="1" smtClean="0"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f</a:t>
            </a:r>
            <a:r>
              <a:rPr lang="pt-BR" sz="2400" i="1" kern="0" dirty="0" err="1" smtClean="0"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m</a:t>
            </a:r>
            <a:r>
              <a:rPr lang="pt-BR" sz="2400" kern="0" dirty="0" smtClean="0"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(</a:t>
            </a:r>
            <a:r>
              <a:rPr lang="pt-BR" sz="2400" i="1" kern="0" dirty="0" smtClean="0"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t</a:t>
            </a:r>
            <a:r>
              <a:rPr lang="pt-BR" sz="2400" kern="0" dirty="0" smtClean="0"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)</a:t>
            </a:r>
            <a:r>
              <a:rPr lang="pt-BR" sz="24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 - </a:t>
            </a:r>
            <a:r>
              <a:rPr lang="pt-BR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carrega a informação</a:t>
            </a:r>
            <a:endParaRPr lang="pt-BR" sz="2400" kern="0" dirty="0" smtClean="0">
              <a:solidFill>
                <a:prstClr val="black"/>
              </a:solidFill>
              <a:latin typeface="Calibri" pitchFamily="34" charset="0"/>
              <a:ea typeface="ＭＳ Ｐゴシック" charset="-128"/>
              <a:cs typeface="Calibri" pitchFamily="34" charset="0"/>
              <a:sym typeface="Symbol" charset="2"/>
            </a:endParaRP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pt-BR" sz="2400" i="1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</a:t>
            </a:r>
            <a:r>
              <a:rPr lang="pt-BR" sz="24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(</a:t>
            </a:r>
            <a:r>
              <a:rPr lang="pt-BR" sz="2400" i="1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t</a:t>
            </a:r>
            <a:r>
              <a:rPr lang="pt-BR" sz="24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) = constante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pt-BR" sz="24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pt-BR" sz="240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Modulação em Fase (PM)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pt-BR" sz="2400" i="1" kern="0" dirty="0" err="1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A</a:t>
            </a:r>
            <a:r>
              <a:rPr lang="pt-BR" sz="2400" i="1" kern="0" baseline="-25000" dirty="0" err="1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c</a:t>
            </a:r>
            <a:r>
              <a:rPr lang="pt-BR" sz="24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(</a:t>
            </a:r>
            <a:r>
              <a:rPr lang="pt-BR" sz="2400" i="1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t</a:t>
            </a:r>
            <a:r>
              <a:rPr lang="pt-BR" sz="24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) =</a:t>
            </a:r>
            <a:r>
              <a:rPr lang="pt-BR" sz="24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  constante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pt-BR" sz="2400" i="1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</a:t>
            </a:r>
            <a:r>
              <a:rPr lang="pt-BR" sz="2400" kern="0" baseline="-2500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c</a:t>
            </a:r>
            <a:r>
              <a:rPr lang="pt-BR" sz="24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(</a:t>
            </a:r>
            <a:r>
              <a:rPr lang="pt-BR" sz="2400" i="1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t</a:t>
            </a:r>
            <a:r>
              <a:rPr lang="pt-BR" sz="24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)= constante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pt-BR" sz="2400" i="1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</a:t>
            </a:r>
            <a:r>
              <a:rPr lang="pt-BR" sz="24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(</a:t>
            </a:r>
            <a:r>
              <a:rPr lang="pt-BR" sz="2400" i="1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t</a:t>
            </a:r>
            <a:r>
              <a:rPr lang="pt-BR" sz="24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) </a:t>
            </a:r>
            <a:r>
              <a:rPr lang="pt-BR" sz="24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/>
              </a:rPr>
              <a:t> </a:t>
            </a:r>
            <a:r>
              <a:rPr lang="pt-BR" sz="2400" kern="0" dirty="0" smtClean="0"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 </a:t>
            </a:r>
            <a:r>
              <a:rPr lang="pt-BR" sz="2400" i="1" kern="0" dirty="0" err="1" smtClean="0"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k</a:t>
            </a:r>
            <a:r>
              <a:rPr lang="pt-BR" sz="2400" kern="0" baseline="-25000" dirty="0" err="1" smtClean="0"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p</a:t>
            </a:r>
            <a:r>
              <a:rPr lang="pt-BR" sz="2400" i="1" kern="0" dirty="0" err="1" smtClean="0"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m</a:t>
            </a:r>
            <a:r>
              <a:rPr lang="pt-BR" sz="2400" kern="0" dirty="0" smtClean="0"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(</a:t>
            </a:r>
            <a:r>
              <a:rPr lang="pt-BR" sz="2400" i="1" kern="0" dirty="0" smtClean="0"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t</a:t>
            </a:r>
            <a:r>
              <a:rPr lang="pt-BR" sz="2400" kern="0" dirty="0" smtClean="0"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) -</a:t>
            </a:r>
            <a:r>
              <a:rPr lang="pt-BR" sz="24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 </a:t>
            </a:r>
            <a:r>
              <a:rPr lang="pt-BR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carrega a </a:t>
            </a:r>
            <a:r>
              <a:rPr lang="pt-BR" kern="0" dirty="0" smtClean="0">
                <a:solidFill>
                  <a:prstClr val="black"/>
                </a:solidFill>
                <a:latin typeface="Calibri"/>
                <a:ea typeface="ＭＳ Ｐゴシック" charset="-128"/>
              </a:rPr>
              <a:t>informação</a:t>
            </a:r>
            <a:endParaRPr lang="pt-BR" sz="2400" kern="0" dirty="0" smtClean="0">
              <a:solidFill>
                <a:prstClr val="black"/>
              </a:solidFill>
              <a:latin typeface="Calibri"/>
              <a:ea typeface="ＭＳ Ｐゴシック" charset="-128"/>
              <a:sym typeface="Symbol" charset="2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4572000" y="1916832"/>
            <a:ext cx="0" cy="38164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95536" y="1095127"/>
            <a:ext cx="15584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pt-BR" sz="2400" b="1" kern="0" dirty="0" smtClean="0">
                <a:solidFill>
                  <a:prstClr val="black"/>
                </a:solidFill>
                <a:latin typeface="Calibri"/>
                <a:sym typeface="Symbol" charset="2"/>
              </a:rPr>
              <a:t>Portadora</a:t>
            </a:r>
            <a:r>
              <a:rPr lang="pt-BR" sz="2400" b="1" kern="0" dirty="0" smtClean="0">
                <a:solidFill>
                  <a:prstClr val="black"/>
                </a:solidFill>
                <a:latin typeface="Calibri"/>
              </a:rPr>
              <a:t>:</a:t>
            </a:r>
            <a:endParaRPr lang="pt-BR" sz="2400" b="1" kern="0" dirty="0" smtClean="0">
              <a:solidFill>
                <a:prstClr val="black"/>
              </a:solidFill>
              <a:latin typeface="Calibri"/>
              <a:sym typeface="Symbol" charset="2"/>
            </a:endParaRP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1870075" y="1052513"/>
          <a:ext cx="4227513" cy="565150"/>
        </p:xfrm>
        <a:graphic>
          <a:graphicData uri="http://schemas.openxmlformats.org/presentationml/2006/ole">
            <p:oleObj spid="_x0000_s32772" name="Equação" r:id="rId3" imgW="1701800" imgH="228600" progId="Equation.3">
              <p:embed/>
            </p:oleObj>
          </a:graphicData>
        </a:graphic>
      </p:graphicFrame>
      <p:sp>
        <p:nvSpPr>
          <p:cNvPr id="11" name="Retângulo 10"/>
          <p:cNvSpPr/>
          <p:nvPr/>
        </p:nvSpPr>
        <p:spPr>
          <a:xfrm>
            <a:off x="4716016" y="5733256"/>
            <a:ext cx="42839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kern="0" dirty="0" smtClean="0">
                <a:solidFill>
                  <a:prstClr val="black"/>
                </a:solidFill>
                <a:latin typeface="Calibri"/>
              </a:rPr>
              <a:t>FM e PM são classificadas como Modulação em Ângulo</a:t>
            </a:r>
            <a:endParaRPr lang="pt-BR" sz="2000" b="1" dirty="0"/>
          </a:p>
        </p:txBody>
      </p:sp>
      <p:sp>
        <p:nvSpPr>
          <p:cNvPr id="12" name="Retângulo 11"/>
          <p:cNvSpPr/>
          <p:nvPr/>
        </p:nvSpPr>
        <p:spPr>
          <a:xfrm>
            <a:off x="179512" y="5734997"/>
            <a:ext cx="4283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kern="0" dirty="0" err="1" smtClean="0">
                <a:solidFill>
                  <a:prstClr val="black"/>
                </a:solidFill>
                <a:latin typeface="Calibri"/>
              </a:rPr>
              <a:t>K</a:t>
            </a:r>
            <a:r>
              <a:rPr lang="pt-BR" kern="0" baseline="-25000" dirty="0" err="1" smtClean="0">
                <a:solidFill>
                  <a:prstClr val="black"/>
                </a:solidFill>
                <a:latin typeface="Calibri"/>
              </a:rPr>
              <a:t>a</a:t>
            </a:r>
            <a:r>
              <a:rPr lang="pt-BR" kern="0" dirty="0" smtClean="0">
                <a:solidFill>
                  <a:prstClr val="black"/>
                </a:solidFill>
                <a:latin typeface="Calibri"/>
              </a:rPr>
              <a:t>, </a:t>
            </a:r>
            <a:r>
              <a:rPr lang="pt-BR" i="1" kern="0" dirty="0" err="1" smtClean="0">
                <a:solidFill>
                  <a:prstClr val="black"/>
                </a:solidFill>
                <a:latin typeface="Calibri"/>
              </a:rPr>
              <a:t>K</a:t>
            </a:r>
            <a:r>
              <a:rPr lang="pt-BR" kern="0" baseline="-25000" dirty="0" err="1" smtClean="0">
                <a:solidFill>
                  <a:prstClr val="black"/>
                </a:solidFill>
                <a:latin typeface="Calibri"/>
              </a:rPr>
              <a:t>f</a:t>
            </a:r>
            <a:r>
              <a:rPr lang="pt-BR" kern="0" dirty="0" smtClean="0">
                <a:solidFill>
                  <a:prstClr val="black"/>
                </a:solidFill>
                <a:latin typeface="Calibri"/>
              </a:rPr>
              <a:t> e </a:t>
            </a:r>
            <a:r>
              <a:rPr lang="pt-BR" i="1" kern="0" dirty="0" err="1" smtClean="0">
                <a:solidFill>
                  <a:prstClr val="black"/>
                </a:solidFill>
                <a:latin typeface="Calibri"/>
              </a:rPr>
              <a:t>K</a:t>
            </a:r>
            <a:r>
              <a:rPr lang="pt-BR" kern="0" baseline="-25000" dirty="0" err="1" smtClean="0">
                <a:solidFill>
                  <a:prstClr val="black"/>
                </a:solidFill>
                <a:latin typeface="Calibri"/>
              </a:rPr>
              <a:t>p</a:t>
            </a:r>
            <a:r>
              <a:rPr lang="pt-BR" kern="0" dirty="0" smtClean="0">
                <a:solidFill>
                  <a:prstClr val="black"/>
                </a:solidFill>
                <a:latin typeface="Calibri"/>
              </a:rPr>
              <a:t> são constante e parâmetros de projeto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8" grpId="0" animBg="1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Modulação AM</a:t>
            </a:r>
            <a:endParaRPr lang="pt-BR" sz="2000" dirty="0"/>
          </a:p>
        </p:txBody>
      </p:sp>
      <p:sp>
        <p:nvSpPr>
          <p:cNvPr id="1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050032"/>
            <a:ext cx="8568952" cy="4899248"/>
          </a:xfrm>
        </p:spPr>
        <p:txBody>
          <a:bodyPr/>
          <a:lstStyle/>
          <a:p>
            <a:r>
              <a:rPr lang="pt-BR" sz="2000" dirty="0" smtClean="0"/>
              <a:t>Seja o sinal mensagem (com tom único de frequência </a:t>
            </a:r>
            <a:r>
              <a:rPr lang="pt-BR" sz="2000" i="1" dirty="0" err="1" smtClean="0"/>
              <a:t>f</a:t>
            </a:r>
            <a:r>
              <a:rPr lang="pt-BR" sz="2000" baseline="-25000" dirty="0" err="1" smtClean="0"/>
              <a:t>m</a:t>
            </a:r>
            <a:r>
              <a:rPr lang="pt-BR" sz="2000" dirty="0" smtClean="0"/>
              <a:t>)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r>
              <a:rPr lang="pt-BR" sz="2000" dirty="0" smtClean="0"/>
              <a:t>Seja a portadora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r>
              <a:rPr lang="pt-BR" sz="2000" dirty="0" smtClean="0"/>
              <a:t>A onda modulada em amplitude é</a:t>
            </a:r>
          </a:p>
          <a:p>
            <a:endParaRPr lang="pt-BR" sz="2000" dirty="0" smtClean="0"/>
          </a:p>
          <a:p>
            <a:endParaRPr lang="pt-BR" sz="2000" dirty="0" smtClean="0"/>
          </a:p>
        </p:txBody>
      </p:sp>
      <p:graphicFrame>
        <p:nvGraphicFramePr>
          <p:cNvPr id="14" name="Objeto 13"/>
          <p:cNvGraphicFramePr>
            <a:graphicFrameLocks noChangeAspect="1"/>
          </p:cNvGraphicFramePr>
          <p:nvPr/>
        </p:nvGraphicFramePr>
        <p:xfrm>
          <a:off x="557039" y="1484313"/>
          <a:ext cx="2790825" cy="493712"/>
        </p:xfrm>
        <a:graphic>
          <a:graphicData uri="http://schemas.openxmlformats.org/presentationml/2006/ole">
            <p:oleObj spid="_x0000_s33804" name="Equação" r:id="rId3" imgW="1295400" imgH="228600" progId="Equation.3">
              <p:embed/>
            </p:oleObj>
          </a:graphicData>
        </a:graphic>
      </p:graphicFrame>
      <p:graphicFrame>
        <p:nvGraphicFramePr>
          <p:cNvPr id="15" name="Objeto 14"/>
          <p:cNvGraphicFramePr>
            <a:graphicFrameLocks noChangeAspect="1"/>
          </p:cNvGraphicFramePr>
          <p:nvPr/>
        </p:nvGraphicFramePr>
        <p:xfrm>
          <a:off x="539552" y="2636912"/>
          <a:ext cx="2571750" cy="492125"/>
        </p:xfrm>
        <a:graphic>
          <a:graphicData uri="http://schemas.openxmlformats.org/presentationml/2006/ole">
            <p:oleObj spid="_x0000_s33805" name="Equação" r:id="rId4" imgW="1193800" imgH="228600" progId="Equation.3">
              <p:embed/>
            </p:oleObj>
          </a:graphicData>
        </a:graphic>
      </p:graphicFrame>
      <p:cxnSp>
        <p:nvCxnSpPr>
          <p:cNvPr id="16" name="Conector de seta reta 15"/>
          <p:cNvCxnSpPr/>
          <p:nvPr/>
        </p:nvCxnSpPr>
        <p:spPr bwMode="auto">
          <a:xfrm>
            <a:off x="6269749" y="2636912"/>
            <a:ext cx="79208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Conector de seta reta 16"/>
          <p:cNvCxnSpPr/>
          <p:nvPr/>
        </p:nvCxnSpPr>
        <p:spPr bwMode="auto">
          <a:xfrm flipV="1">
            <a:off x="7380312" y="2855669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Conector de seta reta 17"/>
          <p:cNvCxnSpPr/>
          <p:nvPr/>
        </p:nvCxnSpPr>
        <p:spPr bwMode="auto">
          <a:xfrm>
            <a:off x="7740352" y="2636912"/>
            <a:ext cx="72008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9" name="Objeto 18"/>
          <p:cNvGraphicFramePr>
            <a:graphicFrameLocks noChangeAspect="1"/>
          </p:cNvGraphicFramePr>
          <p:nvPr/>
        </p:nvGraphicFramePr>
        <p:xfrm>
          <a:off x="6300192" y="2132856"/>
          <a:ext cx="684213" cy="436562"/>
        </p:xfrm>
        <a:graphic>
          <a:graphicData uri="http://schemas.openxmlformats.org/presentationml/2006/ole">
            <p:oleObj spid="_x0000_s33806" name="Equação" r:id="rId5" imgW="317225" imgH="203024" progId="Equation.3">
              <p:embed/>
            </p:oleObj>
          </a:graphicData>
        </a:graphic>
      </p:graphicFrame>
      <p:graphicFrame>
        <p:nvGraphicFramePr>
          <p:cNvPr id="20" name="Objeto 19"/>
          <p:cNvGraphicFramePr>
            <a:graphicFrameLocks noChangeAspect="1"/>
          </p:cNvGraphicFramePr>
          <p:nvPr/>
        </p:nvGraphicFramePr>
        <p:xfrm>
          <a:off x="7381701" y="3067178"/>
          <a:ext cx="574675" cy="436563"/>
        </p:xfrm>
        <a:graphic>
          <a:graphicData uri="http://schemas.openxmlformats.org/presentationml/2006/ole">
            <p:oleObj spid="_x0000_s33807" name="Equação" r:id="rId6" imgW="266469" imgH="203024" progId="Equation.3">
              <p:embed/>
            </p:oleObj>
          </a:graphicData>
        </a:graphic>
      </p:graphicFrame>
      <p:graphicFrame>
        <p:nvGraphicFramePr>
          <p:cNvPr id="21" name="Objeto 20"/>
          <p:cNvGraphicFramePr>
            <a:graphicFrameLocks noChangeAspect="1"/>
          </p:cNvGraphicFramePr>
          <p:nvPr/>
        </p:nvGraphicFramePr>
        <p:xfrm>
          <a:off x="8081963" y="2128341"/>
          <a:ext cx="574675" cy="436563"/>
        </p:xfrm>
        <a:graphic>
          <a:graphicData uri="http://schemas.openxmlformats.org/presentationml/2006/ole">
            <p:oleObj spid="_x0000_s33808" name="Equação" r:id="rId7" imgW="266469" imgH="203024" progId="Equation.3">
              <p:embed/>
            </p:oleObj>
          </a:graphicData>
        </a:graphic>
      </p:graphicFrame>
      <p:sp>
        <p:nvSpPr>
          <p:cNvPr id="22" name="Retângulo de cantos arredondados 21"/>
          <p:cNvSpPr/>
          <p:nvPr/>
        </p:nvSpPr>
        <p:spPr bwMode="auto">
          <a:xfrm>
            <a:off x="7064570" y="2409766"/>
            <a:ext cx="648072" cy="432048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AM</a:t>
            </a:r>
          </a:p>
        </p:txBody>
      </p:sp>
      <p:graphicFrame>
        <p:nvGraphicFramePr>
          <p:cNvPr id="23" name="Objeto 22"/>
          <p:cNvGraphicFramePr>
            <a:graphicFrameLocks noChangeAspect="1"/>
          </p:cNvGraphicFramePr>
          <p:nvPr/>
        </p:nvGraphicFramePr>
        <p:xfrm>
          <a:off x="330869" y="4366939"/>
          <a:ext cx="3157537" cy="430213"/>
        </p:xfrm>
        <a:graphic>
          <a:graphicData uri="http://schemas.openxmlformats.org/presentationml/2006/ole">
            <p:oleObj spid="_x0000_s33809" name="Equação" r:id="rId8" imgW="1676400" imgH="228600" progId="Equation.3">
              <p:embed/>
            </p:oleObj>
          </a:graphicData>
        </a:graphic>
      </p:graphicFrame>
      <p:sp>
        <p:nvSpPr>
          <p:cNvPr id="24" name="Chave direita 23"/>
          <p:cNvSpPr/>
          <p:nvPr/>
        </p:nvSpPr>
        <p:spPr bwMode="auto">
          <a:xfrm rot="16200000">
            <a:off x="1545297" y="3628857"/>
            <a:ext cx="252028" cy="1152128"/>
          </a:xfrm>
          <a:prstGeom prst="rightBrace">
            <a:avLst/>
          </a:prstGeom>
          <a:solidFill>
            <a:schemeClr val="bg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5" name="Objeto 24"/>
          <p:cNvGraphicFramePr>
            <a:graphicFrameLocks noChangeAspect="1"/>
          </p:cNvGraphicFramePr>
          <p:nvPr/>
        </p:nvGraphicFramePr>
        <p:xfrm>
          <a:off x="824851" y="4896573"/>
          <a:ext cx="3732212" cy="430212"/>
        </p:xfrm>
        <a:graphic>
          <a:graphicData uri="http://schemas.openxmlformats.org/presentationml/2006/ole">
            <p:oleObj spid="_x0000_s33810" name="Equação" r:id="rId9" imgW="1981200" imgH="228600" progId="Equation.3">
              <p:embed/>
            </p:oleObj>
          </a:graphicData>
        </a:graphic>
      </p:graphicFrame>
      <p:sp>
        <p:nvSpPr>
          <p:cNvPr id="26" name="CaixaDeTexto 25"/>
          <p:cNvSpPr txBox="1"/>
          <p:nvPr/>
        </p:nvSpPr>
        <p:spPr>
          <a:xfrm>
            <a:off x="323528" y="379087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Amplitude da onda modulada</a:t>
            </a:r>
            <a:endParaRPr lang="pt-BR" b="1" dirty="0"/>
          </a:p>
        </p:txBody>
      </p:sp>
      <p:graphicFrame>
        <p:nvGraphicFramePr>
          <p:cNvPr id="27" name="Objeto 26"/>
          <p:cNvGraphicFramePr>
            <a:graphicFrameLocks noChangeAspect="1"/>
          </p:cNvGraphicFramePr>
          <p:nvPr/>
        </p:nvGraphicFramePr>
        <p:xfrm>
          <a:off x="323528" y="5327650"/>
          <a:ext cx="4471988" cy="909638"/>
        </p:xfrm>
        <a:graphic>
          <a:graphicData uri="http://schemas.openxmlformats.org/presentationml/2006/ole">
            <p:oleObj spid="_x0000_s33811" name="Equação" r:id="rId10" imgW="2374900" imgH="482600" progId="Equation.3">
              <p:embed/>
            </p:oleObj>
          </a:graphicData>
        </a:graphic>
      </p:graphicFrame>
      <p:graphicFrame>
        <p:nvGraphicFramePr>
          <p:cNvPr id="28" name="Objeto 27"/>
          <p:cNvGraphicFramePr>
            <a:graphicFrameLocks noChangeAspect="1"/>
          </p:cNvGraphicFramePr>
          <p:nvPr/>
        </p:nvGraphicFramePr>
        <p:xfrm>
          <a:off x="4824413" y="5562600"/>
          <a:ext cx="3803650" cy="430213"/>
        </p:xfrm>
        <a:graphic>
          <a:graphicData uri="http://schemas.openxmlformats.org/presentationml/2006/ole">
            <p:oleObj spid="_x0000_s33812" name="Equação" r:id="rId11" imgW="20193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Modulação AM</a:t>
            </a:r>
            <a:endParaRPr lang="pt-BR" sz="2000" dirty="0"/>
          </a:p>
        </p:txBody>
      </p:sp>
      <p:sp>
        <p:nvSpPr>
          <p:cNvPr id="30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050032"/>
            <a:ext cx="8856984" cy="4899248"/>
          </a:xfrm>
        </p:spPr>
        <p:txBody>
          <a:bodyPr/>
          <a:lstStyle/>
          <a:p>
            <a:r>
              <a:rPr lang="pt-BR" sz="2000" dirty="0" smtClean="0"/>
              <a:t> Análise temporal da modulação AM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r>
              <a:rPr lang="pt-BR" sz="2000" dirty="0" smtClean="0"/>
              <a:t>Existem pelo menos 3 situações dependendo do </a:t>
            </a:r>
            <a:r>
              <a:rPr lang="pt-BR" sz="2000" b="1" dirty="0" smtClean="0"/>
              <a:t>índice de modulação</a:t>
            </a:r>
          </a:p>
          <a:p>
            <a:endParaRPr lang="pt-BR" sz="2000" dirty="0" smtClean="0"/>
          </a:p>
        </p:txBody>
      </p:sp>
      <p:cxnSp>
        <p:nvCxnSpPr>
          <p:cNvPr id="31" name="Conector de seta reta 30"/>
          <p:cNvCxnSpPr/>
          <p:nvPr/>
        </p:nvCxnSpPr>
        <p:spPr bwMode="auto">
          <a:xfrm>
            <a:off x="437101" y="2204864"/>
            <a:ext cx="79208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Conector de seta reta 31"/>
          <p:cNvCxnSpPr/>
          <p:nvPr/>
        </p:nvCxnSpPr>
        <p:spPr bwMode="auto">
          <a:xfrm flipV="1">
            <a:off x="1547664" y="2423621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Conector de seta reta 32"/>
          <p:cNvCxnSpPr/>
          <p:nvPr/>
        </p:nvCxnSpPr>
        <p:spPr bwMode="auto">
          <a:xfrm>
            <a:off x="1907704" y="2204864"/>
            <a:ext cx="72008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4" name="Objeto 33"/>
          <p:cNvGraphicFramePr>
            <a:graphicFrameLocks noChangeAspect="1"/>
          </p:cNvGraphicFramePr>
          <p:nvPr/>
        </p:nvGraphicFramePr>
        <p:xfrm>
          <a:off x="467544" y="1700808"/>
          <a:ext cx="684213" cy="436562"/>
        </p:xfrm>
        <a:graphic>
          <a:graphicData uri="http://schemas.openxmlformats.org/presentationml/2006/ole">
            <p:oleObj spid="_x0000_s41995" name="Equação" r:id="rId3" imgW="317225" imgH="203024" progId="Equation.3">
              <p:embed/>
            </p:oleObj>
          </a:graphicData>
        </a:graphic>
      </p:graphicFrame>
      <p:graphicFrame>
        <p:nvGraphicFramePr>
          <p:cNvPr id="35" name="Objeto 34"/>
          <p:cNvGraphicFramePr>
            <a:graphicFrameLocks noChangeAspect="1"/>
          </p:cNvGraphicFramePr>
          <p:nvPr/>
        </p:nvGraphicFramePr>
        <p:xfrm>
          <a:off x="1549053" y="2635130"/>
          <a:ext cx="574675" cy="436563"/>
        </p:xfrm>
        <a:graphic>
          <a:graphicData uri="http://schemas.openxmlformats.org/presentationml/2006/ole">
            <p:oleObj spid="_x0000_s41996" name="Equação" r:id="rId4" imgW="266469" imgH="203024" progId="Equation.3">
              <p:embed/>
            </p:oleObj>
          </a:graphicData>
        </a:graphic>
      </p:graphicFrame>
      <p:graphicFrame>
        <p:nvGraphicFramePr>
          <p:cNvPr id="36" name="Objeto 35"/>
          <p:cNvGraphicFramePr>
            <a:graphicFrameLocks noChangeAspect="1"/>
          </p:cNvGraphicFramePr>
          <p:nvPr/>
        </p:nvGraphicFramePr>
        <p:xfrm>
          <a:off x="2249315" y="1696293"/>
          <a:ext cx="574675" cy="436563"/>
        </p:xfrm>
        <a:graphic>
          <a:graphicData uri="http://schemas.openxmlformats.org/presentationml/2006/ole">
            <p:oleObj spid="_x0000_s41997" name="Equação" r:id="rId5" imgW="266469" imgH="203024" progId="Equation.3">
              <p:embed/>
            </p:oleObj>
          </a:graphicData>
        </a:graphic>
      </p:graphicFrame>
      <p:sp>
        <p:nvSpPr>
          <p:cNvPr id="37" name="Retângulo de cantos arredondados 36"/>
          <p:cNvSpPr/>
          <p:nvPr/>
        </p:nvSpPr>
        <p:spPr bwMode="auto">
          <a:xfrm>
            <a:off x="1231922" y="1977718"/>
            <a:ext cx="648072" cy="432048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AM</a:t>
            </a:r>
          </a:p>
        </p:txBody>
      </p:sp>
      <p:grpSp>
        <p:nvGrpSpPr>
          <p:cNvPr id="38" name="Grupo 37"/>
          <p:cNvGrpSpPr/>
          <p:nvPr/>
        </p:nvGrpSpPr>
        <p:grpSpPr>
          <a:xfrm>
            <a:off x="3131840" y="1772816"/>
            <a:ext cx="2162175" cy="1220341"/>
            <a:chOff x="5724128" y="1772816"/>
            <a:chExt cx="2162175" cy="1220341"/>
          </a:xfrm>
        </p:grpSpPr>
        <p:pic>
          <p:nvPicPr>
            <p:cNvPr id="39" name="Picture 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724128" y="1916832"/>
              <a:ext cx="2162175" cy="1076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" name="Retângulo 39"/>
            <p:cNvSpPr/>
            <p:nvPr/>
          </p:nvSpPr>
          <p:spPr bwMode="auto">
            <a:xfrm>
              <a:off x="7058372" y="1772816"/>
              <a:ext cx="144016" cy="21602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1" name="CaixaDeTexto 40"/>
          <p:cNvSpPr txBox="1"/>
          <p:nvPr/>
        </p:nvSpPr>
        <p:spPr>
          <a:xfrm>
            <a:off x="107504" y="393305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Submodulação</a:t>
            </a:r>
            <a:r>
              <a:rPr lang="pt-BR" dirty="0" smtClean="0"/>
              <a:t>: </a:t>
            </a:r>
            <a:r>
              <a:rPr lang="pt-BR" i="1" dirty="0" smtClean="0"/>
              <a:t>m</a:t>
            </a:r>
            <a:r>
              <a:rPr lang="pt-BR" baseline="-25000" dirty="0" smtClean="0"/>
              <a:t>a </a:t>
            </a:r>
            <a:r>
              <a:rPr lang="pt-BR" dirty="0" smtClean="0"/>
              <a:t>&lt; 1</a:t>
            </a:r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2915816" y="393305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100% de modulação</a:t>
            </a:r>
            <a:r>
              <a:rPr lang="pt-BR" dirty="0" smtClean="0"/>
              <a:t>: </a:t>
            </a:r>
            <a:r>
              <a:rPr lang="pt-BR" i="1" dirty="0" smtClean="0"/>
              <a:t>m</a:t>
            </a:r>
            <a:r>
              <a:rPr lang="pt-BR" baseline="-25000" dirty="0" smtClean="0"/>
              <a:t>a </a:t>
            </a:r>
            <a:r>
              <a:rPr lang="pt-BR" dirty="0" smtClean="0"/>
              <a:t>= 1</a:t>
            </a:r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6228184" y="3933056"/>
            <a:ext cx="284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sobremodulação</a:t>
            </a:r>
            <a:r>
              <a:rPr lang="pt-BR" dirty="0" smtClean="0"/>
              <a:t>: </a:t>
            </a:r>
            <a:r>
              <a:rPr lang="pt-BR" i="1" dirty="0" smtClean="0"/>
              <a:t>m</a:t>
            </a:r>
            <a:r>
              <a:rPr lang="pt-BR" baseline="-25000" dirty="0" smtClean="0"/>
              <a:t>a </a:t>
            </a:r>
            <a:r>
              <a:rPr lang="pt-BR" dirty="0" smtClean="0"/>
              <a:t>&gt; 1</a:t>
            </a:r>
            <a:endParaRPr lang="pt-BR" dirty="0"/>
          </a:p>
        </p:txBody>
      </p:sp>
      <p:grpSp>
        <p:nvGrpSpPr>
          <p:cNvPr id="44" name="Grupo 43"/>
          <p:cNvGrpSpPr/>
          <p:nvPr/>
        </p:nvGrpSpPr>
        <p:grpSpPr>
          <a:xfrm>
            <a:off x="3580565" y="4365104"/>
            <a:ext cx="1495491" cy="1820659"/>
            <a:chOff x="3148517" y="4543226"/>
            <a:chExt cx="1495491" cy="1820659"/>
          </a:xfrm>
        </p:grpSpPr>
        <p:pic>
          <p:nvPicPr>
            <p:cNvPr id="45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148517" y="4543226"/>
              <a:ext cx="1495491" cy="685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" name="Picture 9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334216" y="5733256"/>
              <a:ext cx="1154063" cy="630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" name="Retângulo 46"/>
            <p:cNvSpPr/>
            <p:nvPr/>
          </p:nvSpPr>
          <p:spPr bwMode="auto">
            <a:xfrm>
              <a:off x="3313956" y="6147861"/>
              <a:ext cx="144016" cy="21602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8" name="Picture 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flipV="1">
              <a:off x="3345929" y="5301208"/>
              <a:ext cx="1154063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flipV="1">
            <a:off x="105569" y="2492896"/>
            <a:ext cx="1154063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00192" y="4365104"/>
            <a:ext cx="187220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1" name="Grupo 50"/>
          <p:cNvGrpSpPr/>
          <p:nvPr/>
        </p:nvGrpSpPr>
        <p:grpSpPr>
          <a:xfrm>
            <a:off x="6732240" y="5231098"/>
            <a:ext cx="1165776" cy="918661"/>
            <a:chOff x="6732240" y="5231098"/>
            <a:chExt cx="1165776" cy="918661"/>
          </a:xfrm>
        </p:grpSpPr>
        <p:pic>
          <p:nvPicPr>
            <p:cNvPr id="52" name="Picture 9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732240" y="5519130"/>
              <a:ext cx="1154063" cy="630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" name="Picture 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flipV="1">
              <a:off x="6743953" y="5231098"/>
              <a:ext cx="1154063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" name="Forma livre 53"/>
            <p:cNvSpPr/>
            <p:nvPr/>
          </p:nvSpPr>
          <p:spPr bwMode="auto">
            <a:xfrm>
              <a:off x="7148512" y="5480064"/>
              <a:ext cx="316800" cy="194071"/>
            </a:xfrm>
            <a:custGeom>
              <a:avLst/>
              <a:gdLst>
                <a:gd name="connsiteX0" fmla="*/ 0 w 314325"/>
                <a:gd name="connsiteY0" fmla="*/ 186928 h 194071"/>
                <a:gd name="connsiteX1" fmla="*/ 159544 w 314325"/>
                <a:gd name="connsiteY1" fmla="*/ 1190 h 194071"/>
                <a:gd name="connsiteX2" fmla="*/ 314325 w 314325"/>
                <a:gd name="connsiteY2" fmla="*/ 194071 h 194071"/>
                <a:gd name="connsiteX3" fmla="*/ 314325 w 314325"/>
                <a:gd name="connsiteY3" fmla="*/ 194071 h 19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194071">
                  <a:moveTo>
                    <a:pt x="0" y="186928"/>
                  </a:moveTo>
                  <a:cubicBezTo>
                    <a:pt x="53578" y="93464"/>
                    <a:pt x="107157" y="0"/>
                    <a:pt x="159544" y="1190"/>
                  </a:cubicBezTo>
                  <a:cubicBezTo>
                    <a:pt x="211931" y="2380"/>
                    <a:pt x="314325" y="194071"/>
                    <a:pt x="314325" y="194071"/>
                  </a:cubicBezTo>
                  <a:lnTo>
                    <a:pt x="314325" y="194071"/>
                  </a:lnTo>
                </a:path>
              </a:pathLst>
            </a:cu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669713" y="4365104"/>
            <a:ext cx="1165983" cy="2098292"/>
            <a:chOff x="309673" y="4509120"/>
            <a:chExt cx="1165983" cy="2098292"/>
          </a:xfrm>
        </p:grpSpPr>
        <p:pic>
          <p:nvPicPr>
            <p:cNvPr id="56" name="Picture 9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95536" y="4509120"/>
              <a:ext cx="1080120" cy="1076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7" name="Grupo 51"/>
            <p:cNvGrpSpPr/>
            <p:nvPr/>
          </p:nvGrpSpPr>
          <p:grpSpPr>
            <a:xfrm>
              <a:off x="309673" y="5373216"/>
              <a:ext cx="1154063" cy="1234196"/>
              <a:chOff x="309673" y="5373216"/>
              <a:chExt cx="1154063" cy="1234196"/>
            </a:xfrm>
          </p:grpSpPr>
          <p:pic>
            <p:nvPicPr>
              <p:cNvPr id="58" name="Picture 9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309673" y="5531087"/>
                <a:ext cx="1154063" cy="1076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9" name="Retângulo 58"/>
              <p:cNvSpPr/>
              <p:nvPr/>
            </p:nvSpPr>
            <p:spPr bwMode="auto">
              <a:xfrm>
                <a:off x="611560" y="5373216"/>
                <a:ext cx="144016" cy="21602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cxnSp>
        <p:nvCxnSpPr>
          <p:cNvPr id="60" name="Conector reto 59"/>
          <p:cNvCxnSpPr/>
          <p:nvPr/>
        </p:nvCxnSpPr>
        <p:spPr bwMode="auto">
          <a:xfrm>
            <a:off x="2843808" y="3789040"/>
            <a:ext cx="0" cy="23762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Conector reto 60"/>
          <p:cNvCxnSpPr/>
          <p:nvPr/>
        </p:nvCxnSpPr>
        <p:spPr bwMode="auto">
          <a:xfrm>
            <a:off x="6156176" y="3789040"/>
            <a:ext cx="0" cy="23762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CaixaDeTexto 61"/>
          <p:cNvSpPr txBox="1"/>
          <p:nvPr/>
        </p:nvSpPr>
        <p:spPr>
          <a:xfrm>
            <a:off x="6372200" y="6165304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Também chamada de supermodulação</a:t>
            </a:r>
            <a:endParaRPr lang="pt-BR" sz="1600" b="1" dirty="0"/>
          </a:p>
        </p:txBody>
      </p:sp>
      <p:graphicFrame>
        <p:nvGraphicFramePr>
          <p:cNvPr id="63" name="Object 5"/>
          <p:cNvGraphicFramePr>
            <a:graphicFrameLocks noChangeAspect="1"/>
          </p:cNvGraphicFramePr>
          <p:nvPr/>
        </p:nvGraphicFramePr>
        <p:xfrm>
          <a:off x="5292079" y="1628800"/>
          <a:ext cx="3569955" cy="360040"/>
        </p:xfrm>
        <a:graphic>
          <a:graphicData uri="http://schemas.openxmlformats.org/presentationml/2006/ole">
            <p:oleObj spid="_x0000_s41998" name="Equação" r:id="rId13" imgW="2273300" imgH="228600" progId="Equation.3">
              <p:embed/>
            </p:oleObj>
          </a:graphicData>
        </a:graphic>
      </p:graphicFrame>
      <p:graphicFrame>
        <p:nvGraphicFramePr>
          <p:cNvPr id="64" name="Object 7"/>
          <p:cNvGraphicFramePr>
            <a:graphicFrameLocks noChangeAspect="1"/>
          </p:cNvGraphicFramePr>
          <p:nvPr/>
        </p:nvGraphicFramePr>
        <p:xfrm>
          <a:off x="6084168" y="2204864"/>
          <a:ext cx="936104" cy="709671"/>
        </p:xfrm>
        <a:graphic>
          <a:graphicData uri="http://schemas.openxmlformats.org/presentationml/2006/ole">
            <p:oleObj spid="_x0000_s41999" name="Equação" r:id="rId14" imgW="571252" imgH="431613" progId="Equation.3">
              <p:embed/>
            </p:oleObj>
          </a:graphicData>
        </a:graphic>
      </p:graphicFrame>
      <p:pic>
        <p:nvPicPr>
          <p:cNvPr id="65" name="Picture 8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195736" y="2708920"/>
            <a:ext cx="108012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Modulação AM</a:t>
            </a:r>
            <a:endParaRPr lang="pt-BR" sz="2000" dirty="0"/>
          </a:p>
        </p:txBody>
      </p:sp>
      <p:sp>
        <p:nvSpPr>
          <p:cNvPr id="30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050032"/>
            <a:ext cx="6768752" cy="4899248"/>
          </a:xfrm>
        </p:spPr>
        <p:txBody>
          <a:bodyPr/>
          <a:lstStyle/>
          <a:p>
            <a:r>
              <a:rPr lang="pt-BR" sz="2000" b="1" dirty="0" smtClean="0"/>
              <a:t>Análise espectral do AM</a:t>
            </a:r>
          </a:p>
          <a:p>
            <a:endParaRPr lang="pt-BR" sz="2000" b="1" dirty="0" smtClean="0"/>
          </a:p>
          <a:p>
            <a:endParaRPr lang="pt-BR" sz="2000" b="1" dirty="0" smtClean="0"/>
          </a:p>
          <a:p>
            <a:endParaRPr lang="pt-BR" sz="2000" b="1" dirty="0" smtClean="0"/>
          </a:p>
          <a:p>
            <a:endParaRPr lang="pt-BR" sz="2000" b="1" dirty="0" smtClean="0"/>
          </a:p>
        </p:txBody>
      </p:sp>
      <p:graphicFrame>
        <p:nvGraphicFramePr>
          <p:cNvPr id="31" name="Object 2"/>
          <p:cNvGraphicFramePr>
            <a:graphicFrameLocks noChangeAspect="1"/>
          </p:cNvGraphicFramePr>
          <p:nvPr/>
        </p:nvGraphicFramePr>
        <p:xfrm>
          <a:off x="323528" y="1772816"/>
          <a:ext cx="3157538" cy="430212"/>
        </p:xfrm>
        <a:graphic>
          <a:graphicData uri="http://schemas.openxmlformats.org/presentationml/2006/ole">
            <p:oleObj spid="_x0000_s34833" name="Equação" r:id="rId3" imgW="1676400" imgH="228600" progId="Equation.3">
              <p:embed/>
            </p:oleObj>
          </a:graphicData>
        </a:graphic>
      </p:graphicFrame>
      <p:graphicFrame>
        <p:nvGraphicFramePr>
          <p:cNvPr id="32" name="Object 7"/>
          <p:cNvGraphicFramePr>
            <a:graphicFrameLocks noChangeAspect="1"/>
          </p:cNvGraphicFramePr>
          <p:nvPr/>
        </p:nvGraphicFramePr>
        <p:xfrm>
          <a:off x="773286" y="2349500"/>
          <a:ext cx="5022850" cy="430213"/>
        </p:xfrm>
        <a:graphic>
          <a:graphicData uri="http://schemas.openxmlformats.org/presentationml/2006/ole">
            <p:oleObj spid="_x0000_s34834" name="Equação" r:id="rId4" imgW="2667000" imgH="228600" progId="Equation.3">
              <p:embed/>
            </p:oleObj>
          </a:graphicData>
        </a:graphic>
      </p:graphicFrame>
      <p:sp>
        <p:nvSpPr>
          <p:cNvPr id="33" name="Retângulo 32"/>
          <p:cNvSpPr/>
          <p:nvPr/>
        </p:nvSpPr>
        <p:spPr>
          <a:xfrm>
            <a:off x="171123" y="3093679"/>
            <a:ext cx="16979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pt-BR" b="1" dirty="0" smtClean="0"/>
              <a:t>Sabendo que </a:t>
            </a:r>
            <a:endParaRPr lang="pt-BR" sz="2000" b="1" dirty="0" smtClean="0"/>
          </a:p>
        </p:txBody>
      </p:sp>
      <p:graphicFrame>
        <p:nvGraphicFramePr>
          <p:cNvPr id="34" name="Object 7"/>
          <p:cNvGraphicFramePr>
            <a:graphicFrameLocks noChangeAspect="1"/>
          </p:cNvGraphicFramePr>
          <p:nvPr/>
        </p:nvGraphicFramePr>
        <p:xfrm>
          <a:off x="1769625" y="2924944"/>
          <a:ext cx="5048250" cy="741362"/>
        </p:xfrm>
        <a:graphic>
          <a:graphicData uri="http://schemas.openxmlformats.org/presentationml/2006/ole">
            <p:oleObj spid="_x0000_s34835" name="Equação" r:id="rId5" imgW="2679700" imgH="393700" progId="Equation.3">
              <p:embed/>
            </p:oleObj>
          </a:graphicData>
        </a:graphic>
      </p:graphicFrame>
      <p:sp>
        <p:nvSpPr>
          <p:cNvPr id="35" name="Retângulo 34"/>
          <p:cNvSpPr/>
          <p:nvPr/>
        </p:nvSpPr>
        <p:spPr>
          <a:xfrm>
            <a:off x="6696141" y="3079824"/>
            <a:ext cx="23519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pt-BR" b="1" dirty="0" smtClean="0"/>
              <a:t>, podemos escrever</a:t>
            </a:r>
            <a:endParaRPr lang="pt-BR" sz="2000" b="1" dirty="0" smtClean="0"/>
          </a:p>
        </p:txBody>
      </p:sp>
      <p:graphicFrame>
        <p:nvGraphicFramePr>
          <p:cNvPr id="36" name="Object 7"/>
          <p:cNvGraphicFramePr>
            <a:graphicFrameLocks noChangeAspect="1"/>
          </p:cNvGraphicFramePr>
          <p:nvPr/>
        </p:nvGraphicFramePr>
        <p:xfrm>
          <a:off x="348381" y="3644900"/>
          <a:ext cx="7319963" cy="741363"/>
        </p:xfrm>
        <a:graphic>
          <a:graphicData uri="http://schemas.openxmlformats.org/presentationml/2006/ole">
            <p:oleObj spid="_x0000_s34836" name="Equação" r:id="rId6" imgW="3886200" imgH="393700" progId="Equation.3">
              <p:embed/>
            </p:oleObj>
          </a:graphicData>
        </a:graphic>
      </p:graphicFrame>
      <p:graphicFrame>
        <p:nvGraphicFramePr>
          <p:cNvPr id="37" name="Object 7"/>
          <p:cNvGraphicFramePr>
            <a:graphicFrameLocks noChangeAspect="1"/>
          </p:cNvGraphicFramePr>
          <p:nvPr/>
        </p:nvGraphicFramePr>
        <p:xfrm>
          <a:off x="211138" y="4508500"/>
          <a:ext cx="2844800" cy="1960563"/>
        </p:xfrm>
        <a:graphic>
          <a:graphicData uri="http://schemas.openxmlformats.org/presentationml/2006/ole">
            <p:oleObj spid="_x0000_s34837" name="Equação" r:id="rId7" imgW="1511300" imgH="1041400" progId="Equation.3">
              <p:embed/>
            </p:oleObj>
          </a:graphicData>
        </a:graphic>
      </p:graphicFrame>
      <p:cxnSp>
        <p:nvCxnSpPr>
          <p:cNvPr id="38" name="Conector reto 37"/>
          <p:cNvCxnSpPr/>
          <p:nvPr/>
        </p:nvCxnSpPr>
        <p:spPr bwMode="auto">
          <a:xfrm>
            <a:off x="251520" y="4437112"/>
            <a:ext cx="85689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Seta para a direita 38"/>
          <p:cNvSpPr/>
          <p:nvPr/>
        </p:nvSpPr>
        <p:spPr bwMode="auto">
          <a:xfrm>
            <a:off x="2627784" y="4611571"/>
            <a:ext cx="432048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Seta para a direita 39"/>
          <p:cNvSpPr/>
          <p:nvPr/>
        </p:nvSpPr>
        <p:spPr bwMode="auto">
          <a:xfrm>
            <a:off x="3131840" y="5229200"/>
            <a:ext cx="432048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Seta para a direita 40"/>
          <p:cNvSpPr/>
          <p:nvPr/>
        </p:nvSpPr>
        <p:spPr bwMode="auto">
          <a:xfrm>
            <a:off x="3159080" y="6021288"/>
            <a:ext cx="432048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3112329" y="453683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Portadora</a:t>
            </a:r>
            <a:endParaRPr lang="pt-BR" b="1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3563888" y="5157192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Banda Lateral Inferior (LSB)</a:t>
            </a:r>
            <a:endParaRPr lang="pt-BR" b="1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3591128" y="5932692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Banda Lateral Superior (USB)</a:t>
            </a:r>
            <a:endParaRPr lang="pt-BR" b="1" dirty="0"/>
          </a:p>
        </p:txBody>
      </p:sp>
      <p:graphicFrame>
        <p:nvGraphicFramePr>
          <p:cNvPr id="45" name="Object 9"/>
          <p:cNvGraphicFramePr>
            <a:graphicFrameLocks noChangeAspect="1"/>
          </p:cNvGraphicFramePr>
          <p:nvPr/>
        </p:nvGraphicFramePr>
        <p:xfrm>
          <a:off x="3491881" y="1772817"/>
          <a:ext cx="3832743" cy="432047"/>
        </p:xfrm>
        <a:graphic>
          <a:graphicData uri="http://schemas.openxmlformats.org/presentationml/2006/ole">
            <p:oleObj spid="_x0000_s34838" name="Equação" r:id="rId8" imgW="20193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9" grpId="0" animBg="1"/>
      <p:bldP spid="40" grpId="0" animBg="1"/>
      <p:bldP spid="41" grpId="0" animBg="1"/>
      <p:bldP spid="42" grpId="0"/>
      <p:bldP spid="43" grpId="0"/>
      <p:bldP spid="4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Technology at work design templat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4D4D4D"/>
        </a:dk1>
        <a:lt1>
          <a:srgbClr val="FFFFD9"/>
        </a:lt1>
        <a:dk2>
          <a:srgbClr val="000000"/>
        </a:dk2>
        <a:lt2>
          <a:srgbClr val="7F7F7D"/>
        </a:lt2>
        <a:accent1>
          <a:srgbClr val="DEDACF"/>
        </a:accent1>
        <a:accent2>
          <a:srgbClr val="536D89"/>
        </a:accent2>
        <a:accent3>
          <a:srgbClr val="FFFFE9"/>
        </a:accent3>
        <a:accent4>
          <a:srgbClr val="404040"/>
        </a:accent4>
        <a:accent5>
          <a:srgbClr val="ECEAE4"/>
        </a:accent5>
        <a:accent6>
          <a:srgbClr val="4A627C"/>
        </a:accent6>
        <a:hlink>
          <a:srgbClr val="943C35"/>
        </a:hlink>
        <a:folHlink>
          <a:srgbClr val="63406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1EAED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EEF3F4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85B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666666"/>
        </a:dk1>
        <a:lt1>
          <a:srgbClr val="FFFFFF"/>
        </a:lt1>
        <a:dk2>
          <a:srgbClr val="000000"/>
        </a:dk2>
        <a:lt2>
          <a:srgbClr val="333333"/>
        </a:lt2>
        <a:accent1>
          <a:srgbClr val="D7DCC8"/>
        </a:accent1>
        <a:accent2>
          <a:srgbClr val="8DC6FF"/>
        </a:accent2>
        <a:accent3>
          <a:srgbClr val="FFFFFF"/>
        </a:accent3>
        <a:accent4>
          <a:srgbClr val="565656"/>
        </a:accent4>
        <a:accent5>
          <a:srgbClr val="E8EBE0"/>
        </a:accent5>
        <a:accent6>
          <a:srgbClr val="7FB3E7"/>
        </a:accent6>
        <a:hlink>
          <a:srgbClr val="0066CC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58572B"/>
        </a:dk1>
        <a:lt1>
          <a:srgbClr val="FFFFFF"/>
        </a:lt1>
        <a:dk2>
          <a:srgbClr val="808000"/>
        </a:dk2>
        <a:lt2>
          <a:srgbClr val="333333"/>
        </a:lt2>
        <a:accent1>
          <a:srgbClr val="CCCC99"/>
        </a:accent1>
        <a:accent2>
          <a:srgbClr val="FFFFCC"/>
        </a:accent2>
        <a:accent3>
          <a:srgbClr val="FFFFFF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666633"/>
        </a:dk1>
        <a:lt1>
          <a:srgbClr val="008080"/>
        </a:lt1>
        <a:dk2>
          <a:srgbClr val="808000"/>
        </a:dk2>
        <a:lt2>
          <a:srgbClr val="005A58"/>
        </a:lt2>
        <a:accent1>
          <a:srgbClr val="B5C6B3"/>
        </a:accent1>
        <a:accent2>
          <a:srgbClr val="FFA962"/>
        </a:accent2>
        <a:accent3>
          <a:srgbClr val="AAC0C0"/>
        </a:accent3>
        <a:accent4>
          <a:srgbClr val="56562A"/>
        </a:accent4>
        <a:accent5>
          <a:srgbClr val="D7DFD6"/>
        </a:accent5>
        <a:accent6>
          <a:srgbClr val="E79958"/>
        </a:accent6>
        <a:hlink>
          <a:srgbClr val="FFEFCE"/>
        </a:hlink>
        <a:folHlink>
          <a:srgbClr val="A741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3366"/>
        </a:dk1>
        <a:lt1>
          <a:srgbClr val="A28E73"/>
        </a:lt1>
        <a:dk2>
          <a:srgbClr val="000099"/>
        </a:dk2>
        <a:lt2>
          <a:srgbClr val="D2C368"/>
        </a:lt2>
        <a:accent1>
          <a:srgbClr val="D1EBEA"/>
        </a:accent1>
        <a:accent2>
          <a:srgbClr val="CEC975"/>
        </a:accent2>
        <a:accent3>
          <a:srgbClr val="AAAACA"/>
        </a:accent3>
        <a:accent4>
          <a:srgbClr val="8A7861"/>
        </a:accent4>
        <a:accent5>
          <a:srgbClr val="E5F3F3"/>
        </a:accent5>
        <a:accent6>
          <a:srgbClr val="BAB669"/>
        </a:accent6>
        <a:hlink>
          <a:srgbClr val="7EBA93"/>
        </a:hlink>
        <a:folHlink>
          <a:srgbClr val="F09D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36699"/>
        </a:dk1>
        <a:lt1>
          <a:srgbClr val="969696"/>
        </a:lt1>
        <a:dk2>
          <a:srgbClr val="000000"/>
        </a:dk2>
        <a:lt2>
          <a:srgbClr val="517FA1"/>
        </a:lt2>
        <a:accent1>
          <a:srgbClr val="F3F5DD"/>
        </a:accent1>
        <a:accent2>
          <a:srgbClr val="CB4B0A"/>
        </a:accent2>
        <a:accent3>
          <a:srgbClr val="AAAAAA"/>
        </a:accent3>
        <a:accent4>
          <a:srgbClr val="7F7F7F"/>
        </a:accent4>
        <a:accent5>
          <a:srgbClr val="F8F9EB"/>
        </a:accent5>
        <a:accent6>
          <a:srgbClr val="B84308"/>
        </a:accent6>
        <a:hlink>
          <a:srgbClr val="D4B224"/>
        </a:hlink>
        <a:folHlink>
          <a:srgbClr val="D58E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5C1F00"/>
        </a:dk1>
        <a:lt1>
          <a:srgbClr val="8FA418"/>
        </a:lt1>
        <a:dk2>
          <a:srgbClr val="800000"/>
        </a:dk2>
        <a:lt2>
          <a:srgbClr val="A89546"/>
        </a:lt2>
        <a:accent1>
          <a:srgbClr val="EDF6BE"/>
        </a:accent1>
        <a:accent2>
          <a:srgbClr val="ADBC00"/>
        </a:accent2>
        <a:accent3>
          <a:srgbClr val="C0AAAA"/>
        </a:accent3>
        <a:accent4>
          <a:srgbClr val="798B13"/>
        </a:accent4>
        <a:accent5>
          <a:srgbClr val="F4FADB"/>
        </a:accent5>
        <a:accent6>
          <a:srgbClr val="9CAA00"/>
        </a:accent6>
        <a:hlink>
          <a:srgbClr val="FF7500"/>
        </a:hlink>
        <a:folHlink>
          <a:srgbClr val="3E5E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10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11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12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3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4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5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6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7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8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9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1923</TotalTime>
  <Words>346</Words>
  <Application>Microsoft Office PowerPoint</Application>
  <PresentationFormat>Apresentação na tela (4:3)</PresentationFormat>
  <Paragraphs>90</Paragraphs>
  <Slides>12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Technology at work design template</vt:lpstr>
      <vt:lpstr>Equação</vt:lpstr>
      <vt:lpstr>Equation</vt:lpstr>
      <vt:lpstr>Slide 1</vt:lpstr>
      <vt:lpstr>Objetivos do hands-on</vt:lpstr>
      <vt:lpstr>Objetivos desta apresentação</vt:lpstr>
      <vt:lpstr>Introdução teórica  Modulação AM</vt:lpstr>
      <vt:lpstr>Introdução teórica  Modulação AM</vt:lpstr>
      <vt:lpstr>Introdução teórica  Modulação AM</vt:lpstr>
      <vt:lpstr>Introdução teórica  Modulação AM</vt:lpstr>
      <vt:lpstr>Introdução teórica  Modulação AM</vt:lpstr>
      <vt:lpstr>Introdução teórica  Modulação AM</vt:lpstr>
      <vt:lpstr>Introdução teórica  Modulação AM</vt:lpstr>
      <vt:lpstr>Introdução teórica  Modulação AM</vt:lpstr>
      <vt:lpstr>Introdução teórica  Demodulação AM – Detector de envoltória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Comunicações Móveis</dc:title>
  <dc:creator>Juliana</dc:creator>
  <cp:lastModifiedBy>Vicente Sousa</cp:lastModifiedBy>
  <cp:revision>611</cp:revision>
  <dcterms:created xsi:type="dcterms:W3CDTF">2010-09-08T14:21:37Z</dcterms:created>
  <dcterms:modified xsi:type="dcterms:W3CDTF">2016-08-24T18:35:55Z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TC010721571046</vt:lpwstr>
  </property>
</Properties>
</file>