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5" r:id="rId2"/>
    <p:sldId id="358" r:id="rId3"/>
    <p:sldId id="361" r:id="rId4"/>
    <p:sldId id="362" r:id="rId5"/>
    <p:sldId id="363" r:id="rId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406" y="2420888"/>
            <a:ext cx="90725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Projeto I: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loopback</a:t>
            </a:r>
            <a:r>
              <a:rPr lang="pt-BR" sz="32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QAM</a:t>
            </a:r>
            <a:endParaRPr lang="pt-BR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</a:t>
            </a:r>
            <a:br>
              <a:rPr lang="pt-BR" dirty="0" smtClean="0"/>
            </a:br>
            <a:r>
              <a:rPr lang="pt-BR" sz="2000" dirty="0" smtClean="0"/>
              <a:t>Modulação QAM (</a:t>
            </a:r>
            <a:r>
              <a:rPr lang="pt-BR" sz="2000" dirty="0" err="1" smtClean="0"/>
              <a:t>Quadrature</a:t>
            </a:r>
            <a:r>
              <a:rPr lang="pt-BR" sz="2000" dirty="0" smtClean="0"/>
              <a:t> Amplitude </a:t>
            </a:r>
            <a:r>
              <a:rPr lang="pt-BR" sz="2000" dirty="0" err="1" smtClean="0"/>
              <a:t>Modulation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568952" cy="3315072"/>
          </a:xfrm>
        </p:spPr>
        <p:txBody>
          <a:bodyPr/>
          <a:lstStyle/>
          <a:p>
            <a:r>
              <a:rPr lang="pt-BR" sz="2000" b="1" dirty="0" smtClean="0"/>
              <a:t>Possibilidade de transmitir dois sinais simultaneamente</a:t>
            </a:r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  <a:p>
            <a:r>
              <a:rPr lang="pt-BR" sz="2000" b="1" dirty="0" smtClean="0"/>
              <a:t>Características</a:t>
            </a:r>
          </a:p>
          <a:p>
            <a:pPr lvl="1"/>
            <a:r>
              <a:rPr lang="pt-BR" sz="1800" dirty="0" smtClean="0"/>
              <a:t>Duas portadoras defasadas de -90</a:t>
            </a:r>
            <a:r>
              <a:rPr lang="pt-BR" sz="1800" baseline="30000" dirty="0" smtClean="0"/>
              <a:t>0</a:t>
            </a:r>
          </a:p>
          <a:p>
            <a:pPr lvl="1"/>
            <a:r>
              <a:rPr lang="pt-BR" sz="1800" dirty="0" smtClean="0"/>
              <a:t>Podemos multiplexar (transmitir ao mesmo tempo) duas mensagem </a:t>
            </a:r>
            <a:r>
              <a:rPr lang="pt-BR" sz="1800" i="1" dirty="0" smtClean="0"/>
              <a:t>m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 e </a:t>
            </a:r>
            <a:r>
              <a:rPr lang="pt-BR" sz="1800" i="1" dirty="0" smtClean="0"/>
              <a:t>m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</a:t>
            </a:r>
            <a:endParaRPr lang="pt-BR" sz="1800" baseline="30000" dirty="0" smtClean="0"/>
          </a:p>
          <a:p>
            <a:pPr lvl="1"/>
            <a:r>
              <a:rPr lang="pt-BR" sz="1800" dirty="0" smtClean="0"/>
              <a:t>Os dois sinais ocupam a largura de faixa de uma modulação AM-DSB, i.e., 2</a:t>
            </a:r>
            <a:r>
              <a:rPr lang="pt-BR" sz="1800" i="1" dirty="0" smtClean="0"/>
              <a:t>W</a:t>
            </a:r>
            <a:endParaRPr lang="pt-BR" sz="1800" i="1" baseline="30000" dirty="0" smtClean="0"/>
          </a:p>
          <a:p>
            <a:pPr lvl="1"/>
            <a:r>
              <a:rPr lang="pt-BR" sz="1800" i="1" dirty="0" smtClean="0"/>
              <a:t>A</a:t>
            </a:r>
            <a:r>
              <a:rPr lang="pt-BR" sz="1800" baseline="-25000" dirty="0" smtClean="0"/>
              <a:t>c</a:t>
            </a:r>
            <a:r>
              <a:rPr lang="pt-BR" sz="1800" i="1" dirty="0" smtClean="0"/>
              <a:t>m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 é a componente em fase - recuperada ao multiplicar </a:t>
            </a:r>
            <a:r>
              <a:rPr lang="pt-BR" sz="1800" i="1" dirty="0" smtClean="0"/>
              <a:t>s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 por </a:t>
            </a:r>
            <a:r>
              <a:rPr lang="pt-BR" sz="1800" dirty="0" err="1" smtClean="0"/>
              <a:t>cos</a:t>
            </a:r>
            <a:r>
              <a:rPr lang="pt-BR" sz="1800" dirty="0" smtClean="0"/>
              <a:t>(2</a:t>
            </a:r>
            <a:r>
              <a:rPr lang="pt-BR" sz="1800" dirty="0" smtClean="0">
                <a:sym typeface="Symbol"/>
              </a:rPr>
              <a:t></a:t>
            </a:r>
            <a:r>
              <a:rPr lang="pt-BR" sz="1800" i="1" dirty="0" err="1" smtClean="0"/>
              <a:t>f</a:t>
            </a:r>
            <a:r>
              <a:rPr lang="pt-BR" sz="1800" baseline="-25000" dirty="0" err="1" smtClean="0"/>
              <a:t>c</a:t>
            </a:r>
            <a:r>
              <a:rPr lang="pt-BR" sz="1800" i="1" dirty="0" err="1" smtClean="0"/>
              <a:t>t</a:t>
            </a:r>
            <a:r>
              <a:rPr lang="pt-BR" sz="1800" dirty="0" smtClean="0"/>
              <a:t>)</a:t>
            </a:r>
            <a:endParaRPr lang="pt-BR" sz="1800" baseline="30000" dirty="0" smtClean="0"/>
          </a:p>
          <a:p>
            <a:pPr lvl="1"/>
            <a:r>
              <a:rPr lang="pt-BR" sz="1800" i="1" dirty="0" smtClean="0"/>
              <a:t>A</a:t>
            </a:r>
            <a:r>
              <a:rPr lang="pt-BR" sz="1800" baseline="-25000" dirty="0" smtClean="0"/>
              <a:t>c</a:t>
            </a:r>
            <a:r>
              <a:rPr lang="pt-BR" sz="1800" i="1" dirty="0" smtClean="0"/>
              <a:t>m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 é a componente em quadratura - recuperada ao multiplicar </a:t>
            </a:r>
            <a:r>
              <a:rPr lang="pt-BR" sz="1800" i="1" dirty="0" smtClean="0"/>
              <a:t>s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 por </a:t>
            </a:r>
            <a:r>
              <a:rPr lang="pt-BR" sz="1800" dirty="0" err="1" smtClean="0"/>
              <a:t>sen</a:t>
            </a:r>
            <a:r>
              <a:rPr lang="pt-BR" sz="1800" dirty="0" smtClean="0"/>
              <a:t>(2</a:t>
            </a:r>
            <a:r>
              <a:rPr lang="pt-BR" sz="1800" dirty="0" smtClean="0">
                <a:sym typeface="Symbol"/>
              </a:rPr>
              <a:t></a:t>
            </a:r>
            <a:r>
              <a:rPr lang="pt-BR" sz="1800" i="1" dirty="0" err="1" smtClean="0"/>
              <a:t>f</a:t>
            </a:r>
            <a:r>
              <a:rPr lang="pt-BR" sz="1800" baseline="-25000" dirty="0" err="1" smtClean="0"/>
              <a:t>c</a:t>
            </a:r>
            <a:r>
              <a:rPr lang="pt-BR" sz="1800" i="1" dirty="0" err="1" smtClean="0"/>
              <a:t>t</a:t>
            </a:r>
            <a:r>
              <a:rPr lang="pt-BR" sz="1800" dirty="0" smtClean="0"/>
              <a:t>)</a:t>
            </a:r>
          </a:p>
          <a:p>
            <a:endParaRPr lang="pt-BR" sz="2000" dirty="0" smtClean="0"/>
          </a:p>
        </p:txBody>
      </p:sp>
      <p:sp>
        <p:nvSpPr>
          <p:cNvPr id="37" name="Retângulo 36"/>
          <p:cNvSpPr/>
          <p:nvPr/>
        </p:nvSpPr>
        <p:spPr bwMode="auto">
          <a:xfrm>
            <a:off x="35496" y="6336704"/>
            <a:ext cx="4896544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825500" y="1689100"/>
          <a:ext cx="5994400" cy="495300"/>
        </p:xfrm>
        <a:graphic>
          <a:graphicData uri="http://schemas.openxmlformats.org/presentationml/2006/ole">
            <p:oleObj spid="_x0000_s39945" name="Equação" r:id="rId3" imgW="2717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</a:t>
            </a:r>
            <a:br>
              <a:rPr lang="pt-BR" dirty="0" smtClean="0"/>
            </a:br>
            <a:r>
              <a:rPr lang="pt-BR" sz="2000" dirty="0" smtClean="0"/>
              <a:t>Modulação QAM (</a:t>
            </a:r>
            <a:r>
              <a:rPr lang="pt-BR" sz="2000" dirty="0" err="1" smtClean="0"/>
              <a:t>Quadrature</a:t>
            </a:r>
            <a:r>
              <a:rPr lang="pt-BR" sz="2000" dirty="0" smtClean="0"/>
              <a:t> Amplitude </a:t>
            </a:r>
            <a:r>
              <a:rPr lang="pt-BR" sz="2000" dirty="0" err="1" smtClean="0"/>
              <a:t>Modulation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37" name="Retângulo 36"/>
          <p:cNvSpPr/>
          <p:nvPr/>
        </p:nvSpPr>
        <p:spPr bwMode="auto">
          <a:xfrm>
            <a:off x="35496" y="6336704"/>
            <a:ext cx="4896544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79512" y="1052736"/>
            <a:ext cx="8727504" cy="4899248"/>
          </a:xfrm>
        </p:spPr>
        <p:txBody>
          <a:bodyPr/>
          <a:lstStyle/>
          <a:p>
            <a:r>
              <a:rPr lang="pt-BR" sz="2000" b="1" dirty="0" smtClean="0"/>
              <a:t>QAM: transmissão</a:t>
            </a:r>
          </a:p>
          <a:p>
            <a:pPr lvl="1"/>
            <a:endParaRPr lang="pt-BR" sz="1600" baseline="30000" dirty="0" smtClean="0"/>
          </a:p>
          <a:p>
            <a:pPr lvl="1"/>
            <a:endParaRPr lang="pt-BR" sz="1600" baseline="30000" dirty="0" smtClean="0"/>
          </a:p>
          <a:p>
            <a:pPr lvl="1"/>
            <a:endParaRPr lang="pt-BR" sz="1600" baseline="30000" dirty="0" smtClean="0"/>
          </a:p>
          <a:p>
            <a:pPr lvl="1"/>
            <a:endParaRPr lang="pt-BR" sz="1600" b="1" baseline="30000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1204913" y="1844675"/>
            <a:ext cx="6967487" cy="3960589"/>
            <a:chOff x="1204913" y="1844675"/>
            <a:chExt cx="6967487" cy="3960589"/>
          </a:xfrm>
        </p:grpSpPr>
        <p:pic>
          <p:nvPicPr>
            <p:cNvPr id="9" name="Imagem 1" descr="03_16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4913" y="1844675"/>
              <a:ext cx="6244159" cy="3960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tângulo 9"/>
            <p:cNvSpPr/>
            <p:nvPr/>
          </p:nvSpPr>
          <p:spPr bwMode="auto">
            <a:xfrm>
              <a:off x="6516216" y="3212976"/>
              <a:ext cx="1656184" cy="13681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</a:t>
            </a:r>
            <a:br>
              <a:rPr lang="pt-BR" dirty="0" smtClean="0"/>
            </a:br>
            <a:r>
              <a:rPr lang="pt-BR" sz="2000" dirty="0" smtClean="0"/>
              <a:t>Modulação QAM (</a:t>
            </a:r>
            <a:r>
              <a:rPr lang="pt-BR" sz="2000" dirty="0" err="1" smtClean="0"/>
              <a:t>Quadrature</a:t>
            </a:r>
            <a:r>
              <a:rPr lang="pt-BR" sz="2000" dirty="0" smtClean="0"/>
              <a:t> Amplitude </a:t>
            </a:r>
            <a:r>
              <a:rPr lang="pt-BR" sz="2000" dirty="0" err="1" smtClean="0"/>
              <a:t>Modulation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37" name="Retângulo 36"/>
          <p:cNvSpPr/>
          <p:nvPr/>
        </p:nvSpPr>
        <p:spPr bwMode="auto">
          <a:xfrm>
            <a:off x="35496" y="6336704"/>
            <a:ext cx="4896544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spaço Reservado para Conteúdo 6"/>
          <p:cNvSpPr txBox="1">
            <a:spLocks/>
          </p:cNvSpPr>
          <p:nvPr/>
        </p:nvSpPr>
        <p:spPr bwMode="auto">
          <a:xfrm>
            <a:off x="179512" y="1052736"/>
            <a:ext cx="872750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QAM: recepção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1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0" y="6165304"/>
            <a:ext cx="3419872" cy="692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51520" y="5445224"/>
            <a:ext cx="849694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 smtClean="0"/>
              <a:t>Modulação QAM </a:t>
            </a:r>
            <a:r>
              <a:rPr lang="pt-BR" dirty="0" smtClean="0"/>
              <a:t>é usada na televisão a cores para transmitir dois sinais de </a:t>
            </a:r>
            <a:r>
              <a:rPr lang="pt-BR" dirty="0" err="1" smtClean="0"/>
              <a:t>crominância</a:t>
            </a:r>
            <a:r>
              <a:rPr lang="pt-BR" dirty="0" smtClean="0"/>
              <a:t> que carregam as informações sobre as cores</a:t>
            </a:r>
          </a:p>
          <a:p>
            <a:pPr>
              <a:spcAft>
                <a:spcPts val="600"/>
              </a:spcAft>
            </a:pPr>
            <a:r>
              <a:rPr lang="pt-BR" b="1" dirty="0" smtClean="0"/>
              <a:t>Transmissão em fase e quadratura </a:t>
            </a:r>
            <a:r>
              <a:rPr lang="pt-BR" dirty="0" smtClean="0"/>
              <a:t>é um princípio muito explorado em modulações digitais usadas em celulares, TV a cabo, DOCSIS 2.0, </a:t>
            </a:r>
            <a:r>
              <a:rPr lang="pt-BR" dirty="0" err="1" smtClean="0"/>
              <a:t>etc</a:t>
            </a:r>
            <a:r>
              <a:rPr lang="pt-BR" dirty="0" smtClean="0"/>
              <a:t>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1187624" y="1700808"/>
            <a:ext cx="5544616" cy="3514586"/>
            <a:chOff x="827584" y="1700808"/>
            <a:chExt cx="5544616" cy="3514586"/>
          </a:xfrm>
        </p:grpSpPr>
        <p:pic>
          <p:nvPicPr>
            <p:cNvPr id="15" name="Imagem 1" descr="03_16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1700808"/>
              <a:ext cx="5256584" cy="3514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tângulo 15"/>
            <p:cNvSpPr/>
            <p:nvPr/>
          </p:nvSpPr>
          <p:spPr bwMode="auto">
            <a:xfrm>
              <a:off x="827584" y="1700808"/>
              <a:ext cx="1080120" cy="8640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</a:t>
            </a:r>
            <a:br>
              <a:rPr lang="pt-BR" dirty="0" smtClean="0"/>
            </a:br>
            <a:r>
              <a:rPr lang="pt-BR" sz="2000" dirty="0" smtClean="0"/>
              <a:t>Modulação QAM (</a:t>
            </a:r>
            <a:r>
              <a:rPr lang="pt-BR" sz="2000" dirty="0" err="1" smtClean="0"/>
              <a:t>Quadrature</a:t>
            </a:r>
            <a:r>
              <a:rPr lang="pt-BR" sz="2000" dirty="0" smtClean="0"/>
              <a:t> Amplitude </a:t>
            </a:r>
            <a:r>
              <a:rPr lang="pt-BR" sz="2000" dirty="0" err="1" smtClean="0"/>
              <a:t>Modulation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37" name="Retângulo 36"/>
          <p:cNvSpPr/>
          <p:nvPr/>
        </p:nvSpPr>
        <p:spPr bwMode="auto">
          <a:xfrm>
            <a:off x="35496" y="6336704"/>
            <a:ext cx="4896544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spaço Reservado para Conteúdo 6"/>
          <p:cNvSpPr txBox="1">
            <a:spLocks/>
          </p:cNvSpPr>
          <p:nvPr/>
        </p:nvSpPr>
        <p:spPr bwMode="auto">
          <a:xfrm>
            <a:off x="179512" y="1052736"/>
            <a:ext cx="872750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 o transmissor e o receptor QAM em 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loopback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utilizando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dois arquivos de som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BR" sz="2000" b="1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Mostre que você consegue separar (recuperar) os arquivos de som arquivos, mesmo ele tendo sido transmitidos </a:t>
            </a:r>
            <a:r>
              <a:rPr kumimoji="0" lang="pt-BR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 simultaneamente</a:t>
            </a: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600" b="1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0" y="6165304"/>
            <a:ext cx="3419872" cy="692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198</Words>
  <Application>Microsoft Office PowerPoint</Application>
  <PresentationFormat>Apresentação na tela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Technology at work design template</vt:lpstr>
      <vt:lpstr>Equação</vt:lpstr>
      <vt:lpstr>Slide 1</vt:lpstr>
      <vt:lpstr>Projeto I Modulação QAM (Quadrature Amplitude Modulation)</vt:lpstr>
      <vt:lpstr>Projeto I Modulação QAM (Quadrature Amplitude Modulation)</vt:lpstr>
      <vt:lpstr>Projeto I Modulação QAM (Quadrature Amplitude Modulation)</vt:lpstr>
      <vt:lpstr>Projeto I Modulação QAM (Quadrature Amplitude Modulation)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 Sousa</cp:lastModifiedBy>
  <cp:revision>611</cp:revision>
  <dcterms:created xsi:type="dcterms:W3CDTF">2010-09-08T14:21:37Z</dcterms:created>
  <dcterms:modified xsi:type="dcterms:W3CDTF">2016-08-24T18:35:15Z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