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5" r:id="rId2"/>
    <p:sldId id="460" r:id="rId3"/>
    <p:sldId id="458" r:id="rId4"/>
    <p:sldId id="387" r:id="rId5"/>
    <p:sldId id="457" r:id="rId6"/>
    <p:sldId id="396" r:id="rId7"/>
    <p:sldId id="397" r:id="rId8"/>
    <p:sldId id="399" r:id="rId9"/>
    <p:sldId id="400" r:id="rId10"/>
    <p:sldId id="442" r:id="rId11"/>
    <p:sldId id="456" r:id="rId12"/>
    <p:sldId id="401" r:id="rId13"/>
    <p:sldId id="462" r:id="rId14"/>
    <p:sldId id="464" r:id="rId15"/>
    <p:sldId id="477" r:id="rId16"/>
    <p:sldId id="476" r:id="rId17"/>
    <p:sldId id="465" r:id="rId18"/>
    <p:sldId id="475" r:id="rId19"/>
    <p:sldId id="406" r:id="rId20"/>
    <p:sldId id="459" r:id="rId21"/>
    <p:sldId id="404" r:id="rId22"/>
    <p:sldId id="407" r:id="rId23"/>
    <p:sldId id="438" r:id="rId24"/>
    <p:sldId id="435" r:id="rId25"/>
    <p:sldId id="471" r:id="rId26"/>
    <p:sldId id="470" r:id="rId27"/>
    <p:sldId id="472" r:id="rId28"/>
    <p:sldId id="436" r:id="rId29"/>
    <p:sldId id="466" r:id="rId30"/>
    <p:sldId id="467" r:id="rId31"/>
    <p:sldId id="468" r:id="rId32"/>
    <p:sldId id="469" r:id="rId33"/>
    <p:sldId id="474" r:id="rId34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0" autoAdjust="0"/>
    <p:restoredTop sz="94600" autoAdjust="0"/>
  </p:normalViewPr>
  <p:slideViewPr>
    <p:cSldViewPr>
      <p:cViewPr>
        <p:scale>
          <a:sx n="66" d="100"/>
          <a:sy n="66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26" y="-84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1.wmf"/><Relationship Id="rId7" Type="http://schemas.openxmlformats.org/officeDocument/2006/relationships/image" Target="../media/image2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19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22/09/2016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1499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22/09/2016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2560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/>
                </a:solidFill>
              </a:rPr>
              <a:t>©Grupo GppCom@DCO-UFRN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/>
                </a:solidFill>
              </a:rPr>
              <a:t>31/03/2011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86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5.jpeg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618122BD66C8B3C4&amp;feature=view_all" TargetMode="External"/><Relationship Id="rId2" Type="http://schemas.openxmlformats.org/officeDocument/2006/relationships/hyperlink" Target="https://www.youtube.com/watch?v=JMEyN_lvaiE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youtube.com/watch?v=_hGNT1w-ji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32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4: </a:t>
            </a: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Loopback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transmissão e recepção BPSK utilizando o </a:t>
            </a: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GNURadio</a:t>
            </a:r>
            <a:endParaRPr lang="pt-BR" sz="32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pic>
        <p:nvPicPr>
          <p:cNvPr id="48130" name="Picture 2" descr="http://electronicdesign.com/content/content/64598/64598_fig02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3501008"/>
            <a:ext cx="2843808" cy="19650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6" name="Espaço Reservado para Conteúdo 11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4899248"/>
          </a:xfrm>
        </p:spPr>
        <p:txBody>
          <a:bodyPr/>
          <a:lstStyle/>
          <a:p>
            <a:r>
              <a:rPr lang="pt-BR" sz="2400" b="1" dirty="0" smtClean="0"/>
              <a:t>Porque estudar o desempenho perante ao ruído é muito importante?</a:t>
            </a:r>
          </a:p>
          <a:p>
            <a:pPr lvl="1"/>
            <a:r>
              <a:rPr lang="pt-BR" sz="2000" b="1" dirty="0" smtClean="0"/>
              <a:t>R.: </a:t>
            </a:r>
            <a:r>
              <a:rPr lang="pt-BR" sz="2000" dirty="0" smtClean="0"/>
              <a:t>o ruído é o único efeito que não pode ser completamente removido.</a:t>
            </a: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305800" cy="838200"/>
          </a:xfrm>
        </p:spPr>
        <p:txBody>
          <a:bodyPr/>
          <a:lstStyle/>
          <a:p>
            <a:r>
              <a:rPr lang="pt-BR" sz="3200" dirty="0" smtClean="0"/>
              <a:t>Receptor/Detector binário</a:t>
            </a:r>
            <a:endParaRPr lang="pt-BR" sz="3200" dirty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 para a direita 9"/>
          <p:cNvSpPr/>
          <p:nvPr/>
        </p:nvSpPr>
        <p:spPr bwMode="auto">
          <a:xfrm>
            <a:off x="5796136" y="3933056"/>
            <a:ext cx="1224136" cy="504056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Receptor/Detector binário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Objetivo da recepção digital binária?</a:t>
            </a:r>
          </a:p>
          <a:p>
            <a:pPr lvl="1"/>
            <a:r>
              <a:rPr lang="pt-BR" sz="2200" dirty="0" smtClean="0"/>
              <a:t>a cada tempo de bit é decidido se foi transmitido o bit 0 ou o bit 1</a:t>
            </a:r>
          </a:p>
          <a:p>
            <a:r>
              <a:rPr lang="pt-BR" sz="2400" dirty="0" smtClean="0"/>
              <a:t>Receptor é composto de dois blocos (recepção feita em duas etapas com objetivos distintos)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 bwMode="auto">
          <a:xfrm>
            <a:off x="1473924" y="3645024"/>
            <a:ext cx="1584176" cy="108012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Correlator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do Sinal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4326480" y="3645024"/>
            <a:ext cx="1584176" cy="108012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sp>
        <p:nvSpPr>
          <p:cNvPr id="8" name="Seta para a direita 7"/>
          <p:cNvSpPr/>
          <p:nvPr/>
        </p:nvSpPr>
        <p:spPr bwMode="auto">
          <a:xfrm>
            <a:off x="251520" y="3933056"/>
            <a:ext cx="1224136" cy="504056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eta para a direita 8"/>
          <p:cNvSpPr/>
          <p:nvPr/>
        </p:nvSpPr>
        <p:spPr bwMode="auto">
          <a:xfrm>
            <a:off x="3058100" y="3933056"/>
            <a:ext cx="1224136" cy="504056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43808" y="306896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Quais seus objetivos?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303715" y="558924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Maximizar a SNR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682362" y="558924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Minimizar a BER</a:t>
            </a:r>
            <a:endParaRPr lang="pt-BR" b="1" dirty="0"/>
          </a:p>
        </p:txBody>
      </p:sp>
      <p:cxnSp>
        <p:nvCxnSpPr>
          <p:cNvPr id="15" name="Conector de seta reta 14"/>
          <p:cNvCxnSpPr/>
          <p:nvPr/>
        </p:nvCxnSpPr>
        <p:spPr bwMode="auto">
          <a:xfrm flipH="1">
            <a:off x="3131840" y="4365104"/>
            <a:ext cx="360040" cy="11521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/>
          <p:nvPr/>
        </p:nvCxnSpPr>
        <p:spPr bwMode="auto">
          <a:xfrm>
            <a:off x="6516216" y="4365104"/>
            <a:ext cx="144016" cy="11521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5058" name="Picture 2" descr="http://carreiras.empregos.com.br/imagens/171111/fel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1079" y="3434406"/>
            <a:ext cx="2057425" cy="2082826"/>
          </a:xfrm>
          <a:prstGeom prst="rect">
            <a:avLst/>
          </a:prstGeom>
          <a:noFill/>
        </p:spPr>
      </p:pic>
      <p:pic>
        <p:nvPicPr>
          <p:cNvPr id="45060" name="Picture 4" descr="http://www.thesurvivorsclub.org/cm/thesurvivorsclub/images/U0/happy-strong-survivor-l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8864" y="4797152"/>
            <a:ext cx="1545636" cy="2060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Sinais antipodais</a:t>
            </a:r>
            <a:endParaRPr lang="pt-BR" sz="3200" dirty="0"/>
          </a:p>
        </p:txBody>
      </p:sp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Espaço Reservado para Conteúdo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Uma forma de onda é o negativo da outra</a:t>
            </a:r>
            <a:endParaRPr lang="pt-BR" sz="2800" dirty="0"/>
          </a:p>
        </p:txBody>
      </p:sp>
      <p:pic>
        <p:nvPicPr>
          <p:cNvPr id="138249" name="Picture 9" descr="http://cnx.org/content/m10150/latest/Figure4-27_1.png"/>
          <p:cNvPicPr>
            <a:picLocks noChangeAspect="1" noChangeArrowheads="1"/>
          </p:cNvPicPr>
          <p:nvPr/>
        </p:nvPicPr>
        <p:blipFill>
          <a:blip r:embed="rId2" cstate="print"/>
          <a:srcRect r="52751"/>
          <a:stretch>
            <a:fillRect/>
          </a:stretch>
        </p:blipFill>
        <p:spPr bwMode="auto">
          <a:xfrm>
            <a:off x="3059832" y="1700808"/>
            <a:ext cx="1531049" cy="3240360"/>
          </a:xfrm>
          <a:prstGeom prst="rect">
            <a:avLst/>
          </a:prstGeom>
          <a:noFill/>
        </p:spPr>
      </p:pic>
      <p:grpSp>
        <p:nvGrpSpPr>
          <p:cNvPr id="3" name="Grupo 52"/>
          <p:cNvGrpSpPr/>
          <p:nvPr/>
        </p:nvGrpSpPr>
        <p:grpSpPr>
          <a:xfrm>
            <a:off x="899592" y="1772816"/>
            <a:ext cx="1905000" cy="1447982"/>
            <a:chOff x="899592" y="1772816"/>
            <a:chExt cx="1905000" cy="1447982"/>
          </a:xfrm>
        </p:grpSpPr>
        <p:pic>
          <p:nvPicPr>
            <p:cNvPr id="138247" name="Picture 7" descr="http://cnx.org/content/m10035/latest/Figure4-9_1.png"/>
            <p:cNvPicPr>
              <a:picLocks noChangeAspect="1" noChangeArrowheads="1"/>
            </p:cNvPicPr>
            <p:nvPr/>
          </p:nvPicPr>
          <p:blipFill>
            <a:blip r:embed="rId3" cstate="print"/>
            <a:srcRect b="54641"/>
            <a:stretch>
              <a:fillRect/>
            </a:stretch>
          </p:blipFill>
          <p:spPr bwMode="auto">
            <a:xfrm>
              <a:off x="899592" y="1772816"/>
              <a:ext cx="1905000" cy="1296144"/>
            </a:xfrm>
            <a:prstGeom prst="rect">
              <a:avLst/>
            </a:prstGeom>
            <a:noFill/>
          </p:spPr>
        </p:pic>
        <p:sp>
          <p:nvSpPr>
            <p:cNvPr id="50" name="Retângulo 49"/>
            <p:cNvSpPr/>
            <p:nvPr/>
          </p:nvSpPr>
          <p:spPr bwMode="auto">
            <a:xfrm>
              <a:off x="1173110" y="2939458"/>
              <a:ext cx="7200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tângulo 51"/>
            <p:cNvSpPr/>
            <p:nvPr/>
          </p:nvSpPr>
          <p:spPr bwMode="auto">
            <a:xfrm>
              <a:off x="1202138" y="3004774"/>
              <a:ext cx="7200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upo 65"/>
          <p:cNvGrpSpPr/>
          <p:nvPr/>
        </p:nvGrpSpPr>
        <p:grpSpPr>
          <a:xfrm>
            <a:off x="899592" y="3284984"/>
            <a:ext cx="1905000" cy="1872208"/>
            <a:chOff x="899592" y="3284984"/>
            <a:chExt cx="1905000" cy="1872208"/>
          </a:xfrm>
        </p:grpSpPr>
        <p:pic>
          <p:nvPicPr>
            <p:cNvPr id="44" name="Picture 7" descr="http://cnx.org/content/m10035/latest/Figure4-9_1.png"/>
            <p:cNvPicPr>
              <a:picLocks noChangeAspect="1" noChangeArrowheads="1"/>
            </p:cNvPicPr>
            <p:nvPr/>
          </p:nvPicPr>
          <p:blipFill>
            <a:blip r:embed="rId3" cstate="print"/>
            <a:srcRect t="37799"/>
            <a:stretch>
              <a:fillRect/>
            </a:stretch>
          </p:blipFill>
          <p:spPr bwMode="auto">
            <a:xfrm>
              <a:off x="899592" y="3379812"/>
              <a:ext cx="1905000" cy="1777380"/>
            </a:xfrm>
            <a:prstGeom prst="rect">
              <a:avLst/>
            </a:prstGeom>
            <a:noFill/>
          </p:spPr>
        </p:pic>
        <p:sp>
          <p:nvSpPr>
            <p:cNvPr id="56" name="Retângulo 55"/>
            <p:cNvSpPr/>
            <p:nvPr/>
          </p:nvSpPr>
          <p:spPr bwMode="auto">
            <a:xfrm>
              <a:off x="1187624" y="3284984"/>
              <a:ext cx="7200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tângulo 56"/>
            <p:cNvSpPr/>
            <p:nvPr/>
          </p:nvSpPr>
          <p:spPr bwMode="auto">
            <a:xfrm>
              <a:off x="2195736" y="3356992"/>
              <a:ext cx="288032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6624723" y="1804754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BPSK</a:t>
            </a:r>
            <a:endParaRPr lang="pt-BR" sz="2000" b="1" dirty="0"/>
          </a:p>
        </p:txBody>
      </p:sp>
      <p:pic>
        <p:nvPicPr>
          <p:cNvPr id="138251" name="Picture 11" descr="http://cnx.org/content/m0543/latest/sig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6204" y="2492896"/>
            <a:ext cx="2400300" cy="923925"/>
          </a:xfrm>
          <a:prstGeom prst="rect">
            <a:avLst/>
          </a:prstGeom>
          <a:noFill/>
        </p:spPr>
      </p:pic>
      <p:sp>
        <p:nvSpPr>
          <p:cNvPr id="69" name="Retângulo 68"/>
          <p:cNvSpPr/>
          <p:nvPr/>
        </p:nvSpPr>
        <p:spPr>
          <a:xfrm>
            <a:off x="6156176" y="371703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</a:t>
            </a:r>
            <a:r>
              <a:rPr lang="pt-BR" b="1" baseline="-25000" dirty="0" smtClean="0"/>
              <a:t>0</a:t>
            </a:r>
            <a:r>
              <a:rPr lang="pt-BR" b="1" dirty="0" smtClean="0"/>
              <a:t>(t) = s(t)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7452320" y="3717032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</a:t>
            </a:r>
            <a:r>
              <a:rPr lang="pt-BR" b="1" baseline="-25000" dirty="0" smtClean="0"/>
              <a:t>1</a:t>
            </a:r>
            <a:r>
              <a:rPr lang="pt-BR" b="1" dirty="0" smtClean="0"/>
              <a:t>(t) = -s(t)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 bwMode="auto">
          <a:xfrm>
            <a:off x="323528" y="764704"/>
            <a:ext cx="3312368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 smtClean="0"/>
              <a:t>Correlator</a:t>
            </a:r>
            <a:r>
              <a:rPr lang="pt-BR" sz="3200" dirty="0" smtClean="0"/>
              <a:t> de Sinais Antipodais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3645024"/>
            <a:ext cx="8583488" cy="1368152"/>
          </a:xfrm>
        </p:spPr>
        <p:txBody>
          <a:bodyPr/>
          <a:lstStyle/>
          <a:p>
            <a:r>
              <a:rPr lang="pt-BR" sz="2000" b="1" dirty="0" smtClean="0"/>
              <a:t>O problema da maximização da SNR é obtida através da correlação cruzada do sinal recebido </a:t>
            </a:r>
            <a:r>
              <a:rPr lang="pt-BR" sz="2000" b="1" i="1" dirty="0" smtClean="0"/>
              <a:t>r</a:t>
            </a:r>
            <a:r>
              <a:rPr lang="pt-BR" sz="2000" b="1" dirty="0" smtClean="0"/>
              <a:t>(</a:t>
            </a:r>
            <a:r>
              <a:rPr lang="pt-BR" sz="2000" b="1" i="1" dirty="0" smtClean="0"/>
              <a:t>t</a:t>
            </a:r>
            <a:r>
              <a:rPr lang="pt-BR" sz="2000" b="1" dirty="0" smtClean="0"/>
              <a:t>) e os sinais de entrada </a:t>
            </a:r>
            <a:endParaRPr lang="pt-BR" sz="2000" b="1" dirty="0"/>
          </a:p>
        </p:txBody>
      </p:sp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tângulo 41"/>
          <p:cNvSpPr/>
          <p:nvPr/>
        </p:nvSpPr>
        <p:spPr bwMode="auto">
          <a:xfrm>
            <a:off x="2483768" y="1268760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Objeto 43"/>
          <p:cNvGraphicFramePr>
            <a:graphicFrameLocks noChangeAspect="1"/>
          </p:cNvGraphicFramePr>
          <p:nvPr/>
        </p:nvGraphicFramePr>
        <p:xfrm>
          <a:off x="2627784" y="1268760"/>
          <a:ext cx="732656" cy="773359"/>
        </p:xfrm>
        <a:graphic>
          <a:graphicData uri="http://schemas.openxmlformats.org/presentationml/2006/ole">
            <p:oleObj spid="_x0000_s169990" name="Equação" r:id="rId3" imgW="457200" imgH="482600" progId="Equation.3">
              <p:embed/>
            </p:oleObj>
          </a:graphicData>
        </a:graphic>
      </p:graphicFrame>
      <p:sp>
        <p:nvSpPr>
          <p:cNvPr id="50" name="Retângulo 49"/>
          <p:cNvSpPr/>
          <p:nvPr/>
        </p:nvSpPr>
        <p:spPr bwMode="auto">
          <a:xfrm>
            <a:off x="4788024" y="803024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52" name="Conector reto 51"/>
          <p:cNvCxnSpPr/>
          <p:nvPr/>
        </p:nvCxnSpPr>
        <p:spPr bwMode="auto">
          <a:xfrm>
            <a:off x="4139952" y="162880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3" name="Conector reto 52"/>
          <p:cNvCxnSpPr/>
          <p:nvPr/>
        </p:nvCxnSpPr>
        <p:spPr bwMode="auto">
          <a:xfrm>
            <a:off x="3419872" y="162880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ector reto 55"/>
          <p:cNvCxnSpPr/>
          <p:nvPr/>
        </p:nvCxnSpPr>
        <p:spPr bwMode="auto">
          <a:xfrm>
            <a:off x="4139952" y="803024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ector reto 56"/>
          <p:cNvCxnSpPr/>
          <p:nvPr/>
        </p:nvCxnSpPr>
        <p:spPr bwMode="auto">
          <a:xfrm flipV="1">
            <a:off x="3851920" y="1268760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CaixaDeTexto 65"/>
          <p:cNvSpPr txBox="1"/>
          <p:nvPr/>
        </p:nvSpPr>
        <p:spPr>
          <a:xfrm>
            <a:off x="3707904" y="263691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Amostragem em </a:t>
            </a:r>
            <a:r>
              <a:rPr lang="pt-BR" i="1" dirty="0" smtClean="0"/>
              <a:t>t</a:t>
            </a:r>
            <a:r>
              <a:rPr lang="pt-BR" dirty="0" smtClean="0"/>
              <a:t> = </a:t>
            </a:r>
            <a:r>
              <a:rPr lang="pt-BR" i="1" dirty="0" smtClean="0"/>
              <a:t>T</a:t>
            </a:r>
            <a:r>
              <a:rPr lang="pt-BR" baseline="-25000" dirty="0" smtClean="0"/>
              <a:t>b</a:t>
            </a:r>
            <a:endParaRPr lang="pt-BR" baseline="-25000" dirty="0"/>
          </a:p>
        </p:txBody>
      </p:sp>
      <p:cxnSp>
        <p:nvCxnSpPr>
          <p:cNvPr id="68" name="Conector reto 67"/>
          <p:cNvCxnSpPr/>
          <p:nvPr/>
        </p:nvCxnSpPr>
        <p:spPr bwMode="auto">
          <a:xfrm>
            <a:off x="2051720" y="162880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Elipse 68"/>
          <p:cNvSpPr/>
          <p:nvPr/>
        </p:nvSpPr>
        <p:spPr bwMode="auto">
          <a:xfrm>
            <a:off x="1750672" y="147003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Multiplicar 69"/>
          <p:cNvSpPr/>
          <p:nvPr/>
        </p:nvSpPr>
        <p:spPr bwMode="auto">
          <a:xfrm rot="21401591">
            <a:off x="1731323" y="1409533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Conector reto 70"/>
          <p:cNvCxnSpPr/>
          <p:nvPr/>
        </p:nvCxnSpPr>
        <p:spPr bwMode="auto">
          <a:xfrm>
            <a:off x="1115616" y="162880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2" name="CaixaDeTexto 71"/>
          <p:cNvSpPr txBox="1"/>
          <p:nvPr/>
        </p:nvSpPr>
        <p:spPr>
          <a:xfrm>
            <a:off x="899592" y="17008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73" name="Conector reto 72"/>
          <p:cNvCxnSpPr/>
          <p:nvPr/>
        </p:nvCxnSpPr>
        <p:spPr bwMode="auto">
          <a:xfrm flipV="1">
            <a:off x="1907704" y="1758068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CaixaDeTexto 73"/>
          <p:cNvSpPr txBox="1"/>
          <p:nvPr/>
        </p:nvSpPr>
        <p:spPr>
          <a:xfrm>
            <a:off x="1880718" y="17728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211960" y="16288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endParaRPr lang="pt-BR" dirty="0"/>
          </a:p>
        </p:txBody>
      </p:sp>
      <p:cxnSp>
        <p:nvCxnSpPr>
          <p:cNvPr id="76" name="Conector reto 75"/>
          <p:cNvCxnSpPr/>
          <p:nvPr/>
        </p:nvCxnSpPr>
        <p:spPr bwMode="auto">
          <a:xfrm>
            <a:off x="5868144" y="166712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7" name="CaixaDeTexto 76"/>
          <p:cNvSpPr txBox="1"/>
          <p:nvPr/>
        </p:nvSpPr>
        <p:spPr>
          <a:xfrm>
            <a:off x="6012160" y="123507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graphicFrame>
        <p:nvGraphicFramePr>
          <p:cNvPr id="78" name="Object 1"/>
          <p:cNvGraphicFramePr>
            <a:graphicFrameLocks noChangeAspect="1"/>
          </p:cNvGraphicFramePr>
          <p:nvPr/>
        </p:nvGraphicFramePr>
        <p:xfrm>
          <a:off x="611560" y="5157192"/>
          <a:ext cx="2376264" cy="438629"/>
        </p:xfrm>
        <a:graphic>
          <a:graphicData uri="http://schemas.openxmlformats.org/presentationml/2006/ole">
            <p:oleObj spid="_x0000_s169991" name="Equação" r:id="rId4" imgW="1104900" imgH="203200" progId="Equation.3">
              <p:embed/>
            </p:oleObj>
          </a:graphicData>
        </a:graphic>
      </p:graphicFrame>
      <p:sp>
        <p:nvSpPr>
          <p:cNvPr id="79" name="CaixaDeTexto 78"/>
          <p:cNvSpPr txBox="1"/>
          <p:nvPr/>
        </p:nvSpPr>
        <p:spPr>
          <a:xfrm>
            <a:off x="3923928" y="468369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80" name="Objeto 79"/>
          <p:cNvGraphicFramePr>
            <a:graphicFrameLocks noChangeAspect="1"/>
          </p:cNvGraphicFramePr>
          <p:nvPr/>
        </p:nvGraphicFramePr>
        <p:xfrm>
          <a:off x="6443663" y="4710113"/>
          <a:ext cx="936625" cy="284162"/>
        </p:xfrm>
        <a:graphic>
          <a:graphicData uri="http://schemas.openxmlformats.org/presentationml/2006/ole">
            <p:oleObj spid="_x0000_s169992" name="Equação" r:id="rId5" imgW="583693" imgH="177646" progId="Equation.3">
              <p:embed/>
            </p:oleObj>
          </a:graphicData>
        </a:graphic>
      </p:graphicFrame>
      <p:sp>
        <p:nvSpPr>
          <p:cNvPr id="81" name="CaixaDeTexto 80"/>
          <p:cNvSpPr txBox="1"/>
          <p:nvPr/>
        </p:nvSpPr>
        <p:spPr>
          <a:xfrm>
            <a:off x="3923928" y="5712271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6446416" y="5732463"/>
          <a:ext cx="1077912" cy="284162"/>
        </p:xfrm>
        <a:graphic>
          <a:graphicData uri="http://schemas.openxmlformats.org/presentationml/2006/ole">
            <p:oleObj spid="_x0000_s169993" name="Equação" r:id="rId6" imgW="672516" imgH="177646" progId="Equation.3">
              <p:embed/>
            </p:oleObj>
          </a:graphicData>
        </a:graphic>
      </p:graphicFrame>
      <p:sp>
        <p:nvSpPr>
          <p:cNvPr id="28" name="CaixaDeTexto 27"/>
          <p:cNvSpPr txBox="1"/>
          <p:nvPr/>
        </p:nvSpPr>
        <p:spPr>
          <a:xfrm>
            <a:off x="1259632" y="76470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Correlator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9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Ruído é Gaussiano</a:t>
            </a:r>
            <a:endParaRPr lang="pt-BR" sz="3200" dirty="0"/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2" cstate="print"/>
          <a:srcRect t="6902" r="12132" b="7741"/>
          <a:stretch>
            <a:fillRect/>
          </a:stretch>
        </p:blipFill>
        <p:spPr bwMode="auto">
          <a:xfrm>
            <a:off x="1763688" y="2420888"/>
            <a:ext cx="5112568" cy="39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692696"/>
            <a:ext cx="395296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772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/>
          <p:cNvSpPr/>
          <p:nvPr/>
        </p:nvSpPr>
        <p:spPr bwMode="auto">
          <a:xfrm>
            <a:off x="0" y="6309320"/>
            <a:ext cx="4860032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Detector</a:t>
            </a:r>
            <a:endParaRPr lang="pt-BR" sz="3200" dirty="0"/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 cstate="print"/>
          <a:srcRect t="6902" r="12132" b="7741"/>
          <a:stretch>
            <a:fillRect/>
          </a:stretch>
        </p:blipFill>
        <p:spPr bwMode="auto">
          <a:xfrm>
            <a:off x="1475656" y="3045218"/>
            <a:ext cx="3240360" cy="247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467544" y="1844824"/>
            <a:ext cx="2422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000" b="1" dirty="0" smtClean="0">
                <a:solidFill>
                  <a:prstClr val="black"/>
                </a:solidFill>
                <a:latin typeface="Calibri"/>
              </a:rPr>
              <a:t>Símbolo 1 (recepção)</a:t>
            </a:r>
            <a:endParaRPr lang="pt-BR" sz="20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Straight Connector 47"/>
          <p:cNvCxnSpPr/>
          <p:nvPr/>
        </p:nvCxnSpPr>
        <p:spPr>
          <a:xfrm>
            <a:off x="457200" y="6021288"/>
            <a:ext cx="7787208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Straight Connector 50"/>
          <p:cNvCxnSpPr/>
          <p:nvPr/>
        </p:nvCxnSpPr>
        <p:spPr>
          <a:xfrm rot="5400000">
            <a:off x="5319429" y="6021288"/>
            <a:ext cx="3350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Straight Connector 51"/>
          <p:cNvCxnSpPr/>
          <p:nvPr/>
        </p:nvCxnSpPr>
        <p:spPr>
          <a:xfrm rot="5400000">
            <a:off x="3324349" y="6059895"/>
            <a:ext cx="3350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TextBox 52"/>
          <p:cNvSpPr txBox="1"/>
          <p:nvPr/>
        </p:nvSpPr>
        <p:spPr>
          <a:xfrm>
            <a:off x="2576920" y="6177498"/>
            <a:ext cx="185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000" b="1" dirty="0" smtClean="0">
                <a:solidFill>
                  <a:prstClr val="black"/>
                </a:solidFill>
                <a:latin typeface="Calibri"/>
              </a:rPr>
              <a:t>Energia média do Símbolo 0</a:t>
            </a:r>
            <a:endParaRPr lang="pt-BR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53"/>
          <p:cNvSpPr txBox="1"/>
          <p:nvPr/>
        </p:nvSpPr>
        <p:spPr>
          <a:xfrm>
            <a:off x="4572000" y="6165304"/>
            <a:ext cx="185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000" b="1" dirty="0" smtClean="0">
                <a:solidFill>
                  <a:prstClr val="black"/>
                </a:solidFill>
                <a:latin typeface="Calibri"/>
              </a:rPr>
              <a:t>Energia média do Símbolo 1</a:t>
            </a:r>
            <a:endParaRPr lang="pt-BR" sz="2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 cstate="print"/>
          <a:srcRect t="6902" r="12132" b="7741"/>
          <a:stretch>
            <a:fillRect/>
          </a:stretch>
        </p:blipFill>
        <p:spPr bwMode="auto">
          <a:xfrm>
            <a:off x="4154466" y="453262"/>
            <a:ext cx="3454074" cy="268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2" name="Straight Connector 55"/>
          <p:cNvCxnSpPr/>
          <p:nvPr/>
        </p:nvCxnSpPr>
        <p:spPr>
          <a:xfrm rot="16200000" flipH="1">
            <a:off x="1616965" y="3923108"/>
            <a:ext cx="5596730" cy="1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45"/>
          <p:cNvSpPr txBox="1"/>
          <p:nvPr/>
        </p:nvSpPr>
        <p:spPr>
          <a:xfrm>
            <a:off x="6156176" y="3244914"/>
            <a:ext cx="248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000" b="1" dirty="0" smtClean="0">
                <a:solidFill>
                  <a:prstClr val="black"/>
                </a:solidFill>
                <a:latin typeface="Calibri"/>
              </a:rPr>
              <a:t>Símbolo 0  (recepção)</a:t>
            </a:r>
            <a:endParaRPr lang="pt-BR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611560" y="2276872"/>
          <a:ext cx="2374900" cy="431800"/>
        </p:xfrm>
        <a:graphic>
          <a:graphicData uri="http://schemas.openxmlformats.org/presentationml/2006/ole">
            <p:oleObj spid="_x0000_s204803" name="Equação" r:id="rId4" imgW="1104840" imgH="203040" progId="Equation.3">
              <p:embed/>
            </p:oleObj>
          </a:graphicData>
        </a:graphic>
      </p:graphicFrame>
      <p:graphicFrame>
        <p:nvGraphicFramePr>
          <p:cNvPr id="63" name="Object 3"/>
          <p:cNvGraphicFramePr>
            <a:graphicFrameLocks noChangeAspect="1"/>
          </p:cNvGraphicFramePr>
          <p:nvPr/>
        </p:nvGraphicFramePr>
        <p:xfrm>
          <a:off x="6323013" y="3644900"/>
          <a:ext cx="2184400" cy="431800"/>
        </p:xfrm>
        <a:graphic>
          <a:graphicData uri="http://schemas.openxmlformats.org/presentationml/2006/ole">
            <p:oleObj spid="_x0000_s204804" name="Equação" r:id="rId5" imgW="1015920" imgH="203040" progId="Equation.3">
              <p:embed/>
            </p:oleObj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5148064" y="5373216"/>
          <a:ext cx="649287" cy="401638"/>
        </p:xfrm>
        <a:graphic>
          <a:graphicData uri="http://schemas.openxmlformats.org/presentationml/2006/ole">
            <p:oleObj spid="_x0000_s204805" name="Equação" r:id="rId6" imgW="266400" imgH="164880" progId="Equation.3">
              <p:embed/>
            </p:oleObj>
          </a:graphicData>
        </a:graphic>
      </p:graphicFrame>
      <p:graphicFrame>
        <p:nvGraphicFramePr>
          <p:cNvPr id="65" name="Object 5"/>
          <p:cNvGraphicFramePr>
            <a:graphicFrameLocks noChangeAspect="1"/>
          </p:cNvGraphicFramePr>
          <p:nvPr/>
        </p:nvGraphicFramePr>
        <p:xfrm>
          <a:off x="3131840" y="5445224"/>
          <a:ext cx="649287" cy="401638"/>
        </p:xfrm>
        <a:graphic>
          <a:graphicData uri="http://schemas.openxmlformats.org/presentationml/2006/ole">
            <p:oleObj spid="_x0000_s204806" name="Equação" r:id="rId7" imgW="266400" imgH="164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772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de cantos arredondados 85"/>
          <p:cNvSpPr/>
          <p:nvPr/>
        </p:nvSpPr>
        <p:spPr bwMode="auto">
          <a:xfrm>
            <a:off x="3203848" y="5301208"/>
            <a:ext cx="2376264" cy="10801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Detector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64976" y="2636912"/>
            <a:ext cx="8583488" cy="1440160"/>
          </a:xfrm>
        </p:spPr>
        <p:txBody>
          <a:bodyPr/>
          <a:lstStyle/>
          <a:p>
            <a:r>
              <a:rPr lang="pt-BR" sz="2400" dirty="0" smtClean="0"/>
              <a:t>Errar </a:t>
            </a:r>
            <a:r>
              <a:rPr lang="pt-BR" sz="2400" i="1" dirty="0" smtClean="0"/>
              <a:t>s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(t) significa</a:t>
            </a:r>
            <a:endParaRPr lang="pt-BR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2279" y="324395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238500" y="2655888"/>
          <a:ext cx="866775" cy="447675"/>
        </p:xfrm>
        <a:graphic>
          <a:graphicData uri="http://schemas.openxmlformats.org/presentationml/2006/ole">
            <p:oleObj spid="_x0000_s171018" name="Equação" r:id="rId3" imgW="342603" imgH="177646" progId="Equation.3">
              <p:embed/>
            </p:oleObj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395536" y="3933056"/>
          <a:ext cx="1785938" cy="477837"/>
        </p:xfrm>
        <a:graphic>
          <a:graphicData uri="http://schemas.openxmlformats.org/presentationml/2006/ole">
            <p:oleObj spid="_x0000_s171019" name="Equação" r:id="rId4" imgW="850900" imgH="228600" progId="Equation.3">
              <p:embed/>
            </p:oleObj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/>
        </p:nvGraphicFramePr>
        <p:xfrm>
          <a:off x="395536" y="4318546"/>
          <a:ext cx="3436937" cy="982662"/>
        </p:xfrm>
        <a:graphic>
          <a:graphicData uri="http://schemas.openxmlformats.org/presentationml/2006/ole">
            <p:oleObj spid="_x0000_s171020" name="Equação" r:id="rId5" imgW="1638300" imgH="469900" progId="Equation.3">
              <p:embed/>
            </p:oleObj>
          </a:graphicData>
        </a:graphic>
      </p:graphicFrame>
      <p:graphicFrame>
        <p:nvGraphicFramePr>
          <p:cNvPr id="83" name="Object 18"/>
          <p:cNvGraphicFramePr>
            <a:graphicFrameLocks noChangeAspect="1"/>
          </p:cNvGraphicFramePr>
          <p:nvPr/>
        </p:nvGraphicFramePr>
        <p:xfrm>
          <a:off x="3335338" y="5300663"/>
          <a:ext cx="1973262" cy="1062037"/>
        </p:xfrm>
        <a:graphic>
          <a:graphicData uri="http://schemas.openxmlformats.org/presentationml/2006/ole">
            <p:oleObj spid="_x0000_s171021" name="Equação" r:id="rId6" imgW="939800" imgH="508000" progId="Equation.3">
              <p:embed/>
            </p:oleObj>
          </a:graphicData>
        </a:graphic>
      </p:graphicFrame>
      <p:cxnSp>
        <p:nvCxnSpPr>
          <p:cNvPr id="85" name="Conector de seta reta 84"/>
          <p:cNvCxnSpPr/>
          <p:nvPr/>
        </p:nvCxnSpPr>
        <p:spPr bwMode="auto">
          <a:xfrm>
            <a:off x="2771800" y="5229200"/>
            <a:ext cx="36004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tângulo 64"/>
          <p:cNvSpPr/>
          <p:nvPr/>
        </p:nvSpPr>
        <p:spPr bwMode="auto">
          <a:xfrm>
            <a:off x="3179410" y="944149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6" name="Objeto 65"/>
          <p:cNvGraphicFramePr>
            <a:graphicFrameLocks noChangeAspect="1"/>
          </p:cNvGraphicFramePr>
          <p:nvPr/>
        </p:nvGraphicFramePr>
        <p:xfrm>
          <a:off x="3323426" y="944149"/>
          <a:ext cx="732656" cy="773359"/>
        </p:xfrm>
        <a:graphic>
          <a:graphicData uri="http://schemas.openxmlformats.org/presentationml/2006/ole">
            <p:oleObj spid="_x0000_s171022" name="Equação" r:id="rId7" imgW="457200" imgH="482600" progId="Equation.3">
              <p:embed/>
            </p:oleObj>
          </a:graphicData>
        </a:graphic>
      </p:graphicFrame>
      <p:sp>
        <p:nvSpPr>
          <p:cNvPr id="67" name="Retângulo 66"/>
          <p:cNvSpPr/>
          <p:nvPr/>
        </p:nvSpPr>
        <p:spPr bwMode="auto">
          <a:xfrm>
            <a:off x="5483666" y="478413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70" name="Conector reto 69"/>
          <p:cNvCxnSpPr/>
          <p:nvPr/>
        </p:nvCxnSpPr>
        <p:spPr bwMode="auto">
          <a:xfrm>
            <a:off x="4835594" y="1304189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Conector reto 70"/>
          <p:cNvCxnSpPr/>
          <p:nvPr/>
        </p:nvCxnSpPr>
        <p:spPr bwMode="auto">
          <a:xfrm>
            <a:off x="4115514" y="1304189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Conector reto 72"/>
          <p:cNvCxnSpPr/>
          <p:nvPr/>
        </p:nvCxnSpPr>
        <p:spPr bwMode="auto">
          <a:xfrm>
            <a:off x="4835594" y="478413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Conector reto 73"/>
          <p:cNvCxnSpPr/>
          <p:nvPr/>
        </p:nvCxnSpPr>
        <p:spPr bwMode="auto">
          <a:xfrm flipV="1">
            <a:off x="4547562" y="944149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Conector reto 75"/>
          <p:cNvCxnSpPr/>
          <p:nvPr/>
        </p:nvCxnSpPr>
        <p:spPr bwMode="auto">
          <a:xfrm>
            <a:off x="2747362" y="1304189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7" name="Elipse 76"/>
          <p:cNvSpPr/>
          <p:nvPr/>
        </p:nvSpPr>
        <p:spPr bwMode="auto">
          <a:xfrm>
            <a:off x="2446314" y="1145425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Multiplicar 77"/>
          <p:cNvSpPr/>
          <p:nvPr/>
        </p:nvSpPr>
        <p:spPr bwMode="auto">
          <a:xfrm rot="21401591">
            <a:off x="2426965" y="1084922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Conector reto 78"/>
          <p:cNvCxnSpPr/>
          <p:nvPr/>
        </p:nvCxnSpPr>
        <p:spPr bwMode="auto">
          <a:xfrm>
            <a:off x="1811258" y="1304189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" name="CaixaDeTexto 79"/>
          <p:cNvSpPr txBox="1"/>
          <p:nvPr/>
        </p:nvSpPr>
        <p:spPr>
          <a:xfrm>
            <a:off x="1187624" y="144820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81" name="Conector reto 80"/>
          <p:cNvCxnSpPr/>
          <p:nvPr/>
        </p:nvCxnSpPr>
        <p:spPr bwMode="auto">
          <a:xfrm flipV="1">
            <a:off x="2603346" y="1433457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4" name="CaixaDeTexto 83"/>
          <p:cNvSpPr txBox="1"/>
          <p:nvPr/>
        </p:nvSpPr>
        <p:spPr>
          <a:xfrm>
            <a:off x="2576360" y="14482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4907602" y="130418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endParaRPr lang="pt-BR" dirty="0"/>
          </a:p>
        </p:txBody>
      </p:sp>
      <p:cxnSp>
        <p:nvCxnSpPr>
          <p:cNvPr id="88" name="Conector reto 87"/>
          <p:cNvCxnSpPr/>
          <p:nvPr/>
        </p:nvCxnSpPr>
        <p:spPr bwMode="auto">
          <a:xfrm>
            <a:off x="6563786" y="1342509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Retângulo de cantos arredondados 63"/>
          <p:cNvSpPr/>
          <p:nvPr/>
        </p:nvSpPr>
        <p:spPr bwMode="auto">
          <a:xfrm>
            <a:off x="6372200" y="1772816"/>
            <a:ext cx="2160239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677025" y="2276475"/>
          <a:ext cx="1592263" cy="865188"/>
        </p:xfrm>
        <a:graphic>
          <a:graphicData uri="http://schemas.openxmlformats.org/presentationml/2006/ole">
            <p:oleObj spid="_x0000_s171023" name="Equação" r:id="rId8" imgW="838200" imgH="457200" progId="Equation.3">
              <p:embed/>
            </p:oleObj>
          </a:graphicData>
        </a:graphic>
      </p:graphicFrame>
      <p:sp>
        <p:nvSpPr>
          <p:cNvPr id="63" name="CaixaDeTexto 62"/>
          <p:cNvSpPr txBox="1"/>
          <p:nvPr/>
        </p:nvSpPr>
        <p:spPr>
          <a:xfrm>
            <a:off x="6372200" y="191683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Regra de decisão:</a:t>
            </a:r>
            <a:endParaRPr lang="pt-BR" b="1" dirty="0"/>
          </a:p>
        </p:txBody>
      </p:sp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3131840" y="3169996"/>
          <a:ext cx="1424071" cy="432048"/>
        </p:xfrm>
        <a:graphic>
          <a:graphicData uri="http://schemas.openxmlformats.org/presentationml/2006/ole">
            <p:oleObj spid="_x0000_s171024" name="Equação" r:id="rId9" imgW="583693" imgH="177646" progId="Equation.3">
              <p:embed/>
            </p:oleObj>
          </a:graphicData>
        </a:graphic>
      </p:graphicFrame>
      <p:grpSp>
        <p:nvGrpSpPr>
          <p:cNvPr id="3" name="Grupo 98"/>
          <p:cNvGrpSpPr/>
          <p:nvPr/>
        </p:nvGrpSpPr>
        <p:grpSpPr>
          <a:xfrm>
            <a:off x="4688904" y="3573016"/>
            <a:ext cx="4419600" cy="1742706"/>
            <a:chOff x="4688904" y="3573016"/>
            <a:chExt cx="4419600" cy="1742706"/>
          </a:xfrm>
        </p:grpSpPr>
        <p:pic>
          <p:nvPicPr>
            <p:cNvPr id="137231" name="Picture 15" descr="http://www.dsplog.com/db-install/wp-content/uploads/2008/06/probability_density_function_pdf_bpsk_awgn.jpg"/>
            <p:cNvPicPr>
              <a:picLocks noChangeAspect="1" noChangeArrowheads="1"/>
            </p:cNvPicPr>
            <p:nvPr/>
          </p:nvPicPr>
          <p:blipFill>
            <a:blip r:embed="rId10" cstate="print"/>
            <a:srcRect t="48866"/>
            <a:stretch>
              <a:fillRect/>
            </a:stretch>
          </p:blipFill>
          <p:spPr bwMode="auto">
            <a:xfrm>
              <a:off x="4688904" y="3933056"/>
              <a:ext cx="4419600" cy="1280940"/>
            </a:xfrm>
            <a:prstGeom prst="rect">
              <a:avLst/>
            </a:prstGeom>
            <a:noFill/>
          </p:spPr>
        </p:pic>
        <p:pic>
          <p:nvPicPr>
            <p:cNvPr id="89" name="Picture 15" descr="http://www.dsplog.com/db-install/wp-content/uploads/2008/06/probability_density_function_pdf_bpsk_awgn.jpg"/>
            <p:cNvPicPr>
              <a:picLocks noChangeAspect="1" noChangeArrowheads="1"/>
            </p:cNvPicPr>
            <p:nvPr/>
          </p:nvPicPr>
          <p:blipFill>
            <a:blip r:embed="rId10" cstate="print"/>
            <a:srcRect t="14372" b="68381"/>
            <a:stretch>
              <a:fillRect/>
            </a:stretch>
          </p:blipFill>
          <p:spPr bwMode="auto">
            <a:xfrm>
              <a:off x="4688904" y="3573016"/>
              <a:ext cx="4419600" cy="432048"/>
            </a:xfrm>
            <a:prstGeom prst="rect">
              <a:avLst/>
            </a:prstGeom>
            <a:noFill/>
          </p:spPr>
        </p:pic>
        <p:sp>
          <p:nvSpPr>
            <p:cNvPr id="90" name="Retângulo 89"/>
            <p:cNvSpPr/>
            <p:nvPr/>
          </p:nvSpPr>
          <p:spPr bwMode="auto">
            <a:xfrm>
              <a:off x="5652120" y="4494606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-E</a:t>
              </a:r>
            </a:p>
          </p:txBody>
        </p:sp>
        <p:sp>
          <p:nvSpPr>
            <p:cNvPr id="91" name="Retângulo 90"/>
            <p:cNvSpPr/>
            <p:nvPr/>
          </p:nvSpPr>
          <p:spPr bwMode="auto">
            <a:xfrm>
              <a:off x="7452320" y="4494606"/>
              <a:ext cx="504056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</a:t>
              </a:r>
            </a:p>
          </p:txBody>
        </p:sp>
        <p:sp>
          <p:nvSpPr>
            <p:cNvPr id="92" name="Retângulo 91"/>
            <p:cNvSpPr/>
            <p:nvPr/>
          </p:nvSpPr>
          <p:spPr bwMode="auto">
            <a:xfrm>
              <a:off x="5565036" y="4610718"/>
              <a:ext cx="207640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Retângulo 92"/>
            <p:cNvSpPr/>
            <p:nvPr/>
          </p:nvSpPr>
          <p:spPr bwMode="auto">
            <a:xfrm>
              <a:off x="5652120" y="5013176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1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Retângulo 93"/>
            <p:cNvSpPr/>
            <p:nvPr/>
          </p:nvSpPr>
          <p:spPr bwMode="auto">
            <a:xfrm>
              <a:off x="7452320" y="5013176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0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etângulo 94"/>
            <p:cNvSpPr/>
            <p:nvPr/>
          </p:nvSpPr>
          <p:spPr bwMode="auto">
            <a:xfrm>
              <a:off x="7423292" y="3962084"/>
              <a:ext cx="792088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400" b="1" dirty="0" smtClean="0"/>
                <a:t>p(r/s</a:t>
              </a:r>
              <a:r>
                <a:rPr lang="pt-BR" sz="1400" b="1" baseline="-25000" dirty="0" smtClean="0"/>
                <a:t>0</a:t>
              </a:r>
              <a:r>
                <a:rPr lang="pt-BR" sz="1400" b="1" dirty="0" smtClean="0"/>
                <a:t>)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etângulo 95"/>
            <p:cNvSpPr/>
            <p:nvPr/>
          </p:nvSpPr>
          <p:spPr bwMode="auto">
            <a:xfrm>
              <a:off x="5580112" y="3962084"/>
              <a:ext cx="792088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400" b="1" dirty="0" smtClean="0"/>
                <a:t>p(r/s</a:t>
              </a:r>
              <a:r>
                <a:rPr lang="pt-BR" sz="1400" b="1" baseline="-25000" dirty="0" smtClean="0"/>
                <a:t>1</a:t>
              </a:r>
              <a:r>
                <a:rPr lang="pt-BR" sz="1400" b="1" dirty="0" smtClean="0"/>
                <a:t>)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Retângulo 96"/>
            <p:cNvSpPr/>
            <p:nvPr/>
          </p:nvSpPr>
          <p:spPr bwMode="auto">
            <a:xfrm>
              <a:off x="5681148" y="3688004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1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Retângulo 97"/>
            <p:cNvSpPr/>
            <p:nvPr/>
          </p:nvSpPr>
          <p:spPr bwMode="auto">
            <a:xfrm>
              <a:off x="7481348" y="3688004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0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6660232" y="5589240"/>
          <a:ext cx="2209800" cy="836612"/>
        </p:xfrm>
        <a:graphic>
          <a:graphicData uri="http://schemas.openxmlformats.org/presentationml/2006/ole">
            <p:oleObj spid="_x0000_s171025" name="Equação" r:id="rId11" imgW="130810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772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4" grpId="0" build="p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Detector</a:t>
            </a:r>
            <a:endParaRPr lang="pt-BR" sz="3200" dirty="0"/>
          </a:p>
        </p:txBody>
      </p:sp>
    </p:spTree>
    <p:extLst>
      <p:ext uri="{BB962C8B-B14F-4D97-AF65-F5344CB8AC3E}">
        <p14:creationId xmlns="" xmlns:p14="http://schemas.microsoft.com/office/powerpoint/2010/main" val="6772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305800" cy="838200"/>
          </a:xfrm>
        </p:spPr>
        <p:txBody>
          <a:bodyPr/>
          <a:lstStyle/>
          <a:p>
            <a:r>
              <a:rPr lang="pt-BR" dirty="0" smtClean="0"/>
              <a:t>Método de simulação</a:t>
            </a:r>
            <a:endParaRPr lang="pt-BR" dirty="0"/>
          </a:p>
        </p:txBody>
      </p:sp>
      <p:pic>
        <p:nvPicPr>
          <p:cNvPr id="113668" name="Picture 4" descr="http://t2.gstatic.com/images?q=tbn:ANd9GcQJLy6THSwRy1h-ALiEEvkq4VrGMMQZAk4wqsQBl7ZPtO88FtpKg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005064"/>
            <a:ext cx="4178061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</a:t>
            </a:r>
            <a:r>
              <a:rPr lang="pt-BR" dirty="0" err="1" smtClean="0"/>
              <a:t>hands-on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Construir um “</a:t>
            </a:r>
            <a:r>
              <a:rPr lang="pt-BR" sz="2800" dirty="0" err="1" smtClean="0"/>
              <a:t>loop-back</a:t>
            </a:r>
            <a:r>
              <a:rPr lang="pt-BR" sz="2800" dirty="0" smtClean="0"/>
              <a:t>” da transmissão e recepção do BPSK em banda-base.</a:t>
            </a:r>
            <a:endParaRPr lang="pt-BR" sz="2800" dirty="0"/>
          </a:p>
        </p:txBody>
      </p:sp>
      <p:pic>
        <p:nvPicPr>
          <p:cNvPr id="178178" name="Picture 2" descr="http://www.cisco.com/c/dam/en/us/products/collateral/video/ubr10000-series-universal-broadband-routers/prod_white_paper0900aecd805738f5.doc/_jcr_content/renditions/0900aecd805738f5_null_null_null_11_16_06-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996952"/>
            <a:ext cx="5048250" cy="260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Monte Carlo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Método de Monte Carlo (MMC): método que se baseia em amostragens aleatórias massivas para obter resultados numéricos</a:t>
            </a:r>
          </a:p>
          <a:p>
            <a:pPr lvl="1"/>
            <a:r>
              <a:rPr lang="pt-BR" sz="2000" dirty="0" smtClean="0"/>
              <a:t>repetindo sucessivas simulações um elevado numero de vezes, para calcular probabilidades heuristicamente, tal como se, de fato, se registrassem os resultados reais.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Monte Carlo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1224136"/>
          </a:xfrm>
        </p:spPr>
        <p:txBody>
          <a:bodyPr/>
          <a:lstStyle/>
          <a:p>
            <a:r>
              <a:rPr lang="en-US" sz="2400" dirty="0" err="1" smtClean="0"/>
              <a:t>Exemplo</a:t>
            </a:r>
            <a:r>
              <a:rPr lang="en-US" sz="2400" dirty="0" smtClean="0"/>
              <a:t>: </a:t>
            </a:r>
            <a:r>
              <a:rPr lang="en-US" sz="2400" dirty="0" err="1" smtClean="0"/>
              <a:t>calcular</a:t>
            </a:r>
            <a:r>
              <a:rPr lang="en-US" sz="2400" dirty="0" smtClean="0"/>
              <a:t> valor de </a:t>
            </a:r>
            <a:r>
              <a:rPr lang="en-US" sz="2400" dirty="0" smtClean="0">
                <a:sym typeface="Symbol"/>
              </a:rPr>
              <a:t></a:t>
            </a:r>
            <a:endParaRPr lang="en-US" sz="2400" dirty="0" smtClean="0"/>
          </a:p>
          <a:p>
            <a:pPr lvl="1"/>
            <a:r>
              <a:rPr lang="en-US" sz="2000" b="1" dirty="0" err="1" smtClean="0"/>
              <a:t>Modelagem</a:t>
            </a:r>
            <a:r>
              <a:rPr lang="en-US" sz="2000" dirty="0" smtClean="0"/>
              <a:t>: </a:t>
            </a:r>
            <a:r>
              <a:rPr lang="en-US" sz="2000" dirty="0" err="1" smtClean="0"/>
              <a:t>considerar</a:t>
            </a:r>
            <a:r>
              <a:rPr lang="en-US" sz="2000" dirty="0" smtClean="0"/>
              <a:t> um </a:t>
            </a:r>
            <a:r>
              <a:rPr lang="en-US" sz="2000" dirty="0" err="1" smtClean="0"/>
              <a:t>círculo</a:t>
            </a:r>
            <a:r>
              <a:rPr lang="en-US" sz="2000" dirty="0" smtClean="0"/>
              <a:t> </a:t>
            </a:r>
            <a:r>
              <a:rPr lang="en-US" sz="2000" dirty="0" err="1" smtClean="0"/>
              <a:t>inscrito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um </a:t>
            </a:r>
            <a:r>
              <a:rPr lang="en-US" sz="2000" dirty="0" err="1" smtClean="0"/>
              <a:t>quadrado</a:t>
            </a:r>
            <a:r>
              <a:rPr lang="en-US" sz="2000" dirty="0" smtClean="0"/>
              <a:t> </a:t>
            </a:r>
            <a:r>
              <a:rPr lang="en-US" sz="2000" dirty="0" err="1" smtClean="0"/>
              <a:t>unitário</a:t>
            </a:r>
            <a:r>
              <a:rPr lang="en-US" sz="2000" dirty="0" smtClean="0"/>
              <a:t>. </a:t>
            </a:r>
            <a:r>
              <a:rPr lang="en-US" sz="2000" dirty="0" err="1" smtClean="0"/>
              <a:t>Sabemos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: a </a:t>
            </a:r>
            <a:r>
              <a:rPr lang="en-US" sz="2000" dirty="0" err="1" smtClean="0"/>
              <a:t>razão</a:t>
            </a:r>
            <a:r>
              <a:rPr lang="en-US" sz="2000" dirty="0" smtClean="0"/>
              <a:t> de </a:t>
            </a:r>
            <a:r>
              <a:rPr lang="en-US" sz="2000" dirty="0" err="1" smtClean="0"/>
              <a:t>suas</a:t>
            </a:r>
            <a:r>
              <a:rPr lang="en-US" sz="2000" dirty="0" smtClean="0"/>
              <a:t> </a:t>
            </a:r>
            <a:r>
              <a:rPr lang="en-US" sz="2000" dirty="0" err="1" smtClean="0"/>
              <a:t>áreas</a:t>
            </a:r>
            <a:r>
              <a:rPr lang="en-US" sz="2000" dirty="0" smtClean="0"/>
              <a:t> é </a:t>
            </a:r>
            <a:r>
              <a:rPr lang="en-US" sz="2000" dirty="0" smtClean="0">
                <a:sym typeface="Symbol"/>
              </a:rPr>
              <a:t> /4.</a:t>
            </a:r>
          </a:p>
        </p:txBody>
      </p:sp>
      <p:pic>
        <p:nvPicPr>
          <p:cNvPr id="55298" name="Picture 2" descr="http://upload.wikimedia.org/wikipedia/commons/thumb/8/84/Pi_30K.gif/220px-Pi_30K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0956" y="3068960"/>
            <a:ext cx="2455540" cy="2455541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179512" y="2276872"/>
            <a:ext cx="633670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MMC: 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Desenhar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um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quadrado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com um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círculo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inscrito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kern="0" dirty="0" err="1" smtClean="0">
                <a:latin typeface="+mn-lt"/>
              </a:rPr>
              <a:t>Distribuir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uniformente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objetos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pequenos</a:t>
            </a:r>
            <a:r>
              <a:rPr lang="en-US" sz="2000" kern="0" dirty="0" smtClean="0">
                <a:latin typeface="+mn-lt"/>
              </a:rPr>
              <a:t> e de </a:t>
            </a:r>
            <a:r>
              <a:rPr lang="en-US" sz="2000" kern="0" dirty="0" err="1" smtClean="0">
                <a:latin typeface="+mn-lt"/>
              </a:rPr>
              <a:t>tamanho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uniforme</a:t>
            </a:r>
            <a:r>
              <a:rPr lang="en-US" sz="2000" kern="0" dirty="0" smtClean="0">
                <a:latin typeface="+mn-lt"/>
              </a:rPr>
              <a:t> (e.g. </a:t>
            </a:r>
            <a:r>
              <a:rPr lang="en-US" sz="2000" kern="0" dirty="0" err="1" smtClean="0">
                <a:latin typeface="+mn-lt"/>
              </a:rPr>
              <a:t>grãos</a:t>
            </a:r>
            <a:r>
              <a:rPr lang="en-US" sz="2000" kern="0" dirty="0" smtClean="0">
                <a:latin typeface="+mn-lt"/>
              </a:rPr>
              <a:t> de </a:t>
            </a:r>
            <a:r>
              <a:rPr lang="en-US" sz="2000" kern="0" dirty="0" err="1" smtClean="0">
                <a:latin typeface="+mn-lt"/>
              </a:rPr>
              <a:t>arroz</a:t>
            </a:r>
            <a:r>
              <a:rPr lang="en-US" sz="2000" kern="0" dirty="0" smtClean="0">
                <a:latin typeface="+mn-lt"/>
              </a:rPr>
              <a:t>) </a:t>
            </a:r>
            <a:r>
              <a:rPr lang="pt-BR" sz="2000" kern="0" dirty="0" smtClean="0">
                <a:latin typeface="+mn-lt"/>
              </a:rPr>
              <a:t>no quadrado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Contar o número de objetos dentro do</a:t>
            </a:r>
            <a:r>
              <a:rPr kumimoji="0" lang="pt-B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círculo e o número total de objetos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000" kern="0" baseline="0" dirty="0" smtClean="0">
                <a:latin typeface="+mn-lt"/>
              </a:rPr>
              <a:t>A razão</a:t>
            </a:r>
            <a:r>
              <a:rPr lang="pt-BR" sz="2000" kern="0" dirty="0" smtClean="0">
                <a:latin typeface="+mn-lt"/>
              </a:rPr>
              <a:t> entre os dois contadores é uma estimativa da razão entre as duas áreas, que multiplicada por 4, dá o valor de 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</a:t>
            </a:r>
            <a:endParaRPr lang="pt-BR" sz="2000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</a:pP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179512" y="5949280"/>
            <a:ext cx="878497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O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que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acontece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se o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número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de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objetos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distribuídos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é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pequeno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?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Monte Carlo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24136"/>
          </a:xfrm>
        </p:spPr>
        <p:txBody>
          <a:bodyPr/>
          <a:lstStyle/>
          <a:p>
            <a:r>
              <a:rPr lang="en-US" sz="2400" b="1" dirty="0" err="1" smtClean="0"/>
              <a:t>Exemplo</a:t>
            </a:r>
            <a:r>
              <a:rPr lang="en-US" sz="2400" dirty="0" smtClean="0"/>
              <a:t>: </a:t>
            </a:r>
            <a:r>
              <a:rPr lang="en-US" sz="2400" dirty="0" err="1" smtClean="0"/>
              <a:t>calcular</a:t>
            </a:r>
            <a:r>
              <a:rPr lang="en-US" sz="2400" dirty="0" smtClean="0"/>
              <a:t> valor de </a:t>
            </a:r>
            <a:r>
              <a:rPr lang="en-US" sz="2400" dirty="0" smtClean="0">
                <a:sym typeface="Symbol"/>
              </a:rPr>
              <a:t> (</a:t>
            </a:r>
            <a:r>
              <a:rPr lang="en-US" sz="2400" dirty="0" err="1" smtClean="0">
                <a:sym typeface="Symbol"/>
              </a:rPr>
              <a:t>uma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realização</a:t>
            </a:r>
            <a:r>
              <a:rPr lang="en-US" sz="2400" dirty="0" smtClean="0">
                <a:sym typeface="Symbol"/>
              </a:rPr>
              <a:t> do </a:t>
            </a:r>
            <a:r>
              <a:rPr lang="en-US" sz="2400" dirty="0" err="1" smtClean="0">
                <a:sym typeface="Symbol"/>
              </a:rPr>
              <a:t>experimento</a:t>
            </a:r>
            <a:r>
              <a:rPr lang="en-US" sz="2400" dirty="0" smtClean="0">
                <a:sym typeface="Symbol"/>
              </a:rPr>
              <a:t>)</a:t>
            </a:r>
          </a:p>
          <a:p>
            <a:pPr lvl="1"/>
            <a:r>
              <a:rPr lang="en-US" sz="2000" b="1" dirty="0" smtClean="0">
                <a:sym typeface="Symbol"/>
              </a:rPr>
              <a:t>Valor real = </a:t>
            </a:r>
            <a:r>
              <a:rPr lang="pt-BR" sz="2000" b="1" dirty="0" smtClean="0">
                <a:sym typeface="Symbol"/>
              </a:rPr>
              <a:t>3.141592653589793</a:t>
            </a:r>
            <a:r>
              <a:rPr lang="en-US" sz="2000" b="1" dirty="0" smtClean="0">
                <a:sym typeface="Symbol"/>
              </a:rPr>
              <a:t> (format long do </a:t>
            </a:r>
            <a:r>
              <a:rPr lang="en-US" sz="2000" b="1" dirty="0" err="1" smtClean="0">
                <a:sym typeface="Symbol"/>
              </a:rPr>
              <a:t>Matlab</a:t>
            </a:r>
            <a:r>
              <a:rPr lang="en-US" sz="2000" b="1" dirty="0" smtClean="0">
                <a:sym typeface="Symbol"/>
              </a:rPr>
              <a:t>)</a:t>
            </a:r>
            <a:r>
              <a:rPr lang="pt-BR" sz="2400" b="1" dirty="0" smtClean="0">
                <a:sym typeface="Symbol"/>
              </a:rPr>
              <a:t>  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27584" y="2492896"/>
          <a:ext cx="69847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620180"/>
                <a:gridCol w="1746194"/>
                <a:gridCol w="174619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# de pontos de Monte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Carlo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Razão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das áreas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  <a:sym typeface="Symbol"/>
                        </a:rPr>
                        <a:t> estimado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Erro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1.000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0.776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3.104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0.037593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10.000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ym typeface="Symbol"/>
                        </a:rPr>
                        <a:t>0.79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3.16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-0.018407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10.000.000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0.78538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3.1415072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8.5454e-05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71800" y="4869160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Script do </a:t>
            </a:r>
            <a:r>
              <a:rPr lang="pt-BR" b="1" dirty="0" err="1" smtClean="0"/>
              <a:t>Matlab</a:t>
            </a:r>
            <a:r>
              <a:rPr lang="pt-BR" b="1" dirty="0" smtClean="0"/>
              <a:t>: </a:t>
            </a:r>
            <a:r>
              <a:rPr lang="pt-BR" dirty="0" err="1" smtClean="0"/>
              <a:t>MCCPi</a:t>
            </a:r>
            <a:r>
              <a:rPr lang="pt-BR" dirty="0" smtClean="0"/>
              <a:t>.m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Binários Antipodais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256584"/>
          </a:xfrm>
        </p:spPr>
        <p:txBody>
          <a:bodyPr/>
          <a:lstStyle/>
          <a:p>
            <a:r>
              <a:rPr lang="pt-BR" sz="2200" b="1" dirty="0" smtClean="0"/>
              <a:t>Modelagem geral</a:t>
            </a:r>
          </a:p>
          <a:p>
            <a:pPr lvl="1"/>
            <a:r>
              <a:rPr lang="pt-BR" sz="2000" dirty="0" smtClean="0"/>
              <a:t>Simulação de Monte Carlo </a:t>
            </a:r>
          </a:p>
          <a:p>
            <a:pPr lvl="1"/>
            <a:r>
              <a:rPr lang="pt-BR" sz="2000" dirty="0" smtClean="0"/>
              <a:t>Cada evento é a transmissão e recepção de um bit</a:t>
            </a:r>
          </a:p>
          <a:p>
            <a:pPr lvl="1"/>
            <a:r>
              <a:rPr lang="pt-BR" sz="2000" dirty="0" smtClean="0"/>
              <a:t>Número de bits transmitidos é igual ao número de experimentos de Monte Carlo (entrada da simulação)</a:t>
            </a:r>
          </a:p>
          <a:p>
            <a:pPr lvl="1"/>
            <a:r>
              <a:rPr lang="pt-BR" sz="2000" dirty="0" smtClean="0"/>
              <a:t>Variação da potência de transmissão para gerar vários valores de SNR (saída do simulador)</a:t>
            </a:r>
          </a:p>
          <a:p>
            <a:r>
              <a:rPr lang="pt-BR" sz="2200" b="1" dirty="0" smtClean="0"/>
              <a:t>Modelagem da transmissão/recepção (um evento de Monte Carlo)</a:t>
            </a:r>
            <a:endParaRPr lang="pt-BR" sz="2200" dirty="0" smtClean="0"/>
          </a:p>
          <a:p>
            <a:pPr lvl="1"/>
            <a:r>
              <a:rPr lang="pt-BR" sz="2000" dirty="0" smtClean="0"/>
              <a:t>s</a:t>
            </a:r>
            <a:r>
              <a:rPr lang="pt-BR" sz="2000" baseline="-25000" dirty="0" smtClean="0"/>
              <a:t>0 </a:t>
            </a:r>
            <a:r>
              <a:rPr lang="pt-BR" sz="2000" dirty="0" smtClean="0"/>
              <a:t>e s</a:t>
            </a:r>
            <a:r>
              <a:rPr lang="pt-BR" sz="2000" baseline="-25000" dirty="0" smtClean="0"/>
              <a:t>1 </a:t>
            </a:r>
            <a:r>
              <a:rPr lang="pt-BR" sz="2000" dirty="0" smtClean="0"/>
              <a:t>são gerados: gerar aleatoriamente a informação se 0 ou 1 foi transmitido</a:t>
            </a:r>
          </a:p>
          <a:p>
            <a:pPr lvl="1"/>
            <a:r>
              <a:rPr lang="pt-BR" sz="2000" dirty="0" smtClean="0"/>
              <a:t>A atenuação do canal no sinal transmitido é modelado</a:t>
            </a:r>
          </a:p>
          <a:p>
            <a:pPr lvl="1"/>
            <a:r>
              <a:rPr lang="pt-BR" sz="2000" b="1" dirty="0" smtClean="0"/>
              <a:t>r é calculado e comparado com zero: verificar se 0 ou 1 foi detectado</a:t>
            </a:r>
          </a:p>
          <a:p>
            <a:pPr lvl="1"/>
            <a:r>
              <a:rPr lang="pt-BR" sz="2000" dirty="0" smtClean="0"/>
              <a:t>Comparar a detecção com o que realmente foi transmitido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19446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42528"/>
            <a:ext cx="8305800" cy="838200"/>
          </a:xfrm>
        </p:spPr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Binários Antipodais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583488" cy="5256584"/>
          </a:xfrm>
        </p:spPr>
        <p:txBody>
          <a:bodyPr/>
          <a:lstStyle/>
          <a:p>
            <a:r>
              <a:rPr lang="pt-BR" sz="2400" b="1" dirty="0" smtClean="0"/>
              <a:t>Ao final de todos os experimentos: calcular a taxa de erro</a:t>
            </a:r>
            <a:endParaRPr lang="pt-BR" sz="2200" b="1" dirty="0" smtClean="0"/>
          </a:p>
          <a:p>
            <a:pPr lvl="1"/>
            <a:r>
              <a:rPr lang="pt-BR" sz="2000" dirty="0" smtClean="0"/>
              <a:t>Contar todos os bits errados</a:t>
            </a:r>
          </a:p>
          <a:p>
            <a:pPr lvl="1"/>
            <a:r>
              <a:rPr lang="pt-BR" sz="2000" dirty="0" smtClean="0"/>
              <a:t>Calcular BER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Comparar BER com </a:t>
            </a:r>
            <a:r>
              <a:rPr lang="pt-BR" sz="2000" i="1" dirty="0" err="1" smtClean="0"/>
              <a:t>p</a:t>
            </a:r>
            <a:r>
              <a:rPr lang="pt-BR" sz="2000" baseline="-25000" dirty="0" err="1" smtClean="0"/>
              <a:t>e</a:t>
            </a:r>
            <a:r>
              <a:rPr lang="pt-BR" sz="2000" dirty="0" smtClean="0"/>
              <a:t> teórica</a:t>
            </a:r>
          </a:p>
          <a:p>
            <a:pPr lvl="1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103313" y="4437063"/>
          <a:ext cx="1971675" cy="1062037"/>
        </p:xfrm>
        <a:graphic>
          <a:graphicData uri="http://schemas.openxmlformats.org/presentationml/2006/ole">
            <p:oleObj spid="_x0000_s140292" name="Equação" r:id="rId3" imgW="939800" imgH="50800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043608" y="2924944"/>
          <a:ext cx="3786187" cy="822325"/>
        </p:xfrm>
        <a:graphic>
          <a:graphicData uri="http://schemas.openxmlformats.org/presentationml/2006/ole">
            <p:oleObj spid="_x0000_s140293" name="Equação" r:id="rId4" imgW="1803400" imgH="3937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446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42528"/>
            <a:ext cx="8305800" cy="838200"/>
          </a:xfrm>
        </p:spPr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Binários Antipodais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583488" cy="5256584"/>
          </a:xfrm>
        </p:spPr>
        <p:txBody>
          <a:bodyPr/>
          <a:lstStyle/>
          <a:p>
            <a:r>
              <a:rPr lang="pt-BR" sz="2400" b="1" dirty="0" smtClean="0"/>
              <a:t>Ao final do experimento podemos ver o diagrama de constelação</a:t>
            </a:r>
            <a:endParaRPr lang="pt-BR" sz="2000" dirty="0"/>
          </a:p>
        </p:txBody>
      </p:sp>
      <p:pic>
        <p:nvPicPr>
          <p:cNvPr id="198663" name="Picture 7" descr="http://www.rfwireless-world.com/images/Error-Vector-Magnitu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988840"/>
            <a:ext cx="3194214" cy="2736304"/>
          </a:xfrm>
          <a:prstGeom prst="rect">
            <a:avLst/>
          </a:prstGeom>
          <a:noFill/>
        </p:spPr>
      </p:pic>
      <p:pic>
        <p:nvPicPr>
          <p:cNvPr id="198665" name="Picture 9" descr="http://image.slidesharecdn.com/ajay-130530113311-phpapp02/95/performance-analysis-of-different-digital-modulation-scheme-6-638.jpg?cb=1369914587"/>
          <p:cNvPicPr>
            <a:picLocks noChangeAspect="1" noChangeArrowheads="1"/>
          </p:cNvPicPr>
          <p:nvPr/>
        </p:nvPicPr>
        <p:blipFill>
          <a:blip r:embed="rId3" cstate="print"/>
          <a:srcRect l="15988" t="34722" r="20026" b="6882"/>
          <a:stretch>
            <a:fillRect/>
          </a:stretch>
        </p:blipFill>
        <p:spPr bwMode="auto">
          <a:xfrm>
            <a:off x="539552" y="2132856"/>
            <a:ext cx="3888432" cy="2664296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096344" y="242088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s(t)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19446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42528"/>
            <a:ext cx="8305800" cy="838200"/>
          </a:xfrm>
        </p:spPr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Binários Antipodais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583488" cy="5256584"/>
          </a:xfrm>
        </p:spPr>
        <p:txBody>
          <a:bodyPr/>
          <a:lstStyle/>
          <a:p>
            <a:r>
              <a:rPr lang="pt-BR" sz="2400" b="1" dirty="0" smtClean="0"/>
              <a:t>Ao final do experimento podemos ver o diagrama de constelação</a:t>
            </a:r>
            <a:endParaRPr lang="pt-BR" sz="2000" dirty="0"/>
          </a:p>
        </p:txBody>
      </p:sp>
      <p:pic>
        <p:nvPicPr>
          <p:cNvPr id="198667" name="Picture 11" descr="http://www.eletrica.ufpr.br/artuzi/apostila/cap5/BPSK-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85049"/>
            <a:ext cx="2160240" cy="1875999"/>
          </a:xfrm>
          <a:prstGeom prst="rect">
            <a:avLst/>
          </a:prstGeom>
          <a:noFill/>
        </p:spPr>
      </p:pic>
      <p:pic>
        <p:nvPicPr>
          <p:cNvPr id="198669" name="Picture 13" descr="http://www.intechopen.com/source/html/17461/media/image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05064"/>
            <a:ext cx="6905625" cy="236220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1043608" y="277163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Sinais transmitidos: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196008" y="363573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Sinais recebidos: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19446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42528"/>
            <a:ext cx="8305800" cy="838200"/>
          </a:xfrm>
        </p:spPr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Binários Antipodais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583488" cy="5256584"/>
          </a:xfrm>
        </p:spPr>
        <p:txBody>
          <a:bodyPr/>
          <a:lstStyle/>
          <a:p>
            <a:r>
              <a:rPr lang="pt-BR" sz="2400" b="1" dirty="0" smtClean="0"/>
              <a:t>Outras modulações</a:t>
            </a:r>
            <a:endParaRPr lang="pt-BR" sz="2000" dirty="0"/>
          </a:p>
        </p:txBody>
      </p:sp>
      <p:pic>
        <p:nvPicPr>
          <p:cNvPr id="198661" name="Picture 5" descr="http://www.vpiphotonics.com/images/TMM_16QAM-variations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420888"/>
            <a:ext cx="3432818" cy="3312368"/>
          </a:xfrm>
          <a:prstGeom prst="rect">
            <a:avLst/>
          </a:prstGeom>
          <a:noFill/>
        </p:spPr>
      </p:pic>
      <p:pic>
        <p:nvPicPr>
          <p:cNvPr id="202754" name="Picture 2" descr="http://www.acasper.org/wp-content/uploads/2011/11/doublePrecisionIntegratorCent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4224468" cy="3168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446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251520" y="1061137"/>
            <a:ext cx="1872208" cy="248907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Transmissão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prstClr val="black"/>
                </a:solidFill>
              </a:rPr>
              <a:t>Simulação </a:t>
            </a:r>
            <a:r>
              <a:rPr lang="pt-BR" sz="2400" b="1" dirty="0">
                <a:solidFill>
                  <a:prstClr val="black"/>
                </a:solidFill>
              </a:rPr>
              <a:t>de Monte Carlo de Sistemas de Comunicação Binários</a:t>
            </a:r>
            <a:endParaRPr lang="pt-BR" sz="3200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503548" y="2132856"/>
            <a:ext cx="1368152" cy="10801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binários aleatórios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2195736" y="1052736"/>
            <a:ext cx="3672408" cy="244827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Canal (ruído) + </a:t>
            </a:r>
            <a:r>
              <a:rPr lang="pt-BR" b="1" dirty="0" err="1" smtClean="0"/>
              <a:t>Correlator</a:t>
            </a:r>
            <a:r>
              <a:rPr lang="pt-BR" b="1" dirty="0" smtClean="0"/>
              <a:t> </a:t>
            </a:r>
          </a:p>
        </p:txBody>
      </p:sp>
      <p:sp>
        <p:nvSpPr>
          <p:cNvPr id="23" name="Elipse 22"/>
          <p:cNvSpPr/>
          <p:nvPr/>
        </p:nvSpPr>
        <p:spPr bwMode="auto">
          <a:xfrm>
            <a:off x="3707904" y="272343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Conector reto 23"/>
          <p:cNvCxnSpPr>
            <a:stCxn id="28" idx="2"/>
          </p:cNvCxnSpPr>
          <p:nvPr/>
        </p:nvCxnSpPr>
        <p:spPr bwMode="auto">
          <a:xfrm flipH="1">
            <a:off x="3850188" y="2420888"/>
            <a:ext cx="1732" cy="306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CaixaDeTexto 24"/>
          <p:cNvSpPr txBox="1"/>
          <p:nvPr/>
        </p:nvSpPr>
        <p:spPr>
          <a:xfrm>
            <a:off x="3491880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76618" y="26804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 bwMode="auto">
          <a:xfrm>
            <a:off x="2843808" y="1628800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onector angulado 30"/>
          <p:cNvCxnSpPr>
            <a:stCxn id="4" idx="3"/>
            <a:endCxn id="26" idx="1"/>
          </p:cNvCxnSpPr>
          <p:nvPr/>
        </p:nvCxnSpPr>
        <p:spPr bwMode="auto">
          <a:xfrm>
            <a:off x="1871700" y="2672916"/>
            <a:ext cx="1804918" cy="1922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ixaDeTexto 33"/>
          <p:cNvSpPr txBox="1"/>
          <p:nvPr/>
        </p:nvSpPr>
        <p:spPr>
          <a:xfrm>
            <a:off x="2771800" y="292494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ym typeface="Symbol"/>
              </a:rPr>
              <a:t></a:t>
            </a:r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95536" y="558924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são </a:t>
            </a:r>
            <a:r>
              <a:rPr lang="pt-BR" b="1" dirty="0" smtClean="0"/>
              <a:t>sinais antipodais </a:t>
            </a:r>
            <a:r>
              <a:rPr lang="pt-BR" dirty="0" smtClean="0"/>
              <a:t>de energia </a:t>
            </a:r>
            <a:r>
              <a:rPr lang="pt-BR" i="1" dirty="0" smtClean="0"/>
              <a:t>E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 bwMode="auto">
          <a:xfrm>
            <a:off x="5724128" y="1052736"/>
            <a:ext cx="2376264" cy="2448272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Receptor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6228184" y="1700808"/>
            <a:ext cx="1368152" cy="100811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43" name="Conector angulado 42"/>
          <p:cNvCxnSpPr>
            <a:stCxn id="26" idx="3"/>
            <a:endCxn id="41" idx="1"/>
          </p:cNvCxnSpPr>
          <p:nvPr/>
        </p:nvCxnSpPr>
        <p:spPr bwMode="auto">
          <a:xfrm flipV="1">
            <a:off x="3995936" y="2204864"/>
            <a:ext cx="2232248" cy="6602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CaixaDeTexto 52"/>
          <p:cNvSpPr txBox="1"/>
          <p:nvPr/>
        </p:nvSpPr>
        <p:spPr>
          <a:xfrm>
            <a:off x="5318502" y="22675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3304322" y="547425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: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300836" y="602128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:</a:t>
            </a:r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 bwMode="auto">
          <a:xfrm>
            <a:off x="6144026" y="5301208"/>
            <a:ext cx="2160239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0" name="Object 7"/>
          <p:cNvGraphicFramePr>
            <a:graphicFrameLocks noChangeAspect="1"/>
          </p:cNvGraphicFramePr>
          <p:nvPr/>
        </p:nvGraphicFramePr>
        <p:xfrm>
          <a:off x="6449566" y="5804669"/>
          <a:ext cx="1589088" cy="865187"/>
        </p:xfrm>
        <a:graphic>
          <a:graphicData uri="http://schemas.openxmlformats.org/presentationml/2006/ole">
            <p:oleObj spid="_x0000_s141319" name="Equação" r:id="rId3" imgW="838200" imgH="457200" progId="Equation.3">
              <p:embed/>
            </p:oleObj>
          </a:graphicData>
        </a:graphic>
      </p:graphicFrame>
      <p:sp>
        <p:nvSpPr>
          <p:cNvPr id="61" name="CaixaDeTexto 60"/>
          <p:cNvSpPr txBox="1"/>
          <p:nvPr/>
        </p:nvSpPr>
        <p:spPr>
          <a:xfrm>
            <a:off x="6144026" y="544522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Regra de decisão:</a:t>
            </a:r>
            <a:endParaRPr lang="pt-BR" b="1" dirty="0"/>
          </a:p>
        </p:txBody>
      </p:sp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4355009" y="5506864"/>
          <a:ext cx="936625" cy="284162"/>
        </p:xfrm>
        <a:graphic>
          <a:graphicData uri="http://schemas.openxmlformats.org/presentationml/2006/ole">
            <p:oleObj spid="_x0000_s141320" name="Equação" r:id="rId4" imgW="583693" imgH="177646" progId="Equation.3">
              <p:embed/>
            </p:oleObj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4358184" y="6040431"/>
          <a:ext cx="1077912" cy="284162"/>
        </p:xfrm>
        <a:graphic>
          <a:graphicData uri="http://schemas.openxmlformats.org/presentationml/2006/ole">
            <p:oleObj spid="_x0000_s141321" name="Equação" r:id="rId5" imgW="672516" imgH="177646" progId="Equation.3">
              <p:embed/>
            </p:oleObj>
          </a:graphicData>
        </a:graphic>
      </p:graphicFrame>
      <p:sp>
        <p:nvSpPr>
          <p:cNvPr id="42" name="Retângulo de cantos arredondados 41"/>
          <p:cNvSpPr/>
          <p:nvPr/>
        </p:nvSpPr>
        <p:spPr bwMode="auto">
          <a:xfrm>
            <a:off x="2915816" y="3645024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Compare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2915816" y="4437112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Contagem de erro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Conector angulado 45"/>
          <p:cNvCxnSpPr>
            <a:stCxn id="41" idx="3"/>
            <a:endCxn id="42" idx="3"/>
          </p:cNvCxnSpPr>
          <p:nvPr/>
        </p:nvCxnSpPr>
        <p:spPr bwMode="auto">
          <a:xfrm flipH="1">
            <a:off x="5292080" y="2204864"/>
            <a:ext cx="2304256" cy="1656184"/>
          </a:xfrm>
          <a:prstGeom prst="bentConnector3">
            <a:avLst>
              <a:gd name="adj1" fmla="val -99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Forma 48"/>
          <p:cNvCxnSpPr>
            <a:stCxn id="4" idx="3"/>
            <a:endCxn id="42" idx="1"/>
          </p:cNvCxnSpPr>
          <p:nvPr/>
        </p:nvCxnSpPr>
        <p:spPr bwMode="auto">
          <a:xfrm>
            <a:off x="1871700" y="2672916"/>
            <a:ext cx="1044116" cy="1188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onector de seta reta 47"/>
          <p:cNvCxnSpPr>
            <a:stCxn id="42" idx="2"/>
            <a:endCxn id="44" idx="0"/>
          </p:cNvCxnSpPr>
          <p:nvPr/>
        </p:nvCxnSpPr>
        <p:spPr bwMode="auto">
          <a:xfrm>
            <a:off x="4103948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904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08720"/>
            <a:ext cx="2664296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Eixo x: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SNR: medida direta da energia gasta para transmitir cada bit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/>
              <a:t>Eixo y: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BER (simulada)</a:t>
            </a:r>
          </a:p>
          <a:p>
            <a:r>
              <a:rPr lang="pt-BR" sz="2400" dirty="0" err="1" smtClean="0"/>
              <a:t>P</a:t>
            </a:r>
            <a:r>
              <a:rPr lang="pt-BR" sz="2400" baseline="-25000" dirty="0" err="1" smtClean="0"/>
              <a:t>e</a:t>
            </a:r>
            <a:r>
              <a:rPr lang="pt-BR" sz="2400" dirty="0" smtClean="0"/>
              <a:t> (teórica)</a:t>
            </a:r>
            <a:endParaRPr lang="pt-BR" sz="2400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 bwMode="auto">
          <a:xfrm>
            <a:off x="755576" y="53732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 a relação entre BER</a:t>
            </a:r>
            <a:r>
              <a:rPr lang="pt-BR" sz="3200" kern="0" dirty="0" smtClean="0">
                <a:latin typeface="+mn-lt"/>
              </a:rPr>
              <a:t> </a:t>
            </a:r>
            <a:r>
              <a:rPr lang="pt-BR" sz="3200" kern="0" dirty="0" err="1" smtClean="0">
                <a:latin typeface="+mn-lt"/>
              </a:rPr>
              <a:t>vs</a:t>
            </a:r>
            <a:r>
              <a:rPr lang="pt-BR" sz="3200" kern="0" dirty="0" smtClean="0">
                <a:latin typeface="+mn-lt"/>
              </a:rPr>
              <a:t> SNR</a:t>
            </a: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2" cstate="print"/>
          <a:srcRect l="2088" t="3646" r="7617"/>
          <a:stretch>
            <a:fillRect/>
          </a:stretch>
        </p:blipFill>
        <p:spPr bwMode="auto">
          <a:xfrm>
            <a:off x="2915816" y="116632"/>
            <a:ext cx="6228184" cy="498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305800" cy="838200"/>
          </a:xfrm>
        </p:spPr>
        <p:txBody>
          <a:bodyPr/>
          <a:lstStyle/>
          <a:p>
            <a:r>
              <a:rPr lang="pt-BR" sz="3200" dirty="0" smtClean="0"/>
              <a:t>O Transmissor</a:t>
            </a:r>
            <a:endParaRPr lang="pt-BR" sz="3200" dirty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08720"/>
            <a:ext cx="7776864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Conclusão 1: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A medida que se gasta mais potência, menos se erra</a:t>
            </a:r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 bwMode="auto">
          <a:xfrm>
            <a:off x="5724128" y="2060848"/>
            <a:ext cx="324036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Outras perguntas: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Qual é a relação entre </a:t>
            </a:r>
            <a:r>
              <a:rPr kumimoji="0" lang="pt-BR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pt-BR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BER?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Quando </a:t>
            </a:r>
            <a:r>
              <a:rPr kumimoji="0" lang="pt-BR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pt-BR" sz="2400" b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pt-BR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BER serão iguais?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 l="2088" t="3646" r="7617"/>
          <a:stretch>
            <a:fillRect/>
          </a:stretch>
        </p:blipFill>
        <p:spPr bwMode="auto">
          <a:xfrm>
            <a:off x="251520" y="1916832"/>
            <a:ext cx="5184576" cy="414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5496" y="4149080"/>
            <a:ext cx="9073008" cy="129614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Perguntas: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Porque para poucas amostras alguns pontos não aparecem? (e.g. a partir de 7 dB para 10 amostras)</a:t>
            </a:r>
          </a:p>
          <a:p>
            <a:r>
              <a:rPr lang="pt-BR" sz="2400" dirty="0" smtClean="0"/>
              <a:t>O que acontece com BER quando a número de amostras aumenta?</a:t>
            </a:r>
          </a:p>
          <a:p>
            <a:endParaRPr lang="pt-BR" sz="2400" dirty="0" smtClean="0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-99392"/>
            <a:ext cx="6192688" cy="46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Conclusão 2: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A medida que se aumenta o valor do número de repetições de Monte Carlo (gasta mais tempo de simulação), mais BER se aproxima de </a:t>
            </a:r>
            <a:r>
              <a:rPr lang="pt-BR" sz="2400" i="1" dirty="0" err="1" smtClean="0"/>
              <a:t>P</a:t>
            </a:r>
            <a:r>
              <a:rPr lang="pt-BR" sz="2400" baseline="-25000" dirty="0" err="1" smtClean="0"/>
              <a:t>e</a:t>
            </a:r>
            <a:endParaRPr lang="pt-BR" sz="2400" baseline="-250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952490"/>
            <a:ext cx="6192688" cy="46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323528" y="3356992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Segundo </a:t>
            </a:r>
            <a:r>
              <a:rPr lang="pt-BR" b="1" dirty="0" err="1" smtClean="0"/>
              <a:t>Proakis</a:t>
            </a:r>
            <a:r>
              <a:rPr lang="pt-BR" b="1" dirty="0" smtClean="0"/>
              <a:t>: </a:t>
            </a:r>
            <a:r>
              <a:rPr lang="pt-BR" dirty="0" smtClean="0"/>
              <a:t>Número de amostras deve ser 7-10 vezes maior que 1/</a:t>
            </a:r>
            <a:r>
              <a:rPr lang="pt-BR" dirty="0" err="1" smtClean="0"/>
              <a:t>Pe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Bom material para treinar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5616624"/>
          </a:xfrm>
        </p:spPr>
        <p:txBody>
          <a:bodyPr/>
          <a:lstStyle/>
          <a:p>
            <a:r>
              <a:rPr lang="en-US" sz="2400" b="1" dirty="0" smtClean="0"/>
              <a:t>GNU Radio Tutorials: Part 4 - Phase-Shift Keying (PSK), Constellations &amp; Auto-correlation:</a:t>
            </a:r>
            <a:r>
              <a:rPr lang="en-US" sz="2400" dirty="0" smtClean="0"/>
              <a:t> </a:t>
            </a:r>
            <a:r>
              <a:rPr lang="pt-BR" sz="2400" dirty="0" smtClean="0">
                <a:hlinkClick r:id="rId2"/>
              </a:rPr>
              <a:t>https://www.youtube.com/watch?v=JMEyN_lvaiE</a:t>
            </a:r>
            <a:endParaRPr lang="pt-BR" sz="2400" dirty="0" smtClean="0"/>
          </a:p>
          <a:p>
            <a:r>
              <a:rPr lang="pt-BR" sz="2400" b="1" dirty="0" smtClean="0"/>
              <a:t>GNU Radio Tutorial Series:</a:t>
            </a:r>
            <a:r>
              <a:rPr lang="pt-BR" sz="2400" dirty="0" smtClean="0"/>
              <a:t> </a:t>
            </a:r>
            <a:r>
              <a:rPr lang="pt-BR" sz="2400" dirty="0" smtClean="0">
                <a:hlinkClick r:id="rId3"/>
              </a:rPr>
              <a:t>https://www.youtube.com/playlist?list=PL618122BD66C8B3C4&amp;feature=view_all</a:t>
            </a:r>
            <a:endParaRPr lang="pt-BR" sz="2400" dirty="0" smtClean="0"/>
          </a:p>
          <a:p>
            <a:r>
              <a:rPr lang="en-US" sz="2400" b="1" dirty="0" smtClean="0"/>
              <a:t>Introduction to GNU Radio from the 2012 ARRL TAPR DCC </a:t>
            </a:r>
          </a:p>
          <a:p>
            <a:pPr lvl="1"/>
            <a:r>
              <a:rPr lang="pt-BR" sz="2000" dirty="0" smtClean="0"/>
              <a:t>Parte 1: https://www.youtube.com/watch?v=_hGNT1w-jig</a:t>
            </a:r>
          </a:p>
          <a:p>
            <a:pPr lvl="1"/>
            <a:r>
              <a:rPr lang="pt-BR" sz="2000" dirty="0" smtClean="0"/>
              <a:t>Parte 2: https://www.youtube.com/watch?v=cg3TA3EDx78</a:t>
            </a:r>
          </a:p>
          <a:p>
            <a:pPr lvl="1"/>
            <a:r>
              <a:rPr lang="pt-BR" sz="2000" dirty="0" smtClean="0"/>
              <a:t>Parte 3: https://www.youtube.com/watch?v=nemfS9QAYHc</a:t>
            </a:r>
          </a:p>
          <a:p>
            <a:pPr lvl="1"/>
            <a:r>
              <a:rPr lang="pt-BR" sz="2000" dirty="0" smtClean="0"/>
              <a:t>Parte 4: https://www.youtube.com/watch?v=94R2qE7mEc4</a:t>
            </a:r>
            <a:endParaRPr lang="pt-BR" sz="2000" dirty="0" smtClean="0">
              <a:hlinkClick r:id="rId4"/>
            </a:endParaRPr>
          </a:p>
          <a:p>
            <a:pPr lvl="1"/>
            <a:endParaRPr lang="pt-BR" sz="20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Transmissor binário em banda-base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256584"/>
          </a:xfrm>
        </p:spPr>
        <p:txBody>
          <a:bodyPr/>
          <a:lstStyle/>
          <a:p>
            <a:r>
              <a:rPr lang="pt-BR" sz="2800" dirty="0" smtClean="0"/>
              <a:t>Um sistema de comunicação binária consiste em</a:t>
            </a:r>
          </a:p>
          <a:p>
            <a:pPr lvl="1"/>
            <a:r>
              <a:rPr lang="pt-BR" sz="2400" dirty="0" smtClean="0"/>
              <a:t>Uma sequencia de 0’s e 1’s transmitido por meio de dois sinais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O que 1/</a:t>
            </a:r>
            <a:r>
              <a:rPr lang="pt-BR" sz="2400" i="1" dirty="0" smtClean="0"/>
              <a:t>T</a:t>
            </a:r>
            <a:r>
              <a:rPr lang="pt-BR" sz="2400" baseline="-25000" dirty="0" smtClean="0"/>
              <a:t>b</a:t>
            </a:r>
            <a:r>
              <a:rPr lang="pt-BR" sz="2400" dirty="0" smtClean="0"/>
              <a:t> mede?</a:t>
            </a:r>
          </a:p>
          <a:p>
            <a:pPr lvl="2"/>
            <a:r>
              <a:rPr lang="pt-BR" sz="2000" dirty="0" smtClean="0"/>
              <a:t>R = 1/</a:t>
            </a:r>
            <a:r>
              <a:rPr lang="pt-BR" sz="2000" i="1" dirty="0" smtClean="0"/>
              <a:t>T</a:t>
            </a:r>
            <a:r>
              <a:rPr lang="pt-BR" sz="2000" baseline="-25000" dirty="0" smtClean="0"/>
              <a:t>b</a:t>
            </a:r>
            <a:r>
              <a:rPr lang="pt-BR" sz="2000" dirty="0" smtClean="0"/>
              <a:t> é a taxa de transmissão em bits/</a:t>
            </a:r>
            <a:r>
              <a:rPr lang="pt-BR" sz="2000" dirty="0" err="1" smtClean="0"/>
              <a:t>seg</a:t>
            </a:r>
            <a:r>
              <a:rPr lang="pt-BR" sz="2000" dirty="0" smtClean="0"/>
              <a:t> (</a:t>
            </a:r>
            <a:r>
              <a:rPr lang="pt-BR" sz="2000" dirty="0" err="1" smtClean="0"/>
              <a:t>bps</a:t>
            </a:r>
            <a:r>
              <a:rPr lang="pt-BR" sz="2000" dirty="0" smtClean="0"/>
              <a:t>)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O que vem depois da transmissão? </a:t>
            </a:r>
          </a:p>
          <a:p>
            <a:pPr lvl="2"/>
            <a:r>
              <a:rPr lang="pt-BR" sz="2000" b="1" dirty="0" smtClean="0"/>
              <a:t>CANAL DE TRANSMISSÃO !!!!</a:t>
            </a:r>
          </a:p>
          <a:p>
            <a:pPr lvl="1"/>
            <a:endParaRPr lang="pt-BR" sz="2000" baseline="30000" dirty="0" smtClean="0"/>
          </a:p>
          <a:p>
            <a:pPr lvl="1"/>
            <a:endParaRPr lang="pt-BR" sz="24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267745" y="2276872"/>
          <a:ext cx="2808312" cy="1053117"/>
        </p:xfrm>
        <a:graphic>
          <a:graphicData uri="http://schemas.openxmlformats.org/presentationml/2006/ole">
            <p:oleObj spid="_x0000_s37891" name="Equação" r:id="rId3" imgW="121920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305800" cy="838200"/>
          </a:xfrm>
        </p:spPr>
        <p:txBody>
          <a:bodyPr/>
          <a:lstStyle/>
          <a:p>
            <a:r>
              <a:rPr lang="pt-BR" sz="3200" dirty="0" smtClean="0"/>
              <a:t>O Canal</a:t>
            </a:r>
            <a:endParaRPr lang="pt-BR" sz="3200" dirty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3501008"/>
            <a:ext cx="8583488" cy="2304256"/>
          </a:xfrm>
        </p:spPr>
        <p:txBody>
          <a:bodyPr/>
          <a:lstStyle/>
          <a:p>
            <a:pPr lvl="0">
              <a:defRPr/>
            </a:pPr>
            <a:r>
              <a:rPr lang="pt-BR" sz="2400" dirty="0" smtClean="0"/>
              <a:t>Potência do sinal transmitido sobre atenuação/distorção devido aos fenômenos de propagação do canal rádio-móvel</a:t>
            </a:r>
          </a:p>
          <a:p>
            <a:pPr lvl="1">
              <a:defRPr/>
            </a:pPr>
            <a:r>
              <a:rPr lang="pt-BR" sz="2200" dirty="0" smtClean="0"/>
              <a:t>Essa atenuação é aditiva ou multiplicativa?</a:t>
            </a:r>
          </a:p>
          <a:p>
            <a:pPr lvl="1">
              <a:defRPr/>
            </a:pPr>
            <a:r>
              <a:rPr lang="pt-BR" sz="2200" dirty="0" smtClean="0"/>
              <a:t>Reflexão, refração, difração, </a:t>
            </a:r>
            <a:r>
              <a:rPr lang="pt-BR" sz="2200" dirty="0" err="1" smtClean="0"/>
              <a:t>etc</a:t>
            </a:r>
            <a:endParaRPr lang="pt-BR" sz="2200" dirty="0" smtClean="0"/>
          </a:p>
          <a:p>
            <a:pPr lvl="1">
              <a:defRPr/>
            </a:pPr>
            <a:r>
              <a:rPr lang="pt-BR" sz="2200" dirty="0" smtClean="0"/>
              <a:t>Interferência também causa degradação na recepção</a:t>
            </a:r>
          </a:p>
          <a:p>
            <a:pPr lvl="1">
              <a:defRPr/>
            </a:pPr>
            <a:r>
              <a:rPr lang="pt-BR" sz="2200" dirty="0" smtClean="0"/>
              <a:t>E o ruído?</a:t>
            </a:r>
          </a:p>
          <a:p>
            <a:endParaRPr lang="pt-BR" sz="2800" dirty="0"/>
          </a:p>
        </p:txBody>
      </p:sp>
      <p:grpSp>
        <p:nvGrpSpPr>
          <p:cNvPr id="10" name="Grupo 87"/>
          <p:cNvGrpSpPr/>
          <p:nvPr/>
        </p:nvGrpSpPr>
        <p:grpSpPr>
          <a:xfrm>
            <a:off x="611189" y="908720"/>
            <a:ext cx="7489203" cy="2368871"/>
            <a:chOff x="611188" y="700088"/>
            <a:chExt cx="7959725" cy="2695575"/>
          </a:xfrm>
        </p:grpSpPr>
        <p:pic>
          <p:nvPicPr>
            <p:cNvPr id="11" name="Picture 1026" descr="j020546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3716338" y="700088"/>
              <a:ext cx="1281112" cy="1271587"/>
            </a:xfrm>
            <a:prstGeom prst="rect">
              <a:avLst/>
            </a:prstGeom>
            <a:noFill/>
            <a:ln/>
          </p:spPr>
        </p:pic>
        <p:grpSp>
          <p:nvGrpSpPr>
            <p:cNvPr id="12" name="Group 1029"/>
            <p:cNvGrpSpPr>
              <a:grpSpLocks/>
            </p:cNvGrpSpPr>
            <p:nvPr/>
          </p:nvGrpSpPr>
          <p:grpSpPr bwMode="auto">
            <a:xfrm>
              <a:off x="6799263" y="2827338"/>
              <a:ext cx="828675" cy="528637"/>
              <a:chOff x="4293" y="3344"/>
              <a:chExt cx="522" cy="333"/>
            </a:xfrm>
          </p:grpSpPr>
          <p:sp>
            <p:nvSpPr>
              <p:cNvPr id="56" name="Rectangle 1030"/>
              <p:cNvSpPr>
                <a:spLocks noChangeArrowheads="1"/>
              </p:cNvSpPr>
              <p:nvPr/>
            </p:nvSpPr>
            <p:spPr bwMode="auto">
              <a:xfrm>
                <a:off x="4293" y="3344"/>
                <a:ext cx="522" cy="3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7" name="Text Box 1031"/>
              <p:cNvSpPr txBox="1">
                <a:spLocks noChangeArrowheads="1"/>
              </p:cNvSpPr>
              <p:nvPr/>
            </p:nvSpPr>
            <p:spPr bwMode="auto">
              <a:xfrm>
                <a:off x="4413" y="3414"/>
                <a:ext cx="27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fi-FI" sz="1400" b="1" dirty="0" smtClean="0"/>
                  <a:t>RX</a:t>
                </a:r>
                <a:endParaRPr lang="en-US" sz="1400" b="1" dirty="0"/>
              </a:p>
            </p:txBody>
          </p:sp>
        </p:grpSp>
        <p:grpSp>
          <p:nvGrpSpPr>
            <p:cNvPr id="13" name="Group 1032"/>
            <p:cNvGrpSpPr>
              <a:grpSpLocks/>
            </p:cNvGrpSpPr>
            <p:nvPr/>
          </p:nvGrpSpPr>
          <p:grpSpPr bwMode="auto">
            <a:xfrm>
              <a:off x="7613650" y="2528888"/>
              <a:ext cx="957263" cy="600075"/>
              <a:chOff x="4806" y="3146"/>
              <a:chExt cx="603" cy="378"/>
            </a:xfrm>
          </p:grpSpPr>
          <p:sp>
            <p:nvSpPr>
              <p:cNvPr id="54" name="Rectangle 1033"/>
              <p:cNvSpPr>
                <a:spLocks noChangeArrowheads="1"/>
              </p:cNvSpPr>
              <p:nvPr/>
            </p:nvSpPr>
            <p:spPr bwMode="auto">
              <a:xfrm>
                <a:off x="5022" y="3146"/>
                <a:ext cx="56" cy="36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5" name="Line 1034"/>
              <p:cNvSpPr>
                <a:spLocks noChangeShapeType="1"/>
              </p:cNvSpPr>
              <p:nvPr/>
            </p:nvSpPr>
            <p:spPr bwMode="auto">
              <a:xfrm>
                <a:off x="4806" y="3524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</p:grpSp>
        <p:grpSp>
          <p:nvGrpSpPr>
            <p:cNvPr id="14" name="Group 1035"/>
            <p:cNvGrpSpPr>
              <a:grpSpLocks/>
            </p:cNvGrpSpPr>
            <p:nvPr/>
          </p:nvGrpSpPr>
          <p:grpSpPr bwMode="auto">
            <a:xfrm>
              <a:off x="611188" y="2509838"/>
              <a:ext cx="6173787" cy="885825"/>
              <a:chOff x="395" y="3144"/>
              <a:chExt cx="3889" cy="558"/>
            </a:xfrm>
          </p:grpSpPr>
          <p:sp>
            <p:nvSpPr>
              <p:cNvPr id="45" name="Rectangle 1036"/>
              <p:cNvSpPr>
                <a:spLocks noChangeArrowheads="1"/>
              </p:cNvSpPr>
              <p:nvPr/>
            </p:nvSpPr>
            <p:spPr bwMode="auto">
              <a:xfrm>
                <a:off x="1007" y="3343"/>
                <a:ext cx="522" cy="3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46" name="Rectangle 1037"/>
              <p:cNvSpPr>
                <a:spLocks noChangeArrowheads="1"/>
              </p:cNvSpPr>
              <p:nvPr/>
            </p:nvSpPr>
            <p:spPr bwMode="auto">
              <a:xfrm>
                <a:off x="530" y="3145"/>
                <a:ext cx="56" cy="36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47" name="Line 1038"/>
              <p:cNvSpPr>
                <a:spLocks noChangeShapeType="1"/>
              </p:cNvSpPr>
              <p:nvPr/>
            </p:nvSpPr>
            <p:spPr bwMode="auto">
              <a:xfrm>
                <a:off x="395" y="3523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8" name="Line 1039"/>
              <p:cNvSpPr>
                <a:spLocks noChangeShapeType="1"/>
              </p:cNvSpPr>
              <p:nvPr/>
            </p:nvSpPr>
            <p:spPr bwMode="auto">
              <a:xfrm>
                <a:off x="1538" y="3514"/>
                <a:ext cx="2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9" name="Text Box 1040"/>
              <p:cNvSpPr txBox="1">
                <a:spLocks noChangeArrowheads="1"/>
              </p:cNvSpPr>
              <p:nvPr/>
            </p:nvSpPr>
            <p:spPr bwMode="auto">
              <a:xfrm>
                <a:off x="1130" y="3413"/>
                <a:ext cx="25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fi-FI" sz="1400" b="1"/>
                  <a:t>TX</a:t>
                </a:r>
                <a:endParaRPr lang="en-US" sz="1400" b="1"/>
              </a:p>
            </p:txBody>
          </p:sp>
          <p:sp>
            <p:nvSpPr>
              <p:cNvPr id="50" name="Rectangle 1041"/>
              <p:cNvSpPr>
                <a:spLocks noChangeArrowheads="1"/>
              </p:cNvSpPr>
              <p:nvPr/>
            </p:nvSpPr>
            <p:spPr bwMode="auto">
              <a:xfrm>
                <a:off x="3816" y="3269"/>
                <a:ext cx="53" cy="23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1" name="Line 1042"/>
              <p:cNvSpPr>
                <a:spLocks noChangeShapeType="1"/>
              </p:cNvSpPr>
              <p:nvPr/>
            </p:nvSpPr>
            <p:spPr bwMode="auto">
              <a:xfrm>
                <a:off x="3681" y="3524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52" name="Rectangle 1043"/>
              <p:cNvSpPr>
                <a:spLocks noChangeArrowheads="1"/>
              </p:cNvSpPr>
              <p:nvPr/>
            </p:nvSpPr>
            <p:spPr bwMode="auto">
              <a:xfrm>
                <a:off x="3946" y="3144"/>
                <a:ext cx="53" cy="357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3" name="Rectangle 1044"/>
              <p:cNvSpPr>
                <a:spLocks noChangeArrowheads="1"/>
              </p:cNvSpPr>
              <p:nvPr/>
            </p:nvSpPr>
            <p:spPr bwMode="auto">
              <a:xfrm>
                <a:off x="3721" y="3555"/>
                <a:ext cx="56" cy="147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</p:grpSp>
        <p:grpSp>
          <p:nvGrpSpPr>
            <p:cNvPr id="15" name="Group 1045"/>
            <p:cNvGrpSpPr>
              <a:grpSpLocks/>
            </p:cNvGrpSpPr>
            <p:nvPr/>
          </p:nvGrpSpPr>
          <p:grpSpPr bwMode="auto">
            <a:xfrm>
              <a:off x="2774950" y="1511300"/>
              <a:ext cx="2741613" cy="1630363"/>
              <a:chOff x="1758" y="2515"/>
              <a:chExt cx="1727" cy="1027"/>
            </a:xfrm>
          </p:grpSpPr>
          <p:sp>
            <p:nvSpPr>
              <p:cNvPr id="33" name="Line 1046"/>
              <p:cNvSpPr>
                <a:spLocks noChangeShapeType="1"/>
              </p:cNvSpPr>
              <p:nvPr/>
            </p:nvSpPr>
            <p:spPr bwMode="auto">
              <a:xfrm>
                <a:off x="2816" y="2515"/>
                <a:ext cx="665" cy="8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4" name="Line 1047"/>
              <p:cNvSpPr>
                <a:spLocks noChangeShapeType="1"/>
              </p:cNvSpPr>
              <p:nvPr/>
            </p:nvSpPr>
            <p:spPr bwMode="auto">
              <a:xfrm>
                <a:off x="1983" y="3029"/>
                <a:ext cx="1502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5" name="Line 1048"/>
              <p:cNvSpPr>
                <a:spLocks noChangeShapeType="1"/>
              </p:cNvSpPr>
              <p:nvPr/>
            </p:nvSpPr>
            <p:spPr bwMode="auto">
              <a:xfrm>
                <a:off x="1982" y="3090"/>
                <a:ext cx="466" cy="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6" name="Line 1049"/>
              <p:cNvSpPr>
                <a:spLocks noChangeShapeType="1"/>
              </p:cNvSpPr>
              <p:nvPr/>
            </p:nvSpPr>
            <p:spPr bwMode="auto">
              <a:xfrm flipV="1">
                <a:off x="2446" y="3516"/>
                <a:ext cx="995" cy="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7" name="Line 1050"/>
              <p:cNvSpPr>
                <a:spLocks noChangeShapeType="1"/>
              </p:cNvSpPr>
              <p:nvPr/>
            </p:nvSpPr>
            <p:spPr bwMode="auto">
              <a:xfrm flipV="1">
                <a:off x="1758" y="3033"/>
                <a:ext cx="156" cy="4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8" name="Line 1051"/>
              <p:cNvSpPr>
                <a:spLocks noChangeShapeType="1"/>
              </p:cNvSpPr>
              <p:nvPr/>
            </p:nvSpPr>
            <p:spPr bwMode="auto">
              <a:xfrm flipH="1" flipV="1">
                <a:off x="1906" y="3034"/>
                <a:ext cx="156" cy="4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9" name="Line 1052"/>
              <p:cNvSpPr>
                <a:spLocks noChangeShapeType="1"/>
              </p:cNvSpPr>
              <p:nvPr/>
            </p:nvSpPr>
            <p:spPr bwMode="auto">
              <a:xfrm flipV="1">
                <a:off x="1763" y="3256"/>
                <a:ext cx="213" cy="2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0" name="Line 1053"/>
              <p:cNvSpPr>
                <a:spLocks noChangeShapeType="1"/>
              </p:cNvSpPr>
              <p:nvPr/>
            </p:nvSpPr>
            <p:spPr bwMode="auto">
              <a:xfrm flipH="1" flipV="1">
                <a:off x="1845" y="3254"/>
                <a:ext cx="213" cy="2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1" name="Line 1054"/>
              <p:cNvSpPr>
                <a:spLocks noChangeShapeType="1"/>
              </p:cNvSpPr>
              <p:nvPr/>
            </p:nvSpPr>
            <p:spPr bwMode="auto">
              <a:xfrm flipH="1" flipV="1">
                <a:off x="1880" y="3133"/>
                <a:ext cx="9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2" name="Line 1055"/>
              <p:cNvSpPr>
                <a:spLocks noChangeShapeType="1"/>
              </p:cNvSpPr>
              <p:nvPr/>
            </p:nvSpPr>
            <p:spPr bwMode="auto">
              <a:xfrm flipV="1">
                <a:off x="1848" y="3134"/>
                <a:ext cx="9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3" name="Oval 1056"/>
              <p:cNvSpPr>
                <a:spLocks noChangeArrowheads="1"/>
              </p:cNvSpPr>
              <p:nvPr/>
            </p:nvSpPr>
            <p:spPr bwMode="auto">
              <a:xfrm>
                <a:off x="1883" y="3004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44" name="Line 1057"/>
              <p:cNvSpPr>
                <a:spLocks noChangeShapeType="1"/>
              </p:cNvSpPr>
              <p:nvPr/>
            </p:nvSpPr>
            <p:spPr bwMode="auto">
              <a:xfrm flipV="1">
                <a:off x="1966" y="2521"/>
                <a:ext cx="850" cy="4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</p:grpSp>
        <p:grpSp>
          <p:nvGrpSpPr>
            <p:cNvPr id="16" name="Group 1058"/>
            <p:cNvGrpSpPr>
              <a:grpSpLocks/>
            </p:cNvGrpSpPr>
            <p:nvPr/>
          </p:nvGrpSpPr>
          <p:grpSpPr bwMode="auto">
            <a:xfrm>
              <a:off x="2635250" y="1114425"/>
              <a:ext cx="5514975" cy="1978025"/>
              <a:chOff x="1642" y="2263"/>
              <a:chExt cx="3474" cy="1246"/>
            </a:xfrm>
          </p:grpSpPr>
          <p:sp>
            <p:nvSpPr>
              <p:cNvPr id="18" name="Rectangle 1059"/>
              <p:cNvSpPr>
                <a:spLocks noChangeArrowheads="1"/>
              </p:cNvSpPr>
              <p:nvPr/>
            </p:nvSpPr>
            <p:spPr bwMode="auto">
              <a:xfrm>
                <a:off x="5063" y="3452"/>
                <a:ext cx="53" cy="56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9" name="Rectangle 1060"/>
              <p:cNvSpPr>
                <a:spLocks noChangeArrowheads="1"/>
              </p:cNvSpPr>
              <p:nvPr/>
            </p:nvSpPr>
            <p:spPr bwMode="auto">
              <a:xfrm>
                <a:off x="4938" y="3471"/>
                <a:ext cx="53" cy="38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grpSp>
            <p:nvGrpSpPr>
              <p:cNvPr id="20" name="Group 1061"/>
              <p:cNvGrpSpPr>
                <a:grpSpLocks/>
              </p:cNvGrpSpPr>
              <p:nvPr/>
            </p:nvGrpSpPr>
            <p:grpSpPr bwMode="auto">
              <a:xfrm>
                <a:off x="1642" y="2263"/>
                <a:ext cx="1942" cy="994"/>
                <a:chOff x="1642" y="1837"/>
                <a:chExt cx="1942" cy="994"/>
              </a:xfrm>
            </p:grpSpPr>
            <p:sp>
              <p:nvSpPr>
                <p:cNvPr id="23" name="Line 1062"/>
                <p:cNvSpPr>
                  <a:spLocks noChangeShapeType="1"/>
                </p:cNvSpPr>
                <p:nvPr/>
              </p:nvSpPr>
              <p:spPr bwMode="auto">
                <a:xfrm>
                  <a:off x="1847" y="1981"/>
                  <a:ext cx="1691" cy="850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4" name="Line 1063"/>
                <p:cNvSpPr>
                  <a:spLocks noChangeShapeType="1"/>
                </p:cNvSpPr>
                <p:nvPr/>
              </p:nvSpPr>
              <p:spPr bwMode="auto">
                <a:xfrm flipV="1">
                  <a:off x="1642" y="1990"/>
                  <a:ext cx="156" cy="4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5" name="Line 10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90" y="1991"/>
                  <a:ext cx="156" cy="4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6" name="Line 1065"/>
                <p:cNvSpPr>
                  <a:spLocks noChangeShapeType="1"/>
                </p:cNvSpPr>
                <p:nvPr/>
              </p:nvSpPr>
              <p:spPr bwMode="auto">
                <a:xfrm flipV="1">
                  <a:off x="1647" y="2213"/>
                  <a:ext cx="213" cy="2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7" name="Line 1066"/>
                <p:cNvSpPr>
                  <a:spLocks noChangeShapeType="1"/>
                </p:cNvSpPr>
                <p:nvPr/>
              </p:nvSpPr>
              <p:spPr bwMode="auto">
                <a:xfrm flipH="1" flipV="1">
                  <a:off x="1729" y="2211"/>
                  <a:ext cx="213" cy="2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8" name="Line 1067"/>
                <p:cNvSpPr>
                  <a:spLocks noChangeShapeType="1"/>
                </p:cNvSpPr>
                <p:nvPr/>
              </p:nvSpPr>
              <p:spPr bwMode="auto">
                <a:xfrm flipH="1" flipV="1">
                  <a:off x="1764" y="2090"/>
                  <a:ext cx="90" cy="12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9" name="Line 1068"/>
                <p:cNvSpPr>
                  <a:spLocks noChangeShapeType="1"/>
                </p:cNvSpPr>
                <p:nvPr/>
              </p:nvSpPr>
              <p:spPr bwMode="auto">
                <a:xfrm flipV="1">
                  <a:off x="1732" y="2091"/>
                  <a:ext cx="90" cy="12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30" name="Oval 1069"/>
                <p:cNvSpPr>
                  <a:spLocks noChangeArrowheads="1"/>
                </p:cNvSpPr>
                <p:nvPr/>
              </p:nvSpPr>
              <p:spPr bwMode="auto">
                <a:xfrm>
                  <a:off x="1767" y="196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endParaRPr lang="pt-BR"/>
                </a:p>
              </p:txBody>
            </p:sp>
            <p:sp>
              <p:nvSpPr>
                <p:cNvPr id="31" name="Line 1070"/>
                <p:cNvSpPr>
                  <a:spLocks noChangeShapeType="1"/>
                </p:cNvSpPr>
                <p:nvPr/>
              </p:nvSpPr>
              <p:spPr bwMode="auto">
                <a:xfrm flipV="1">
                  <a:off x="1857" y="1844"/>
                  <a:ext cx="722" cy="91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32" name="Line 1071"/>
                <p:cNvSpPr>
                  <a:spLocks noChangeShapeType="1"/>
                </p:cNvSpPr>
                <p:nvPr/>
              </p:nvSpPr>
              <p:spPr bwMode="auto">
                <a:xfrm>
                  <a:off x="2578" y="1837"/>
                  <a:ext cx="1006" cy="941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</p:grpSp>
          <p:sp>
            <p:nvSpPr>
              <p:cNvPr id="21" name="Rectangle 1072"/>
              <p:cNvSpPr>
                <a:spLocks noChangeArrowheads="1"/>
              </p:cNvSpPr>
              <p:nvPr/>
            </p:nvSpPr>
            <p:spPr bwMode="auto">
              <a:xfrm>
                <a:off x="3974" y="3252"/>
                <a:ext cx="53" cy="249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22" name="Rectangle 1073"/>
              <p:cNvSpPr>
                <a:spLocks noChangeArrowheads="1"/>
              </p:cNvSpPr>
              <p:nvPr/>
            </p:nvSpPr>
            <p:spPr bwMode="auto">
              <a:xfrm>
                <a:off x="3846" y="3252"/>
                <a:ext cx="53" cy="249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</p:grpSp>
        <p:sp>
          <p:nvSpPr>
            <p:cNvPr id="17" name="AutoShape 1074"/>
            <p:cNvSpPr>
              <a:spLocks noChangeArrowheads="1"/>
            </p:cNvSpPr>
            <p:nvPr/>
          </p:nvSpPr>
          <p:spPr bwMode="auto">
            <a:xfrm>
              <a:off x="3375025" y="2106613"/>
              <a:ext cx="2190750" cy="121920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3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79512" y="5395813"/>
            <a:ext cx="8712968" cy="9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Preço a pagar pela mobilidade:</a:t>
            </a:r>
            <a:r>
              <a:rPr kumimoji="0" lang="pt-B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canal rádio móvel (potência transmitida é aleatoriamente atenuada pelo canal).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418784" cy="455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59" name="Rectangle 3"/>
          <p:cNvSpPr>
            <a:spLocks noGrp="1" noChangeArrowheads="1"/>
          </p:cNvSpPr>
          <p:nvPr>
            <p:ph idx="1"/>
          </p:nvPr>
        </p:nvSpPr>
        <p:spPr>
          <a:xfrm>
            <a:off x="143000" y="764704"/>
            <a:ext cx="8583488" cy="48992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1800" b="1" dirty="0" smtClean="0"/>
              <a:t>Desvanecimento de pequena escala (</a:t>
            </a:r>
            <a:r>
              <a:rPr lang="pt-BR" sz="1800" b="1" dirty="0" err="1" smtClean="0"/>
              <a:t>fast</a:t>
            </a:r>
            <a:r>
              <a:rPr lang="pt-BR" sz="1800" b="1" dirty="0" smtClean="0"/>
              <a:t> fading)</a:t>
            </a:r>
            <a:endParaRPr lang="pt-BR" sz="18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949" y="1268760"/>
            <a:ext cx="782449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fadingSpeed"/>
          <p:cNvPicPr>
            <a:picLocks noChangeAspect="1" noChangeArrowheads="1"/>
          </p:cNvPicPr>
          <p:nvPr/>
        </p:nvPicPr>
        <p:blipFill>
          <a:blip r:embed="rId3" cstate="print"/>
          <a:srcRect l="4286" r="5714"/>
          <a:stretch>
            <a:fillRect/>
          </a:stretch>
        </p:blipFill>
        <p:spPr bwMode="auto">
          <a:xfrm>
            <a:off x="4788024" y="3882323"/>
            <a:ext cx="3744416" cy="28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260" y="3956628"/>
            <a:ext cx="4140532" cy="274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496" y="3231232"/>
            <a:ext cx="4464496" cy="106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Atenuação bastante severa para</a:t>
            </a:r>
            <a:r>
              <a:rPr kumimoji="0" lang="pt-B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pequenos deslocamentos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99992" y="3227724"/>
            <a:ext cx="4464496" cy="106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Atenuação depende da velocidade entre TX e RX</a:t>
            </a:r>
            <a:endParaRPr kumimoji="0" lang="pt-BR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6" name="Espaço Reservado para Conteúdo 11"/>
          <p:cNvSpPr>
            <a:spLocks noGrp="1"/>
          </p:cNvSpPr>
          <p:nvPr>
            <p:ph idx="1"/>
          </p:nvPr>
        </p:nvSpPr>
        <p:spPr>
          <a:xfrm>
            <a:off x="179512" y="980728"/>
            <a:ext cx="6120680" cy="4899248"/>
          </a:xfrm>
        </p:spPr>
        <p:txBody>
          <a:bodyPr/>
          <a:lstStyle/>
          <a:p>
            <a:r>
              <a:rPr lang="pt-BR" sz="2400" b="1" dirty="0" smtClean="0"/>
              <a:t>E ainda temos o ruído térmico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789040"/>
            <a:ext cx="5169691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2979" y="1484784"/>
            <a:ext cx="5425882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Conteúdo 11"/>
          <p:cNvSpPr txBox="1">
            <a:spLocks/>
          </p:cNvSpPr>
          <p:nvPr/>
        </p:nvSpPr>
        <p:spPr bwMode="auto">
          <a:xfrm>
            <a:off x="35496" y="1412776"/>
            <a:ext cx="3096344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Causado pela própria agitação dos átomos nos componentes dos circuitos dos equipamentos.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pt-BR" b="1" dirty="0" smtClean="0"/>
              <a:t>O ruído é um sinal sem padrão definido (aleatório) que se espalha por todo o espectro das ondas eletromagnéticas de maneira mais ou menos uniforme</a:t>
            </a:r>
            <a:endParaRPr lang="pt-BR" sz="1200" b="1" dirty="0" smtClean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4433</TotalTime>
  <Words>1119</Words>
  <Application>Microsoft Office PowerPoint</Application>
  <PresentationFormat>Apresentação na tela (4:3)</PresentationFormat>
  <Paragraphs>203</Paragraphs>
  <Slides>33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5" baseType="lpstr">
      <vt:lpstr>Technology at work design template</vt:lpstr>
      <vt:lpstr>Equação</vt:lpstr>
      <vt:lpstr>Slide 1</vt:lpstr>
      <vt:lpstr>Objetivos do hands-on</vt:lpstr>
      <vt:lpstr>O Transmissor</vt:lpstr>
      <vt:lpstr>Transmissor binário em banda-base</vt:lpstr>
      <vt:lpstr>O Canal</vt:lpstr>
      <vt:lpstr>O Canal de transmissão</vt:lpstr>
      <vt:lpstr>O Canal de transmissão</vt:lpstr>
      <vt:lpstr>O Canal de transmissão</vt:lpstr>
      <vt:lpstr>O Canal de transmissão</vt:lpstr>
      <vt:lpstr>O Canal de transmissão</vt:lpstr>
      <vt:lpstr>Receptor/Detector binário</vt:lpstr>
      <vt:lpstr>Receptor/Detector binário</vt:lpstr>
      <vt:lpstr>Sinais antipodais</vt:lpstr>
      <vt:lpstr>Correlator de Sinais Antipodais</vt:lpstr>
      <vt:lpstr>O Ruído é Gaussiano</vt:lpstr>
      <vt:lpstr>O Detector</vt:lpstr>
      <vt:lpstr>O Detector</vt:lpstr>
      <vt:lpstr>O Detector</vt:lpstr>
      <vt:lpstr>Método de simulação</vt:lpstr>
      <vt:lpstr>Metodologia de Monte Carlo</vt:lpstr>
      <vt:lpstr>Metodologia de Monte Carlo</vt:lpstr>
      <vt:lpstr>Metodologia de Monte Carlo</vt:lpstr>
      <vt:lpstr>Simulação de Monte Carlo de Sistemas de Comunicação Binários Antipodais</vt:lpstr>
      <vt:lpstr>Simulação de Monte Carlo de Sistemas de Comunicação Binários Antipodais</vt:lpstr>
      <vt:lpstr>Simulação de Monte Carlo de Sistemas de Comunicação Binários Antipodais</vt:lpstr>
      <vt:lpstr>Simulação de Monte Carlo de Sistemas de Comunicação Binários Antipodais</vt:lpstr>
      <vt:lpstr>Simulação de Monte Carlo de Sistemas de Comunicação Binários Antipodais</vt:lpstr>
      <vt:lpstr>Simulação de Monte Carlo de Sistemas de Comunicação Binários</vt:lpstr>
      <vt:lpstr>Resultados</vt:lpstr>
      <vt:lpstr>Resultados</vt:lpstr>
      <vt:lpstr>Resultados</vt:lpstr>
      <vt:lpstr>Resultados</vt:lpstr>
      <vt:lpstr>Bom material para treinar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Elder</dc:creator>
  <cp:lastModifiedBy>Vicente Sousa</cp:lastModifiedBy>
  <cp:revision>873</cp:revision>
  <dcterms:created xsi:type="dcterms:W3CDTF">2010-09-08T14:21:37Z</dcterms:created>
  <dcterms:modified xsi:type="dcterms:W3CDTF">2016-09-23T00:11:19Z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