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Override7.xml" ContentType="application/vnd.openxmlformats-officedocument.themeOverr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Override9.xml" ContentType="application/vnd.openxmlformats-officedocument.themeOverr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Override8.xml" ContentType="application/vnd.openxmlformats-officedocument.themeOverride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25" r:id="rId2"/>
    <p:sldId id="331" r:id="rId3"/>
    <p:sldId id="346" r:id="rId4"/>
    <p:sldId id="347" r:id="rId5"/>
    <p:sldId id="376" r:id="rId6"/>
    <p:sldId id="414" r:id="rId7"/>
    <p:sldId id="415" r:id="rId8"/>
    <p:sldId id="407" r:id="rId9"/>
    <p:sldId id="416" r:id="rId10"/>
    <p:sldId id="417" r:id="rId11"/>
    <p:sldId id="418" r:id="rId12"/>
    <p:sldId id="413" r:id="rId13"/>
    <p:sldId id="401" r:id="rId14"/>
  </p:sldIdLst>
  <p:sldSz cx="9144000" cy="6858000" type="screen4x3"/>
  <p:notesSz cx="7099300" cy="10234613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3333CC"/>
    <a:srgbClr val="BA0003"/>
    <a:srgbClr val="62139E"/>
    <a:srgbClr val="219797"/>
    <a:srgbClr val="E3CD74"/>
    <a:srgbClr val="EEB42D"/>
    <a:srgbClr val="EED41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93" autoAdjust="0"/>
    <p:restoredTop sz="94600" autoAdjust="0"/>
  </p:normalViewPr>
  <p:slideViewPr>
    <p:cSldViewPr>
      <p:cViewPr>
        <p:scale>
          <a:sx n="66" d="100"/>
          <a:sy n="66" d="100"/>
        </p:scale>
        <p:origin x="-1356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26" y="-84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672" cy="5110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1088" y="0"/>
            <a:ext cx="3076672" cy="5110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B4BF1-90CD-4994-80D7-B6A10D7E43D3}" type="datetimeFigureOut">
              <a:rPr lang="pt-BR" smtClean="0"/>
              <a:pPr/>
              <a:t>19/10/2016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868"/>
            <a:ext cx="3076672" cy="5110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1088" y="9721868"/>
            <a:ext cx="3076672" cy="5110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CC778-779E-466F-936F-AA822415B6E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714991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4F83A60-A70A-4C35-A759-A44B98CEA1FA}" type="datetimeFigureOut">
              <a:rPr lang="pt-BR" smtClean="0"/>
              <a:pPr/>
              <a:t>19/10/2016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6D5EFA9-A741-46AB-8557-ED62BC726E33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425603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 smtClean="0">
                <a:solidFill>
                  <a:prstClr val="black"/>
                </a:solidFill>
              </a:rPr>
              <a:t>©Grupo GppCom@DCO-UFRN</a:t>
            </a:r>
            <a:endParaRPr lang="pt-BR" dirty="0">
              <a:solidFill>
                <a:prstClr val="black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6F0000-EEA9-421A-A398-EA53BA5BF011}" type="slidenum">
              <a:rPr lang="pt-BR" smtClean="0">
                <a:solidFill>
                  <a:prstClr val="black"/>
                </a:solidFill>
              </a:rPr>
              <a:pPr/>
              <a:t>1</a:t>
            </a:fld>
            <a:endParaRPr lang="pt-BR" dirty="0">
              <a:solidFill>
                <a:prstClr val="black"/>
              </a:solidFill>
            </a:endParaRPr>
          </a:p>
        </p:txBody>
      </p:sp>
      <p:sp>
        <p:nvSpPr>
          <p:cNvPr id="8" name="Espaço Reservado para Data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dirty="0" smtClean="0">
                <a:solidFill>
                  <a:prstClr val="black"/>
                </a:solidFill>
              </a:rPr>
              <a:t>31/03/2011</a:t>
            </a:r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7866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9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10378A-298C-4171-BBCA-7539D2BF46E1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306896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89580199-F511-47B0-8E84-499637128E84}" type="slidenum">
              <a:rPr lang="pt-BR" smtClean="0">
                <a:solidFill>
                  <a:prstClr val="black"/>
                </a:solidFill>
                <a:latin typeface="Times New Roman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pt-BR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1560" y="54868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4624"/>
            <a:ext cx="8305800" cy="838200"/>
          </a:xfr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052736"/>
            <a:ext cx="8583488" cy="5256584"/>
          </a:xfrm>
        </p:spPr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669088" y="6453336"/>
            <a:ext cx="1295400" cy="288032"/>
          </a:xfrm>
        </p:spPr>
        <p:txBody>
          <a:bodyPr/>
          <a:lstStyle>
            <a:lvl1pPr>
              <a:defRPr/>
            </a:lvl1pPr>
          </a:lstStyle>
          <a:p>
            <a:fld id="{CB44E7A9-0A9B-4293-B1B1-B022477B5E4B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667000"/>
            <a:ext cx="40767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86300" y="2667000"/>
            <a:ext cx="40767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7C7F44-C129-4B69-BF24-F0D0DBD7AC0A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3C0751-9D60-432F-AC43-A5A60972E457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5989F-F624-4792-8EE8-7E3AA77E24F7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F0F6EA-57D3-4910-8A97-092E4916FFF7}" type="slidenum">
              <a:rPr lang="pt-BR"/>
              <a:pPr/>
              <a:t>‹nº›</a:t>
            </a:fld>
            <a:endParaRPr lang="pt-BR" dirty="0"/>
          </a:p>
        </p:txBody>
      </p:sp>
      <p:sp>
        <p:nvSpPr>
          <p:cNvPr id="5" name="Espaço Reservado para Rodapé 4"/>
          <p:cNvSpPr txBox="1">
            <a:spLocks/>
          </p:cNvSpPr>
          <p:nvPr userDrawn="1"/>
        </p:nvSpPr>
        <p:spPr bwMode="auto">
          <a:xfrm>
            <a:off x="179512" y="6489104"/>
            <a:ext cx="7059488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Prof. Dr. Vicente Angelo de Sousa Junior @ UFRN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vicente.sousa@ct.ufrn.br</a:t>
            </a: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98E910-3852-4039-A701-A4ED66B428F8}" type="slidenum">
              <a:rPr lang="pt-BR"/>
              <a:pPr/>
              <a:t>‹nº›</a:t>
            </a:fld>
            <a:endParaRPr lang="pt-BR" dirty="0"/>
          </a:p>
        </p:txBody>
      </p:sp>
      <p:sp>
        <p:nvSpPr>
          <p:cNvPr id="8" name="Espaço Reservado para Rodapé 4"/>
          <p:cNvSpPr txBox="1">
            <a:spLocks/>
          </p:cNvSpPr>
          <p:nvPr userDrawn="1"/>
        </p:nvSpPr>
        <p:spPr bwMode="auto">
          <a:xfrm>
            <a:off x="179512" y="6489104"/>
            <a:ext cx="7059488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Prof. Dr. Vicente Angelo de Sousa Junior @ UFRN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vicente.sousa@ct.ufrn.br</a:t>
            </a: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EA31D-7463-4A91-94F3-1178A3EB4448}" type="slidenum">
              <a:rPr lang="pt-BR"/>
              <a:pPr/>
              <a:t>‹nº›</a:t>
            </a:fld>
            <a:endParaRPr lang="pt-BR" dirty="0"/>
          </a:p>
        </p:txBody>
      </p:sp>
      <p:sp>
        <p:nvSpPr>
          <p:cNvPr id="8" name="Espaço Reservado para Rodapé 4"/>
          <p:cNvSpPr txBox="1">
            <a:spLocks/>
          </p:cNvSpPr>
          <p:nvPr userDrawn="1"/>
        </p:nvSpPr>
        <p:spPr bwMode="auto">
          <a:xfrm>
            <a:off x="179512" y="6489104"/>
            <a:ext cx="7059488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Prof. Dr. Vicente Angelo de Sousa Junior @ UFRN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vicente.sousa@ct.ufrn.br</a:t>
            </a: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0FE579-4380-479B-9AF6-8A2BBAD1061C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86550" y="1828800"/>
            <a:ext cx="2076450" cy="42672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6076950" cy="42672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1D3C22-8A2D-4712-8D76-BD97299AC4A5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35000"/>
            <a:lum/>
          </a:blip>
          <a:srcRect/>
          <a:stretch>
            <a:fillRect l="2000" t="6000" r="2000" b="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28800"/>
            <a:ext cx="8305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667000"/>
            <a:ext cx="8305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14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cs typeface="Arial" charset="0"/>
              </a:defRPr>
            </a:lvl1pPr>
          </a:lstStyle>
          <a:p>
            <a:fld id="{DB7DAC3F-FC06-4846-91B5-C2DC74526F3B}" type="slidenum">
              <a:rPr lang="pt-BR"/>
              <a:pPr/>
              <a:t>‹nº›</a:t>
            </a:fld>
            <a:endParaRPr lang="pt-BR" dirty="0"/>
          </a:p>
        </p:txBody>
      </p:sp>
      <p:sp>
        <p:nvSpPr>
          <p:cNvPr id="8" name="Espaço Reservado para Rodapé 4"/>
          <p:cNvSpPr txBox="1">
            <a:spLocks/>
          </p:cNvSpPr>
          <p:nvPr/>
        </p:nvSpPr>
        <p:spPr bwMode="auto">
          <a:xfrm>
            <a:off x="176808" y="6489104"/>
            <a:ext cx="7059488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Prof. Dr. Vicente Angelo de Sousa Junior @ GppCom  - UFRN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vicente.sousa@ct.ufrn.br</a:t>
            </a: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73" r:id="rId10"/>
    <p:sldLayoutId id="214748365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co.ct.ufrn.br/docs/Grupo_GppComv14.pdf" TargetMode="Externa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de cantos arredondados 28"/>
          <p:cNvSpPr/>
          <p:nvPr/>
        </p:nvSpPr>
        <p:spPr>
          <a:xfrm>
            <a:off x="0" y="5733255"/>
            <a:ext cx="9144000" cy="1124745"/>
          </a:xfrm>
          <a:prstGeom prst="roundRect">
            <a:avLst>
              <a:gd name="adj" fmla="val 10000"/>
            </a:avLst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63500" h="25400"/>
          </a:sp3d>
        </p:spPr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6156176" y="476672"/>
            <a:ext cx="2635834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23528" y="2420888"/>
            <a:ext cx="842493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3200" b="1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Hands-on</a:t>
            </a:r>
            <a:r>
              <a:rPr lang="pt-BR" sz="32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 4 (parte 02): Implementação via Python para plotagem de BER vs SNR</a:t>
            </a:r>
            <a:endParaRPr lang="pt-BR" sz="2800" b="1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</a:endParaRPr>
          </a:p>
        </p:txBody>
      </p:sp>
      <p:sp>
        <p:nvSpPr>
          <p:cNvPr id="14" name="Rectangle 6"/>
          <p:cNvSpPr/>
          <p:nvPr/>
        </p:nvSpPr>
        <p:spPr>
          <a:xfrm>
            <a:off x="251520" y="5930116"/>
            <a:ext cx="87129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28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Universidade Federal do Rio Grande do Norte (UFRN)</a:t>
            </a:r>
            <a:endParaRPr lang="pt-BR" sz="2800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</a:endParaRPr>
          </a:p>
        </p:txBody>
      </p:sp>
      <p:pic>
        <p:nvPicPr>
          <p:cNvPr id="12" name="Picture 11" descr="gppcom_logotipo.jpg"/>
          <p:cNvPicPr>
            <a:picLocks noChangeAspect="1"/>
          </p:cNvPicPr>
          <p:nvPr/>
        </p:nvPicPr>
        <p:blipFill>
          <a:blip r:embed="rId4" cstate="print"/>
          <a:srcRect l="5416" t="7483" r="4652" b="13955"/>
          <a:stretch>
            <a:fillRect/>
          </a:stretch>
        </p:blipFill>
        <p:spPr>
          <a:xfrm>
            <a:off x="251520" y="332656"/>
            <a:ext cx="2220878" cy="145505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23528" y="4149080"/>
            <a:ext cx="80648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2400" b="1" dirty="0" smtClean="0">
                <a:solidFill>
                  <a:srgbClr val="1F497D">
                    <a:lumMod val="75000"/>
                  </a:srgbClr>
                </a:solidFill>
                <a:latin typeface="Times New Roman"/>
              </a:rPr>
              <a:t>Vicente Sousa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b="1" dirty="0" smtClean="0">
                <a:solidFill>
                  <a:srgbClr val="1F497D">
                    <a:lumMod val="75000"/>
                  </a:srgbClr>
                </a:solidFill>
                <a:latin typeface="Times New Roman"/>
              </a:rPr>
              <a:t>GppCom/DCO/UFRN</a:t>
            </a:r>
            <a:endParaRPr lang="pt-BR" sz="2400" b="1" dirty="0" smtClean="0">
              <a:solidFill>
                <a:srgbClr val="1F497D">
                  <a:lumMod val="75000"/>
                </a:srgbClr>
              </a:solidFill>
              <a:latin typeface="Times New Roman"/>
            </a:endParaRPr>
          </a:p>
        </p:txBody>
      </p:sp>
      <p:pic>
        <p:nvPicPr>
          <p:cNvPr id="10" name="Picture 9" descr="dc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59832" y="476672"/>
            <a:ext cx="2694195" cy="1080000"/>
          </a:xfrm>
          <a:prstGeom prst="rect">
            <a:avLst/>
          </a:prstGeom>
        </p:spPr>
      </p:pic>
      <p:sp>
        <p:nvSpPr>
          <p:cNvPr id="9" name="Rectangle 12"/>
          <p:cNvSpPr/>
          <p:nvPr/>
        </p:nvSpPr>
        <p:spPr>
          <a:xfrm>
            <a:off x="827584" y="5157192"/>
            <a:ext cx="80648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1600" b="1" dirty="0" smtClean="0">
                <a:solidFill>
                  <a:srgbClr val="1F497D">
                    <a:lumMod val="75000"/>
                  </a:srgbClr>
                </a:solidFill>
                <a:latin typeface="Times New Roman"/>
              </a:rPr>
              <a:t>Natal</a:t>
            </a:r>
            <a:r>
              <a:rPr lang="pt-BR" sz="1600" b="1" smtClean="0">
                <a:solidFill>
                  <a:srgbClr val="1F497D">
                    <a:lumMod val="75000"/>
                  </a:srgbClr>
                </a:solidFill>
                <a:latin typeface="Times New Roman"/>
              </a:rPr>
              <a:t>, 05/10/2016</a:t>
            </a:r>
            <a:endParaRPr lang="pt-BR" sz="1600" b="1" dirty="0" smtClean="0">
              <a:solidFill>
                <a:srgbClr val="1F497D">
                  <a:lumMod val="75000"/>
                </a:srgbClr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dirty="0" smtClean="0"/>
              <a:t>Execução do script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44" y="1475581"/>
            <a:ext cx="6896100" cy="4410075"/>
          </a:xfrm>
        </p:spPr>
      </p:pic>
    </p:spTree>
    <p:extLst>
      <p:ext uri="{BB962C8B-B14F-4D97-AF65-F5344CB8AC3E}">
        <p14:creationId xmlns="" xmlns:p14="http://schemas.microsoft.com/office/powerpoint/2010/main" val="351583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dirty="0" smtClean="0"/>
              <a:t>Execução do script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80728"/>
            <a:ext cx="8583488" cy="5256584"/>
          </a:xfrm>
        </p:spPr>
        <p:txBody>
          <a:bodyPr/>
          <a:lstStyle/>
          <a:p>
            <a:r>
              <a:rPr lang="pt-BR" sz="2400" dirty="0" smtClean="0"/>
              <a:t>Terminada a simulação o resultado será similar a figura abaixo.</a:t>
            </a:r>
          </a:p>
          <a:p>
            <a:endParaRPr lang="pt-BR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800442"/>
            <a:ext cx="7416824" cy="453477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0298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Comentários finais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Pode-se destacar a relação forte entre o GRC e o </a:t>
            </a:r>
            <a:r>
              <a:rPr lang="pt-BR" sz="2400" dirty="0" err="1" smtClean="0"/>
              <a:t>python</a:t>
            </a:r>
            <a:r>
              <a:rPr lang="pt-BR" sz="2400" dirty="0" smtClean="0"/>
              <a:t>;</a:t>
            </a:r>
          </a:p>
          <a:p>
            <a:r>
              <a:rPr lang="pt-BR" sz="2400" dirty="0" smtClean="0"/>
              <a:t>GRC gerar código legível em </a:t>
            </a:r>
            <a:r>
              <a:rPr lang="pt-BR" sz="2400" dirty="0" err="1" smtClean="0"/>
              <a:t>python</a:t>
            </a:r>
            <a:r>
              <a:rPr lang="pt-BR" sz="2400" dirty="0" smtClean="0"/>
              <a:t> pode facilitar a extensão de funcionalidade do código gerado com o GRC</a:t>
            </a:r>
          </a:p>
          <a:p>
            <a:pPr lvl="1"/>
            <a:r>
              <a:rPr lang="pt-BR" sz="2000" dirty="0" smtClean="0"/>
              <a:t>Scripts em </a:t>
            </a:r>
            <a:r>
              <a:rPr lang="pt-BR" sz="2000" dirty="0" err="1" smtClean="0"/>
              <a:t>python</a:t>
            </a:r>
            <a:r>
              <a:rPr lang="pt-BR" sz="2000" dirty="0" smtClean="0"/>
              <a:t> pode ser melhores para realizar campanhas de simulações.</a:t>
            </a:r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="" xmlns:p14="http://schemas.microsoft.com/office/powerpoint/2010/main" val="10663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o GppCom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dirty="0" smtClean="0"/>
              <a:t>A meta do GppCom é criar na UFRN um ambiente de P&amp;D&amp;I através de prototipagem rápida baseada em simulação via software e hardware nas áreas de sistemas de comunicação e processamento digital de sinais e imagens. O Grupo é formado pelos professores: Vicente Angelo de Sousa Junior (coordenador), Luiz Gonzaga de Queiroz Silveira Junior (vice-coordenador), Luiz Felipe de Queiroz Silveira, Marcio Eduardo da Costa Rodrigues, Adaildo Gomes D'Assunção (pesquisador associado), Cláudio Rodrigues Muniz da Silva (pesquisador associado), Cristhianne de Fátima Linhares de Vasconcelos (pesquisador associado). O GppCom está de portas abertas para novas parcerias, </a:t>
            </a:r>
            <a:r>
              <a:rPr lang="pt-BR" sz="2000" b="1" dirty="0" smtClean="0">
                <a:hlinkClick r:id="rId2"/>
              </a:rPr>
              <a:t>conheça o portfólio do grupo</a:t>
            </a:r>
            <a:r>
              <a:rPr lang="pt-BR" sz="2000" b="1" dirty="0" smtClean="0"/>
              <a:t>. </a:t>
            </a:r>
          </a:p>
          <a:p>
            <a:endParaRPr lang="pt-BR" sz="2000" b="1" dirty="0" smtClean="0"/>
          </a:p>
          <a:p>
            <a:r>
              <a:rPr lang="pt-BR" sz="2000" b="1" dirty="0" smtClean="0"/>
              <a:t>Contato: </a:t>
            </a:r>
            <a:r>
              <a:rPr lang="pt-BR" sz="2000" dirty="0" smtClean="0"/>
              <a:t>vicente.gppcom@gmail.com</a:t>
            </a:r>
          </a:p>
          <a:p>
            <a:endParaRPr lang="pt-BR" sz="2000" dirty="0" smtClean="0"/>
          </a:p>
          <a:p>
            <a:endParaRPr lang="pt-BR" sz="2000" dirty="0"/>
          </a:p>
          <a:p>
            <a:endParaRPr lang="pt-BR" sz="2000" dirty="0"/>
          </a:p>
        </p:txBody>
      </p:sp>
    </p:spTree>
    <p:extLst>
      <p:ext uri="{BB962C8B-B14F-4D97-AF65-F5344CB8AC3E}">
        <p14:creationId xmlns="" xmlns:p14="http://schemas.microsoft.com/office/powerpoint/2010/main" val="355518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pt-BR" sz="2000" dirty="0" smtClean="0"/>
          </a:p>
          <a:p>
            <a:pPr lvl="1"/>
            <a:r>
              <a:rPr lang="pt-BR" sz="2000" dirty="0" smtClean="0"/>
              <a:t>Explicar a função do arquivo </a:t>
            </a:r>
            <a:r>
              <a:rPr lang="pt-BR" sz="2000" i="1" dirty="0" err="1" smtClean="0"/>
              <a:t>berawgn</a:t>
            </a:r>
            <a:r>
              <a:rPr lang="pt-BR" sz="2000" i="1" dirty="0" smtClean="0"/>
              <a:t>.</a:t>
            </a:r>
            <a:r>
              <a:rPr lang="pt-BR" sz="2000" i="1" dirty="0" err="1" smtClean="0"/>
              <a:t>py</a:t>
            </a:r>
            <a:r>
              <a:rPr lang="pt-BR" sz="2000" i="1" dirty="0" smtClean="0"/>
              <a:t> (</a:t>
            </a:r>
            <a:r>
              <a:rPr lang="pt-BR" sz="2000" i="1" dirty="0" err="1" smtClean="0"/>
              <a:t>gnuradio</a:t>
            </a:r>
            <a:r>
              <a:rPr lang="pt-BR" sz="2000" i="1" dirty="0" smtClean="0"/>
              <a:t>/</a:t>
            </a:r>
            <a:r>
              <a:rPr lang="pt-BR" sz="2000" i="1" dirty="0" err="1" smtClean="0"/>
              <a:t>gr-digital</a:t>
            </a:r>
            <a:r>
              <a:rPr lang="pt-BR" sz="2000" i="1" dirty="0" smtClean="0"/>
              <a:t>/</a:t>
            </a:r>
            <a:r>
              <a:rPr lang="pt-BR" sz="2000" i="1" dirty="0" err="1" smtClean="0"/>
              <a:t>examples</a:t>
            </a:r>
            <a:r>
              <a:rPr lang="pt-BR" sz="2000" i="1" dirty="0" smtClean="0"/>
              <a:t>).</a:t>
            </a:r>
            <a:r>
              <a:rPr lang="pt-BR" sz="2000" dirty="0" smtClean="0"/>
              <a:t> </a:t>
            </a:r>
          </a:p>
          <a:p>
            <a:pPr lvl="1"/>
            <a:r>
              <a:rPr lang="pt-BR" sz="2000" dirty="0" smtClean="0"/>
              <a:t>Comparar o script </a:t>
            </a:r>
            <a:r>
              <a:rPr lang="pt-BR" sz="2000" i="1" dirty="0" err="1" smtClean="0"/>
              <a:t>berawgn</a:t>
            </a:r>
            <a:r>
              <a:rPr lang="pt-BR" sz="2000" i="1" dirty="0" smtClean="0"/>
              <a:t>.</a:t>
            </a:r>
            <a:r>
              <a:rPr lang="pt-BR" sz="2000" i="1" dirty="0" err="1" smtClean="0"/>
              <a:t>py</a:t>
            </a:r>
            <a:r>
              <a:rPr lang="pt-BR" sz="2000" i="1" dirty="0" smtClean="0"/>
              <a:t> </a:t>
            </a:r>
            <a:r>
              <a:rPr lang="pt-BR" sz="2000" dirty="0" smtClean="0"/>
              <a:t>e a simulação realizada no </a:t>
            </a:r>
            <a:r>
              <a:rPr lang="pt-BR" sz="2000" dirty="0" err="1" smtClean="0"/>
              <a:t>hands-on</a:t>
            </a:r>
            <a:r>
              <a:rPr lang="pt-BR" sz="2000" dirty="0" smtClean="0"/>
              <a:t> 4 do </a:t>
            </a:r>
            <a:r>
              <a:rPr lang="pt-BR" sz="2000" dirty="0" err="1" smtClean="0"/>
              <a:t>minicurso</a:t>
            </a:r>
            <a:r>
              <a:rPr lang="pt-BR" sz="2000" dirty="0" smtClean="0"/>
              <a:t> (via GRC).</a:t>
            </a:r>
          </a:p>
          <a:p>
            <a:endParaRPr lang="pt-BR" sz="2800" dirty="0" smtClean="0"/>
          </a:p>
          <a:p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Descrição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O script que será apresentado aqui tem como finalidade exibir um gráfico contendo o resultado de uma simulação de um número </a:t>
            </a:r>
            <a:r>
              <a:rPr lang="pt-BR" sz="2400" b="1" i="1" dirty="0" smtClean="0">
                <a:latin typeface="Symbol" panose="05050102010706020507" pitchFamily="18" charset="2"/>
              </a:rPr>
              <a:t>N</a:t>
            </a:r>
            <a:r>
              <a:rPr lang="pt-BR" sz="2400" dirty="0"/>
              <a:t> </a:t>
            </a:r>
            <a:r>
              <a:rPr lang="pt-BR" sz="2400" dirty="0" smtClean="0"/>
              <a:t>de amostras de entrada em um sistema de transmissão BPSK, para valores de SNR(dB) pré-definidos.</a:t>
            </a:r>
            <a:endParaRPr lang="pt-BR" sz="2000" dirty="0" smtClean="0"/>
          </a:p>
          <a:p>
            <a:pPr lvl="1"/>
            <a:endParaRPr lang="pt-BR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306162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 bwMode="auto">
          <a:xfrm>
            <a:off x="1619672" y="2500306"/>
            <a:ext cx="43204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008" y="44624"/>
            <a:ext cx="8964488" cy="838200"/>
          </a:xfrm>
        </p:spPr>
        <p:txBody>
          <a:bodyPr/>
          <a:lstStyle/>
          <a:p>
            <a:r>
              <a:rPr lang="pt-BR" sz="3000" dirty="0" smtClean="0"/>
              <a:t>Descrição</a:t>
            </a:r>
            <a:endParaRPr lang="pt-BR" sz="3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O script tem o nome: </a:t>
            </a:r>
            <a:r>
              <a:rPr lang="pt-BR" sz="2400" i="1" dirty="0" err="1" smtClean="0"/>
              <a:t>berawgn</a:t>
            </a:r>
            <a:r>
              <a:rPr lang="pt-BR" sz="2400" i="1" dirty="0" smtClean="0"/>
              <a:t>.</a:t>
            </a:r>
            <a:r>
              <a:rPr lang="pt-BR" sz="2400" i="1" dirty="0" err="1" smtClean="0"/>
              <a:t>py</a:t>
            </a:r>
            <a:r>
              <a:rPr lang="pt-BR" sz="2400" dirty="0" smtClean="0"/>
              <a:t>.</a:t>
            </a:r>
          </a:p>
          <a:p>
            <a:r>
              <a:rPr lang="pt-BR" sz="2400" dirty="0" smtClean="0"/>
              <a:t>Clique com o botão direito do mouse sobre o arquivo e siga a sequência abaixo:</a:t>
            </a:r>
          </a:p>
          <a:p>
            <a:pPr lvl="1"/>
            <a:r>
              <a:rPr lang="pt-BR" sz="2000" dirty="0" smtClean="0"/>
              <a:t>Abrir        Display;</a:t>
            </a:r>
          </a:p>
          <a:p>
            <a:r>
              <a:rPr lang="pt-BR" sz="2400" dirty="0" smtClean="0"/>
              <a:t>Com isso o arquivo será aberto no gedit do linux.</a:t>
            </a:r>
          </a:p>
          <a:p>
            <a:r>
              <a:rPr lang="pt-BR" sz="2400" dirty="0" smtClean="0"/>
              <a:t>O código será comentado a seguir.</a:t>
            </a:r>
          </a:p>
        </p:txBody>
      </p:sp>
    </p:spTree>
    <p:extLst>
      <p:ext uri="{BB962C8B-B14F-4D97-AF65-F5344CB8AC3E}">
        <p14:creationId xmlns="" xmlns:p14="http://schemas.microsoft.com/office/powerpoint/2010/main" val="37594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dirty="0" smtClean="0"/>
              <a:t>Código linha a linha</a:t>
            </a:r>
            <a:endParaRPr lang="pt-BR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882825"/>
            <a:ext cx="7992889" cy="4994448"/>
          </a:xfrm>
        </p:spPr>
      </p:pic>
    </p:spTree>
    <p:extLst>
      <p:ext uri="{BB962C8B-B14F-4D97-AF65-F5344CB8AC3E}">
        <p14:creationId xmlns="" xmlns:p14="http://schemas.microsoft.com/office/powerpoint/2010/main" val="233459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dirty="0" smtClean="0"/>
              <a:t>Código linha a linha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882824"/>
            <a:ext cx="8064895" cy="4994449"/>
          </a:xfrm>
        </p:spPr>
      </p:pic>
    </p:spTree>
    <p:extLst>
      <p:ext uri="{BB962C8B-B14F-4D97-AF65-F5344CB8AC3E}">
        <p14:creationId xmlns="" xmlns:p14="http://schemas.microsoft.com/office/powerpoint/2010/main" val="1111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dirty="0" smtClean="0"/>
              <a:t>Código linha a linha</a:t>
            </a:r>
            <a:endParaRPr lang="pt-B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882824"/>
            <a:ext cx="8064896" cy="4994448"/>
          </a:xfrm>
        </p:spPr>
      </p:pic>
    </p:spTree>
    <p:extLst>
      <p:ext uri="{BB962C8B-B14F-4D97-AF65-F5344CB8AC3E}">
        <p14:creationId xmlns="" xmlns:p14="http://schemas.microsoft.com/office/powerpoint/2010/main" val="212226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4624"/>
            <a:ext cx="8305800" cy="838200"/>
          </a:xfrm>
        </p:spPr>
        <p:txBody>
          <a:bodyPr/>
          <a:lstStyle/>
          <a:p>
            <a:r>
              <a:rPr lang="pt-BR" dirty="0" smtClean="0"/>
              <a:t>Comparação com o GRC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79512" y="764704"/>
            <a:ext cx="8583488" cy="5426496"/>
          </a:xfrm>
        </p:spPr>
        <p:txBody>
          <a:bodyPr/>
          <a:lstStyle/>
          <a:p>
            <a:r>
              <a:rPr lang="pt-BR" sz="2400" dirty="0" smtClean="0"/>
              <a:t>Paralelo entra a simulação realizada pelo </a:t>
            </a:r>
            <a:r>
              <a:rPr lang="pt-BR" sz="2400" dirty="0" err="1" smtClean="0"/>
              <a:t>hands-on</a:t>
            </a:r>
            <a:r>
              <a:rPr lang="pt-BR" sz="2400" dirty="0" smtClean="0"/>
              <a:t> 4 e o script mostrado nessa apresentação.</a:t>
            </a:r>
            <a:endParaRPr lang="pt-BR" sz="2400" dirty="0"/>
          </a:p>
          <a:p>
            <a:pPr marL="0" indent="0">
              <a:buNone/>
            </a:pPr>
            <a:endParaRPr lang="pt-BR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4633543"/>
              </p:ext>
            </p:extLst>
          </p:nvPr>
        </p:nvGraphicFramePr>
        <p:xfrm>
          <a:off x="611560" y="1602904"/>
          <a:ext cx="8064896" cy="4778687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200074"/>
                <a:gridCol w="3330230"/>
                <a:gridCol w="2534592"/>
              </a:tblGrid>
              <a:tr h="915887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Hands-on</a:t>
                      </a:r>
                      <a:r>
                        <a:rPr lang="pt-BR" dirty="0" smtClean="0"/>
                        <a:t> 4 (Blocos)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Script: </a:t>
                      </a:r>
                      <a:r>
                        <a:rPr lang="pt-BR" sz="1800" i="1" dirty="0" err="1" smtClean="0"/>
                        <a:t>berawgn</a:t>
                      </a:r>
                      <a:r>
                        <a:rPr lang="pt-BR" sz="1800" i="1" dirty="0" smtClean="0"/>
                        <a:t>.</a:t>
                      </a:r>
                      <a:r>
                        <a:rPr lang="pt-BR" sz="1800" i="1" dirty="0" err="1" smtClean="0"/>
                        <a:t>py</a:t>
                      </a:r>
                      <a:r>
                        <a:rPr lang="pt-BR" dirty="0" smtClean="0"/>
                        <a:t> (Linhas)</a:t>
                      </a:r>
                      <a:endParaRPr lang="pt-BR" dirty="0"/>
                    </a:p>
                  </a:txBody>
                  <a:tcPr/>
                </a:tc>
              </a:tr>
              <a:tr h="47952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Geração de dados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random</a:t>
                      </a:r>
                      <a:r>
                        <a:rPr lang="pt-BR" smtClean="0"/>
                        <a:t> source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60 e 61</a:t>
                      </a:r>
                      <a:endParaRPr lang="pt-BR" dirty="0"/>
                    </a:p>
                  </a:txBody>
                  <a:tcPr/>
                </a:tc>
              </a:tr>
              <a:tr h="113647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Esquema</a:t>
                      </a:r>
                      <a:r>
                        <a:rPr lang="pt-BR" baseline="0" dirty="0" smtClean="0"/>
                        <a:t> da modulação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modulação: chunks</a:t>
                      </a:r>
                      <a:r>
                        <a:rPr lang="pt-BR" baseline="0" dirty="0" smtClean="0"/>
                        <a:t> to symbols+add+noise source;</a:t>
                      </a:r>
                    </a:p>
                    <a:p>
                      <a:pPr algn="ctr"/>
                      <a:r>
                        <a:rPr lang="pt-BR" baseline="0" dirty="0" smtClean="0"/>
                        <a:t> demodulação: complex to real+binary slicer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62 à 67</a:t>
                      </a:r>
                      <a:endParaRPr lang="pt-BR" dirty="0"/>
                    </a:p>
                  </a:txBody>
                  <a:tcPr/>
                </a:tc>
              </a:tr>
              <a:tr h="87420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Cálculo</a:t>
                      </a:r>
                      <a:r>
                        <a:rPr lang="pt-BR" baseline="0" dirty="0" smtClean="0"/>
                        <a:t> de conversão de SNR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O cálculo de</a:t>
                      </a:r>
                      <a:r>
                        <a:rPr lang="pt-BR" baseline="0" dirty="0" smtClean="0"/>
                        <a:t> conversão é feito no cálculo da amplitude do ruído no bloco: noise source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 à 27</a:t>
                      </a:r>
                      <a:endParaRPr lang="pt-BR" dirty="0"/>
                    </a:p>
                  </a:txBody>
                  <a:tcPr/>
                </a:tc>
              </a:tr>
              <a:tr h="61194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Cálculo da amplitude</a:t>
                      </a:r>
                      <a:r>
                        <a:rPr lang="pt-BR" baseline="0" dirty="0" smtClean="0"/>
                        <a:t> do ruído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noise source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74 à 76</a:t>
                      </a:r>
                      <a:endParaRPr lang="pt-BR" dirty="0"/>
                    </a:p>
                  </a:txBody>
                  <a:tcPr/>
                </a:tc>
              </a:tr>
              <a:tr h="61194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Cálculo da BER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throttle+error rate+ number</a:t>
                      </a:r>
                      <a:r>
                        <a:rPr lang="pt-BR" baseline="0" dirty="0" smtClean="0"/>
                        <a:t> sink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29 à 52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36943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dirty="0" smtClean="0"/>
              <a:t>Execução do script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Para executa o script:</a:t>
            </a:r>
          </a:p>
          <a:p>
            <a:pPr lvl="1"/>
            <a:r>
              <a:rPr lang="pt-BR" sz="2000" dirty="0" smtClean="0"/>
              <a:t>Abra um terminal e navegue até a pasta onde se encontra o arquivo, ou até a área de trabalho do linux de sua máquina virtual. Digite os seguintes comandos:</a:t>
            </a:r>
          </a:p>
          <a:p>
            <a:pPr marL="0" indent="0">
              <a:buNone/>
            </a:pPr>
            <a:r>
              <a:rPr lang="pt-BR" sz="2400" dirty="0" smtClean="0"/>
              <a:t>         </a:t>
            </a:r>
            <a:r>
              <a:rPr lang="pt-BR" sz="2000" dirty="0" smtClean="0"/>
              <a:t># </a:t>
            </a:r>
            <a:r>
              <a:rPr lang="pt-BR" sz="2000" dirty="0" err="1" smtClean="0"/>
              <a:t>python</a:t>
            </a:r>
            <a:r>
              <a:rPr lang="pt-BR" sz="2000" dirty="0" smtClean="0"/>
              <a:t> </a:t>
            </a:r>
            <a:r>
              <a:rPr lang="pt-BR" sz="2000" i="1" dirty="0" err="1" smtClean="0"/>
              <a:t>berawgn</a:t>
            </a:r>
            <a:r>
              <a:rPr lang="pt-BR" sz="2000" i="1" dirty="0" smtClean="0"/>
              <a:t>.</a:t>
            </a:r>
            <a:r>
              <a:rPr lang="pt-BR" sz="2000" i="1" dirty="0" err="1" smtClean="0"/>
              <a:t>py</a:t>
            </a:r>
            <a:endParaRPr lang="pt-BR" sz="2000" dirty="0" smtClean="0"/>
          </a:p>
          <a:p>
            <a:pPr lvl="1"/>
            <a:r>
              <a:rPr lang="pt-BR" sz="2000" dirty="0" smtClean="0"/>
              <a:t>A simulação do script iniciará. Observe a figura a seguir.</a:t>
            </a:r>
            <a:endParaRPr lang="pt-BR" sz="2000" dirty="0"/>
          </a:p>
        </p:txBody>
      </p:sp>
    </p:spTree>
    <p:extLst>
      <p:ext uri="{BB962C8B-B14F-4D97-AF65-F5344CB8AC3E}">
        <p14:creationId xmlns="" xmlns:p14="http://schemas.microsoft.com/office/powerpoint/2010/main" val="185029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ology at work design templat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4D4D4D"/>
        </a:dk1>
        <a:lt1>
          <a:srgbClr val="FFFFD9"/>
        </a:lt1>
        <a:dk2>
          <a:srgbClr val="000000"/>
        </a:dk2>
        <a:lt2>
          <a:srgbClr val="7F7F7D"/>
        </a:lt2>
        <a:accent1>
          <a:srgbClr val="DEDACF"/>
        </a:accent1>
        <a:accent2>
          <a:srgbClr val="536D89"/>
        </a:accent2>
        <a:accent3>
          <a:srgbClr val="FFFFE9"/>
        </a:accent3>
        <a:accent4>
          <a:srgbClr val="404040"/>
        </a:accent4>
        <a:accent5>
          <a:srgbClr val="ECEAE4"/>
        </a:accent5>
        <a:accent6>
          <a:srgbClr val="4A627C"/>
        </a:accent6>
        <a:hlink>
          <a:srgbClr val="943C35"/>
        </a:hlink>
        <a:folHlink>
          <a:srgbClr val="63406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E1EAED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EEF3F4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85B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666666"/>
        </a:dk1>
        <a:lt1>
          <a:srgbClr val="FFFFFF"/>
        </a:lt1>
        <a:dk2>
          <a:srgbClr val="000000"/>
        </a:dk2>
        <a:lt2>
          <a:srgbClr val="333333"/>
        </a:lt2>
        <a:accent1>
          <a:srgbClr val="D7DCC8"/>
        </a:accent1>
        <a:accent2>
          <a:srgbClr val="8DC6FF"/>
        </a:accent2>
        <a:accent3>
          <a:srgbClr val="FFFFFF"/>
        </a:accent3>
        <a:accent4>
          <a:srgbClr val="565656"/>
        </a:accent4>
        <a:accent5>
          <a:srgbClr val="E8EBE0"/>
        </a:accent5>
        <a:accent6>
          <a:srgbClr val="7FB3E7"/>
        </a:accent6>
        <a:hlink>
          <a:srgbClr val="0066CC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58572B"/>
        </a:dk1>
        <a:lt1>
          <a:srgbClr val="FFFFFF"/>
        </a:lt1>
        <a:dk2>
          <a:srgbClr val="808000"/>
        </a:dk2>
        <a:lt2>
          <a:srgbClr val="333333"/>
        </a:lt2>
        <a:accent1>
          <a:srgbClr val="CCCC99"/>
        </a:accent1>
        <a:accent2>
          <a:srgbClr val="FFFFCC"/>
        </a:accent2>
        <a:accent3>
          <a:srgbClr val="FFFFFF"/>
        </a:accent3>
        <a:accent4>
          <a:srgbClr val="4A4923"/>
        </a:accent4>
        <a:accent5>
          <a:srgbClr val="E2E2CA"/>
        </a:accent5>
        <a:accent6>
          <a:srgbClr val="E7E7B9"/>
        </a:accent6>
        <a:hlink>
          <a:srgbClr val="9900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666633"/>
        </a:dk1>
        <a:lt1>
          <a:srgbClr val="008080"/>
        </a:lt1>
        <a:dk2>
          <a:srgbClr val="808000"/>
        </a:dk2>
        <a:lt2>
          <a:srgbClr val="005A58"/>
        </a:lt2>
        <a:accent1>
          <a:srgbClr val="B5C6B3"/>
        </a:accent1>
        <a:accent2>
          <a:srgbClr val="FFA962"/>
        </a:accent2>
        <a:accent3>
          <a:srgbClr val="AAC0C0"/>
        </a:accent3>
        <a:accent4>
          <a:srgbClr val="56562A"/>
        </a:accent4>
        <a:accent5>
          <a:srgbClr val="D7DFD6"/>
        </a:accent5>
        <a:accent6>
          <a:srgbClr val="E79958"/>
        </a:accent6>
        <a:hlink>
          <a:srgbClr val="FFEFCE"/>
        </a:hlink>
        <a:folHlink>
          <a:srgbClr val="A741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3366"/>
        </a:dk1>
        <a:lt1>
          <a:srgbClr val="A28E73"/>
        </a:lt1>
        <a:dk2>
          <a:srgbClr val="000099"/>
        </a:dk2>
        <a:lt2>
          <a:srgbClr val="D2C368"/>
        </a:lt2>
        <a:accent1>
          <a:srgbClr val="D1EBEA"/>
        </a:accent1>
        <a:accent2>
          <a:srgbClr val="CEC975"/>
        </a:accent2>
        <a:accent3>
          <a:srgbClr val="AAAACA"/>
        </a:accent3>
        <a:accent4>
          <a:srgbClr val="8A7861"/>
        </a:accent4>
        <a:accent5>
          <a:srgbClr val="E5F3F3"/>
        </a:accent5>
        <a:accent6>
          <a:srgbClr val="BAB669"/>
        </a:accent6>
        <a:hlink>
          <a:srgbClr val="7EBA93"/>
        </a:hlink>
        <a:folHlink>
          <a:srgbClr val="F09D3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36699"/>
        </a:dk1>
        <a:lt1>
          <a:srgbClr val="969696"/>
        </a:lt1>
        <a:dk2>
          <a:srgbClr val="000000"/>
        </a:dk2>
        <a:lt2>
          <a:srgbClr val="517FA1"/>
        </a:lt2>
        <a:accent1>
          <a:srgbClr val="F3F5DD"/>
        </a:accent1>
        <a:accent2>
          <a:srgbClr val="CB4B0A"/>
        </a:accent2>
        <a:accent3>
          <a:srgbClr val="AAAAAA"/>
        </a:accent3>
        <a:accent4>
          <a:srgbClr val="7F7F7F"/>
        </a:accent4>
        <a:accent5>
          <a:srgbClr val="F8F9EB"/>
        </a:accent5>
        <a:accent6>
          <a:srgbClr val="B84308"/>
        </a:accent6>
        <a:hlink>
          <a:srgbClr val="D4B224"/>
        </a:hlink>
        <a:folHlink>
          <a:srgbClr val="D58E5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5C1F00"/>
        </a:dk1>
        <a:lt1>
          <a:srgbClr val="8FA418"/>
        </a:lt1>
        <a:dk2>
          <a:srgbClr val="800000"/>
        </a:dk2>
        <a:lt2>
          <a:srgbClr val="A89546"/>
        </a:lt2>
        <a:accent1>
          <a:srgbClr val="EDF6BE"/>
        </a:accent1>
        <a:accent2>
          <a:srgbClr val="ADBC00"/>
        </a:accent2>
        <a:accent3>
          <a:srgbClr val="C0AAAA"/>
        </a:accent3>
        <a:accent4>
          <a:srgbClr val="798B13"/>
        </a:accent4>
        <a:accent5>
          <a:srgbClr val="F4FADB"/>
        </a:accent5>
        <a:accent6>
          <a:srgbClr val="9CAA00"/>
        </a:accent6>
        <a:hlink>
          <a:srgbClr val="FF7500"/>
        </a:hlink>
        <a:folHlink>
          <a:srgbClr val="3E5E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2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3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4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5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6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7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8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9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5616</TotalTime>
  <Words>505</Words>
  <Application>Microsoft Office PowerPoint</Application>
  <PresentationFormat>Apresentação na tela (4:3)</PresentationFormat>
  <Paragraphs>61</Paragraphs>
  <Slides>13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Technology at work design template</vt:lpstr>
      <vt:lpstr>Slide 1</vt:lpstr>
      <vt:lpstr>Objetivos</vt:lpstr>
      <vt:lpstr>Descrição</vt:lpstr>
      <vt:lpstr>Descrição</vt:lpstr>
      <vt:lpstr>Código linha a linha</vt:lpstr>
      <vt:lpstr>Código linha a linha</vt:lpstr>
      <vt:lpstr>Código linha a linha</vt:lpstr>
      <vt:lpstr>Comparação com o GRC</vt:lpstr>
      <vt:lpstr>Execução do script</vt:lpstr>
      <vt:lpstr>Execução do script</vt:lpstr>
      <vt:lpstr>Execução do script</vt:lpstr>
      <vt:lpstr>Comentários finais</vt:lpstr>
      <vt:lpstr>Sobre o GppCom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Comunicações Móveis</dc:title>
  <dc:creator>Elder</dc:creator>
  <cp:lastModifiedBy>Vicente Sousa</cp:lastModifiedBy>
  <cp:revision>704</cp:revision>
  <cp:lastPrinted>2014-03-23T21:42:05Z</cp:lastPrinted>
  <dcterms:created xsi:type="dcterms:W3CDTF">2010-09-08T14:21:37Z</dcterms:created>
  <dcterms:modified xsi:type="dcterms:W3CDTF">2016-10-19T21:35:19Z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TC010721571046</vt:lpwstr>
  </property>
</Properties>
</file>