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25" r:id="rId2"/>
    <p:sldId id="331" r:id="rId3"/>
    <p:sldId id="382" r:id="rId4"/>
    <p:sldId id="383" r:id="rId5"/>
    <p:sldId id="385" r:id="rId6"/>
    <p:sldId id="384" r:id="rId7"/>
    <p:sldId id="388" r:id="rId8"/>
    <p:sldId id="386" r:id="rId9"/>
    <p:sldId id="387" r:id="rId10"/>
    <p:sldId id="389" r:id="rId11"/>
    <p:sldId id="396" r:id="rId12"/>
    <p:sldId id="397" r:id="rId13"/>
    <p:sldId id="398" r:id="rId14"/>
    <p:sldId id="399" r:id="rId15"/>
    <p:sldId id="400" r:id="rId16"/>
    <p:sldId id="402" r:id="rId17"/>
    <p:sldId id="411" r:id="rId18"/>
    <p:sldId id="412" r:id="rId19"/>
    <p:sldId id="413" r:id="rId20"/>
    <p:sldId id="414" r:id="rId21"/>
    <p:sldId id="417" r:id="rId22"/>
    <p:sldId id="416" r:id="rId23"/>
    <p:sldId id="415" r:id="rId24"/>
    <p:sldId id="418" r:id="rId25"/>
    <p:sldId id="419" r:id="rId26"/>
    <p:sldId id="420" r:id="rId27"/>
    <p:sldId id="421" r:id="rId28"/>
    <p:sldId id="422" r:id="rId29"/>
    <p:sldId id="423" r:id="rId30"/>
    <p:sldId id="390" r:id="rId31"/>
    <p:sldId id="401" r:id="rId32"/>
    <p:sldId id="405" r:id="rId33"/>
    <p:sldId id="354" r:id="rId34"/>
    <p:sldId id="371" r:id="rId35"/>
    <p:sldId id="406" r:id="rId36"/>
    <p:sldId id="404" r:id="rId37"/>
    <p:sldId id="407" r:id="rId38"/>
    <p:sldId id="335" r:id="rId39"/>
    <p:sldId id="408" r:id="rId40"/>
    <p:sldId id="409" r:id="rId41"/>
    <p:sldId id="410" r:id="rId42"/>
    <p:sldId id="374" r:id="rId43"/>
    <p:sldId id="424" r:id="rId44"/>
    <p:sldId id="427" r:id="rId45"/>
    <p:sldId id="428" r:id="rId46"/>
    <p:sldId id="426" r:id="rId47"/>
    <p:sldId id="429" r:id="rId48"/>
    <p:sldId id="425" r:id="rId49"/>
    <p:sldId id="433" r:id="rId50"/>
    <p:sldId id="434" r:id="rId51"/>
    <p:sldId id="430" r:id="rId52"/>
    <p:sldId id="432" r:id="rId53"/>
    <p:sldId id="438" r:id="rId54"/>
    <p:sldId id="435" r:id="rId55"/>
    <p:sldId id="436" r:id="rId56"/>
    <p:sldId id="437" r:id="rId57"/>
    <p:sldId id="439" r:id="rId58"/>
    <p:sldId id="440" r:id="rId59"/>
    <p:sldId id="441" r:id="rId60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0" autoAdjust="0"/>
    <p:restoredTop sz="94600" autoAdjust="0"/>
  </p:normalViewPr>
  <p:slideViewPr>
    <p:cSldViewPr>
      <p:cViewPr>
        <p:scale>
          <a:sx n="66" d="100"/>
          <a:sy n="66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2.wmf"/><Relationship Id="rId7" Type="http://schemas.openxmlformats.org/officeDocument/2006/relationships/image" Target="../media/image62.wmf"/><Relationship Id="rId2" Type="http://schemas.openxmlformats.org/officeDocument/2006/relationships/image" Target="../media/image59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3.wmf"/><Relationship Id="rId9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52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5.wmf"/><Relationship Id="rId7" Type="http://schemas.openxmlformats.org/officeDocument/2006/relationships/image" Target="../media/image81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52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9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12/11/2013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1499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12/11/2013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2560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©Grupo GppCom@DCO-UFRN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/>
                </a:solidFill>
              </a:rPr>
              <a:t>31/03/2011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6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gi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89.jpeg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8.png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png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Simulação de Aspectos de Modulação Digital</a:t>
            </a:r>
            <a:endParaRPr lang="pt-BR" sz="28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2013.2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820472" cy="1143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Banda-passante: conversão para frequência de Rádio (RF)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67581"/>
            <a:ext cx="8640960" cy="47656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Na vida real, sinais em banda base são convertidos em banda passante e amplificados</a:t>
            </a:r>
          </a:p>
          <a:p>
            <a:pPr lvl="1"/>
            <a:r>
              <a:rPr lang="pt-BR" sz="2000" dirty="0" smtClean="0"/>
              <a:t>Representação em banda base supõe conversão perfeita (</a:t>
            </a:r>
            <a:r>
              <a:rPr lang="pt-BR" sz="2000" dirty="0" err="1" smtClean="0"/>
              <a:t>up</a:t>
            </a:r>
            <a:r>
              <a:rPr lang="pt-BR" sz="2000" dirty="0" smtClean="0"/>
              <a:t>/</a:t>
            </a:r>
            <a:r>
              <a:rPr lang="pt-BR" sz="2000" dirty="0" err="1" smtClean="0"/>
              <a:t>down</a:t>
            </a:r>
            <a:r>
              <a:rPr lang="pt-BR" sz="2000" dirty="0" smtClean="0"/>
              <a:t>) em alta freqüência</a:t>
            </a:r>
          </a:p>
          <a:p>
            <a:r>
              <a:rPr lang="pt-BR" sz="2400" dirty="0" smtClean="0"/>
              <a:t>Mas na prática isso não ocorre, algumas imperfeições devem ser consideradas</a:t>
            </a:r>
          </a:p>
          <a:p>
            <a:pPr lvl="1"/>
            <a:r>
              <a:rPr lang="pt-BR" sz="2000" dirty="0" smtClean="0"/>
              <a:t>Desvio de freqüência (imperfeição do osciladores e efeito Doppler)</a:t>
            </a:r>
          </a:p>
          <a:p>
            <a:pPr lvl="1"/>
            <a:r>
              <a:rPr lang="pt-BR" sz="2000" dirty="0" smtClean="0"/>
              <a:t>Ruído de fase dos osciladores</a:t>
            </a:r>
          </a:p>
          <a:p>
            <a:pPr lvl="1"/>
            <a:r>
              <a:rPr lang="pt-BR" sz="2000" dirty="0" smtClean="0"/>
              <a:t>Desbalanceamento de fase e quadratura (I/Q )</a:t>
            </a:r>
          </a:p>
          <a:p>
            <a:pPr lvl="1"/>
            <a:r>
              <a:rPr lang="pt-BR" sz="2000" dirty="0" smtClean="0"/>
              <a:t>Amplificação não linear (saturação em uma certa amplitude de saída)</a:t>
            </a:r>
          </a:p>
          <a:p>
            <a:r>
              <a:rPr lang="pt-BR" sz="2400" dirty="0" smtClean="0"/>
              <a:t>Esses efeitos </a:t>
            </a:r>
            <a:r>
              <a:rPr lang="pt-BR" sz="2400" dirty="0" smtClean="0"/>
              <a:t>também podem </a:t>
            </a:r>
            <a:r>
              <a:rPr lang="pt-BR" sz="2400" dirty="0" smtClean="0"/>
              <a:t>ser estudados através de simuladores de </a:t>
            </a:r>
            <a:r>
              <a:rPr lang="pt-BR" sz="2400" dirty="0" smtClean="0"/>
              <a:t>enlace </a:t>
            </a:r>
          </a:p>
          <a:p>
            <a:pPr lvl="1"/>
            <a:r>
              <a:rPr lang="pt-BR" sz="2000" dirty="0" smtClean="0"/>
              <a:t>Sem precisar de montar o circuito e muito menos ter dinheiro para gastar com equipamentos de medição</a:t>
            </a:r>
            <a:endParaRPr lang="pt-BR" sz="2000" dirty="0" smtClean="0"/>
          </a:p>
          <a:p>
            <a:pPr lvl="1"/>
            <a:endParaRPr lang="pt-B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3501008"/>
            <a:ext cx="8583488" cy="2304256"/>
          </a:xfrm>
        </p:spPr>
        <p:txBody>
          <a:bodyPr/>
          <a:lstStyle/>
          <a:p>
            <a:pPr lvl="0">
              <a:defRPr/>
            </a:pPr>
            <a:r>
              <a:rPr lang="pt-BR" sz="2400" dirty="0" smtClean="0"/>
              <a:t>Potência do sinal transmitido sobre atenuação/distorção devido aos fenômenos de propagação do canal rádio-móvel</a:t>
            </a:r>
          </a:p>
          <a:p>
            <a:pPr lvl="1">
              <a:defRPr/>
            </a:pPr>
            <a:r>
              <a:rPr lang="pt-BR" sz="2200" dirty="0" smtClean="0"/>
              <a:t>Essa atenuação é aditiva ou multiplicativa?</a:t>
            </a:r>
          </a:p>
          <a:p>
            <a:pPr lvl="1">
              <a:defRPr/>
            </a:pPr>
            <a:r>
              <a:rPr lang="pt-BR" sz="2200" dirty="0" smtClean="0"/>
              <a:t>Reflexão, refração, difração, </a:t>
            </a:r>
            <a:r>
              <a:rPr lang="pt-BR" sz="2200" dirty="0" err="1" smtClean="0"/>
              <a:t>etc</a:t>
            </a:r>
            <a:endParaRPr lang="pt-BR" sz="2200" dirty="0" smtClean="0"/>
          </a:p>
          <a:p>
            <a:pPr lvl="1">
              <a:defRPr/>
            </a:pPr>
            <a:r>
              <a:rPr lang="pt-BR" sz="2200" dirty="0" smtClean="0"/>
              <a:t>Interferência também causa degradação na recepção</a:t>
            </a:r>
          </a:p>
          <a:p>
            <a:pPr lvl="1">
              <a:defRPr/>
            </a:pPr>
            <a:r>
              <a:rPr lang="pt-BR" sz="2200" dirty="0" smtClean="0"/>
              <a:t>E o ruído?</a:t>
            </a:r>
          </a:p>
          <a:p>
            <a:endParaRPr lang="pt-BR" sz="2800" dirty="0"/>
          </a:p>
        </p:txBody>
      </p:sp>
      <p:grpSp>
        <p:nvGrpSpPr>
          <p:cNvPr id="10" name="Grupo 87"/>
          <p:cNvGrpSpPr/>
          <p:nvPr/>
        </p:nvGrpSpPr>
        <p:grpSpPr>
          <a:xfrm>
            <a:off x="611189" y="908720"/>
            <a:ext cx="7489203" cy="2368871"/>
            <a:chOff x="611188" y="700088"/>
            <a:chExt cx="7959725" cy="2695575"/>
          </a:xfrm>
        </p:grpSpPr>
        <p:pic>
          <p:nvPicPr>
            <p:cNvPr id="11" name="Picture 1026" descr="j020546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3716338" y="700088"/>
              <a:ext cx="1281112" cy="1271587"/>
            </a:xfrm>
            <a:prstGeom prst="rect">
              <a:avLst/>
            </a:prstGeom>
            <a:noFill/>
            <a:ln/>
          </p:spPr>
        </p:pic>
        <p:grpSp>
          <p:nvGrpSpPr>
            <p:cNvPr id="12" name="Group 1029"/>
            <p:cNvGrpSpPr>
              <a:grpSpLocks/>
            </p:cNvGrpSpPr>
            <p:nvPr/>
          </p:nvGrpSpPr>
          <p:grpSpPr bwMode="auto">
            <a:xfrm>
              <a:off x="6799263" y="2827338"/>
              <a:ext cx="828675" cy="528637"/>
              <a:chOff x="4293" y="3344"/>
              <a:chExt cx="522" cy="333"/>
            </a:xfrm>
          </p:grpSpPr>
          <p:sp>
            <p:nvSpPr>
              <p:cNvPr id="56" name="Rectangle 1030"/>
              <p:cNvSpPr>
                <a:spLocks noChangeArrowheads="1"/>
              </p:cNvSpPr>
              <p:nvPr/>
            </p:nvSpPr>
            <p:spPr bwMode="auto">
              <a:xfrm>
                <a:off x="4293" y="3344"/>
                <a:ext cx="522" cy="3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7" name="Text Box 1031"/>
              <p:cNvSpPr txBox="1">
                <a:spLocks noChangeArrowheads="1"/>
              </p:cNvSpPr>
              <p:nvPr/>
            </p:nvSpPr>
            <p:spPr bwMode="auto">
              <a:xfrm>
                <a:off x="4413" y="3414"/>
                <a:ext cx="275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fi-FI" sz="1400" b="1" dirty="0" smtClean="0"/>
                  <a:t>RX</a:t>
                </a:r>
                <a:endParaRPr lang="en-US" sz="1400" b="1" dirty="0"/>
              </a:p>
            </p:txBody>
          </p:sp>
        </p:grpSp>
        <p:grpSp>
          <p:nvGrpSpPr>
            <p:cNvPr id="13" name="Group 1032"/>
            <p:cNvGrpSpPr>
              <a:grpSpLocks/>
            </p:cNvGrpSpPr>
            <p:nvPr/>
          </p:nvGrpSpPr>
          <p:grpSpPr bwMode="auto">
            <a:xfrm>
              <a:off x="7613650" y="2528888"/>
              <a:ext cx="957263" cy="600075"/>
              <a:chOff x="4806" y="3146"/>
              <a:chExt cx="603" cy="378"/>
            </a:xfrm>
          </p:grpSpPr>
          <p:sp>
            <p:nvSpPr>
              <p:cNvPr id="54" name="Rectangle 1033"/>
              <p:cNvSpPr>
                <a:spLocks noChangeArrowheads="1"/>
              </p:cNvSpPr>
              <p:nvPr/>
            </p:nvSpPr>
            <p:spPr bwMode="auto">
              <a:xfrm>
                <a:off x="5022" y="3146"/>
                <a:ext cx="56" cy="36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5" name="Line 1034"/>
              <p:cNvSpPr>
                <a:spLocks noChangeShapeType="1"/>
              </p:cNvSpPr>
              <p:nvPr/>
            </p:nvSpPr>
            <p:spPr bwMode="auto">
              <a:xfrm>
                <a:off x="4806" y="3524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</p:grp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611188" y="2509838"/>
              <a:ext cx="6173787" cy="885825"/>
              <a:chOff x="395" y="3144"/>
              <a:chExt cx="3889" cy="558"/>
            </a:xfrm>
          </p:grpSpPr>
          <p:sp>
            <p:nvSpPr>
              <p:cNvPr id="45" name="Rectangle 1036"/>
              <p:cNvSpPr>
                <a:spLocks noChangeArrowheads="1"/>
              </p:cNvSpPr>
              <p:nvPr/>
            </p:nvSpPr>
            <p:spPr bwMode="auto">
              <a:xfrm>
                <a:off x="1007" y="3343"/>
                <a:ext cx="522" cy="3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6" name="Rectangle 1037"/>
              <p:cNvSpPr>
                <a:spLocks noChangeArrowheads="1"/>
              </p:cNvSpPr>
              <p:nvPr/>
            </p:nvSpPr>
            <p:spPr bwMode="auto">
              <a:xfrm>
                <a:off x="530" y="3145"/>
                <a:ext cx="56" cy="36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7" name="Line 1038"/>
              <p:cNvSpPr>
                <a:spLocks noChangeShapeType="1"/>
              </p:cNvSpPr>
              <p:nvPr/>
            </p:nvSpPr>
            <p:spPr bwMode="auto">
              <a:xfrm>
                <a:off x="395" y="3523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8" name="Line 1039"/>
              <p:cNvSpPr>
                <a:spLocks noChangeShapeType="1"/>
              </p:cNvSpPr>
              <p:nvPr/>
            </p:nvSpPr>
            <p:spPr bwMode="auto">
              <a:xfrm>
                <a:off x="1538" y="3514"/>
                <a:ext cx="2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9" name="Text Box 1040"/>
              <p:cNvSpPr txBox="1">
                <a:spLocks noChangeArrowheads="1"/>
              </p:cNvSpPr>
              <p:nvPr/>
            </p:nvSpPr>
            <p:spPr bwMode="auto">
              <a:xfrm>
                <a:off x="1130" y="3413"/>
                <a:ext cx="25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fi-FI" sz="1400" b="1"/>
                  <a:t>TX</a:t>
                </a:r>
                <a:endParaRPr lang="en-US" sz="1400" b="1"/>
              </a:p>
            </p:txBody>
          </p:sp>
          <p:sp>
            <p:nvSpPr>
              <p:cNvPr id="50" name="Rectangle 1041"/>
              <p:cNvSpPr>
                <a:spLocks noChangeArrowheads="1"/>
              </p:cNvSpPr>
              <p:nvPr/>
            </p:nvSpPr>
            <p:spPr bwMode="auto">
              <a:xfrm>
                <a:off x="3816" y="3269"/>
                <a:ext cx="53" cy="231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1" name="Line 1042"/>
              <p:cNvSpPr>
                <a:spLocks noChangeShapeType="1"/>
              </p:cNvSpPr>
              <p:nvPr/>
            </p:nvSpPr>
            <p:spPr bwMode="auto">
              <a:xfrm>
                <a:off x="3681" y="3524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52" name="Rectangle 1043"/>
              <p:cNvSpPr>
                <a:spLocks noChangeArrowheads="1"/>
              </p:cNvSpPr>
              <p:nvPr/>
            </p:nvSpPr>
            <p:spPr bwMode="auto">
              <a:xfrm>
                <a:off x="3946" y="3144"/>
                <a:ext cx="53" cy="35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53" name="Rectangle 1044"/>
              <p:cNvSpPr>
                <a:spLocks noChangeArrowheads="1"/>
              </p:cNvSpPr>
              <p:nvPr/>
            </p:nvSpPr>
            <p:spPr bwMode="auto">
              <a:xfrm>
                <a:off x="3721" y="3555"/>
                <a:ext cx="56" cy="147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grpSp>
          <p:nvGrpSpPr>
            <p:cNvPr id="15" name="Group 1045"/>
            <p:cNvGrpSpPr>
              <a:grpSpLocks/>
            </p:cNvGrpSpPr>
            <p:nvPr/>
          </p:nvGrpSpPr>
          <p:grpSpPr bwMode="auto">
            <a:xfrm>
              <a:off x="2774950" y="1511300"/>
              <a:ext cx="2741613" cy="1630363"/>
              <a:chOff x="1758" y="2515"/>
              <a:chExt cx="1727" cy="1027"/>
            </a:xfrm>
          </p:grpSpPr>
          <p:sp>
            <p:nvSpPr>
              <p:cNvPr id="33" name="Line 1046"/>
              <p:cNvSpPr>
                <a:spLocks noChangeShapeType="1"/>
              </p:cNvSpPr>
              <p:nvPr/>
            </p:nvSpPr>
            <p:spPr bwMode="auto">
              <a:xfrm>
                <a:off x="2816" y="2515"/>
                <a:ext cx="665" cy="8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4" name="Line 1047"/>
              <p:cNvSpPr>
                <a:spLocks noChangeShapeType="1"/>
              </p:cNvSpPr>
              <p:nvPr/>
            </p:nvSpPr>
            <p:spPr bwMode="auto">
              <a:xfrm>
                <a:off x="1983" y="3029"/>
                <a:ext cx="1502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5" name="Line 1048"/>
              <p:cNvSpPr>
                <a:spLocks noChangeShapeType="1"/>
              </p:cNvSpPr>
              <p:nvPr/>
            </p:nvSpPr>
            <p:spPr bwMode="auto">
              <a:xfrm>
                <a:off x="1982" y="3090"/>
                <a:ext cx="466" cy="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6" name="Line 1049"/>
              <p:cNvSpPr>
                <a:spLocks noChangeShapeType="1"/>
              </p:cNvSpPr>
              <p:nvPr/>
            </p:nvSpPr>
            <p:spPr bwMode="auto">
              <a:xfrm flipV="1">
                <a:off x="2446" y="3516"/>
                <a:ext cx="995" cy="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7" name="Line 1050"/>
              <p:cNvSpPr>
                <a:spLocks noChangeShapeType="1"/>
              </p:cNvSpPr>
              <p:nvPr/>
            </p:nvSpPr>
            <p:spPr bwMode="auto">
              <a:xfrm flipV="1">
                <a:off x="1758" y="3033"/>
                <a:ext cx="156" cy="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8" name="Line 1051"/>
              <p:cNvSpPr>
                <a:spLocks noChangeShapeType="1"/>
              </p:cNvSpPr>
              <p:nvPr/>
            </p:nvSpPr>
            <p:spPr bwMode="auto">
              <a:xfrm flipH="1" flipV="1">
                <a:off x="1906" y="3034"/>
                <a:ext cx="156" cy="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39" name="Line 1052"/>
              <p:cNvSpPr>
                <a:spLocks noChangeShapeType="1"/>
              </p:cNvSpPr>
              <p:nvPr/>
            </p:nvSpPr>
            <p:spPr bwMode="auto">
              <a:xfrm flipV="1">
                <a:off x="1763" y="3256"/>
                <a:ext cx="213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0" name="Line 1053"/>
              <p:cNvSpPr>
                <a:spLocks noChangeShapeType="1"/>
              </p:cNvSpPr>
              <p:nvPr/>
            </p:nvSpPr>
            <p:spPr bwMode="auto">
              <a:xfrm flipH="1" flipV="1">
                <a:off x="1845" y="3254"/>
                <a:ext cx="213" cy="2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1" name="Line 1054"/>
              <p:cNvSpPr>
                <a:spLocks noChangeShapeType="1"/>
              </p:cNvSpPr>
              <p:nvPr/>
            </p:nvSpPr>
            <p:spPr bwMode="auto">
              <a:xfrm flipH="1" flipV="1">
                <a:off x="1880" y="3133"/>
                <a:ext cx="9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2" name="Line 1055"/>
              <p:cNvSpPr>
                <a:spLocks noChangeShapeType="1"/>
              </p:cNvSpPr>
              <p:nvPr/>
            </p:nvSpPr>
            <p:spPr bwMode="auto">
              <a:xfrm flipV="1">
                <a:off x="1848" y="3134"/>
                <a:ext cx="9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  <p:sp>
            <p:nvSpPr>
              <p:cNvPr id="43" name="Oval 1056"/>
              <p:cNvSpPr>
                <a:spLocks noChangeArrowheads="1"/>
              </p:cNvSpPr>
              <p:nvPr/>
            </p:nvSpPr>
            <p:spPr bwMode="auto">
              <a:xfrm>
                <a:off x="1883" y="3004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44" name="Line 1057"/>
              <p:cNvSpPr>
                <a:spLocks noChangeShapeType="1"/>
              </p:cNvSpPr>
              <p:nvPr/>
            </p:nvSpPr>
            <p:spPr bwMode="auto">
              <a:xfrm flipV="1">
                <a:off x="1966" y="2521"/>
                <a:ext cx="850" cy="4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92075" tIns="46038" rIns="92075" bIns="46038"/>
              <a:lstStyle/>
              <a:p>
                <a:endParaRPr lang="pt-BR"/>
              </a:p>
            </p:txBody>
          </p:sp>
        </p:grpSp>
        <p:grpSp>
          <p:nvGrpSpPr>
            <p:cNvPr id="16" name="Group 1058"/>
            <p:cNvGrpSpPr>
              <a:grpSpLocks/>
            </p:cNvGrpSpPr>
            <p:nvPr/>
          </p:nvGrpSpPr>
          <p:grpSpPr bwMode="auto">
            <a:xfrm>
              <a:off x="2635250" y="1114425"/>
              <a:ext cx="5514975" cy="1978025"/>
              <a:chOff x="1642" y="2263"/>
              <a:chExt cx="3474" cy="1246"/>
            </a:xfrm>
          </p:grpSpPr>
          <p:sp>
            <p:nvSpPr>
              <p:cNvPr id="18" name="Rectangle 1059"/>
              <p:cNvSpPr>
                <a:spLocks noChangeArrowheads="1"/>
              </p:cNvSpPr>
              <p:nvPr/>
            </p:nvSpPr>
            <p:spPr bwMode="auto">
              <a:xfrm>
                <a:off x="5063" y="3452"/>
                <a:ext cx="53" cy="56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19" name="Rectangle 1060"/>
              <p:cNvSpPr>
                <a:spLocks noChangeArrowheads="1"/>
              </p:cNvSpPr>
              <p:nvPr/>
            </p:nvSpPr>
            <p:spPr bwMode="auto">
              <a:xfrm>
                <a:off x="4938" y="3471"/>
                <a:ext cx="53" cy="38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grpSp>
            <p:nvGrpSpPr>
              <p:cNvPr id="20" name="Group 1061"/>
              <p:cNvGrpSpPr>
                <a:grpSpLocks/>
              </p:cNvGrpSpPr>
              <p:nvPr/>
            </p:nvGrpSpPr>
            <p:grpSpPr bwMode="auto">
              <a:xfrm>
                <a:off x="1642" y="2263"/>
                <a:ext cx="1942" cy="994"/>
                <a:chOff x="1642" y="1837"/>
                <a:chExt cx="1942" cy="994"/>
              </a:xfrm>
            </p:grpSpPr>
            <p:sp>
              <p:nvSpPr>
                <p:cNvPr id="23" name="Line 1062"/>
                <p:cNvSpPr>
                  <a:spLocks noChangeShapeType="1"/>
                </p:cNvSpPr>
                <p:nvPr/>
              </p:nvSpPr>
              <p:spPr bwMode="auto">
                <a:xfrm>
                  <a:off x="1847" y="1981"/>
                  <a:ext cx="1691" cy="85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4" name="Line 1063"/>
                <p:cNvSpPr>
                  <a:spLocks noChangeShapeType="1"/>
                </p:cNvSpPr>
                <p:nvPr/>
              </p:nvSpPr>
              <p:spPr bwMode="auto">
                <a:xfrm flipV="1">
                  <a:off x="1642" y="1990"/>
                  <a:ext cx="156" cy="4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5" name="Line 10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90" y="1991"/>
                  <a:ext cx="156" cy="4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6" name="Line 1065"/>
                <p:cNvSpPr>
                  <a:spLocks noChangeShapeType="1"/>
                </p:cNvSpPr>
                <p:nvPr/>
              </p:nvSpPr>
              <p:spPr bwMode="auto">
                <a:xfrm flipV="1">
                  <a:off x="1647" y="2213"/>
                  <a:ext cx="213" cy="2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7" name="Line 1066"/>
                <p:cNvSpPr>
                  <a:spLocks noChangeShapeType="1"/>
                </p:cNvSpPr>
                <p:nvPr/>
              </p:nvSpPr>
              <p:spPr bwMode="auto">
                <a:xfrm flipH="1" flipV="1">
                  <a:off x="1729" y="2211"/>
                  <a:ext cx="213" cy="25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8" name="Line 1067"/>
                <p:cNvSpPr>
                  <a:spLocks noChangeShapeType="1"/>
                </p:cNvSpPr>
                <p:nvPr/>
              </p:nvSpPr>
              <p:spPr bwMode="auto">
                <a:xfrm flipH="1" flipV="1">
                  <a:off x="1764" y="2090"/>
                  <a:ext cx="9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29" name="Line 1068"/>
                <p:cNvSpPr>
                  <a:spLocks noChangeShapeType="1"/>
                </p:cNvSpPr>
                <p:nvPr/>
              </p:nvSpPr>
              <p:spPr bwMode="auto">
                <a:xfrm flipV="1">
                  <a:off x="1732" y="2091"/>
                  <a:ext cx="90" cy="1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30" name="Oval 1069"/>
                <p:cNvSpPr>
                  <a:spLocks noChangeArrowheads="1"/>
                </p:cNvSpPr>
                <p:nvPr/>
              </p:nvSpPr>
              <p:spPr bwMode="auto">
                <a:xfrm>
                  <a:off x="1767" y="1961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endParaRPr lang="pt-BR"/>
                </a:p>
              </p:txBody>
            </p:sp>
            <p:sp>
              <p:nvSpPr>
                <p:cNvPr id="31" name="Line 1070"/>
                <p:cNvSpPr>
                  <a:spLocks noChangeShapeType="1"/>
                </p:cNvSpPr>
                <p:nvPr/>
              </p:nvSpPr>
              <p:spPr bwMode="auto">
                <a:xfrm flipV="1">
                  <a:off x="1857" y="1844"/>
                  <a:ext cx="722" cy="91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  <p:sp>
              <p:nvSpPr>
                <p:cNvPr id="32" name="Line 1071"/>
                <p:cNvSpPr>
                  <a:spLocks noChangeShapeType="1"/>
                </p:cNvSpPr>
                <p:nvPr/>
              </p:nvSpPr>
              <p:spPr bwMode="auto">
                <a:xfrm>
                  <a:off x="2578" y="1837"/>
                  <a:ext cx="1006" cy="941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lIns="92075" tIns="46038" rIns="92075" bIns="46038"/>
                <a:lstStyle/>
                <a:p>
                  <a:endParaRPr lang="pt-BR"/>
                </a:p>
              </p:txBody>
            </p:sp>
          </p:grpSp>
          <p:sp>
            <p:nvSpPr>
              <p:cNvPr id="21" name="Rectangle 1072"/>
              <p:cNvSpPr>
                <a:spLocks noChangeArrowheads="1"/>
              </p:cNvSpPr>
              <p:nvPr/>
            </p:nvSpPr>
            <p:spPr bwMode="auto">
              <a:xfrm>
                <a:off x="3974" y="3252"/>
                <a:ext cx="53" cy="249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  <p:sp>
            <p:nvSpPr>
              <p:cNvPr id="22" name="Rectangle 1073"/>
              <p:cNvSpPr>
                <a:spLocks noChangeArrowheads="1"/>
              </p:cNvSpPr>
              <p:nvPr/>
            </p:nvSpPr>
            <p:spPr bwMode="auto">
              <a:xfrm>
                <a:off x="3846" y="3252"/>
                <a:ext cx="53" cy="249"/>
              </a:xfrm>
              <a:prstGeom prst="rect">
                <a:avLst/>
              </a:prstGeom>
              <a:solidFill>
                <a:srgbClr val="8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endParaRPr lang="pt-BR"/>
              </a:p>
            </p:txBody>
          </p:sp>
        </p:grpSp>
        <p:sp>
          <p:nvSpPr>
            <p:cNvPr id="17" name="AutoShape 1074"/>
            <p:cNvSpPr>
              <a:spLocks noChangeArrowheads="1"/>
            </p:cNvSpPr>
            <p:nvPr/>
          </p:nvSpPr>
          <p:spPr bwMode="auto">
            <a:xfrm>
              <a:off x="3375025" y="2106613"/>
              <a:ext cx="2190750" cy="1219200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3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79512" y="5395813"/>
            <a:ext cx="8712968" cy="98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Preço a pagar pela mobilidade:</a:t>
            </a:r>
            <a:r>
              <a:rPr kumimoji="0" lang="pt-BR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canal rádio móvel (potência transmitida é aleatoriamente atenuada pelo canal).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418784" cy="455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>
            <a:spLocks noGrp="1" noChangeArrowheads="1"/>
          </p:cNvSpPr>
          <p:nvPr>
            <p:ph idx="1"/>
          </p:nvPr>
        </p:nvSpPr>
        <p:spPr>
          <a:xfrm>
            <a:off x="143000" y="764704"/>
            <a:ext cx="8583488" cy="48992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000" dirty="0" smtClean="0"/>
              <a:t>Por causa desse efeitos, a atenuação de potência do sinal é caracterizada por três modelos clássicos:</a:t>
            </a:r>
          </a:p>
          <a:p>
            <a:pPr lvl="1">
              <a:lnSpc>
                <a:spcPct val="120000"/>
              </a:lnSpc>
            </a:pPr>
            <a:r>
              <a:rPr lang="pt-BR" sz="1800" b="1" dirty="0" smtClean="0"/>
              <a:t>Perda de percurso (path </a:t>
            </a:r>
            <a:r>
              <a:rPr lang="pt-BR" sz="1800" b="1" dirty="0" err="1" smtClean="0"/>
              <a:t>loss</a:t>
            </a:r>
            <a:r>
              <a:rPr lang="pt-BR" sz="1800" b="1" dirty="0" smtClean="0"/>
              <a:t>)</a:t>
            </a:r>
            <a:r>
              <a:rPr lang="pt-BR" sz="1800" dirty="0" smtClean="0"/>
              <a:t>: atenuação por água e chuva, reflexão no solo, meio de propagação (distância)</a:t>
            </a:r>
            <a:endParaRPr lang="pt-BR" sz="1200" dirty="0" smtClean="0"/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/>
        </p:nvGraphicFramePr>
        <p:xfrm>
          <a:off x="1151112" y="2276872"/>
          <a:ext cx="1313706" cy="720427"/>
        </p:xfrm>
        <a:graphic>
          <a:graphicData uri="http://schemas.openxmlformats.org/presentationml/2006/ole">
            <p:oleObj spid="_x0000_s43010" name="Equation" r:id="rId3" imgW="7315200" imgH="4279900" progId="Equation.3">
              <p:embed/>
            </p:oleObj>
          </a:graphicData>
        </a:graphic>
      </p:graphicFrame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285" y="3861048"/>
            <a:ext cx="3000715" cy="191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43000" y="946820"/>
            <a:ext cx="8583488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pt-BR" sz="2000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pt-BR" sz="2000" b="1" kern="0" dirty="0" smtClean="0">
              <a:latin typeface="+mn-lt"/>
            </a:endParaRPr>
          </a:p>
        </p:txBody>
      </p:sp>
      <p:sp>
        <p:nvSpPr>
          <p:cNvPr id="63" name="Retângulo 62"/>
          <p:cNvSpPr/>
          <p:nvPr/>
        </p:nvSpPr>
        <p:spPr bwMode="auto">
          <a:xfrm>
            <a:off x="7732" y="6070728"/>
            <a:ext cx="4348244" cy="764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 cstate="print"/>
          <a:srcRect t="22482" b="20602"/>
          <a:stretch>
            <a:fillRect/>
          </a:stretch>
        </p:blipFill>
        <p:spPr bwMode="auto">
          <a:xfrm>
            <a:off x="1763688" y="6093296"/>
            <a:ext cx="5184576" cy="47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128464" y="3068960"/>
            <a:ext cx="613521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Sombreamento  (</a:t>
            </a:r>
            <a:r>
              <a:rPr kumimoji="0" lang="pt-B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shadowing</a:t>
            </a: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bloqueio por terreno ou construções (reflexão)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Modelagem aleatória: atenuação devido ao bloqueio por objetos.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Desvanecimento de pequena escala (</a:t>
            </a:r>
            <a:r>
              <a:rPr kumimoji="0" lang="pt-BR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fast</a:t>
            </a: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fading)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: efeitos construtivos ou destrutivos dos multipercursos (mobilidade) – também</a:t>
            </a:r>
            <a:r>
              <a:rPr kumimoji="0" lang="pt-BR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modelagem estocástica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6" name="Picture 4" descr="Radio8a.jpg                                                    0000294EKCL-20                         B81D356B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1743" y="1916832"/>
            <a:ext cx="311225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59" name="Rectangle 3"/>
          <p:cNvSpPr>
            <a:spLocks noGrp="1" noChangeArrowheads="1"/>
          </p:cNvSpPr>
          <p:nvPr>
            <p:ph idx="1"/>
          </p:nvPr>
        </p:nvSpPr>
        <p:spPr>
          <a:xfrm>
            <a:off x="143000" y="764704"/>
            <a:ext cx="8583488" cy="48992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1800" b="1" dirty="0" smtClean="0"/>
              <a:t>Desvanecimento de pequena escala (</a:t>
            </a:r>
            <a:r>
              <a:rPr lang="pt-BR" sz="1800" b="1" dirty="0" err="1" smtClean="0"/>
              <a:t>fast</a:t>
            </a:r>
            <a:r>
              <a:rPr lang="pt-BR" sz="1800" b="1" dirty="0" smtClean="0"/>
              <a:t> fading)</a:t>
            </a:r>
            <a:endParaRPr lang="pt-BR" sz="18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949" y="1268760"/>
            <a:ext cx="782449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fadingSpeed"/>
          <p:cNvPicPr>
            <a:picLocks noChangeAspect="1" noChangeArrowheads="1"/>
          </p:cNvPicPr>
          <p:nvPr/>
        </p:nvPicPr>
        <p:blipFill>
          <a:blip r:embed="rId3" cstate="print"/>
          <a:srcRect l="4286" r="5714"/>
          <a:stretch>
            <a:fillRect/>
          </a:stretch>
        </p:blipFill>
        <p:spPr bwMode="auto">
          <a:xfrm>
            <a:off x="4788024" y="3882323"/>
            <a:ext cx="3744416" cy="28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260" y="3956628"/>
            <a:ext cx="4140532" cy="274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496" y="3231232"/>
            <a:ext cx="4464496" cy="106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Atenuação bastante severa para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pequenos deslocamentos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99992" y="3227724"/>
            <a:ext cx="4464496" cy="106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Atenuação depende da velocidade entre TX e RX</a:t>
            </a:r>
            <a:endParaRPr kumimoji="0" lang="pt-BR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Canal de transmissão</a:t>
            </a:r>
            <a:endParaRPr lang="pt-BR" sz="3200" dirty="0"/>
          </a:p>
        </p:txBody>
      </p:sp>
      <p:sp>
        <p:nvSpPr>
          <p:cNvPr id="6" name="Espaço Reservado para Conteúdo 11"/>
          <p:cNvSpPr>
            <a:spLocks noGrp="1"/>
          </p:cNvSpPr>
          <p:nvPr>
            <p:ph idx="1"/>
          </p:nvPr>
        </p:nvSpPr>
        <p:spPr>
          <a:xfrm>
            <a:off x="179512" y="980728"/>
            <a:ext cx="6120680" cy="4899248"/>
          </a:xfrm>
        </p:spPr>
        <p:txBody>
          <a:bodyPr/>
          <a:lstStyle/>
          <a:p>
            <a:r>
              <a:rPr lang="pt-BR" sz="2400" b="1" dirty="0" smtClean="0"/>
              <a:t>E ainda temos o ruído térmico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789040"/>
            <a:ext cx="5169691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2979" y="1484784"/>
            <a:ext cx="5425882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Conteúdo 11"/>
          <p:cNvSpPr txBox="1">
            <a:spLocks/>
          </p:cNvSpPr>
          <p:nvPr/>
        </p:nvSpPr>
        <p:spPr bwMode="auto">
          <a:xfrm>
            <a:off x="35496" y="1412776"/>
            <a:ext cx="3096344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Causado pela própria agitação dos átomos nos componentes dos circuitos dos equipamentos.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pt-BR" dirty="0" smtClean="0"/>
              <a:t>O ruído é um sinal sem padrão definido (aleatório) que se espalha por todo o espectro das ondas eletromagnéticas de maneira mais ou menos uniforme</a:t>
            </a:r>
            <a:endParaRPr lang="pt-BR" sz="1200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Caracterização do Ruído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Quem lembra o que é uma variável aleatória?</a:t>
            </a:r>
          </a:p>
          <a:p>
            <a:r>
              <a:rPr lang="pt-BR" sz="2800" dirty="0" smtClean="0"/>
              <a:t>Quem lembra como gerar um experimento aleatório no computador?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79512" y="1052736"/>
            <a:ext cx="4248472" cy="5256584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Grandeza Determinística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478802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4499992" y="980728"/>
            <a:ext cx="0" cy="5616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395537" y="177281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Estamos bastante acostumados, pois estudamos intensamente desde o primeiro grau</a:t>
            </a:r>
            <a:endParaRPr lang="pt-BR" b="1" dirty="0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683568" y="2636912"/>
          <a:ext cx="858837" cy="701675"/>
        </p:xfrm>
        <a:graphic>
          <a:graphicData uri="http://schemas.openxmlformats.org/presentationml/2006/ole">
            <p:oleObj spid="_x0000_s91138" name="Equação" r:id="rId3" imgW="482400" imgH="393480" progId="Equation.3">
              <p:embed/>
            </p:oleObj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663104" y="3429000"/>
          <a:ext cx="1244600" cy="407988"/>
        </p:xfrm>
        <a:graphic>
          <a:graphicData uri="http://schemas.openxmlformats.org/presentationml/2006/ole">
            <p:oleObj spid="_x0000_s91139" name="Equação" r:id="rId4" imgW="698400" imgH="228600" progId="Equation.3">
              <p:embed/>
            </p:oleObj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95536" y="3861048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São caracterizadas por uma função.</a:t>
            </a:r>
          </a:p>
          <a:p>
            <a:endParaRPr lang="pt-BR" b="1" dirty="0" smtClean="0"/>
          </a:p>
          <a:p>
            <a:r>
              <a:rPr lang="pt-BR" b="1" dirty="0" smtClean="0"/>
              <a:t>A função é caracterizada pelas operações entre seus parâmetros de entrada!</a:t>
            </a:r>
          </a:p>
          <a:p>
            <a:endParaRPr lang="pt-BR" b="1" dirty="0" smtClean="0"/>
          </a:p>
          <a:p>
            <a:r>
              <a:rPr lang="pt-BR" b="1" dirty="0" smtClean="0"/>
              <a:t>Para mesma entrada, se a função não mudar, a saída não muda.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44008" y="1772816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</a:t>
            </a:r>
          </a:p>
          <a:p>
            <a:endParaRPr lang="pt-BR" b="1" dirty="0" smtClean="0"/>
          </a:p>
          <a:p>
            <a:r>
              <a:rPr lang="pt-BR" b="1" dirty="0" smtClean="0"/>
              <a:t>De posse dos parâmetros, como calcular a saída?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79512" y="1052736"/>
            <a:ext cx="4248472" cy="5256584"/>
          </a:xfrm>
        </p:spPr>
        <p:txBody>
          <a:bodyPr/>
          <a:lstStyle/>
          <a:p>
            <a:pPr>
              <a:buNone/>
            </a:pPr>
            <a:r>
              <a:rPr lang="pt-BR" sz="2800" dirty="0" smtClean="0"/>
              <a:t>Grandeza Determinística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478802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4499992" y="980728"/>
            <a:ext cx="0" cy="56166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395537" y="1772816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Estamos bastante acostumados, pois estudamos intensamente desde o primeiro grau</a:t>
            </a:r>
            <a:endParaRPr lang="pt-BR" b="1" dirty="0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/>
        </p:nvGraphicFramePr>
        <p:xfrm>
          <a:off x="683568" y="2636912"/>
          <a:ext cx="858837" cy="701675"/>
        </p:xfrm>
        <a:graphic>
          <a:graphicData uri="http://schemas.openxmlformats.org/presentationml/2006/ole">
            <p:oleObj spid="_x0000_s92162" name="Equação" r:id="rId3" imgW="482400" imgH="393480" progId="Equation.3">
              <p:embed/>
            </p:oleObj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663104" y="3429000"/>
          <a:ext cx="1244600" cy="407988"/>
        </p:xfrm>
        <a:graphic>
          <a:graphicData uri="http://schemas.openxmlformats.org/presentationml/2006/ole">
            <p:oleObj spid="_x0000_s92163" name="Equação" r:id="rId4" imgW="698400" imgH="228600" progId="Equation.3">
              <p:embed/>
            </p:oleObj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95536" y="3861048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São caracterizadas por uma função.</a:t>
            </a:r>
          </a:p>
          <a:p>
            <a:endParaRPr lang="pt-BR" b="1" dirty="0" smtClean="0"/>
          </a:p>
          <a:p>
            <a:r>
              <a:rPr lang="pt-BR" b="1" dirty="0" smtClean="0"/>
              <a:t>A função é caracterizada pelas operações entre seus parâmetros de entrada!</a:t>
            </a:r>
          </a:p>
          <a:p>
            <a:endParaRPr lang="pt-BR" b="1" dirty="0" smtClean="0"/>
          </a:p>
          <a:p>
            <a:r>
              <a:rPr lang="pt-BR" b="1" dirty="0" smtClean="0"/>
              <a:t>Para mesma entrada, se a função não mudar, a saída não muda.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644008" y="1772816"/>
            <a:ext cx="417646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Variável aleatória</a:t>
            </a:r>
            <a:endParaRPr lang="pt-BR" dirty="0" smtClean="0"/>
          </a:p>
          <a:p>
            <a:pPr lvl="1"/>
            <a:endParaRPr lang="pt-BR" sz="1600" dirty="0" smtClean="0"/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Forma de associar cada experimento aleatório com valores numéricos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É o resultado de uma função que associa cada elemento de </a:t>
            </a:r>
            <a:r>
              <a:rPr lang="pt-BR" sz="1600" b="1" i="1" dirty="0" smtClean="0">
                <a:latin typeface="Times New Roman" charset="0"/>
              </a:rPr>
              <a:t>S</a:t>
            </a:r>
            <a:r>
              <a:rPr lang="pt-BR" sz="1600" dirty="0" smtClean="0"/>
              <a:t> (espaço de eventos) a um número real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e.g. número de coroas obtido no lançamento de 2 moedas;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BR" sz="1600" dirty="0" smtClean="0"/>
              <a:t>e.g. número de pessoas que visitam um determinado site, num certo período de tempo;</a:t>
            </a: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</a:t>
            </a:r>
          </a:p>
          <a:p>
            <a:endParaRPr lang="pt-BR" b="1" dirty="0" smtClean="0"/>
          </a:p>
          <a:p>
            <a:pPr marL="0" lvl="1"/>
            <a:r>
              <a:rPr lang="pt-BR" sz="1600" b="1" dirty="0" err="1" smtClean="0"/>
              <a:t>VAs</a:t>
            </a:r>
            <a:r>
              <a:rPr lang="pt-BR" sz="1600" b="1" dirty="0" smtClean="0"/>
              <a:t> Podem ser caracterizadas pela Função Densidade de Probabilidade (PDF)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5508104" y="3869268"/>
            <a:ext cx="3494484" cy="2035388"/>
            <a:chOff x="5508104" y="4653136"/>
            <a:chExt cx="3494484" cy="2035388"/>
          </a:xfrm>
        </p:grpSpPr>
        <p:sp>
          <p:nvSpPr>
            <p:cNvPr id="24" name="CaixaDeTexto 23"/>
            <p:cNvSpPr txBox="1"/>
            <p:nvPr/>
          </p:nvSpPr>
          <p:spPr>
            <a:xfrm>
              <a:off x="5508104" y="6165304"/>
              <a:ext cx="3384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Exemplo hipotético: mesmo caso para diferentes locais </a:t>
              </a:r>
              <a:endParaRPr lang="pt-BR" sz="1400" b="1" dirty="0"/>
            </a:p>
          </p:txBody>
        </p:sp>
        <p:pic>
          <p:nvPicPr>
            <p:cNvPr id="2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16416" t="12888" r="14200" b="25118"/>
            <a:stretch>
              <a:fillRect/>
            </a:stretch>
          </p:blipFill>
          <p:spPr bwMode="auto">
            <a:xfrm>
              <a:off x="5508104" y="4653136"/>
              <a:ext cx="3190508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 l="70934" t="34756" r="14200" b="41135"/>
            <a:stretch>
              <a:fillRect/>
            </a:stretch>
          </p:blipFill>
          <p:spPr bwMode="auto">
            <a:xfrm>
              <a:off x="7653419" y="4869160"/>
              <a:ext cx="683568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tângulo 26"/>
            <p:cNvSpPr/>
            <p:nvPr/>
          </p:nvSpPr>
          <p:spPr bwMode="auto">
            <a:xfrm>
              <a:off x="7922468" y="5000476"/>
              <a:ext cx="108012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tângulo 27"/>
            <p:cNvSpPr/>
            <p:nvPr/>
          </p:nvSpPr>
          <p:spPr bwMode="auto">
            <a:xfrm>
              <a:off x="8013459" y="4797152"/>
              <a:ext cx="648072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941451" y="4805660"/>
              <a:ext cx="10230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Show lotado</a:t>
              </a:r>
              <a:endParaRPr lang="pt-BR" sz="1100" b="1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949835" y="4980290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Escritório</a:t>
              </a:r>
              <a:endParaRPr lang="pt-BR" sz="1100" b="1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949835" y="5169892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Shopping</a:t>
              </a:r>
              <a:endParaRPr lang="pt-BR" sz="1100" b="1" dirty="0"/>
            </a:p>
          </p:txBody>
        </p:sp>
      </p:grpSp>
      <p:cxnSp>
        <p:nvCxnSpPr>
          <p:cNvPr id="32" name="Conector reto 31"/>
          <p:cNvCxnSpPr/>
          <p:nvPr/>
        </p:nvCxnSpPr>
        <p:spPr bwMode="auto">
          <a:xfrm>
            <a:off x="5292080" y="3284984"/>
            <a:ext cx="0" cy="3429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o 32"/>
          <p:cNvGrpSpPr/>
          <p:nvPr/>
        </p:nvGrpSpPr>
        <p:grpSpPr>
          <a:xfrm>
            <a:off x="0" y="3365212"/>
            <a:ext cx="5220072" cy="3088124"/>
            <a:chOff x="0" y="3769876"/>
            <a:chExt cx="5220072" cy="3088124"/>
          </a:xfrm>
        </p:grpSpPr>
        <p:grpSp>
          <p:nvGrpSpPr>
            <p:cNvPr id="34" name="Grupo 31"/>
            <p:cNvGrpSpPr/>
            <p:nvPr/>
          </p:nvGrpSpPr>
          <p:grpSpPr>
            <a:xfrm>
              <a:off x="0" y="3769876"/>
              <a:ext cx="5148064" cy="3088124"/>
              <a:chOff x="0" y="3769876"/>
              <a:chExt cx="5148064" cy="3088124"/>
            </a:xfrm>
          </p:grpSpPr>
          <p:sp>
            <p:nvSpPr>
              <p:cNvPr id="36" name="Retângulo 35"/>
              <p:cNvSpPr/>
              <p:nvPr/>
            </p:nvSpPr>
            <p:spPr bwMode="auto">
              <a:xfrm>
                <a:off x="0" y="6165304"/>
                <a:ext cx="4211960" cy="692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37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496" y="3769876"/>
                <a:ext cx="5112568" cy="2343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Retângulo 37"/>
              <p:cNvSpPr/>
              <p:nvPr/>
            </p:nvSpPr>
            <p:spPr bwMode="auto">
              <a:xfrm>
                <a:off x="3072532" y="4149080"/>
                <a:ext cx="1872208" cy="57606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" name="CaixaDeTexto 34"/>
            <p:cNvSpPr txBox="1"/>
            <p:nvPr/>
          </p:nvSpPr>
          <p:spPr>
            <a:xfrm>
              <a:off x="35496" y="6146140"/>
              <a:ext cx="518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Exemplo hipotético: PDF da distância percorrida em um movimento aleatório de 5 segundos em um escritório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Explicar como simular aspectos básicos de um sistema de comunicação digital em banda-base</a:t>
            </a:r>
          </a:p>
          <a:p>
            <a:pPr lvl="1"/>
            <a:r>
              <a:rPr lang="pt-BR" sz="2400" dirty="0" smtClean="0"/>
              <a:t>O que é importante? E porque?</a:t>
            </a:r>
          </a:p>
          <a:p>
            <a:pPr lvl="1"/>
            <a:r>
              <a:rPr lang="pt-BR" sz="2400" dirty="0" smtClean="0"/>
              <a:t>Qual o objetivo das simulações? E porque?</a:t>
            </a:r>
          </a:p>
          <a:p>
            <a:pPr lvl="1"/>
            <a:r>
              <a:rPr lang="pt-BR" sz="2400" dirty="0" smtClean="0"/>
              <a:t>Como simular?</a:t>
            </a:r>
            <a:endParaRPr lang="pt-BR" sz="2400" dirty="0" smtClean="0"/>
          </a:p>
          <a:p>
            <a:r>
              <a:rPr lang="pt-BR" sz="2800" dirty="0" smtClean="0"/>
              <a:t>Probabilidade de Erro (</a:t>
            </a:r>
            <a:r>
              <a:rPr lang="pt-BR" sz="2800" dirty="0" err="1" smtClean="0"/>
              <a:t>Pe</a:t>
            </a:r>
            <a:r>
              <a:rPr lang="pt-BR" sz="2800" dirty="0" smtClean="0"/>
              <a:t>) versus </a:t>
            </a:r>
            <a:r>
              <a:rPr lang="pt-BR" sz="2800" dirty="0" smtClean="0"/>
              <a:t>Taxa </a:t>
            </a:r>
            <a:r>
              <a:rPr lang="pt-BR" sz="2800" dirty="0" smtClean="0"/>
              <a:t>de </a:t>
            </a:r>
            <a:r>
              <a:rPr lang="pt-BR" sz="2800" dirty="0" smtClean="0"/>
              <a:t>Erro de Bit </a:t>
            </a:r>
            <a:r>
              <a:rPr lang="pt-BR" sz="2800" dirty="0" smtClean="0"/>
              <a:t>(BER)</a:t>
            </a:r>
          </a:p>
          <a:p>
            <a:r>
              <a:rPr lang="pt-BR" sz="2800" dirty="0" err="1" smtClean="0"/>
              <a:t>Hands-on</a:t>
            </a:r>
            <a:endParaRPr lang="pt-BR" sz="2800" dirty="0" smtClean="0"/>
          </a:p>
          <a:p>
            <a:pPr lvl="1"/>
            <a:r>
              <a:rPr lang="pt-BR" sz="2400" dirty="0" smtClean="0"/>
              <a:t>Sinais ortogonais</a:t>
            </a:r>
          </a:p>
          <a:p>
            <a:pPr lvl="1"/>
            <a:r>
              <a:rPr lang="pt-BR" sz="2400" dirty="0" smtClean="0"/>
              <a:t>Sinais </a:t>
            </a:r>
            <a:r>
              <a:rPr lang="pt-BR" sz="2400" dirty="0" smtClean="0"/>
              <a:t>antipodais</a:t>
            </a:r>
          </a:p>
          <a:p>
            <a:pPr lvl="1"/>
            <a:r>
              <a:rPr lang="pt-BR" sz="2400" dirty="0" smtClean="0"/>
              <a:t>Sinais ortogonais </a:t>
            </a:r>
            <a:r>
              <a:rPr lang="pt-BR" sz="2400" dirty="0" err="1" smtClean="0"/>
              <a:t>vs</a:t>
            </a:r>
            <a:r>
              <a:rPr lang="pt-BR" sz="2400" dirty="0" smtClean="0"/>
              <a:t> sinais antipodais</a:t>
            </a:r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 </a:t>
            </a:r>
            <a:r>
              <a:rPr lang="pt-BR" dirty="0" smtClean="0"/>
              <a:t>Função Densidade de Probabilidade (PDF)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 Depende do fenômeno caracterizado</a:t>
            </a:r>
          </a:p>
          <a:p>
            <a:endParaRPr lang="pt-BR" b="1" dirty="0" smtClean="0"/>
          </a:p>
          <a:p>
            <a:endParaRPr lang="pt-BR" dirty="0" smtClean="0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3016"/>
            <a:ext cx="395296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Espaço Reservado para Conteúdo 2"/>
          <p:cNvSpPr>
            <a:spLocks noGrp="1"/>
          </p:cNvSpPr>
          <p:nvPr>
            <p:ph idx="1"/>
          </p:nvPr>
        </p:nvSpPr>
        <p:spPr>
          <a:xfrm>
            <a:off x="0" y="5384973"/>
            <a:ext cx="8229600" cy="147302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pt-BR" sz="1800" b="1" dirty="0" smtClean="0"/>
              <a:t>Duas virtudes:</a:t>
            </a:r>
          </a:p>
          <a:p>
            <a:pPr lvl="1"/>
            <a:r>
              <a:rPr lang="pt-BR" sz="1600" dirty="0" smtClean="0"/>
              <a:t>Matematicamente tratável</a:t>
            </a:r>
          </a:p>
          <a:p>
            <a:pPr lvl="1"/>
            <a:r>
              <a:rPr lang="pt-BR" sz="1600" dirty="0" smtClean="0"/>
              <a:t>Fenômenos físicos são usualmente representados por um processo Gaussiano</a:t>
            </a:r>
          </a:p>
          <a:p>
            <a:pPr lvl="2"/>
            <a:r>
              <a:rPr lang="pt-BR" sz="1400" dirty="0" smtClean="0"/>
              <a:t>Teorema do limite central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7298" y="3300189"/>
            <a:ext cx="38671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idx="1"/>
          </p:nvPr>
        </p:nvSpPr>
        <p:spPr>
          <a:xfrm>
            <a:off x="179512" y="2060848"/>
            <a:ext cx="8583488" cy="4248472"/>
          </a:xfrm>
        </p:spPr>
        <p:txBody>
          <a:bodyPr/>
          <a:lstStyle/>
          <a:p>
            <a:r>
              <a:rPr lang="pt-BR" sz="2400" dirty="0" smtClean="0"/>
              <a:t>Experimento aleatório é medido exaustivamente e em várias condições</a:t>
            </a:r>
          </a:p>
          <a:p>
            <a:r>
              <a:rPr lang="pt-BR" sz="2400" dirty="0" smtClean="0"/>
              <a:t>O histograma é construído (inspeção visual)</a:t>
            </a:r>
          </a:p>
          <a:p>
            <a:r>
              <a:rPr lang="pt-BR" sz="2400" dirty="0" smtClean="0"/>
              <a:t>Teste de aderência estatísticas são realizados (inspeção objetiva)</a:t>
            </a:r>
          </a:p>
          <a:p>
            <a:r>
              <a:rPr lang="pt-BR" sz="2400" b="1" dirty="0" smtClean="0"/>
              <a:t>Alvo: </a:t>
            </a:r>
            <a:r>
              <a:rPr lang="pt-BR" sz="2400" dirty="0" smtClean="0"/>
              <a:t>busca função que mais aproxima a distribuição de probabilidade do fenômeno físico medido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PDF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fenôme</a:t>
            </a:r>
            <a:r>
              <a:rPr lang="pt-BR" sz="2800" kern="0" dirty="0" smtClean="0">
                <a:latin typeface="+mn-lt"/>
              </a:rPr>
              <a:t>no físico (caracterização)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 l="21202" t="7084" r="17426" b="22342"/>
          <a:stretch>
            <a:fillRect/>
          </a:stretch>
        </p:blipFill>
        <p:spPr bwMode="auto">
          <a:xfrm>
            <a:off x="6444208" y="4941168"/>
            <a:ext cx="2237084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PDFs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14"/>
          <p:cNvGrpSpPr/>
          <p:nvPr/>
        </p:nvGrpSpPr>
        <p:grpSpPr>
          <a:xfrm>
            <a:off x="1187624" y="1700808"/>
            <a:ext cx="6019800" cy="1219200"/>
            <a:chOff x="1219200" y="2819400"/>
            <a:chExt cx="6019800" cy="1219200"/>
          </a:xfrm>
        </p:grpSpPr>
        <p:sp>
          <p:nvSpPr>
            <p:cNvPr id="11" name="Rounded Rectangle 5"/>
            <p:cNvSpPr/>
            <p:nvPr/>
          </p:nvSpPr>
          <p:spPr>
            <a:xfrm>
              <a:off x="1219200" y="2819400"/>
              <a:ext cx="6019800" cy="1219200"/>
            </a:xfrm>
            <a:prstGeom prst="roundRect">
              <a:avLst/>
            </a:prstGeom>
            <a:solidFill>
              <a:srgbClr val="CD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Picture 4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>
            <a:xfrm>
              <a:off x="4419600" y="3124200"/>
              <a:ext cx="2057400" cy="6096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6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1524000" y="3238500"/>
              <a:ext cx="2667000" cy="381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91680" y="3212976"/>
            <a:ext cx="6781800" cy="2425700"/>
            <a:chOff x="1752600" y="4191000"/>
            <a:chExt cx="6781800" cy="2425700"/>
          </a:xfrm>
        </p:grpSpPr>
        <p:sp>
          <p:nvSpPr>
            <p:cNvPr id="15" name="Rectangle 12"/>
            <p:cNvSpPr/>
            <p:nvPr/>
          </p:nvSpPr>
          <p:spPr>
            <a:xfrm>
              <a:off x="1752600" y="4191000"/>
              <a:ext cx="6172200" cy="2425700"/>
            </a:xfrm>
            <a:prstGeom prst="rect">
              <a:avLst/>
            </a:prstGeom>
            <a:solidFill>
              <a:srgbClr val="FFF7EF"/>
            </a:solidFill>
            <a:ln>
              <a:solidFill>
                <a:srgbClr val="FFF7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Picture 8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4648200" y="4191000"/>
              <a:ext cx="3886200" cy="2425700"/>
            </a:xfrm>
            <a:prstGeom prst="rect">
              <a:avLst/>
            </a:prstGeom>
          </p:spPr>
        </p:pic>
        <p:sp>
          <p:nvSpPr>
            <p:cNvPr id="18" name="Rectangle 9"/>
            <p:cNvSpPr/>
            <p:nvPr/>
          </p:nvSpPr>
          <p:spPr>
            <a:xfrm>
              <a:off x="4648200" y="5892800"/>
              <a:ext cx="990600" cy="723900"/>
            </a:xfrm>
            <a:prstGeom prst="rect">
              <a:avLst/>
            </a:prstGeom>
            <a:solidFill>
              <a:srgbClr val="FFF7EF"/>
            </a:solidFill>
            <a:ln>
              <a:solidFill>
                <a:srgbClr val="FFF7E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2743200" y="5829300"/>
              <a:ext cx="2476500" cy="787400"/>
            </a:xfrm>
            <a:prstGeom prst="rect">
              <a:avLst/>
            </a:prstGeom>
          </p:spPr>
        </p:pic>
        <p:pic>
          <p:nvPicPr>
            <p:cNvPr id="20" name="Picture 11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2438400" y="5384800"/>
              <a:ext cx="2273300" cy="444500"/>
            </a:xfrm>
            <a:prstGeom prst="rect">
              <a:avLst/>
            </a:prstGeom>
          </p:spPr>
        </p:pic>
      </p:grpSp>
      <p:cxnSp>
        <p:nvCxnSpPr>
          <p:cNvPr id="21" name="Straight Connector 15"/>
          <p:cNvCxnSpPr/>
          <p:nvPr/>
        </p:nvCxnSpPr>
        <p:spPr>
          <a:xfrm>
            <a:off x="1310680" y="5105276"/>
            <a:ext cx="1272540" cy="11490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9"/>
          <p:cNvSpPr/>
          <p:nvPr/>
        </p:nvSpPr>
        <p:spPr>
          <a:xfrm>
            <a:off x="179047" y="4800476"/>
            <a:ext cx="1207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i="1" dirty="0" smtClean="0">
                <a:latin typeface="Times New Roman"/>
                <a:cs typeface="Times New Roman"/>
              </a:rPr>
              <a:t>P</a:t>
            </a:r>
            <a:r>
              <a:rPr lang="pt-BR" sz="2400" dirty="0" smtClean="0">
                <a:latin typeface="Times New Roman"/>
                <a:cs typeface="Times New Roman"/>
              </a:rPr>
              <a:t>(</a:t>
            </a:r>
            <a:r>
              <a:rPr lang="pt-BR" sz="2400" i="1" dirty="0" smtClean="0">
                <a:latin typeface="Times New Roman"/>
                <a:cs typeface="Times New Roman"/>
              </a:rPr>
              <a:t>x</a:t>
            </a:r>
            <a:r>
              <a:rPr lang="pt-BR" sz="2400" dirty="0" smtClean="0">
                <a:latin typeface="Times New Roman"/>
                <a:cs typeface="Times New Roman"/>
              </a:rPr>
              <a:t> ε </a:t>
            </a:r>
            <a:r>
              <a:rPr lang="pt-BR" sz="2400" i="1" dirty="0" smtClean="0">
                <a:latin typeface="Times New Roman"/>
                <a:cs typeface="Times New Roman"/>
              </a:rPr>
              <a:t>A</a:t>
            </a:r>
            <a:r>
              <a:rPr lang="pt-BR" sz="2400" dirty="0" smtClean="0">
                <a:latin typeface="Times New Roman"/>
                <a:cs typeface="Times New Roman"/>
              </a:rPr>
              <a:t>)</a:t>
            </a:r>
            <a:endParaRPr lang="pt-BR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 </a:t>
            </a:r>
            <a:r>
              <a:rPr lang="pt-BR" dirty="0" smtClean="0"/>
              <a:t>Função Densidade de Probabilidade (PDF)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 </a:t>
            </a:r>
            <a:r>
              <a:rPr lang="pt-BR" dirty="0" smtClean="0"/>
              <a:t>Depende do fenômeno caracterizado</a:t>
            </a:r>
          </a:p>
          <a:p>
            <a:endParaRPr lang="pt-BR" dirty="0" smtClean="0"/>
          </a:p>
          <a:p>
            <a:r>
              <a:rPr lang="pt-BR" b="1" dirty="0" smtClean="0"/>
              <a:t>De posse dos parâmetros, como calcular a saída?</a:t>
            </a:r>
          </a:p>
          <a:p>
            <a:endParaRPr lang="pt-BR" b="1" dirty="0" smtClean="0"/>
          </a:p>
          <a:p>
            <a:r>
              <a:rPr lang="pt-BR" b="1" dirty="0" smtClean="0"/>
              <a:t>	Vamos aprender através de um exemplo !!!</a:t>
            </a:r>
          </a:p>
          <a:p>
            <a:endParaRPr lang="pt-BR" dirty="0" smtClean="0"/>
          </a:p>
          <a:p>
            <a:endParaRPr lang="pt-BR" b="1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pt-BR" sz="2800" kern="0" dirty="0" smtClean="0">
                <a:latin typeface="+mn-lt"/>
              </a:rPr>
              <a:t>C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 (</a:t>
            </a:r>
            <a:r>
              <a:rPr lang="pt-BR" sz="2800" dirty="0" smtClean="0"/>
              <a:t>Função Densidade Cumulativa )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752600" y="1916832"/>
            <a:ext cx="4902200" cy="6223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55576" y="2998316"/>
            <a:ext cx="7505700" cy="23749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55576" y="551723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Muito usada para gerar variáveis aleatórias de qualquer distribuição a partir de uma distribuição uniforme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55576" y="2924944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Para o exemplo anterior: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gerar uma variável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aleatória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Suponha que foi caracterizado que o </a:t>
            </a:r>
            <a:r>
              <a:rPr lang="pt-BR" b="1" dirty="0" smtClean="0"/>
              <a:t>tempo entre o início de chamadas na rede da operadora Claro segue uma distribuição exponencial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marL="0" lvl="1" algn="just"/>
            <a:r>
              <a:rPr lang="pt-BR" b="1" dirty="0" smtClean="0"/>
              <a:t>O parâmetro </a:t>
            </a:r>
            <a:r>
              <a:rPr lang="pt-BR" b="1" dirty="0" smtClean="0">
                <a:sym typeface="Symbol"/>
              </a:rPr>
              <a:t> </a:t>
            </a:r>
            <a:r>
              <a:rPr lang="pt-BR" dirty="0" smtClean="0">
                <a:sym typeface="Symbol"/>
              </a:rPr>
              <a:t>é a </a:t>
            </a:r>
            <a:r>
              <a:rPr lang="pt-BR" sz="2000" dirty="0" smtClean="0">
                <a:sym typeface="Symbol"/>
              </a:rPr>
              <a:t>intensidade de tráfego ou o número médio de chamadas/segundo do período analisado. Pode ser estimado por</a:t>
            </a: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marL="0" lvl="1" algn="just"/>
            <a:r>
              <a:rPr lang="pt-BR" sz="2000" b="1" dirty="0" smtClean="0">
                <a:sym typeface="Symbol"/>
              </a:rPr>
              <a:t>A CDF </a:t>
            </a:r>
            <a:r>
              <a:rPr lang="pt-BR" sz="2000" dirty="0" smtClean="0">
                <a:sym typeface="Symbol"/>
              </a:rPr>
              <a:t>é</a:t>
            </a: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</p:txBody>
      </p:sp>
      <p:graphicFrame>
        <p:nvGraphicFramePr>
          <p:cNvPr id="6" name="Espaço Reservado para Conteúdo 9"/>
          <p:cNvGraphicFramePr>
            <a:graphicFrameLocks noChangeAspect="1"/>
          </p:cNvGraphicFramePr>
          <p:nvPr/>
        </p:nvGraphicFramePr>
        <p:xfrm>
          <a:off x="2684463" y="2539752"/>
          <a:ext cx="1597025" cy="457200"/>
        </p:xfrm>
        <a:graphic>
          <a:graphicData uri="http://schemas.openxmlformats.org/presentationml/2006/ole">
            <p:oleObj spid="_x0000_s95234" name="Equação" r:id="rId3" imgW="799920" imgH="228600" progId="Equation.3">
              <p:embed/>
            </p:oleObj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907704" y="4149080"/>
          <a:ext cx="1392238" cy="787400"/>
        </p:xfrm>
        <a:graphic>
          <a:graphicData uri="http://schemas.openxmlformats.org/presentationml/2006/ole">
            <p:oleObj spid="_x0000_s95235" name="Equação" r:id="rId4" imgW="698400" imgH="393480" progId="Equation.3">
              <p:embed/>
            </p:oleObj>
          </a:graphicData>
        </a:graphic>
      </p:graphicFrame>
      <p:cxnSp>
        <p:nvCxnSpPr>
          <p:cNvPr id="10" name="Conector de seta reta 9"/>
          <p:cNvCxnSpPr/>
          <p:nvPr/>
        </p:nvCxnSpPr>
        <p:spPr bwMode="auto">
          <a:xfrm flipH="1">
            <a:off x="3419872" y="436510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3707904" y="421179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 de chamadas 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 bwMode="auto">
          <a:xfrm flipH="1">
            <a:off x="3419872" y="4806444"/>
            <a:ext cx="2160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3707904" y="4653136"/>
            <a:ext cx="24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Tempo de observação</a:t>
            </a:r>
            <a:endParaRPr lang="pt-BR" dirty="0"/>
          </a:p>
        </p:txBody>
      </p: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093788" y="5416550"/>
          <a:ext cx="3094037" cy="965200"/>
        </p:xfrm>
        <a:graphic>
          <a:graphicData uri="http://schemas.openxmlformats.org/presentationml/2006/ole">
            <p:oleObj spid="_x0000_s95236" name="Equação" r:id="rId5" imgW="1549080" imgH="482400" progId="Equation.3">
              <p:embed/>
            </p:oleObj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211960" y="5734050"/>
          <a:ext cx="533400" cy="330200"/>
        </p:xfrm>
        <a:graphic>
          <a:graphicData uri="http://schemas.openxmlformats.org/presentationml/2006/ole">
            <p:oleObj spid="_x0000_s95237" name="Equação" r:id="rId6" imgW="266400" imgH="164880" progId="Equation.3">
              <p:embed/>
            </p:oleObj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5652120" y="566124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Qual a distribuição de </a:t>
            </a:r>
            <a:r>
              <a:rPr lang="pt-BR" b="1" i="1" dirty="0" smtClean="0"/>
              <a:t>p</a:t>
            </a:r>
            <a:r>
              <a:rPr lang="pt-BR" b="1" dirty="0" smtClean="0"/>
              <a:t>?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64292" y="593998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R.: uniforme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86409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gerar uma variável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aleatória</a:t>
            </a: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179512" y="1889068"/>
            <a:ext cx="85689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pt-BR" sz="2000" b="1" dirty="0" smtClean="0">
                <a:sym typeface="Symbol"/>
              </a:rPr>
              <a:t>A CDF </a:t>
            </a:r>
            <a:r>
              <a:rPr lang="pt-BR" sz="2000" dirty="0" smtClean="0">
                <a:sym typeface="Symbol"/>
              </a:rPr>
              <a:t>é</a:t>
            </a:r>
          </a:p>
          <a:p>
            <a:pPr marL="0" lvl="1" algn="just"/>
            <a:endParaRPr lang="pt-BR" sz="2000" dirty="0" smtClean="0">
              <a:sym typeface="Symbol"/>
            </a:endParaRPr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endParaRPr lang="pt-BR" dirty="0" smtClean="0"/>
          </a:p>
        </p:txBody>
      </p:sp>
      <p:graphicFrame>
        <p:nvGraphicFramePr>
          <p:cNvPr id="95236" name="Object 3"/>
          <p:cNvGraphicFramePr>
            <a:graphicFrameLocks noChangeAspect="1"/>
          </p:cNvGraphicFramePr>
          <p:nvPr/>
        </p:nvGraphicFramePr>
        <p:xfrm>
          <a:off x="1331640" y="1628800"/>
          <a:ext cx="3094037" cy="965200"/>
        </p:xfrm>
        <a:graphic>
          <a:graphicData uri="http://schemas.openxmlformats.org/presentationml/2006/ole">
            <p:oleObj spid="_x0000_s96260" name="Equação" r:id="rId3" imgW="1549080" imgH="482400" progId="Equation.3">
              <p:embed/>
            </p:oleObj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449812" y="1946300"/>
          <a:ext cx="533400" cy="330200"/>
        </p:xfrm>
        <a:graphic>
          <a:graphicData uri="http://schemas.openxmlformats.org/presentationml/2006/ole">
            <p:oleObj spid="_x0000_s96261" name="Equação" r:id="rId4" imgW="266400" imgH="164880" progId="Equation.3">
              <p:embed/>
            </p:oleObj>
          </a:graphicData>
        </a:graphic>
      </p:graphicFrame>
      <p:sp>
        <p:nvSpPr>
          <p:cNvPr id="19" name="Retângulo 18"/>
          <p:cNvSpPr/>
          <p:nvPr/>
        </p:nvSpPr>
        <p:spPr>
          <a:xfrm>
            <a:off x="251520" y="2590452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kern="0" dirty="0" smtClean="0">
                <a:sym typeface="Symbol"/>
              </a:rPr>
              <a:t>Podemos calcular </a:t>
            </a:r>
            <a:r>
              <a:rPr lang="pt-BR" sz="2000" i="1" kern="0" dirty="0" smtClean="0">
                <a:sym typeface="Symbol"/>
              </a:rPr>
              <a:t>t </a:t>
            </a:r>
            <a:r>
              <a:rPr lang="pt-BR" sz="2000" kern="0" dirty="0" smtClean="0">
                <a:sym typeface="Symbol"/>
              </a:rPr>
              <a:t>da fórmula e usar o gerador uniforme para criar valores aleatórios de </a:t>
            </a:r>
            <a:r>
              <a:rPr lang="pt-BR" sz="2000" i="1" kern="0" dirty="0" smtClean="0">
                <a:sym typeface="Symbol"/>
              </a:rPr>
              <a:t>t</a:t>
            </a:r>
            <a:r>
              <a:rPr lang="pt-BR" sz="2000" kern="0" dirty="0" smtClean="0">
                <a:sym typeface="Symbol"/>
              </a:rPr>
              <a:t> :</a:t>
            </a:r>
          </a:p>
          <a:p>
            <a:pPr algn="just"/>
            <a:endParaRPr lang="pt-BR" sz="2000" kern="0" dirty="0" smtClean="0">
              <a:sym typeface="Symbol"/>
            </a:endParaRPr>
          </a:p>
          <a:p>
            <a:pPr algn="just"/>
            <a:endParaRPr lang="pt-BR" sz="2000" kern="0" dirty="0" smtClean="0">
              <a:sym typeface="Symbol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395536" y="3309938"/>
          <a:ext cx="1420813" cy="457200"/>
        </p:xfrm>
        <a:graphic>
          <a:graphicData uri="http://schemas.openxmlformats.org/presentationml/2006/ole">
            <p:oleObj spid="_x0000_s96262" name="Equação" r:id="rId5" imgW="711000" imgH="228600" progId="Equation.3">
              <p:embed/>
            </p:oleObj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3275856" y="4006805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p</a:t>
            </a:r>
            <a:r>
              <a:rPr lang="pt-BR" b="1" dirty="0" smtClean="0"/>
              <a:t> é uniformemente distribuída de 0 a 1</a:t>
            </a:r>
            <a:endParaRPr lang="pt-BR" b="1" dirty="0"/>
          </a:p>
        </p:txBody>
      </p:sp>
      <p:sp>
        <p:nvSpPr>
          <p:cNvPr id="23" name="Seta para a direita 22"/>
          <p:cNvSpPr/>
          <p:nvPr/>
        </p:nvSpPr>
        <p:spPr bwMode="auto">
          <a:xfrm>
            <a:off x="2843808" y="4078813"/>
            <a:ext cx="360040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3707904" y="3314480"/>
          <a:ext cx="3171825" cy="431800"/>
        </p:xfrm>
        <a:graphic>
          <a:graphicData uri="http://schemas.openxmlformats.org/presentationml/2006/ole">
            <p:oleObj spid="_x0000_s96264" name="Equação" r:id="rId6" imgW="1587240" imgH="215640" progId="Equation.3">
              <p:embed/>
            </p:oleObj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884883" y="3331840"/>
          <a:ext cx="1751013" cy="457200"/>
        </p:xfrm>
        <a:graphic>
          <a:graphicData uri="http://schemas.openxmlformats.org/presentationml/2006/ole">
            <p:oleObj spid="_x0000_s96266" name="Equação" r:id="rId7" imgW="876240" imgH="228600" progId="Equation.3">
              <p:embed/>
            </p:oleObj>
          </a:graphicData>
        </a:graphic>
      </p:graphicFrame>
      <p:graphicFrame>
        <p:nvGraphicFramePr>
          <p:cNvPr id="96267" name="Object 8"/>
          <p:cNvGraphicFramePr>
            <a:graphicFrameLocks noChangeAspect="1"/>
          </p:cNvGraphicFramePr>
          <p:nvPr/>
        </p:nvGraphicFramePr>
        <p:xfrm>
          <a:off x="440780" y="3793728"/>
          <a:ext cx="2259012" cy="787400"/>
        </p:xfrm>
        <a:graphic>
          <a:graphicData uri="http://schemas.openxmlformats.org/presentationml/2006/ole">
            <p:oleObj spid="_x0000_s96267" name="Equação" r:id="rId8" imgW="1130040" imgH="393480" progId="Equation.3">
              <p:embed/>
            </p:oleObj>
          </a:graphicData>
        </a:graphic>
      </p:graphicFrame>
      <p:sp>
        <p:nvSpPr>
          <p:cNvPr id="27" name="Espaço Reservado para Conteúdo 9"/>
          <p:cNvSpPr txBox="1">
            <a:spLocks/>
          </p:cNvSpPr>
          <p:nvPr/>
        </p:nvSpPr>
        <p:spPr bwMode="auto">
          <a:xfrm>
            <a:off x="259904" y="4869160"/>
            <a:ext cx="8640960" cy="159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gerar uma variável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aleatória com PDF </a:t>
            </a:r>
            <a:r>
              <a:rPr kumimoji="0" lang="pt-BR" sz="20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pt-BR" sz="2000" b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pt-BR" sz="2000" b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000" kern="0" noProof="0" dirty="0" smtClean="0">
                <a:latin typeface="+mn-lt"/>
              </a:rPr>
              <a:t>Gerar uma variável uniforme </a:t>
            </a:r>
            <a:r>
              <a:rPr lang="pt-BR" sz="2000" i="1" kern="0" noProof="0" dirty="0" smtClean="0">
                <a:latin typeface="+mn-lt"/>
              </a:rPr>
              <a:t>p</a:t>
            </a:r>
            <a:r>
              <a:rPr lang="pt-BR" sz="2000" kern="0" noProof="0" dirty="0" smtClean="0">
                <a:latin typeface="+mn-lt"/>
              </a:rPr>
              <a:t> (disponível em todos os computadores)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Calcular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CDF </a:t>
            </a:r>
            <a:r>
              <a:rPr kumimoji="0" lang="pt-BR" sz="20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F(y)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</a:t>
            </a:r>
            <a:r>
              <a:rPr kumimoji="0" lang="pt-BR" sz="20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f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(</a:t>
            </a:r>
            <a:r>
              <a:rPr kumimoji="0" lang="pt-BR" sz="2000" b="0" i="1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y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</a:t>
            </a:r>
            <a:r>
              <a:rPr kumimoji="0" lang="pt-BR" sz="2000" b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d</a:t>
            </a:r>
            <a:r>
              <a:rPr kumimoji="0" lang="pt-BR" sz="2000" b="0" i="1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y</a:t>
            </a:r>
            <a:r>
              <a:rPr kumimoji="0" lang="pt-BR" sz="2000" b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t-BR" sz="2000" b="0" u="none" strike="noStrike" kern="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Calcular y = f</a:t>
            </a:r>
            <a:r>
              <a:rPr kumimoji="0" lang="pt-BR" sz="2000" b="0" u="none" strike="noStrike" kern="0" cap="none" spc="0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pt-BR" sz="2000" b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0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Variável aleatória</a:t>
            </a:r>
            <a:endParaRPr lang="pt-BR" sz="3200" dirty="0"/>
          </a:p>
        </p:txBody>
      </p:sp>
      <p:sp>
        <p:nvSpPr>
          <p:cNvPr id="4" name="Espaço Reservado para Conteúdo 9"/>
          <p:cNvSpPr txBox="1">
            <a:spLocks/>
          </p:cNvSpPr>
          <p:nvPr/>
        </p:nvSpPr>
        <p:spPr bwMode="auto">
          <a:xfrm>
            <a:off x="107504" y="1052736"/>
            <a:ext cx="42484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Grandeza Aleatória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Conector reto 7"/>
          <p:cNvCxnSpPr/>
          <p:nvPr/>
        </p:nvCxnSpPr>
        <p:spPr bwMode="auto">
          <a:xfrm>
            <a:off x="107504" y="1556792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251520" y="169441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Qual é a função? </a:t>
            </a:r>
            <a:r>
              <a:rPr lang="pt-BR" dirty="0" smtClean="0"/>
              <a:t>Variável aleatória</a:t>
            </a:r>
          </a:p>
          <a:p>
            <a:endParaRPr lang="pt-BR" b="1" dirty="0" smtClean="0"/>
          </a:p>
          <a:p>
            <a:r>
              <a:rPr lang="pt-BR" b="1" dirty="0" smtClean="0"/>
              <a:t>Como a função é caracterizada? </a:t>
            </a:r>
            <a:r>
              <a:rPr lang="pt-BR" dirty="0" smtClean="0"/>
              <a:t>Função Densidade de Probabilidade (PDF)</a:t>
            </a:r>
          </a:p>
          <a:p>
            <a:endParaRPr lang="pt-BR" b="1" dirty="0" smtClean="0"/>
          </a:p>
          <a:p>
            <a:r>
              <a:rPr lang="pt-BR" b="1" dirty="0" smtClean="0"/>
              <a:t>Quais seus parâmetros? </a:t>
            </a:r>
            <a:r>
              <a:rPr lang="pt-BR" dirty="0" smtClean="0"/>
              <a:t>Depende do fenômeno caracterizado</a:t>
            </a:r>
          </a:p>
          <a:p>
            <a:endParaRPr lang="pt-BR" dirty="0" smtClean="0"/>
          </a:p>
          <a:p>
            <a:r>
              <a:rPr lang="pt-BR" b="1" dirty="0" smtClean="0"/>
              <a:t>De posse dos parâmetros, como calcular a saída? </a:t>
            </a:r>
            <a:r>
              <a:rPr lang="pt-BR" dirty="0" smtClean="0"/>
              <a:t>Já sabemos.</a:t>
            </a:r>
          </a:p>
          <a:p>
            <a:endParaRPr lang="pt-BR" b="1" dirty="0" smtClean="0"/>
          </a:p>
          <a:p>
            <a:r>
              <a:rPr lang="pt-BR" b="1" dirty="0" smtClean="0"/>
              <a:t>Agora podemos gerar ou usar geradores de números aleatórios, pois já sabemos o que eles são !!!</a:t>
            </a:r>
          </a:p>
          <a:p>
            <a:endParaRPr lang="pt-BR" b="1" dirty="0" smtClean="0"/>
          </a:p>
          <a:p>
            <a:r>
              <a:rPr lang="pt-BR" b="1" dirty="0" smtClean="0"/>
              <a:t>O ruído térmico é uma variável aleatória Gaussiana de média zero é potência N</a:t>
            </a:r>
            <a:r>
              <a:rPr lang="pt-BR" b="1" baseline="-25000" dirty="0" smtClean="0"/>
              <a:t>o</a:t>
            </a:r>
            <a:r>
              <a:rPr lang="pt-BR" b="1" dirty="0" smtClean="0"/>
              <a:t>/2</a:t>
            </a:r>
          </a:p>
          <a:p>
            <a:endParaRPr lang="pt-BR" dirty="0" smtClean="0"/>
          </a:p>
          <a:p>
            <a:endParaRPr lang="pt-BR" b="1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Ruído Térmico</a:t>
            </a:r>
            <a:endParaRPr lang="pt-BR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460" y="1370385"/>
            <a:ext cx="32403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direita 6"/>
          <p:cNvSpPr/>
          <p:nvPr/>
        </p:nvSpPr>
        <p:spPr>
          <a:xfrm>
            <a:off x="3759374" y="1658417"/>
            <a:ext cx="86409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3140" y="794321"/>
            <a:ext cx="32289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95536" y="980728"/>
            <a:ext cx="4327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Calibri"/>
              </a:rPr>
              <a:t>Densidade Espectral de Potência</a:t>
            </a:r>
            <a:endParaRPr lang="pt-BR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896345"/>
            <a:ext cx="8229600" cy="3340967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AWGN</a:t>
            </a:r>
          </a:p>
          <a:p>
            <a:pPr lvl="1"/>
            <a:r>
              <a:rPr lang="pt-BR" sz="2400" dirty="0" smtClean="0"/>
              <a:t>Branco: a fonte de potência do ruído emana a mesma potência por unidade de banda para todas as frequências</a:t>
            </a:r>
          </a:p>
          <a:p>
            <a:pPr lvl="2"/>
            <a:r>
              <a:rPr lang="pt-BR" sz="1800" dirty="0" smtClean="0"/>
              <a:t>Contudo, em sistemas reais  o ruído passa por filtros de banda finita</a:t>
            </a:r>
          </a:p>
          <a:p>
            <a:pPr lvl="1"/>
            <a:r>
              <a:rPr lang="pt-BR" sz="2000" dirty="0" smtClean="0"/>
              <a:t>Amostras descorrelacionadas: quaisquer duas amostras do ruído (tão próximas quanto se deseje) são independentes</a:t>
            </a:r>
          </a:p>
          <a:p>
            <a:pPr lvl="1"/>
            <a:r>
              <a:rPr lang="pt-BR" sz="2000" dirty="0" smtClean="0"/>
              <a:t>Aditivo: ruído é sobreposto ao sinal sem efeitos multiplicativos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 bwMode="auto">
          <a:xfrm>
            <a:off x="0" y="6309320"/>
            <a:ext cx="6300192" cy="548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Ruído Térmico</a:t>
            </a:r>
            <a:endParaRPr lang="pt-BR" sz="32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64704"/>
            <a:ext cx="8583488" cy="594928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A </a:t>
            </a:r>
            <a:r>
              <a:rPr lang="en-US" sz="2200" dirty="0" err="1" smtClean="0"/>
              <a:t>potência</a:t>
            </a:r>
            <a:r>
              <a:rPr lang="en-US" sz="2200" dirty="0" smtClean="0"/>
              <a:t> do </a:t>
            </a:r>
            <a:r>
              <a:rPr lang="en-US" sz="2200" dirty="0" err="1" smtClean="0"/>
              <a:t>ruído</a:t>
            </a:r>
            <a:r>
              <a:rPr lang="en-US" sz="2200" dirty="0" smtClean="0"/>
              <a:t> </a:t>
            </a:r>
            <a:r>
              <a:rPr lang="en-US" sz="2200" dirty="0" err="1" smtClean="0"/>
              <a:t>pode</a:t>
            </a:r>
            <a:r>
              <a:rPr lang="en-US" sz="2200" dirty="0" smtClean="0"/>
              <a:t> ser </a:t>
            </a:r>
            <a:r>
              <a:rPr lang="en-US" sz="2200" dirty="0" err="1" smtClean="0"/>
              <a:t>calculada</a:t>
            </a:r>
            <a:r>
              <a:rPr lang="en-US" sz="2200" dirty="0" smtClean="0"/>
              <a:t> </a:t>
            </a:r>
            <a:r>
              <a:rPr lang="en-US" sz="2200" dirty="0" err="1" smtClean="0"/>
              <a:t>usando</a:t>
            </a:r>
            <a:r>
              <a:rPr lang="en-US" sz="2200" dirty="0" smtClean="0"/>
              <a:t> a </a:t>
            </a:r>
            <a:r>
              <a:rPr lang="en-US" sz="2200" dirty="0" err="1" smtClean="0"/>
              <a:t>equação</a:t>
            </a:r>
            <a:r>
              <a:rPr lang="en-US" sz="2200" dirty="0" smtClean="0"/>
              <a:t> de Boltzmann:</a:t>
            </a:r>
            <a:endParaRPr lang="pt-BR" sz="2200" dirty="0" smtClean="0"/>
          </a:p>
          <a:p>
            <a:pPr lvl="1">
              <a:lnSpc>
                <a:spcPct val="120000"/>
              </a:lnSpc>
              <a:buNone/>
            </a:pPr>
            <a:r>
              <a:rPr lang="pt-BR" sz="1800" dirty="0" smtClean="0"/>
              <a:t>	N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 = </a:t>
            </a:r>
            <a:r>
              <a:rPr lang="pt-BR" sz="1800" dirty="0" err="1" smtClean="0"/>
              <a:t>kTB</a:t>
            </a:r>
            <a:endParaRPr lang="pt-BR" sz="1800" dirty="0" smtClean="0"/>
          </a:p>
          <a:p>
            <a:pPr lvl="1">
              <a:lnSpc>
                <a:spcPct val="120000"/>
              </a:lnSpc>
            </a:pPr>
            <a:r>
              <a:rPr lang="pt-BR" sz="1800" dirty="0" smtClean="0"/>
              <a:t>k é a constante de Boltzmann = 1.380650.10</a:t>
            </a:r>
            <a:r>
              <a:rPr lang="pt-BR" sz="1800" baseline="30000" dirty="0" smtClean="0"/>
              <a:t>-23</a:t>
            </a:r>
            <a:r>
              <a:rPr lang="pt-BR" sz="1800" dirty="0" smtClean="0"/>
              <a:t> J/K;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T a </a:t>
            </a:r>
            <a:r>
              <a:rPr lang="en-US" sz="1800" dirty="0" err="1" smtClean="0"/>
              <a:t>temperatura</a:t>
            </a:r>
            <a:r>
              <a:rPr lang="en-US" sz="1800" dirty="0" smtClean="0"/>
              <a:t> </a:t>
            </a:r>
            <a:r>
              <a:rPr lang="en-US" sz="1800" dirty="0" err="1" smtClean="0"/>
              <a:t>efetiva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Kelvin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B </a:t>
            </a:r>
            <a:r>
              <a:rPr lang="en-US" sz="1800" dirty="0" err="1" smtClean="0"/>
              <a:t>largura</a:t>
            </a:r>
            <a:r>
              <a:rPr lang="en-US" sz="1800" dirty="0" smtClean="0"/>
              <a:t> de </a:t>
            </a:r>
            <a:r>
              <a:rPr lang="en-US" sz="1800" dirty="0" err="1" smtClean="0"/>
              <a:t>banda</a:t>
            </a:r>
            <a:r>
              <a:rPr lang="en-US" sz="1800" dirty="0" smtClean="0"/>
              <a:t> do receptor</a:t>
            </a:r>
          </a:p>
          <a:p>
            <a:pPr lvl="1">
              <a:lnSpc>
                <a:spcPct val="120000"/>
              </a:lnSpc>
              <a:buNone/>
            </a:pPr>
            <a:r>
              <a:rPr lang="pt-BR" sz="1800" dirty="0" smtClean="0"/>
              <a:t>Exemplo</a:t>
            </a:r>
            <a:r>
              <a:rPr lang="pt-BR" sz="1600" dirty="0" smtClean="0"/>
              <a:t>:</a:t>
            </a:r>
            <a:r>
              <a:rPr lang="pl-PL" sz="1600" b="1" dirty="0" smtClean="0"/>
              <a:t>N1 = (1.380650x10</a:t>
            </a:r>
            <a:r>
              <a:rPr lang="pt-BR" sz="1600" b="1" baseline="30000" dirty="0" smtClean="0"/>
              <a:t>-23</a:t>
            </a:r>
            <a:r>
              <a:rPr lang="pl-PL" sz="1600" b="1" dirty="0" smtClean="0"/>
              <a:t>J/K) * (290K) *(1MHz) = 4x10</a:t>
            </a:r>
            <a:r>
              <a:rPr lang="pt-BR" sz="1600" b="1" baseline="30000" dirty="0" smtClean="0"/>
              <a:t> -15 </a:t>
            </a:r>
            <a:r>
              <a:rPr lang="pt-BR" sz="1600" b="1" dirty="0" smtClean="0"/>
              <a:t>W</a:t>
            </a:r>
            <a:r>
              <a:rPr lang="pl-PL" sz="1600" b="1" dirty="0" smtClean="0"/>
              <a:t>= 4x10</a:t>
            </a:r>
            <a:r>
              <a:rPr lang="pt-BR" sz="1600" b="1" baseline="30000" dirty="0" smtClean="0"/>
              <a:t> -12 </a:t>
            </a:r>
            <a:r>
              <a:rPr lang="pl-PL" sz="1600" b="1" dirty="0" smtClean="0"/>
              <a:t>mW</a:t>
            </a:r>
            <a:r>
              <a:rPr lang="pt-BR" sz="1600" b="1" dirty="0" smtClean="0"/>
              <a:t> = -114dB</a:t>
            </a:r>
            <a:endParaRPr lang="pl-PL" sz="1800" b="1" dirty="0" smtClean="0"/>
          </a:p>
          <a:p>
            <a:pPr>
              <a:lnSpc>
                <a:spcPct val="120000"/>
              </a:lnSpc>
            </a:pPr>
            <a:r>
              <a:rPr lang="pt-BR" sz="2200" dirty="0" smtClean="0"/>
              <a:t>Outros ruídos são intrinsecamente gerados no receptor </a:t>
            </a:r>
          </a:p>
          <a:p>
            <a:pPr lvl="1">
              <a:lnSpc>
                <a:spcPct val="120000"/>
              </a:lnSpc>
            </a:pPr>
            <a:r>
              <a:rPr sz="1800" dirty="0" err="1" smtClean="0"/>
              <a:t>ruído</a:t>
            </a:r>
            <a:r>
              <a:rPr sz="1800" dirty="0" smtClean="0"/>
              <a:t> </a:t>
            </a:r>
            <a:r>
              <a:rPr sz="1800" i="1" dirty="0" smtClean="0"/>
              <a:t>shot</a:t>
            </a:r>
            <a:r>
              <a:rPr sz="1800" dirty="0" smtClean="0"/>
              <a:t> e o ruído </a:t>
            </a:r>
            <a:r>
              <a:rPr sz="1800" i="1" dirty="0" smtClean="0"/>
              <a:t>flicker</a:t>
            </a:r>
            <a:r>
              <a:rPr sz="1800" dirty="0" smtClean="0"/>
              <a:t> que surgem nas junções de materiais diferentes em transistores bipolares e MOSFET</a:t>
            </a:r>
            <a:r>
              <a:rPr lang="pt-BR" sz="1800" dirty="0" smtClean="0"/>
              <a:t>(</a:t>
            </a:r>
            <a:r>
              <a:rPr sz="1800" dirty="0" err="1" smtClean="0"/>
              <a:t>também</a:t>
            </a:r>
            <a:r>
              <a:rPr sz="1800" dirty="0" smtClean="0"/>
              <a:t> </a:t>
            </a:r>
            <a:r>
              <a:rPr lang="pt-BR" sz="1800" dirty="0" smtClean="0"/>
              <a:t>tem PDF </a:t>
            </a:r>
            <a:r>
              <a:rPr sz="1800" dirty="0" err="1" smtClean="0"/>
              <a:t>gaussiana</a:t>
            </a:r>
            <a:r>
              <a:rPr lang="pt-BR" sz="1800" dirty="0" smtClean="0"/>
              <a:t>)</a:t>
            </a:r>
            <a:r>
              <a:rPr sz="1800" dirty="0" smtClean="0"/>
              <a:t>.</a:t>
            </a:r>
            <a:endParaRPr lang="x-none" sz="1800" dirty="0" smtClean="0"/>
          </a:p>
          <a:p>
            <a:pPr lvl="1">
              <a:lnSpc>
                <a:spcPct val="120000"/>
              </a:lnSpc>
            </a:pPr>
            <a:r>
              <a:rPr lang="x-none" sz="1800" dirty="0" smtClean="0"/>
              <a:t>E</a:t>
            </a:r>
            <a:r>
              <a:rPr sz="1800" dirty="0" smtClean="0"/>
              <a:t>stes ruídos juntamente com o ruído térmico indicam que qualquer circuito físico não somente transmite, mas adiciona ruído.</a:t>
            </a:r>
            <a:endParaRPr lang="x-none" sz="1800" dirty="0" smtClean="0"/>
          </a:p>
          <a:p>
            <a:pPr lvl="1">
              <a:lnSpc>
                <a:spcPct val="120000"/>
              </a:lnSpc>
            </a:pPr>
            <a:r>
              <a:rPr lang="pt-BR" sz="1800" dirty="0" smtClean="0"/>
              <a:t>Esses efeitos são representados pela figura de ruído (NF) no receptor. </a:t>
            </a:r>
          </a:p>
          <a:p>
            <a:pPr lvl="1">
              <a:lnSpc>
                <a:spcPct val="120000"/>
              </a:lnSpc>
            </a:pPr>
            <a:r>
              <a:rPr lang="pt-BR" sz="1800" dirty="0" smtClean="0"/>
              <a:t>Supondo NF=7dB. Exemplo: </a:t>
            </a:r>
            <a:r>
              <a:rPr lang="pt-BR" sz="1600" b="1" dirty="0" smtClean="0"/>
              <a:t>N</a:t>
            </a:r>
            <a:r>
              <a:rPr lang="pt-BR" sz="1600" b="1" baseline="-25000" dirty="0" smtClean="0"/>
              <a:t>0</a:t>
            </a:r>
            <a:r>
              <a:rPr lang="pt-BR" sz="1600" b="1" dirty="0" smtClean="0"/>
              <a:t>= -107 </a:t>
            </a:r>
            <a:r>
              <a:rPr lang="pt-BR" sz="1600" b="1" dirty="0" err="1" smtClean="0"/>
              <a:t>dBm</a:t>
            </a:r>
            <a:r>
              <a:rPr lang="pt-BR" sz="1600" b="1" dirty="0" smtClean="0"/>
              <a:t>.</a:t>
            </a:r>
            <a:endParaRPr lang="en-US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548680"/>
            <a:ext cx="6984776" cy="385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92968" y="4509120"/>
            <a:ext cx="8511480" cy="17281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Adquirir conhecimento sobre novas técnicas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Avaliação do desempenho relativo de uma alternativa em relação a outra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Responder questões quanto à viabilidade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Testes de novas configurações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Extensão para situações extremas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251520" y="-27384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Porque simular?</a:t>
            </a: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8229600" cy="7647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dirty="0" smtClean="0"/>
              <a:t>Simulação de Enlace</a:t>
            </a:r>
            <a:endParaRPr lang="pt-BR" sz="2400" dirty="0" smtClean="0">
              <a:solidFill>
                <a:srgbClr val="FF0000"/>
              </a:solidFill>
            </a:endParaRP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8777" y="908720"/>
            <a:ext cx="5905391" cy="540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sz="2400" dirty="0" smtClean="0"/>
              <a:t>Nas simulações de enlace geralmente se modela apenas os efeitos de </a:t>
            </a:r>
            <a:r>
              <a:rPr lang="pt-BR" sz="2400" b="1" dirty="0" smtClean="0"/>
              <a:t>desvanecimento de pequena escala </a:t>
            </a:r>
            <a:r>
              <a:rPr lang="pt-BR" sz="2400" dirty="0" smtClean="0"/>
              <a:t>e </a:t>
            </a:r>
            <a:r>
              <a:rPr lang="pt-BR" sz="2400" b="1" dirty="0" smtClean="0"/>
              <a:t>ruído térmico (as vezes da interferência)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Dispersão temporal  (Multipercursos)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Dispersão na frequência (Doppler)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Dispersão temporal 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Correlação temporal e espacial</a:t>
            </a:r>
            <a:endParaRPr lang="pt-BR" sz="2400" dirty="0" smtClean="0"/>
          </a:p>
          <a:p>
            <a:r>
              <a:rPr lang="pt-BR" sz="2400" b="1" dirty="0" smtClean="0"/>
              <a:t>Por que o ruído térmico é tão importante?</a:t>
            </a:r>
          </a:p>
          <a:p>
            <a:pPr lvl="1"/>
            <a:r>
              <a:rPr lang="pt-BR" sz="2200" dirty="0" smtClean="0">
                <a:ea typeface="+mn-ea"/>
                <a:cs typeface="+mn-cs"/>
              </a:rPr>
              <a:t>Porque é o único que não podemos eliminar completamente mesmo com todos os recursos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2058" name="Picture 158"/>
          <p:cNvPicPr>
            <a:picLocks noChangeAspect="1" noChangeArrowheads="1"/>
          </p:cNvPicPr>
          <p:nvPr/>
        </p:nvPicPr>
        <p:blipFill>
          <a:blip r:embed="rId3" cstate="print"/>
          <a:srcRect l="2460" t="1717" r="3595"/>
          <a:stretch>
            <a:fillRect/>
          </a:stretch>
        </p:blipFill>
        <p:spPr bwMode="auto">
          <a:xfrm>
            <a:off x="6012160" y="3960702"/>
            <a:ext cx="2902242" cy="2537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62" name="Text Box 10"/>
          <p:cNvSpPr txBox="1">
            <a:spLocks noChangeArrowheads="1"/>
          </p:cNvSpPr>
          <p:nvPr/>
        </p:nvSpPr>
        <p:spPr bwMode="auto">
          <a:xfrm>
            <a:off x="6273312" y="1"/>
            <a:ext cx="2737338" cy="333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GB" sz="1600" b="0"/>
              <a:t>Canal Multipercursos</a:t>
            </a:r>
          </a:p>
        </p:txBody>
      </p:sp>
      <p:sp>
        <p:nvSpPr>
          <p:cNvPr id="2063" name="Text Box 52"/>
          <p:cNvSpPr txBox="1">
            <a:spLocks noChangeArrowheads="1"/>
          </p:cNvSpPr>
          <p:nvPr/>
        </p:nvSpPr>
        <p:spPr bwMode="auto">
          <a:xfrm rot="-5400000">
            <a:off x="6653519" y="12917"/>
            <a:ext cx="534987" cy="867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600" b="0">
                <a:solidFill>
                  <a:schemeClr val="tx2"/>
                </a:solidFill>
                <a:latin typeface="Symbol" pitchFamily="18" charset="2"/>
              </a:rPr>
              <a:t>Å</a:t>
            </a:r>
            <a:endParaRPr lang="en-US" sz="3600" b="0">
              <a:solidFill>
                <a:schemeClr val="tx2"/>
              </a:solidFill>
              <a:latin typeface="MS Shell Dlg" charset="0"/>
            </a:endParaRPr>
          </a:p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2064" name="Text Box 53"/>
          <p:cNvSpPr txBox="1">
            <a:spLocks noChangeArrowheads="1"/>
          </p:cNvSpPr>
          <p:nvPr/>
        </p:nvSpPr>
        <p:spPr bwMode="auto">
          <a:xfrm rot="-5400000">
            <a:off x="7248464" y="-17246"/>
            <a:ext cx="534988" cy="8679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600" b="0">
                <a:solidFill>
                  <a:schemeClr val="tx2"/>
                </a:solidFill>
                <a:latin typeface="Symbol" pitchFamily="18" charset="2"/>
              </a:rPr>
              <a:t>Å</a:t>
            </a:r>
            <a:endParaRPr lang="en-US" sz="3600" b="0">
              <a:solidFill>
                <a:schemeClr val="tx2"/>
              </a:solidFill>
              <a:latin typeface="MS Shell Dlg" charset="0"/>
            </a:endParaRPr>
          </a:p>
          <a:p>
            <a:pPr algn="l" defTabSz="7620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2065" name="Line 54"/>
          <p:cNvSpPr>
            <a:spLocks noChangeShapeType="1"/>
          </p:cNvSpPr>
          <p:nvPr/>
        </p:nvSpPr>
        <p:spPr bwMode="auto">
          <a:xfrm rot="16200000" flipH="1">
            <a:off x="6529022" y="344243"/>
            <a:ext cx="0" cy="203689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6" name="Line 55"/>
          <p:cNvSpPr>
            <a:spLocks noChangeShapeType="1"/>
          </p:cNvSpPr>
          <p:nvPr/>
        </p:nvSpPr>
        <p:spPr bwMode="auto">
          <a:xfrm rot="16200000" flipH="1">
            <a:off x="7070481" y="282819"/>
            <a:ext cx="0" cy="3106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7" name="Line 56"/>
          <p:cNvSpPr>
            <a:spLocks noChangeShapeType="1"/>
          </p:cNvSpPr>
          <p:nvPr/>
        </p:nvSpPr>
        <p:spPr bwMode="auto">
          <a:xfrm rot="-5400000">
            <a:off x="7683012" y="293200"/>
            <a:ext cx="0" cy="33117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8" name="Line 58"/>
          <p:cNvSpPr>
            <a:spLocks noChangeShapeType="1"/>
          </p:cNvSpPr>
          <p:nvPr/>
        </p:nvSpPr>
        <p:spPr bwMode="auto">
          <a:xfrm rot="-5400000">
            <a:off x="6656266" y="725488"/>
            <a:ext cx="25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2069" name="Line 59"/>
          <p:cNvSpPr>
            <a:spLocks noChangeShapeType="1"/>
          </p:cNvSpPr>
          <p:nvPr/>
        </p:nvSpPr>
        <p:spPr bwMode="auto">
          <a:xfrm rot="-5400000">
            <a:off x="7251212" y="671513"/>
            <a:ext cx="25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grpSp>
        <p:nvGrpSpPr>
          <p:cNvPr id="15" name="Group 160"/>
          <p:cNvGrpSpPr>
            <a:grpSpLocks/>
          </p:cNvGrpSpPr>
          <p:nvPr/>
        </p:nvGrpSpPr>
        <p:grpSpPr bwMode="auto">
          <a:xfrm>
            <a:off x="6372200" y="1916832"/>
            <a:ext cx="2403475" cy="1390650"/>
            <a:chOff x="3404" y="2352"/>
            <a:chExt cx="2202" cy="1428"/>
          </a:xfrm>
        </p:grpSpPr>
        <p:grpSp>
          <p:nvGrpSpPr>
            <p:cNvPr id="16" name="Group 161"/>
            <p:cNvGrpSpPr>
              <a:grpSpLocks/>
            </p:cNvGrpSpPr>
            <p:nvPr/>
          </p:nvGrpSpPr>
          <p:grpSpPr bwMode="auto">
            <a:xfrm>
              <a:off x="4308" y="2604"/>
              <a:ext cx="210" cy="816"/>
              <a:chOff x="3960" y="2730"/>
              <a:chExt cx="210" cy="816"/>
            </a:xfrm>
          </p:grpSpPr>
          <p:sp>
            <p:nvSpPr>
              <p:cNvPr id="286" name="AutoShape 162"/>
              <p:cNvSpPr>
                <a:spLocks noChangeArrowheads="1"/>
              </p:cNvSpPr>
              <p:nvPr/>
            </p:nvSpPr>
            <p:spPr bwMode="auto">
              <a:xfrm rot="10800000">
                <a:off x="3960" y="2730"/>
                <a:ext cx="210" cy="252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2857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488" tIns="44450" rIns="90488" bIns="4445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7" name="Line 163"/>
              <p:cNvSpPr>
                <a:spLocks noChangeShapeType="1"/>
              </p:cNvSpPr>
              <p:nvPr/>
            </p:nvSpPr>
            <p:spPr bwMode="auto">
              <a:xfrm>
                <a:off x="4068" y="2976"/>
                <a:ext cx="0" cy="57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6" name="Line 164"/>
            <p:cNvSpPr>
              <a:spLocks noChangeShapeType="1"/>
            </p:cNvSpPr>
            <p:nvPr/>
          </p:nvSpPr>
          <p:spPr bwMode="auto">
            <a:xfrm>
              <a:off x="4404" y="3402"/>
              <a:ext cx="906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Line 165"/>
            <p:cNvSpPr>
              <a:spLocks noChangeShapeType="1"/>
            </p:cNvSpPr>
            <p:nvPr/>
          </p:nvSpPr>
          <p:spPr bwMode="auto">
            <a:xfrm flipH="1">
              <a:off x="4554" y="2784"/>
              <a:ext cx="996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166"/>
            <p:cNvSpPr>
              <a:spLocks/>
            </p:cNvSpPr>
            <p:nvPr/>
          </p:nvSpPr>
          <p:spPr bwMode="auto">
            <a:xfrm>
              <a:off x="5106" y="3054"/>
              <a:ext cx="184" cy="564"/>
            </a:xfrm>
            <a:custGeom>
              <a:avLst/>
              <a:gdLst>
                <a:gd name="T0" fmla="*/ 132 w 184"/>
                <a:gd name="T1" fmla="*/ 0 h 564"/>
                <a:gd name="T2" fmla="*/ 162 w 184"/>
                <a:gd name="T3" fmla="*/ 294 h 564"/>
                <a:gd name="T4" fmla="*/ 0 w 184"/>
                <a:gd name="T5" fmla="*/ 564 h 564"/>
                <a:gd name="T6" fmla="*/ 0 60000 65536"/>
                <a:gd name="T7" fmla="*/ 0 60000 65536"/>
                <a:gd name="T8" fmla="*/ 0 60000 65536"/>
                <a:gd name="T9" fmla="*/ 0 w 184"/>
                <a:gd name="T10" fmla="*/ 0 h 564"/>
                <a:gd name="T11" fmla="*/ 184 w 184"/>
                <a:gd name="T12" fmla="*/ 564 h 5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564">
                  <a:moveTo>
                    <a:pt x="132" y="0"/>
                  </a:moveTo>
                  <a:cubicBezTo>
                    <a:pt x="158" y="100"/>
                    <a:pt x="184" y="200"/>
                    <a:pt x="162" y="294"/>
                  </a:cubicBezTo>
                  <a:cubicBezTo>
                    <a:pt x="140" y="388"/>
                    <a:pt x="70" y="476"/>
                    <a:pt x="0" y="5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  <p:txBody>
            <a:bodyPr wrap="none"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79" name="Object 167"/>
            <p:cNvGraphicFramePr>
              <a:graphicFrameLocks noChangeAspect="1"/>
            </p:cNvGraphicFramePr>
            <p:nvPr/>
          </p:nvGraphicFramePr>
          <p:xfrm>
            <a:off x="5389" y="3087"/>
            <a:ext cx="217" cy="347"/>
          </p:xfrm>
          <a:graphic>
            <a:graphicData uri="http://schemas.openxmlformats.org/presentationml/2006/ole">
              <p:oleObj spid="_x0000_s38918" name="Equation" r:id="rId4" imgW="126720" imgH="203040" progId="Equation.3">
                <p:embed/>
              </p:oleObj>
            </a:graphicData>
          </a:graphic>
        </p:graphicFrame>
        <p:sp>
          <p:nvSpPr>
            <p:cNvPr id="280" name="AutoShape 168"/>
            <p:cNvSpPr>
              <a:spLocks noChangeArrowheads="1"/>
            </p:cNvSpPr>
            <p:nvPr/>
          </p:nvSpPr>
          <p:spPr bwMode="auto">
            <a:xfrm rot="2372900">
              <a:off x="3648" y="2352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AutoShape 169"/>
            <p:cNvSpPr>
              <a:spLocks noChangeArrowheads="1"/>
            </p:cNvSpPr>
            <p:nvPr/>
          </p:nvSpPr>
          <p:spPr bwMode="auto">
            <a:xfrm rot="-1043782">
              <a:off x="3442" y="2932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AutoShape 170"/>
            <p:cNvSpPr>
              <a:spLocks noChangeArrowheads="1"/>
            </p:cNvSpPr>
            <p:nvPr/>
          </p:nvSpPr>
          <p:spPr bwMode="auto">
            <a:xfrm>
              <a:off x="3404" y="2678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AutoShape 171"/>
            <p:cNvSpPr>
              <a:spLocks noChangeArrowheads="1"/>
            </p:cNvSpPr>
            <p:nvPr/>
          </p:nvSpPr>
          <p:spPr bwMode="auto">
            <a:xfrm rot="-2529708">
              <a:off x="3568" y="3214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AutoShape 172"/>
            <p:cNvSpPr>
              <a:spLocks noChangeArrowheads="1"/>
            </p:cNvSpPr>
            <p:nvPr/>
          </p:nvSpPr>
          <p:spPr bwMode="auto">
            <a:xfrm rot="-3192827">
              <a:off x="3740" y="3392"/>
              <a:ext cx="600" cy="168"/>
            </a:xfrm>
            <a:prstGeom prst="rightArrow">
              <a:avLst>
                <a:gd name="adj1" fmla="val 50000"/>
                <a:gd name="adj2" fmla="val 89286"/>
              </a:avLst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Text Box 173"/>
            <p:cNvSpPr txBox="1">
              <a:spLocks noChangeArrowheads="1"/>
            </p:cNvSpPr>
            <p:nvPr/>
          </p:nvSpPr>
          <p:spPr bwMode="auto">
            <a:xfrm>
              <a:off x="4285" y="2389"/>
              <a:ext cx="1257" cy="2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marL="0" marR="0" lvl="0" indent="0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</a:rPr>
                <a:t>Receiver Antenna</a:t>
              </a:r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para a direita 9"/>
          <p:cNvSpPr/>
          <p:nvPr/>
        </p:nvSpPr>
        <p:spPr bwMode="auto">
          <a:xfrm>
            <a:off x="5796136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Receptor/Detector binário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Objetivo da recepção digital binária?</a:t>
            </a:r>
          </a:p>
          <a:p>
            <a:pPr lvl="1"/>
            <a:r>
              <a:rPr lang="pt-BR" sz="2200" dirty="0" smtClean="0"/>
              <a:t>a cada tempo de bit é decidido se foi transmitido o bit 0 ou o bit 1</a:t>
            </a:r>
          </a:p>
          <a:p>
            <a:r>
              <a:rPr lang="pt-BR" sz="2400" dirty="0" smtClean="0"/>
              <a:t>Receptor é composto de dois blocos (recepção feita em duas etapas com objetivos distintos)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1473924" y="3645024"/>
            <a:ext cx="1584176" cy="108012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Correlator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do Sinal</a:t>
            </a:r>
          </a:p>
        </p:txBody>
      </p:sp>
      <p:sp>
        <p:nvSpPr>
          <p:cNvPr id="7" name="Retângulo 6"/>
          <p:cNvSpPr/>
          <p:nvPr/>
        </p:nvSpPr>
        <p:spPr bwMode="auto">
          <a:xfrm>
            <a:off x="4326480" y="3645024"/>
            <a:ext cx="1584176" cy="108012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sp>
        <p:nvSpPr>
          <p:cNvPr id="8" name="Seta para a direita 7"/>
          <p:cNvSpPr/>
          <p:nvPr/>
        </p:nvSpPr>
        <p:spPr bwMode="auto">
          <a:xfrm>
            <a:off x="251520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eta para a direita 8"/>
          <p:cNvSpPr/>
          <p:nvPr/>
        </p:nvSpPr>
        <p:spPr bwMode="auto">
          <a:xfrm>
            <a:off x="3058100" y="3933056"/>
            <a:ext cx="1224136" cy="504056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43808" y="306896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Quais seus objetivos?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303715" y="558924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Maximizar a SNR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682362" y="558924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Minimizar a BER</a:t>
            </a:r>
            <a:endParaRPr lang="pt-BR" b="1" dirty="0"/>
          </a:p>
        </p:txBody>
      </p:sp>
      <p:cxnSp>
        <p:nvCxnSpPr>
          <p:cNvPr id="15" name="Conector de seta reta 14"/>
          <p:cNvCxnSpPr/>
          <p:nvPr/>
        </p:nvCxnSpPr>
        <p:spPr bwMode="auto">
          <a:xfrm flipH="1">
            <a:off x="3131840" y="4365104"/>
            <a:ext cx="360040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>
            <a:off x="6516216" y="4365104"/>
            <a:ext cx="144016" cy="11521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5058" name="Picture 2" descr="http://carreiras.empregos.com.br/imagens/171111/fel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1079" y="3434406"/>
            <a:ext cx="2057425" cy="2082826"/>
          </a:xfrm>
          <a:prstGeom prst="rect">
            <a:avLst/>
          </a:prstGeom>
          <a:noFill/>
        </p:spPr>
      </p:pic>
      <p:pic>
        <p:nvPicPr>
          <p:cNvPr id="45060" name="Picture 4" descr="http://www.thesurvivorsclub.org/cm/thesurvivorsclub/images/U0/happy-strong-survivor-lg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8864" y="4797152"/>
            <a:ext cx="1545636" cy="2060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Correlator</a:t>
            </a:r>
            <a:r>
              <a:rPr lang="pt-BR" sz="3200" dirty="0" smtClean="0"/>
              <a:t> de sinais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3645024"/>
            <a:ext cx="8583488" cy="1368152"/>
          </a:xfrm>
        </p:spPr>
        <p:txBody>
          <a:bodyPr/>
          <a:lstStyle/>
          <a:p>
            <a:r>
              <a:rPr lang="pt-BR" sz="2000" b="1" dirty="0" smtClean="0"/>
              <a:t>O problema da maximização da SNR é obtida através da correlação cruzada do sinal recebido </a:t>
            </a:r>
            <a:r>
              <a:rPr lang="pt-BR" sz="2000" b="1" i="1" dirty="0" smtClean="0"/>
              <a:t>r</a:t>
            </a:r>
            <a:r>
              <a:rPr lang="pt-BR" sz="2000" b="1" dirty="0" smtClean="0"/>
              <a:t>(</a:t>
            </a:r>
            <a:r>
              <a:rPr lang="pt-BR" sz="2000" b="1" i="1" dirty="0" smtClean="0"/>
              <a:t>t</a:t>
            </a:r>
            <a:r>
              <a:rPr lang="pt-BR" sz="2000" b="1" dirty="0" smtClean="0"/>
              <a:t>) e os sinais de entrada 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2675354" y="83671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819370" y="836712"/>
          <a:ext cx="732656" cy="773359"/>
        </p:xfrm>
        <a:graphic>
          <a:graphicData uri="http://schemas.openxmlformats.org/presentationml/2006/ole">
            <p:oleObj spid="_x0000_s56322" name="Equação" r:id="rId3" imgW="457200" imgH="482400" progId="Equation.3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 bwMode="auto">
          <a:xfrm>
            <a:off x="2675354" y="191683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819370" y="1916832"/>
          <a:ext cx="732656" cy="773359"/>
        </p:xfrm>
        <a:graphic>
          <a:graphicData uri="http://schemas.openxmlformats.org/presentationml/2006/ole">
            <p:oleObj spid="_x0000_s56323" name="Equação" r:id="rId4" imgW="457200" imgH="4824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 bwMode="auto">
          <a:xfrm>
            <a:off x="4979610" y="908720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4331538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3611458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4331538" y="9087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 flipV="1">
            <a:off x="4043506" y="836712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3611458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 flipV="1">
            <a:off x="4043506" y="198884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4331538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CaixaDeTexto 37"/>
          <p:cNvSpPr txBox="1"/>
          <p:nvPr/>
        </p:nvSpPr>
        <p:spPr>
          <a:xfrm>
            <a:off x="3539450" y="27089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Amostragem em </a:t>
            </a:r>
            <a:r>
              <a:rPr lang="pt-BR" i="1" dirty="0" smtClean="0"/>
              <a:t>t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baseline="-25000" dirty="0" smtClean="0"/>
              <a:t>b</a:t>
            </a:r>
            <a:endParaRPr lang="pt-BR" baseline="-25000" dirty="0"/>
          </a:p>
        </p:txBody>
      </p:sp>
      <p:cxnSp>
        <p:nvCxnSpPr>
          <p:cNvPr id="39" name="Conector reto 38"/>
          <p:cNvCxnSpPr/>
          <p:nvPr/>
        </p:nvCxnSpPr>
        <p:spPr bwMode="auto">
          <a:xfrm>
            <a:off x="2243306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>
            <a:off x="2243306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Elipse 40"/>
          <p:cNvSpPr/>
          <p:nvPr/>
        </p:nvSpPr>
        <p:spPr bwMode="auto">
          <a:xfrm>
            <a:off x="1942258" y="103798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Multiplicar 42"/>
          <p:cNvSpPr/>
          <p:nvPr/>
        </p:nvSpPr>
        <p:spPr bwMode="auto">
          <a:xfrm rot="21401591">
            <a:off x="1922909" y="977485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1957007" y="218838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Multiplicar 45"/>
          <p:cNvSpPr/>
          <p:nvPr/>
        </p:nvSpPr>
        <p:spPr bwMode="auto">
          <a:xfrm rot="21401591">
            <a:off x="1937658" y="212788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reto 46"/>
          <p:cNvCxnSpPr/>
          <p:nvPr/>
        </p:nvCxnSpPr>
        <p:spPr bwMode="auto">
          <a:xfrm>
            <a:off x="1307202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1307202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Conector reto 48"/>
          <p:cNvCxnSpPr/>
          <p:nvPr/>
        </p:nvCxnSpPr>
        <p:spPr bwMode="auto">
          <a:xfrm>
            <a:off x="947162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Conector reto 50"/>
          <p:cNvCxnSpPr/>
          <p:nvPr/>
        </p:nvCxnSpPr>
        <p:spPr bwMode="auto">
          <a:xfrm>
            <a:off x="1307202" y="1196752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CaixaDeTexto 53"/>
          <p:cNvSpPr txBox="1"/>
          <p:nvPr/>
        </p:nvSpPr>
        <p:spPr>
          <a:xfrm>
            <a:off x="683568" y="13407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5" name="Conector reto 54"/>
          <p:cNvCxnSpPr>
            <a:endCxn id="45" idx="0"/>
          </p:cNvCxnSpPr>
          <p:nvPr/>
        </p:nvCxnSpPr>
        <p:spPr bwMode="auto">
          <a:xfrm>
            <a:off x="2099290" y="198884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Conector reto 57"/>
          <p:cNvCxnSpPr/>
          <p:nvPr/>
        </p:nvCxnSpPr>
        <p:spPr bwMode="auto">
          <a:xfrm flipV="1">
            <a:off x="2099290" y="132602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2072304" y="13407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072304" y="18448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403546" y="11967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48568" y="19740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3" name="Conector reto 62"/>
          <p:cNvCxnSpPr/>
          <p:nvPr/>
        </p:nvCxnSpPr>
        <p:spPr bwMode="auto">
          <a:xfrm>
            <a:off x="6059730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6203746" y="13407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65" name="Objeto 64"/>
          <p:cNvGraphicFramePr>
            <a:graphicFrameLocks noChangeAspect="1"/>
          </p:cNvGraphicFramePr>
          <p:nvPr/>
        </p:nvGraphicFramePr>
        <p:xfrm>
          <a:off x="683568" y="4600104"/>
          <a:ext cx="1812925" cy="773112"/>
        </p:xfrm>
        <a:graphic>
          <a:graphicData uri="http://schemas.openxmlformats.org/presentationml/2006/ole">
            <p:oleObj spid="_x0000_s56324" name="Equação" r:id="rId5" imgW="1130040" imgH="482400" progId="Equation.3">
              <p:embed/>
            </p:oleObj>
          </a:graphicData>
        </a:graphic>
      </p:graphicFrame>
      <p:graphicFrame>
        <p:nvGraphicFramePr>
          <p:cNvPr id="19461" name="Object 1"/>
          <p:cNvGraphicFramePr>
            <a:graphicFrameLocks noChangeAspect="1"/>
          </p:cNvGraphicFramePr>
          <p:nvPr/>
        </p:nvGraphicFramePr>
        <p:xfrm>
          <a:off x="683568" y="5608216"/>
          <a:ext cx="1771650" cy="773112"/>
        </p:xfrm>
        <a:graphic>
          <a:graphicData uri="http://schemas.openxmlformats.org/presentationml/2006/ole">
            <p:oleObj spid="_x0000_s56325" name="Equação" r:id="rId6" imgW="1104840" imgH="482400" progId="Equation.3">
              <p:embed/>
            </p:oleObj>
          </a:graphicData>
        </a:graphic>
      </p:graphicFrame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Correlator</a:t>
            </a:r>
            <a:r>
              <a:rPr lang="pt-BR" sz="3200" dirty="0" smtClean="0"/>
              <a:t> de sinais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2852936"/>
            <a:ext cx="8583488" cy="1368152"/>
          </a:xfrm>
        </p:spPr>
        <p:txBody>
          <a:bodyPr/>
          <a:lstStyle/>
          <a:p>
            <a:r>
              <a:rPr lang="pt-BR" sz="2000" dirty="0" smtClean="0"/>
              <a:t>Se </a:t>
            </a:r>
            <a:r>
              <a:rPr lang="pt-BR" sz="2000" i="1" dirty="0" smtClean="0"/>
              <a:t>s</a:t>
            </a:r>
            <a:r>
              <a:rPr lang="pt-BR" sz="2000" baseline="-25000" dirty="0" smtClean="0"/>
              <a:t>0</a:t>
            </a:r>
            <a:r>
              <a:rPr lang="pt-BR" sz="2000" dirty="0" smtClean="0"/>
              <a:t>(</a:t>
            </a:r>
            <a:r>
              <a:rPr lang="pt-BR" sz="2000" i="1" dirty="0" smtClean="0"/>
              <a:t>t</a:t>
            </a:r>
            <a:r>
              <a:rPr lang="pt-BR" sz="2000" dirty="0" smtClean="0"/>
              <a:t>) e </a:t>
            </a:r>
            <a:r>
              <a:rPr lang="pt-BR" sz="2000" i="1" dirty="0" smtClean="0"/>
              <a:t>s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(</a:t>
            </a:r>
            <a:r>
              <a:rPr lang="pt-BR" sz="2000" i="1" dirty="0" smtClean="0"/>
              <a:t>t</a:t>
            </a:r>
            <a:r>
              <a:rPr lang="pt-BR" sz="2000" dirty="0" smtClean="0"/>
              <a:t>) são </a:t>
            </a:r>
            <a:r>
              <a:rPr lang="pt-BR" sz="2000" b="1" dirty="0" smtClean="0"/>
              <a:t>sinais ortogonais </a:t>
            </a:r>
            <a:r>
              <a:rPr lang="pt-BR" sz="2000" dirty="0" smtClean="0"/>
              <a:t>de área </a:t>
            </a:r>
            <a:r>
              <a:rPr lang="pt-BR" sz="2000" i="1" dirty="0" smtClean="0"/>
              <a:t>E</a:t>
            </a:r>
            <a:r>
              <a:rPr lang="pt-BR" sz="2000" dirty="0" smtClean="0"/>
              <a:t>,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2675354" y="83671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819370" y="836712"/>
          <a:ext cx="732656" cy="773359"/>
        </p:xfrm>
        <a:graphic>
          <a:graphicData uri="http://schemas.openxmlformats.org/presentationml/2006/ole">
            <p:oleObj spid="_x0000_s19457" name="Equação" r:id="rId3" imgW="457200" imgH="482400" progId="Equation.3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 bwMode="auto">
          <a:xfrm>
            <a:off x="2675354" y="1916832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819370" y="1916832"/>
          <a:ext cx="732656" cy="773359"/>
        </p:xfrm>
        <a:graphic>
          <a:graphicData uri="http://schemas.openxmlformats.org/presentationml/2006/ole">
            <p:oleObj spid="_x0000_s19458" name="Equação" r:id="rId4" imgW="457200" imgH="4824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 bwMode="auto">
          <a:xfrm>
            <a:off x="4979610" y="908720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4331538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3611458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4331538" y="9087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 flipV="1">
            <a:off x="4043506" y="836712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3611458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 flipV="1">
            <a:off x="4043506" y="198884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4331538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Conector reto 38"/>
          <p:cNvCxnSpPr/>
          <p:nvPr/>
        </p:nvCxnSpPr>
        <p:spPr bwMode="auto">
          <a:xfrm>
            <a:off x="2243306" y="119675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>
            <a:off x="2243306" y="234888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Elipse 40"/>
          <p:cNvSpPr/>
          <p:nvPr/>
        </p:nvSpPr>
        <p:spPr bwMode="auto">
          <a:xfrm>
            <a:off x="1942258" y="103798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Multiplicar 42"/>
          <p:cNvSpPr/>
          <p:nvPr/>
        </p:nvSpPr>
        <p:spPr bwMode="auto">
          <a:xfrm rot="21401591">
            <a:off x="1922909" y="977485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1957007" y="218838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Multiplicar 45"/>
          <p:cNvSpPr/>
          <p:nvPr/>
        </p:nvSpPr>
        <p:spPr bwMode="auto">
          <a:xfrm rot="21401591">
            <a:off x="1937658" y="212788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reto 46"/>
          <p:cNvCxnSpPr/>
          <p:nvPr/>
        </p:nvCxnSpPr>
        <p:spPr bwMode="auto">
          <a:xfrm>
            <a:off x="1307202" y="119675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1307202" y="234888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Conector reto 48"/>
          <p:cNvCxnSpPr/>
          <p:nvPr/>
        </p:nvCxnSpPr>
        <p:spPr bwMode="auto">
          <a:xfrm>
            <a:off x="947162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Conector reto 50"/>
          <p:cNvCxnSpPr/>
          <p:nvPr/>
        </p:nvCxnSpPr>
        <p:spPr bwMode="auto">
          <a:xfrm>
            <a:off x="1307202" y="1196752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CaixaDeTexto 53"/>
          <p:cNvSpPr txBox="1"/>
          <p:nvPr/>
        </p:nvSpPr>
        <p:spPr>
          <a:xfrm>
            <a:off x="683568" y="13407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5" name="Conector reto 54"/>
          <p:cNvCxnSpPr>
            <a:endCxn id="45" idx="0"/>
          </p:cNvCxnSpPr>
          <p:nvPr/>
        </p:nvCxnSpPr>
        <p:spPr bwMode="auto">
          <a:xfrm>
            <a:off x="2099290" y="198884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Conector reto 57"/>
          <p:cNvCxnSpPr/>
          <p:nvPr/>
        </p:nvCxnSpPr>
        <p:spPr bwMode="auto">
          <a:xfrm flipV="1">
            <a:off x="2099290" y="1326020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2072304" y="13407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072304" y="18448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403546" y="11967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48568" y="19740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3" name="Conector reto 62"/>
          <p:cNvCxnSpPr/>
          <p:nvPr/>
        </p:nvCxnSpPr>
        <p:spPr bwMode="auto">
          <a:xfrm>
            <a:off x="6059730" y="177281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6203746" y="13407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65" name="Objeto 64"/>
          <p:cNvGraphicFramePr>
            <a:graphicFrameLocks noChangeAspect="1"/>
          </p:cNvGraphicFramePr>
          <p:nvPr/>
        </p:nvGraphicFramePr>
        <p:xfrm>
          <a:off x="467544" y="3284984"/>
          <a:ext cx="1812925" cy="773112"/>
        </p:xfrm>
        <a:graphic>
          <a:graphicData uri="http://schemas.openxmlformats.org/presentationml/2006/ole">
            <p:oleObj spid="_x0000_s19460" name="Equação" r:id="rId5" imgW="1130040" imgH="482400" progId="Equation.3">
              <p:embed/>
            </p:oleObj>
          </a:graphicData>
        </a:graphic>
      </p:graphicFrame>
      <p:graphicFrame>
        <p:nvGraphicFramePr>
          <p:cNvPr id="19461" name="Object 1"/>
          <p:cNvGraphicFramePr>
            <a:graphicFrameLocks noChangeAspect="1"/>
          </p:cNvGraphicFramePr>
          <p:nvPr/>
        </p:nvGraphicFramePr>
        <p:xfrm>
          <a:off x="3419872" y="3356992"/>
          <a:ext cx="1771650" cy="773112"/>
        </p:xfrm>
        <a:graphic>
          <a:graphicData uri="http://schemas.openxmlformats.org/presentationml/2006/ole">
            <p:oleObj spid="_x0000_s19461" name="Equação" r:id="rId6" imgW="1104840" imgH="482400" progId="Equation.3">
              <p:embed/>
            </p:oleObj>
          </a:graphicData>
        </a:graphic>
      </p:graphicFrame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683568" y="470468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73" name="Objeto 72"/>
          <p:cNvGraphicFramePr>
            <a:graphicFrameLocks noChangeAspect="1"/>
          </p:cNvGraphicFramePr>
          <p:nvPr/>
        </p:nvGraphicFramePr>
        <p:xfrm>
          <a:off x="3204890" y="4529683"/>
          <a:ext cx="1222375" cy="771525"/>
        </p:xfrm>
        <a:graphic>
          <a:graphicData uri="http://schemas.openxmlformats.org/presentationml/2006/ole">
            <p:oleObj spid="_x0000_s19462" name="Equação" r:id="rId7" imgW="761760" imgH="482400" progId="Equation.3">
              <p:embed/>
            </p:oleObj>
          </a:graphicData>
        </a:graphic>
      </p:graphicFrame>
      <p:sp>
        <p:nvSpPr>
          <p:cNvPr id="74" name="CaixaDeTexto 73"/>
          <p:cNvSpPr txBox="1"/>
          <p:nvPr/>
        </p:nvSpPr>
        <p:spPr>
          <a:xfrm>
            <a:off x="683568" y="5733256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75" name="Objeto 74"/>
          <p:cNvGraphicFramePr>
            <a:graphicFrameLocks noChangeAspect="1"/>
          </p:cNvGraphicFramePr>
          <p:nvPr/>
        </p:nvGraphicFramePr>
        <p:xfrm>
          <a:off x="3225528" y="5558780"/>
          <a:ext cx="1179512" cy="771525"/>
        </p:xfrm>
        <a:graphic>
          <a:graphicData uri="http://schemas.openxmlformats.org/presentationml/2006/ole">
            <p:oleObj spid="_x0000_s19463" name="Equação" r:id="rId8" imgW="736560" imgH="482400" progId="Equation.3">
              <p:embed/>
            </p:oleObj>
          </a:graphicData>
        </a:graphic>
      </p:graphicFrame>
      <p:pic>
        <p:nvPicPr>
          <p:cNvPr id="19467" name="Picture 11" descr="http://upload.wikimedia.org/wikipedia/commons/thumb/2/25/Cdma_orthogonal_signals.png/220px-Cdma_orthogonal_signals.png"/>
          <p:cNvPicPr>
            <a:picLocks noChangeAspect="1" noChangeArrowheads="1"/>
          </p:cNvPicPr>
          <p:nvPr/>
        </p:nvPicPr>
        <p:blipFill>
          <a:blip r:embed="rId9" cstate="print"/>
          <a:srcRect b="49466"/>
          <a:stretch>
            <a:fillRect/>
          </a:stretch>
        </p:blipFill>
        <p:spPr bwMode="auto">
          <a:xfrm>
            <a:off x="6372200" y="2564904"/>
            <a:ext cx="2095500" cy="1800200"/>
          </a:xfrm>
          <a:prstGeom prst="rect">
            <a:avLst/>
          </a:prstGeom>
          <a:noFill/>
        </p:spPr>
      </p:pic>
      <p:sp>
        <p:nvSpPr>
          <p:cNvPr id="79" name="CaixaDeTexto 78"/>
          <p:cNvSpPr txBox="1"/>
          <p:nvPr/>
        </p:nvSpPr>
        <p:spPr>
          <a:xfrm>
            <a:off x="7884368" y="31409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 smtClean="0"/>
              <a:t>T</a:t>
            </a:r>
            <a:r>
              <a:rPr lang="pt-BR" sz="1200" b="1" baseline="-25000" dirty="0" smtClean="0"/>
              <a:t>b</a:t>
            </a:r>
            <a:endParaRPr lang="pt-BR" sz="1200" b="1" baseline="-250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7326584" y="365605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 smtClean="0"/>
              <a:t>T</a:t>
            </a:r>
            <a:r>
              <a:rPr lang="pt-BR" sz="1200" b="1" baseline="-25000" dirty="0" smtClean="0"/>
              <a:t>b</a:t>
            </a:r>
            <a:r>
              <a:rPr lang="pt-BR" sz="1200" b="1" i="1" dirty="0" smtClean="0"/>
              <a:t>/2</a:t>
            </a:r>
            <a:endParaRPr lang="pt-BR" sz="1200" b="1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de cantos arredondados 85"/>
          <p:cNvSpPr/>
          <p:nvPr/>
        </p:nvSpPr>
        <p:spPr bwMode="auto">
          <a:xfrm>
            <a:off x="5004048" y="5589240"/>
            <a:ext cx="2376264" cy="10801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Detector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64976" y="2636912"/>
            <a:ext cx="8583488" cy="1440160"/>
          </a:xfrm>
        </p:spPr>
        <p:txBody>
          <a:bodyPr/>
          <a:lstStyle/>
          <a:p>
            <a:r>
              <a:rPr lang="pt-BR" sz="2400" dirty="0" smtClean="0"/>
              <a:t>Errar </a:t>
            </a:r>
            <a:r>
              <a:rPr lang="pt-BR" sz="2400" i="1" dirty="0" smtClean="0"/>
              <a:t>s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(t) significa</a:t>
            </a:r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2279" y="32439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26" name="Objeto 25"/>
          <p:cNvGraphicFramePr>
            <a:graphicFrameLocks noChangeAspect="1"/>
          </p:cNvGraphicFramePr>
          <p:nvPr/>
        </p:nvGraphicFramePr>
        <p:xfrm>
          <a:off x="3133601" y="3068960"/>
          <a:ext cx="1222375" cy="771525"/>
        </p:xfrm>
        <a:graphic>
          <a:graphicData uri="http://schemas.openxmlformats.org/presentationml/2006/ole">
            <p:oleObj spid="_x0000_s18438" name="Equação" r:id="rId3" imgW="761760" imgH="482400" progId="Equation.3">
              <p:embed/>
            </p:oleObj>
          </a:graphicData>
        </a:graphic>
      </p:graphicFrame>
      <p:sp>
        <p:nvSpPr>
          <p:cNvPr id="32" name="Retângulo 31"/>
          <p:cNvSpPr/>
          <p:nvPr/>
        </p:nvSpPr>
        <p:spPr bwMode="auto">
          <a:xfrm>
            <a:off x="3458051" y="548680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3" name="Objeto 32"/>
          <p:cNvGraphicFramePr>
            <a:graphicFrameLocks noChangeAspect="1"/>
          </p:cNvGraphicFramePr>
          <p:nvPr/>
        </p:nvGraphicFramePr>
        <p:xfrm>
          <a:off x="3602067" y="548680"/>
          <a:ext cx="732656" cy="773359"/>
        </p:xfrm>
        <a:graphic>
          <a:graphicData uri="http://schemas.openxmlformats.org/presentationml/2006/ole">
            <p:oleObj spid="_x0000_s18440" name="Equação" r:id="rId4" imgW="457200" imgH="482400" progId="Equation.3">
              <p:embed/>
            </p:oleObj>
          </a:graphicData>
        </a:graphic>
      </p:graphicFrame>
      <p:sp>
        <p:nvSpPr>
          <p:cNvPr id="34" name="Retângulo 33"/>
          <p:cNvSpPr/>
          <p:nvPr/>
        </p:nvSpPr>
        <p:spPr bwMode="auto">
          <a:xfrm>
            <a:off x="3458051" y="1628800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5" name="Objeto 34"/>
          <p:cNvGraphicFramePr>
            <a:graphicFrameLocks noChangeAspect="1"/>
          </p:cNvGraphicFramePr>
          <p:nvPr/>
        </p:nvGraphicFramePr>
        <p:xfrm>
          <a:off x="3602067" y="1628800"/>
          <a:ext cx="732656" cy="773359"/>
        </p:xfrm>
        <a:graphic>
          <a:graphicData uri="http://schemas.openxmlformats.org/presentationml/2006/ole">
            <p:oleObj spid="_x0000_s18441" name="Equação" r:id="rId5" imgW="457200" imgH="482400" progId="Equation.3">
              <p:embed/>
            </p:oleObj>
          </a:graphicData>
        </a:graphic>
      </p:graphicFrame>
      <p:sp>
        <p:nvSpPr>
          <p:cNvPr id="36" name="Retângulo 35"/>
          <p:cNvSpPr/>
          <p:nvPr/>
        </p:nvSpPr>
        <p:spPr bwMode="auto">
          <a:xfrm>
            <a:off x="5762307" y="620688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37" name="Conector reto 36"/>
          <p:cNvCxnSpPr/>
          <p:nvPr/>
        </p:nvCxnSpPr>
        <p:spPr bwMode="auto">
          <a:xfrm>
            <a:off x="5114235" y="90872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Conector reto 37"/>
          <p:cNvCxnSpPr/>
          <p:nvPr/>
        </p:nvCxnSpPr>
        <p:spPr bwMode="auto">
          <a:xfrm>
            <a:off x="4394155" y="90872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ector reto 38"/>
          <p:cNvCxnSpPr/>
          <p:nvPr/>
        </p:nvCxnSpPr>
        <p:spPr bwMode="auto">
          <a:xfrm>
            <a:off x="5114235" y="620688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 flipV="1">
            <a:off x="4826203" y="54868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to 40"/>
          <p:cNvCxnSpPr/>
          <p:nvPr/>
        </p:nvCxnSpPr>
        <p:spPr bwMode="auto">
          <a:xfrm>
            <a:off x="4394155" y="2060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/>
          <p:nvPr/>
        </p:nvCxnSpPr>
        <p:spPr bwMode="auto">
          <a:xfrm flipV="1">
            <a:off x="4826203" y="1700808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ector reto 42"/>
          <p:cNvCxnSpPr/>
          <p:nvPr/>
        </p:nvCxnSpPr>
        <p:spPr bwMode="auto">
          <a:xfrm>
            <a:off x="5114235" y="2060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Conector reto 44"/>
          <p:cNvCxnSpPr/>
          <p:nvPr/>
        </p:nvCxnSpPr>
        <p:spPr bwMode="auto">
          <a:xfrm>
            <a:off x="3026003" y="90872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Conector reto 45"/>
          <p:cNvCxnSpPr/>
          <p:nvPr/>
        </p:nvCxnSpPr>
        <p:spPr bwMode="auto">
          <a:xfrm>
            <a:off x="3026003" y="2060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Elipse 46"/>
          <p:cNvSpPr/>
          <p:nvPr/>
        </p:nvSpPr>
        <p:spPr bwMode="auto">
          <a:xfrm>
            <a:off x="2724955" y="74995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Multiplicar 47"/>
          <p:cNvSpPr/>
          <p:nvPr/>
        </p:nvSpPr>
        <p:spPr bwMode="auto">
          <a:xfrm rot="21401591">
            <a:off x="2705606" y="689453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Elipse 48"/>
          <p:cNvSpPr/>
          <p:nvPr/>
        </p:nvSpPr>
        <p:spPr bwMode="auto">
          <a:xfrm>
            <a:off x="2739704" y="1900352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Multiplicar 49"/>
          <p:cNvSpPr/>
          <p:nvPr/>
        </p:nvSpPr>
        <p:spPr bwMode="auto">
          <a:xfrm rot="21401591">
            <a:off x="2720355" y="1839849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1" name="Conector reto 50"/>
          <p:cNvCxnSpPr/>
          <p:nvPr/>
        </p:nvCxnSpPr>
        <p:spPr bwMode="auto">
          <a:xfrm>
            <a:off x="2089899" y="90872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Conector reto 51"/>
          <p:cNvCxnSpPr/>
          <p:nvPr/>
        </p:nvCxnSpPr>
        <p:spPr bwMode="auto">
          <a:xfrm>
            <a:off x="2089899" y="2060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>
            <a:off x="1729859" y="148478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Conector reto 53"/>
          <p:cNvCxnSpPr/>
          <p:nvPr/>
        </p:nvCxnSpPr>
        <p:spPr bwMode="auto">
          <a:xfrm>
            <a:off x="2089899" y="908720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CaixaDeTexto 54"/>
          <p:cNvSpPr txBox="1"/>
          <p:nvPr/>
        </p:nvSpPr>
        <p:spPr>
          <a:xfrm>
            <a:off x="1466265" y="10527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6" name="Conector reto 55"/>
          <p:cNvCxnSpPr>
            <a:endCxn id="49" idx="0"/>
          </p:cNvCxnSpPr>
          <p:nvPr/>
        </p:nvCxnSpPr>
        <p:spPr bwMode="auto">
          <a:xfrm>
            <a:off x="2881987" y="170080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Conector reto 56"/>
          <p:cNvCxnSpPr/>
          <p:nvPr/>
        </p:nvCxnSpPr>
        <p:spPr bwMode="auto">
          <a:xfrm flipV="1">
            <a:off x="2881987" y="103798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CaixaDeTexto 57"/>
          <p:cNvSpPr txBox="1"/>
          <p:nvPr/>
        </p:nvSpPr>
        <p:spPr>
          <a:xfrm>
            <a:off x="2855001" y="105273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2855001" y="155679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5186243" y="90872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231265" y="16860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2" name="Conector reto 61"/>
          <p:cNvCxnSpPr/>
          <p:nvPr/>
        </p:nvCxnSpPr>
        <p:spPr bwMode="auto">
          <a:xfrm>
            <a:off x="6842427" y="148478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Retângulo de cantos arredondados 63"/>
          <p:cNvSpPr/>
          <p:nvPr/>
        </p:nvSpPr>
        <p:spPr bwMode="auto">
          <a:xfrm>
            <a:off x="6372200" y="1772816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629550" y="2276872"/>
          <a:ext cx="1686866" cy="864096"/>
        </p:xfrm>
        <a:graphic>
          <a:graphicData uri="http://schemas.openxmlformats.org/presentationml/2006/ole">
            <p:oleObj spid="_x0000_s18439" name="Equação" r:id="rId6" imgW="888840" imgH="457200" progId="Equation.3">
              <p:embed/>
            </p:oleObj>
          </a:graphicData>
        </a:graphic>
      </p:graphicFrame>
      <p:sp>
        <p:nvSpPr>
          <p:cNvPr id="63" name="CaixaDeTexto 62"/>
          <p:cNvSpPr txBox="1"/>
          <p:nvPr/>
        </p:nvSpPr>
        <p:spPr>
          <a:xfrm>
            <a:off x="6372200" y="191683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190832" y="2592470"/>
          <a:ext cx="963612" cy="576262"/>
        </p:xfrm>
        <a:graphic>
          <a:graphicData uri="http://schemas.openxmlformats.org/presentationml/2006/ole">
            <p:oleObj spid="_x0000_s18442" name="Equação" r:id="rId7" imgW="380880" imgH="228600" progId="Equation.3">
              <p:embed/>
            </p:oleObj>
          </a:graphicData>
        </a:graphic>
      </p:graphicFrame>
      <p:grpSp>
        <p:nvGrpSpPr>
          <p:cNvPr id="78" name="Grupo 77"/>
          <p:cNvGrpSpPr/>
          <p:nvPr/>
        </p:nvGrpSpPr>
        <p:grpSpPr>
          <a:xfrm>
            <a:off x="4788024" y="3284984"/>
            <a:ext cx="3744416" cy="1944216"/>
            <a:chOff x="4427984" y="4077072"/>
            <a:chExt cx="3744416" cy="1944216"/>
          </a:xfrm>
        </p:grpSpPr>
        <p:pic>
          <p:nvPicPr>
            <p:cNvPr id="18446" name="Picture 14" descr="http://moon.ouhsc.edu/dthompso/CDM/power/powerHa.gif"/>
            <p:cNvPicPr>
              <a:picLocks noChangeAspect="1" noChangeArrowheads="1"/>
            </p:cNvPicPr>
            <p:nvPr/>
          </p:nvPicPr>
          <p:blipFill>
            <a:blip r:embed="rId8" cstate="print"/>
            <a:srcRect l="38437" t="4392" r="2463" b="35039"/>
            <a:stretch>
              <a:fillRect/>
            </a:stretch>
          </p:blipFill>
          <p:spPr bwMode="auto">
            <a:xfrm flipH="1">
              <a:off x="4572000" y="4077072"/>
              <a:ext cx="3456384" cy="1944216"/>
            </a:xfrm>
            <a:prstGeom prst="rect">
              <a:avLst/>
            </a:prstGeom>
            <a:noFill/>
          </p:spPr>
        </p:pic>
        <p:sp>
          <p:nvSpPr>
            <p:cNvPr id="68" name="Retângulo 67"/>
            <p:cNvSpPr/>
            <p:nvPr/>
          </p:nvSpPr>
          <p:spPr bwMode="auto">
            <a:xfrm>
              <a:off x="4427984" y="4293096"/>
              <a:ext cx="144016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tângulo 68"/>
            <p:cNvSpPr/>
            <p:nvPr/>
          </p:nvSpPr>
          <p:spPr bwMode="auto">
            <a:xfrm>
              <a:off x="7092280" y="4149080"/>
              <a:ext cx="108012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i="1" dirty="0" smtClean="0"/>
                <a:t>p</a:t>
              </a:r>
              <a:r>
                <a: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</a:t>
              </a:r>
              <a:r>
                <a:rPr kumimoji="0" lang="pt-BR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</a:t>
              </a:r>
              <a:r>
                <a:rPr kumimoji="0" lang="pt-BR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r>
                <a: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</a:t>
              </a:r>
              <a:r>
                <a:rPr kumimoji="0" lang="pt-BR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</a:t>
              </a:r>
              <a:r>
                <a:rPr kumimoji="0" lang="pt-BR" sz="1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r>
                <a: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)</a:t>
              </a:r>
            </a:p>
          </p:txBody>
        </p:sp>
        <p:cxnSp>
          <p:nvCxnSpPr>
            <p:cNvPr id="72" name="Conector reto 71"/>
            <p:cNvCxnSpPr/>
            <p:nvPr/>
          </p:nvCxnSpPr>
          <p:spPr bwMode="auto">
            <a:xfrm>
              <a:off x="4644008" y="6021288"/>
              <a:ext cx="345638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95537" y="4005064"/>
          <a:ext cx="3384376" cy="477469"/>
        </p:xfrm>
        <a:graphic>
          <a:graphicData uri="http://schemas.openxmlformats.org/presentationml/2006/ole">
            <p:oleObj spid="_x0000_s18447" name="Equação" r:id="rId9" imgW="1612800" imgH="228600" progId="Equation.3">
              <p:embed/>
            </p:oleObj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1619672" y="4437112"/>
          <a:ext cx="2134530" cy="474340"/>
        </p:xfrm>
        <a:graphic>
          <a:graphicData uri="http://schemas.openxmlformats.org/presentationml/2006/ole">
            <p:oleObj spid="_x0000_s18449" name="Equação" r:id="rId10" imgW="1028520" imgH="228600" progId="Equation.3">
              <p:embed/>
            </p:oleObj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7812360" y="3933056"/>
          <a:ext cx="944673" cy="792088"/>
        </p:xfrm>
        <a:graphic>
          <a:graphicData uri="http://schemas.openxmlformats.org/presentationml/2006/ole">
            <p:oleObj spid="_x0000_s18450" name="Equação" r:id="rId11" imgW="558720" imgH="431640" progId="Equation.3">
              <p:embed/>
            </p:oleObj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363364" y="5110634"/>
          <a:ext cx="2984500" cy="982662"/>
        </p:xfrm>
        <a:graphic>
          <a:graphicData uri="http://schemas.openxmlformats.org/presentationml/2006/ole">
            <p:oleObj spid="_x0000_s18451" name="Equação" r:id="rId12" imgW="1422360" imgH="469800" progId="Equation.3">
              <p:embed/>
            </p:oleObj>
          </a:graphicData>
        </a:graphic>
      </p:graphicFrame>
      <p:graphicFrame>
        <p:nvGraphicFramePr>
          <p:cNvPr id="83" name="Object 18"/>
          <p:cNvGraphicFramePr>
            <a:graphicFrameLocks noChangeAspect="1"/>
          </p:cNvGraphicFramePr>
          <p:nvPr/>
        </p:nvGraphicFramePr>
        <p:xfrm>
          <a:off x="5148064" y="5589240"/>
          <a:ext cx="1946275" cy="1062037"/>
        </p:xfrm>
        <a:graphic>
          <a:graphicData uri="http://schemas.openxmlformats.org/presentationml/2006/ole">
            <p:oleObj spid="_x0000_s18452" name="Equação" r:id="rId13" imgW="927000" imgH="507960" progId="Equation.3">
              <p:embed/>
            </p:oleObj>
          </a:graphicData>
        </a:graphic>
      </p:graphicFrame>
      <p:cxnSp>
        <p:nvCxnSpPr>
          <p:cNvPr id="85" name="Conector de seta reta 84"/>
          <p:cNvCxnSpPr/>
          <p:nvPr/>
        </p:nvCxnSpPr>
        <p:spPr bwMode="auto">
          <a:xfrm>
            <a:off x="3491880" y="5661248"/>
            <a:ext cx="1008112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6772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Método de Monte Carlo (MMC): método que se baseia em amostragens aleatórias massivas para obter resultados numéricos</a:t>
            </a:r>
          </a:p>
          <a:p>
            <a:pPr lvl="1"/>
            <a:r>
              <a:rPr lang="pt-BR" sz="2000" dirty="0" smtClean="0"/>
              <a:t>repetindo sucessivas simulações um elevado numero de vezes, para calcular probabilidades heuristicamente, tal como se, de fato, se registrassem os resultados reais.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1224136"/>
          </a:xfrm>
        </p:spPr>
        <p:txBody>
          <a:bodyPr/>
          <a:lstStyle/>
          <a:p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valor de </a:t>
            </a:r>
            <a:r>
              <a:rPr lang="en-US" sz="2400" dirty="0" smtClean="0">
                <a:sym typeface="Symbol"/>
              </a:rPr>
              <a:t></a:t>
            </a:r>
            <a:endParaRPr lang="en-US" sz="2400" dirty="0" smtClean="0"/>
          </a:p>
          <a:p>
            <a:pPr lvl="1"/>
            <a:r>
              <a:rPr lang="en-US" sz="2000" b="1" dirty="0" err="1" smtClean="0"/>
              <a:t>Modelagem</a:t>
            </a:r>
            <a:r>
              <a:rPr lang="en-US" sz="2000" dirty="0" smtClean="0"/>
              <a:t>: </a:t>
            </a:r>
            <a:r>
              <a:rPr lang="en-US" sz="2000" dirty="0" err="1" smtClean="0"/>
              <a:t>considerar</a:t>
            </a:r>
            <a:r>
              <a:rPr lang="en-US" sz="2000" dirty="0" smtClean="0"/>
              <a:t> um </a:t>
            </a:r>
            <a:r>
              <a:rPr lang="en-US" sz="2000" dirty="0" err="1" smtClean="0"/>
              <a:t>círculo</a:t>
            </a:r>
            <a:r>
              <a:rPr lang="en-US" sz="2000" dirty="0" smtClean="0"/>
              <a:t> </a:t>
            </a:r>
            <a:r>
              <a:rPr lang="en-US" sz="2000" dirty="0" err="1" smtClean="0"/>
              <a:t>inscrito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um </a:t>
            </a:r>
            <a:r>
              <a:rPr lang="en-US" sz="2000" dirty="0" err="1" smtClean="0"/>
              <a:t>quadrado</a:t>
            </a:r>
            <a:r>
              <a:rPr lang="en-US" sz="2000" dirty="0" smtClean="0"/>
              <a:t> </a:t>
            </a:r>
            <a:r>
              <a:rPr lang="en-US" sz="2000" dirty="0" err="1" smtClean="0"/>
              <a:t>unitário</a:t>
            </a:r>
            <a:r>
              <a:rPr lang="en-US" sz="2000" dirty="0" smtClean="0"/>
              <a:t>. A </a:t>
            </a:r>
            <a:r>
              <a:rPr lang="en-US" sz="2000" dirty="0" err="1" smtClean="0"/>
              <a:t>razão</a:t>
            </a:r>
            <a:r>
              <a:rPr lang="en-US" sz="2000" dirty="0" smtClean="0"/>
              <a:t> de </a:t>
            </a:r>
            <a:r>
              <a:rPr lang="en-US" sz="2000" dirty="0" err="1" smtClean="0"/>
              <a:t>suas</a:t>
            </a:r>
            <a:r>
              <a:rPr lang="en-US" sz="2000" dirty="0" smtClean="0"/>
              <a:t> </a:t>
            </a:r>
            <a:r>
              <a:rPr lang="en-US" sz="2000" dirty="0" err="1" smtClean="0"/>
              <a:t>áreas</a:t>
            </a:r>
            <a:r>
              <a:rPr lang="en-US" sz="2000" dirty="0" smtClean="0"/>
              <a:t> é </a:t>
            </a:r>
            <a:r>
              <a:rPr lang="en-US" sz="2000" dirty="0" smtClean="0">
                <a:sym typeface="Symbol"/>
              </a:rPr>
              <a:t> /4.</a:t>
            </a:r>
          </a:p>
        </p:txBody>
      </p:sp>
      <p:pic>
        <p:nvPicPr>
          <p:cNvPr id="55298" name="Picture 2" descr="http://upload.wikimedia.org/wikipedia/commons/thumb/8/84/Pi_30K.gif/220px-Pi_30K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0956" y="3068960"/>
            <a:ext cx="2455540" cy="2455541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79512" y="2276872"/>
            <a:ext cx="6336704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MMC: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Desenhar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um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quadrado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com um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círculo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inscrito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000" kern="0" dirty="0" err="1" smtClean="0">
                <a:latin typeface="+mn-lt"/>
              </a:rPr>
              <a:t>Distribuir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uniformente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objetos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pequenos</a:t>
            </a:r>
            <a:r>
              <a:rPr lang="en-US" sz="2000" kern="0" dirty="0" smtClean="0">
                <a:latin typeface="+mn-lt"/>
              </a:rPr>
              <a:t> e de </a:t>
            </a:r>
            <a:r>
              <a:rPr lang="en-US" sz="2000" kern="0" dirty="0" err="1" smtClean="0">
                <a:latin typeface="+mn-lt"/>
              </a:rPr>
              <a:t>tamanho</a:t>
            </a:r>
            <a:r>
              <a:rPr lang="en-US" sz="2000" kern="0" dirty="0" smtClean="0">
                <a:latin typeface="+mn-lt"/>
              </a:rPr>
              <a:t> </a:t>
            </a:r>
            <a:r>
              <a:rPr lang="en-US" sz="2000" kern="0" dirty="0" err="1" smtClean="0">
                <a:latin typeface="+mn-lt"/>
              </a:rPr>
              <a:t>uniforme</a:t>
            </a:r>
            <a:r>
              <a:rPr lang="en-US" sz="2000" kern="0" dirty="0" smtClean="0">
                <a:latin typeface="+mn-lt"/>
              </a:rPr>
              <a:t> (e.g. </a:t>
            </a:r>
            <a:r>
              <a:rPr lang="en-US" sz="2000" kern="0" dirty="0" err="1" smtClean="0">
                <a:latin typeface="+mn-lt"/>
              </a:rPr>
              <a:t>grãos</a:t>
            </a:r>
            <a:r>
              <a:rPr lang="en-US" sz="2000" kern="0" dirty="0" smtClean="0">
                <a:latin typeface="+mn-lt"/>
              </a:rPr>
              <a:t> de </a:t>
            </a:r>
            <a:r>
              <a:rPr lang="en-US" sz="2000" kern="0" dirty="0" err="1" smtClean="0">
                <a:latin typeface="+mn-lt"/>
              </a:rPr>
              <a:t>arroz</a:t>
            </a:r>
            <a:r>
              <a:rPr lang="en-US" sz="2000" kern="0" dirty="0" smtClean="0">
                <a:latin typeface="+mn-lt"/>
              </a:rPr>
              <a:t>) </a:t>
            </a:r>
            <a:r>
              <a:rPr lang="pt-BR" sz="2000" kern="0" dirty="0" smtClean="0">
                <a:latin typeface="+mn-lt"/>
              </a:rPr>
              <a:t>no quadrado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Contar o número de objetos dentro do</a:t>
            </a:r>
            <a:r>
              <a:rPr kumimoji="0" lang="pt-BR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círculo e o número total de objetos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pt-BR" sz="2000" kern="0" baseline="0" dirty="0" smtClean="0">
                <a:latin typeface="+mn-lt"/>
              </a:rPr>
              <a:t>A razão</a:t>
            </a:r>
            <a:r>
              <a:rPr lang="pt-BR" sz="2000" kern="0" dirty="0" smtClean="0">
                <a:latin typeface="+mn-lt"/>
              </a:rPr>
              <a:t> entre os dois contadores é uma estimativa da razão entre as duas áreas, que multiplicada por 4, dá o valor de 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</a:t>
            </a:r>
            <a:endParaRPr lang="pt-BR" sz="2000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</a:pP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79512" y="5661248"/>
            <a:ext cx="633670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O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que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acontece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se o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número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de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objetos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distribuídos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 é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pequeno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sym typeface="Symbol"/>
              </a:rPr>
              <a:t>?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 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24136"/>
          </a:xfrm>
        </p:spPr>
        <p:txBody>
          <a:bodyPr/>
          <a:lstStyle/>
          <a:p>
            <a:r>
              <a:rPr lang="en-US" sz="2400" dirty="0" err="1" smtClean="0"/>
              <a:t>Exemplo</a:t>
            </a:r>
            <a:r>
              <a:rPr lang="en-US" sz="2400" dirty="0" smtClean="0"/>
              <a:t>: </a:t>
            </a:r>
            <a:r>
              <a:rPr lang="en-US" sz="2400" dirty="0" err="1" smtClean="0"/>
              <a:t>calcular</a:t>
            </a:r>
            <a:r>
              <a:rPr lang="en-US" sz="2400" dirty="0" smtClean="0"/>
              <a:t> valor de </a:t>
            </a:r>
            <a:r>
              <a:rPr lang="en-US" sz="2400" dirty="0" smtClean="0">
                <a:sym typeface="Symbol"/>
              </a:rPr>
              <a:t> (</a:t>
            </a:r>
            <a:r>
              <a:rPr lang="en-US" sz="2400" dirty="0" err="1" smtClean="0">
                <a:sym typeface="Symbol"/>
              </a:rPr>
              <a:t>uma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realização</a:t>
            </a:r>
            <a:r>
              <a:rPr lang="en-US" sz="2400" dirty="0" smtClean="0">
                <a:sym typeface="Symbol"/>
              </a:rPr>
              <a:t> do </a:t>
            </a:r>
            <a:r>
              <a:rPr lang="en-US" sz="2400" dirty="0" err="1" smtClean="0">
                <a:sym typeface="Symbol"/>
              </a:rPr>
              <a:t>experimento</a:t>
            </a:r>
            <a:r>
              <a:rPr lang="en-US" sz="2400" dirty="0" smtClean="0">
                <a:sym typeface="Symbol"/>
              </a:rPr>
              <a:t>)</a:t>
            </a:r>
          </a:p>
          <a:p>
            <a:pPr lvl="1"/>
            <a:r>
              <a:rPr lang="en-US" sz="2000" dirty="0" smtClean="0">
                <a:sym typeface="Symbol"/>
              </a:rPr>
              <a:t>Valor real = </a:t>
            </a:r>
            <a:r>
              <a:rPr lang="pt-BR" sz="2000" dirty="0" smtClean="0">
                <a:sym typeface="Symbol"/>
              </a:rPr>
              <a:t>3.141592653589793</a:t>
            </a:r>
            <a:r>
              <a:rPr lang="en-US" sz="2000" dirty="0" smtClean="0">
                <a:sym typeface="Symbol"/>
              </a:rPr>
              <a:t> (format long do </a:t>
            </a:r>
            <a:r>
              <a:rPr lang="en-US" sz="2000" dirty="0" err="1" smtClean="0">
                <a:sym typeface="Symbol"/>
              </a:rPr>
              <a:t>Matlab</a:t>
            </a:r>
            <a:r>
              <a:rPr lang="en-US" sz="2000" dirty="0" smtClean="0">
                <a:sym typeface="Symbol"/>
              </a:rPr>
              <a:t>)</a:t>
            </a:r>
            <a:r>
              <a:rPr lang="pt-BR" sz="2400" dirty="0" smtClean="0">
                <a:sym typeface="Symbol"/>
              </a:rPr>
              <a:t>  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27584" y="2492896"/>
          <a:ext cx="69847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620180"/>
                <a:gridCol w="1746194"/>
                <a:gridCol w="174619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# de pontos de Monte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Carlo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Razão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das áreas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  <a:sym typeface="Symbol"/>
                        </a:rPr>
                        <a:t> estimado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Erro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0.776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3.104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0.037593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ym typeface="Symbol"/>
                        </a:rPr>
                        <a:t>0.79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-0.018407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10.000.000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0.78538 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3.1415072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smtClean="0">
                          <a:sym typeface="Symbol"/>
                        </a:rPr>
                        <a:t>8.5454e-05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71800" y="486916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Script do </a:t>
            </a:r>
            <a:r>
              <a:rPr lang="pt-BR" b="1" dirty="0" err="1" smtClean="0"/>
              <a:t>Matlab</a:t>
            </a:r>
            <a:r>
              <a:rPr lang="pt-BR" b="1" dirty="0" smtClean="0"/>
              <a:t>: </a:t>
            </a:r>
            <a:r>
              <a:rPr lang="pt-BR" dirty="0" err="1" smtClean="0"/>
              <a:t>MCCPi</a:t>
            </a:r>
            <a:r>
              <a:rPr lang="pt-BR" dirty="0" smtClean="0"/>
              <a:t>.m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</a:t>
            </a:r>
            <a:r>
              <a:rPr lang="pt-BR" sz="2800" b="1" dirty="0" smtClean="0">
                <a:solidFill>
                  <a:prstClr val="black"/>
                </a:solidFill>
              </a:rPr>
              <a:t>Binários Ortogonais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80728"/>
            <a:ext cx="8583488" cy="5256584"/>
          </a:xfrm>
        </p:spPr>
        <p:txBody>
          <a:bodyPr/>
          <a:lstStyle/>
          <a:p>
            <a:r>
              <a:rPr lang="pt-BR" sz="2200" b="1" dirty="0" smtClean="0"/>
              <a:t>Modelagem geral</a:t>
            </a:r>
          </a:p>
          <a:p>
            <a:pPr lvl="1"/>
            <a:r>
              <a:rPr lang="pt-BR" sz="2000" dirty="0" smtClean="0"/>
              <a:t>Simulação de Monte Carlo </a:t>
            </a:r>
          </a:p>
          <a:p>
            <a:pPr lvl="1"/>
            <a:r>
              <a:rPr lang="pt-BR" sz="2000" dirty="0" smtClean="0"/>
              <a:t>Cada evento é a transmissão e recepção de um bit</a:t>
            </a:r>
          </a:p>
          <a:p>
            <a:pPr lvl="1"/>
            <a:r>
              <a:rPr lang="pt-BR" sz="2000" dirty="0" smtClean="0"/>
              <a:t>Número de bits transmitidos é igual ao número de experimentos de Monte Carlo (entrada da simulação)</a:t>
            </a:r>
          </a:p>
          <a:p>
            <a:pPr lvl="1"/>
            <a:r>
              <a:rPr lang="pt-BR" sz="2000" dirty="0" smtClean="0"/>
              <a:t>Variação da potência de transmissão para gerar vários valores de SNR (saída do simulador)</a:t>
            </a:r>
          </a:p>
          <a:p>
            <a:r>
              <a:rPr lang="pt-BR" sz="2200" b="1" dirty="0" smtClean="0"/>
              <a:t>Modelagem da transmissão/recepção (um evento de Monte Carlo)</a:t>
            </a:r>
            <a:endParaRPr lang="pt-BR" sz="2200" dirty="0" smtClean="0"/>
          </a:p>
          <a:p>
            <a:pPr lvl="1"/>
            <a:r>
              <a:rPr lang="pt-BR" sz="2000" dirty="0" smtClean="0"/>
              <a:t>s</a:t>
            </a:r>
            <a:r>
              <a:rPr lang="pt-BR" sz="2000" baseline="-25000" dirty="0" smtClean="0"/>
              <a:t>0 </a:t>
            </a:r>
            <a:r>
              <a:rPr lang="pt-BR" sz="2000" dirty="0" smtClean="0"/>
              <a:t>e s</a:t>
            </a:r>
            <a:r>
              <a:rPr lang="pt-BR" sz="2000" baseline="-25000" dirty="0" smtClean="0"/>
              <a:t>1 </a:t>
            </a:r>
            <a:r>
              <a:rPr lang="pt-BR" sz="2000" dirty="0" smtClean="0"/>
              <a:t>são gerados: gerar aleatoriamente a informação se 0 ou 1 foi transmitido</a:t>
            </a:r>
          </a:p>
          <a:p>
            <a:pPr lvl="1"/>
            <a:r>
              <a:rPr lang="pt-BR" sz="2000" dirty="0" smtClean="0"/>
              <a:t>A atenuação do canal no sinal transmitido é modelado</a:t>
            </a:r>
          </a:p>
          <a:p>
            <a:pPr lvl="1"/>
            <a:r>
              <a:rPr lang="pt-BR" sz="2000" dirty="0" smtClean="0"/>
              <a:t>r</a:t>
            </a:r>
            <a:r>
              <a:rPr lang="pt-BR" sz="2000" baseline="-25000" dirty="0" smtClean="0"/>
              <a:t>0 </a:t>
            </a:r>
            <a:r>
              <a:rPr lang="pt-BR" sz="2000" dirty="0" smtClean="0"/>
              <a:t>e r</a:t>
            </a:r>
            <a:r>
              <a:rPr lang="pt-BR" sz="2000" baseline="-25000" dirty="0" smtClean="0"/>
              <a:t>1 </a:t>
            </a:r>
            <a:r>
              <a:rPr lang="pt-BR" sz="2000" dirty="0" smtClean="0"/>
              <a:t>são calculados e comparados: verificar se 0 ou 1 foi detectado</a:t>
            </a:r>
          </a:p>
          <a:p>
            <a:pPr lvl="1"/>
            <a:r>
              <a:rPr lang="pt-BR" sz="2000" dirty="0" smtClean="0"/>
              <a:t>Comparar a detecção com o que realmente foi transmitido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</a:t>
            </a:r>
            <a:r>
              <a:rPr lang="pt-BR" sz="2800" b="1" dirty="0" smtClean="0">
                <a:solidFill>
                  <a:prstClr val="black"/>
                </a:solidFill>
              </a:rPr>
              <a:t>Binários Ortogonais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Ao final de todos os experimentos: calcular a taxa de erro</a:t>
            </a:r>
            <a:endParaRPr lang="pt-BR" sz="2200" b="1" dirty="0" smtClean="0"/>
          </a:p>
          <a:p>
            <a:pPr lvl="1"/>
            <a:r>
              <a:rPr lang="pt-BR" sz="2000" dirty="0" smtClean="0"/>
              <a:t>Contar todos os bits errados</a:t>
            </a:r>
          </a:p>
          <a:p>
            <a:pPr lvl="1"/>
            <a:r>
              <a:rPr lang="pt-BR" sz="2000" dirty="0" smtClean="0"/>
              <a:t>Calcular BER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Comparar BER com </a:t>
            </a:r>
            <a:r>
              <a:rPr lang="pt-BR" sz="2000" i="1" dirty="0" err="1" smtClean="0"/>
              <a:t>p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 teórica</a:t>
            </a:r>
          </a:p>
          <a:p>
            <a:pPr lvl="1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115616" y="4437112"/>
          <a:ext cx="1946275" cy="1062037"/>
        </p:xfrm>
        <a:graphic>
          <a:graphicData uri="http://schemas.openxmlformats.org/presentationml/2006/ole">
            <p:oleObj spid="_x0000_s57346" name="Equação" r:id="rId3" imgW="927000" imgH="50796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43608" y="2924944"/>
          <a:ext cx="3786187" cy="822325"/>
        </p:xfrm>
        <a:graphic>
          <a:graphicData uri="http://schemas.openxmlformats.org/presentationml/2006/ole">
            <p:oleObj spid="_x0000_s57347" name="Equação" r:id="rId4" imgW="1803240" imgH="393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7504" y="44624"/>
            <a:ext cx="8804031" cy="1128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pt-BR" sz="2400" dirty="0" smtClean="0"/>
              <a:t>Tipos de simuladores para sistemas de comunicações</a:t>
            </a:r>
            <a:endParaRPr lang="pt-BR" sz="1600" dirty="0" smtClean="0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364088" y="1196752"/>
            <a:ext cx="372728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modelagem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fim-a-fim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 uma rede de comunicações com detalhamento nos elementos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upper-MAC</a:t>
            </a:r>
            <a:endParaRPr lang="pt-BR" b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742156" y="2505670"/>
            <a:ext cx="3349211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Modelagem da iteração entre os elementos de rede (PHY e MAC).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5985410" y="3574757"/>
            <a:ext cx="310595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Modelagem de apenas um enlace.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800772" y="4294837"/>
            <a:ext cx="329059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762000"/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Simular detalhes dos circuitos de transmissão e recepção</a:t>
            </a:r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107504" y="1548606"/>
            <a:ext cx="5465763" cy="4184650"/>
          </a:xfrm>
          <a:prstGeom prst="ellipse">
            <a:avLst/>
          </a:prstGeom>
          <a:solidFill>
            <a:srgbClr val="44A51C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642492" y="2210594"/>
            <a:ext cx="4284662" cy="3327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1437829" y="2948781"/>
            <a:ext cx="2887663" cy="2295525"/>
          </a:xfrm>
          <a:prstGeom prst="ellipse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2234754" y="3586956"/>
            <a:ext cx="1763713" cy="1381125"/>
          </a:xfrm>
          <a:prstGeom prst="ellipse">
            <a:avLst/>
          </a:prstGeom>
          <a:solidFill>
            <a:srgbClr val="D7E2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464942" y="4264819"/>
            <a:ext cx="1220787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Circuitos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817242" y="3201194"/>
            <a:ext cx="2097087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Enlace de Rádio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610867" y="2550319"/>
            <a:ext cx="2279650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Sistema de Rádio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448942" y="1723231"/>
            <a:ext cx="2841625" cy="39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Rede de Comunicação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46079" y="2783681"/>
            <a:ext cx="16557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4300092" y="1924844"/>
            <a:ext cx="8429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3730179" y="4490244"/>
            <a:ext cx="20764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3934966" y="3474244"/>
            <a:ext cx="1933177" cy="3868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251520" y="1061136"/>
            <a:ext cx="1872208" cy="38800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</a:t>
            </a:r>
            <a:r>
              <a:rPr lang="pt-BR" sz="2400" b="1" dirty="0" smtClean="0">
                <a:solidFill>
                  <a:prstClr val="black"/>
                </a:solidFill>
              </a:rPr>
              <a:t>Binários Ortogonais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03548" y="2564904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339752" y="1052736"/>
            <a:ext cx="3672408" cy="381642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3405124" y="324619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onector reto 15"/>
          <p:cNvCxnSpPr/>
          <p:nvPr/>
        </p:nvCxnSpPr>
        <p:spPr bwMode="auto">
          <a:xfrm flipV="1">
            <a:off x="3548274" y="353422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166022" y="34290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389481" y="32129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 bwMode="auto">
          <a:xfrm>
            <a:off x="3405124" y="2732848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/>
          <p:nvPr/>
        </p:nvCxnSpPr>
        <p:spPr bwMode="auto">
          <a:xfrm flipH="1">
            <a:off x="3548274" y="252784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166022" y="242088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389481" y="26996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2541028" y="3789040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541028" y="1700808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 flipV="1">
            <a:off x="1871700" y="2884294"/>
            <a:ext cx="1517781" cy="2206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angulado 32"/>
          <p:cNvCxnSpPr>
            <a:stCxn id="4" idx="3"/>
            <a:endCxn id="22" idx="1"/>
          </p:cNvCxnSpPr>
          <p:nvPr/>
        </p:nvCxnSpPr>
        <p:spPr bwMode="auto">
          <a:xfrm>
            <a:off x="1871700" y="3104964"/>
            <a:ext cx="1517781" cy="292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483768" y="25556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0/E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483768" y="33569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1/E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107504" y="5085184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são </a:t>
            </a:r>
            <a:r>
              <a:rPr lang="pt-BR" b="1" dirty="0" smtClean="0"/>
              <a:t>sinais ortogonais </a:t>
            </a:r>
            <a:r>
              <a:rPr lang="pt-BR" dirty="0" smtClean="0"/>
              <a:t>de energia </a:t>
            </a:r>
            <a:r>
              <a:rPr lang="pt-BR" i="1" dirty="0" smtClean="0"/>
              <a:t>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5724128" y="1052736"/>
            <a:ext cx="2376264" cy="381642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228184" y="2132856"/>
            <a:ext cx="1368152" cy="19442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</p:cNvCxnSpPr>
          <p:nvPr/>
        </p:nvCxnSpPr>
        <p:spPr bwMode="auto">
          <a:xfrm flipV="1">
            <a:off x="3708799" y="2636912"/>
            <a:ext cx="2519385" cy="2473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angulado 44"/>
          <p:cNvCxnSpPr>
            <a:stCxn id="22" idx="3"/>
          </p:cNvCxnSpPr>
          <p:nvPr/>
        </p:nvCxnSpPr>
        <p:spPr bwMode="auto">
          <a:xfrm>
            <a:off x="3708799" y="3397642"/>
            <a:ext cx="2519385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CaixaDeTexto 51"/>
          <p:cNvSpPr txBox="1"/>
          <p:nvPr/>
        </p:nvSpPr>
        <p:spPr>
          <a:xfrm>
            <a:off x="5076056" y="320368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076056" y="219557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156820" y="518457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graphicFrame>
        <p:nvGraphicFramePr>
          <p:cNvPr id="55" name="Objeto 54"/>
          <p:cNvGraphicFramePr>
            <a:graphicFrameLocks noChangeAspect="1"/>
          </p:cNvGraphicFramePr>
          <p:nvPr/>
        </p:nvGraphicFramePr>
        <p:xfrm>
          <a:off x="4069705" y="5012754"/>
          <a:ext cx="1222375" cy="771525"/>
        </p:xfrm>
        <a:graphic>
          <a:graphicData uri="http://schemas.openxmlformats.org/presentationml/2006/ole">
            <p:oleObj spid="_x0000_s58370" name="Equação" r:id="rId3" imgW="761760" imgH="482400" progId="Equation.3">
              <p:embed/>
            </p:oleObj>
          </a:graphicData>
        </a:graphic>
      </p:graphicFrame>
      <p:sp>
        <p:nvSpPr>
          <p:cNvPr id="56" name="CaixaDeTexto 55"/>
          <p:cNvSpPr txBox="1"/>
          <p:nvPr/>
        </p:nvSpPr>
        <p:spPr>
          <a:xfrm>
            <a:off x="3156820" y="6048573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graphicFrame>
        <p:nvGraphicFramePr>
          <p:cNvPr id="57" name="Objeto 56"/>
          <p:cNvGraphicFramePr>
            <a:graphicFrameLocks noChangeAspect="1"/>
          </p:cNvGraphicFramePr>
          <p:nvPr/>
        </p:nvGraphicFramePr>
        <p:xfrm>
          <a:off x="4090343" y="5877272"/>
          <a:ext cx="1179512" cy="771525"/>
        </p:xfrm>
        <a:graphic>
          <a:graphicData uri="http://schemas.openxmlformats.org/presentationml/2006/ole">
            <p:oleObj spid="_x0000_s58371" name="Equação" r:id="rId4" imgW="736560" imgH="482400" progId="Equation.3">
              <p:embed/>
            </p:oleObj>
          </a:graphicData>
        </a:graphic>
      </p:graphicFrame>
      <p:sp>
        <p:nvSpPr>
          <p:cNvPr id="59" name="Retângulo de cantos arredondados 58"/>
          <p:cNvSpPr/>
          <p:nvPr/>
        </p:nvSpPr>
        <p:spPr bwMode="auto">
          <a:xfrm>
            <a:off x="6000010" y="5157192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6257360" y="5661248"/>
          <a:ext cx="1686866" cy="864096"/>
        </p:xfrm>
        <a:graphic>
          <a:graphicData uri="http://schemas.openxmlformats.org/presentationml/2006/ole">
            <p:oleObj spid="_x0000_s58372" name="Equação" r:id="rId5" imgW="888840" imgH="457200" progId="Equation.3">
              <p:embed/>
            </p:oleObj>
          </a:graphicData>
        </a:graphic>
      </p:graphicFrame>
      <p:sp>
        <p:nvSpPr>
          <p:cNvPr id="61" name="CaixaDeTexto 60"/>
          <p:cNvSpPr txBox="1"/>
          <p:nvPr/>
        </p:nvSpPr>
        <p:spPr>
          <a:xfrm>
            <a:off x="6000010" y="530120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539552" y="1205153"/>
            <a:ext cx="1872208" cy="38800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</a:t>
            </a:r>
            <a:r>
              <a:rPr lang="pt-BR" sz="2400" b="1" dirty="0" smtClean="0">
                <a:solidFill>
                  <a:prstClr val="black"/>
                </a:solidFill>
              </a:rPr>
              <a:t>Binários Ortogonais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791580" y="2708921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627784" y="1196753"/>
            <a:ext cx="3672408" cy="381642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3693156" y="339021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onector reto 15"/>
          <p:cNvCxnSpPr/>
          <p:nvPr/>
        </p:nvCxnSpPr>
        <p:spPr bwMode="auto">
          <a:xfrm flipV="1">
            <a:off x="3836306" y="367824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454054" y="357301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677513" y="3356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 bwMode="auto">
          <a:xfrm>
            <a:off x="3693156" y="287686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/>
          <p:nvPr/>
        </p:nvCxnSpPr>
        <p:spPr bwMode="auto">
          <a:xfrm flipH="1">
            <a:off x="3836306" y="267186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454054" y="25649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77513" y="28436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2829060" y="3933057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829060" y="1844825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 flipV="1">
            <a:off x="2159732" y="3028311"/>
            <a:ext cx="1517781" cy="2206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angulado 32"/>
          <p:cNvCxnSpPr>
            <a:stCxn id="4" idx="3"/>
            <a:endCxn id="22" idx="1"/>
          </p:cNvCxnSpPr>
          <p:nvPr/>
        </p:nvCxnSpPr>
        <p:spPr bwMode="auto">
          <a:xfrm>
            <a:off x="2159732" y="3248981"/>
            <a:ext cx="1517781" cy="292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771800" y="269962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0/E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771800" y="35010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1/E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6012160" y="1196753"/>
            <a:ext cx="2376264" cy="381642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516216" y="2276873"/>
            <a:ext cx="1368152" cy="19442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</p:cNvCxnSpPr>
          <p:nvPr/>
        </p:nvCxnSpPr>
        <p:spPr bwMode="auto">
          <a:xfrm flipV="1">
            <a:off x="3996831" y="2780929"/>
            <a:ext cx="2519385" cy="2473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angulado 44"/>
          <p:cNvCxnSpPr>
            <a:stCxn id="22" idx="3"/>
          </p:cNvCxnSpPr>
          <p:nvPr/>
        </p:nvCxnSpPr>
        <p:spPr bwMode="auto">
          <a:xfrm>
            <a:off x="3996831" y="3541659"/>
            <a:ext cx="2519385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CaixaDeTexto 51"/>
          <p:cNvSpPr txBox="1"/>
          <p:nvPr/>
        </p:nvSpPr>
        <p:spPr>
          <a:xfrm>
            <a:off x="5364088" y="33477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364088" y="233958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tângulo de cantos arredondados 39"/>
          <p:cNvSpPr/>
          <p:nvPr/>
        </p:nvSpPr>
        <p:spPr bwMode="auto">
          <a:xfrm>
            <a:off x="2915816" y="5373216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Compare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2915816" y="6165304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Contagem de erro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Conector angulado 45"/>
          <p:cNvCxnSpPr>
            <a:stCxn id="41" idx="3"/>
            <a:endCxn id="40" idx="3"/>
          </p:cNvCxnSpPr>
          <p:nvPr/>
        </p:nvCxnSpPr>
        <p:spPr bwMode="auto">
          <a:xfrm flipH="1">
            <a:off x="5292080" y="3248981"/>
            <a:ext cx="2592288" cy="2340259"/>
          </a:xfrm>
          <a:prstGeom prst="bentConnector3">
            <a:avLst>
              <a:gd name="adj1" fmla="val -88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Forma 48"/>
          <p:cNvCxnSpPr>
            <a:stCxn id="4" idx="3"/>
            <a:endCxn id="40" idx="1"/>
          </p:cNvCxnSpPr>
          <p:nvPr/>
        </p:nvCxnSpPr>
        <p:spPr bwMode="auto">
          <a:xfrm>
            <a:off x="2159732" y="3248981"/>
            <a:ext cx="756084" cy="23402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onector de seta reta 63"/>
          <p:cNvCxnSpPr>
            <a:stCxn id="40" idx="2"/>
            <a:endCxn id="42" idx="0"/>
          </p:cNvCxnSpPr>
          <p:nvPr/>
        </p:nvCxnSpPr>
        <p:spPr bwMode="auto">
          <a:xfrm>
            <a:off x="4103948" y="580526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2664296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Eixo x: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SNR: medida direta da energia gasta para transmitir cada bit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Eixo y: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BER (simulada)</a:t>
            </a:r>
          </a:p>
          <a:p>
            <a:r>
              <a:rPr lang="pt-BR" sz="2400" dirty="0" err="1" smtClean="0"/>
              <a:t>P</a:t>
            </a:r>
            <a:r>
              <a:rPr lang="pt-BR" sz="2400" baseline="-25000" dirty="0" err="1" smtClean="0"/>
              <a:t>e</a:t>
            </a:r>
            <a:r>
              <a:rPr lang="pt-BR" sz="2400" dirty="0" smtClean="0"/>
              <a:t> (teórica)</a:t>
            </a:r>
            <a:endParaRPr lang="pt-BR" sz="2400" dirty="0"/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 bwMode="auto">
          <a:xfrm>
            <a:off x="755576" y="5373216"/>
            <a:ext cx="777686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 a relação entre BER</a:t>
            </a:r>
            <a:r>
              <a:rPr lang="pt-BR" sz="3200" kern="0" dirty="0" smtClean="0">
                <a:latin typeface="+mn-lt"/>
              </a:rPr>
              <a:t> </a:t>
            </a:r>
            <a:r>
              <a:rPr lang="pt-BR" sz="3200" kern="0" dirty="0" err="1" smtClean="0">
                <a:latin typeface="+mn-lt"/>
              </a:rPr>
              <a:t>vs</a:t>
            </a:r>
            <a:r>
              <a:rPr lang="pt-BR" sz="3200" kern="0" dirty="0" smtClean="0">
                <a:latin typeface="+mn-lt"/>
              </a:rPr>
              <a:t> SNR</a:t>
            </a:r>
            <a:r>
              <a:rPr kumimoji="0" lang="pt-BR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2" cstate="print"/>
          <a:srcRect l="2088" t="3646" r="7617"/>
          <a:stretch>
            <a:fillRect/>
          </a:stretch>
        </p:blipFill>
        <p:spPr bwMode="auto">
          <a:xfrm>
            <a:off x="2915816" y="116632"/>
            <a:ext cx="6228184" cy="498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7776864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Conclusão 1: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</a:t>
            </a:r>
            <a:r>
              <a:rPr lang="pt-BR" sz="2400" dirty="0" smtClean="0"/>
              <a:t> medida que se gasta mais potência, menos se erra</a:t>
            </a:r>
          </a:p>
        </p:txBody>
      </p:sp>
      <p:sp>
        <p:nvSpPr>
          <p:cNvPr id="8" name="Espaço Reservado para Conteúdo 3"/>
          <p:cNvSpPr txBox="1">
            <a:spLocks/>
          </p:cNvSpPr>
          <p:nvPr/>
        </p:nvSpPr>
        <p:spPr bwMode="auto">
          <a:xfrm>
            <a:off x="5724128" y="2060848"/>
            <a:ext cx="324036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Perguntas: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Qual é a relação entre </a:t>
            </a:r>
            <a:r>
              <a:rPr kumimoji="0" lang="pt-B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</a:t>
            </a: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BER?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BER serão iguais?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2400" b="1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Em quais condições?</a:t>
            </a: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 l="2088" t="3646" r="7617"/>
          <a:stretch>
            <a:fillRect/>
          </a:stretch>
        </p:blipFill>
        <p:spPr bwMode="auto">
          <a:xfrm>
            <a:off x="251520" y="1916832"/>
            <a:ext cx="5184576" cy="414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5496" y="4149080"/>
            <a:ext cx="9073008" cy="129614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Perguntas: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Porque para poucas amostras alguns pontos não aparecem? (e.g. a partir de 7 dB para 10 amostras)</a:t>
            </a:r>
          </a:p>
          <a:p>
            <a:r>
              <a:rPr lang="pt-BR" sz="2400" dirty="0" smtClean="0"/>
              <a:t>O que acontece com BER quando a número de amostras aumenta?</a:t>
            </a:r>
          </a:p>
          <a:p>
            <a:endParaRPr lang="pt-BR" sz="2400" dirty="0" smtClean="0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-99392"/>
            <a:ext cx="6192688" cy="46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Conclusão 2: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A</a:t>
            </a:r>
            <a:r>
              <a:rPr lang="pt-BR" sz="2400" dirty="0" smtClean="0"/>
              <a:t> medida que se aumenta o valor do número de repetições de Monte Carlo (gasta mais tempo de simulação), mais BER se aproxima de </a:t>
            </a:r>
            <a:r>
              <a:rPr lang="pt-BR" sz="2400" dirty="0" err="1" smtClean="0"/>
              <a:t>Pe</a:t>
            </a:r>
            <a:endParaRPr lang="pt-BR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952490"/>
            <a:ext cx="6192688" cy="46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323528" y="3356992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Segundo </a:t>
            </a:r>
            <a:r>
              <a:rPr lang="pt-BR" b="1" dirty="0" err="1" smtClean="0"/>
              <a:t>Proakis</a:t>
            </a:r>
            <a:r>
              <a:rPr lang="pt-BR" b="1" dirty="0" smtClean="0"/>
              <a:t>: </a:t>
            </a:r>
            <a:r>
              <a:rPr lang="pt-BR" dirty="0" smtClean="0"/>
              <a:t>Número de amostras deve ser 7-10 vezes maios que 1/</a:t>
            </a:r>
            <a:r>
              <a:rPr lang="pt-BR" dirty="0" err="1" smtClean="0"/>
              <a:t>Pe</a:t>
            </a:r>
            <a:endParaRPr lang="pt-BR" dirty="0"/>
          </a:p>
        </p:txBody>
      </p:sp>
      <p:sp>
        <p:nvSpPr>
          <p:cNvPr id="9" name="Espaço Reservado para Conteúdo 3"/>
          <p:cNvSpPr txBox="1">
            <a:spLocks/>
          </p:cNvSpPr>
          <p:nvPr/>
        </p:nvSpPr>
        <p:spPr bwMode="auto">
          <a:xfrm>
            <a:off x="0" y="4797152"/>
            <a:ext cx="370790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 quanto</a:t>
            </a:r>
            <a:r>
              <a:rPr kumimoji="0" lang="pt-BR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complexidade do código?</a:t>
            </a: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7776864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err="1" smtClean="0"/>
              <a:t>Matlab</a:t>
            </a:r>
            <a:r>
              <a:rPr lang="pt-BR" sz="2400" b="1" dirty="0" smtClean="0"/>
              <a:t> trabalha muito mal com laços FOR</a:t>
            </a:r>
            <a:r>
              <a:rPr lang="pt-BR" sz="2400" dirty="0" smtClean="0"/>
              <a:t> 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3528" y="141277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smldPe54. m (livro do </a:t>
            </a:r>
            <a:r>
              <a:rPr lang="pt-BR" b="1" dirty="0" err="1" smtClean="0"/>
              <a:t>Proakis</a:t>
            </a:r>
            <a:r>
              <a:rPr lang="pt-BR" b="1" dirty="0" smtClean="0"/>
              <a:t>)</a:t>
            </a:r>
            <a:endParaRPr lang="pt-BR" b="1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5362009" y="1412776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Código Prof. Vicente</a:t>
            </a:r>
            <a:endParaRPr lang="pt-BR" b="1" dirty="0" smtClean="0"/>
          </a:p>
        </p:txBody>
      </p:sp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2" cstate="print"/>
          <a:srcRect l="37824" t="31297" r="37271" b="42125"/>
          <a:stretch>
            <a:fillRect/>
          </a:stretch>
        </p:blipFill>
        <p:spPr bwMode="auto">
          <a:xfrm>
            <a:off x="83501" y="1988840"/>
            <a:ext cx="420046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to 12"/>
          <p:cNvCxnSpPr/>
          <p:nvPr/>
        </p:nvCxnSpPr>
        <p:spPr bwMode="auto">
          <a:xfrm>
            <a:off x="4427984" y="1628800"/>
            <a:ext cx="22072" cy="442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3" cstate="print"/>
          <a:srcRect l="39535" t="41141" r="32844" b="50000"/>
          <a:stretch>
            <a:fillRect/>
          </a:stretch>
        </p:blipFill>
        <p:spPr bwMode="auto">
          <a:xfrm>
            <a:off x="4572000" y="1988840"/>
            <a:ext cx="439248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692696"/>
            <a:ext cx="7776864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err="1" smtClean="0"/>
              <a:t>Matlab</a:t>
            </a:r>
            <a:r>
              <a:rPr lang="pt-BR" sz="2400" b="1" dirty="0" smtClean="0"/>
              <a:t> trabalha muito mal com laços FOR</a:t>
            </a:r>
            <a:r>
              <a:rPr lang="pt-BR" sz="2400" dirty="0" smtClean="0"/>
              <a:t> </a:t>
            </a:r>
          </a:p>
        </p:txBody>
      </p:sp>
      <p:sp>
        <p:nvSpPr>
          <p:cNvPr id="9" name="Retângulo 8"/>
          <p:cNvSpPr/>
          <p:nvPr/>
        </p:nvSpPr>
        <p:spPr>
          <a:xfrm>
            <a:off x="251520" y="126876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smldPe54. m (livro do </a:t>
            </a:r>
            <a:r>
              <a:rPr lang="pt-BR" b="1" dirty="0" err="1" smtClean="0"/>
              <a:t>Proakis</a:t>
            </a:r>
            <a:r>
              <a:rPr lang="pt-BR" b="1" dirty="0" smtClean="0"/>
              <a:t>)</a:t>
            </a:r>
            <a:endParaRPr lang="pt-BR" b="1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5362009" y="1268760"/>
            <a:ext cx="24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Código Prof. Vicente</a:t>
            </a:r>
            <a:endParaRPr lang="pt-BR" b="1" dirty="0" smtClean="0"/>
          </a:p>
        </p:txBody>
      </p:sp>
      <p:cxnSp>
        <p:nvCxnSpPr>
          <p:cNvPr id="13" name="Conector reto 12"/>
          <p:cNvCxnSpPr/>
          <p:nvPr/>
        </p:nvCxnSpPr>
        <p:spPr bwMode="auto">
          <a:xfrm>
            <a:off x="3635896" y="1628800"/>
            <a:ext cx="22072" cy="4423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 cstate="print"/>
          <a:srcRect l="38931" t="26375" r="41699" b="19485"/>
          <a:stretch>
            <a:fillRect/>
          </a:stretch>
        </p:blipFill>
        <p:spPr bwMode="auto">
          <a:xfrm>
            <a:off x="395536" y="1700808"/>
            <a:ext cx="284104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 cstate="print"/>
          <a:srcRect l="38931" t="22438" r="14861" b="17516"/>
          <a:stretch>
            <a:fillRect/>
          </a:stretch>
        </p:blipFill>
        <p:spPr bwMode="auto">
          <a:xfrm>
            <a:off x="3707904" y="1761641"/>
            <a:ext cx="5436096" cy="397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73496"/>
            <a:ext cx="8305800" cy="838200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372200" y="2060848"/>
            <a:ext cx="2520280" cy="3312368"/>
          </a:xfrm>
        </p:spPr>
        <p:txBody>
          <a:bodyPr/>
          <a:lstStyle/>
          <a:p>
            <a:pPr>
              <a:buNone/>
            </a:pPr>
            <a:r>
              <a:rPr lang="pt-BR" sz="2000" b="1" dirty="0" smtClean="0"/>
              <a:t>Conclusão 3:</a:t>
            </a:r>
            <a:r>
              <a:rPr lang="pt-BR" sz="2000" dirty="0" smtClean="0"/>
              <a:t> </a:t>
            </a:r>
          </a:p>
          <a:p>
            <a:r>
              <a:rPr lang="pt-BR" sz="2000" dirty="0" smtClean="0"/>
              <a:t>Códigos sem laços FOR podem ser muit</a:t>
            </a:r>
            <a:r>
              <a:rPr lang="pt-BR" sz="2000" dirty="0" smtClean="0"/>
              <a:t>o, </a:t>
            </a:r>
            <a:r>
              <a:rPr lang="pt-BR" sz="2000" b="1" dirty="0" smtClean="0"/>
              <a:t>mas muito mais </a:t>
            </a:r>
            <a:r>
              <a:rPr lang="pt-BR" sz="2000" dirty="0" smtClean="0"/>
              <a:t>eficiente no </a:t>
            </a:r>
            <a:r>
              <a:rPr lang="pt-BR" sz="2000" dirty="0" err="1" smtClean="0"/>
              <a:t>Matlab</a:t>
            </a:r>
            <a:endParaRPr lang="pt-BR" sz="2000" dirty="0" smtClean="0"/>
          </a:p>
        </p:txBody>
      </p:sp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2" cstate="print"/>
          <a:srcRect l="4459" t="5389" r="7474"/>
          <a:stretch>
            <a:fillRect/>
          </a:stretch>
        </p:blipFill>
        <p:spPr bwMode="auto">
          <a:xfrm>
            <a:off x="35496" y="620688"/>
            <a:ext cx="5904656" cy="475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517233"/>
            <a:ext cx="6157119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Sinais antipodais</a:t>
            </a:r>
            <a:endParaRPr lang="pt-BR" sz="3200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Espaço Reservado para Conteúdo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Uma forma de onda é o negativo da outra</a:t>
            </a:r>
            <a:endParaRPr lang="pt-BR" sz="2800" dirty="0"/>
          </a:p>
        </p:txBody>
      </p:sp>
      <p:pic>
        <p:nvPicPr>
          <p:cNvPr id="138249" name="Picture 9" descr="http://cnx.org/content/m10150/latest/Figure4-27_1.png"/>
          <p:cNvPicPr>
            <a:picLocks noChangeAspect="1" noChangeArrowheads="1"/>
          </p:cNvPicPr>
          <p:nvPr/>
        </p:nvPicPr>
        <p:blipFill>
          <a:blip r:embed="rId2" cstate="print"/>
          <a:srcRect r="52751"/>
          <a:stretch>
            <a:fillRect/>
          </a:stretch>
        </p:blipFill>
        <p:spPr bwMode="auto">
          <a:xfrm>
            <a:off x="3059832" y="1700808"/>
            <a:ext cx="1531049" cy="3240360"/>
          </a:xfrm>
          <a:prstGeom prst="rect">
            <a:avLst/>
          </a:prstGeom>
          <a:noFill/>
        </p:spPr>
      </p:pic>
      <p:grpSp>
        <p:nvGrpSpPr>
          <p:cNvPr id="53" name="Grupo 52"/>
          <p:cNvGrpSpPr/>
          <p:nvPr/>
        </p:nvGrpSpPr>
        <p:grpSpPr>
          <a:xfrm>
            <a:off x="899592" y="1772816"/>
            <a:ext cx="1905000" cy="1447982"/>
            <a:chOff x="899592" y="1772816"/>
            <a:chExt cx="1905000" cy="1447982"/>
          </a:xfrm>
        </p:grpSpPr>
        <p:pic>
          <p:nvPicPr>
            <p:cNvPr id="138247" name="Picture 7" descr="http://cnx.org/content/m10035/latest/Figure4-9_1.png"/>
            <p:cNvPicPr>
              <a:picLocks noChangeAspect="1" noChangeArrowheads="1"/>
            </p:cNvPicPr>
            <p:nvPr/>
          </p:nvPicPr>
          <p:blipFill>
            <a:blip r:embed="rId3" cstate="print"/>
            <a:srcRect b="54641"/>
            <a:stretch>
              <a:fillRect/>
            </a:stretch>
          </p:blipFill>
          <p:spPr bwMode="auto">
            <a:xfrm>
              <a:off x="899592" y="1772816"/>
              <a:ext cx="1905000" cy="1296144"/>
            </a:xfrm>
            <a:prstGeom prst="rect">
              <a:avLst/>
            </a:prstGeom>
            <a:noFill/>
          </p:spPr>
        </p:pic>
        <p:sp>
          <p:nvSpPr>
            <p:cNvPr id="50" name="Retângulo 49"/>
            <p:cNvSpPr/>
            <p:nvPr/>
          </p:nvSpPr>
          <p:spPr bwMode="auto">
            <a:xfrm>
              <a:off x="1173110" y="2939458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tângulo 51"/>
            <p:cNvSpPr/>
            <p:nvPr/>
          </p:nvSpPr>
          <p:spPr bwMode="auto">
            <a:xfrm>
              <a:off x="1202138" y="3004774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899592" y="3284984"/>
            <a:ext cx="1905000" cy="1872208"/>
            <a:chOff x="899592" y="3284984"/>
            <a:chExt cx="1905000" cy="1872208"/>
          </a:xfrm>
        </p:grpSpPr>
        <p:pic>
          <p:nvPicPr>
            <p:cNvPr id="44" name="Picture 7" descr="http://cnx.org/content/m10035/latest/Figure4-9_1.png"/>
            <p:cNvPicPr>
              <a:picLocks noChangeAspect="1" noChangeArrowheads="1"/>
            </p:cNvPicPr>
            <p:nvPr/>
          </p:nvPicPr>
          <p:blipFill>
            <a:blip r:embed="rId3" cstate="print"/>
            <a:srcRect t="37799"/>
            <a:stretch>
              <a:fillRect/>
            </a:stretch>
          </p:blipFill>
          <p:spPr bwMode="auto">
            <a:xfrm>
              <a:off x="899592" y="3379812"/>
              <a:ext cx="1905000" cy="1777380"/>
            </a:xfrm>
            <a:prstGeom prst="rect">
              <a:avLst/>
            </a:prstGeom>
            <a:noFill/>
          </p:spPr>
        </p:pic>
        <p:sp>
          <p:nvSpPr>
            <p:cNvPr id="56" name="Retângulo 55"/>
            <p:cNvSpPr/>
            <p:nvPr/>
          </p:nvSpPr>
          <p:spPr bwMode="auto">
            <a:xfrm>
              <a:off x="1187624" y="3284984"/>
              <a:ext cx="7200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tângulo 56"/>
            <p:cNvSpPr/>
            <p:nvPr/>
          </p:nvSpPr>
          <p:spPr bwMode="auto">
            <a:xfrm>
              <a:off x="2195736" y="3356992"/>
              <a:ext cx="288032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6624723" y="1804754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BPSK</a:t>
            </a:r>
            <a:endParaRPr lang="pt-BR" sz="2000" b="1" dirty="0"/>
          </a:p>
        </p:txBody>
      </p:sp>
      <p:pic>
        <p:nvPicPr>
          <p:cNvPr id="138251" name="Picture 11" descr="http://cnx.org/content/m0543/latest/sig2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6204" y="2492896"/>
            <a:ext cx="2400300" cy="923925"/>
          </a:xfrm>
          <a:prstGeom prst="rect">
            <a:avLst/>
          </a:prstGeom>
          <a:noFill/>
        </p:spPr>
      </p:pic>
      <p:sp>
        <p:nvSpPr>
          <p:cNvPr id="69" name="Retângulo 68"/>
          <p:cNvSpPr/>
          <p:nvPr/>
        </p:nvSpPr>
        <p:spPr>
          <a:xfrm>
            <a:off x="6156176" y="371703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</a:t>
            </a:r>
            <a:r>
              <a:rPr lang="pt-BR" b="1" baseline="-25000" dirty="0" smtClean="0"/>
              <a:t>0</a:t>
            </a:r>
            <a:r>
              <a:rPr lang="pt-BR" b="1" dirty="0" smtClean="0"/>
              <a:t>(t) = s(t)</a:t>
            </a:r>
            <a:endParaRPr lang="pt-BR" dirty="0"/>
          </a:p>
        </p:txBody>
      </p:sp>
      <p:sp>
        <p:nvSpPr>
          <p:cNvPr id="70" name="Retângulo 69"/>
          <p:cNvSpPr/>
          <p:nvPr/>
        </p:nvSpPr>
        <p:spPr>
          <a:xfrm>
            <a:off x="7452320" y="3717032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s</a:t>
            </a:r>
            <a:r>
              <a:rPr lang="pt-BR" b="1" baseline="-25000" dirty="0" smtClean="0"/>
              <a:t>1</a:t>
            </a:r>
            <a:r>
              <a:rPr lang="pt-BR" b="1" dirty="0" smtClean="0"/>
              <a:t>(t</a:t>
            </a:r>
            <a:r>
              <a:rPr lang="pt-BR" b="1" dirty="0" smtClean="0"/>
              <a:t>) = </a:t>
            </a:r>
            <a:r>
              <a:rPr lang="pt-BR" b="1" dirty="0" smtClean="0"/>
              <a:t>-s(t)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237393" y="755412"/>
            <a:ext cx="842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b="1" dirty="0"/>
              <a:t>Objetivo</a:t>
            </a:r>
            <a:r>
              <a:rPr lang="pt-BR" b="0" dirty="0"/>
              <a:t>: analisar o desempenho de apenas um enlace.  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74531" y="3281336"/>
            <a:ext cx="182808" cy="3667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pic>
        <p:nvPicPr>
          <p:cNvPr id="28" name="Picture 12" descr="vcl-mx-1-radio"/>
          <p:cNvPicPr>
            <a:picLocks noChangeAspect="1" noChangeArrowheads="1"/>
          </p:cNvPicPr>
          <p:nvPr/>
        </p:nvPicPr>
        <p:blipFill>
          <a:blip r:embed="rId2" cstate="print"/>
          <a:srcRect l="2839" t="22419" r="3459"/>
          <a:stretch>
            <a:fillRect/>
          </a:stretch>
        </p:blipFill>
        <p:spPr bwMode="auto">
          <a:xfrm>
            <a:off x="395536" y="1124744"/>
            <a:ext cx="393101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95536" y="3501008"/>
            <a:ext cx="84249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Detalhes do transmissor</a:t>
            </a:r>
            <a:r>
              <a:rPr kumimoji="0" lang="pt-BR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receptor</a:t>
            </a:r>
            <a:r>
              <a:rPr lang="pt-BR" sz="2000" b="1" kern="0" dirty="0" smtClean="0">
                <a:latin typeface="+mn-lt"/>
              </a:rPr>
              <a:t>: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codificação, modulação e canal são considerados nas simulações de enlace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Detalhes de blocos de um sistema de comunicação digital são modelados com precisão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pt-BR" kern="0" dirty="0" smtClean="0">
                <a:latin typeface="+mn-lt"/>
              </a:rPr>
              <a:t>É realizada a transmissão/recepção/detecção de bits ou símbolos individuais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000" b="1" kern="0" dirty="0" smtClean="0">
                <a:latin typeface="+mn-lt"/>
              </a:rPr>
              <a:t>Detalhamento de cada modelagem depende do objetivo da simulação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lang="pt-BR" kern="0" dirty="0" smtClean="0"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pt-B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/>
              <a:t>Correlator</a:t>
            </a:r>
            <a:r>
              <a:rPr lang="pt-BR" sz="2400" dirty="0" smtClean="0"/>
              <a:t> de </a:t>
            </a:r>
            <a:r>
              <a:rPr lang="pt-BR" sz="2400" dirty="0" err="1" smtClean="0"/>
              <a:t>sinaisOrtogonais</a:t>
            </a:r>
            <a:r>
              <a:rPr lang="pt-BR" sz="2400" dirty="0" smtClean="0"/>
              <a:t> </a:t>
            </a:r>
            <a:r>
              <a:rPr lang="pt-BR" sz="2400" dirty="0" err="1" smtClean="0"/>
              <a:t>vs</a:t>
            </a:r>
            <a:r>
              <a:rPr lang="pt-BR" sz="2400" dirty="0" smtClean="0"/>
              <a:t> Antipodais</a:t>
            </a:r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3212976"/>
            <a:ext cx="8583488" cy="1368152"/>
          </a:xfrm>
        </p:spPr>
        <p:txBody>
          <a:bodyPr/>
          <a:lstStyle/>
          <a:p>
            <a:r>
              <a:rPr lang="pt-BR" sz="2000" b="1" dirty="0" smtClean="0"/>
              <a:t>Especialmente para sinais antipodais: s</a:t>
            </a:r>
            <a:r>
              <a:rPr lang="pt-BR" sz="2000" b="1" baseline="-25000" dirty="0" smtClean="0"/>
              <a:t>0</a:t>
            </a:r>
            <a:r>
              <a:rPr lang="pt-BR" sz="2000" b="1" dirty="0" smtClean="0"/>
              <a:t>(t) = s(t) e s</a:t>
            </a:r>
            <a:r>
              <a:rPr lang="pt-BR" sz="2000" b="1" baseline="-25000" dirty="0" smtClean="0"/>
              <a:t>1</a:t>
            </a:r>
            <a:r>
              <a:rPr lang="pt-BR" sz="2000" b="1" dirty="0" smtClean="0"/>
              <a:t>(t) = -s(t)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 bwMode="auto">
          <a:xfrm>
            <a:off x="2675354" y="980728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2819370" y="980728"/>
          <a:ext cx="732656" cy="773359"/>
        </p:xfrm>
        <a:graphic>
          <a:graphicData uri="http://schemas.openxmlformats.org/presentationml/2006/ole">
            <p:oleObj spid="_x0000_s139266" name="Equação" r:id="rId3" imgW="457200" imgH="482400" progId="Equation.3">
              <p:embed/>
            </p:oleObj>
          </a:graphicData>
        </a:graphic>
      </p:graphicFrame>
      <p:sp>
        <p:nvSpPr>
          <p:cNvPr id="8" name="Retângulo 7"/>
          <p:cNvSpPr/>
          <p:nvPr/>
        </p:nvSpPr>
        <p:spPr bwMode="auto">
          <a:xfrm>
            <a:off x="2675354" y="2060848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2819370" y="2060848"/>
          <a:ext cx="732656" cy="773359"/>
        </p:xfrm>
        <a:graphic>
          <a:graphicData uri="http://schemas.openxmlformats.org/presentationml/2006/ole">
            <p:oleObj spid="_x0000_s139267" name="Equação" r:id="rId4" imgW="457200" imgH="482400" progId="Equation.3">
              <p:embed/>
            </p:oleObj>
          </a:graphicData>
        </a:graphic>
      </p:graphicFrame>
      <p:sp>
        <p:nvSpPr>
          <p:cNvPr id="11" name="Retângulo 10"/>
          <p:cNvSpPr/>
          <p:nvPr/>
        </p:nvSpPr>
        <p:spPr bwMode="auto">
          <a:xfrm>
            <a:off x="4979610" y="1052736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15" name="Conector reto 14"/>
          <p:cNvCxnSpPr/>
          <p:nvPr/>
        </p:nvCxnSpPr>
        <p:spPr bwMode="auto">
          <a:xfrm>
            <a:off x="4331538" y="134076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" name="Conector reto 15"/>
          <p:cNvCxnSpPr/>
          <p:nvPr/>
        </p:nvCxnSpPr>
        <p:spPr bwMode="auto">
          <a:xfrm>
            <a:off x="3611458" y="134076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4331538" y="1052736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 flipV="1">
            <a:off x="4043506" y="980728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3611458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 flipV="1">
            <a:off x="4043506" y="2132856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4331538" y="249289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Conector reto 38"/>
          <p:cNvCxnSpPr/>
          <p:nvPr/>
        </p:nvCxnSpPr>
        <p:spPr bwMode="auto">
          <a:xfrm>
            <a:off x="2243306" y="134076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Conector reto 39"/>
          <p:cNvCxnSpPr/>
          <p:nvPr/>
        </p:nvCxnSpPr>
        <p:spPr bwMode="auto">
          <a:xfrm>
            <a:off x="2243306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Elipse 40"/>
          <p:cNvSpPr/>
          <p:nvPr/>
        </p:nvSpPr>
        <p:spPr bwMode="auto">
          <a:xfrm>
            <a:off x="1942258" y="118200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Multiplicar 42"/>
          <p:cNvSpPr/>
          <p:nvPr/>
        </p:nvSpPr>
        <p:spPr bwMode="auto">
          <a:xfrm rot="21401591">
            <a:off x="1922909" y="112150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1957007" y="2332400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Multiplicar 45"/>
          <p:cNvSpPr/>
          <p:nvPr/>
        </p:nvSpPr>
        <p:spPr bwMode="auto">
          <a:xfrm rot="21401591">
            <a:off x="1937658" y="2271897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Conector reto 46"/>
          <p:cNvCxnSpPr/>
          <p:nvPr/>
        </p:nvCxnSpPr>
        <p:spPr bwMode="auto">
          <a:xfrm>
            <a:off x="1307202" y="134076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Conector reto 47"/>
          <p:cNvCxnSpPr/>
          <p:nvPr/>
        </p:nvCxnSpPr>
        <p:spPr bwMode="auto">
          <a:xfrm>
            <a:off x="1307202" y="249289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9" name="Conector reto 48"/>
          <p:cNvCxnSpPr/>
          <p:nvPr/>
        </p:nvCxnSpPr>
        <p:spPr bwMode="auto">
          <a:xfrm>
            <a:off x="947162" y="19168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Conector reto 50"/>
          <p:cNvCxnSpPr/>
          <p:nvPr/>
        </p:nvCxnSpPr>
        <p:spPr bwMode="auto">
          <a:xfrm>
            <a:off x="1307202" y="1340768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CaixaDeTexto 53"/>
          <p:cNvSpPr txBox="1"/>
          <p:nvPr/>
        </p:nvSpPr>
        <p:spPr>
          <a:xfrm>
            <a:off x="683568" y="14847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5" name="Conector reto 54"/>
          <p:cNvCxnSpPr>
            <a:endCxn id="45" idx="0"/>
          </p:cNvCxnSpPr>
          <p:nvPr/>
        </p:nvCxnSpPr>
        <p:spPr bwMode="auto">
          <a:xfrm>
            <a:off x="2099290" y="2132856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Conector reto 57"/>
          <p:cNvCxnSpPr/>
          <p:nvPr/>
        </p:nvCxnSpPr>
        <p:spPr bwMode="auto">
          <a:xfrm flipV="1">
            <a:off x="2099290" y="1470036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CaixaDeTexto 58"/>
          <p:cNvSpPr txBox="1"/>
          <p:nvPr/>
        </p:nvSpPr>
        <p:spPr>
          <a:xfrm>
            <a:off x="2072304" y="148478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2072304" y="19888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i="1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403546" y="13407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448568" y="21181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cxnSp>
        <p:nvCxnSpPr>
          <p:cNvPr id="63" name="Conector reto 62"/>
          <p:cNvCxnSpPr/>
          <p:nvPr/>
        </p:nvCxnSpPr>
        <p:spPr bwMode="auto">
          <a:xfrm>
            <a:off x="6059730" y="19168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CaixaDeTexto 63"/>
          <p:cNvSpPr txBox="1"/>
          <p:nvPr/>
        </p:nvSpPr>
        <p:spPr>
          <a:xfrm>
            <a:off x="6203746" y="148478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2675354" y="4542808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Objeto 43"/>
          <p:cNvGraphicFramePr>
            <a:graphicFrameLocks noChangeAspect="1"/>
          </p:cNvGraphicFramePr>
          <p:nvPr/>
        </p:nvGraphicFramePr>
        <p:xfrm>
          <a:off x="2819370" y="4542808"/>
          <a:ext cx="732656" cy="773359"/>
        </p:xfrm>
        <a:graphic>
          <a:graphicData uri="http://schemas.openxmlformats.org/presentationml/2006/ole">
            <p:oleObj spid="_x0000_s139270" name="Equação" r:id="rId5" imgW="457200" imgH="482400" progId="Equation.3">
              <p:embed/>
            </p:oleObj>
          </a:graphicData>
        </a:graphic>
      </p:graphicFrame>
      <p:sp>
        <p:nvSpPr>
          <p:cNvPr id="53" name="Retângulo 52"/>
          <p:cNvSpPr/>
          <p:nvPr/>
        </p:nvSpPr>
        <p:spPr bwMode="auto">
          <a:xfrm>
            <a:off x="4979610" y="4077072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56" name="Conector reto 55"/>
          <p:cNvCxnSpPr/>
          <p:nvPr/>
        </p:nvCxnSpPr>
        <p:spPr bwMode="auto">
          <a:xfrm>
            <a:off x="4331538" y="4902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Conector reto 56"/>
          <p:cNvCxnSpPr/>
          <p:nvPr/>
        </p:nvCxnSpPr>
        <p:spPr bwMode="auto">
          <a:xfrm>
            <a:off x="3611458" y="4902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Conector reto 65"/>
          <p:cNvCxnSpPr/>
          <p:nvPr/>
        </p:nvCxnSpPr>
        <p:spPr bwMode="auto">
          <a:xfrm>
            <a:off x="4331538" y="4077072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Conector reto 67"/>
          <p:cNvCxnSpPr/>
          <p:nvPr/>
        </p:nvCxnSpPr>
        <p:spPr bwMode="auto">
          <a:xfrm flipV="1">
            <a:off x="4043506" y="4542808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CaixaDeTexto 71"/>
          <p:cNvSpPr txBox="1"/>
          <p:nvPr/>
        </p:nvSpPr>
        <p:spPr>
          <a:xfrm>
            <a:off x="3539450" y="58772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Amostragem em </a:t>
            </a:r>
            <a:r>
              <a:rPr lang="pt-BR" i="1" dirty="0" smtClean="0"/>
              <a:t>t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baseline="-25000" dirty="0" smtClean="0"/>
              <a:t>b</a:t>
            </a:r>
            <a:endParaRPr lang="pt-BR" baseline="-25000" dirty="0"/>
          </a:p>
        </p:txBody>
      </p:sp>
      <p:cxnSp>
        <p:nvCxnSpPr>
          <p:cNvPr id="73" name="Conector reto 72"/>
          <p:cNvCxnSpPr/>
          <p:nvPr/>
        </p:nvCxnSpPr>
        <p:spPr bwMode="auto">
          <a:xfrm>
            <a:off x="2243306" y="49028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5" name="Elipse 74"/>
          <p:cNvSpPr/>
          <p:nvPr/>
        </p:nvSpPr>
        <p:spPr bwMode="auto">
          <a:xfrm>
            <a:off x="1942258" y="474408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Multiplicar 75"/>
          <p:cNvSpPr/>
          <p:nvPr/>
        </p:nvSpPr>
        <p:spPr bwMode="auto">
          <a:xfrm rot="21401591">
            <a:off x="1922909" y="4683581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Conector reto 78"/>
          <p:cNvCxnSpPr/>
          <p:nvPr/>
        </p:nvCxnSpPr>
        <p:spPr bwMode="auto">
          <a:xfrm>
            <a:off x="1307202" y="4902848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3" name="CaixaDeTexto 82"/>
          <p:cNvSpPr txBox="1"/>
          <p:nvPr/>
        </p:nvSpPr>
        <p:spPr>
          <a:xfrm>
            <a:off x="683568" y="50468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5" name="Conector reto 84"/>
          <p:cNvCxnSpPr/>
          <p:nvPr/>
        </p:nvCxnSpPr>
        <p:spPr bwMode="auto">
          <a:xfrm flipV="1">
            <a:off x="2099290" y="5032116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6" name="CaixaDeTexto 85"/>
          <p:cNvSpPr txBox="1"/>
          <p:nvPr/>
        </p:nvSpPr>
        <p:spPr>
          <a:xfrm>
            <a:off x="2072304" y="50468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4403546" y="490284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90" name="Conector reto 89"/>
          <p:cNvCxnSpPr/>
          <p:nvPr/>
        </p:nvCxnSpPr>
        <p:spPr bwMode="auto">
          <a:xfrm>
            <a:off x="6059730" y="494116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1" name="CaixaDeTexto 90"/>
          <p:cNvSpPr txBox="1"/>
          <p:nvPr/>
        </p:nvSpPr>
        <p:spPr>
          <a:xfrm>
            <a:off x="6203746" y="450912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139272" name="Object 1"/>
          <p:cNvGraphicFramePr>
            <a:graphicFrameLocks noChangeAspect="1"/>
          </p:cNvGraphicFramePr>
          <p:nvPr/>
        </p:nvGraphicFramePr>
        <p:xfrm>
          <a:off x="5364088" y="6093296"/>
          <a:ext cx="2589884" cy="478061"/>
        </p:xfrm>
        <a:graphic>
          <a:graphicData uri="http://schemas.openxmlformats.org/presentationml/2006/ole">
            <p:oleObj spid="_x0000_s139272" name="Equação" r:id="rId6" imgW="1104840" imgH="2030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Correlator</a:t>
            </a:r>
            <a:r>
              <a:rPr lang="pt-BR" sz="3200" dirty="0" smtClean="0"/>
              <a:t> de </a:t>
            </a:r>
            <a:r>
              <a:rPr lang="pt-BR" sz="3200" dirty="0" smtClean="0"/>
              <a:t>S</a:t>
            </a:r>
            <a:r>
              <a:rPr lang="pt-BR" sz="3200" dirty="0" smtClean="0"/>
              <a:t>inais Antipodais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3645024"/>
            <a:ext cx="8583488" cy="1368152"/>
          </a:xfrm>
        </p:spPr>
        <p:txBody>
          <a:bodyPr/>
          <a:lstStyle/>
          <a:p>
            <a:r>
              <a:rPr lang="pt-BR" sz="2000" b="1" dirty="0" smtClean="0"/>
              <a:t>O problema da maximização da SNR é obtida através da correlação cruzada do sinal recebido </a:t>
            </a:r>
            <a:r>
              <a:rPr lang="pt-BR" sz="2000" b="1" i="1" dirty="0" smtClean="0"/>
              <a:t>r</a:t>
            </a:r>
            <a:r>
              <a:rPr lang="pt-BR" sz="2000" b="1" dirty="0" smtClean="0"/>
              <a:t>(</a:t>
            </a:r>
            <a:r>
              <a:rPr lang="pt-BR" sz="2000" b="1" i="1" dirty="0" smtClean="0"/>
              <a:t>t</a:t>
            </a:r>
            <a:r>
              <a:rPr lang="pt-BR" sz="2000" b="1" dirty="0" smtClean="0"/>
              <a:t>) e os sinais de entrada </a:t>
            </a:r>
            <a:endParaRPr lang="pt-BR" sz="2000" b="1" dirty="0"/>
          </a:p>
        </p:txBody>
      </p:sp>
      <p:sp>
        <p:nvSpPr>
          <p:cNvPr id="67" name="Retângulo 66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41"/>
          <p:cNvSpPr/>
          <p:nvPr/>
        </p:nvSpPr>
        <p:spPr bwMode="auto">
          <a:xfrm>
            <a:off x="2483768" y="1268760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4" name="Objeto 43"/>
          <p:cNvGraphicFramePr>
            <a:graphicFrameLocks noChangeAspect="1"/>
          </p:cNvGraphicFramePr>
          <p:nvPr/>
        </p:nvGraphicFramePr>
        <p:xfrm>
          <a:off x="2627784" y="1268760"/>
          <a:ext cx="732656" cy="773359"/>
        </p:xfrm>
        <a:graphic>
          <a:graphicData uri="http://schemas.openxmlformats.org/presentationml/2006/ole">
            <p:oleObj spid="_x0000_s135174" name="Equação" r:id="rId3" imgW="457200" imgH="482400" progId="Equation.3">
              <p:embed/>
            </p:oleObj>
          </a:graphicData>
        </a:graphic>
      </p:graphicFrame>
      <p:sp>
        <p:nvSpPr>
          <p:cNvPr id="50" name="Retângulo 49"/>
          <p:cNvSpPr/>
          <p:nvPr/>
        </p:nvSpPr>
        <p:spPr bwMode="auto">
          <a:xfrm>
            <a:off x="4788024" y="803024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52" name="Conector reto 51"/>
          <p:cNvCxnSpPr/>
          <p:nvPr/>
        </p:nvCxnSpPr>
        <p:spPr bwMode="auto">
          <a:xfrm>
            <a:off x="4139952" y="162880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>
            <a:off x="3419872" y="162880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Conector reto 55"/>
          <p:cNvCxnSpPr/>
          <p:nvPr/>
        </p:nvCxnSpPr>
        <p:spPr bwMode="auto">
          <a:xfrm>
            <a:off x="4139952" y="803024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ctor reto 56"/>
          <p:cNvCxnSpPr/>
          <p:nvPr/>
        </p:nvCxnSpPr>
        <p:spPr bwMode="auto">
          <a:xfrm flipV="1">
            <a:off x="3851920" y="1268760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CaixaDeTexto 65"/>
          <p:cNvSpPr txBox="1"/>
          <p:nvPr/>
        </p:nvSpPr>
        <p:spPr>
          <a:xfrm>
            <a:off x="3347864" y="260322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Amostragem em </a:t>
            </a:r>
            <a:r>
              <a:rPr lang="pt-BR" i="1" dirty="0" smtClean="0"/>
              <a:t>t</a:t>
            </a:r>
            <a:r>
              <a:rPr lang="pt-BR" dirty="0" smtClean="0"/>
              <a:t> = </a:t>
            </a:r>
            <a:r>
              <a:rPr lang="pt-BR" i="1" dirty="0" smtClean="0"/>
              <a:t>T</a:t>
            </a:r>
            <a:r>
              <a:rPr lang="pt-BR" baseline="-25000" dirty="0" smtClean="0"/>
              <a:t>b</a:t>
            </a:r>
            <a:endParaRPr lang="pt-BR" baseline="-25000" dirty="0"/>
          </a:p>
        </p:txBody>
      </p:sp>
      <p:cxnSp>
        <p:nvCxnSpPr>
          <p:cNvPr id="68" name="Conector reto 67"/>
          <p:cNvCxnSpPr/>
          <p:nvPr/>
        </p:nvCxnSpPr>
        <p:spPr bwMode="auto">
          <a:xfrm>
            <a:off x="2051720" y="162880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Elipse 68"/>
          <p:cNvSpPr/>
          <p:nvPr/>
        </p:nvSpPr>
        <p:spPr bwMode="auto">
          <a:xfrm>
            <a:off x="1750672" y="147003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Multiplicar 69"/>
          <p:cNvSpPr/>
          <p:nvPr/>
        </p:nvSpPr>
        <p:spPr bwMode="auto">
          <a:xfrm rot="21401591">
            <a:off x="1731323" y="1409533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Conector reto 70"/>
          <p:cNvCxnSpPr/>
          <p:nvPr/>
        </p:nvCxnSpPr>
        <p:spPr bwMode="auto">
          <a:xfrm>
            <a:off x="1115616" y="1628800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2" name="CaixaDeTexto 71"/>
          <p:cNvSpPr txBox="1"/>
          <p:nvPr/>
        </p:nvSpPr>
        <p:spPr>
          <a:xfrm>
            <a:off x="491982" y="17728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73" name="Conector reto 72"/>
          <p:cNvCxnSpPr/>
          <p:nvPr/>
        </p:nvCxnSpPr>
        <p:spPr bwMode="auto">
          <a:xfrm flipV="1">
            <a:off x="1907704" y="1758068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CaixaDeTexto 73"/>
          <p:cNvSpPr txBox="1"/>
          <p:nvPr/>
        </p:nvSpPr>
        <p:spPr>
          <a:xfrm>
            <a:off x="1880718" y="17728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4211960" y="16288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76" name="Conector reto 75"/>
          <p:cNvCxnSpPr/>
          <p:nvPr/>
        </p:nvCxnSpPr>
        <p:spPr bwMode="auto">
          <a:xfrm>
            <a:off x="5868144" y="166712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CaixaDeTexto 76"/>
          <p:cNvSpPr txBox="1"/>
          <p:nvPr/>
        </p:nvSpPr>
        <p:spPr>
          <a:xfrm>
            <a:off x="6012160" y="12350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 de dados</a:t>
            </a:r>
            <a:endParaRPr lang="pt-BR" dirty="0"/>
          </a:p>
        </p:txBody>
      </p:sp>
      <p:graphicFrame>
        <p:nvGraphicFramePr>
          <p:cNvPr id="78" name="Object 1"/>
          <p:cNvGraphicFramePr>
            <a:graphicFrameLocks noChangeAspect="1"/>
          </p:cNvGraphicFramePr>
          <p:nvPr/>
        </p:nvGraphicFramePr>
        <p:xfrm>
          <a:off x="611560" y="5157192"/>
          <a:ext cx="2376264" cy="438629"/>
        </p:xfrm>
        <a:graphic>
          <a:graphicData uri="http://schemas.openxmlformats.org/presentationml/2006/ole">
            <p:oleObj spid="_x0000_s135175" name="Equação" r:id="rId4" imgW="1104840" imgH="203040" progId="Equation.3">
              <p:embed/>
            </p:oleObj>
          </a:graphicData>
        </a:graphic>
      </p:graphicFrame>
      <p:sp>
        <p:nvSpPr>
          <p:cNvPr id="79" name="CaixaDeTexto 78"/>
          <p:cNvSpPr txBox="1"/>
          <p:nvPr/>
        </p:nvSpPr>
        <p:spPr>
          <a:xfrm>
            <a:off x="3923928" y="468369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80" name="Objeto 79"/>
          <p:cNvGraphicFramePr>
            <a:graphicFrameLocks noChangeAspect="1"/>
          </p:cNvGraphicFramePr>
          <p:nvPr/>
        </p:nvGraphicFramePr>
        <p:xfrm>
          <a:off x="6443663" y="4710113"/>
          <a:ext cx="936625" cy="284162"/>
        </p:xfrm>
        <a:graphic>
          <a:graphicData uri="http://schemas.openxmlformats.org/presentationml/2006/ole">
            <p:oleObj spid="_x0000_s135176" name="Equação" r:id="rId5" imgW="583920" imgH="177480" progId="Equation.3">
              <p:embed/>
            </p:oleObj>
          </a:graphicData>
        </a:graphic>
      </p:graphicFrame>
      <p:sp>
        <p:nvSpPr>
          <p:cNvPr id="81" name="CaixaDeTexto 80"/>
          <p:cNvSpPr txBox="1"/>
          <p:nvPr/>
        </p:nvSpPr>
        <p:spPr>
          <a:xfrm>
            <a:off x="3923928" y="5712271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6446416" y="5732463"/>
          <a:ext cx="1077912" cy="284162"/>
        </p:xfrm>
        <a:graphic>
          <a:graphicData uri="http://schemas.openxmlformats.org/presentationml/2006/ole">
            <p:oleObj spid="_x0000_s135178" name="Equação" r:id="rId6" imgW="672840" imgH="177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de cantos arredondados 85"/>
          <p:cNvSpPr/>
          <p:nvPr/>
        </p:nvSpPr>
        <p:spPr bwMode="auto">
          <a:xfrm>
            <a:off x="3203848" y="5301208"/>
            <a:ext cx="2376264" cy="10801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 Detector</a:t>
            </a:r>
            <a:endParaRPr lang="pt-BR" sz="32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64976" y="2636912"/>
            <a:ext cx="8583488" cy="1440160"/>
          </a:xfrm>
        </p:spPr>
        <p:txBody>
          <a:bodyPr/>
          <a:lstStyle/>
          <a:p>
            <a:r>
              <a:rPr lang="pt-BR" sz="2400" dirty="0" smtClean="0"/>
              <a:t>Errar </a:t>
            </a:r>
            <a:r>
              <a:rPr lang="pt-BR" sz="2400" i="1" dirty="0" smtClean="0"/>
              <a:t>s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(t) significa</a:t>
            </a:r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12279" y="32439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for transmitido:</a:t>
            </a:r>
            <a:endParaRPr lang="pt-BR" dirty="0"/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238500" y="2655888"/>
          <a:ext cx="866775" cy="447675"/>
        </p:xfrm>
        <a:graphic>
          <a:graphicData uri="http://schemas.openxmlformats.org/presentationml/2006/ole">
            <p:oleObj spid="_x0000_s137222" name="Equação" r:id="rId3" imgW="342720" imgH="177480" progId="Equation.3">
              <p:embed/>
            </p:oleObj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395536" y="3933056"/>
          <a:ext cx="1785938" cy="477837"/>
        </p:xfrm>
        <a:graphic>
          <a:graphicData uri="http://schemas.openxmlformats.org/presentationml/2006/ole">
            <p:oleObj spid="_x0000_s137223" name="Equação" r:id="rId4" imgW="850680" imgH="228600" progId="Equation.3">
              <p:embed/>
            </p:oleObj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395536" y="4318546"/>
          <a:ext cx="3436937" cy="982662"/>
        </p:xfrm>
        <a:graphic>
          <a:graphicData uri="http://schemas.openxmlformats.org/presentationml/2006/ole">
            <p:oleObj spid="_x0000_s137226" name="Equação" r:id="rId5" imgW="1638000" imgH="469800" progId="Equation.3">
              <p:embed/>
            </p:oleObj>
          </a:graphicData>
        </a:graphic>
      </p:graphicFrame>
      <p:graphicFrame>
        <p:nvGraphicFramePr>
          <p:cNvPr id="83" name="Object 18"/>
          <p:cNvGraphicFramePr>
            <a:graphicFrameLocks noChangeAspect="1"/>
          </p:cNvGraphicFramePr>
          <p:nvPr/>
        </p:nvGraphicFramePr>
        <p:xfrm>
          <a:off x="3335338" y="5300663"/>
          <a:ext cx="1973262" cy="1062037"/>
        </p:xfrm>
        <a:graphic>
          <a:graphicData uri="http://schemas.openxmlformats.org/presentationml/2006/ole">
            <p:oleObj spid="_x0000_s137227" name="Equação" r:id="rId6" imgW="939600" imgH="507960" progId="Equation.3">
              <p:embed/>
            </p:oleObj>
          </a:graphicData>
        </a:graphic>
      </p:graphicFrame>
      <p:cxnSp>
        <p:nvCxnSpPr>
          <p:cNvPr id="85" name="Conector de seta reta 84"/>
          <p:cNvCxnSpPr/>
          <p:nvPr/>
        </p:nvCxnSpPr>
        <p:spPr bwMode="auto">
          <a:xfrm>
            <a:off x="2771800" y="5229200"/>
            <a:ext cx="36004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tângulo 64"/>
          <p:cNvSpPr/>
          <p:nvPr/>
        </p:nvSpPr>
        <p:spPr bwMode="auto">
          <a:xfrm>
            <a:off x="3179410" y="944149"/>
            <a:ext cx="936104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6" name="Objeto 65"/>
          <p:cNvGraphicFramePr>
            <a:graphicFrameLocks noChangeAspect="1"/>
          </p:cNvGraphicFramePr>
          <p:nvPr/>
        </p:nvGraphicFramePr>
        <p:xfrm>
          <a:off x="3323426" y="944149"/>
          <a:ext cx="732656" cy="773359"/>
        </p:xfrm>
        <a:graphic>
          <a:graphicData uri="http://schemas.openxmlformats.org/presentationml/2006/ole">
            <p:oleObj spid="_x0000_s137228" name="Equação" r:id="rId7" imgW="457200" imgH="482400" progId="Equation.3">
              <p:embed/>
            </p:oleObj>
          </a:graphicData>
        </a:graphic>
      </p:graphicFrame>
      <p:sp>
        <p:nvSpPr>
          <p:cNvPr id="67" name="Retângulo 66"/>
          <p:cNvSpPr/>
          <p:nvPr/>
        </p:nvSpPr>
        <p:spPr bwMode="auto">
          <a:xfrm>
            <a:off x="5483666" y="478413"/>
            <a:ext cx="1080120" cy="16561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70" name="Conector reto 69"/>
          <p:cNvCxnSpPr/>
          <p:nvPr/>
        </p:nvCxnSpPr>
        <p:spPr bwMode="auto">
          <a:xfrm>
            <a:off x="4835594" y="1304189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Conector reto 70"/>
          <p:cNvCxnSpPr/>
          <p:nvPr/>
        </p:nvCxnSpPr>
        <p:spPr bwMode="auto">
          <a:xfrm>
            <a:off x="4115514" y="1304189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Conector reto 72"/>
          <p:cNvCxnSpPr/>
          <p:nvPr/>
        </p:nvCxnSpPr>
        <p:spPr bwMode="auto">
          <a:xfrm>
            <a:off x="4835594" y="478413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Conector reto 73"/>
          <p:cNvCxnSpPr/>
          <p:nvPr/>
        </p:nvCxnSpPr>
        <p:spPr bwMode="auto">
          <a:xfrm flipV="1">
            <a:off x="4547562" y="944149"/>
            <a:ext cx="504056" cy="345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Conector reto 75"/>
          <p:cNvCxnSpPr/>
          <p:nvPr/>
        </p:nvCxnSpPr>
        <p:spPr bwMode="auto">
          <a:xfrm>
            <a:off x="2747362" y="1304189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7" name="Elipse 76"/>
          <p:cNvSpPr/>
          <p:nvPr/>
        </p:nvSpPr>
        <p:spPr bwMode="auto">
          <a:xfrm>
            <a:off x="2446314" y="114542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Multiplicar 77"/>
          <p:cNvSpPr/>
          <p:nvPr/>
        </p:nvSpPr>
        <p:spPr bwMode="auto">
          <a:xfrm rot="21401591">
            <a:off x="2426965" y="1084922"/>
            <a:ext cx="351029" cy="422003"/>
          </a:xfrm>
          <a:prstGeom prst="mathMultiply">
            <a:avLst>
              <a:gd name="adj1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Conector reto 78"/>
          <p:cNvCxnSpPr/>
          <p:nvPr/>
        </p:nvCxnSpPr>
        <p:spPr bwMode="auto">
          <a:xfrm>
            <a:off x="1811258" y="1304189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CaixaDeTexto 79"/>
          <p:cNvSpPr txBox="1"/>
          <p:nvPr/>
        </p:nvSpPr>
        <p:spPr>
          <a:xfrm>
            <a:off x="1187624" y="14482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1" name="Conector reto 80"/>
          <p:cNvCxnSpPr/>
          <p:nvPr/>
        </p:nvCxnSpPr>
        <p:spPr bwMode="auto">
          <a:xfrm flipV="1">
            <a:off x="2603346" y="1433457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4" name="CaixaDeTexto 83"/>
          <p:cNvSpPr txBox="1"/>
          <p:nvPr/>
        </p:nvSpPr>
        <p:spPr>
          <a:xfrm>
            <a:off x="2576360" y="14482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s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4907602" y="130418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cxnSp>
        <p:nvCxnSpPr>
          <p:cNvPr id="88" name="Conector reto 87"/>
          <p:cNvCxnSpPr/>
          <p:nvPr/>
        </p:nvCxnSpPr>
        <p:spPr bwMode="auto">
          <a:xfrm>
            <a:off x="6563786" y="1342509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4" name="Retângulo de cantos arredondados 63"/>
          <p:cNvSpPr/>
          <p:nvPr/>
        </p:nvSpPr>
        <p:spPr bwMode="auto">
          <a:xfrm>
            <a:off x="6372200" y="1772816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677025" y="2276475"/>
          <a:ext cx="1592263" cy="865188"/>
        </p:xfrm>
        <a:graphic>
          <a:graphicData uri="http://schemas.openxmlformats.org/presentationml/2006/ole">
            <p:oleObj spid="_x0000_s137219" name="Equação" r:id="rId8" imgW="838080" imgH="457200" progId="Equation.3">
              <p:embed/>
            </p:oleObj>
          </a:graphicData>
        </a:graphic>
      </p:graphicFrame>
      <p:sp>
        <p:nvSpPr>
          <p:cNvPr id="63" name="CaixaDeTexto 62"/>
          <p:cNvSpPr txBox="1"/>
          <p:nvPr/>
        </p:nvSpPr>
        <p:spPr>
          <a:xfrm>
            <a:off x="6372200" y="191683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3131840" y="3169996"/>
          <a:ext cx="1424071" cy="432048"/>
        </p:xfrm>
        <a:graphic>
          <a:graphicData uri="http://schemas.openxmlformats.org/presentationml/2006/ole">
            <p:oleObj spid="_x0000_s137229" name="Equação" r:id="rId9" imgW="583920" imgH="177480" progId="Equation.3">
              <p:embed/>
            </p:oleObj>
          </a:graphicData>
        </a:graphic>
      </p:graphicFrame>
      <p:grpSp>
        <p:nvGrpSpPr>
          <p:cNvPr id="99" name="Grupo 98"/>
          <p:cNvGrpSpPr/>
          <p:nvPr/>
        </p:nvGrpSpPr>
        <p:grpSpPr>
          <a:xfrm>
            <a:off x="4688904" y="3573016"/>
            <a:ext cx="4419600" cy="1742706"/>
            <a:chOff x="4688904" y="3573016"/>
            <a:chExt cx="4419600" cy="1742706"/>
          </a:xfrm>
        </p:grpSpPr>
        <p:pic>
          <p:nvPicPr>
            <p:cNvPr id="137231" name="Picture 15" descr="http://www.dsplog.com/db-install/wp-content/uploads/2008/06/probability_density_function_pdf_bpsk_awgn.jpg"/>
            <p:cNvPicPr>
              <a:picLocks noChangeAspect="1" noChangeArrowheads="1"/>
            </p:cNvPicPr>
            <p:nvPr/>
          </p:nvPicPr>
          <p:blipFill>
            <a:blip r:embed="rId10" cstate="print"/>
            <a:srcRect t="48866"/>
            <a:stretch>
              <a:fillRect/>
            </a:stretch>
          </p:blipFill>
          <p:spPr bwMode="auto">
            <a:xfrm>
              <a:off x="4688904" y="3933056"/>
              <a:ext cx="4419600" cy="1280940"/>
            </a:xfrm>
            <a:prstGeom prst="rect">
              <a:avLst/>
            </a:prstGeom>
            <a:noFill/>
          </p:spPr>
        </p:pic>
        <p:pic>
          <p:nvPicPr>
            <p:cNvPr id="89" name="Picture 15" descr="http://www.dsplog.com/db-install/wp-content/uploads/2008/06/probability_density_function_pdf_bpsk_awgn.jpg"/>
            <p:cNvPicPr>
              <a:picLocks noChangeAspect="1" noChangeArrowheads="1"/>
            </p:cNvPicPr>
            <p:nvPr/>
          </p:nvPicPr>
          <p:blipFill>
            <a:blip r:embed="rId10" cstate="print"/>
            <a:srcRect t="14372" b="68381"/>
            <a:stretch>
              <a:fillRect/>
            </a:stretch>
          </p:blipFill>
          <p:spPr bwMode="auto">
            <a:xfrm>
              <a:off x="4688904" y="3573016"/>
              <a:ext cx="4419600" cy="432048"/>
            </a:xfrm>
            <a:prstGeom prst="rect">
              <a:avLst/>
            </a:prstGeom>
            <a:noFill/>
          </p:spPr>
        </p:pic>
        <p:sp>
          <p:nvSpPr>
            <p:cNvPr id="90" name="Retângulo 89"/>
            <p:cNvSpPr/>
            <p:nvPr/>
          </p:nvSpPr>
          <p:spPr bwMode="auto">
            <a:xfrm>
              <a:off x="5652120" y="449460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-E</a:t>
              </a: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Retângulo 90"/>
            <p:cNvSpPr/>
            <p:nvPr/>
          </p:nvSpPr>
          <p:spPr bwMode="auto">
            <a:xfrm>
              <a:off x="7452320" y="4494606"/>
              <a:ext cx="504056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</a:t>
              </a: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etângulo 91"/>
            <p:cNvSpPr/>
            <p:nvPr/>
          </p:nvSpPr>
          <p:spPr bwMode="auto">
            <a:xfrm>
              <a:off x="5565036" y="4610718"/>
              <a:ext cx="207640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Retângulo 92"/>
            <p:cNvSpPr/>
            <p:nvPr/>
          </p:nvSpPr>
          <p:spPr bwMode="auto">
            <a:xfrm>
              <a:off x="5652120" y="501317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1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etângulo 93"/>
            <p:cNvSpPr/>
            <p:nvPr/>
          </p:nvSpPr>
          <p:spPr bwMode="auto">
            <a:xfrm>
              <a:off x="7452320" y="5013176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0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tângulo 94"/>
            <p:cNvSpPr/>
            <p:nvPr/>
          </p:nvSpPr>
          <p:spPr bwMode="auto">
            <a:xfrm>
              <a:off x="7423292" y="3962084"/>
              <a:ext cx="792088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00" b="1" dirty="0" smtClean="0"/>
                <a:t>p(r/s</a:t>
              </a:r>
              <a:r>
                <a:rPr lang="pt-BR" sz="1400" b="1" baseline="-25000" dirty="0" smtClean="0"/>
                <a:t>0</a:t>
              </a:r>
              <a:r>
                <a:rPr lang="pt-BR" sz="1400" b="1" dirty="0" smtClean="0"/>
                <a:t>)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tângulo 95"/>
            <p:cNvSpPr/>
            <p:nvPr/>
          </p:nvSpPr>
          <p:spPr bwMode="auto">
            <a:xfrm>
              <a:off x="5580112" y="3962084"/>
              <a:ext cx="792088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00" b="1" dirty="0" smtClean="0"/>
                <a:t>p(r/s</a:t>
              </a:r>
              <a:r>
                <a:rPr lang="pt-BR" sz="1400" b="1" baseline="-25000" dirty="0" smtClean="0"/>
                <a:t>1</a:t>
              </a:r>
              <a:r>
                <a:rPr lang="pt-BR" sz="1400" b="1" dirty="0" smtClean="0"/>
                <a:t>)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tângulo 96"/>
            <p:cNvSpPr/>
            <p:nvPr/>
          </p:nvSpPr>
          <p:spPr bwMode="auto">
            <a:xfrm>
              <a:off x="5681148" y="3688004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1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etângulo 97"/>
            <p:cNvSpPr/>
            <p:nvPr/>
          </p:nvSpPr>
          <p:spPr bwMode="auto">
            <a:xfrm>
              <a:off x="7481348" y="3688004"/>
              <a:ext cx="576064" cy="3025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400" b="1" dirty="0" smtClean="0"/>
                <a:t>s</a:t>
              </a:r>
              <a:r>
                <a:rPr lang="pt-BR" sz="1400" b="1" baseline="-25000" dirty="0" smtClean="0"/>
                <a:t>0</a:t>
              </a:r>
              <a:endParaRPr kumimoji="0" lang="pt-BR" sz="14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6660232" y="5589240"/>
          <a:ext cx="2209800" cy="836612"/>
        </p:xfrm>
        <a:graphic>
          <a:graphicData uri="http://schemas.openxmlformats.org/presentationml/2006/ole">
            <p:oleObj spid="_x0000_s137232" name="Equação" r:id="rId11" imgW="130788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772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</a:t>
            </a:r>
            <a:r>
              <a:rPr lang="pt-BR" sz="2800" b="1" dirty="0" smtClean="0">
                <a:solidFill>
                  <a:prstClr val="black"/>
                </a:solidFill>
              </a:rPr>
              <a:t>Binários Ortogonais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256584"/>
          </a:xfrm>
        </p:spPr>
        <p:txBody>
          <a:bodyPr/>
          <a:lstStyle/>
          <a:p>
            <a:r>
              <a:rPr lang="pt-BR" sz="2200" b="1" dirty="0" smtClean="0"/>
              <a:t>Modelagem geral</a:t>
            </a:r>
          </a:p>
          <a:p>
            <a:pPr lvl="1"/>
            <a:r>
              <a:rPr lang="pt-BR" sz="2000" dirty="0" smtClean="0"/>
              <a:t>Simulação de Monte Carlo </a:t>
            </a:r>
          </a:p>
          <a:p>
            <a:pPr lvl="1"/>
            <a:r>
              <a:rPr lang="pt-BR" sz="2000" dirty="0" smtClean="0"/>
              <a:t>Cada evento é a transmissão e recepção de um bit</a:t>
            </a:r>
          </a:p>
          <a:p>
            <a:pPr lvl="1"/>
            <a:r>
              <a:rPr lang="pt-BR" sz="2000" dirty="0" smtClean="0"/>
              <a:t>Número de bits transmitidos é igual ao número de experimentos de Monte Carlo (entrada da simulação)</a:t>
            </a:r>
          </a:p>
          <a:p>
            <a:pPr lvl="1"/>
            <a:r>
              <a:rPr lang="pt-BR" sz="2000" dirty="0" smtClean="0"/>
              <a:t>Variação da potência de transmissão para gerar vários valores de SNR (saída do simulador)</a:t>
            </a:r>
          </a:p>
          <a:p>
            <a:r>
              <a:rPr lang="pt-BR" sz="2200" b="1" dirty="0" smtClean="0"/>
              <a:t>Modelagem da transmissão/recepção (um evento de Monte Carlo)</a:t>
            </a:r>
            <a:endParaRPr lang="pt-BR" sz="2200" dirty="0" smtClean="0"/>
          </a:p>
          <a:p>
            <a:pPr lvl="1"/>
            <a:r>
              <a:rPr lang="pt-BR" sz="2000" dirty="0" smtClean="0"/>
              <a:t>s</a:t>
            </a:r>
            <a:r>
              <a:rPr lang="pt-BR" sz="2000" baseline="-25000" dirty="0" smtClean="0"/>
              <a:t>0 </a:t>
            </a:r>
            <a:r>
              <a:rPr lang="pt-BR" sz="2000" dirty="0" smtClean="0"/>
              <a:t>e s</a:t>
            </a:r>
            <a:r>
              <a:rPr lang="pt-BR" sz="2000" baseline="-25000" dirty="0" smtClean="0"/>
              <a:t>1 </a:t>
            </a:r>
            <a:r>
              <a:rPr lang="pt-BR" sz="2000" dirty="0" smtClean="0"/>
              <a:t>são gerados: gerar aleatoriamente a informação se 0 ou 1 foi transmitido</a:t>
            </a:r>
          </a:p>
          <a:p>
            <a:pPr lvl="1"/>
            <a:r>
              <a:rPr lang="pt-BR" sz="2000" dirty="0" smtClean="0"/>
              <a:t>A atenuação do canal no sinal transmitido é modelado</a:t>
            </a:r>
          </a:p>
          <a:p>
            <a:pPr lvl="1"/>
            <a:r>
              <a:rPr lang="pt-BR" sz="2000" dirty="0" smtClean="0"/>
              <a:t>r</a:t>
            </a:r>
            <a:r>
              <a:rPr lang="pt-BR" sz="2000" dirty="0" smtClean="0"/>
              <a:t> é calculado </a:t>
            </a:r>
            <a:r>
              <a:rPr lang="pt-BR" sz="2000" dirty="0" smtClean="0"/>
              <a:t>e </a:t>
            </a:r>
            <a:r>
              <a:rPr lang="pt-BR" sz="2000" dirty="0" smtClean="0"/>
              <a:t>comparado com zero: </a:t>
            </a:r>
            <a:r>
              <a:rPr lang="pt-BR" sz="2000" dirty="0" smtClean="0"/>
              <a:t>verificar se 0 ou 1 foi detectado</a:t>
            </a:r>
          </a:p>
          <a:p>
            <a:pPr lvl="1"/>
            <a:r>
              <a:rPr lang="pt-BR" sz="2000" dirty="0" smtClean="0"/>
              <a:t>Comparar a detecção com o que realmente foi transmitido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42528"/>
            <a:ext cx="8305800" cy="838200"/>
          </a:xfrm>
        </p:spPr>
        <p:txBody>
          <a:bodyPr/>
          <a:lstStyle/>
          <a:p>
            <a:r>
              <a:rPr lang="pt-BR" sz="2800" b="1" dirty="0" smtClean="0">
                <a:solidFill>
                  <a:prstClr val="black"/>
                </a:solidFill>
              </a:rPr>
              <a:t>Simulação de Monte Carlo de Sistemas de Comunicação </a:t>
            </a:r>
            <a:r>
              <a:rPr lang="pt-BR" sz="2800" b="1" dirty="0" smtClean="0">
                <a:solidFill>
                  <a:prstClr val="black"/>
                </a:solidFill>
              </a:rPr>
              <a:t>Binários Antipodais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1268760"/>
            <a:ext cx="8583488" cy="5256584"/>
          </a:xfrm>
        </p:spPr>
        <p:txBody>
          <a:bodyPr/>
          <a:lstStyle/>
          <a:p>
            <a:r>
              <a:rPr lang="pt-BR" sz="2400" b="1" dirty="0" smtClean="0"/>
              <a:t>Ao final de todos os experimentos: calcular a taxa de erro</a:t>
            </a:r>
            <a:endParaRPr lang="pt-BR" sz="2200" b="1" dirty="0" smtClean="0"/>
          </a:p>
          <a:p>
            <a:pPr lvl="1"/>
            <a:r>
              <a:rPr lang="pt-BR" sz="2000" dirty="0" smtClean="0"/>
              <a:t>Contar todos os bits errados</a:t>
            </a:r>
          </a:p>
          <a:p>
            <a:pPr lvl="1"/>
            <a:r>
              <a:rPr lang="pt-BR" sz="2000" dirty="0" smtClean="0"/>
              <a:t>Calcular BER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Comparar BER com </a:t>
            </a:r>
            <a:r>
              <a:rPr lang="pt-BR" sz="2000" i="1" dirty="0" err="1" smtClean="0"/>
              <a:t>p</a:t>
            </a:r>
            <a:r>
              <a:rPr lang="pt-BR" sz="2000" baseline="-25000" dirty="0" err="1" smtClean="0"/>
              <a:t>e</a:t>
            </a:r>
            <a:r>
              <a:rPr lang="pt-BR" sz="2000" dirty="0" smtClean="0"/>
              <a:t> teórica</a:t>
            </a:r>
          </a:p>
          <a:p>
            <a:pPr lvl="1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103313" y="4437063"/>
          <a:ext cx="1971675" cy="1062037"/>
        </p:xfrm>
        <a:graphic>
          <a:graphicData uri="http://schemas.openxmlformats.org/presentationml/2006/ole">
            <p:oleObj spid="_x0000_s140290" name="Equação" r:id="rId3" imgW="939600" imgH="507960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043608" y="2924944"/>
          <a:ext cx="3786187" cy="822325"/>
        </p:xfrm>
        <a:graphic>
          <a:graphicData uri="http://schemas.openxmlformats.org/presentationml/2006/ole">
            <p:oleObj spid="_x0000_s140291" name="Equação" r:id="rId4" imgW="1803240" imgH="393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446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57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251520" y="1061137"/>
            <a:ext cx="1872208" cy="248907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Binários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503548" y="2132856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195736" y="1052736"/>
            <a:ext cx="3672408" cy="244827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23" name="Elipse 22"/>
          <p:cNvSpPr/>
          <p:nvPr/>
        </p:nvSpPr>
        <p:spPr bwMode="auto">
          <a:xfrm>
            <a:off x="3707904" y="272343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>
            <a:stCxn id="28" idx="2"/>
          </p:cNvCxnSpPr>
          <p:nvPr/>
        </p:nvCxnSpPr>
        <p:spPr bwMode="auto">
          <a:xfrm flipH="1">
            <a:off x="3850188" y="2420888"/>
            <a:ext cx="1732" cy="3065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491880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76618" y="268045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843808" y="1628800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>
            <a:off x="1871700" y="2672916"/>
            <a:ext cx="1804918" cy="1922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771800" y="292494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ym typeface="Symbol"/>
              </a:rPr>
              <a:t></a:t>
            </a:r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5536" y="5589240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são </a:t>
            </a:r>
            <a:r>
              <a:rPr lang="pt-BR" b="1" dirty="0" smtClean="0"/>
              <a:t>sinais </a:t>
            </a:r>
            <a:r>
              <a:rPr lang="pt-BR" b="1" dirty="0" smtClean="0"/>
              <a:t>antipodais </a:t>
            </a:r>
            <a:r>
              <a:rPr lang="pt-BR" dirty="0" smtClean="0"/>
              <a:t>de </a:t>
            </a:r>
            <a:r>
              <a:rPr lang="pt-BR" dirty="0" smtClean="0"/>
              <a:t>energia </a:t>
            </a:r>
            <a:r>
              <a:rPr lang="pt-BR" i="1" dirty="0" smtClean="0"/>
              <a:t>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5724128" y="1052736"/>
            <a:ext cx="2376264" cy="2448272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228184" y="1700808"/>
            <a:ext cx="1368152" cy="100811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  <a:endCxn id="41" idx="1"/>
          </p:cNvCxnSpPr>
          <p:nvPr/>
        </p:nvCxnSpPr>
        <p:spPr bwMode="auto">
          <a:xfrm flipV="1">
            <a:off x="3995936" y="2204864"/>
            <a:ext cx="2232248" cy="66025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aixaDeTexto 52"/>
          <p:cNvSpPr txBox="1"/>
          <p:nvPr/>
        </p:nvSpPr>
        <p:spPr>
          <a:xfrm>
            <a:off x="5318502" y="22675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304322" y="547425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0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3300836" y="602128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 </a:t>
            </a:r>
            <a:r>
              <a:rPr lang="pt-BR" i="1" dirty="0" smtClean="0"/>
              <a:t>s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i="1" dirty="0" smtClean="0"/>
              <a:t>t</a:t>
            </a:r>
            <a:r>
              <a:rPr lang="pt-BR" dirty="0" smtClean="0"/>
              <a:t>) :</a:t>
            </a:r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 bwMode="auto">
          <a:xfrm>
            <a:off x="6144026" y="5301208"/>
            <a:ext cx="2160239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6449566" y="5804669"/>
          <a:ext cx="1589088" cy="865187"/>
        </p:xfrm>
        <a:graphic>
          <a:graphicData uri="http://schemas.openxmlformats.org/presentationml/2006/ole">
            <p:oleObj spid="_x0000_s141316" name="Equação" r:id="rId3" imgW="838080" imgH="457200" progId="Equation.3">
              <p:embed/>
            </p:oleObj>
          </a:graphicData>
        </a:graphic>
      </p:graphicFrame>
      <p:sp>
        <p:nvSpPr>
          <p:cNvPr id="61" name="CaixaDeTexto 60"/>
          <p:cNvSpPr txBox="1"/>
          <p:nvPr/>
        </p:nvSpPr>
        <p:spPr>
          <a:xfrm>
            <a:off x="6144026" y="544522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Regra de decisão:</a:t>
            </a:r>
            <a:endParaRPr lang="pt-BR" b="1" dirty="0"/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4355009" y="5506864"/>
          <a:ext cx="936625" cy="284162"/>
        </p:xfrm>
        <a:graphic>
          <a:graphicData uri="http://schemas.openxmlformats.org/presentationml/2006/ole">
            <p:oleObj spid="_x0000_s141317" name="Equação" r:id="rId4" imgW="583920" imgH="177480" progId="Equation.3">
              <p:embed/>
            </p:oleObj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4358184" y="6040431"/>
          <a:ext cx="1077912" cy="284162"/>
        </p:xfrm>
        <a:graphic>
          <a:graphicData uri="http://schemas.openxmlformats.org/presentationml/2006/ole">
            <p:oleObj spid="_x0000_s141318" name="Equação" r:id="rId5" imgW="672840" imgH="177480" progId="Equation.3">
              <p:embed/>
            </p:oleObj>
          </a:graphicData>
        </a:graphic>
      </p:graphicFrame>
      <p:sp>
        <p:nvSpPr>
          <p:cNvPr id="42" name="Retângulo de cantos arredondados 41"/>
          <p:cNvSpPr/>
          <p:nvPr/>
        </p:nvSpPr>
        <p:spPr bwMode="auto">
          <a:xfrm>
            <a:off x="2915816" y="3645024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Compare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tângulo de cantos arredondados 43"/>
          <p:cNvSpPr/>
          <p:nvPr/>
        </p:nvSpPr>
        <p:spPr bwMode="auto">
          <a:xfrm>
            <a:off x="2915816" y="4437112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Contagem de erro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Conector angulado 45"/>
          <p:cNvCxnSpPr>
            <a:stCxn id="41" idx="3"/>
            <a:endCxn id="42" idx="3"/>
          </p:cNvCxnSpPr>
          <p:nvPr/>
        </p:nvCxnSpPr>
        <p:spPr bwMode="auto">
          <a:xfrm flipH="1">
            <a:off x="5292080" y="2204864"/>
            <a:ext cx="2304256" cy="1656184"/>
          </a:xfrm>
          <a:prstGeom prst="bentConnector3">
            <a:avLst>
              <a:gd name="adj1" fmla="val -99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Forma 48"/>
          <p:cNvCxnSpPr>
            <a:stCxn id="4" idx="3"/>
            <a:endCxn id="42" idx="1"/>
          </p:cNvCxnSpPr>
          <p:nvPr/>
        </p:nvCxnSpPr>
        <p:spPr bwMode="auto">
          <a:xfrm>
            <a:off x="1871700" y="2672916"/>
            <a:ext cx="1044116" cy="1188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onector de seta reta 47"/>
          <p:cNvCxnSpPr>
            <a:stCxn id="42" idx="2"/>
            <a:endCxn id="44" idx="0"/>
          </p:cNvCxnSpPr>
          <p:nvPr/>
        </p:nvCxnSpPr>
        <p:spPr bwMode="auto">
          <a:xfrm>
            <a:off x="410394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 bwMode="auto">
          <a:xfrm>
            <a:off x="539552" y="1205153"/>
            <a:ext cx="1872208" cy="388003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Transmissão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 smtClean="0">
                <a:solidFill>
                  <a:prstClr val="black"/>
                </a:solidFill>
              </a:rPr>
              <a:t>Simulação </a:t>
            </a:r>
            <a:r>
              <a:rPr lang="pt-BR" sz="2400" b="1" dirty="0">
                <a:solidFill>
                  <a:prstClr val="black"/>
                </a:solidFill>
              </a:rPr>
              <a:t>de Monte Carlo de Sistemas de Comunicação Binários</a:t>
            </a:r>
            <a:endParaRPr lang="pt-BR" sz="3200" dirty="0"/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791580" y="2708921"/>
            <a:ext cx="1368152" cy="108012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binários aleatórios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tângulo de cantos arredondados 6"/>
          <p:cNvSpPr/>
          <p:nvPr/>
        </p:nvSpPr>
        <p:spPr bwMode="auto">
          <a:xfrm>
            <a:off x="2627784" y="1196753"/>
            <a:ext cx="3672408" cy="3816424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Canal (ruído) + </a:t>
            </a:r>
            <a:r>
              <a:rPr lang="pt-BR" b="1" dirty="0" err="1" smtClean="0"/>
              <a:t>Correlator</a:t>
            </a:r>
            <a:r>
              <a:rPr lang="pt-BR" b="1" dirty="0" smtClean="0"/>
              <a:t> 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3693156" y="3390213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Conector reto 15"/>
          <p:cNvCxnSpPr/>
          <p:nvPr/>
        </p:nvCxnSpPr>
        <p:spPr bwMode="auto">
          <a:xfrm flipV="1">
            <a:off x="3836306" y="367824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3454054" y="357301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677513" y="33569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 bwMode="auto">
          <a:xfrm>
            <a:off x="3693156" y="2876865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Conector reto 23"/>
          <p:cNvCxnSpPr/>
          <p:nvPr/>
        </p:nvCxnSpPr>
        <p:spPr bwMode="auto">
          <a:xfrm flipH="1">
            <a:off x="3836306" y="2671865"/>
            <a:ext cx="1733" cy="199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CaixaDeTexto 24"/>
          <p:cNvSpPr txBox="1"/>
          <p:nvPr/>
        </p:nvSpPr>
        <p:spPr>
          <a:xfrm>
            <a:off x="3454054" y="25649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n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677513" y="28436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+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 bwMode="auto">
          <a:xfrm>
            <a:off x="2829060" y="3933057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2829060" y="1844825"/>
            <a:ext cx="2016224" cy="79208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Geração</a:t>
            </a:r>
            <a:r>
              <a:rPr kumimoji="0" 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números aleatórios </a:t>
            </a:r>
            <a:r>
              <a:rPr kumimoji="0" lang="pt-BR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Gausssianos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Conector angulado 30"/>
          <p:cNvCxnSpPr>
            <a:stCxn id="4" idx="3"/>
            <a:endCxn id="26" idx="1"/>
          </p:cNvCxnSpPr>
          <p:nvPr/>
        </p:nvCxnSpPr>
        <p:spPr bwMode="auto">
          <a:xfrm flipV="1">
            <a:off x="2159732" y="3028311"/>
            <a:ext cx="1517781" cy="2206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ctor angulado 32"/>
          <p:cNvCxnSpPr>
            <a:stCxn id="4" idx="3"/>
            <a:endCxn id="22" idx="1"/>
          </p:cNvCxnSpPr>
          <p:nvPr/>
        </p:nvCxnSpPr>
        <p:spPr bwMode="auto">
          <a:xfrm>
            <a:off x="2159732" y="3248981"/>
            <a:ext cx="1517781" cy="2926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CaixaDeTexto 33"/>
          <p:cNvSpPr txBox="1"/>
          <p:nvPr/>
        </p:nvSpPr>
        <p:spPr>
          <a:xfrm>
            <a:off x="2771800" y="269962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0/E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771800" y="35010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1/E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6012160" y="1196753"/>
            <a:ext cx="2376264" cy="3816424"/>
          </a:xfrm>
          <a:prstGeom prst="round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Receptor</a:t>
            </a: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6516216" y="2276873"/>
            <a:ext cx="1368152" cy="1944216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Detector</a:t>
            </a:r>
          </a:p>
        </p:txBody>
      </p:sp>
      <p:cxnSp>
        <p:nvCxnSpPr>
          <p:cNvPr id="43" name="Conector angulado 42"/>
          <p:cNvCxnSpPr>
            <a:stCxn id="26" idx="3"/>
          </p:cNvCxnSpPr>
          <p:nvPr/>
        </p:nvCxnSpPr>
        <p:spPr bwMode="auto">
          <a:xfrm flipV="1">
            <a:off x="3996831" y="2780929"/>
            <a:ext cx="2519385" cy="2473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Conector angulado 44"/>
          <p:cNvCxnSpPr>
            <a:stCxn id="22" idx="3"/>
          </p:cNvCxnSpPr>
          <p:nvPr/>
        </p:nvCxnSpPr>
        <p:spPr bwMode="auto">
          <a:xfrm>
            <a:off x="3996831" y="3541659"/>
            <a:ext cx="2519385" cy="1753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CaixaDeTexto 51"/>
          <p:cNvSpPr txBox="1"/>
          <p:nvPr/>
        </p:nvSpPr>
        <p:spPr>
          <a:xfrm>
            <a:off x="5364088" y="33477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364088" y="233958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smtClean="0"/>
              <a:t>r</a:t>
            </a:r>
            <a:r>
              <a:rPr lang="pt-BR" i="1" baseline="-25000" dirty="0" smtClean="0"/>
              <a:t>0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179512" y="6438588"/>
            <a:ext cx="4176464" cy="4046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tângulo de cantos arredondados 39"/>
          <p:cNvSpPr/>
          <p:nvPr/>
        </p:nvSpPr>
        <p:spPr bwMode="auto">
          <a:xfrm>
            <a:off x="2915816" y="5373216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Compare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tângulo de cantos arredondados 41"/>
          <p:cNvSpPr/>
          <p:nvPr/>
        </p:nvSpPr>
        <p:spPr bwMode="auto">
          <a:xfrm>
            <a:off x="2915816" y="6165304"/>
            <a:ext cx="2376264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/>
              <a:t>Contagem de erro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Conector angulado 45"/>
          <p:cNvCxnSpPr>
            <a:stCxn id="41" idx="3"/>
            <a:endCxn id="40" idx="3"/>
          </p:cNvCxnSpPr>
          <p:nvPr/>
        </p:nvCxnSpPr>
        <p:spPr bwMode="auto">
          <a:xfrm flipH="1">
            <a:off x="5292080" y="3248981"/>
            <a:ext cx="2592288" cy="2340259"/>
          </a:xfrm>
          <a:prstGeom prst="bentConnector3">
            <a:avLst>
              <a:gd name="adj1" fmla="val -88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Forma 48"/>
          <p:cNvCxnSpPr>
            <a:stCxn id="4" idx="3"/>
            <a:endCxn id="40" idx="1"/>
          </p:cNvCxnSpPr>
          <p:nvPr/>
        </p:nvCxnSpPr>
        <p:spPr bwMode="auto">
          <a:xfrm>
            <a:off x="2159732" y="3248981"/>
            <a:ext cx="756084" cy="23402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onector de seta reta 63"/>
          <p:cNvCxnSpPr>
            <a:stCxn id="40" idx="2"/>
            <a:endCxn id="42" idx="0"/>
          </p:cNvCxnSpPr>
          <p:nvPr/>
        </p:nvCxnSpPr>
        <p:spPr bwMode="auto">
          <a:xfrm>
            <a:off x="4103948" y="5805264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7904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Resultados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9512" y="908720"/>
            <a:ext cx="2664296" cy="5256584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Eixo x: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SNR: medida direta da energia gasta para transmitir cada bit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/>
              <a:t>Eixo y: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BER (simulada)</a:t>
            </a:r>
          </a:p>
          <a:p>
            <a:r>
              <a:rPr lang="pt-BR" sz="2400" dirty="0" err="1" smtClean="0"/>
              <a:t>P</a:t>
            </a:r>
            <a:r>
              <a:rPr lang="pt-BR" sz="2400" baseline="-25000" dirty="0" err="1" smtClean="0"/>
              <a:t>e</a:t>
            </a:r>
            <a:r>
              <a:rPr lang="pt-BR" sz="2400" dirty="0" smtClean="0"/>
              <a:t> (teórica)</a:t>
            </a:r>
            <a:endParaRPr lang="pt-BR" sz="2400" dirty="0"/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2" cstate="print"/>
          <a:srcRect r="7385"/>
          <a:stretch>
            <a:fillRect/>
          </a:stretch>
        </p:blipFill>
        <p:spPr bwMode="auto">
          <a:xfrm>
            <a:off x="3131840" y="476672"/>
            <a:ext cx="5555077" cy="449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Ortogonais </a:t>
            </a:r>
            <a:r>
              <a:rPr lang="pt-BR" sz="2800" b="1" dirty="0" err="1" smtClean="0">
                <a:solidFill>
                  <a:prstClr val="black"/>
                </a:solidFill>
                <a:ea typeface="+mn-ea"/>
                <a:cs typeface="+mn-cs"/>
              </a:rPr>
              <a:t>vs</a:t>
            </a: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 Antipodal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5877272"/>
            <a:ext cx="8583488" cy="720080"/>
          </a:xfrm>
        </p:spPr>
        <p:txBody>
          <a:bodyPr/>
          <a:lstStyle/>
          <a:p>
            <a:r>
              <a:rPr lang="pt-BR" sz="2800" b="1" dirty="0" err="1" smtClean="0"/>
              <a:t>Antiponal</a:t>
            </a:r>
            <a:r>
              <a:rPr lang="pt-BR" sz="2800" b="1" dirty="0" smtClean="0"/>
              <a:t> é sempre melhor que ortogonal?</a:t>
            </a:r>
            <a:endParaRPr lang="pt-BR" sz="2800" b="1" dirty="0"/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 cstate="print"/>
          <a:srcRect t="4040" r="7474"/>
          <a:stretch>
            <a:fillRect/>
          </a:stretch>
        </p:blipFill>
        <p:spPr bwMode="auto">
          <a:xfrm>
            <a:off x="395536" y="757237"/>
            <a:ext cx="6581923" cy="512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4"/>
          <p:cNvSpPr txBox="1">
            <a:spLocks/>
          </p:cNvSpPr>
          <p:nvPr/>
        </p:nvSpPr>
        <p:spPr bwMode="auto">
          <a:xfrm>
            <a:off x="1835696" y="2708920"/>
            <a:ext cx="31683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</a:t>
            </a:r>
            <a:r>
              <a:rPr kumimoji="0" lang="pt-BR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melhor</a:t>
            </a:r>
            <a:r>
              <a:rPr kumimoji="0" lang="pt-B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de cantos arredondados 46"/>
          <p:cNvSpPr/>
          <p:nvPr/>
        </p:nvSpPr>
        <p:spPr bwMode="auto">
          <a:xfrm>
            <a:off x="6660232" y="3284984"/>
            <a:ext cx="2304256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Ortogonais </a:t>
            </a:r>
            <a:r>
              <a:rPr lang="pt-BR" sz="2800" b="1" dirty="0" err="1" smtClean="0">
                <a:solidFill>
                  <a:prstClr val="black"/>
                </a:solidFill>
                <a:ea typeface="+mn-ea"/>
                <a:cs typeface="+mn-cs"/>
              </a:rPr>
              <a:t>vs</a:t>
            </a:r>
            <a:r>
              <a:rPr lang="pt-BR" sz="2800" b="1" dirty="0" smtClean="0">
                <a:solidFill>
                  <a:prstClr val="black"/>
                </a:solidFill>
                <a:ea typeface="+mn-ea"/>
                <a:cs typeface="+mn-cs"/>
              </a:rPr>
              <a:t> Antipodal</a:t>
            </a:r>
            <a:endParaRPr lang="pt-BR" sz="28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7504" y="908720"/>
            <a:ext cx="8583488" cy="720080"/>
          </a:xfrm>
        </p:spPr>
        <p:txBody>
          <a:bodyPr/>
          <a:lstStyle/>
          <a:p>
            <a:r>
              <a:rPr lang="pt-BR" sz="2800" b="1" dirty="0" smtClean="0"/>
              <a:t>“Distância” entre os bits são diferentes</a:t>
            </a:r>
            <a:endParaRPr lang="pt-BR" sz="2800" b="1" dirty="0"/>
          </a:p>
        </p:txBody>
      </p:sp>
      <p:cxnSp>
        <p:nvCxnSpPr>
          <p:cNvPr id="6" name="Conector reto 5"/>
          <p:cNvCxnSpPr/>
          <p:nvPr/>
        </p:nvCxnSpPr>
        <p:spPr bwMode="auto">
          <a:xfrm>
            <a:off x="4211960" y="2204864"/>
            <a:ext cx="0" cy="16561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" name="Conector reto 7"/>
          <p:cNvCxnSpPr/>
          <p:nvPr/>
        </p:nvCxnSpPr>
        <p:spPr bwMode="auto">
          <a:xfrm>
            <a:off x="3491880" y="3429000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3635896" y="22048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2" name="Elipse 11"/>
          <p:cNvSpPr/>
          <p:nvPr/>
        </p:nvSpPr>
        <p:spPr bwMode="auto">
          <a:xfrm>
            <a:off x="4139952" y="2564904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5004048" y="3356992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076056" y="29249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5" name="Espaço Reservado para Conteúdo 4"/>
          <p:cNvSpPr txBox="1">
            <a:spLocks/>
          </p:cNvSpPr>
          <p:nvPr/>
        </p:nvSpPr>
        <p:spPr bwMode="auto">
          <a:xfrm>
            <a:off x="35496" y="1628800"/>
            <a:ext cx="66247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são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sinais ortogonais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área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1" descr="http://upload.wikimedia.org/wikipedia/commons/thumb/2/25/Cdma_orthogonal_signals.png/220px-Cdma_orthogonal_signals.png"/>
          <p:cNvPicPr>
            <a:picLocks noChangeAspect="1" noChangeArrowheads="1"/>
          </p:cNvPicPr>
          <p:nvPr/>
        </p:nvPicPr>
        <p:blipFill>
          <a:blip r:embed="rId3" cstate="print"/>
          <a:srcRect b="49466"/>
          <a:stretch>
            <a:fillRect/>
          </a:stretch>
        </p:blipFill>
        <p:spPr bwMode="auto">
          <a:xfrm>
            <a:off x="683568" y="2060848"/>
            <a:ext cx="2095500" cy="1800200"/>
          </a:xfrm>
          <a:prstGeom prst="rect">
            <a:avLst/>
          </a:prstGeom>
          <a:noFill/>
        </p:spPr>
      </p:pic>
      <p:cxnSp>
        <p:nvCxnSpPr>
          <p:cNvPr id="17" name="Conector reto 16"/>
          <p:cNvCxnSpPr/>
          <p:nvPr/>
        </p:nvCxnSpPr>
        <p:spPr bwMode="auto">
          <a:xfrm>
            <a:off x="4283968" y="4437112"/>
            <a:ext cx="0" cy="16561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8" name="Conector reto 17"/>
          <p:cNvCxnSpPr/>
          <p:nvPr/>
        </p:nvCxnSpPr>
        <p:spPr bwMode="auto">
          <a:xfrm>
            <a:off x="3059832" y="5661248"/>
            <a:ext cx="26642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5267078" y="51571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20" name="Elipse 19"/>
          <p:cNvSpPr/>
          <p:nvPr/>
        </p:nvSpPr>
        <p:spPr bwMode="auto">
          <a:xfrm>
            <a:off x="5148064" y="5579948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3250854" y="5589240"/>
            <a:ext cx="144016" cy="144016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2862" y="51571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23" name="Espaço Reservado para Conteúdo 4"/>
          <p:cNvSpPr txBox="1">
            <a:spLocks/>
          </p:cNvSpPr>
          <p:nvPr/>
        </p:nvSpPr>
        <p:spPr bwMode="auto">
          <a:xfrm>
            <a:off x="35496" y="4005064"/>
            <a:ext cx="662473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e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pt-BR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são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sinais antipodais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área </a:t>
            </a:r>
            <a:r>
              <a:rPr kumimoji="0" lang="pt-BR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Conector de seta reta 26"/>
          <p:cNvCxnSpPr>
            <a:stCxn id="12" idx="5"/>
            <a:endCxn id="13" idx="1"/>
          </p:cNvCxnSpPr>
          <p:nvPr/>
        </p:nvCxnSpPr>
        <p:spPr bwMode="auto">
          <a:xfrm>
            <a:off x="4262877" y="2687829"/>
            <a:ext cx="762262" cy="690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0" name="Conector de seta reta 29"/>
          <p:cNvCxnSpPr/>
          <p:nvPr/>
        </p:nvCxnSpPr>
        <p:spPr bwMode="auto">
          <a:xfrm>
            <a:off x="3275856" y="4941168"/>
            <a:ext cx="19442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4" name="Conector de seta reta 33"/>
          <p:cNvCxnSpPr>
            <a:stCxn id="20" idx="0"/>
          </p:cNvCxnSpPr>
          <p:nvPr/>
        </p:nvCxnSpPr>
        <p:spPr bwMode="auto">
          <a:xfrm flipV="1">
            <a:off x="5220072" y="4581128"/>
            <a:ext cx="0" cy="9988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ector de seta reta 34"/>
          <p:cNvCxnSpPr>
            <a:stCxn id="21" idx="0"/>
          </p:cNvCxnSpPr>
          <p:nvPr/>
        </p:nvCxnSpPr>
        <p:spPr bwMode="auto">
          <a:xfrm flipH="1" flipV="1">
            <a:off x="3306011" y="4559176"/>
            <a:ext cx="16851" cy="1030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Objeto 40"/>
          <p:cNvGraphicFramePr>
            <a:graphicFrameLocks noChangeAspect="1"/>
          </p:cNvGraphicFramePr>
          <p:nvPr/>
        </p:nvGraphicFramePr>
        <p:xfrm>
          <a:off x="4572000" y="2564904"/>
          <a:ext cx="1094774" cy="395982"/>
        </p:xfrm>
        <a:graphic>
          <a:graphicData uri="http://schemas.openxmlformats.org/presentationml/2006/ole">
            <p:oleObj spid="_x0000_s143362" name="Equação" r:id="rId4" imgW="596880" imgH="215640" progId="Equation.3">
              <p:embed/>
            </p:oleObj>
          </a:graphicData>
        </a:graphic>
      </p:graphicFrame>
      <p:graphicFrame>
        <p:nvGraphicFramePr>
          <p:cNvPr id="42" name="Objeto 41"/>
          <p:cNvGraphicFramePr>
            <a:graphicFrameLocks noChangeAspect="1"/>
          </p:cNvGraphicFramePr>
          <p:nvPr/>
        </p:nvGraphicFramePr>
        <p:xfrm>
          <a:off x="3836665" y="5013176"/>
          <a:ext cx="1095375" cy="396875"/>
        </p:xfrm>
        <a:graphic>
          <a:graphicData uri="http://schemas.openxmlformats.org/presentationml/2006/ole">
            <p:oleObj spid="_x0000_s143363" name="Equação" r:id="rId5" imgW="596880" imgH="215640" progId="Equation.3">
              <p:embed/>
            </p:oleObj>
          </a:graphicData>
        </a:graphic>
      </p:graphicFrame>
      <p:pic>
        <p:nvPicPr>
          <p:cNvPr id="43" name="Picture 11" descr="http://cnx.org/content/m0543/latest/sig2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500" y="4941168"/>
            <a:ext cx="2400300" cy="923925"/>
          </a:xfrm>
          <a:prstGeom prst="rect">
            <a:avLst/>
          </a:prstGeom>
          <a:noFill/>
        </p:spPr>
      </p:pic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6759575" y="3446463"/>
          <a:ext cx="2105025" cy="1116012"/>
        </p:xfrm>
        <a:graphic>
          <a:graphicData uri="http://schemas.openxmlformats.org/presentationml/2006/ole">
            <p:oleObj spid="_x0000_s143364" name="Equação" r:id="rId7" imgW="1002960" imgH="533160" progId="Equation.3">
              <p:embed/>
            </p:oleObj>
          </a:graphicData>
        </a:graphic>
      </p:graphicFrame>
      <p:sp>
        <p:nvSpPr>
          <p:cNvPr id="48" name="Seta para a direita 47"/>
          <p:cNvSpPr/>
          <p:nvPr/>
        </p:nvSpPr>
        <p:spPr bwMode="auto">
          <a:xfrm rot="1704524">
            <a:off x="5973983" y="3116643"/>
            <a:ext cx="57606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Seta para a direita 48"/>
          <p:cNvSpPr/>
          <p:nvPr/>
        </p:nvSpPr>
        <p:spPr bwMode="auto">
          <a:xfrm rot="19940026">
            <a:off x="6118106" y="4842418"/>
            <a:ext cx="576064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1" name="Objeto 50"/>
          <p:cNvGraphicFramePr>
            <a:graphicFrameLocks noChangeAspect="1"/>
          </p:cNvGraphicFramePr>
          <p:nvPr/>
        </p:nvGraphicFramePr>
        <p:xfrm>
          <a:off x="4913313" y="5805488"/>
          <a:ext cx="698500" cy="395287"/>
        </p:xfrm>
        <a:graphic>
          <a:graphicData uri="http://schemas.openxmlformats.org/presentationml/2006/ole">
            <p:oleObj spid="_x0000_s143365" name="Equação" r:id="rId8" imgW="380880" imgH="215640" progId="Equation.3">
              <p:embed/>
            </p:oleObj>
          </a:graphicData>
        </a:graphic>
      </p:graphicFrame>
      <p:graphicFrame>
        <p:nvGraphicFramePr>
          <p:cNvPr id="143366" name="Object 2"/>
          <p:cNvGraphicFramePr>
            <a:graphicFrameLocks noChangeAspect="1"/>
          </p:cNvGraphicFramePr>
          <p:nvPr/>
        </p:nvGraphicFramePr>
        <p:xfrm>
          <a:off x="2865388" y="5805264"/>
          <a:ext cx="698500" cy="395287"/>
        </p:xfrm>
        <a:graphic>
          <a:graphicData uri="http://schemas.openxmlformats.org/presentationml/2006/ole">
            <p:oleObj spid="_x0000_s143366" name="Equação" r:id="rId9" imgW="380880" imgH="215640" progId="Equation.3">
              <p:embed/>
            </p:oleObj>
          </a:graphicData>
        </a:graphic>
      </p:graphicFrame>
      <p:sp>
        <p:nvSpPr>
          <p:cNvPr id="53" name="CaixaDeTexto 52"/>
          <p:cNvSpPr txBox="1"/>
          <p:nvPr/>
        </p:nvSpPr>
        <p:spPr>
          <a:xfrm>
            <a:off x="507605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Em amplitude</a:t>
            </a:r>
            <a:endParaRPr lang="pt-BR" b="1" dirty="0"/>
          </a:p>
        </p:txBody>
      </p:sp>
      <p:graphicFrame>
        <p:nvGraphicFramePr>
          <p:cNvPr id="54" name="Objeto 53"/>
          <p:cNvGraphicFramePr>
            <a:graphicFrameLocks noChangeAspect="1"/>
          </p:cNvGraphicFramePr>
          <p:nvPr/>
        </p:nvGraphicFramePr>
        <p:xfrm>
          <a:off x="4860032" y="3573016"/>
          <a:ext cx="698500" cy="395287"/>
        </p:xfrm>
        <a:graphic>
          <a:graphicData uri="http://schemas.openxmlformats.org/presentationml/2006/ole">
            <p:oleObj spid="_x0000_s143367" name="Equação" r:id="rId10" imgW="380880" imgH="215640" progId="Equation.3">
              <p:embed/>
            </p:oleObj>
          </a:graphicData>
        </a:graphic>
      </p:graphicFrame>
      <p:graphicFrame>
        <p:nvGraphicFramePr>
          <p:cNvPr id="55" name="Objeto 54"/>
          <p:cNvGraphicFramePr>
            <a:graphicFrameLocks noChangeAspect="1"/>
          </p:cNvGraphicFramePr>
          <p:nvPr/>
        </p:nvGraphicFramePr>
        <p:xfrm>
          <a:off x="3419872" y="2564904"/>
          <a:ext cx="698500" cy="395287"/>
        </p:xfrm>
        <a:graphic>
          <a:graphicData uri="http://schemas.openxmlformats.org/presentationml/2006/ole">
            <p:oleObj spid="_x0000_s143368" name="Equação" r:id="rId11" imgW="380880" imgH="2156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02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74531" y="3281336"/>
            <a:ext cx="182808" cy="3667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pic>
        <p:nvPicPr>
          <p:cNvPr id="1026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r="45610"/>
          <a:stretch>
            <a:fillRect/>
          </a:stretch>
        </p:blipFill>
        <p:spPr bwMode="auto">
          <a:xfrm>
            <a:off x="6156176" y="404664"/>
            <a:ext cx="2592288" cy="2736304"/>
          </a:xfrm>
          <a:prstGeom prst="rect">
            <a:avLst/>
          </a:prstGeom>
          <a:noFill/>
        </p:spPr>
      </p:pic>
      <p:sp>
        <p:nvSpPr>
          <p:cNvPr id="32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40768"/>
            <a:ext cx="5616624" cy="5256584"/>
          </a:xfrm>
        </p:spPr>
        <p:txBody>
          <a:bodyPr/>
          <a:lstStyle/>
          <a:p>
            <a:r>
              <a:rPr lang="pt-BR" sz="2400" dirty="0" smtClean="0"/>
              <a:t>Principal Saída</a:t>
            </a:r>
          </a:p>
          <a:p>
            <a:pPr lvl="1"/>
            <a:r>
              <a:rPr lang="pt-BR" sz="2200" dirty="0" smtClean="0"/>
              <a:t>Taxa de erro de bits (BER)</a:t>
            </a:r>
            <a:endParaRPr lang="pt-BR" sz="2400" dirty="0" smtClean="0"/>
          </a:p>
          <a:p>
            <a:pPr lvl="1"/>
            <a:r>
              <a:rPr lang="pt-BR" sz="2200" dirty="0" smtClean="0"/>
              <a:t>Estudo subjetivo de sinais de áudio, figuras (fotos) e vídeos</a:t>
            </a:r>
          </a:p>
          <a:p>
            <a:endParaRPr lang="pt-BR" sz="2400" dirty="0" smtClean="0"/>
          </a:p>
          <a:p>
            <a:r>
              <a:rPr lang="pt-BR" sz="2400" dirty="0" smtClean="0"/>
              <a:t>Principais entradas</a:t>
            </a:r>
          </a:p>
          <a:p>
            <a:pPr lvl="1"/>
            <a:r>
              <a:rPr lang="pt-BR" sz="2200" dirty="0" smtClean="0"/>
              <a:t>Variação de potência (relativa ao ruído, i.e., SNR), variação de banda</a:t>
            </a:r>
          </a:p>
          <a:p>
            <a:pPr lvl="1"/>
            <a:r>
              <a:rPr lang="pt-BR" sz="2200" dirty="0" smtClean="0"/>
              <a:t>Diferentes modelos de canal</a:t>
            </a:r>
          </a:p>
          <a:p>
            <a:pPr lvl="1"/>
            <a:endParaRPr lang="pt-BR" sz="2800" dirty="0" smtClean="0"/>
          </a:p>
          <a:p>
            <a:pPr lvl="1"/>
            <a:endParaRPr lang="pt-BR" sz="2400" dirty="0" smtClean="0"/>
          </a:p>
        </p:txBody>
      </p:sp>
      <p:pic>
        <p:nvPicPr>
          <p:cNvPr id="34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l="55901"/>
          <a:stretch>
            <a:fillRect/>
          </a:stretch>
        </p:blipFill>
        <p:spPr bwMode="auto">
          <a:xfrm>
            <a:off x="6444208" y="3356992"/>
            <a:ext cx="2101804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6169" y="3211514"/>
            <a:ext cx="4917831" cy="3646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95650"/>
            <a:ext cx="4151435" cy="356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49326"/>
            <a:ext cx="822960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2088" indent="-192088" algn="l" defTabSz="762000">
              <a:buClr>
                <a:srgbClr val="0033CC"/>
              </a:buClr>
              <a:buFontTx/>
              <a:buChar char="•"/>
            </a:pPr>
            <a:r>
              <a:rPr lang="pt-BR" sz="2000" b="0" dirty="0" smtClean="0"/>
              <a:t>Além de:</a:t>
            </a:r>
            <a:endParaRPr lang="pt-BR" sz="2000" b="0" dirty="0"/>
          </a:p>
          <a:p>
            <a:pPr marL="666750" lvl="1" indent="-195263" algn="l" defTabSz="762000">
              <a:buFontTx/>
              <a:buChar char="•"/>
            </a:pPr>
            <a:r>
              <a:rPr lang="pt-BR" b="0" dirty="0"/>
              <a:t>BLER (</a:t>
            </a:r>
            <a:r>
              <a:rPr lang="pt-BR" b="0" dirty="0" err="1"/>
              <a:t>Block</a:t>
            </a:r>
            <a:r>
              <a:rPr lang="pt-BR" b="0" dirty="0"/>
              <a:t> </a:t>
            </a:r>
            <a:r>
              <a:rPr lang="pt-BR" b="0" dirty="0" err="1"/>
              <a:t>error</a:t>
            </a:r>
            <a:r>
              <a:rPr lang="pt-BR" b="0" dirty="0"/>
              <a:t> rate)</a:t>
            </a:r>
          </a:p>
          <a:p>
            <a:pPr marL="666750" lvl="1" indent="-195263" algn="l" defTabSz="762000">
              <a:buFontTx/>
              <a:buChar char="•"/>
            </a:pPr>
            <a:r>
              <a:rPr lang="pt-BR" b="0" dirty="0"/>
              <a:t>BER (Bit </a:t>
            </a:r>
            <a:r>
              <a:rPr lang="pt-BR" b="0" dirty="0" err="1"/>
              <a:t>Error</a:t>
            </a:r>
            <a:r>
              <a:rPr lang="pt-BR" b="0" dirty="0"/>
              <a:t> </a:t>
            </a:r>
            <a:r>
              <a:rPr lang="pt-BR" b="0" dirty="0" smtClean="0"/>
              <a:t>Rate)</a:t>
            </a:r>
          </a:p>
          <a:p>
            <a:pPr marL="666750" lvl="1" indent="-195263" algn="l" defTabSz="762000">
              <a:buFontTx/>
              <a:buChar char="•"/>
            </a:pPr>
            <a:r>
              <a:rPr lang="pt-BR" dirty="0" smtClean="0"/>
              <a:t>Taxa de erro de símbolo (SER)</a:t>
            </a:r>
          </a:p>
          <a:p>
            <a:pPr marL="666750" lvl="1" indent="-195263" algn="l" defTabSz="762000">
              <a:buFontTx/>
              <a:buChar char="•"/>
            </a:pPr>
            <a:endParaRPr lang="pt-BR" b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82208" y="987427"/>
            <a:ext cx="4961792" cy="2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Também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pt-BR" kern="0" dirty="0" smtClean="0"/>
              <a:t>Vazão de dados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pt-BR" dirty="0" smtClean="0"/>
              <a:t>Eficiência espectral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Densidade Espectral de Potência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PAPR (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Peak-to-Average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Power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Ratio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824" y="116632"/>
            <a:ext cx="8229600" cy="5486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2400" dirty="0" smtClean="0"/>
              <a:t>Simulação de enlace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1374531" y="3281336"/>
            <a:ext cx="182808" cy="3667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>
            <a:spAutoFit/>
          </a:bodyPr>
          <a:lstStyle/>
          <a:p>
            <a:endParaRPr lang="pt-BR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8820472" y="2780928"/>
            <a:ext cx="446449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r="45610"/>
          <a:stretch>
            <a:fillRect/>
          </a:stretch>
        </p:blipFill>
        <p:spPr bwMode="auto">
          <a:xfrm>
            <a:off x="6156176" y="404664"/>
            <a:ext cx="2592288" cy="2736304"/>
          </a:xfrm>
          <a:prstGeom prst="rect">
            <a:avLst/>
          </a:prstGeom>
          <a:noFill/>
        </p:spPr>
      </p:pic>
      <p:sp>
        <p:nvSpPr>
          <p:cNvPr id="32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764704"/>
            <a:ext cx="5616624" cy="5256584"/>
          </a:xfrm>
        </p:spPr>
        <p:txBody>
          <a:bodyPr/>
          <a:lstStyle/>
          <a:p>
            <a:r>
              <a:rPr lang="pt-BR" sz="2400" dirty="0" smtClean="0"/>
              <a:t>Aplicações</a:t>
            </a:r>
          </a:p>
          <a:p>
            <a:pPr lvl="1">
              <a:defRPr/>
            </a:pPr>
            <a:r>
              <a:rPr lang="pt-BR" sz="2200" dirty="0" smtClean="0"/>
              <a:t>Estudos de novos transceptores, Estimadores de canal, etc.</a:t>
            </a:r>
          </a:p>
          <a:p>
            <a:pPr lvl="1">
              <a:defRPr/>
            </a:pPr>
            <a:r>
              <a:rPr lang="pt-BR" sz="2200" dirty="0" smtClean="0"/>
              <a:t>Investigar imperfeições de RF</a:t>
            </a:r>
          </a:p>
          <a:p>
            <a:pPr lvl="1">
              <a:defRPr/>
            </a:pPr>
            <a:r>
              <a:rPr lang="pt-BR" sz="2200" dirty="0" smtClean="0"/>
              <a:t>Análise espectral do sinal de informação</a:t>
            </a:r>
          </a:p>
          <a:p>
            <a:pPr lvl="1">
              <a:defRPr/>
            </a:pPr>
            <a:r>
              <a:rPr lang="pt-BR" sz="2200" dirty="0" smtClean="0"/>
              <a:t>Padronização de tecnologias</a:t>
            </a:r>
          </a:p>
          <a:p>
            <a:pPr lvl="1">
              <a:defRPr/>
            </a:pPr>
            <a:r>
              <a:rPr lang="pt-BR" sz="2200" dirty="0" smtClean="0"/>
              <a:t>Validação de novos conceitos  (patentes)</a:t>
            </a:r>
          </a:p>
          <a:p>
            <a:pPr lvl="1">
              <a:buNone/>
              <a:defRPr/>
            </a:pPr>
            <a:endParaRPr lang="pt-BR" sz="2200" dirty="0" smtClean="0"/>
          </a:p>
          <a:p>
            <a:pPr lvl="1"/>
            <a:endParaRPr lang="pt-BR" sz="2800" dirty="0" smtClean="0"/>
          </a:p>
          <a:p>
            <a:pPr lvl="1"/>
            <a:endParaRPr lang="pt-BR" sz="2400" dirty="0" smtClean="0"/>
          </a:p>
        </p:txBody>
      </p:sp>
      <p:pic>
        <p:nvPicPr>
          <p:cNvPr id="34" name="Picture 2" descr="http://www.mathworks.com/cmsimages/54060_wl_comm_tb_fig10_wl.jpg"/>
          <p:cNvPicPr>
            <a:picLocks noChangeAspect="1" noChangeArrowheads="1"/>
          </p:cNvPicPr>
          <p:nvPr/>
        </p:nvPicPr>
        <p:blipFill>
          <a:blip r:embed="rId2" cstate="print"/>
          <a:srcRect l="55901"/>
          <a:stretch>
            <a:fillRect/>
          </a:stretch>
        </p:blipFill>
        <p:spPr bwMode="auto">
          <a:xfrm>
            <a:off x="6502644" y="3356992"/>
            <a:ext cx="2101804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Transmissor binário em banda-base</a:t>
            </a:r>
            <a:endParaRPr lang="pt-BR" sz="32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5256584"/>
          </a:xfrm>
        </p:spPr>
        <p:txBody>
          <a:bodyPr/>
          <a:lstStyle/>
          <a:p>
            <a:r>
              <a:rPr lang="pt-BR" sz="2800" dirty="0" smtClean="0"/>
              <a:t>Um sistema de comunicação binária consiste em</a:t>
            </a:r>
          </a:p>
          <a:p>
            <a:pPr lvl="1"/>
            <a:r>
              <a:rPr lang="pt-BR" sz="2400" dirty="0" smtClean="0"/>
              <a:t>Uma sequencia de 0’s e 1’s transmitido por meio de dois sinais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que 1/</a:t>
            </a:r>
            <a:r>
              <a:rPr lang="pt-BR" sz="2400" i="1" dirty="0" smtClean="0"/>
              <a:t>T</a:t>
            </a:r>
            <a:r>
              <a:rPr lang="pt-BR" sz="2400" baseline="-25000" dirty="0" smtClean="0"/>
              <a:t>b</a:t>
            </a:r>
            <a:r>
              <a:rPr lang="pt-BR" sz="2400" dirty="0" smtClean="0"/>
              <a:t> mede?</a:t>
            </a:r>
          </a:p>
          <a:p>
            <a:pPr lvl="2"/>
            <a:r>
              <a:rPr lang="pt-BR" sz="2000" dirty="0" smtClean="0"/>
              <a:t>R = 1/</a:t>
            </a:r>
            <a:r>
              <a:rPr lang="pt-BR" sz="2000" i="1" dirty="0" smtClean="0"/>
              <a:t>T</a:t>
            </a:r>
            <a:r>
              <a:rPr lang="pt-BR" sz="2000" baseline="-25000" dirty="0" smtClean="0"/>
              <a:t>b</a:t>
            </a:r>
            <a:r>
              <a:rPr lang="pt-BR" sz="2000" dirty="0" smtClean="0"/>
              <a:t> é a taxa de transmissão em bits/</a:t>
            </a:r>
            <a:r>
              <a:rPr lang="pt-BR" sz="2000" dirty="0" err="1" smtClean="0"/>
              <a:t>seg</a:t>
            </a:r>
            <a:r>
              <a:rPr lang="pt-BR" sz="2000" dirty="0" smtClean="0"/>
              <a:t> (</a:t>
            </a:r>
            <a:r>
              <a:rPr lang="pt-BR" sz="2000" dirty="0" err="1" smtClean="0"/>
              <a:t>bps</a:t>
            </a:r>
            <a:r>
              <a:rPr lang="pt-BR" sz="2000" dirty="0" smtClean="0"/>
              <a:t>)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que vem depois da transmissão? </a:t>
            </a:r>
          </a:p>
          <a:p>
            <a:pPr lvl="2"/>
            <a:r>
              <a:rPr lang="pt-BR" sz="2000" b="1" dirty="0" smtClean="0"/>
              <a:t>CANAL DE TRANSMISSÃO !!!!</a:t>
            </a:r>
          </a:p>
          <a:p>
            <a:pPr lvl="1"/>
            <a:r>
              <a:rPr lang="pt-BR" sz="2400" dirty="0" smtClean="0"/>
              <a:t>E </a:t>
            </a:r>
            <a:r>
              <a:rPr lang="pt-BR" sz="2400" dirty="0" smtClean="0"/>
              <a:t>o </a:t>
            </a:r>
            <a:r>
              <a:rPr lang="pt-BR" sz="2400" dirty="0" err="1" smtClean="0"/>
              <a:t>front-end</a:t>
            </a:r>
            <a:r>
              <a:rPr lang="pt-BR" sz="2400" dirty="0" smtClean="0"/>
              <a:t> de RF? É perfeito?</a:t>
            </a:r>
          </a:p>
          <a:p>
            <a:pPr lvl="1"/>
            <a:endParaRPr lang="pt-BR" sz="2000" baseline="30000" dirty="0" smtClean="0"/>
          </a:p>
          <a:p>
            <a:pPr lvl="1"/>
            <a:endParaRPr lang="pt-BR" sz="24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2267745" y="2276872"/>
          <a:ext cx="2808312" cy="1053117"/>
        </p:xfrm>
        <a:graphic>
          <a:graphicData uri="http://schemas.openxmlformats.org/presentationml/2006/ole">
            <p:oleObj spid="_x0000_s37890" name="Equação" r:id="rId3" imgW="1218960" imgH="457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6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4127</TotalTime>
  <Words>2871</Words>
  <Application>Microsoft Office PowerPoint</Application>
  <PresentationFormat>Apresentação na tela (4:3)</PresentationFormat>
  <Paragraphs>571</Paragraphs>
  <Slides>59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59</vt:i4>
      </vt:variant>
    </vt:vector>
  </HeadingPairs>
  <TitlesOfParts>
    <vt:vector size="63" baseType="lpstr">
      <vt:lpstr>Technology at work design template</vt:lpstr>
      <vt:lpstr>Equação</vt:lpstr>
      <vt:lpstr>Equation</vt:lpstr>
      <vt:lpstr>Microsoft Equation 3.0</vt:lpstr>
      <vt:lpstr>Slide 1</vt:lpstr>
      <vt:lpstr>Objetivos</vt:lpstr>
      <vt:lpstr>Slide 3</vt:lpstr>
      <vt:lpstr>Tipos de simuladores para sistemas de comunicações</vt:lpstr>
      <vt:lpstr>Simulação de enlace</vt:lpstr>
      <vt:lpstr>Simulação de enlace</vt:lpstr>
      <vt:lpstr>Simulação de enlace</vt:lpstr>
      <vt:lpstr>Simulação de enlace</vt:lpstr>
      <vt:lpstr>Transmissor binário em banda-base</vt:lpstr>
      <vt:lpstr>Banda-passante: conversão para frequência de Rádio (RF)</vt:lpstr>
      <vt:lpstr>O Canal de transmissão</vt:lpstr>
      <vt:lpstr>O Canal de transmissão</vt:lpstr>
      <vt:lpstr>O Canal de transmissão</vt:lpstr>
      <vt:lpstr>O Canal de transmissão</vt:lpstr>
      <vt:lpstr>O Canal de transmissão</vt:lpstr>
      <vt:lpstr>Caracterização do Ruído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Variável aleatória</vt:lpstr>
      <vt:lpstr>Ruído Térmico</vt:lpstr>
      <vt:lpstr>Ruído Térmico</vt:lpstr>
      <vt:lpstr>Simulação de Enlace</vt:lpstr>
      <vt:lpstr>Receptor/Detector binário</vt:lpstr>
      <vt:lpstr>Correlator de sinais</vt:lpstr>
      <vt:lpstr>Correlator de sinais</vt:lpstr>
      <vt:lpstr>O Detector</vt:lpstr>
      <vt:lpstr>Metodologia de Monte Carlo</vt:lpstr>
      <vt:lpstr>Metodologia de Monte Carlo</vt:lpstr>
      <vt:lpstr>Metodologia de Monte Carlo</vt:lpstr>
      <vt:lpstr>Simulação de Monte Carlo de Sistemas de Comunicação Binários Ortogonais</vt:lpstr>
      <vt:lpstr>Simulação de Monte Carlo de Sistemas de Comunicação Binários Ortogonais</vt:lpstr>
      <vt:lpstr>Simulação de Monte Carlo de Sistemas de Comunicação Binários Ortogonais</vt:lpstr>
      <vt:lpstr>Simulação de Monte Carlo de Sistemas de Comunicação Binários Ortogonais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Sinais antipodais</vt:lpstr>
      <vt:lpstr>Correlator de sinaisOrtogonais vs Antipodais</vt:lpstr>
      <vt:lpstr>Correlator de Sinais Antipodais</vt:lpstr>
      <vt:lpstr>O Detector</vt:lpstr>
      <vt:lpstr>Simulação de Monte Carlo de Sistemas de Comunicação Binários Ortogonais</vt:lpstr>
      <vt:lpstr>Simulação de Monte Carlo de Sistemas de Comunicação Binários Antipodais</vt:lpstr>
      <vt:lpstr>Simulação de Monte Carlo de Sistemas de Comunicação Binários</vt:lpstr>
      <vt:lpstr>Simulação de Monte Carlo de Sistemas de Comunicação Binários</vt:lpstr>
      <vt:lpstr>Resultados</vt:lpstr>
      <vt:lpstr>Ortogonais vs Antipodal</vt:lpstr>
      <vt:lpstr>Ortogonais vs Antipodal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Elder</dc:creator>
  <cp:lastModifiedBy>Vicente Sousa</cp:lastModifiedBy>
  <cp:revision>815</cp:revision>
  <dcterms:created xsi:type="dcterms:W3CDTF">2010-09-08T14:21:37Z</dcterms:created>
  <dcterms:modified xsi:type="dcterms:W3CDTF">2013-11-12T20:44:19Z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