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Override8.xml" ContentType="application/vnd.openxmlformats-officedocument.themeOverrid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Override6.xml" ContentType="application/vnd.openxmlformats-officedocument.themeOverride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25" r:id="rId2"/>
    <p:sldId id="330" r:id="rId3"/>
    <p:sldId id="386" r:id="rId4"/>
    <p:sldId id="387" r:id="rId5"/>
    <p:sldId id="388" r:id="rId6"/>
    <p:sldId id="389" r:id="rId7"/>
    <p:sldId id="390" r:id="rId8"/>
    <p:sldId id="352" r:id="rId9"/>
    <p:sldId id="391" r:id="rId10"/>
    <p:sldId id="341" r:id="rId11"/>
    <p:sldId id="348" r:id="rId12"/>
    <p:sldId id="358" r:id="rId13"/>
    <p:sldId id="359" r:id="rId14"/>
    <p:sldId id="345" r:id="rId15"/>
    <p:sldId id="392" r:id="rId16"/>
    <p:sldId id="413" r:id="rId17"/>
    <p:sldId id="414" r:id="rId18"/>
    <p:sldId id="408" r:id="rId19"/>
    <p:sldId id="382" r:id="rId20"/>
    <p:sldId id="384" r:id="rId21"/>
    <p:sldId id="409" r:id="rId22"/>
    <p:sldId id="415" r:id="rId23"/>
    <p:sldId id="367" r:id="rId24"/>
    <p:sldId id="383" r:id="rId25"/>
    <p:sldId id="385" r:id="rId26"/>
    <p:sldId id="347" r:id="rId27"/>
    <p:sldId id="416" r:id="rId28"/>
    <p:sldId id="393" r:id="rId29"/>
    <p:sldId id="417" r:id="rId30"/>
    <p:sldId id="404" r:id="rId31"/>
    <p:sldId id="405" r:id="rId32"/>
    <p:sldId id="394" r:id="rId33"/>
    <p:sldId id="401" r:id="rId34"/>
    <p:sldId id="402" r:id="rId35"/>
    <p:sldId id="396" r:id="rId36"/>
    <p:sldId id="397" r:id="rId37"/>
    <p:sldId id="398" r:id="rId38"/>
    <p:sldId id="410" r:id="rId39"/>
    <p:sldId id="411" r:id="rId40"/>
    <p:sldId id="339" r:id="rId41"/>
    <p:sldId id="332" r:id="rId42"/>
  </p:sldIdLst>
  <p:sldSz cx="9144000" cy="6858000" type="screen4x3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000000"/>
    <a:srgbClr val="3333CC"/>
    <a:srgbClr val="BA0003"/>
    <a:srgbClr val="62139E"/>
    <a:srgbClr val="219797"/>
    <a:srgbClr val="E3CD74"/>
    <a:srgbClr val="EEB42D"/>
    <a:srgbClr val="EED41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07" autoAdjust="0"/>
  </p:normalViewPr>
  <p:slideViewPr>
    <p:cSldViewPr>
      <p:cViewPr varScale="1">
        <p:scale>
          <a:sx n="65" d="100"/>
          <a:sy n="65" d="100"/>
        </p:scale>
        <p:origin x="-143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58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1896" y="-84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B4BF1-90CD-4994-80D7-B6A10D7E43D3}" type="datetimeFigureOut">
              <a:rPr lang="pt-BR" smtClean="0"/>
              <a:pPr/>
              <a:t>19/10/2016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CC778-779E-466F-936F-AA822415B6E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579228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4F83A60-A70A-4C35-A759-A44B98CEA1FA}" type="datetimeFigureOut">
              <a:rPr lang="pt-BR" smtClean="0"/>
              <a:pPr/>
              <a:t>19/10/2016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6D5EFA9-A741-46AB-8557-ED62BC726E3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7054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 smtClean="0">
                <a:solidFill>
                  <a:prstClr val="black"/>
                </a:solidFill>
              </a:rPr>
              <a:t>©Grupo </a:t>
            </a:r>
            <a:r>
              <a:rPr lang="pt-BR" dirty="0" err="1" smtClean="0">
                <a:solidFill>
                  <a:prstClr val="black"/>
                </a:solidFill>
              </a:rPr>
              <a:t>GppCom@DCO-UFRN</a:t>
            </a:r>
            <a:endParaRPr lang="pt-BR">
              <a:solidFill>
                <a:prstClr val="black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6F0000-EEA9-421A-A398-EA53BA5BF011}" type="slidenum">
              <a:rPr lang="pt-BR" smtClean="0">
                <a:solidFill>
                  <a:prstClr val="black"/>
                </a:solidFill>
              </a:rPr>
              <a:pPr/>
              <a:t>1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8" name="Espaço Reservado para Data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>
                <a:solidFill>
                  <a:prstClr val="black"/>
                </a:solidFill>
              </a:rPr>
              <a:t>31/03/2011</a:t>
            </a:r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0246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5EFA9-A741-46AB-8557-ED62BC726E33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478625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5EFA9-A741-46AB-8557-ED62BC726E33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0378A-298C-4171-BBCA-7539D2BF46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306896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9580199-F511-47B0-8E84-499637128E84}" type="slidenum">
              <a:rPr lang="pt-BR" smtClean="0">
                <a:solidFill>
                  <a:prstClr val="black"/>
                </a:solidFill>
                <a:latin typeface="Times New Roman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305800" cy="8382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256584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863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C7F44-C129-4B69-BF24-F0D0DBD7AC0A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C0751-9D60-432F-AC43-A5A60972E457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5989F-F624-4792-8EE8-7E3AA77E24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0F6EA-57D3-4910-8A97-092E4916FFF7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5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</a:t>
            </a:r>
            <a:r>
              <a:rPr kumimoji="0" lang="pt-BR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Angelo</a:t>
            </a: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8E910-3852-4039-A701-A4ED66B428F8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</a:t>
            </a:r>
            <a:r>
              <a:rPr kumimoji="0" lang="pt-BR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Angelo</a:t>
            </a: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EA31D-7463-4A91-94F3-1178A3EB4448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</a:t>
            </a:r>
            <a:r>
              <a:rPr kumimoji="0" lang="pt-BR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Angelo</a:t>
            </a: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FE579-4380-479B-9AF6-8A2BBAD1061C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86550" y="1828800"/>
            <a:ext cx="2076450" cy="4267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6076950" cy="4267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D3C22-8A2D-4712-8D76-BD97299AC4A5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5000"/>
            <a:lum/>
          </a:blip>
          <a:srcRect/>
          <a:stretch>
            <a:fillRect l="2000" t="6000" r="2000" b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28800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667000"/>
            <a:ext cx="8305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cs typeface="Arial" charset="0"/>
              </a:defRPr>
            </a:lvl1pPr>
          </a:lstStyle>
          <a:p>
            <a:fld id="{DB7DAC3F-FC06-4846-91B5-C2DC74526F3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6808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Angelo de Sousa Junior @ GppCom  -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73" r:id="rId10"/>
    <p:sldLayoutId id="214748365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6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e.ufrgs.br/~eng04006/aulas/aula24.pdf" TargetMode="Externa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co.ct.ufrn.br/docs/Grupo_GppComv14.pdf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de cantos arredondados 28"/>
          <p:cNvSpPr/>
          <p:nvPr/>
        </p:nvSpPr>
        <p:spPr>
          <a:xfrm>
            <a:off x="0" y="5733255"/>
            <a:ext cx="9144000" cy="1124745"/>
          </a:xfrm>
          <a:prstGeom prst="roundRect">
            <a:avLst>
              <a:gd name="adj" fmla="val 10000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25400"/>
          </a:sp3d>
        </p:spPr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156176" y="476672"/>
            <a:ext cx="263583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23528" y="2420888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8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Filtros Digitais</a:t>
            </a:r>
          </a:p>
        </p:txBody>
      </p:sp>
      <p:sp>
        <p:nvSpPr>
          <p:cNvPr id="14" name="Rectangle 6"/>
          <p:cNvSpPr/>
          <p:nvPr/>
        </p:nvSpPr>
        <p:spPr>
          <a:xfrm>
            <a:off x="251520" y="5930116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Universidade Federal do Rio Grande do Norte (UFRN)</a:t>
            </a:r>
            <a:endParaRPr lang="pt-BR" sz="2800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pic>
        <p:nvPicPr>
          <p:cNvPr id="12" name="Picture 11" descr="gppcom_logotipo.jpg"/>
          <p:cNvPicPr>
            <a:picLocks noChangeAspect="1"/>
          </p:cNvPicPr>
          <p:nvPr/>
        </p:nvPicPr>
        <p:blipFill>
          <a:blip r:embed="rId4" cstate="print"/>
          <a:srcRect l="5416" t="7483" r="4652" b="13955"/>
          <a:stretch>
            <a:fillRect/>
          </a:stretch>
        </p:blipFill>
        <p:spPr>
          <a:xfrm>
            <a:off x="251520" y="332656"/>
            <a:ext cx="2220878" cy="145505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3528" y="4149080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Vicente Sousa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GppCom/DCO/UFRN</a:t>
            </a:r>
            <a:endParaRPr lang="pt-BR" sz="2400" b="1" dirty="0" smtClean="0">
              <a:solidFill>
                <a:srgbClr val="1F497D">
                  <a:lumMod val="75000"/>
                </a:srgbClr>
              </a:solidFill>
              <a:latin typeface="Times New Roman"/>
            </a:endParaRPr>
          </a:p>
        </p:txBody>
      </p:sp>
      <p:pic>
        <p:nvPicPr>
          <p:cNvPr id="10" name="Picture 9" descr="dc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9832" y="476672"/>
            <a:ext cx="2694195" cy="1080000"/>
          </a:xfrm>
          <a:prstGeom prst="rect">
            <a:avLst/>
          </a:prstGeom>
        </p:spPr>
      </p:pic>
      <p:sp>
        <p:nvSpPr>
          <p:cNvPr id="9" name="Rectangle 12"/>
          <p:cNvSpPr/>
          <p:nvPr/>
        </p:nvSpPr>
        <p:spPr>
          <a:xfrm>
            <a:off x="827584" y="5157192"/>
            <a:ext cx="8064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1600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Natal, 19/10/2016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 sz="1600" b="1" dirty="0" smtClean="0">
              <a:solidFill>
                <a:srgbClr val="1F497D">
                  <a:lumMod val="75000"/>
                </a:srgbClr>
              </a:solidFill>
              <a:latin typeface="Times New Roman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F6EA-57D3-4910-8A97-092E4916FFF7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 smtClean="0"/>
              <a:t>Filtros Reais</a:t>
            </a:r>
            <a:endParaRPr lang="pt-BR" sz="32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146" y="1968599"/>
            <a:ext cx="6629400" cy="359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1346" y="1130399"/>
            <a:ext cx="5257800" cy="205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 rot="5400000" flipV="1">
            <a:off x="7318946" y="3340199"/>
            <a:ext cx="762000" cy="762000"/>
          </a:xfrm>
          <a:custGeom>
            <a:avLst/>
            <a:gdLst>
              <a:gd name="G0" fmla="+- 7200 0 0"/>
              <a:gd name="G1" fmla="+- 18514 0 0"/>
              <a:gd name="G2" fmla="+- 7200 0 0"/>
              <a:gd name="G3" fmla="*/ 7200 1 2"/>
              <a:gd name="G4" fmla="+- G3 10800 0"/>
              <a:gd name="G5" fmla="+- 21600 7200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4400 w 21600"/>
              <a:gd name="T1" fmla="*/ 0 h 21600"/>
              <a:gd name="T2" fmla="*/ 7200 w 21600"/>
              <a:gd name="T3" fmla="*/ 7200 h 21600"/>
              <a:gd name="T4" fmla="*/ 0 w 21600"/>
              <a:gd name="T5" fmla="*/ 16800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4400" y="0"/>
                </a:moveTo>
                <a:lnTo>
                  <a:pt x="7200" y="7200"/>
                </a:lnTo>
                <a:lnTo>
                  <a:pt x="10286" y="7200"/>
                </a:lnTo>
                <a:lnTo>
                  <a:pt x="10286" y="12001"/>
                </a:lnTo>
                <a:lnTo>
                  <a:pt x="0" y="12001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051621" y="4413349"/>
            <a:ext cx="1079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1400"/>
              <a:t>Região irrelevante</a:t>
            </a:r>
          </a:p>
        </p:txBody>
      </p:sp>
    </p:spTree>
    <p:extLst>
      <p:ext uri="{BB962C8B-B14F-4D97-AF65-F5344CB8AC3E}">
        <p14:creationId xmlns="" xmlns:p14="http://schemas.microsoft.com/office/powerpoint/2010/main" val="110379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3648" y="44624"/>
            <a:ext cx="6192688" cy="720080"/>
          </a:xfrm>
        </p:spPr>
        <p:txBody>
          <a:bodyPr/>
          <a:lstStyle/>
          <a:p>
            <a:pPr algn="ctr"/>
            <a:r>
              <a:rPr lang="pt-BR" sz="3200" dirty="0" smtClean="0"/>
              <a:t>Filtros Ideais x Reais</a:t>
            </a:r>
            <a:endParaRPr lang="pt-BR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068" y="1447006"/>
            <a:ext cx="6987331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44437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 smtClean="0"/>
              <a:t>Ordem dos filtros (1/2)</a:t>
            </a: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79512" y="836712"/>
            <a:ext cx="8856984" cy="5472608"/>
          </a:xfrm>
        </p:spPr>
        <p:txBody>
          <a:bodyPr/>
          <a:lstStyle/>
          <a:p>
            <a:pPr algn="just"/>
            <a:r>
              <a:rPr lang="pt-BR" sz="2400" dirty="0" smtClean="0"/>
              <a:t>A </a:t>
            </a:r>
            <a:r>
              <a:rPr lang="pt-BR" sz="2400" b="1" dirty="0" smtClean="0"/>
              <a:t>ordem de um filtro digital </a:t>
            </a:r>
            <a:r>
              <a:rPr lang="pt-BR" sz="2400" dirty="0" smtClean="0"/>
              <a:t>é o número de contribuições previamente armazenadas na memória do processador utilizadas para calcular a próxima componente. Todos os filtros digitais podem ser escritos da seguinte maneira:</a:t>
            </a:r>
          </a:p>
          <a:p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r>
              <a:rPr lang="pt-BR" sz="2400" b="1" i="1" dirty="0" err="1" smtClean="0"/>
              <a:t>Taps</a:t>
            </a:r>
            <a:r>
              <a:rPr lang="pt-BR" sz="2400" b="1" dirty="0" smtClean="0"/>
              <a:t> ou coeficientes do filtro (filtros FIR)</a:t>
            </a:r>
            <a:r>
              <a:rPr lang="pt-BR" sz="2400" dirty="0" smtClean="0"/>
              <a:t>: </a:t>
            </a:r>
            <a:r>
              <a:rPr lang="pt-BR" sz="2400" i="1" dirty="0" smtClean="0"/>
              <a:t>a</a:t>
            </a:r>
            <a:r>
              <a:rPr lang="pt-BR" sz="1600" baseline="-25000" dirty="0" smtClean="0"/>
              <a:t>0</a:t>
            </a:r>
            <a:r>
              <a:rPr lang="pt-BR" sz="2400" dirty="0" smtClean="0"/>
              <a:t>, </a:t>
            </a:r>
            <a:r>
              <a:rPr lang="pt-BR" sz="2400" i="1" dirty="0" smtClean="0"/>
              <a:t>a</a:t>
            </a:r>
            <a:r>
              <a:rPr lang="pt-BR" sz="1800" baseline="-25000" dirty="0"/>
              <a:t>1</a:t>
            </a:r>
            <a:r>
              <a:rPr lang="pt-BR" sz="2400" dirty="0" smtClean="0"/>
              <a:t>, </a:t>
            </a:r>
            <a:r>
              <a:rPr lang="pt-BR" sz="2400" i="1" dirty="0" smtClean="0"/>
              <a:t>a</a:t>
            </a:r>
            <a:r>
              <a:rPr lang="pt-BR" sz="1800" baseline="-25000" dirty="0"/>
              <a:t>2</a:t>
            </a:r>
            <a:r>
              <a:rPr lang="pt-BR" sz="2400" dirty="0" smtClean="0"/>
              <a:t>,..., </a:t>
            </a:r>
            <a:r>
              <a:rPr lang="pt-BR" sz="2400" i="1" dirty="0" err="1" smtClean="0"/>
              <a:t>a</a:t>
            </a:r>
            <a:r>
              <a:rPr lang="pt-BR" sz="1800" baseline="-25000" dirty="0" err="1" smtClean="0"/>
              <a:t>n</a:t>
            </a:r>
            <a:r>
              <a:rPr lang="pt-BR" sz="2400" dirty="0" smtClean="0"/>
              <a:t>;</a:t>
            </a:r>
          </a:p>
          <a:p>
            <a:r>
              <a:rPr lang="pt-BR" sz="2400" b="1" dirty="0" smtClean="0"/>
              <a:t>Ordem do filtro = </a:t>
            </a:r>
            <a:r>
              <a:rPr lang="pt-BR" sz="2400" dirty="0" smtClean="0"/>
              <a:t>número de </a:t>
            </a:r>
            <a:r>
              <a:rPr lang="pt-BR" sz="2400" i="1" dirty="0" err="1" smtClean="0"/>
              <a:t>taps</a:t>
            </a:r>
            <a:r>
              <a:rPr lang="pt-BR" sz="2400" i="1" dirty="0" smtClean="0"/>
              <a:t> - 1</a:t>
            </a:r>
            <a:r>
              <a:rPr lang="pt-BR" sz="2400" dirty="0" smtClean="0"/>
              <a:t>.</a:t>
            </a:r>
            <a:endParaRPr lang="pt-BR" sz="2400" i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6012160" y="2780928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b="1" dirty="0">
              <a:solidFill>
                <a:srgbClr val="C00000"/>
              </a:solidFill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971600" y="2708920"/>
          <a:ext cx="6096000" cy="1371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Ordem zero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pt-BR" sz="2400" b="0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pt-BR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=a</a:t>
                      </a:r>
                      <a:r>
                        <a:rPr lang="pt-BR" sz="2400" b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pt-BR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2400" b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pt-BR" sz="2400" b="0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Primeira ordem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pt-BR" sz="2400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pt-BR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=a</a:t>
                      </a:r>
                      <a:r>
                        <a:rPr lang="pt-BR" sz="24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pt-BR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24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pt-BR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+a</a:t>
                      </a:r>
                      <a:r>
                        <a:rPr lang="pt-BR" sz="24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pt-BR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24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n-1</a:t>
                      </a:r>
                      <a:endParaRPr lang="pt-BR" sz="2400" b="0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Segunda ordem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pt-BR" sz="2400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pt-BR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=a</a:t>
                      </a:r>
                      <a:r>
                        <a:rPr lang="pt-BR" sz="24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pt-BR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24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pt-BR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+a</a:t>
                      </a:r>
                      <a:r>
                        <a:rPr lang="pt-BR" sz="24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pt-BR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24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n-1</a:t>
                      </a:r>
                      <a:r>
                        <a:rPr lang="pt-BR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+a</a:t>
                      </a:r>
                      <a:r>
                        <a:rPr lang="pt-BR" sz="24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pt-BR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24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n-2</a:t>
                      </a:r>
                      <a:endParaRPr lang="pt-BR" sz="2400" b="0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 smtClean="0"/>
              <a:t>Ordem dos filtros (2/2)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052736"/>
            <a:ext cx="8352928" cy="1296144"/>
          </a:xfrm>
        </p:spPr>
        <p:txBody>
          <a:bodyPr/>
          <a:lstStyle/>
          <a:p>
            <a:pPr algn="just"/>
            <a:r>
              <a:rPr lang="pt-BR" sz="2400" dirty="0" smtClean="0"/>
              <a:t>Com o aumento da ordem, a resposta do filtro tende para a resposta ideal.</a:t>
            </a:r>
          </a:p>
          <a:p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3076" name="Picture 4" descr="C:\Users\Leo\Desktop\comparacao das orde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132856"/>
            <a:ext cx="6097310" cy="3478031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899592" y="5723964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Resposta em frequência de filtros </a:t>
            </a:r>
            <a:r>
              <a:rPr lang="pt-BR" b="1" dirty="0" err="1" smtClean="0"/>
              <a:t>Butterworth</a:t>
            </a:r>
            <a:r>
              <a:rPr lang="pt-BR" b="1" dirty="0" smtClean="0"/>
              <a:t> em diferentes ordens.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800" dirty="0" smtClean="0"/>
              <a:t>Vantagens dos filtros digitais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5256584"/>
          </a:xfrm>
        </p:spPr>
        <p:txBody>
          <a:bodyPr/>
          <a:lstStyle/>
          <a:p>
            <a:pPr algn="just"/>
            <a:r>
              <a:rPr lang="pt-BR" sz="2400" dirty="0" smtClean="0"/>
              <a:t>Reutilizável;</a:t>
            </a:r>
            <a:endParaRPr lang="pt-BR" sz="2000" dirty="0" smtClean="0"/>
          </a:p>
          <a:p>
            <a:pPr marL="0" indent="0" algn="just">
              <a:buNone/>
            </a:pPr>
            <a:endParaRPr lang="pt-BR" sz="2400" dirty="0" smtClean="0"/>
          </a:p>
          <a:p>
            <a:pPr algn="just"/>
            <a:r>
              <a:rPr lang="pt-BR" sz="2400" dirty="0" smtClean="0"/>
              <a:t>Podem ser testados e implementados em um computador;</a:t>
            </a:r>
          </a:p>
          <a:p>
            <a:pPr marL="0" indent="0" algn="just">
              <a:buNone/>
            </a:pPr>
            <a:endParaRPr lang="pt-BR" sz="2400" dirty="0" smtClean="0"/>
          </a:p>
          <a:p>
            <a:pPr algn="just"/>
            <a:r>
              <a:rPr lang="pt-BR" sz="2400" dirty="0" smtClean="0"/>
              <a:t>São extremamente estáveis, obtendo resultados mais precisos;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O desempenho dos filtros digitais não depende dos componentes do circuito, ou seja, sua resposta não é influenciada por mudanças ambientais.</a:t>
            </a:r>
          </a:p>
          <a:p>
            <a:endParaRPr lang="pt-BR" sz="2400" dirty="0" smtClean="0"/>
          </a:p>
          <a:p>
            <a:endParaRPr lang="pt-BR" sz="2800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1486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 bwMode="auto">
          <a:xfrm>
            <a:off x="0" y="6309320"/>
            <a:ext cx="7740352" cy="54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800" dirty="0" smtClean="0"/>
              <a:t>Tipos de filtros digitais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836712"/>
            <a:ext cx="8496944" cy="5256584"/>
          </a:xfrm>
        </p:spPr>
        <p:txBody>
          <a:bodyPr/>
          <a:lstStyle/>
          <a:p>
            <a:pPr algn="just"/>
            <a:r>
              <a:rPr lang="pt-BR" sz="2800" dirty="0" smtClean="0"/>
              <a:t>Filtros digitais podem ser divididos em dois tipos:</a:t>
            </a:r>
          </a:p>
          <a:p>
            <a:pPr lvl="1" algn="just"/>
            <a:r>
              <a:rPr lang="pt-BR" sz="2400" b="1" dirty="0" smtClean="0">
                <a:solidFill>
                  <a:srgbClr val="0000FF"/>
                </a:solidFill>
              </a:rPr>
              <a:t>Filtros FIR:</a:t>
            </a:r>
            <a:r>
              <a:rPr lang="pt-BR" sz="2400" dirty="0" smtClean="0">
                <a:solidFill>
                  <a:srgbClr val="0000FF"/>
                </a:solidFill>
              </a:rPr>
              <a:t> </a:t>
            </a:r>
            <a:r>
              <a:rPr lang="pt-BR" sz="2400" dirty="0" err="1" smtClean="0"/>
              <a:t>Finite</a:t>
            </a:r>
            <a:r>
              <a:rPr lang="pt-BR" sz="2400" dirty="0" smtClean="0"/>
              <a:t> </a:t>
            </a:r>
            <a:r>
              <a:rPr lang="pt-BR" sz="2400" dirty="0" err="1" smtClean="0"/>
              <a:t>Impulsional</a:t>
            </a:r>
            <a:r>
              <a:rPr lang="pt-BR" sz="2400" dirty="0" smtClean="0"/>
              <a:t> </a:t>
            </a:r>
            <a:r>
              <a:rPr lang="pt-BR" sz="2400" dirty="0" err="1" smtClean="0"/>
              <a:t>Response</a:t>
            </a:r>
            <a:endParaRPr lang="pt-BR" sz="2400" dirty="0" smtClean="0"/>
          </a:p>
          <a:p>
            <a:pPr lvl="2" algn="just"/>
            <a:r>
              <a:rPr lang="pt-BR" sz="2000" dirty="0" smtClean="0"/>
              <a:t>São sempre estáveis;</a:t>
            </a:r>
          </a:p>
          <a:p>
            <a:pPr lvl="2" algn="just"/>
            <a:r>
              <a:rPr lang="pt-BR" sz="2000" dirty="0" smtClean="0"/>
              <a:t>Permitem facilmente fase linear: nenhuma distorção de fase é produzida no sinal filtrado (importante para processamento de áudio e imagem, biomedicina e transmissão de dados);</a:t>
            </a:r>
          </a:p>
          <a:p>
            <a:pPr lvl="2" algn="just"/>
            <a:r>
              <a:rPr lang="pt-BR" sz="2000" dirty="0" smtClean="0"/>
              <a:t>Podem necessitar de ordem elevada;</a:t>
            </a:r>
          </a:p>
          <a:p>
            <a:pPr lvl="1" algn="just"/>
            <a:r>
              <a:rPr lang="pt-BR" sz="2400" b="1" dirty="0" smtClean="0">
                <a:solidFill>
                  <a:srgbClr val="C00000"/>
                </a:solidFill>
              </a:rPr>
              <a:t>Filtros IIR:</a:t>
            </a:r>
            <a:r>
              <a:rPr lang="pt-BR" sz="2400" dirty="0" smtClean="0">
                <a:solidFill>
                  <a:srgbClr val="C00000"/>
                </a:solidFill>
              </a:rPr>
              <a:t>  </a:t>
            </a:r>
            <a:r>
              <a:rPr lang="pt-BR" sz="2400" dirty="0" err="1" smtClean="0"/>
              <a:t>Infinite</a:t>
            </a:r>
            <a:r>
              <a:rPr lang="pt-BR" sz="2400" dirty="0" smtClean="0"/>
              <a:t> </a:t>
            </a:r>
            <a:r>
              <a:rPr lang="pt-BR" sz="2400" dirty="0" err="1" smtClean="0"/>
              <a:t>Impulsional</a:t>
            </a:r>
            <a:r>
              <a:rPr lang="pt-BR" sz="2400" dirty="0" smtClean="0"/>
              <a:t> </a:t>
            </a:r>
            <a:r>
              <a:rPr lang="pt-BR" sz="2400" dirty="0" err="1" smtClean="0"/>
              <a:t>Response</a:t>
            </a:r>
            <a:endParaRPr lang="pt-BR" sz="2400" dirty="0" smtClean="0"/>
          </a:p>
          <a:p>
            <a:pPr lvl="2" algn="just"/>
            <a:r>
              <a:rPr lang="pt-PT" sz="2000" dirty="0" smtClean="0"/>
              <a:t>Menos taps para atender as mesma espeficicações de um filtro FIR (menor peso computacional);</a:t>
            </a:r>
          </a:p>
          <a:p>
            <a:pPr lvl="2" algn="just"/>
            <a:r>
              <a:rPr lang="pt-BR" sz="2000" dirty="0" smtClean="0"/>
              <a:t>Filtros analógicos podem ser facilmente convertidos em filtros digitais IIR equivalentes;</a:t>
            </a:r>
          </a:p>
          <a:p>
            <a:pPr lvl="2" algn="just"/>
            <a:endParaRPr lang="en-US" sz="2000" dirty="0" smtClean="0"/>
          </a:p>
          <a:p>
            <a:pPr lvl="2" algn="just"/>
            <a:endParaRPr lang="pt-BR" sz="2000" dirty="0" smtClean="0"/>
          </a:p>
          <a:p>
            <a:pPr lvl="1" algn="just"/>
            <a:endParaRPr lang="pt-BR" sz="2000" dirty="0" smtClean="0"/>
          </a:p>
          <a:p>
            <a:pPr lvl="1" algn="just"/>
            <a:endParaRPr lang="pt-BR" sz="2000" dirty="0" smtClean="0"/>
          </a:p>
          <a:p>
            <a:pPr lvl="1" algn="just"/>
            <a:endParaRPr lang="pt-BR" sz="2000" dirty="0" smtClean="0"/>
          </a:p>
          <a:p>
            <a:endParaRPr lang="pt-BR" sz="2800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1486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 bwMode="auto">
          <a:xfrm>
            <a:off x="0" y="6309320"/>
            <a:ext cx="7740352" cy="54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800" dirty="0" smtClean="0"/>
              <a:t>Tipos de filtros digitais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8" name="Picture 2" descr="https://tomontheroll.files.wordpress.com/2012/10/impulseresponse.png"/>
          <p:cNvPicPr>
            <a:picLocks noChangeAspect="1" noChangeArrowheads="1"/>
          </p:cNvPicPr>
          <p:nvPr/>
        </p:nvPicPr>
        <p:blipFill>
          <a:blip r:embed="rId3" cstate="print"/>
          <a:srcRect b="50090"/>
          <a:stretch>
            <a:fillRect/>
          </a:stretch>
        </p:blipFill>
        <p:spPr bwMode="auto">
          <a:xfrm>
            <a:off x="395536" y="3789040"/>
            <a:ext cx="4652152" cy="1872208"/>
          </a:xfrm>
          <a:prstGeom prst="rect">
            <a:avLst/>
          </a:prstGeom>
          <a:noFill/>
        </p:spPr>
      </p:pic>
      <p:pic>
        <p:nvPicPr>
          <p:cNvPr id="9" name="Picture 2" descr="https://tomontheroll.files.wordpress.com/2012/10/impulseresponse.png"/>
          <p:cNvPicPr>
            <a:picLocks noChangeAspect="1" noChangeArrowheads="1"/>
          </p:cNvPicPr>
          <p:nvPr/>
        </p:nvPicPr>
        <p:blipFill>
          <a:blip r:embed="rId3" cstate="print"/>
          <a:srcRect t="49734"/>
          <a:stretch>
            <a:fillRect/>
          </a:stretch>
        </p:blipFill>
        <p:spPr bwMode="auto">
          <a:xfrm>
            <a:off x="323527" y="1052736"/>
            <a:ext cx="4652153" cy="1885542"/>
          </a:xfrm>
          <a:prstGeom prst="rect">
            <a:avLst/>
          </a:prstGeom>
          <a:noFill/>
        </p:spPr>
      </p:pic>
      <p:graphicFrame>
        <p:nvGraphicFramePr>
          <p:cNvPr id="99330" name="Object 2"/>
          <p:cNvGraphicFramePr>
            <a:graphicFrameLocks noChangeAspect="1"/>
          </p:cNvGraphicFramePr>
          <p:nvPr/>
        </p:nvGraphicFramePr>
        <p:xfrm>
          <a:off x="5364088" y="1484784"/>
          <a:ext cx="2946400" cy="935038"/>
        </p:xfrm>
        <a:graphic>
          <a:graphicData uri="http://schemas.openxmlformats.org/presentationml/2006/ole">
            <p:oleObj spid="_x0000_s99330" name="Equação" r:id="rId4" imgW="1358640" imgH="431640" progId="Equation.3">
              <p:embed/>
            </p:oleObj>
          </a:graphicData>
        </a:graphic>
      </p:graphicFrame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5436096" y="4293096"/>
          <a:ext cx="2947988" cy="936625"/>
        </p:xfrm>
        <a:graphic>
          <a:graphicData uri="http://schemas.openxmlformats.org/presentationml/2006/ole">
            <p:oleObj spid="_x0000_s99331" name="Equação" r:id="rId5" imgW="1358640" imgH="43164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91486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 bwMode="auto">
          <a:xfrm>
            <a:off x="0" y="6309320"/>
            <a:ext cx="7740352" cy="54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800" dirty="0" smtClean="0"/>
              <a:t>Tipos de filtros digitais</a:t>
            </a:r>
            <a:endParaRPr lang="pt-BR" sz="28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 modo geral pode-se usar as indicações abaixo:</a:t>
            </a:r>
          </a:p>
          <a:p>
            <a:pPr lvl="1"/>
            <a:r>
              <a:rPr lang="pt-BR" dirty="0" smtClean="0"/>
              <a:t>Utilize um filtro FIR:</a:t>
            </a:r>
          </a:p>
          <a:p>
            <a:pPr lvl="2"/>
            <a:r>
              <a:rPr lang="pt-BR" dirty="0" smtClean="0"/>
              <a:t>quando o número de coeficientes não é grande (pois a estabilidade da estrutura FIR é garantida); </a:t>
            </a:r>
          </a:p>
          <a:p>
            <a:pPr lvl="2"/>
            <a:r>
              <a:rPr lang="pt-BR" dirty="0" smtClean="0"/>
              <a:t>quando a distorção de fase desejada for pequena;</a:t>
            </a:r>
          </a:p>
          <a:p>
            <a:pPr lvl="1"/>
            <a:r>
              <a:rPr lang="pt-BR" dirty="0" smtClean="0"/>
              <a:t>Utilizar filtro IIR:</a:t>
            </a:r>
          </a:p>
          <a:p>
            <a:pPr lvl="2"/>
            <a:r>
              <a:rPr lang="pt-BR" dirty="0" smtClean="0"/>
              <a:t>sempre que for importante uma resposta bem seletiva no domínio da frequência </a:t>
            </a:r>
          </a:p>
          <a:p>
            <a:pPr lvl="2"/>
            <a:r>
              <a:rPr lang="pt-BR" dirty="0" smtClean="0"/>
              <a:t>quando for necessário realizar a conversão das especificações de um filtro analógico;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1486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179512" y="1052736"/>
            <a:ext cx="8856984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 eaLnBrk="1" hangingPunct="1">
              <a:spcBef>
                <a:spcPct val="20000"/>
              </a:spcBef>
              <a:buFontTx/>
              <a:buChar char="•"/>
            </a:pPr>
            <a:r>
              <a:rPr lang="pt-BR" sz="2400" kern="0" dirty="0" smtClean="0">
                <a:latin typeface="+mn-lt"/>
              </a:rPr>
              <a:t> É completamente caracterizado por seus coeficientes;</a:t>
            </a:r>
          </a:p>
          <a:p>
            <a:pPr marL="342900" lvl="0" indent="-342900" algn="just" eaLnBrk="1" hangingPunct="1">
              <a:spcBef>
                <a:spcPct val="20000"/>
              </a:spcBef>
              <a:buFontTx/>
              <a:buChar char="•"/>
            </a:pPr>
            <a:r>
              <a:rPr lang="pt-BR" sz="2400" kern="0" dirty="0" smtClean="0">
                <a:latin typeface="+mn-lt"/>
              </a:rPr>
              <a:t> Possui memória finita (transitório tem duração limitada);</a:t>
            </a:r>
          </a:p>
          <a:p>
            <a:pPr marL="342900" lvl="0" indent="-342900" algn="just" eaLnBrk="1" hangingPunct="1">
              <a:spcBef>
                <a:spcPct val="20000"/>
              </a:spcBef>
              <a:buFontTx/>
              <a:buChar char="•"/>
            </a:pPr>
            <a:r>
              <a:rPr lang="pt-BR" sz="2400" kern="0" dirty="0" smtClean="0">
                <a:latin typeface="+mn-lt"/>
              </a:rPr>
              <a:t> São sempre BIBO estáveis;</a:t>
            </a:r>
          </a:p>
          <a:p>
            <a:pPr marL="342900" lvl="0" indent="-342900" algn="just" eaLnBrk="1" hangingPunct="1">
              <a:spcBef>
                <a:spcPct val="20000"/>
              </a:spcBef>
              <a:buFontTx/>
              <a:buChar char="•"/>
            </a:pPr>
            <a:r>
              <a:rPr lang="pt-BR" sz="2400" kern="0" dirty="0" smtClean="0">
                <a:latin typeface="+mn-lt"/>
              </a:rPr>
              <a:t> </a:t>
            </a:r>
            <a:r>
              <a:rPr lang="pt-BR" sz="2400" b="1" kern="0" dirty="0" smtClean="0">
                <a:latin typeface="+mn-lt"/>
              </a:rPr>
              <a:t>Representado matematicamente como:</a:t>
            </a:r>
          </a:p>
          <a:p>
            <a:pPr marL="342900" lvl="0" indent="-342900" algn="just" eaLnBrk="1" hangingPunct="1">
              <a:spcBef>
                <a:spcPct val="20000"/>
              </a:spcBef>
              <a:buFontTx/>
              <a:buChar char="•"/>
            </a:pPr>
            <a:endParaRPr lang="pt-BR" sz="2400" b="1" kern="0" dirty="0" smtClean="0">
              <a:latin typeface="+mn-lt"/>
            </a:endParaRPr>
          </a:p>
          <a:p>
            <a:pPr marL="342900" lvl="0" indent="-342900" algn="just" eaLnBrk="1" hangingPunct="1">
              <a:spcBef>
                <a:spcPct val="20000"/>
              </a:spcBef>
              <a:buFontTx/>
              <a:buChar char="•"/>
            </a:pPr>
            <a:endParaRPr lang="pt-BR" sz="2400" b="1" kern="0" dirty="0" smtClean="0">
              <a:latin typeface="+mn-lt"/>
            </a:endParaRPr>
          </a:p>
          <a:p>
            <a:pPr marL="342900" indent="-342900" algn="just" eaLnBrk="1" hangingPunct="1">
              <a:spcBef>
                <a:spcPct val="20000"/>
              </a:spcBef>
              <a:buFontTx/>
              <a:buChar char="•"/>
            </a:pPr>
            <a:r>
              <a:rPr lang="pt-BR" sz="2400" kern="0" dirty="0" smtClean="0"/>
              <a:t>Sua função de transferência é:</a:t>
            </a:r>
          </a:p>
          <a:p>
            <a:pPr marL="342900" indent="-342900" algn="just" eaLnBrk="1" hangingPunct="1">
              <a:spcBef>
                <a:spcPct val="20000"/>
              </a:spcBef>
              <a:buFontTx/>
              <a:buChar char="•"/>
            </a:pPr>
            <a:endParaRPr lang="pt-BR" sz="2400" b="1" kern="0" dirty="0" smtClean="0"/>
          </a:p>
          <a:p>
            <a:pPr marL="342900" lvl="0" indent="-342900" algn="just" eaLnBrk="1" hangingPunct="1">
              <a:spcBef>
                <a:spcPct val="20000"/>
              </a:spcBef>
              <a:buFontTx/>
              <a:buChar char="•"/>
            </a:pPr>
            <a:endParaRPr lang="pt-BR" sz="2400" b="1" kern="0" dirty="0" smtClean="0">
              <a:latin typeface="+mn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44624"/>
            <a:ext cx="8143932" cy="669732"/>
          </a:xfrm>
        </p:spPr>
        <p:txBody>
          <a:bodyPr/>
          <a:lstStyle/>
          <a:p>
            <a:pPr algn="ctr"/>
            <a:r>
              <a:rPr lang="pt-BR" sz="2800" dirty="0" smtClean="0"/>
              <a:t>Filtros FIR (</a:t>
            </a:r>
            <a:r>
              <a:rPr lang="pt-BR" sz="2800" dirty="0" err="1" smtClean="0"/>
              <a:t>Finite</a:t>
            </a:r>
            <a:r>
              <a:rPr lang="pt-BR" sz="2800" dirty="0" smtClean="0"/>
              <a:t> </a:t>
            </a:r>
            <a:r>
              <a:rPr lang="pt-BR" sz="2800" dirty="0" err="1" smtClean="0"/>
              <a:t>Impulsional</a:t>
            </a:r>
            <a:r>
              <a:rPr lang="pt-BR" sz="2800" dirty="0" smtClean="0"/>
              <a:t> </a:t>
            </a:r>
            <a:r>
              <a:rPr lang="pt-BR" sz="2800" dirty="0" err="1" smtClean="0"/>
              <a:t>Response</a:t>
            </a:r>
            <a:r>
              <a:rPr lang="pt-BR" sz="2800" dirty="0" smtClean="0"/>
              <a:t>)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779912" y="299695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sendo </a:t>
            </a:r>
            <a:r>
              <a:rPr lang="pt-BR" sz="2000" i="1" dirty="0" smtClean="0"/>
              <a:t>N </a:t>
            </a:r>
            <a:r>
              <a:rPr lang="pt-BR" sz="2000" dirty="0" smtClean="0"/>
              <a:t>a ordem do filtro.</a:t>
            </a:r>
            <a:endParaRPr lang="pt-BR" sz="2000" dirty="0"/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/>
        </p:nvGraphicFramePr>
        <p:xfrm>
          <a:off x="638175" y="2781300"/>
          <a:ext cx="2946400" cy="935038"/>
        </p:xfrm>
        <a:graphic>
          <a:graphicData uri="http://schemas.openxmlformats.org/presentationml/2006/ole">
            <p:oleObj spid="_x0000_s82945" name="Equação" r:id="rId3" imgW="1358640" imgH="431640" progId="Equation.3">
              <p:embed/>
            </p:oleObj>
          </a:graphicData>
        </a:graphic>
      </p:graphicFrame>
      <p:graphicFrame>
        <p:nvGraphicFramePr>
          <p:cNvPr id="13" name="Objeto 12"/>
          <p:cNvGraphicFramePr>
            <a:graphicFrameLocks noChangeAspect="1"/>
          </p:cNvGraphicFramePr>
          <p:nvPr/>
        </p:nvGraphicFramePr>
        <p:xfrm>
          <a:off x="539552" y="4365104"/>
          <a:ext cx="6994526" cy="935037"/>
        </p:xfrm>
        <a:graphic>
          <a:graphicData uri="http://schemas.openxmlformats.org/presentationml/2006/ole">
            <p:oleObj spid="_x0000_s82950" name="Equação" r:id="rId4" imgW="3225600" imgH="431640" progId="Equation.3">
              <p:embed/>
            </p:oleObj>
          </a:graphicData>
        </a:graphic>
      </p:graphicFrame>
      <p:sp>
        <p:nvSpPr>
          <p:cNvPr id="16" name="Retângulo 15"/>
          <p:cNvSpPr/>
          <p:nvPr/>
        </p:nvSpPr>
        <p:spPr bwMode="auto">
          <a:xfrm>
            <a:off x="0" y="6309320"/>
            <a:ext cx="7740352" cy="54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82954" name="Object 1"/>
          <p:cNvGraphicFramePr>
            <a:graphicFrameLocks noChangeAspect="1"/>
          </p:cNvGraphicFramePr>
          <p:nvPr/>
        </p:nvGraphicFramePr>
        <p:xfrm>
          <a:off x="526728" y="5301208"/>
          <a:ext cx="4405312" cy="1374775"/>
        </p:xfrm>
        <a:graphic>
          <a:graphicData uri="http://schemas.openxmlformats.org/presentationml/2006/ole">
            <p:oleObj spid="_x0000_s82954" name="Equação" r:id="rId5" imgW="2031840" imgH="634680" progId="Equation.3">
              <p:embed/>
            </p:oleObj>
          </a:graphicData>
        </a:graphic>
      </p:graphicFrame>
      <p:sp>
        <p:nvSpPr>
          <p:cNvPr id="19" name="Texto explicativo retangular 18"/>
          <p:cNvSpPr/>
          <p:nvPr/>
        </p:nvSpPr>
        <p:spPr bwMode="auto">
          <a:xfrm>
            <a:off x="6300192" y="5589240"/>
            <a:ext cx="2304256" cy="576064"/>
          </a:xfrm>
          <a:prstGeom prst="wedgeRectCallout">
            <a:avLst>
              <a:gd name="adj1" fmla="val -110441"/>
              <a:gd name="adj2" fmla="val -3332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Polinômio</a:t>
            </a:r>
            <a:r>
              <a:rPr kumimoji="0" lang="pt-BR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com potências positivas.</a:t>
            </a:r>
            <a:endParaRPr kumimoji="0" lang="pt-B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o explicativo retangular 19"/>
          <p:cNvSpPr/>
          <p:nvPr/>
        </p:nvSpPr>
        <p:spPr bwMode="auto">
          <a:xfrm>
            <a:off x="6300192" y="6237312"/>
            <a:ext cx="2304256" cy="576064"/>
          </a:xfrm>
          <a:prstGeom prst="wedgeRectCallout">
            <a:avLst>
              <a:gd name="adj1" fmla="val -133757"/>
              <a:gd name="adj2" fmla="val -3076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polos com valor zero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856984" cy="838200"/>
          </a:xfrm>
        </p:spPr>
        <p:txBody>
          <a:bodyPr/>
          <a:lstStyle/>
          <a:p>
            <a:pPr algn="ctr"/>
            <a:r>
              <a:rPr lang="pt-BR" sz="2800" dirty="0" smtClean="0"/>
              <a:t>Ilustração de um filtro FIR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19</a:t>
            </a:fld>
            <a:endParaRPr lang="pt-BR"/>
          </a:p>
        </p:txBody>
      </p:sp>
      <p:pic>
        <p:nvPicPr>
          <p:cNvPr id="3074" name="Picture 2" descr="C:\Users\GppCom\Desktop\fir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200799" cy="40324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410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5256584"/>
          </a:xfrm>
        </p:spPr>
        <p:txBody>
          <a:bodyPr/>
          <a:lstStyle/>
          <a:p>
            <a:r>
              <a:rPr lang="pt-BR" sz="2800" dirty="0" smtClean="0"/>
              <a:t>Explicar algumas propriedades importantes usadas em projetos de filtros digitais;</a:t>
            </a:r>
          </a:p>
          <a:p>
            <a:endParaRPr lang="pt-BR" sz="2800" dirty="0" smtClean="0"/>
          </a:p>
          <a:p>
            <a:r>
              <a:rPr lang="pt-BR" sz="2800" dirty="0" smtClean="0"/>
              <a:t>Conceituar Filtro Digital;</a:t>
            </a:r>
          </a:p>
          <a:p>
            <a:pPr marL="0" indent="0">
              <a:buNone/>
            </a:pPr>
            <a:endParaRPr lang="pt-BR" sz="2800" dirty="0" smtClean="0"/>
          </a:p>
          <a:p>
            <a:r>
              <a:rPr lang="pt-BR" sz="2800" dirty="0" smtClean="0"/>
              <a:t>Diferenciar filtros FIR e IIR;</a:t>
            </a:r>
          </a:p>
          <a:p>
            <a:pPr>
              <a:buNone/>
            </a:pPr>
            <a:endParaRPr lang="pt-BR" sz="2800" dirty="0" smtClean="0"/>
          </a:p>
          <a:p>
            <a:r>
              <a:rPr lang="pt-BR" sz="2800" dirty="0" smtClean="0"/>
              <a:t>Discutir sobre ferramentas </a:t>
            </a:r>
            <a:r>
              <a:rPr lang="pt-BR" sz="2800" dirty="0"/>
              <a:t>utilizadas para projetar filtros </a:t>
            </a:r>
            <a:r>
              <a:rPr lang="pt-BR" sz="2800" dirty="0" smtClean="0"/>
              <a:t>digitais.</a:t>
            </a:r>
          </a:p>
          <a:p>
            <a:endParaRPr lang="pt-BR" sz="2800" dirty="0"/>
          </a:p>
          <a:p>
            <a:endParaRPr lang="pt-BR" sz="2800" dirty="0" smtClean="0"/>
          </a:p>
          <a:p>
            <a:pPr marL="0" indent="0">
              <a:buNone/>
            </a:pPr>
            <a:endParaRPr lang="pt-BR" sz="2800" dirty="0" smtClean="0"/>
          </a:p>
          <a:p>
            <a:endParaRPr lang="pt-BR" sz="2800" dirty="0"/>
          </a:p>
          <a:p>
            <a:endParaRPr lang="pt-BR" sz="2800" dirty="0" smtClean="0"/>
          </a:p>
          <a:p>
            <a:endParaRPr lang="pt-BR" sz="2800" dirty="0"/>
          </a:p>
          <a:p>
            <a:endParaRPr lang="pt-BR" sz="2800" dirty="0" smtClean="0"/>
          </a:p>
          <a:p>
            <a:endParaRPr lang="pt-BR" sz="2800" dirty="0"/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800" dirty="0"/>
              <a:t>Filtros </a:t>
            </a:r>
            <a:r>
              <a:rPr lang="pt-BR" sz="2800" dirty="0" smtClean="0"/>
              <a:t>FIR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 smtClean="0"/>
              <a:t>Exemplo:</a:t>
            </a:r>
            <a:r>
              <a:rPr lang="pt-BR" sz="2400" dirty="0" smtClean="0"/>
              <a:t> Filtro Média Móvel.</a:t>
            </a:r>
          </a:p>
          <a:p>
            <a:endParaRPr lang="pt-BR" sz="2400" dirty="0"/>
          </a:p>
          <a:p>
            <a:pPr marL="0" indent="0" algn="ctr">
              <a:buNone/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5122" name="Picture 2" descr="C:\Users\GppCom\Desktop\ex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1844824"/>
            <a:ext cx="5976664" cy="29224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23528" y="5085184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pt-BR" b="1" dirty="0" smtClean="0"/>
              <a:t>	Conclusão: </a:t>
            </a:r>
            <a:r>
              <a:rPr lang="pt-BR" dirty="0" smtClean="0"/>
              <a:t>todos os polos dos filtros FIR estão situados na origem do plano Z, portanto </a:t>
            </a:r>
            <a:r>
              <a:rPr lang="pt-BR" b="1" dirty="0" smtClean="0">
                <a:solidFill>
                  <a:srgbClr val="C00000"/>
                </a:solidFill>
              </a:rPr>
              <a:t>TODO</a:t>
            </a:r>
            <a:r>
              <a:rPr lang="pt-BR" dirty="0" smtClean="0"/>
              <a:t> filtro FIR é BIBO estável!</a:t>
            </a:r>
            <a:endParaRPr lang="pt-BR" b="1" dirty="0"/>
          </a:p>
        </p:txBody>
      </p:sp>
    </p:spTree>
    <p:extLst>
      <p:ext uri="{BB962C8B-B14F-4D97-AF65-F5344CB8AC3E}">
        <p14:creationId xmlns="" xmlns:p14="http://schemas.microsoft.com/office/powerpoint/2010/main" val="138016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464454" cy="741170"/>
          </a:xfrm>
        </p:spPr>
        <p:txBody>
          <a:bodyPr/>
          <a:lstStyle/>
          <a:p>
            <a:pPr algn="ctr"/>
            <a:r>
              <a:rPr lang="pt-BR" sz="2800" dirty="0" smtClean="0"/>
              <a:t>Filtros IIR - </a:t>
            </a:r>
            <a:r>
              <a:rPr lang="pt-BR" sz="2800" dirty="0" err="1" smtClean="0"/>
              <a:t>Infinite</a:t>
            </a:r>
            <a:r>
              <a:rPr lang="pt-BR" sz="2800" dirty="0" smtClean="0"/>
              <a:t> </a:t>
            </a:r>
            <a:r>
              <a:rPr lang="pt-BR" sz="2800" dirty="0" err="1" smtClean="0"/>
              <a:t>Impulsional</a:t>
            </a:r>
            <a:r>
              <a:rPr lang="pt-BR" sz="2800" dirty="0" smtClean="0"/>
              <a:t> </a:t>
            </a:r>
            <a:r>
              <a:rPr lang="pt-BR" sz="2800" dirty="0" err="1" smtClean="0"/>
              <a:t>Response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256584"/>
          </a:xfrm>
        </p:spPr>
        <p:txBody>
          <a:bodyPr/>
          <a:lstStyle/>
          <a:p>
            <a:pPr>
              <a:buNone/>
            </a:pPr>
            <a:endParaRPr lang="pt-BR" sz="2800" dirty="0" smtClean="0"/>
          </a:p>
          <a:p>
            <a:pPr algn="ctr">
              <a:buNone/>
            </a:pPr>
            <a:endParaRPr lang="pt-BR" sz="2800" dirty="0" smtClean="0"/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endParaRPr lang="pt-BR" sz="2800" dirty="0" smtClean="0"/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179512" y="1052736"/>
            <a:ext cx="885698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 eaLnBrk="1" hangingPunct="1">
              <a:spcBef>
                <a:spcPct val="20000"/>
              </a:spcBef>
              <a:buFontTx/>
              <a:buChar char="•"/>
            </a:pPr>
            <a:r>
              <a:rPr lang="pt-BR" sz="2400" kern="0" dirty="0" smtClean="0">
                <a:latin typeface="+mn-lt"/>
              </a:rPr>
              <a:t>Não é necessariamente estável BIBO;</a:t>
            </a:r>
          </a:p>
          <a:p>
            <a:pPr marL="342900" lvl="0" indent="-342900" algn="just" eaLnBrk="1" hangingPunct="1">
              <a:spcBef>
                <a:spcPct val="20000"/>
              </a:spcBef>
              <a:buFontTx/>
              <a:buChar char="•"/>
            </a:pPr>
            <a:r>
              <a:rPr lang="pt-BR" sz="2400" kern="0" dirty="0" smtClean="0">
                <a:latin typeface="+mn-lt"/>
              </a:rPr>
              <a:t>Utiliza recursividade: as saídas atuais dependem de   saídas passadas;</a:t>
            </a:r>
          </a:p>
          <a:p>
            <a:pPr marL="342900" lvl="0" indent="-342900" algn="just" eaLnBrk="1" hangingPunct="1">
              <a:spcBef>
                <a:spcPct val="20000"/>
              </a:spcBef>
              <a:buFontTx/>
              <a:buChar char="•"/>
            </a:pPr>
            <a:r>
              <a:rPr lang="pt-BR" sz="2400" kern="0" dirty="0" smtClean="0"/>
              <a:t> </a:t>
            </a:r>
            <a:r>
              <a:rPr lang="pt-BR" sz="2400" b="1" kern="0" dirty="0" smtClean="0"/>
              <a:t>Representado matematicamente como:</a:t>
            </a:r>
          </a:p>
          <a:p>
            <a:pPr marL="342900" lvl="0" indent="-342900" algn="just" eaLnBrk="1" hangingPunct="1">
              <a:spcBef>
                <a:spcPct val="20000"/>
              </a:spcBef>
              <a:buFontTx/>
              <a:buChar char="•"/>
            </a:pPr>
            <a:endParaRPr lang="pt-BR" sz="2400" b="1" kern="0" dirty="0" smtClean="0"/>
          </a:p>
          <a:p>
            <a:pPr marL="342900" lvl="0" indent="-342900" algn="just" eaLnBrk="1" hangingPunct="1">
              <a:spcBef>
                <a:spcPct val="20000"/>
              </a:spcBef>
              <a:buFontTx/>
              <a:buChar char="•"/>
            </a:pPr>
            <a:endParaRPr lang="pt-BR" sz="2400" b="1" kern="0" dirty="0" smtClean="0"/>
          </a:p>
          <a:p>
            <a:pPr marL="342900" indent="-342900" algn="just" eaLnBrk="1" hangingPunct="1">
              <a:spcBef>
                <a:spcPct val="20000"/>
              </a:spcBef>
              <a:buFontTx/>
              <a:buChar char="•"/>
            </a:pPr>
            <a:endParaRPr lang="pt-BR" sz="2400" kern="0" dirty="0" smtClean="0"/>
          </a:p>
          <a:p>
            <a:pPr marL="342900" indent="-342900" algn="just" eaLnBrk="1" hangingPunct="1">
              <a:spcBef>
                <a:spcPct val="20000"/>
              </a:spcBef>
              <a:buFontTx/>
              <a:buChar char="•"/>
            </a:pPr>
            <a:endParaRPr lang="pt-BR" sz="2400" kern="0" dirty="0" smtClean="0"/>
          </a:p>
          <a:p>
            <a:pPr marL="342900" indent="-342900" algn="just" eaLnBrk="1" hangingPunct="1">
              <a:spcBef>
                <a:spcPct val="20000"/>
              </a:spcBef>
              <a:buFontTx/>
              <a:buChar char="•"/>
            </a:pPr>
            <a:r>
              <a:rPr lang="pt-BR" sz="2400" kern="0" dirty="0" smtClean="0"/>
              <a:t>Sua função de transferência é:</a:t>
            </a:r>
          </a:p>
          <a:p>
            <a:pPr marL="342900" indent="-342900" algn="just" eaLnBrk="1" hangingPunct="1">
              <a:spcBef>
                <a:spcPct val="20000"/>
              </a:spcBef>
              <a:buFontTx/>
              <a:buChar char="•"/>
            </a:pPr>
            <a:endParaRPr lang="pt-BR" sz="2400" b="1" kern="0" dirty="0" smtClean="0"/>
          </a:p>
          <a:p>
            <a:pPr marL="342900" lvl="0" indent="-342900" algn="just" eaLnBrk="1" hangingPunct="1">
              <a:spcBef>
                <a:spcPct val="20000"/>
              </a:spcBef>
              <a:buFontTx/>
              <a:buChar char="•"/>
            </a:pPr>
            <a:endParaRPr lang="pt-BR" sz="2400" b="1" kern="0" dirty="0" smtClean="0"/>
          </a:p>
        </p:txBody>
      </p:sp>
      <p:graphicFrame>
        <p:nvGraphicFramePr>
          <p:cNvPr id="79873" name="Object 1"/>
          <p:cNvGraphicFramePr>
            <a:graphicFrameLocks noChangeAspect="1"/>
          </p:cNvGraphicFramePr>
          <p:nvPr/>
        </p:nvGraphicFramePr>
        <p:xfrm>
          <a:off x="539552" y="2852936"/>
          <a:ext cx="6911975" cy="935038"/>
        </p:xfrm>
        <a:graphic>
          <a:graphicData uri="http://schemas.openxmlformats.org/presentationml/2006/ole">
            <p:oleObj spid="_x0000_s79873" name="Equação" r:id="rId3" imgW="3187440" imgH="431640" progId="Equation.3">
              <p:embed/>
            </p:oleObj>
          </a:graphicData>
        </a:graphic>
      </p:graphicFrame>
      <p:sp>
        <p:nvSpPr>
          <p:cNvPr id="12" name="Retângulo 11"/>
          <p:cNvSpPr/>
          <p:nvPr/>
        </p:nvSpPr>
        <p:spPr bwMode="auto">
          <a:xfrm>
            <a:off x="0" y="6237312"/>
            <a:ext cx="5580112" cy="6206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79877" name="Object 2"/>
          <p:cNvGraphicFramePr>
            <a:graphicFrameLocks noChangeAspect="1"/>
          </p:cNvGraphicFramePr>
          <p:nvPr/>
        </p:nvGraphicFramePr>
        <p:xfrm>
          <a:off x="539750" y="4924425"/>
          <a:ext cx="3744913" cy="1817688"/>
        </p:xfrm>
        <a:graphic>
          <a:graphicData uri="http://schemas.openxmlformats.org/presentationml/2006/ole">
            <p:oleObj spid="_x0000_s79877" name="Equação" r:id="rId4" imgW="1726920" imgH="838080" progId="Equation.3">
              <p:embed/>
            </p:oleObj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740784" y="3964994"/>
            <a:ext cx="4552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kern="0" dirty="0" err="1" smtClean="0">
                <a:latin typeface="+mn-lt"/>
              </a:rPr>
              <a:t>a</a:t>
            </a:r>
            <a:r>
              <a:rPr lang="pt-BR" sz="2000" kern="0" baseline="-25000" dirty="0" err="1" smtClean="0">
                <a:latin typeface="+mn-lt"/>
              </a:rPr>
              <a:t>k</a:t>
            </a:r>
            <a:r>
              <a:rPr lang="pt-BR" sz="2000" kern="0" dirty="0" smtClean="0">
                <a:latin typeface="+mn-lt"/>
              </a:rPr>
              <a:t> e </a:t>
            </a:r>
            <a:r>
              <a:rPr lang="pt-BR" sz="2000" kern="0" dirty="0" err="1" smtClean="0">
                <a:latin typeface="+mn-lt"/>
              </a:rPr>
              <a:t>b</a:t>
            </a:r>
            <a:r>
              <a:rPr lang="pt-BR" sz="2000" kern="0" baseline="-25000" dirty="0" err="1" smtClean="0">
                <a:latin typeface="+mn-lt"/>
              </a:rPr>
              <a:t>k</a:t>
            </a:r>
            <a:r>
              <a:rPr lang="pt-BR" sz="2000" kern="0" dirty="0" smtClean="0">
                <a:latin typeface="+mn-lt"/>
              </a:rPr>
              <a:t> são os coeficientes do filtro IIR;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464454" cy="741170"/>
          </a:xfrm>
        </p:spPr>
        <p:txBody>
          <a:bodyPr/>
          <a:lstStyle/>
          <a:p>
            <a:pPr algn="ctr"/>
            <a:r>
              <a:rPr lang="pt-BR" sz="2800" dirty="0" smtClean="0"/>
              <a:t>Filtros FIR </a:t>
            </a:r>
            <a:r>
              <a:rPr lang="pt-BR" sz="2800" dirty="0" err="1" smtClean="0"/>
              <a:t>vs</a:t>
            </a:r>
            <a:r>
              <a:rPr lang="pt-BR" sz="2800" dirty="0" smtClean="0"/>
              <a:t> IIR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256584"/>
          </a:xfrm>
        </p:spPr>
        <p:txBody>
          <a:bodyPr/>
          <a:lstStyle/>
          <a:p>
            <a:pPr>
              <a:buNone/>
            </a:pPr>
            <a:endParaRPr lang="pt-BR" sz="2800" dirty="0" smtClean="0"/>
          </a:p>
          <a:p>
            <a:pPr algn="ctr">
              <a:buNone/>
            </a:pPr>
            <a:endParaRPr lang="pt-BR" sz="2800" dirty="0" smtClean="0"/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endParaRPr lang="pt-BR" sz="2800" dirty="0" smtClean="0"/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179512" y="1052736"/>
            <a:ext cx="885698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 eaLnBrk="1" hangingPunct="1">
              <a:spcBef>
                <a:spcPct val="20000"/>
              </a:spcBef>
              <a:buFontTx/>
              <a:buChar char="•"/>
            </a:pPr>
            <a:r>
              <a:rPr lang="pt-BR" sz="2400" b="1" kern="0" dirty="0" smtClean="0">
                <a:latin typeface="+mn-lt"/>
              </a:rPr>
              <a:t>Filtros FIR</a:t>
            </a:r>
          </a:p>
          <a:p>
            <a:pPr marL="342900" lvl="0" indent="-342900" algn="just" eaLnBrk="1" hangingPunct="1">
              <a:spcBef>
                <a:spcPct val="20000"/>
              </a:spcBef>
              <a:buFontTx/>
              <a:buChar char="•"/>
            </a:pPr>
            <a:endParaRPr lang="pt-BR" sz="2400" kern="0" dirty="0" smtClean="0">
              <a:latin typeface="+mn-lt"/>
            </a:endParaRPr>
          </a:p>
          <a:p>
            <a:pPr marL="342900" lvl="0" indent="-342900" algn="just" eaLnBrk="1" hangingPunct="1">
              <a:spcBef>
                <a:spcPct val="20000"/>
              </a:spcBef>
              <a:buFontTx/>
              <a:buChar char="•"/>
            </a:pPr>
            <a:endParaRPr lang="pt-BR" sz="2400" kern="0" dirty="0" smtClean="0">
              <a:latin typeface="+mn-lt"/>
            </a:endParaRPr>
          </a:p>
          <a:p>
            <a:pPr marL="342900" lvl="0" indent="-342900" algn="just" eaLnBrk="1" hangingPunct="1">
              <a:spcBef>
                <a:spcPct val="20000"/>
              </a:spcBef>
              <a:buFontTx/>
              <a:buChar char="•"/>
            </a:pPr>
            <a:endParaRPr lang="pt-BR" sz="2400" kern="0" dirty="0" smtClean="0">
              <a:latin typeface="+mn-lt"/>
            </a:endParaRPr>
          </a:p>
          <a:p>
            <a:pPr marL="342900" lvl="0" indent="-342900" algn="just" eaLnBrk="1" hangingPunct="1">
              <a:spcBef>
                <a:spcPct val="20000"/>
              </a:spcBef>
              <a:buFontTx/>
              <a:buChar char="•"/>
            </a:pPr>
            <a:endParaRPr lang="pt-BR" sz="2400" kern="0" dirty="0" smtClean="0">
              <a:latin typeface="+mn-lt"/>
            </a:endParaRPr>
          </a:p>
          <a:p>
            <a:pPr marL="342900" lvl="0" indent="-342900" algn="just" eaLnBrk="1" hangingPunct="1">
              <a:spcBef>
                <a:spcPct val="20000"/>
              </a:spcBef>
              <a:buFontTx/>
              <a:buChar char="•"/>
            </a:pPr>
            <a:endParaRPr lang="pt-BR" sz="2400" kern="0" dirty="0" smtClean="0">
              <a:latin typeface="+mn-lt"/>
            </a:endParaRPr>
          </a:p>
          <a:p>
            <a:pPr marL="342900" lvl="0" indent="-342900" algn="just" eaLnBrk="1" hangingPunct="1">
              <a:spcBef>
                <a:spcPct val="20000"/>
              </a:spcBef>
              <a:buFontTx/>
              <a:buChar char="•"/>
            </a:pPr>
            <a:r>
              <a:rPr lang="pt-BR" sz="2400" b="1" kern="0" dirty="0" smtClean="0">
                <a:latin typeface="+mn-lt"/>
              </a:rPr>
              <a:t>Filtros IIR</a:t>
            </a:r>
          </a:p>
        </p:txBody>
      </p:sp>
      <p:graphicFrame>
        <p:nvGraphicFramePr>
          <p:cNvPr id="79873" name="Object 1"/>
          <p:cNvGraphicFramePr>
            <a:graphicFrameLocks noChangeAspect="1"/>
          </p:cNvGraphicFramePr>
          <p:nvPr/>
        </p:nvGraphicFramePr>
        <p:xfrm>
          <a:off x="467544" y="4077072"/>
          <a:ext cx="6911975" cy="935038"/>
        </p:xfrm>
        <a:graphic>
          <a:graphicData uri="http://schemas.openxmlformats.org/presentationml/2006/ole">
            <p:oleObj spid="_x0000_s98306" name="Equação" r:id="rId3" imgW="3187440" imgH="431640" progId="Equation.3">
              <p:embed/>
            </p:oleObj>
          </a:graphicData>
        </a:graphic>
      </p:graphicFrame>
      <p:sp>
        <p:nvSpPr>
          <p:cNvPr id="11" name="Retângulo 10"/>
          <p:cNvSpPr/>
          <p:nvPr/>
        </p:nvSpPr>
        <p:spPr bwMode="auto">
          <a:xfrm>
            <a:off x="0" y="6381328"/>
            <a:ext cx="6228184" cy="4766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8309" name="Object 2"/>
          <p:cNvGraphicFramePr>
            <a:graphicFrameLocks noChangeAspect="1"/>
          </p:cNvGraphicFramePr>
          <p:nvPr/>
        </p:nvGraphicFramePr>
        <p:xfrm>
          <a:off x="468313" y="5013176"/>
          <a:ext cx="3744912" cy="1817687"/>
        </p:xfrm>
        <a:graphic>
          <a:graphicData uri="http://schemas.openxmlformats.org/presentationml/2006/ole">
            <p:oleObj spid="_x0000_s98309" name="Equação" r:id="rId4" imgW="1726920" imgH="838080" progId="Equation.3">
              <p:embed/>
            </p:oleObj>
          </a:graphicData>
        </a:graphic>
      </p:graphicFrame>
      <p:graphicFrame>
        <p:nvGraphicFramePr>
          <p:cNvPr id="98310" name="Object 6"/>
          <p:cNvGraphicFramePr>
            <a:graphicFrameLocks noChangeAspect="1"/>
          </p:cNvGraphicFramePr>
          <p:nvPr/>
        </p:nvGraphicFramePr>
        <p:xfrm>
          <a:off x="611560" y="1412776"/>
          <a:ext cx="2946400" cy="935037"/>
        </p:xfrm>
        <a:graphic>
          <a:graphicData uri="http://schemas.openxmlformats.org/presentationml/2006/ole">
            <p:oleObj spid="_x0000_s98310" name="Equação" r:id="rId5" imgW="1358640" imgH="431640" progId="Equation.3">
              <p:embed/>
            </p:oleObj>
          </a:graphicData>
        </a:graphic>
      </p:graphicFrame>
      <p:pic>
        <p:nvPicPr>
          <p:cNvPr id="15" name="Picture 2" descr="https://tomontheroll.files.wordpress.com/2012/10/impulseresponse.png"/>
          <p:cNvPicPr>
            <a:picLocks noChangeAspect="1" noChangeArrowheads="1"/>
          </p:cNvPicPr>
          <p:nvPr/>
        </p:nvPicPr>
        <p:blipFill>
          <a:blip r:embed="rId6" cstate="print"/>
          <a:srcRect b="50090"/>
          <a:stretch>
            <a:fillRect/>
          </a:stretch>
        </p:blipFill>
        <p:spPr bwMode="auto">
          <a:xfrm>
            <a:off x="4979825" y="5326586"/>
            <a:ext cx="3336591" cy="1342774"/>
          </a:xfrm>
          <a:prstGeom prst="rect">
            <a:avLst/>
          </a:prstGeom>
          <a:noFill/>
        </p:spPr>
      </p:pic>
      <p:pic>
        <p:nvPicPr>
          <p:cNvPr id="16" name="Picture 2" descr="https://tomontheroll.files.wordpress.com/2012/10/impulseresponse.png"/>
          <p:cNvPicPr>
            <a:picLocks noChangeAspect="1" noChangeArrowheads="1"/>
          </p:cNvPicPr>
          <p:nvPr/>
        </p:nvPicPr>
        <p:blipFill>
          <a:blip r:embed="rId6" cstate="print"/>
          <a:srcRect t="49734"/>
          <a:stretch>
            <a:fillRect/>
          </a:stretch>
        </p:blipFill>
        <p:spPr bwMode="auto">
          <a:xfrm>
            <a:off x="4979825" y="1579624"/>
            <a:ext cx="3336591" cy="1352338"/>
          </a:xfrm>
          <a:prstGeom prst="rect">
            <a:avLst/>
          </a:prstGeom>
          <a:noFill/>
        </p:spPr>
      </p:pic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598735" y="2054225"/>
          <a:ext cx="4405313" cy="1374775"/>
        </p:xfrm>
        <a:graphic>
          <a:graphicData uri="http://schemas.openxmlformats.org/presentationml/2006/ole">
            <p:oleObj spid="_x0000_s98312" name="Equação" r:id="rId7" imgW="2031840" imgH="634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/>
              <a:t>Filtros IIR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5256584"/>
          </a:xfrm>
        </p:spPr>
        <p:txBody>
          <a:bodyPr/>
          <a:lstStyle/>
          <a:p>
            <a:pPr algn="just"/>
            <a:r>
              <a:rPr lang="pt-BR" sz="2800" dirty="0" smtClean="0"/>
              <a:t>Possui zeros e polos;</a:t>
            </a:r>
          </a:p>
          <a:p>
            <a:pPr algn="just"/>
            <a:r>
              <a:rPr lang="pt-BR" sz="2800" dirty="0" smtClean="0"/>
              <a:t>Normalmente são obtidos a partir de estruturas analógicas, utilizando-se a conversão AD;</a:t>
            </a:r>
          </a:p>
          <a:p>
            <a:pPr lvl="1"/>
            <a:r>
              <a:rPr lang="pt-BR" sz="2400" dirty="0" smtClean="0"/>
              <a:t>Transformar filtros analógicos bem conhecidos em filtros digitais;</a:t>
            </a:r>
          </a:p>
          <a:p>
            <a:r>
              <a:rPr lang="pt-BR" sz="2800" dirty="0" smtClean="0"/>
              <a:t>Protótipos largamente usados na prática: </a:t>
            </a:r>
            <a:r>
              <a:rPr lang="pt-BR" sz="2800" dirty="0" err="1" smtClean="0"/>
              <a:t>Butterworth</a:t>
            </a:r>
            <a:r>
              <a:rPr lang="pt-BR" sz="2800" dirty="0" smtClean="0"/>
              <a:t>, </a:t>
            </a:r>
            <a:r>
              <a:rPr lang="pt-BR" sz="2800" dirty="0" err="1" smtClean="0"/>
              <a:t>Chebyshev</a:t>
            </a:r>
            <a:r>
              <a:rPr lang="pt-BR" sz="2800" dirty="0" smtClean="0"/>
              <a:t> (tipo I e II) e elíptico;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23</a:t>
            </a:fld>
            <a:endParaRPr lang="pt-BR"/>
          </a:p>
        </p:txBody>
      </p:sp>
      <p:pic>
        <p:nvPicPr>
          <p:cNvPr id="21506" name="Picture 2" descr="https://upload.wikimedia.org/wikipedia/commons/thumb/b/b9/Second_order_low_pass_filter.svg/300px-Second_order_low_pass_filter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4581128"/>
            <a:ext cx="2857500" cy="16573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0600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Filtros </a:t>
            </a:r>
            <a:r>
              <a:rPr lang="pt-BR" sz="2800" dirty="0" smtClean="0"/>
              <a:t>IIR </a:t>
            </a:r>
            <a:r>
              <a:rPr lang="pt-BR" sz="2800" dirty="0"/>
              <a:t>– </a:t>
            </a:r>
            <a:r>
              <a:rPr lang="pt-BR" sz="2800" dirty="0" err="1"/>
              <a:t>I</a:t>
            </a:r>
            <a:r>
              <a:rPr lang="pt-BR" sz="2800" dirty="0" err="1" smtClean="0"/>
              <a:t>nfite</a:t>
            </a:r>
            <a:r>
              <a:rPr lang="pt-BR" sz="2800" dirty="0" smtClean="0"/>
              <a:t> </a:t>
            </a:r>
            <a:r>
              <a:rPr lang="pt-BR" sz="2800" dirty="0" err="1"/>
              <a:t>Impulsional</a:t>
            </a:r>
            <a:r>
              <a:rPr lang="pt-BR" sz="2800" dirty="0"/>
              <a:t> Response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24</a:t>
            </a:fld>
            <a:endParaRPr lang="pt-BR"/>
          </a:p>
        </p:txBody>
      </p:sp>
      <p:pic>
        <p:nvPicPr>
          <p:cNvPr id="4098" name="Picture 2" descr="C:\Users\GppCom\Desktop\iir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416824" cy="36724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7686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800" dirty="0"/>
              <a:t>Filtros IIR – </a:t>
            </a:r>
            <a:r>
              <a:rPr lang="pt-BR" sz="2800" dirty="0" err="1"/>
              <a:t>Infite</a:t>
            </a:r>
            <a:r>
              <a:rPr lang="pt-BR" sz="2800" dirty="0"/>
              <a:t> </a:t>
            </a:r>
            <a:r>
              <a:rPr lang="pt-BR" sz="2800" dirty="0" err="1"/>
              <a:t>Impulsional</a:t>
            </a:r>
            <a:r>
              <a:rPr lang="pt-BR" sz="2800" dirty="0"/>
              <a:t> Response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Exemplo: Filtro Recursivo</a:t>
            </a:r>
          </a:p>
          <a:p>
            <a:endParaRPr lang="pt-BR" sz="2800" dirty="0"/>
          </a:p>
          <a:p>
            <a:pPr marL="0" indent="0" algn="ctr">
              <a:buNone/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25</a:t>
            </a:fld>
            <a:endParaRPr lang="pt-BR"/>
          </a:p>
        </p:txBody>
      </p:sp>
      <p:pic>
        <p:nvPicPr>
          <p:cNvPr id="6146" name="Picture 2" descr="C:\Users\GppCom\Desktop\exe_ii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63" y="1844825"/>
            <a:ext cx="6821487" cy="26642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67544" y="4869160"/>
            <a:ext cx="8424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b="1" dirty="0" smtClean="0"/>
              <a:t>Conclusão: </a:t>
            </a:r>
            <a:r>
              <a:rPr lang="pt-BR" sz="2000" dirty="0" smtClean="0"/>
              <a:t>A equação exibe natureza recursiva, ou seja, </a:t>
            </a:r>
            <a:r>
              <a:rPr lang="pt-BR" sz="2000" b="1" dirty="0" smtClean="0"/>
              <a:t>a saída depende de saídas anteriores</a:t>
            </a:r>
            <a:r>
              <a:rPr lang="pt-BR" sz="2000" dirty="0" smtClean="0"/>
              <a:t>. Filtros cuja resposta ao impulso apresenta duração infinita.</a:t>
            </a:r>
            <a:endParaRPr lang="pt-BR" sz="2000" b="1" dirty="0"/>
          </a:p>
        </p:txBody>
      </p:sp>
    </p:spTree>
    <p:extLst>
      <p:ext uri="{BB962C8B-B14F-4D97-AF65-F5344CB8AC3E}">
        <p14:creationId xmlns="" xmlns:p14="http://schemas.microsoft.com/office/powerpoint/2010/main" val="19203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 smtClean="0"/>
              <a:t>Filtros FIR x IIR</a:t>
            </a:r>
            <a:endParaRPr lang="pt-BR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00" y="2428868"/>
            <a:ext cx="7286676" cy="3412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539552" y="1199746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1" dirty="0" smtClean="0"/>
              <a:t>Estrutura</a:t>
            </a:r>
            <a:endParaRPr lang="pt-BR" sz="2800" b="1" dirty="0"/>
          </a:p>
        </p:txBody>
      </p:sp>
    </p:spTree>
    <p:extLst>
      <p:ext uri="{BB962C8B-B14F-4D97-AF65-F5344CB8AC3E}">
        <p14:creationId xmlns="" xmlns:p14="http://schemas.microsoft.com/office/powerpoint/2010/main" val="192948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 smtClean="0"/>
              <a:t>Projeto de Filtros Digitais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 smtClean="0"/>
              <a:t>Consistem em: </a:t>
            </a:r>
          </a:p>
          <a:p>
            <a:pPr lvl="1"/>
            <a:r>
              <a:rPr lang="pt-BR" sz="2400" dirty="0" smtClean="0"/>
              <a:t>Determinar a </a:t>
            </a:r>
            <a:r>
              <a:rPr lang="pt-BR" sz="2400" b="1" dirty="0" smtClean="0"/>
              <a:t>sequência de resposta ao impulso </a:t>
            </a:r>
            <a:r>
              <a:rPr lang="pt-BR" sz="2400" dirty="0" smtClean="0"/>
              <a:t>(ou função de transferência) </a:t>
            </a:r>
            <a:r>
              <a:rPr lang="pt-BR" sz="2400" b="1" dirty="0" smtClean="0"/>
              <a:t>que atenda </a:t>
            </a:r>
            <a:r>
              <a:rPr lang="pt-BR" sz="2400" dirty="0" smtClean="0"/>
              <a:t>(pelo menos de modo aproximado) às especificações da </a:t>
            </a:r>
            <a:r>
              <a:rPr lang="pt-BR" sz="2400" b="1" dirty="0" smtClean="0"/>
              <a:t>resposta em frequência necessária para uma dada aplicação</a:t>
            </a:r>
            <a:r>
              <a:rPr lang="pt-BR" sz="2400" dirty="0" smtClean="0"/>
              <a:t>;</a:t>
            </a:r>
          </a:p>
          <a:p>
            <a:pPr lvl="1"/>
            <a:r>
              <a:rPr lang="pt-BR" sz="2400" dirty="0" smtClean="0"/>
              <a:t>Filtros ideais não são realizáveis digitalmente, pois apresentam comprimento infinito (e são </a:t>
            </a:r>
            <a:r>
              <a:rPr lang="pt-BR" sz="2400" dirty="0" err="1" smtClean="0"/>
              <a:t>não-causais</a:t>
            </a:r>
            <a:r>
              <a:rPr lang="pt-BR" sz="2400" dirty="0" smtClean="0"/>
              <a:t>);</a:t>
            </a:r>
          </a:p>
          <a:p>
            <a:r>
              <a:rPr lang="pt-BR" sz="2800" dirty="0" smtClean="0"/>
              <a:t>Estratégias clássicas de projetos de filtros:</a:t>
            </a:r>
          </a:p>
          <a:p>
            <a:pPr lvl="1"/>
            <a:r>
              <a:rPr lang="pt-BR" sz="2400" b="1" dirty="0" smtClean="0"/>
              <a:t>Filtros FIR: </a:t>
            </a:r>
            <a:r>
              <a:rPr lang="pt-BR" sz="2400" dirty="0" smtClean="0"/>
              <a:t>truncamento da resposta ao impulso dos filtros ideais + </a:t>
            </a:r>
            <a:r>
              <a:rPr lang="pt-BR" sz="2400" dirty="0" err="1" smtClean="0"/>
              <a:t>janelamento</a:t>
            </a:r>
            <a:r>
              <a:rPr lang="pt-BR" sz="2400" dirty="0" smtClean="0"/>
              <a:t>;</a:t>
            </a:r>
          </a:p>
          <a:p>
            <a:pPr lvl="1"/>
            <a:r>
              <a:rPr lang="pt-BR" sz="2400" b="1" dirty="0" smtClean="0"/>
              <a:t>Filtros IIR:</a:t>
            </a:r>
            <a:r>
              <a:rPr lang="pt-BR" sz="2400" dirty="0" smtClean="0"/>
              <a:t> mapear para o domínio z funções de transferência de filtros analógicos.</a:t>
            </a:r>
          </a:p>
          <a:p>
            <a:pPr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 smtClean="0"/>
              <a:t>Projetos de Filtros FIR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Projeto usando janela</a:t>
            </a:r>
          </a:p>
          <a:p>
            <a:pPr lvl="1" algn="just"/>
            <a:r>
              <a:rPr lang="pt-BR" sz="2400" b="1" dirty="0" smtClean="0"/>
              <a:t>Passo 01</a:t>
            </a:r>
            <a:r>
              <a:rPr lang="pt-BR" sz="2400" dirty="0" smtClean="0"/>
              <a:t>: selecionar um filtro seletor de frequências ideal apropriado (quase sempre </a:t>
            </a:r>
            <a:r>
              <a:rPr lang="pt-BR" sz="2400" dirty="0" err="1" smtClean="0"/>
              <a:t>não-causal</a:t>
            </a:r>
            <a:r>
              <a:rPr lang="pt-BR" sz="2400" dirty="0" smtClean="0"/>
              <a:t> e de resposta ao impulso infinita);</a:t>
            </a:r>
          </a:p>
          <a:p>
            <a:pPr lvl="1" algn="just"/>
            <a:r>
              <a:rPr lang="pt-BR" sz="2400" b="1" dirty="0" smtClean="0"/>
              <a:t>Passo 02:</a:t>
            </a:r>
            <a:r>
              <a:rPr lang="pt-BR" sz="2400" dirty="0" smtClean="0"/>
              <a:t> truncar sua resposta ao impulso em uma janela para obter um filtro FIR causal e de fase linear.</a:t>
            </a:r>
          </a:p>
          <a:p>
            <a:pPr lvl="1" algn="just">
              <a:buNone/>
            </a:pPr>
            <a:endParaRPr lang="pt-BR" sz="2400" dirty="0" smtClean="0"/>
          </a:p>
          <a:p>
            <a:pPr algn="just"/>
            <a:r>
              <a:rPr lang="pt-BR" sz="2400" dirty="0" smtClean="0"/>
              <a:t>Escolha um filtro de comprimento M e uma função janela w[n] para estreitar a largura do lóbulo principal e a diminuir a atenuação nos lóbulos laterais o máximo possível</a:t>
            </a:r>
          </a:p>
          <a:p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28</a:t>
            </a:fld>
            <a:endParaRPr lang="pt-BR"/>
          </a:p>
        </p:txBody>
      </p:sp>
      <p:graphicFrame>
        <p:nvGraphicFramePr>
          <p:cNvPr id="62465" name="Object 1"/>
          <p:cNvGraphicFramePr>
            <a:graphicFrameLocks noChangeAspect="1"/>
          </p:cNvGraphicFramePr>
          <p:nvPr/>
        </p:nvGraphicFramePr>
        <p:xfrm>
          <a:off x="2775769" y="5373216"/>
          <a:ext cx="2732335" cy="578499"/>
        </p:xfrm>
        <a:graphic>
          <a:graphicData uri="http://schemas.openxmlformats.org/presentationml/2006/ole">
            <p:oleObj spid="_x0000_s62468" name="Equação" r:id="rId3" imgW="10795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Filtros ideais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29</a:t>
            </a:fld>
            <a:endParaRPr lang="pt-BR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 l="30712" t="19313" r="12285" b="9813"/>
          <a:stretch>
            <a:fillRect/>
          </a:stretch>
        </p:blipFill>
        <p:spPr bwMode="auto">
          <a:xfrm>
            <a:off x="539552" y="980728"/>
            <a:ext cx="7416824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de cantos arredondados 5"/>
          <p:cNvSpPr/>
          <p:nvPr/>
        </p:nvSpPr>
        <p:spPr bwMode="auto">
          <a:xfrm>
            <a:off x="5940152" y="332656"/>
            <a:ext cx="936104" cy="100811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01379" name="Object 3"/>
          <p:cNvGraphicFramePr>
            <a:graphicFrameLocks noChangeAspect="1"/>
          </p:cNvGraphicFramePr>
          <p:nvPr/>
        </p:nvGraphicFramePr>
        <p:xfrm>
          <a:off x="4932363" y="620713"/>
          <a:ext cx="2732087" cy="577850"/>
        </p:xfrm>
        <a:graphic>
          <a:graphicData uri="http://schemas.openxmlformats.org/presentationml/2006/ole">
            <p:oleObj spid="_x0000_s101379" name="Equação" r:id="rId4" imgW="1079280" imgH="2286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99033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 smtClean="0"/>
              <a:t>Resposta ao Impulso</a:t>
            </a: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2050" name="Picture 2" descr="C:\Users\GppCom\Desktop\rai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67273"/>
          <a:stretch>
            <a:fillRect/>
          </a:stretch>
        </p:blipFill>
        <p:spPr bwMode="auto">
          <a:xfrm>
            <a:off x="1043608" y="1052736"/>
            <a:ext cx="6485271" cy="12961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GppCom\Desktop\ra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0000"/>
          <a:stretch>
            <a:fillRect/>
          </a:stretch>
        </p:blipFill>
        <p:spPr bwMode="auto">
          <a:xfrm>
            <a:off x="1327089" y="2924944"/>
            <a:ext cx="6485271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1004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712968" cy="576064"/>
          </a:xfrm>
        </p:spPr>
        <p:txBody>
          <a:bodyPr/>
          <a:lstStyle/>
          <a:p>
            <a:r>
              <a:rPr lang="pt-BR" sz="3200" dirty="0" smtClean="0"/>
              <a:t>Janelas</a:t>
            </a:r>
            <a:endParaRPr lang="pt-BR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1052736"/>
            <a:ext cx="6624736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30</a:t>
            </a:fld>
            <a:endParaRPr lang="pt-B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149080"/>
            <a:ext cx="669674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 bwMode="auto">
          <a:xfrm>
            <a:off x="7884368" y="44624"/>
            <a:ext cx="792088" cy="100811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5940152" y="288057"/>
          <a:ext cx="2732087" cy="577850"/>
        </p:xfrm>
        <a:graphic>
          <a:graphicData uri="http://schemas.openxmlformats.org/presentationml/2006/ole">
            <p:oleObj spid="_x0000_s93185" name="Equação" r:id="rId5" imgW="1079280" imgH="2286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03884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/>
              <a:t>Efeitos </a:t>
            </a:r>
            <a:r>
              <a:rPr lang="pt-BR" sz="3200" dirty="0" smtClean="0"/>
              <a:t>da janela</a:t>
            </a:r>
            <a:endParaRPr lang="pt-BR" sz="3200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2996952"/>
            <a:ext cx="7488832" cy="3390329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31</a:t>
            </a:fld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 flipH="1">
            <a:off x="179512" y="1180282"/>
            <a:ext cx="85689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+mn-lt"/>
              </a:rPr>
              <a:t>Largura </a:t>
            </a:r>
            <a:r>
              <a:rPr lang="pt-BR" sz="2000" b="1" dirty="0">
                <a:latin typeface="+mn-lt"/>
              </a:rPr>
              <a:t>do </a:t>
            </a:r>
            <a:r>
              <a:rPr lang="pt-BR" sz="2000" b="1" i="1" dirty="0" err="1" smtClean="0">
                <a:latin typeface="+mn-lt"/>
              </a:rPr>
              <a:t>mainlobe</a:t>
            </a:r>
            <a:r>
              <a:rPr lang="pt-BR" sz="2000" b="1" i="1" dirty="0" smtClean="0">
                <a:latin typeface="+mn-lt"/>
              </a:rPr>
              <a:t>:</a:t>
            </a:r>
            <a:r>
              <a:rPr lang="pt-BR" sz="2000" b="1" dirty="0" smtClean="0">
                <a:latin typeface="+mn-lt"/>
              </a:rPr>
              <a:t> </a:t>
            </a:r>
            <a:r>
              <a:rPr lang="pt-BR" sz="2000" dirty="0">
                <a:latin typeface="+mn-lt"/>
              </a:rPr>
              <a:t>diminui com  o tamanho </a:t>
            </a:r>
            <a:r>
              <a:rPr lang="pt-BR" sz="2000" i="1" dirty="0">
                <a:latin typeface="+mn-lt"/>
              </a:rPr>
              <a:t>N </a:t>
            </a:r>
            <a:r>
              <a:rPr lang="pt-BR" sz="2000" dirty="0">
                <a:latin typeface="+mn-lt"/>
              </a:rPr>
              <a:t>da </a:t>
            </a:r>
            <a:r>
              <a:rPr lang="pt-BR" sz="2000" dirty="0" smtClean="0">
                <a:latin typeface="+mn-lt"/>
              </a:rPr>
              <a:t>janela;</a:t>
            </a:r>
            <a:endParaRPr lang="pt-BR" sz="2000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b="1" i="1" dirty="0" err="1" smtClean="0">
                <a:latin typeface="+mn-lt"/>
              </a:rPr>
              <a:t>Peak</a:t>
            </a:r>
            <a:r>
              <a:rPr lang="pt-BR" sz="2000" b="1" i="1" dirty="0" smtClean="0">
                <a:latin typeface="+mn-lt"/>
              </a:rPr>
              <a:t> </a:t>
            </a:r>
            <a:r>
              <a:rPr lang="pt-BR" sz="2000" b="1" i="1" dirty="0" err="1" smtClean="0">
                <a:latin typeface="+mn-lt"/>
              </a:rPr>
              <a:t>side-lobe</a:t>
            </a:r>
            <a:r>
              <a:rPr lang="pt-BR" sz="2000" b="1" i="1" dirty="0" smtClean="0">
                <a:latin typeface="+mn-lt"/>
              </a:rPr>
              <a:t>: </a:t>
            </a:r>
            <a:r>
              <a:rPr lang="pt-BR" sz="2000" dirty="0" smtClean="0">
                <a:latin typeface="+mn-lt"/>
              </a:rPr>
              <a:t>determinado </a:t>
            </a:r>
            <a:r>
              <a:rPr lang="pt-BR" sz="2000" dirty="0">
                <a:latin typeface="+mn-lt"/>
              </a:rPr>
              <a:t>pelo formato da janela e não tem relação com o tamanho da </a:t>
            </a:r>
            <a:r>
              <a:rPr lang="pt-BR" sz="2000" dirty="0" smtClean="0">
                <a:latin typeface="+mn-lt"/>
              </a:rPr>
              <a:t>mesma;</a:t>
            </a:r>
            <a:endParaRPr lang="pt-BR" sz="2000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rgbClr val="0000FF"/>
                </a:solidFill>
                <a:latin typeface="+mn-lt"/>
              </a:rPr>
              <a:t>Não tem almoço grátis</a:t>
            </a:r>
            <a:r>
              <a:rPr lang="pt-BR" sz="2000" dirty="0" smtClean="0">
                <a:latin typeface="+mn-lt"/>
              </a:rPr>
              <a:t>: diminuir o </a:t>
            </a:r>
            <a:r>
              <a:rPr lang="pt-BR" sz="2000" i="1" dirty="0" err="1">
                <a:latin typeface="+mn-lt"/>
              </a:rPr>
              <a:t>peak</a:t>
            </a:r>
            <a:r>
              <a:rPr lang="pt-BR" sz="2000" i="1" dirty="0">
                <a:latin typeface="+mn-lt"/>
              </a:rPr>
              <a:t> </a:t>
            </a:r>
            <a:r>
              <a:rPr lang="pt-BR" sz="2000" i="1" dirty="0" err="1">
                <a:latin typeface="+mn-lt"/>
              </a:rPr>
              <a:t>side-lobe</a:t>
            </a:r>
            <a:r>
              <a:rPr lang="pt-BR" sz="2000" i="1" dirty="0">
                <a:latin typeface="+mn-lt"/>
              </a:rPr>
              <a:t>, </a:t>
            </a:r>
            <a:r>
              <a:rPr lang="pt-BR" sz="2000" dirty="0" smtClean="0">
                <a:latin typeface="+mn-lt"/>
              </a:rPr>
              <a:t>aumenta com a </a:t>
            </a:r>
            <a:r>
              <a:rPr lang="pt-BR" sz="2000" dirty="0">
                <a:latin typeface="+mn-lt"/>
              </a:rPr>
              <a:t>largura do </a:t>
            </a:r>
            <a:r>
              <a:rPr lang="pt-BR" sz="2000" i="1" dirty="0" err="1">
                <a:latin typeface="+mn-lt"/>
              </a:rPr>
              <a:t>mainlobe</a:t>
            </a:r>
            <a:r>
              <a:rPr lang="pt-BR" sz="2000" i="1" dirty="0">
                <a:latin typeface="+mn-lt"/>
              </a:rPr>
              <a:t>.</a:t>
            </a:r>
            <a:endParaRPr lang="pt-BR" sz="2000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000" dirty="0" smtClean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307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 smtClean="0"/>
              <a:t>Projetos de Filtros IIR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 smtClean="0"/>
              <a:t>Passo 01</a:t>
            </a:r>
            <a:r>
              <a:rPr lang="pt-BR" sz="2800" dirty="0" smtClean="0"/>
              <a:t>: Projetar FPB analógicos (protótipos);</a:t>
            </a:r>
          </a:p>
          <a:p>
            <a:r>
              <a:rPr lang="pt-BR" sz="2800" b="1" dirty="0" smtClean="0"/>
              <a:t>Passo 02</a:t>
            </a:r>
            <a:r>
              <a:rPr lang="pt-BR" sz="2800" dirty="0" smtClean="0"/>
              <a:t>: Aplicar transformações no filtro para obter FPB (transformação bilinear).</a:t>
            </a:r>
          </a:p>
          <a:p>
            <a:pPr lvl="1"/>
            <a:r>
              <a:rPr lang="pt-BR" sz="2400" dirty="0" smtClean="0"/>
              <a:t>mapear o </a:t>
            </a:r>
            <a:r>
              <a:rPr lang="pt-BR" sz="2400" dirty="0" err="1" smtClean="0"/>
              <a:t>semi-plano</a:t>
            </a:r>
            <a:r>
              <a:rPr lang="pt-BR" sz="2400" dirty="0" smtClean="0"/>
              <a:t> s (</a:t>
            </a:r>
            <a:r>
              <a:rPr lang="pt-BR" sz="2400" dirty="0" err="1" smtClean="0"/>
              <a:t>Laplace</a:t>
            </a:r>
            <a:r>
              <a:rPr lang="pt-BR" sz="2400" dirty="0" smtClean="0"/>
              <a:t>) esquerdo no interior do ciclo unitário do plano z</a:t>
            </a:r>
          </a:p>
          <a:p>
            <a:pPr lvl="1"/>
            <a:r>
              <a:rPr lang="pt-BR" sz="2400" b="1" dirty="0" smtClean="0"/>
              <a:t>lembre</a:t>
            </a:r>
            <a:r>
              <a:rPr lang="pt-BR" sz="2400" dirty="0" smtClean="0"/>
              <a:t>: a transformada z é o equivalente da transformada de </a:t>
            </a:r>
            <a:r>
              <a:rPr lang="pt-BR" sz="2400" dirty="0" err="1" smtClean="0"/>
              <a:t>Laplace</a:t>
            </a:r>
            <a:r>
              <a:rPr lang="pt-BR" sz="2400" dirty="0" smtClean="0"/>
              <a:t> para sistemas discretos (versão discreta da transformada de </a:t>
            </a:r>
            <a:r>
              <a:rPr lang="pt-BR" sz="2400" dirty="0" err="1" smtClean="0"/>
              <a:t>Laplace</a:t>
            </a:r>
            <a:r>
              <a:rPr lang="pt-BR" sz="2400" dirty="0" smtClean="0"/>
              <a:t>);</a:t>
            </a:r>
          </a:p>
          <a:p>
            <a:r>
              <a:rPr lang="pt-BR" sz="2800" dirty="0" smtClean="0"/>
              <a:t>Protótipos largamente usados na prática: </a:t>
            </a:r>
            <a:r>
              <a:rPr lang="pt-BR" sz="2800" dirty="0" err="1" smtClean="0"/>
              <a:t>Butterworth</a:t>
            </a:r>
            <a:r>
              <a:rPr lang="pt-BR" sz="2800" dirty="0" smtClean="0"/>
              <a:t>, </a:t>
            </a:r>
            <a:r>
              <a:rPr lang="pt-BR" sz="2800" dirty="0" err="1" smtClean="0"/>
              <a:t>Chebyshev</a:t>
            </a:r>
            <a:r>
              <a:rPr lang="pt-BR" sz="2800" dirty="0" smtClean="0"/>
              <a:t> (tipo I e II) e elíptico.</a:t>
            </a:r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 smtClean="0"/>
              <a:t>Filtro de </a:t>
            </a:r>
            <a:r>
              <a:rPr lang="pt-BR" sz="3200" dirty="0" err="1" smtClean="0"/>
              <a:t>Butterworth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 principal característica desse filtro é que a </a:t>
            </a:r>
            <a:r>
              <a:rPr lang="pt-BR" sz="2800" b="1" dirty="0" smtClean="0"/>
              <a:t>resposta em magnitude </a:t>
            </a:r>
            <a:r>
              <a:rPr lang="pt-BR" sz="2800" dirty="0" smtClean="0"/>
              <a:t>é </a:t>
            </a:r>
            <a:r>
              <a:rPr lang="pt-BR" sz="2800" b="1" dirty="0" smtClean="0">
                <a:solidFill>
                  <a:srgbClr val="C00000"/>
                </a:solidFill>
              </a:rPr>
              <a:t>plana (</a:t>
            </a:r>
            <a:r>
              <a:rPr lang="pt-BR" sz="2800" b="1" i="1" dirty="0" smtClean="0">
                <a:solidFill>
                  <a:srgbClr val="C00000"/>
                </a:solidFill>
              </a:rPr>
              <a:t>flat) na banda de passagem e </a:t>
            </a:r>
            <a:r>
              <a:rPr lang="pt-BR" sz="2800" b="1" dirty="0" smtClean="0">
                <a:solidFill>
                  <a:srgbClr val="C00000"/>
                </a:solidFill>
              </a:rPr>
              <a:t>de corte</a:t>
            </a:r>
            <a:r>
              <a:rPr lang="pt-BR" sz="2800" dirty="0" smtClean="0"/>
              <a:t>;</a:t>
            </a:r>
          </a:p>
          <a:p>
            <a:r>
              <a:rPr lang="pt-BR" sz="2800" dirty="0" smtClean="0"/>
              <a:t>A resposta quadrática de magnitude de um FPB de </a:t>
            </a:r>
            <a:r>
              <a:rPr lang="pt-BR" sz="2800" dirty="0" err="1" smtClean="0"/>
              <a:t>N-ésima</a:t>
            </a:r>
            <a:r>
              <a:rPr lang="pt-BR" sz="2800" dirty="0" smtClean="0"/>
              <a:t> ordem é dada por:</a:t>
            </a:r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33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755576" y="5085184"/>
            <a:ext cx="3960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sendo </a:t>
            </a:r>
            <a:r>
              <a:rPr lang="pt-BR" i="1" dirty="0" smtClean="0"/>
              <a:t>N </a:t>
            </a:r>
            <a:r>
              <a:rPr lang="pt-BR" dirty="0" smtClean="0"/>
              <a:t>é a ordem do filtro e </a:t>
            </a:r>
            <a:r>
              <a:rPr lang="el-GR" i="1" dirty="0" smtClean="0">
                <a:latin typeface="Times New Roman"/>
                <a:cs typeface="Times New Roman"/>
              </a:rPr>
              <a:t>Ω</a:t>
            </a:r>
            <a:r>
              <a:rPr lang="pt-BR" baseline="-25000" dirty="0" smtClean="0"/>
              <a:t>c</a:t>
            </a:r>
            <a:r>
              <a:rPr lang="pt-BR" dirty="0" smtClean="0"/>
              <a:t> é a frequência de corte.</a:t>
            </a:r>
            <a:endParaRPr lang="pt-BR" dirty="0"/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992188" y="3716338"/>
          <a:ext cx="3584575" cy="923925"/>
        </p:xfrm>
        <a:graphic>
          <a:graphicData uri="http://schemas.openxmlformats.org/presentationml/2006/ole">
            <p:oleObj spid="_x0000_s53254" name="Equation" r:id="rId3" imgW="1231366" imgH="317362" progId="Equation.3">
              <p:embed/>
            </p:oleObj>
          </a:graphicData>
        </a:graphic>
      </p:graphicFrame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 cstate="print"/>
          <a:srcRect r="4156"/>
          <a:stretch>
            <a:fillRect/>
          </a:stretch>
        </p:blipFill>
        <p:spPr bwMode="auto">
          <a:xfrm>
            <a:off x="4981128" y="3284984"/>
            <a:ext cx="4162872" cy="232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 smtClean="0"/>
              <a:t>Filtro de </a:t>
            </a:r>
            <a:r>
              <a:rPr lang="pt-BR" sz="3200" dirty="0" err="1" smtClean="0"/>
              <a:t>Butterworth</a:t>
            </a: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34</a:t>
            </a:fld>
            <a:endParaRPr lang="pt-BR"/>
          </a:p>
        </p:txBody>
      </p:sp>
      <p:pic>
        <p:nvPicPr>
          <p:cNvPr id="54274" name="Picture 2" descr="https://upload.wikimedia.org/wikipedia/commons/2/2f/Butterworth_orde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980728"/>
            <a:ext cx="6416824" cy="455289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1335067" y="5661248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Quanto maior a ordem, menor a região de transição.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 smtClean="0"/>
              <a:t>Filtro </a:t>
            </a:r>
            <a:r>
              <a:rPr lang="pt-BR" sz="3200" dirty="0"/>
              <a:t>de </a:t>
            </a:r>
            <a:r>
              <a:rPr lang="pt-BR" sz="3200" dirty="0" err="1"/>
              <a:t>Chebyshev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544616"/>
          </a:xfrm>
        </p:spPr>
        <p:txBody>
          <a:bodyPr/>
          <a:lstStyle/>
          <a:p>
            <a:r>
              <a:rPr lang="pt-BR" sz="2400" dirty="0" smtClean="0"/>
              <a:t>Tenta </a:t>
            </a:r>
            <a:r>
              <a:rPr lang="pt-BR" sz="2400" b="1" dirty="0" smtClean="0"/>
              <a:t>minimizar a diferença </a:t>
            </a:r>
            <a:r>
              <a:rPr lang="pt-BR" sz="2400" dirty="0" smtClean="0"/>
              <a:t>entre as </a:t>
            </a:r>
            <a:r>
              <a:rPr lang="pt-BR" sz="2400" b="1" dirty="0" smtClean="0">
                <a:solidFill>
                  <a:srgbClr val="C00000"/>
                </a:solidFill>
              </a:rPr>
              <a:t>resposta real e ideal </a:t>
            </a:r>
            <a:r>
              <a:rPr lang="pt-BR" sz="2400" dirty="0" smtClean="0"/>
              <a:t>do filtro na banda de passagem </a:t>
            </a:r>
            <a:r>
              <a:rPr lang="pt-BR" sz="2400" dirty="0" smtClean="0">
                <a:solidFill>
                  <a:srgbClr val="C00000"/>
                </a:solidFill>
              </a:rPr>
              <a:t>ou</a:t>
            </a:r>
            <a:r>
              <a:rPr lang="pt-BR" sz="2400" dirty="0" smtClean="0"/>
              <a:t> rejeição;</a:t>
            </a:r>
          </a:p>
          <a:p>
            <a:r>
              <a:rPr lang="pt-BR" sz="2400" dirty="0" smtClean="0"/>
              <a:t>Para as mesma especificações, necessita de uma ordem menor do que os filtros </a:t>
            </a:r>
            <a:r>
              <a:rPr lang="pt-BR" sz="2400" dirty="0" err="1" smtClean="0"/>
              <a:t>Butterworth</a:t>
            </a:r>
            <a:r>
              <a:rPr lang="pt-BR" sz="2400" dirty="0" smtClean="0"/>
              <a:t>, contudo oscilam mais;</a:t>
            </a:r>
          </a:p>
          <a:p>
            <a:r>
              <a:rPr lang="pt-BR" sz="2400" dirty="0" smtClean="0"/>
              <a:t>Possui dois tipos:</a:t>
            </a:r>
          </a:p>
          <a:p>
            <a:pPr lvl="1"/>
            <a:r>
              <a:rPr lang="pt-BR" sz="2000" b="1" dirty="0" smtClean="0">
                <a:solidFill>
                  <a:srgbClr val="C00000"/>
                </a:solidFill>
              </a:rPr>
              <a:t>Tipo 1:</a:t>
            </a:r>
            <a:r>
              <a:rPr lang="pt-BR" sz="2000" dirty="0" smtClean="0"/>
              <a:t> Ondulação na banda de passagem e monotônico na banda de rejeição;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pPr lvl="1"/>
            <a:endParaRPr lang="pt-BR" sz="2000" b="1" dirty="0" smtClean="0">
              <a:solidFill>
                <a:srgbClr val="0000FF"/>
              </a:solidFill>
            </a:endParaRPr>
          </a:p>
          <a:p>
            <a:pPr lvl="1"/>
            <a:r>
              <a:rPr lang="pt-BR" sz="2000" b="1" dirty="0" smtClean="0">
                <a:solidFill>
                  <a:srgbClr val="0000FF"/>
                </a:solidFill>
              </a:rPr>
              <a:t>Tipo 2: </a:t>
            </a:r>
            <a:r>
              <a:rPr lang="pt-BR" sz="2000" dirty="0"/>
              <a:t>Ondulação na banda </a:t>
            </a:r>
            <a:r>
              <a:rPr lang="pt-BR" sz="2000" dirty="0" smtClean="0"/>
              <a:t>de </a:t>
            </a:r>
            <a:r>
              <a:rPr lang="pt-BR" sz="2000" dirty="0"/>
              <a:t>rejeição</a:t>
            </a:r>
            <a:r>
              <a:rPr lang="pt-BR" sz="2000" dirty="0" smtClean="0"/>
              <a:t> e </a:t>
            </a:r>
            <a:r>
              <a:rPr lang="pt-BR" sz="2000" dirty="0"/>
              <a:t>monotônico na banda de </a:t>
            </a:r>
            <a:r>
              <a:rPr lang="pt-BR" sz="2000" dirty="0" smtClean="0"/>
              <a:t>passagem.</a:t>
            </a:r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35</a:t>
            </a:fld>
            <a:endParaRPr lang="pt-BR"/>
          </a:p>
        </p:txBody>
      </p:sp>
      <p:sp>
        <p:nvSpPr>
          <p:cNvPr id="5" name="Retângulo 4"/>
          <p:cNvSpPr/>
          <p:nvPr/>
        </p:nvSpPr>
        <p:spPr bwMode="auto">
          <a:xfrm>
            <a:off x="0" y="6453336"/>
            <a:ext cx="6660232" cy="4046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860032" y="3934797"/>
            <a:ext cx="3888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ε é o fator de ondulação da banda de passagem</a:t>
            </a:r>
            <a:endParaRPr lang="pt-BR" dirty="0"/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971600" y="3801219"/>
          <a:ext cx="3621087" cy="923925"/>
        </p:xfrm>
        <a:graphic>
          <a:graphicData uri="http://schemas.openxmlformats.org/presentationml/2006/ole">
            <p:oleObj spid="_x0000_s59401" name="Equation" r:id="rId3" imgW="1244060" imgH="317362" progId="Equation.3">
              <p:embed/>
            </p:oleObj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971600" y="5733256"/>
          <a:ext cx="3744416" cy="869684"/>
        </p:xfrm>
        <a:graphic>
          <a:graphicData uri="http://schemas.openxmlformats.org/presentationml/2006/ole">
            <p:oleObj spid="_x0000_s59402" name="Equação" r:id="rId4" imgW="1968500" imgH="457200" progId="Equation.3">
              <p:embed/>
            </p:oleObj>
          </a:graphicData>
        </a:graphic>
      </p:graphicFrame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5436096" y="5733256"/>
          <a:ext cx="3504578" cy="745207"/>
        </p:xfrm>
        <a:graphic>
          <a:graphicData uri="http://schemas.openxmlformats.org/presentationml/2006/ole">
            <p:oleObj spid="_x0000_s59403" name="Equação" r:id="rId5" imgW="2273300" imgH="4826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80600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 smtClean="0"/>
              <a:t>Filtro </a:t>
            </a:r>
            <a:r>
              <a:rPr lang="pt-BR" sz="3200" dirty="0" err="1" smtClean="0"/>
              <a:t>Chebyshev</a:t>
            </a:r>
            <a:r>
              <a:rPr lang="pt-BR" sz="3200" dirty="0" smtClean="0"/>
              <a:t> – Tipo 1</a:t>
            </a: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36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3732" y="1340768"/>
            <a:ext cx="8422724" cy="34563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3497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 smtClean="0"/>
              <a:t>Filtro </a:t>
            </a:r>
            <a:r>
              <a:rPr lang="pt-BR" sz="3200" dirty="0" err="1" smtClean="0"/>
              <a:t>Chebyshev</a:t>
            </a:r>
            <a:r>
              <a:rPr lang="pt-BR" sz="3200" dirty="0" smtClean="0"/>
              <a:t> – Tipo 2</a:t>
            </a: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37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5" y="1484784"/>
            <a:ext cx="8385973" cy="35283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6849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 smtClean="0"/>
              <a:t>Filtro Elíptico 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052736"/>
            <a:ext cx="7992888" cy="5256584"/>
          </a:xfrm>
        </p:spPr>
        <p:txBody>
          <a:bodyPr/>
          <a:lstStyle/>
          <a:p>
            <a:pPr algn="just"/>
            <a:r>
              <a:rPr lang="pt-BR" sz="2400" dirty="0" smtClean="0"/>
              <a:t>É um filtro </a:t>
            </a:r>
            <a:r>
              <a:rPr lang="pt-BR" sz="2400" b="1" dirty="0" smtClean="0">
                <a:solidFill>
                  <a:srgbClr val="C00000"/>
                </a:solidFill>
              </a:rPr>
              <a:t>com </a:t>
            </a:r>
            <a:r>
              <a:rPr lang="pt-BR" sz="2400" b="1" dirty="0" err="1" smtClean="0">
                <a:solidFill>
                  <a:srgbClr val="C00000"/>
                </a:solidFill>
              </a:rPr>
              <a:t>ripple</a:t>
            </a:r>
            <a:r>
              <a:rPr lang="pt-BR" sz="2400" b="1" dirty="0" smtClean="0">
                <a:solidFill>
                  <a:srgbClr val="C00000"/>
                </a:solidFill>
              </a:rPr>
              <a:t> </a:t>
            </a:r>
            <a:r>
              <a:rPr lang="pt-BR" sz="2400" dirty="0" smtClean="0"/>
              <a:t>na </a:t>
            </a:r>
            <a:r>
              <a:rPr lang="pt-BR" sz="2400" b="1" dirty="0" smtClean="0"/>
              <a:t>banda passante e na banda de rejeição</a:t>
            </a:r>
            <a:r>
              <a:rPr lang="pt-BR" sz="2400" dirty="0" smtClean="0"/>
              <a:t>. Isto significa que ele </a:t>
            </a:r>
            <a:r>
              <a:rPr lang="pt-BR" sz="2400" b="1" dirty="0" smtClean="0"/>
              <a:t>minimiza o erro máximo em ambas as bandas</a:t>
            </a:r>
            <a:r>
              <a:rPr lang="pt-BR" sz="2400" dirty="0" smtClean="0"/>
              <a:t>, ao contrário do </a:t>
            </a:r>
            <a:r>
              <a:rPr lang="pt-BR" sz="2400" dirty="0" err="1" smtClean="0"/>
              <a:t>Chebyshev</a:t>
            </a:r>
            <a:r>
              <a:rPr lang="pt-BR" sz="2400" dirty="0"/>
              <a:t>;</a:t>
            </a:r>
            <a:endParaRPr lang="pt-BR" sz="2400" dirty="0" smtClean="0"/>
          </a:p>
          <a:p>
            <a:pPr algn="just"/>
            <a:r>
              <a:rPr lang="pt-BR" sz="2400" b="1" dirty="0" smtClean="0">
                <a:solidFill>
                  <a:srgbClr val="C00000"/>
                </a:solidFill>
              </a:rPr>
              <a:t>São filtros mais complexos de projetar</a:t>
            </a:r>
            <a:r>
              <a:rPr lang="pt-BR" sz="2400" dirty="0" smtClean="0"/>
              <a:t>, exigindo um maior custo computacional, porém obtém o melhor desempenho para aplicações de filtros IIR;</a:t>
            </a:r>
          </a:p>
          <a:p>
            <a:pPr algn="just"/>
            <a:r>
              <a:rPr lang="pt-BR" sz="2400" dirty="0" smtClean="0"/>
              <a:t>A magnitude da resposta em frequência é dada por:  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38</a:t>
            </a:fld>
            <a:endParaRPr lang="pt-BR"/>
          </a:p>
        </p:txBody>
      </p:sp>
      <p:pic>
        <p:nvPicPr>
          <p:cNvPr id="63490" name="Picture 2" descr="C:\Users\GppCom\Desktop\formul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509120"/>
            <a:ext cx="3816424" cy="9013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755576" y="5733256"/>
            <a:ext cx="7164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+mn-lt"/>
              </a:rPr>
              <a:t>sendo </a:t>
            </a:r>
            <a:r>
              <a:rPr lang="pt-BR" sz="2000" dirty="0" err="1">
                <a:latin typeface="+mn-lt"/>
              </a:rPr>
              <a:t>R</a:t>
            </a:r>
            <a:r>
              <a:rPr lang="pt-BR" sz="2000" baseline="-25000" dirty="0" err="1">
                <a:latin typeface="+mn-lt"/>
              </a:rPr>
              <a:t>n</a:t>
            </a:r>
            <a:r>
              <a:rPr lang="pt-BR" sz="2000" dirty="0">
                <a:latin typeface="+mn-lt"/>
              </a:rPr>
              <a:t> é a função racional de </a:t>
            </a:r>
            <a:r>
              <a:rPr lang="pt-BR" sz="2000" dirty="0" err="1" smtClean="0">
                <a:latin typeface="+mn-lt"/>
              </a:rPr>
              <a:t>Chebyshev</a:t>
            </a:r>
            <a:r>
              <a:rPr lang="pt-BR" sz="2000" dirty="0" smtClean="0">
                <a:latin typeface="+mn-lt"/>
              </a:rPr>
              <a:t> da ordem n.</a:t>
            </a: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182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44624"/>
            <a:ext cx="6840760" cy="720080"/>
          </a:xfrm>
        </p:spPr>
        <p:txBody>
          <a:bodyPr/>
          <a:lstStyle/>
          <a:p>
            <a:pPr algn="ctr"/>
            <a:r>
              <a:rPr lang="pt-BR" sz="3200" dirty="0" smtClean="0"/>
              <a:t>Filtro Elíptico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08720"/>
            <a:ext cx="8856984" cy="5616624"/>
          </a:xfrm>
        </p:spPr>
        <p:txBody>
          <a:bodyPr/>
          <a:lstStyle/>
          <a:p>
            <a:r>
              <a:rPr lang="pt-BR" sz="2000" dirty="0" smtClean="0"/>
              <a:t>Resposta em frequência do filtro elíptico comparado com os outros filtros, </a:t>
            </a:r>
            <a:r>
              <a:rPr lang="pt-BR" sz="2000" b="1" dirty="0" smtClean="0"/>
              <a:t>para o mesmo número de </a:t>
            </a:r>
            <a:r>
              <a:rPr lang="pt-BR" sz="2000" b="1" dirty="0" err="1" smtClean="0"/>
              <a:t>Taps</a:t>
            </a:r>
            <a:r>
              <a:rPr lang="pt-BR" sz="2000" dirty="0" smtClean="0"/>
              <a:t>:  </a:t>
            </a:r>
          </a:p>
          <a:p>
            <a:pPr marL="0" indent="0">
              <a:buNone/>
            </a:pPr>
            <a:endParaRPr lang="pt-BR" sz="2400" dirty="0"/>
          </a:p>
          <a:p>
            <a:pPr marL="0" indent="0" algn="ctr">
              <a:buNone/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39</a:t>
            </a:fld>
            <a:endParaRPr lang="pt-BR"/>
          </a:p>
        </p:txBody>
      </p:sp>
      <p:pic>
        <p:nvPicPr>
          <p:cNvPr id="64514" name="Picture 2" descr="C:\Users\GppCom\Desktop\elipt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107" y="1748021"/>
            <a:ext cx="5243637" cy="4162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187624" y="6021288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C00000"/>
                </a:solidFill>
              </a:rPr>
              <a:t>O filtro elíptico possui a queda mais acentuada. </a:t>
            </a:r>
            <a:endParaRPr lang="pt-B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882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632" y="44624"/>
            <a:ext cx="5904656" cy="648072"/>
          </a:xfrm>
        </p:spPr>
        <p:txBody>
          <a:bodyPr/>
          <a:lstStyle/>
          <a:p>
            <a:pPr algn="ctr"/>
            <a:r>
              <a:rPr lang="pt-BR" sz="3200" dirty="0" smtClean="0"/>
              <a:t>Causalidade</a:t>
            </a: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8194" name="Picture 2" descr="C:\Users\GppCom\Desktop\mat_code\causalidad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692696"/>
            <a:ext cx="6408712" cy="25202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539552" y="3573016"/>
            <a:ext cx="83529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smtClean="0"/>
              <a:t>Realizável em tempo real;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b="1" dirty="0" smtClean="0"/>
              <a:t>Em um dado tempo </a:t>
            </a:r>
            <a:r>
              <a:rPr lang="pt-BR" sz="2000" b="1" i="1" dirty="0" smtClean="0"/>
              <a:t>m</a:t>
            </a:r>
            <a:r>
              <a:rPr lang="pt-BR" sz="2000" b="1" dirty="0" smtClean="0"/>
              <a:t>, produz uma saída que é dependente somente das entradas presentes e passadas (</a:t>
            </a:r>
            <a:r>
              <a:rPr lang="pt-BR" sz="2000" b="1" i="1" dirty="0" err="1"/>
              <a:t>k</a:t>
            </a:r>
            <a:r>
              <a:rPr lang="pt-BR" sz="1600" b="1" i="1" dirty="0" err="1" smtClean="0"/>
              <a:t>≤</a:t>
            </a:r>
            <a:r>
              <a:rPr lang="pt-BR" sz="2000" b="1" i="1" dirty="0" err="1" smtClean="0"/>
              <a:t>m</a:t>
            </a:r>
            <a:r>
              <a:rPr lang="pt-BR" sz="2000" b="1" dirty="0" smtClean="0"/>
              <a:t>) e das saídas passadas (</a:t>
            </a:r>
            <a:r>
              <a:rPr lang="pt-BR" sz="2000" b="1" i="1" dirty="0" smtClean="0"/>
              <a:t>k</a:t>
            </a:r>
            <a:r>
              <a:rPr lang="pt-BR" sz="1600" b="1" dirty="0" smtClean="0"/>
              <a:t>&lt;</a:t>
            </a:r>
            <a:r>
              <a:rPr lang="pt-BR" sz="2000" b="1" i="1" dirty="0" smtClean="0"/>
              <a:t>m</a:t>
            </a:r>
            <a:r>
              <a:rPr lang="pt-BR" sz="2000" b="1" dirty="0" smtClean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b="1" dirty="0" smtClean="0"/>
              <a:t>Não depende de valores futuros de entrada e saída. Em um sistema prático, a saída não pode se antecipar.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b="1" dirty="0"/>
          </a:p>
        </p:txBody>
      </p:sp>
    </p:spTree>
    <p:extLst>
      <p:ext uri="{BB962C8B-B14F-4D97-AF65-F5344CB8AC3E}">
        <p14:creationId xmlns="" xmlns:p14="http://schemas.microsoft.com/office/powerpoint/2010/main" val="410870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 smtClean="0"/>
              <a:t>Bibliografia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5256584"/>
          </a:xfrm>
        </p:spPr>
        <p:txBody>
          <a:bodyPr/>
          <a:lstStyle/>
          <a:p>
            <a:pPr algn="just">
              <a:buNone/>
            </a:pPr>
            <a:r>
              <a:rPr lang="pt-BR" sz="2000" dirty="0" smtClean="0"/>
              <a:t>[1] </a:t>
            </a:r>
            <a:r>
              <a:rPr lang="pt-BR" sz="2000" dirty="0" err="1" smtClean="0"/>
              <a:t>Modern</a:t>
            </a:r>
            <a:r>
              <a:rPr lang="pt-BR" sz="2000" dirty="0" smtClean="0"/>
              <a:t> Communication Systems </a:t>
            </a:r>
            <a:r>
              <a:rPr lang="pt-BR" sz="2000" dirty="0" err="1" smtClean="0"/>
              <a:t>Using</a:t>
            </a:r>
            <a:r>
              <a:rPr lang="pt-BR" sz="2000" dirty="0" smtClean="0"/>
              <a:t> MATLAB, </a:t>
            </a:r>
            <a:r>
              <a:rPr lang="pt-BR" sz="2000" dirty="0" err="1" smtClean="0"/>
              <a:t>Third</a:t>
            </a:r>
            <a:r>
              <a:rPr lang="pt-BR" sz="2000" dirty="0" smtClean="0"/>
              <a:t> </a:t>
            </a:r>
            <a:r>
              <a:rPr lang="pt-BR" sz="2000" dirty="0" err="1" smtClean="0"/>
              <a:t>International</a:t>
            </a:r>
            <a:r>
              <a:rPr lang="pt-BR" sz="2000" dirty="0" smtClean="0"/>
              <a:t> </a:t>
            </a:r>
            <a:r>
              <a:rPr lang="pt-BR" sz="2000" dirty="0" err="1" smtClean="0"/>
              <a:t>Edition</a:t>
            </a:r>
            <a:r>
              <a:rPr lang="pt-BR" sz="2000" dirty="0" smtClean="0"/>
              <a:t>- John G. </a:t>
            </a:r>
            <a:r>
              <a:rPr lang="pt-BR" sz="2000" dirty="0" err="1" smtClean="0"/>
              <a:t>Proakis</a:t>
            </a:r>
            <a:r>
              <a:rPr lang="pt-BR" sz="2000" dirty="0" smtClean="0"/>
              <a:t>, </a:t>
            </a:r>
            <a:r>
              <a:rPr lang="pt-BR" sz="2000" dirty="0" err="1" smtClean="0"/>
              <a:t>Masoud</a:t>
            </a:r>
            <a:r>
              <a:rPr lang="pt-BR" sz="2000" dirty="0" smtClean="0"/>
              <a:t> </a:t>
            </a:r>
            <a:r>
              <a:rPr lang="pt-BR" sz="2000" dirty="0" err="1" smtClean="0"/>
              <a:t>Selehi</a:t>
            </a:r>
            <a:r>
              <a:rPr lang="pt-BR" sz="2000" dirty="0" smtClean="0"/>
              <a:t>, Gerhard </a:t>
            </a:r>
            <a:r>
              <a:rPr lang="pt-BR" sz="2000" dirty="0" err="1" smtClean="0"/>
              <a:t>Bauch</a:t>
            </a:r>
            <a:endParaRPr lang="pt-BR" sz="2000" dirty="0" smtClean="0"/>
          </a:p>
          <a:p>
            <a:pPr algn="just">
              <a:buNone/>
            </a:pPr>
            <a:endParaRPr lang="pt-BR" sz="2000" dirty="0" smtClean="0"/>
          </a:p>
          <a:p>
            <a:pPr algn="just">
              <a:buNone/>
            </a:pPr>
            <a:r>
              <a:rPr lang="pt-BR" sz="2000" dirty="0" smtClean="0"/>
              <a:t>[2]http://www.univasf.edu.br/~edmar.nascimento/topicos1/com_digital_aula02.pdf</a:t>
            </a:r>
          </a:p>
          <a:p>
            <a:pPr algn="just">
              <a:buNone/>
            </a:pPr>
            <a:endParaRPr lang="pt-BR" sz="2000" dirty="0"/>
          </a:p>
          <a:p>
            <a:pPr algn="just">
              <a:buNone/>
            </a:pPr>
            <a:r>
              <a:rPr lang="pt-BR" sz="2000" dirty="0" smtClean="0"/>
              <a:t>[3] </a:t>
            </a:r>
            <a:r>
              <a:rPr lang="pt-BR" sz="2000" dirty="0" err="1" smtClean="0"/>
              <a:t>Schaum’s</a:t>
            </a:r>
            <a:r>
              <a:rPr lang="pt-BR" sz="2000" dirty="0" smtClean="0"/>
              <a:t> </a:t>
            </a:r>
            <a:r>
              <a:rPr lang="pt-BR" sz="2000" dirty="0" err="1" smtClean="0"/>
              <a:t>Outline</a:t>
            </a:r>
            <a:r>
              <a:rPr lang="pt-BR" sz="2000" dirty="0"/>
              <a:t> </a:t>
            </a:r>
            <a:r>
              <a:rPr lang="pt-BR" sz="2000" dirty="0" err="1" smtClean="0"/>
              <a:t>of</a:t>
            </a:r>
            <a:r>
              <a:rPr lang="pt-BR" sz="2000" dirty="0" smtClean="0"/>
              <a:t> </a:t>
            </a:r>
            <a:r>
              <a:rPr lang="pt-BR" sz="2000" dirty="0" err="1" smtClean="0"/>
              <a:t>Theory</a:t>
            </a:r>
            <a:r>
              <a:rPr lang="pt-BR" sz="2000" dirty="0" smtClean="0"/>
              <a:t> </a:t>
            </a:r>
            <a:r>
              <a:rPr lang="pt-BR" sz="2000" dirty="0" err="1" smtClean="0"/>
              <a:t>and</a:t>
            </a:r>
            <a:r>
              <a:rPr lang="pt-BR" sz="2000" dirty="0" smtClean="0"/>
              <a:t> </a:t>
            </a:r>
            <a:r>
              <a:rPr lang="pt-BR" sz="2000" dirty="0" err="1" smtClean="0"/>
              <a:t>Problems</a:t>
            </a:r>
            <a:r>
              <a:rPr lang="pt-BR" sz="2000" dirty="0" smtClean="0"/>
              <a:t> </a:t>
            </a:r>
            <a:r>
              <a:rPr lang="pt-BR" sz="2000" dirty="0" err="1" smtClean="0"/>
              <a:t>of</a:t>
            </a:r>
            <a:r>
              <a:rPr lang="pt-BR" sz="2000" dirty="0" smtClean="0"/>
              <a:t> Digital </a:t>
            </a:r>
            <a:r>
              <a:rPr lang="pt-BR" sz="2000" dirty="0" err="1" smtClean="0"/>
              <a:t>Signal</a:t>
            </a:r>
            <a:r>
              <a:rPr lang="pt-BR" sz="2000" dirty="0" smtClean="0"/>
              <a:t> </a:t>
            </a:r>
            <a:r>
              <a:rPr lang="pt-BR" sz="2000" dirty="0" err="1" smtClean="0"/>
              <a:t>Processing</a:t>
            </a:r>
            <a:r>
              <a:rPr lang="pt-BR" sz="2000" dirty="0" smtClean="0"/>
              <a:t> – M. </a:t>
            </a:r>
            <a:r>
              <a:rPr lang="pt-BR" sz="2000" dirty="0" err="1" smtClean="0"/>
              <a:t>Hayes</a:t>
            </a:r>
            <a:endParaRPr lang="pt-BR" sz="2000" dirty="0" smtClean="0"/>
          </a:p>
          <a:p>
            <a:pPr algn="just">
              <a:buNone/>
            </a:pPr>
            <a:endParaRPr lang="pt-BR" sz="2000" dirty="0" smtClean="0"/>
          </a:p>
          <a:p>
            <a:pPr algn="just">
              <a:buNone/>
            </a:pPr>
            <a:r>
              <a:rPr lang="pt-BR" sz="2000" dirty="0" smtClean="0"/>
              <a:t>[4] </a:t>
            </a:r>
            <a:r>
              <a:rPr lang="pt-BR" sz="2000" dirty="0" smtClean="0">
                <a:hlinkClick r:id="rId2"/>
              </a:rPr>
              <a:t>http://www.ece.ufrgs.br/~eng04006/aulas/aula24.pdf</a:t>
            </a:r>
            <a:endParaRPr lang="pt-BR" sz="2000" dirty="0" smtClean="0"/>
          </a:p>
          <a:p>
            <a:pPr algn="just">
              <a:buNone/>
            </a:pPr>
            <a:endParaRPr lang="pt-BR" sz="2000" dirty="0" smtClean="0"/>
          </a:p>
          <a:p>
            <a:pPr algn="just">
              <a:buNone/>
            </a:pPr>
            <a:r>
              <a:rPr lang="pt-BR" sz="2000" dirty="0" smtClean="0"/>
              <a:t>[] Técnicas de Projeto de Filtros IIR, Carlos Alexandre Mello, http://www.cin.ufpe.br/~cabm/pds/PDS_Aula05%20Projeto%20de%20Filtros%20IIR.</a:t>
            </a:r>
            <a:r>
              <a:rPr lang="pt-BR" sz="2000" dirty="0" err="1" smtClean="0"/>
              <a:t>pdf</a:t>
            </a:r>
            <a:endParaRPr lang="pt-BR" sz="2000" dirty="0" smtClean="0"/>
          </a:p>
          <a:p>
            <a:pPr algn="just">
              <a:buNone/>
            </a:pPr>
            <a:endParaRPr lang="pt-BR" sz="2000" dirty="0" smtClean="0"/>
          </a:p>
          <a:p>
            <a:pPr>
              <a:buNone/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40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GppCom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/>
              <a:t>A meta do GppCom é criar na UFRN um ambiente de </a:t>
            </a:r>
            <a:r>
              <a:rPr lang="pt-BR" sz="2000" b="1" dirty="0" err="1" smtClean="0"/>
              <a:t>P&amp;D</a:t>
            </a:r>
            <a:r>
              <a:rPr lang="pt-BR" sz="2000" b="1" dirty="0" smtClean="0"/>
              <a:t>&amp;I através de prototipagem rápida baseada em simulação via software e hardware nas áreas de sistemas de comunicação e processamento digital de sinais e imagens. O Grupo é formado pelos professores: Vicente Angelo de Sousa Junior (coordenador), Luiz Gonzaga de Queiroz Silveira Junior (</a:t>
            </a:r>
            <a:r>
              <a:rPr lang="pt-BR" sz="2000" b="1" dirty="0" err="1" smtClean="0"/>
              <a:t>vice-coordenador</a:t>
            </a:r>
            <a:r>
              <a:rPr lang="pt-BR" sz="2000" b="1" dirty="0" smtClean="0"/>
              <a:t>), Luiz Felipe de Queiroz Silveira, Marcio Eduardo da Costa Rodrigues, Adaildo Gomes D'Assunção (pesquisador associado), Cláudio Rodrigues Muniz da Silva (pesquisador associado), Cristhianne de Fátima Linhares de Vasconcelos (pesquisador associado). O GppCom está de portas abertas para novas parcerias, </a:t>
            </a:r>
            <a:r>
              <a:rPr lang="pt-BR" sz="2000" b="1" dirty="0" smtClean="0">
                <a:hlinkClick r:id="rId2"/>
              </a:rPr>
              <a:t>conheça o </a:t>
            </a:r>
            <a:r>
              <a:rPr lang="pt-BR" sz="2000" b="1" dirty="0" err="1" smtClean="0">
                <a:hlinkClick r:id="rId2"/>
              </a:rPr>
              <a:t>portifolio</a:t>
            </a:r>
            <a:r>
              <a:rPr lang="pt-BR" sz="2000" b="1" dirty="0" smtClean="0">
                <a:hlinkClick r:id="rId2"/>
              </a:rPr>
              <a:t> do grupo</a:t>
            </a:r>
            <a:r>
              <a:rPr lang="pt-BR" sz="2000" b="1" dirty="0" smtClean="0"/>
              <a:t>. </a:t>
            </a:r>
          </a:p>
          <a:p>
            <a:endParaRPr lang="pt-BR" sz="2000" b="1" dirty="0" smtClean="0"/>
          </a:p>
          <a:p>
            <a:pPr>
              <a:buNone/>
            </a:pPr>
            <a:endParaRPr lang="pt-BR" sz="2000" dirty="0" smtClean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9033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44624"/>
            <a:ext cx="7272808" cy="720080"/>
          </a:xfrm>
        </p:spPr>
        <p:txBody>
          <a:bodyPr/>
          <a:lstStyle/>
          <a:p>
            <a:pPr algn="ctr"/>
            <a:r>
              <a:rPr lang="pt-BR" sz="3200" dirty="0" smtClean="0"/>
              <a:t>Linearidade</a:t>
            </a: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7170" name="Picture 2" descr="C:\Users\GppCom\Desktop\mat_code\linearidad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836712"/>
            <a:ext cx="6496957" cy="31436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79512" y="4365104"/>
            <a:ext cx="87849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 smtClean="0"/>
              <a:t>Atende o princípio da superposição: </a:t>
            </a:r>
            <a:r>
              <a:rPr lang="pt-BR" dirty="0" smtClean="0"/>
              <a:t>a resposta do sistema da combinação linear de duas entradas </a:t>
            </a:r>
            <a:r>
              <a:rPr lang="pt-BR" i="1" dirty="0" smtClean="0"/>
              <a:t>x</a:t>
            </a:r>
            <a:r>
              <a:rPr lang="pt-BR" sz="1200" dirty="0" smtClean="0"/>
              <a:t>1</a:t>
            </a:r>
            <a:r>
              <a:rPr lang="pt-BR" sz="1400" dirty="0" smtClean="0"/>
              <a:t> </a:t>
            </a:r>
            <a:r>
              <a:rPr lang="pt-BR" dirty="0" smtClean="0"/>
              <a:t>e </a:t>
            </a:r>
            <a:r>
              <a:rPr lang="pt-BR" i="1" dirty="0" smtClean="0"/>
              <a:t>x</a:t>
            </a:r>
            <a:r>
              <a:rPr lang="pt-BR" sz="1200" dirty="0" smtClean="0"/>
              <a:t>2 </a:t>
            </a:r>
            <a:r>
              <a:rPr lang="pt-BR" dirty="0" smtClean="0"/>
              <a:t>é a combinação linear de suas saídas </a:t>
            </a:r>
            <a:r>
              <a:rPr lang="pt-BR" i="1" dirty="0" smtClean="0"/>
              <a:t>y</a:t>
            </a:r>
            <a:r>
              <a:rPr lang="pt-BR" sz="1200" dirty="0" smtClean="0"/>
              <a:t>1</a:t>
            </a:r>
            <a:r>
              <a:rPr lang="pt-BR" dirty="0" smtClean="0"/>
              <a:t> e </a:t>
            </a:r>
            <a:r>
              <a:rPr lang="pt-BR" i="1" dirty="0" smtClean="0"/>
              <a:t>y</a:t>
            </a:r>
            <a:r>
              <a:rPr lang="pt-BR" sz="1200" dirty="0" smtClean="0"/>
              <a:t>2</a:t>
            </a:r>
            <a:r>
              <a:rPr lang="pt-BR" dirty="0" smtClean="0"/>
              <a:t>, quando a entrada é aplicada individualmente;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b="1" dirty="0">
              <a:solidFill>
                <a:srgbClr val="C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C00000"/>
                </a:solidFill>
              </a:rPr>
              <a:t>Para </a:t>
            </a:r>
            <a:r>
              <a:rPr lang="pt-BR" b="1" dirty="0">
                <a:solidFill>
                  <a:srgbClr val="C00000"/>
                </a:solidFill>
              </a:rPr>
              <a:t>um sistema linear ser causal é necessário e suficiente que a resposta ao impulso </a:t>
            </a:r>
            <a:r>
              <a:rPr lang="pt-BR" b="1" i="1" dirty="0">
                <a:solidFill>
                  <a:srgbClr val="C00000"/>
                </a:solidFill>
              </a:rPr>
              <a:t>h</a:t>
            </a:r>
            <a:r>
              <a:rPr lang="pt-BR" b="1" dirty="0">
                <a:solidFill>
                  <a:srgbClr val="C00000"/>
                </a:solidFill>
              </a:rPr>
              <a:t>(</a:t>
            </a:r>
            <a:r>
              <a:rPr lang="pt-BR" b="1" i="1" dirty="0">
                <a:solidFill>
                  <a:srgbClr val="C00000"/>
                </a:solidFill>
              </a:rPr>
              <a:t>t</a:t>
            </a:r>
            <a:r>
              <a:rPr lang="pt-BR" b="1" dirty="0">
                <a:solidFill>
                  <a:srgbClr val="C00000"/>
                </a:solidFill>
              </a:rPr>
              <a:t>) seja zero para </a:t>
            </a:r>
            <a:r>
              <a:rPr lang="pt-BR" b="1" i="1" dirty="0">
                <a:solidFill>
                  <a:srgbClr val="C00000"/>
                </a:solidFill>
              </a:rPr>
              <a:t>t </a:t>
            </a:r>
            <a:r>
              <a:rPr lang="pt-BR" b="1" dirty="0">
                <a:solidFill>
                  <a:srgbClr val="C00000"/>
                </a:solidFill>
              </a:rPr>
              <a:t>&lt; </a:t>
            </a:r>
            <a:r>
              <a:rPr lang="pt-BR" b="1" dirty="0" smtClean="0">
                <a:solidFill>
                  <a:srgbClr val="C00000"/>
                </a:solidFill>
              </a:rPr>
              <a:t>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="" xmlns:p14="http://schemas.microsoft.com/office/powerpoint/2010/main" val="110302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44624"/>
            <a:ext cx="7200800" cy="720080"/>
          </a:xfrm>
        </p:spPr>
        <p:txBody>
          <a:bodyPr/>
          <a:lstStyle/>
          <a:p>
            <a:pPr algn="ctr"/>
            <a:r>
              <a:rPr lang="pt-BR" sz="3200" dirty="0" smtClean="0"/>
              <a:t>Estabilidade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764704"/>
            <a:ext cx="8424936" cy="5400600"/>
          </a:xfrm>
        </p:spPr>
        <p:txBody>
          <a:bodyPr/>
          <a:lstStyle/>
          <a:p>
            <a:pPr algn="just"/>
            <a:r>
              <a:rPr lang="pt-BR" sz="2400" dirty="0" smtClean="0"/>
              <a:t>Um sistema é </a:t>
            </a:r>
            <a:r>
              <a:rPr lang="pt-BR" sz="2400" b="1" dirty="0" smtClean="0"/>
              <a:t>BIBO estável </a:t>
            </a:r>
            <a:r>
              <a:rPr lang="pt-BR" sz="2400" dirty="0" smtClean="0"/>
              <a:t>se para qualquer entrada limitada em amplitude, a saída também for limitada em amplitude, independente do estado interno do sistema;</a:t>
            </a:r>
          </a:p>
          <a:p>
            <a:pPr lvl="1" algn="just"/>
            <a:r>
              <a:rPr lang="en-US" sz="2400" dirty="0" smtClean="0"/>
              <a:t>BIBO: bounded input – bounded output;</a:t>
            </a:r>
          </a:p>
          <a:p>
            <a:pPr lvl="1" algn="just"/>
            <a:r>
              <a:rPr lang="pt-BR" sz="2400" dirty="0" smtClean="0"/>
              <a:t>Do ponto de vista prático, sistema instáveis não tem utilidade.</a:t>
            </a:r>
          </a:p>
          <a:p>
            <a:pPr marL="457200" lvl="1" indent="0" algn="just">
              <a:buNone/>
            </a:pPr>
            <a:endParaRPr lang="en-US" sz="2400" dirty="0" smtClean="0"/>
          </a:p>
          <a:p>
            <a:r>
              <a:rPr lang="pt-BR" sz="2400" b="1" dirty="0" smtClean="0">
                <a:solidFill>
                  <a:srgbClr val="C00000"/>
                </a:solidFill>
              </a:rPr>
              <a:t>Determinação da BIBO estabilidade:</a:t>
            </a:r>
            <a:r>
              <a:rPr lang="pt-BR" sz="2400" dirty="0" smtClean="0"/>
              <a:t> está </a:t>
            </a:r>
            <a:r>
              <a:rPr lang="pt-BR" sz="2400" dirty="0"/>
              <a:t>associada à localização dos </a:t>
            </a:r>
            <a:r>
              <a:rPr lang="pt-BR" sz="2400" dirty="0" err="1" smtClean="0"/>
              <a:t>pólos</a:t>
            </a:r>
            <a:r>
              <a:rPr lang="pt-BR" sz="2400" dirty="0" smtClean="0"/>
              <a:t> (raízes da equação característica da função de transferência do sistema). </a:t>
            </a:r>
            <a:r>
              <a:rPr lang="pt-BR" sz="2400" dirty="0"/>
              <a:t>Se todos os </a:t>
            </a:r>
            <a:r>
              <a:rPr lang="pt-BR" sz="2400" dirty="0" err="1"/>
              <a:t>pólos</a:t>
            </a:r>
            <a:r>
              <a:rPr lang="pt-BR" sz="2400" dirty="0"/>
              <a:t> estiverem no </a:t>
            </a:r>
            <a:r>
              <a:rPr lang="pt-BR" sz="2400" dirty="0" err="1"/>
              <a:t>semiplano</a:t>
            </a:r>
            <a:r>
              <a:rPr lang="pt-BR" sz="2400" dirty="0"/>
              <a:t> esquerdo, então o sistema é BIBO-estável.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6529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1640" y="44624"/>
            <a:ext cx="6552728" cy="576064"/>
          </a:xfrm>
        </p:spPr>
        <p:txBody>
          <a:bodyPr/>
          <a:lstStyle/>
          <a:p>
            <a:pPr algn="ctr"/>
            <a:r>
              <a:rPr lang="pt-BR" sz="3200" dirty="0"/>
              <a:t>Estabilidade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79512" y="4581128"/>
            <a:ext cx="8583488" cy="1368152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Enquanto as oscilações nos sistemas estáveis diminuem, nos instáveis elas aumentam sem limite;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A presença de </a:t>
            </a:r>
            <a:r>
              <a:rPr lang="pt-BR" sz="2000" dirty="0" err="1" smtClean="0"/>
              <a:t>pólos</a:t>
            </a:r>
            <a:r>
              <a:rPr lang="pt-BR" sz="2000" dirty="0" smtClean="0"/>
              <a:t> no semiplano direito vai fazer com que a resposta aumente exponencialmente, de forma monotônica ou oscilatória.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endParaRPr lang="pt-BR" sz="2000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8" y="1484784"/>
            <a:ext cx="4434396" cy="270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5871" y="1484784"/>
            <a:ext cx="4370625" cy="270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Retângulo 8"/>
          <p:cNvSpPr/>
          <p:nvPr/>
        </p:nvSpPr>
        <p:spPr>
          <a:xfrm>
            <a:off x="0" y="1052736"/>
            <a:ext cx="4499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Sistema estável</a:t>
            </a:r>
            <a:endParaRPr lang="pt-BR" b="1" dirty="0"/>
          </a:p>
        </p:txBody>
      </p:sp>
      <p:sp>
        <p:nvSpPr>
          <p:cNvPr id="10" name="Retângulo 9"/>
          <p:cNvSpPr/>
          <p:nvPr/>
        </p:nvSpPr>
        <p:spPr>
          <a:xfrm>
            <a:off x="4673504" y="1052736"/>
            <a:ext cx="4320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Sistema instável</a:t>
            </a:r>
            <a:endParaRPr lang="pt-BR" b="1" dirty="0"/>
          </a:p>
        </p:txBody>
      </p:sp>
    </p:spTree>
    <p:extLst>
      <p:ext uri="{BB962C8B-B14F-4D97-AF65-F5344CB8AC3E}">
        <p14:creationId xmlns="" xmlns:p14="http://schemas.microsoft.com/office/powerpoint/2010/main" val="261922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 smtClean="0"/>
              <a:t>Filtros ideais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72608"/>
          </a:xfrm>
        </p:spPr>
        <p:txBody>
          <a:bodyPr/>
          <a:lstStyle/>
          <a:p>
            <a:pPr algn="just"/>
            <a:r>
              <a:rPr lang="pt-BR" sz="2400" b="1" dirty="0" smtClean="0"/>
              <a:t>Ganho unitário </a:t>
            </a:r>
            <a:r>
              <a:rPr lang="pt-BR" sz="2400" dirty="0" smtClean="0"/>
              <a:t>(deixa passar o sinal sem distorção) em uma faixa de frequências e </a:t>
            </a:r>
            <a:r>
              <a:rPr lang="pt-BR" sz="2400" b="1" dirty="0" smtClean="0"/>
              <a:t>ganho zero </a:t>
            </a:r>
            <a:r>
              <a:rPr lang="pt-BR" sz="2400" dirty="0" smtClean="0"/>
              <a:t>(impede a passagem do sinal) em outras.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41181"/>
            <a:ext cx="7416824" cy="401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44644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 smtClean="0"/>
              <a:t>Filtros ideais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72608"/>
          </a:xfrm>
        </p:spPr>
        <p:txBody>
          <a:bodyPr/>
          <a:lstStyle/>
          <a:p>
            <a:pPr algn="just"/>
            <a:r>
              <a:rPr lang="pt-BR" sz="2400" dirty="0" smtClean="0"/>
              <a:t>Filtros digitais são descritos pela seguinte equação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9</a:t>
            </a:fld>
            <a:endParaRPr lang="pt-BR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1065213" y="2505075"/>
          <a:ext cx="5062537" cy="915988"/>
        </p:xfrm>
        <a:graphic>
          <a:graphicData uri="http://schemas.openxmlformats.org/presentationml/2006/ole">
            <p:oleObj spid="_x0000_s51204" name="Equação" r:id="rId3" imgW="2387520" imgH="431640" progId="Equation.3">
              <p:embed/>
            </p:oleObj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539552" y="4725144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C00000"/>
                </a:solidFill>
              </a:rPr>
              <a:t>Soma pesada da entrada atual e de valores passados de entrada e saída!!!</a:t>
            </a:r>
            <a:endParaRPr lang="pt-BR" b="1" dirty="0">
              <a:solidFill>
                <a:srgbClr val="C00000"/>
              </a:solidFill>
            </a:endParaRPr>
          </a:p>
        </p:txBody>
      </p:sp>
      <p:cxnSp>
        <p:nvCxnSpPr>
          <p:cNvPr id="9" name="Conector de seta reta 8"/>
          <p:cNvCxnSpPr/>
          <p:nvPr/>
        </p:nvCxnSpPr>
        <p:spPr bwMode="auto">
          <a:xfrm flipH="1" flipV="1">
            <a:off x="2699792" y="3140968"/>
            <a:ext cx="129614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Conector de seta reta 9"/>
          <p:cNvCxnSpPr/>
          <p:nvPr/>
        </p:nvCxnSpPr>
        <p:spPr bwMode="auto">
          <a:xfrm flipV="1">
            <a:off x="3995936" y="3212976"/>
            <a:ext cx="792088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CaixaDeTexto 13"/>
          <p:cNvSpPr txBox="1"/>
          <p:nvPr/>
        </p:nvSpPr>
        <p:spPr>
          <a:xfrm>
            <a:off x="3635896" y="393305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pesos</a:t>
            </a:r>
            <a:endParaRPr lang="pt-BR" b="1" dirty="0"/>
          </a:p>
        </p:txBody>
      </p:sp>
      <p:cxnSp>
        <p:nvCxnSpPr>
          <p:cNvPr id="16" name="Conector de seta reta 15"/>
          <p:cNvCxnSpPr/>
          <p:nvPr/>
        </p:nvCxnSpPr>
        <p:spPr bwMode="auto">
          <a:xfrm>
            <a:off x="2915816" y="2204864"/>
            <a:ext cx="144016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tângulo 18"/>
          <p:cNvSpPr/>
          <p:nvPr/>
        </p:nvSpPr>
        <p:spPr>
          <a:xfrm>
            <a:off x="539552" y="1556792"/>
            <a:ext cx="24482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rgbClr val="0000FF"/>
                </a:solidFill>
              </a:rPr>
              <a:t>entrada atual e de valores passados de entrada</a:t>
            </a:r>
            <a:endParaRPr lang="pt-BR" dirty="0">
              <a:solidFill>
                <a:srgbClr val="0000FF"/>
              </a:solidFill>
            </a:endParaRPr>
          </a:p>
        </p:txBody>
      </p:sp>
      <p:cxnSp>
        <p:nvCxnSpPr>
          <p:cNvPr id="20" name="Conector de seta reta 19"/>
          <p:cNvCxnSpPr/>
          <p:nvPr/>
        </p:nvCxnSpPr>
        <p:spPr bwMode="auto">
          <a:xfrm flipH="1">
            <a:off x="5940152" y="2276872"/>
            <a:ext cx="216024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tângulo 20"/>
          <p:cNvSpPr/>
          <p:nvPr/>
        </p:nvSpPr>
        <p:spPr>
          <a:xfrm>
            <a:off x="5580112" y="1711841"/>
            <a:ext cx="2448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rgbClr val="0000FF"/>
                </a:solidFill>
              </a:rPr>
              <a:t>valores passados da saída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95536" y="3861048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rgbClr val="0000FF"/>
                </a:solidFill>
              </a:rPr>
              <a:t>Saída do filtro</a:t>
            </a:r>
            <a:endParaRPr lang="pt-BR" dirty="0">
              <a:solidFill>
                <a:srgbClr val="0000FF"/>
              </a:solidFill>
            </a:endParaRPr>
          </a:p>
        </p:txBody>
      </p:sp>
      <p:cxnSp>
        <p:nvCxnSpPr>
          <p:cNvPr id="18" name="Conector de seta reta 17"/>
          <p:cNvCxnSpPr/>
          <p:nvPr/>
        </p:nvCxnSpPr>
        <p:spPr bwMode="auto">
          <a:xfrm flipV="1">
            <a:off x="1187624" y="3212976"/>
            <a:ext cx="144016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="" xmlns:p14="http://schemas.microsoft.com/office/powerpoint/2010/main" val="344644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1" grpId="0"/>
      <p:bldP spid="17" grpId="0"/>
    </p:bldLst>
  </p:timing>
</p:sld>
</file>

<file path=ppt/theme/theme1.xml><?xml version="1.0" encoding="utf-8"?>
<a:theme xmlns:a="http://schemas.openxmlformats.org/drawingml/2006/main" name="Technology at work design templat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4D4D4D"/>
        </a:dk1>
        <a:lt1>
          <a:srgbClr val="FFFFD9"/>
        </a:lt1>
        <a:dk2>
          <a:srgbClr val="000000"/>
        </a:dk2>
        <a:lt2>
          <a:srgbClr val="7F7F7D"/>
        </a:lt2>
        <a:accent1>
          <a:srgbClr val="DEDACF"/>
        </a:accent1>
        <a:accent2>
          <a:srgbClr val="536D89"/>
        </a:accent2>
        <a:accent3>
          <a:srgbClr val="FFFFE9"/>
        </a:accent3>
        <a:accent4>
          <a:srgbClr val="404040"/>
        </a:accent4>
        <a:accent5>
          <a:srgbClr val="ECEAE4"/>
        </a:accent5>
        <a:accent6>
          <a:srgbClr val="4A627C"/>
        </a:accent6>
        <a:hlink>
          <a:srgbClr val="943C35"/>
        </a:hlink>
        <a:folHlink>
          <a:srgbClr val="63406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1EAED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EEF3F4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85B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666666"/>
        </a:dk1>
        <a:lt1>
          <a:srgbClr val="FFFFFF"/>
        </a:lt1>
        <a:dk2>
          <a:srgbClr val="000000"/>
        </a:dk2>
        <a:lt2>
          <a:srgbClr val="333333"/>
        </a:lt2>
        <a:accent1>
          <a:srgbClr val="D7DCC8"/>
        </a:accent1>
        <a:accent2>
          <a:srgbClr val="8DC6FF"/>
        </a:accent2>
        <a:accent3>
          <a:srgbClr val="FFFFFF"/>
        </a:accent3>
        <a:accent4>
          <a:srgbClr val="565656"/>
        </a:accent4>
        <a:accent5>
          <a:srgbClr val="E8EBE0"/>
        </a:accent5>
        <a:accent6>
          <a:srgbClr val="7FB3E7"/>
        </a:accent6>
        <a:hlink>
          <a:srgbClr val="0066CC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8572B"/>
        </a:dk1>
        <a:lt1>
          <a:srgbClr val="FFFFFF"/>
        </a:lt1>
        <a:dk2>
          <a:srgbClr val="808000"/>
        </a:dk2>
        <a:lt2>
          <a:srgbClr val="333333"/>
        </a:lt2>
        <a:accent1>
          <a:srgbClr val="CCCC99"/>
        </a:accent1>
        <a:accent2>
          <a:srgbClr val="FFFFCC"/>
        </a:accent2>
        <a:accent3>
          <a:srgbClr val="FFFFFF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666633"/>
        </a:dk1>
        <a:lt1>
          <a:srgbClr val="008080"/>
        </a:lt1>
        <a:dk2>
          <a:srgbClr val="808000"/>
        </a:dk2>
        <a:lt2>
          <a:srgbClr val="005A58"/>
        </a:lt2>
        <a:accent1>
          <a:srgbClr val="B5C6B3"/>
        </a:accent1>
        <a:accent2>
          <a:srgbClr val="FFA962"/>
        </a:accent2>
        <a:accent3>
          <a:srgbClr val="AAC0C0"/>
        </a:accent3>
        <a:accent4>
          <a:srgbClr val="56562A"/>
        </a:accent4>
        <a:accent5>
          <a:srgbClr val="D7DFD6"/>
        </a:accent5>
        <a:accent6>
          <a:srgbClr val="E79958"/>
        </a:accent6>
        <a:hlink>
          <a:srgbClr val="FFEFCE"/>
        </a:hlink>
        <a:folHlink>
          <a:srgbClr val="A741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3366"/>
        </a:dk1>
        <a:lt1>
          <a:srgbClr val="A28E73"/>
        </a:lt1>
        <a:dk2>
          <a:srgbClr val="000099"/>
        </a:dk2>
        <a:lt2>
          <a:srgbClr val="D2C368"/>
        </a:lt2>
        <a:accent1>
          <a:srgbClr val="D1EBEA"/>
        </a:accent1>
        <a:accent2>
          <a:srgbClr val="CEC975"/>
        </a:accent2>
        <a:accent3>
          <a:srgbClr val="AAAACA"/>
        </a:accent3>
        <a:accent4>
          <a:srgbClr val="8A7861"/>
        </a:accent4>
        <a:accent5>
          <a:srgbClr val="E5F3F3"/>
        </a:accent5>
        <a:accent6>
          <a:srgbClr val="BAB669"/>
        </a:accent6>
        <a:hlink>
          <a:srgbClr val="7EBA93"/>
        </a:hlink>
        <a:folHlink>
          <a:srgbClr val="F09D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36699"/>
        </a:dk1>
        <a:lt1>
          <a:srgbClr val="969696"/>
        </a:lt1>
        <a:dk2>
          <a:srgbClr val="000000"/>
        </a:dk2>
        <a:lt2>
          <a:srgbClr val="517FA1"/>
        </a:lt2>
        <a:accent1>
          <a:srgbClr val="F3F5DD"/>
        </a:accent1>
        <a:accent2>
          <a:srgbClr val="CB4B0A"/>
        </a:accent2>
        <a:accent3>
          <a:srgbClr val="AAAAAA"/>
        </a:accent3>
        <a:accent4>
          <a:srgbClr val="7F7F7F"/>
        </a:accent4>
        <a:accent5>
          <a:srgbClr val="F8F9EB"/>
        </a:accent5>
        <a:accent6>
          <a:srgbClr val="B84308"/>
        </a:accent6>
        <a:hlink>
          <a:srgbClr val="D4B224"/>
        </a:hlink>
        <a:folHlink>
          <a:srgbClr val="D58E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5C1F00"/>
        </a:dk1>
        <a:lt1>
          <a:srgbClr val="8FA418"/>
        </a:lt1>
        <a:dk2>
          <a:srgbClr val="800000"/>
        </a:dk2>
        <a:lt2>
          <a:srgbClr val="A89546"/>
        </a:lt2>
        <a:accent1>
          <a:srgbClr val="EDF6BE"/>
        </a:accent1>
        <a:accent2>
          <a:srgbClr val="ADBC00"/>
        </a:accent2>
        <a:accent3>
          <a:srgbClr val="C0AAAA"/>
        </a:accent3>
        <a:accent4>
          <a:srgbClr val="798B13"/>
        </a:accent4>
        <a:accent5>
          <a:srgbClr val="F4FADB"/>
        </a:accent5>
        <a:accent6>
          <a:srgbClr val="9CAA00"/>
        </a:accent6>
        <a:hlink>
          <a:srgbClr val="FF7500"/>
        </a:hlink>
        <a:folHlink>
          <a:srgbClr val="3E5E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3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4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5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6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7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8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9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5278</TotalTime>
  <Words>1751</Words>
  <Application>Microsoft Office PowerPoint</Application>
  <PresentationFormat>Apresentação na tela (4:3)</PresentationFormat>
  <Paragraphs>288</Paragraphs>
  <Slides>41</Slides>
  <Notes>3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3</vt:i4>
      </vt:variant>
      <vt:variant>
        <vt:lpstr>Títulos de slides</vt:lpstr>
      </vt:variant>
      <vt:variant>
        <vt:i4>41</vt:i4>
      </vt:variant>
    </vt:vector>
  </HeadingPairs>
  <TitlesOfParts>
    <vt:vector size="45" baseType="lpstr">
      <vt:lpstr>Technology at work design template</vt:lpstr>
      <vt:lpstr>Microsoft Equation 3.0</vt:lpstr>
      <vt:lpstr>Equação</vt:lpstr>
      <vt:lpstr>Equation</vt:lpstr>
      <vt:lpstr>Slide 1</vt:lpstr>
      <vt:lpstr>Objetivos</vt:lpstr>
      <vt:lpstr>Resposta ao Impulso</vt:lpstr>
      <vt:lpstr>Causalidade</vt:lpstr>
      <vt:lpstr>Linearidade</vt:lpstr>
      <vt:lpstr>Estabilidade</vt:lpstr>
      <vt:lpstr>Estabilidade </vt:lpstr>
      <vt:lpstr>Filtros ideais</vt:lpstr>
      <vt:lpstr>Filtros ideais</vt:lpstr>
      <vt:lpstr>Filtros Reais</vt:lpstr>
      <vt:lpstr>Filtros Ideais x Reais</vt:lpstr>
      <vt:lpstr>Ordem dos filtros (1/2)</vt:lpstr>
      <vt:lpstr>Ordem dos filtros (2/2)</vt:lpstr>
      <vt:lpstr>Vantagens dos filtros digitais</vt:lpstr>
      <vt:lpstr>Tipos de filtros digitais</vt:lpstr>
      <vt:lpstr>Tipos de filtros digitais</vt:lpstr>
      <vt:lpstr>Tipos de filtros digitais</vt:lpstr>
      <vt:lpstr>Filtros FIR (Finite Impulsional Response)</vt:lpstr>
      <vt:lpstr>Ilustração de um filtro FIR</vt:lpstr>
      <vt:lpstr>Filtros FIR</vt:lpstr>
      <vt:lpstr>Filtros IIR - Infinite Impulsional Response</vt:lpstr>
      <vt:lpstr>Filtros FIR vs IIR</vt:lpstr>
      <vt:lpstr>Filtros IIR</vt:lpstr>
      <vt:lpstr>Filtros IIR – Infite Impulsional Response</vt:lpstr>
      <vt:lpstr>Filtros IIR – Infite Impulsional Response</vt:lpstr>
      <vt:lpstr>Filtros FIR x IIR</vt:lpstr>
      <vt:lpstr>Projeto de Filtros Digitais</vt:lpstr>
      <vt:lpstr>Projetos de Filtros FIR</vt:lpstr>
      <vt:lpstr>Filtros ideais</vt:lpstr>
      <vt:lpstr>Janelas</vt:lpstr>
      <vt:lpstr>Efeitos da janela</vt:lpstr>
      <vt:lpstr>Projetos de Filtros IIR</vt:lpstr>
      <vt:lpstr>Filtro de Butterworth</vt:lpstr>
      <vt:lpstr>Filtro de Butterworth</vt:lpstr>
      <vt:lpstr>Filtro de Chebyshev</vt:lpstr>
      <vt:lpstr>Filtro Chebyshev – Tipo 1</vt:lpstr>
      <vt:lpstr>Filtro Chebyshev – Tipo 2</vt:lpstr>
      <vt:lpstr>Filtro Elíptico </vt:lpstr>
      <vt:lpstr>Filtro Elíptico</vt:lpstr>
      <vt:lpstr>Bibliografia</vt:lpstr>
      <vt:lpstr>Sobre o GppCom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Comunicações Móveis</dc:title>
  <dc:creator>Juliana</dc:creator>
  <cp:lastModifiedBy>Vicente Sousa</cp:lastModifiedBy>
  <cp:revision>867</cp:revision>
  <dcterms:created xsi:type="dcterms:W3CDTF">2010-09-08T14:21:37Z</dcterms:created>
  <dcterms:modified xsi:type="dcterms:W3CDTF">2016-10-19T20:52:02Z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TC010721571046</vt:lpwstr>
  </property>
</Properties>
</file>